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33" r:id="rId2"/>
    <p:sldId id="273" r:id="rId3"/>
    <p:sldId id="274" r:id="rId4"/>
    <p:sldId id="295" r:id="rId5"/>
    <p:sldId id="294" r:id="rId6"/>
    <p:sldId id="275" r:id="rId7"/>
    <p:sldId id="289" r:id="rId8"/>
    <p:sldId id="290" r:id="rId9"/>
    <p:sldId id="291" r:id="rId10"/>
    <p:sldId id="292" r:id="rId11"/>
    <p:sldId id="268" r:id="rId12"/>
    <p:sldId id="334" r:id="rId13"/>
    <p:sldId id="336" r:id="rId14"/>
    <p:sldId id="293" r:id="rId15"/>
    <p:sldId id="337" r:id="rId16"/>
    <p:sldId id="309" r:id="rId17"/>
    <p:sldId id="339" r:id="rId18"/>
    <p:sldId id="310" r:id="rId19"/>
    <p:sldId id="341" r:id="rId20"/>
    <p:sldId id="345" r:id="rId21"/>
    <p:sldId id="307" r:id="rId22"/>
    <p:sldId id="346" r:id="rId23"/>
    <p:sldId id="311" r:id="rId24"/>
    <p:sldId id="313" r:id="rId25"/>
    <p:sldId id="314" r:id="rId26"/>
    <p:sldId id="340" r:id="rId27"/>
    <p:sldId id="342" r:id="rId28"/>
    <p:sldId id="317" r:id="rId29"/>
    <p:sldId id="318" r:id="rId30"/>
    <p:sldId id="319" r:id="rId31"/>
    <p:sldId id="320" r:id="rId32"/>
    <p:sldId id="321" r:id="rId33"/>
    <p:sldId id="322" r:id="rId34"/>
    <p:sldId id="324" r:id="rId35"/>
    <p:sldId id="330" r:id="rId36"/>
    <p:sldId id="331" r:id="rId37"/>
    <p:sldId id="332" r:id="rId38"/>
    <p:sldId id="343" r:id="rId39"/>
    <p:sldId id="277" r:id="rId40"/>
    <p:sldId id="349" r:id="rId41"/>
    <p:sldId id="344" r:id="rId42"/>
    <p:sldId id="356" r:id="rId43"/>
    <p:sldId id="296" r:id="rId44"/>
    <p:sldId id="297" r:id="rId45"/>
    <p:sldId id="271" r:id="rId46"/>
    <p:sldId id="272" r:id="rId47"/>
    <p:sldId id="352" r:id="rId48"/>
    <p:sldId id="353" r:id="rId49"/>
    <p:sldId id="325" r:id="rId50"/>
    <p:sldId id="326" r:id="rId51"/>
    <p:sldId id="327" r:id="rId52"/>
    <p:sldId id="355" r:id="rId53"/>
    <p:sldId id="35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0E20"/>
    <a:srgbClr val="5182BB"/>
    <a:srgbClr val="C00717"/>
    <a:srgbClr val="418DC8"/>
    <a:srgbClr val="F18F2E"/>
    <a:srgbClr val="809AD6"/>
    <a:srgbClr val="859DD7"/>
    <a:srgbClr val="E9EDF9"/>
    <a:srgbClr val="819FD8"/>
    <a:srgbClr val="9094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8"/>
  </p:normalViewPr>
  <p:slideViewPr>
    <p:cSldViewPr snapToGrid="0" snapToObjects="1">
      <p:cViewPr varScale="1">
        <p:scale>
          <a:sx n="113" d="100"/>
          <a:sy n="113" d="100"/>
        </p:scale>
        <p:origin x="400"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BEF9F3-EB9A-AA46-8EB0-8762891130EF}" type="datetimeFigureOut">
              <a:rPr lang="en-US" smtClean="0"/>
              <a:t>11/5/18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2C804C-89B1-4549-A070-7BF567E1DA3E}" type="slidenum">
              <a:rPr lang="en-US" smtClean="0"/>
              <a:t>‹#›</a:t>
            </a:fld>
            <a:endParaRPr lang="en-US"/>
          </a:p>
        </p:txBody>
      </p:sp>
    </p:spTree>
    <p:extLst>
      <p:ext uri="{BB962C8B-B14F-4D97-AF65-F5344CB8AC3E}">
        <p14:creationId xmlns:p14="http://schemas.microsoft.com/office/powerpoint/2010/main" val="4784904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7722EA-B174-FC4F-A850-22B9413DA035}" type="slidenum">
              <a:rPr lang="en-US" smtClean="0"/>
              <a:pPr/>
              <a:t>1</a:t>
            </a:fld>
            <a:endParaRPr lang="en-US"/>
          </a:p>
        </p:txBody>
      </p:sp>
    </p:spTree>
    <p:extLst>
      <p:ext uri="{BB962C8B-B14F-4D97-AF65-F5344CB8AC3E}">
        <p14:creationId xmlns:p14="http://schemas.microsoft.com/office/powerpoint/2010/main" val="79363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NUMB - Endocytic Adaptor Protein, QKI - </a:t>
            </a:r>
            <a:r>
              <a:rPr lang="en-US" dirty="0"/>
              <a:t>Quaking Homolog, KH Domain RNA Binding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QKI has been shown to repress </a:t>
            </a:r>
            <a:r>
              <a:rPr lang="en-US" i="1" dirty="0"/>
              <a:t>NUMB</a:t>
            </a:r>
            <a:r>
              <a:rPr lang="en-US" dirty="0"/>
              <a:t> exon 12 inclusion in lung cancer cells by competing with core splicing factor SF1 for binding to the branchpoint sequence, thereby repressing the Notch </a:t>
            </a:r>
            <a:r>
              <a:rPr lang="en-US" dirty="0" err="1"/>
              <a:t>signalling</a:t>
            </a:r>
            <a:r>
              <a:rPr lang="en-US" dirty="0"/>
              <a:t> pathway, which results in decreased cancer cell proliferation</a:t>
            </a:r>
          </a:p>
        </p:txBody>
      </p:sp>
      <p:sp>
        <p:nvSpPr>
          <p:cNvPr id="4" name="Slide Number Placeholder 3"/>
          <p:cNvSpPr>
            <a:spLocks noGrp="1"/>
          </p:cNvSpPr>
          <p:nvPr>
            <p:ph type="sldNum" sz="quarter" idx="5"/>
          </p:nvPr>
        </p:nvSpPr>
        <p:spPr/>
        <p:txBody>
          <a:bodyPr/>
          <a:lstStyle/>
          <a:p>
            <a:fld id="{802C804C-89B1-4549-A070-7BF567E1DA3E}" type="slidenum">
              <a:rPr lang="en-US" smtClean="0"/>
              <a:t>23</a:t>
            </a:fld>
            <a:endParaRPr lang="en-US"/>
          </a:p>
        </p:txBody>
      </p:sp>
    </p:spTree>
    <p:extLst>
      <p:ext uri="{BB962C8B-B14F-4D97-AF65-F5344CB8AC3E}">
        <p14:creationId xmlns:p14="http://schemas.microsoft.com/office/powerpoint/2010/main" val="282026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02C804C-89B1-4549-A070-7BF567E1DA3E}" type="slidenum">
              <a:rPr lang="en-US" smtClean="0"/>
              <a:t>24</a:t>
            </a:fld>
            <a:endParaRPr lang="en-US"/>
          </a:p>
        </p:txBody>
      </p:sp>
    </p:spTree>
    <p:extLst>
      <p:ext uri="{BB962C8B-B14F-4D97-AF65-F5344CB8AC3E}">
        <p14:creationId xmlns:p14="http://schemas.microsoft.com/office/powerpoint/2010/main" val="311370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321 183/757 749 (42%) skipped exon, 70 837/126 725 (56%) alternative 5′ splice site and 90 940/155 799 (58%)</a:t>
            </a:r>
          </a:p>
          <a:p>
            <a:r>
              <a:rPr lang="en-US" dirty="0"/>
              <a:t>9913 samples</a:t>
            </a:r>
          </a:p>
        </p:txBody>
      </p:sp>
      <p:sp>
        <p:nvSpPr>
          <p:cNvPr id="4" name="Slide Number Placeholder 3"/>
          <p:cNvSpPr>
            <a:spLocks noGrp="1"/>
          </p:cNvSpPr>
          <p:nvPr>
            <p:ph type="sldNum" sz="quarter" idx="5"/>
          </p:nvPr>
        </p:nvSpPr>
        <p:spPr/>
        <p:txBody>
          <a:bodyPr/>
          <a:lstStyle/>
          <a:p>
            <a:fld id="{802C804C-89B1-4549-A070-7BF567E1DA3E}" type="slidenum">
              <a:rPr lang="en-US" smtClean="0"/>
              <a:t>26</a:t>
            </a:fld>
            <a:endParaRPr lang="en-US"/>
          </a:p>
        </p:txBody>
      </p:sp>
    </p:spTree>
    <p:extLst>
      <p:ext uri="{BB962C8B-B14F-4D97-AF65-F5344CB8AC3E}">
        <p14:creationId xmlns:p14="http://schemas.microsoft.com/office/powerpoint/2010/main" val="69132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Bayesian inference, the beta distribution is the conjugate prior probability distribution for the Bernoulli, binomial, negative binomial and geometric distributions. For example, the beta distribution can be used in Bayesian analysis to describe initial knowledge concerning probability of success such as the probability that a space vehicle will successfully complete a specified mission. The beta distribution is a suitable model for the random behavior of percentages and proportions. </a:t>
            </a:r>
          </a:p>
        </p:txBody>
      </p:sp>
      <p:sp>
        <p:nvSpPr>
          <p:cNvPr id="4" name="Slide Number Placeholder 3"/>
          <p:cNvSpPr>
            <a:spLocks noGrp="1"/>
          </p:cNvSpPr>
          <p:nvPr>
            <p:ph type="sldNum" sz="quarter" idx="5"/>
          </p:nvPr>
        </p:nvSpPr>
        <p:spPr/>
        <p:txBody>
          <a:bodyPr/>
          <a:lstStyle/>
          <a:p>
            <a:fld id="{802C804C-89B1-4549-A070-7BF567E1DA3E}" type="slidenum">
              <a:rPr lang="en-US" smtClean="0"/>
              <a:t>29</a:t>
            </a:fld>
            <a:endParaRPr lang="en-US"/>
          </a:p>
        </p:txBody>
      </p:sp>
    </p:spTree>
    <p:extLst>
      <p:ext uri="{BB962C8B-B14F-4D97-AF65-F5344CB8AC3E}">
        <p14:creationId xmlns:p14="http://schemas.microsoft.com/office/powerpoint/2010/main" val="34289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C804C-89B1-4549-A070-7BF567E1DA3E}" type="slidenum">
              <a:rPr lang="en-US" smtClean="0"/>
              <a:t>32</a:t>
            </a:fld>
            <a:endParaRPr lang="en-US"/>
          </a:p>
        </p:txBody>
      </p:sp>
    </p:spTree>
    <p:extLst>
      <p:ext uri="{BB962C8B-B14F-4D97-AF65-F5344CB8AC3E}">
        <p14:creationId xmlns:p14="http://schemas.microsoft.com/office/powerpoint/2010/main" val="720666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FLNA (</a:t>
            </a:r>
            <a:r>
              <a:rPr lang="en-US" sz="1200" b="0" i="0" u="none" strike="noStrike" kern="1200" baseline="0" dirty="0" err="1">
                <a:solidFill>
                  <a:schemeClr val="tx1"/>
                </a:solidFill>
                <a:latin typeface="+mn-lt"/>
                <a:ea typeface="+mn-ea"/>
                <a:cs typeface="+mn-cs"/>
              </a:rPr>
              <a:t>Filamin</a:t>
            </a:r>
            <a:r>
              <a:rPr lang="en-US" sz="1200" b="0" i="0" u="none" strike="noStrike" kern="1200" baseline="0" dirty="0">
                <a:solidFill>
                  <a:schemeClr val="tx1"/>
                </a:solidFill>
                <a:latin typeface="+mn-lt"/>
                <a:ea typeface="+mn-ea"/>
                <a:cs typeface="+mn-cs"/>
              </a:rPr>
              <a:t> A) is involved in </a:t>
            </a:r>
            <a:r>
              <a:rPr lang="en-US" sz="1200" b="0" i="0" u="none" strike="noStrike" kern="1200" baseline="0" dirty="0" err="1">
                <a:solidFill>
                  <a:schemeClr val="tx1"/>
                </a:solidFill>
                <a:latin typeface="+mn-lt"/>
                <a:ea typeface="+mn-ea"/>
                <a:cs typeface="+mn-cs"/>
              </a:rPr>
              <a:t>remodelling</a:t>
            </a:r>
            <a:r>
              <a:rPr lang="en-US" sz="1200" b="0" i="0" u="none" strike="noStrike" kern="1200" baseline="0" dirty="0">
                <a:solidFill>
                  <a:schemeClr val="tx1"/>
                </a:solidFill>
                <a:latin typeface="+mn-lt"/>
                <a:ea typeface="+mn-ea"/>
                <a:cs typeface="+mn-cs"/>
              </a:rPr>
              <a:t> the actin cytoskeleton upon changes in cell shape and migration.</a:t>
            </a:r>
          </a:p>
          <a:p>
            <a:r>
              <a:rPr lang="en-US" sz="1200" b="0" i="0" u="none" strike="noStrike" kern="1200" baseline="0" dirty="0">
                <a:solidFill>
                  <a:schemeClr val="tx1"/>
                </a:solidFill>
                <a:latin typeface="+mn-lt"/>
                <a:ea typeface="+mn-ea"/>
                <a:cs typeface="+mn-cs"/>
              </a:rPr>
              <a:t>RPS24 (Ribosomal Protein S24) encodes a ribosomal protein that is part of the 40S subunit. It is also an RNA-binding protein required for pre-mRNA processing.</a:t>
            </a:r>
            <a:endParaRPr lang="en-US" dirty="0"/>
          </a:p>
        </p:txBody>
      </p:sp>
      <p:sp>
        <p:nvSpPr>
          <p:cNvPr id="4" name="Slide Number Placeholder 3"/>
          <p:cNvSpPr>
            <a:spLocks noGrp="1"/>
          </p:cNvSpPr>
          <p:nvPr>
            <p:ph type="sldNum" sz="quarter" idx="10"/>
          </p:nvPr>
        </p:nvSpPr>
        <p:spPr/>
        <p:txBody>
          <a:bodyPr/>
          <a:lstStyle/>
          <a:p>
            <a:fld id="{B46A0720-A340-8D48-84BC-168A7309FFEE}" type="slidenum">
              <a:rPr lang="en-US" smtClean="0"/>
              <a:t>36</a:t>
            </a:fld>
            <a:endParaRPr lang="en-US"/>
          </a:p>
        </p:txBody>
      </p:sp>
    </p:spTree>
    <p:extLst>
      <p:ext uri="{BB962C8B-B14F-4D97-AF65-F5344CB8AC3E}">
        <p14:creationId xmlns:p14="http://schemas.microsoft.com/office/powerpoint/2010/main" val="12826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MINK1 (Misshapen Like Kinase 1) is a negative regulator of RAS-related signal transduction, activated after RAS induction and controlling growth arrest through activation of p38 MAPK.</a:t>
            </a:r>
            <a:endParaRPr lang="en-US" dirty="0"/>
          </a:p>
        </p:txBody>
      </p:sp>
      <p:sp>
        <p:nvSpPr>
          <p:cNvPr id="4" name="Slide Number Placeholder 3"/>
          <p:cNvSpPr>
            <a:spLocks noGrp="1"/>
          </p:cNvSpPr>
          <p:nvPr>
            <p:ph type="sldNum" sz="quarter" idx="10"/>
          </p:nvPr>
        </p:nvSpPr>
        <p:spPr/>
        <p:txBody>
          <a:bodyPr/>
          <a:lstStyle/>
          <a:p>
            <a:fld id="{B46A0720-A340-8D48-84BC-168A7309FFEE}" type="slidenum">
              <a:rPr lang="en-US" smtClean="0"/>
              <a:t>37</a:t>
            </a:fld>
            <a:endParaRPr lang="en-US"/>
          </a:p>
        </p:txBody>
      </p:sp>
    </p:spTree>
    <p:extLst>
      <p:ext uri="{BB962C8B-B14F-4D97-AF65-F5344CB8AC3E}">
        <p14:creationId xmlns:p14="http://schemas.microsoft.com/office/powerpoint/2010/main" val="2755767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371600" y="1143000"/>
            <a:ext cx="4114800" cy="3086100"/>
          </a:xfrm>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noProof="0" dirty="0"/>
          </a:p>
        </p:txBody>
      </p:sp>
      <p:sp>
        <p:nvSpPr>
          <p:cNvPr id="4" name="Marcador de Posição do Número do Diapositivo 3"/>
          <p:cNvSpPr>
            <a:spLocks noGrp="1"/>
          </p:cNvSpPr>
          <p:nvPr>
            <p:ph type="sldNum" sz="quarter" idx="10"/>
          </p:nvPr>
        </p:nvSpPr>
        <p:spPr/>
        <p:txBody>
          <a:bodyPr/>
          <a:lstStyle/>
          <a:p>
            <a:fld id="{3145968D-423F-410A-8174-B44B51640A89}" type="slidenum">
              <a:rPr lang="pt-PT" smtClean="0"/>
              <a:t>43</a:t>
            </a:fld>
            <a:endParaRPr lang="pt-PT"/>
          </a:p>
        </p:txBody>
      </p:sp>
    </p:spTree>
    <p:extLst>
      <p:ext uri="{BB962C8B-B14F-4D97-AF65-F5344CB8AC3E}">
        <p14:creationId xmlns:p14="http://schemas.microsoft.com/office/powerpoint/2010/main" val="3455174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371600" y="1143000"/>
            <a:ext cx="4114800" cy="3086100"/>
          </a:xfrm>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noProof="0" dirty="0"/>
          </a:p>
        </p:txBody>
      </p:sp>
      <p:sp>
        <p:nvSpPr>
          <p:cNvPr id="4" name="Marcador de Posição do Número do Diapositivo 3"/>
          <p:cNvSpPr>
            <a:spLocks noGrp="1"/>
          </p:cNvSpPr>
          <p:nvPr>
            <p:ph type="sldNum" sz="quarter" idx="10"/>
          </p:nvPr>
        </p:nvSpPr>
        <p:spPr/>
        <p:txBody>
          <a:bodyPr/>
          <a:lstStyle/>
          <a:p>
            <a:fld id="{3145968D-423F-410A-8174-B44B51640A89}" type="slidenum">
              <a:rPr lang="pt-PT" smtClean="0"/>
              <a:t>44</a:t>
            </a:fld>
            <a:endParaRPr lang="pt-PT"/>
          </a:p>
        </p:txBody>
      </p:sp>
    </p:spTree>
    <p:extLst>
      <p:ext uri="{BB962C8B-B14F-4D97-AF65-F5344CB8AC3E}">
        <p14:creationId xmlns:p14="http://schemas.microsoft.com/office/powerpoint/2010/main" val="119355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371600" y="1143000"/>
            <a:ext cx="4114800" cy="3086100"/>
          </a:xfrm>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noProof="0" dirty="0"/>
          </a:p>
        </p:txBody>
      </p:sp>
      <p:sp>
        <p:nvSpPr>
          <p:cNvPr id="4" name="Marcador de Posição do Número do Diapositivo 3"/>
          <p:cNvSpPr>
            <a:spLocks noGrp="1"/>
          </p:cNvSpPr>
          <p:nvPr>
            <p:ph type="sldNum" sz="quarter" idx="10"/>
          </p:nvPr>
        </p:nvSpPr>
        <p:spPr/>
        <p:txBody>
          <a:bodyPr/>
          <a:lstStyle/>
          <a:p>
            <a:fld id="{3145968D-423F-410A-8174-B44B51640A89}" type="slidenum">
              <a:rPr lang="pt-PT" smtClean="0"/>
              <a:t>45</a:t>
            </a:fld>
            <a:endParaRPr lang="pt-PT"/>
          </a:p>
        </p:txBody>
      </p:sp>
    </p:spTree>
    <p:extLst>
      <p:ext uri="{BB962C8B-B14F-4D97-AF65-F5344CB8AC3E}">
        <p14:creationId xmlns:p14="http://schemas.microsoft.com/office/powerpoint/2010/main" val="216852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7722EA-B174-FC4F-A850-22B9413DA03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371600" y="1143000"/>
            <a:ext cx="4114800" cy="3086100"/>
          </a:xfrm>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noProof="0" dirty="0"/>
          </a:p>
        </p:txBody>
      </p:sp>
      <p:sp>
        <p:nvSpPr>
          <p:cNvPr id="4" name="Marcador de Posição do Número do Diapositivo 3"/>
          <p:cNvSpPr>
            <a:spLocks noGrp="1"/>
          </p:cNvSpPr>
          <p:nvPr>
            <p:ph type="sldNum" sz="quarter" idx="10"/>
          </p:nvPr>
        </p:nvSpPr>
        <p:spPr/>
        <p:txBody>
          <a:bodyPr/>
          <a:lstStyle/>
          <a:p>
            <a:fld id="{3145968D-423F-410A-8174-B44B51640A89}" type="slidenum">
              <a:rPr lang="pt-PT" smtClean="0"/>
              <a:t>46</a:t>
            </a:fld>
            <a:endParaRPr lang="pt-PT"/>
          </a:p>
        </p:txBody>
      </p:sp>
    </p:spTree>
    <p:extLst>
      <p:ext uri="{BB962C8B-B14F-4D97-AF65-F5344CB8AC3E}">
        <p14:creationId xmlns:p14="http://schemas.microsoft.com/office/powerpoint/2010/main" val="1256792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371600" y="1143000"/>
            <a:ext cx="4114800" cy="3086100"/>
          </a:xfrm>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noProof="0" dirty="0"/>
          </a:p>
        </p:txBody>
      </p:sp>
      <p:sp>
        <p:nvSpPr>
          <p:cNvPr id="4" name="Marcador de Posição do Número do Diapositivo 3"/>
          <p:cNvSpPr>
            <a:spLocks noGrp="1"/>
          </p:cNvSpPr>
          <p:nvPr>
            <p:ph type="sldNum" sz="quarter" idx="10"/>
          </p:nvPr>
        </p:nvSpPr>
        <p:spPr/>
        <p:txBody>
          <a:bodyPr/>
          <a:lstStyle/>
          <a:p>
            <a:fld id="{3145968D-423F-410A-8174-B44B51640A89}" type="slidenum">
              <a:rPr lang="pt-PT" smtClean="0"/>
              <a:t>47</a:t>
            </a:fld>
            <a:endParaRPr lang="pt-PT"/>
          </a:p>
        </p:txBody>
      </p:sp>
    </p:spTree>
    <p:extLst>
      <p:ext uri="{BB962C8B-B14F-4D97-AF65-F5344CB8AC3E}">
        <p14:creationId xmlns:p14="http://schemas.microsoft.com/office/powerpoint/2010/main" val="1522430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371600" y="1143000"/>
            <a:ext cx="4114800" cy="3086100"/>
          </a:xfrm>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noProof="0" dirty="0"/>
          </a:p>
        </p:txBody>
      </p:sp>
      <p:sp>
        <p:nvSpPr>
          <p:cNvPr id="4" name="Marcador de Posição do Número do Diapositivo 3"/>
          <p:cNvSpPr>
            <a:spLocks noGrp="1"/>
          </p:cNvSpPr>
          <p:nvPr>
            <p:ph type="sldNum" sz="quarter" idx="10"/>
          </p:nvPr>
        </p:nvSpPr>
        <p:spPr/>
        <p:txBody>
          <a:bodyPr/>
          <a:lstStyle/>
          <a:p>
            <a:fld id="{3145968D-423F-410A-8174-B44B51640A89}" type="slidenum">
              <a:rPr lang="pt-PT" smtClean="0"/>
              <a:t>48</a:t>
            </a:fld>
            <a:endParaRPr lang="pt-PT"/>
          </a:p>
        </p:txBody>
      </p:sp>
    </p:spTree>
    <p:extLst>
      <p:ext uri="{BB962C8B-B14F-4D97-AF65-F5344CB8AC3E}">
        <p14:creationId xmlns:p14="http://schemas.microsoft.com/office/powerpoint/2010/main" val="1490486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371600" y="1143000"/>
            <a:ext cx="4114800" cy="3086100"/>
          </a:xfrm>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noProof="0" dirty="0"/>
          </a:p>
        </p:txBody>
      </p:sp>
      <p:sp>
        <p:nvSpPr>
          <p:cNvPr id="4" name="Marcador de Posição do Número do Diapositivo 3"/>
          <p:cNvSpPr>
            <a:spLocks noGrp="1"/>
          </p:cNvSpPr>
          <p:nvPr>
            <p:ph type="sldNum" sz="quarter" idx="10"/>
          </p:nvPr>
        </p:nvSpPr>
        <p:spPr/>
        <p:txBody>
          <a:bodyPr/>
          <a:lstStyle/>
          <a:p>
            <a:fld id="{3145968D-423F-410A-8174-B44B51640A89}" type="slidenum">
              <a:rPr lang="pt-PT" smtClean="0"/>
              <a:t>52</a:t>
            </a:fld>
            <a:endParaRPr lang="pt-PT"/>
          </a:p>
        </p:txBody>
      </p:sp>
    </p:spTree>
    <p:extLst>
      <p:ext uri="{BB962C8B-B14F-4D97-AF65-F5344CB8AC3E}">
        <p14:creationId xmlns:p14="http://schemas.microsoft.com/office/powerpoint/2010/main" val="182407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02C804C-89B1-4549-A070-7BF567E1DA3E}" type="slidenum">
              <a:rPr lang="en-US" smtClean="0"/>
              <a:t>4</a:t>
            </a:fld>
            <a:endParaRPr lang="en-US"/>
          </a:p>
        </p:txBody>
      </p:sp>
    </p:spTree>
    <p:extLst>
      <p:ext uri="{BB962C8B-B14F-4D97-AF65-F5344CB8AC3E}">
        <p14:creationId xmlns:p14="http://schemas.microsoft.com/office/powerpoint/2010/main" val="109671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02C804C-89B1-4549-A070-7BF567E1DA3E}" type="slidenum">
              <a:rPr lang="en-US" smtClean="0"/>
              <a:t>6</a:t>
            </a:fld>
            <a:endParaRPr lang="en-US"/>
          </a:p>
        </p:txBody>
      </p:sp>
    </p:spTree>
    <p:extLst>
      <p:ext uri="{BB962C8B-B14F-4D97-AF65-F5344CB8AC3E}">
        <p14:creationId xmlns:p14="http://schemas.microsoft.com/office/powerpoint/2010/main" val="303847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V recount2</a:t>
            </a:r>
          </a:p>
        </p:txBody>
      </p:sp>
      <p:sp>
        <p:nvSpPr>
          <p:cNvPr id="4" name="Slide Number Placeholder 3"/>
          <p:cNvSpPr>
            <a:spLocks noGrp="1"/>
          </p:cNvSpPr>
          <p:nvPr>
            <p:ph type="sldNum" sz="quarter" idx="5"/>
          </p:nvPr>
        </p:nvSpPr>
        <p:spPr/>
        <p:txBody>
          <a:bodyPr/>
          <a:lstStyle/>
          <a:p>
            <a:fld id="{802C804C-89B1-4549-A070-7BF567E1DA3E}" type="slidenum">
              <a:rPr lang="en-US" smtClean="0"/>
              <a:t>15</a:t>
            </a:fld>
            <a:endParaRPr lang="en-US"/>
          </a:p>
        </p:txBody>
      </p:sp>
    </p:spTree>
    <p:extLst>
      <p:ext uri="{BB962C8B-B14F-4D97-AF65-F5344CB8AC3E}">
        <p14:creationId xmlns:p14="http://schemas.microsoft.com/office/powerpoint/2010/main" val="4265394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Shiny:</a:t>
            </a:r>
          </a:p>
          <a:p>
            <a:pPr marL="444500" indent="-444500" algn="l">
              <a:spcBef>
                <a:spcPts val="2000"/>
              </a:spcBef>
              <a:buSzPct val="75000"/>
              <a:buChar char="•"/>
              <a:defRPr sz="3000">
                <a:solidFill>
                  <a:srgbClr val="000000"/>
                </a:solidFill>
              </a:defRPr>
            </a:pPr>
            <a:r>
              <a:rPr lang="en-US" dirty="0"/>
              <a:t>Web app framework using R, HTML, CSS and JavaScript</a:t>
            </a:r>
          </a:p>
          <a:p>
            <a:pPr marL="444500" indent="-444500" algn="l">
              <a:spcBef>
                <a:spcPts val="2000"/>
              </a:spcBef>
              <a:buSzPct val="75000"/>
              <a:buChar char="•"/>
              <a:defRPr sz="3000">
                <a:solidFill>
                  <a:srgbClr val="000000"/>
                </a:solidFill>
              </a:defRPr>
            </a:pPr>
            <a:r>
              <a:rPr lang="en-US" dirty="0"/>
              <a:t>Reactive programming model (Excel-like reactivity)</a:t>
            </a:r>
          </a:p>
        </p:txBody>
      </p:sp>
      <p:sp>
        <p:nvSpPr>
          <p:cNvPr id="4" name="Slide Number Placeholder 3"/>
          <p:cNvSpPr>
            <a:spLocks noGrp="1"/>
          </p:cNvSpPr>
          <p:nvPr>
            <p:ph type="sldNum" sz="quarter" idx="5"/>
          </p:nvPr>
        </p:nvSpPr>
        <p:spPr/>
        <p:txBody>
          <a:bodyPr/>
          <a:lstStyle/>
          <a:p>
            <a:fld id="{802C804C-89B1-4549-A070-7BF567E1DA3E}" type="slidenum">
              <a:rPr lang="en-US" smtClean="0"/>
              <a:t>18</a:t>
            </a:fld>
            <a:endParaRPr lang="en-US"/>
          </a:p>
        </p:txBody>
      </p:sp>
    </p:spTree>
    <p:extLst>
      <p:ext uri="{BB962C8B-B14F-4D97-AF65-F5344CB8AC3E}">
        <p14:creationId xmlns:p14="http://schemas.microsoft.com/office/powerpoint/2010/main" val="44363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Shiny:</a:t>
            </a:r>
          </a:p>
          <a:p>
            <a:pPr marL="444500" indent="-444500" algn="l">
              <a:spcBef>
                <a:spcPts val="2000"/>
              </a:spcBef>
              <a:buSzPct val="75000"/>
              <a:buChar char="•"/>
              <a:defRPr sz="3000">
                <a:solidFill>
                  <a:srgbClr val="000000"/>
                </a:solidFill>
              </a:defRPr>
            </a:pPr>
            <a:r>
              <a:rPr lang="en-US" dirty="0"/>
              <a:t>Web app framework using R, HTML, CSS and JavaScript</a:t>
            </a:r>
          </a:p>
          <a:p>
            <a:pPr marL="444500" indent="-444500" algn="l">
              <a:spcBef>
                <a:spcPts val="2000"/>
              </a:spcBef>
              <a:buSzPct val="75000"/>
              <a:buChar char="•"/>
              <a:defRPr sz="3000">
                <a:solidFill>
                  <a:srgbClr val="000000"/>
                </a:solidFill>
              </a:defRPr>
            </a:pPr>
            <a:r>
              <a:rPr lang="en-US" dirty="0"/>
              <a:t>Reactive programming model (Excel-like reactivity)</a:t>
            </a:r>
          </a:p>
        </p:txBody>
      </p:sp>
      <p:sp>
        <p:nvSpPr>
          <p:cNvPr id="4" name="Slide Number Placeholder 3"/>
          <p:cNvSpPr>
            <a:spLocks noGrp="1"/>
          </p:cNvSpPr>
          <p:nvPr>
            <p:ph type="sldNum" sz="quarter" idx="5"/>
          </p:nvPr>
        </p:nvSpPr>
        <p:spPr/>
        <p:txBody>
          <a:bodyPr/>
          <a:lstStyle/>
          <a:p>
            <a:fld id="{802C804C-89B1-4549-A070-7BF567E1DA3E}" type="slidenum">
              <a:rPr lang="en-US" smtClean="0"/>
              <a:t>19</a:t>
            </a:fld>
            <a:endParaRPr lang="en-US"/>
          </a:p>
        </p:txBody>
      </p:sp>
    </p:spTree>
    <p:extLst>
      <p:ext uri="{BB962C8B-B14F-4D97-AF65-F5344CB8AC3E}">
        <p14:creationId xmlns:p14="http://schemas.microsoft.com/office/powerpoint/2010/main" val="2114683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Shiny:</a:t>
            </a:r>
          </a:p>
          <a:p>
            <a:pPr marL="444500" indent="-444500" algn="l">
              <a:spcBef>
                <a:spcPts val="2000"/>
              </a:spcBef>
              <a:buSzPct val="75000"/>
              <a:buChar char="•"/>
              <a:defRPr sz="3000">
                <a:solidFill>
                  <a:srgbClr val="000000"/>
                </a:solidFill>
              </a:defRPr>
            </a:pPr>
            <a:r>
              <a:rPr lang="en-US" dirty="0"/>
              <a:t>Web app framework using R, HTML, CSS and JavaScript</a:t>
            </a:r>
          </a:p>
          <a:p>
            <a:pPr marL="444500" indent="-444500" algn="l">
              <a:spcBef>
                <a:spcPts val="2000"/>
              </a:spcBef>
              <a:buSzPct val="75000"/>
              <a:buChar char="•"/>
              <a:defRPr sz="3000">
                <a:solidFill>
                  <a:srgbClr val="000000"/>
                </a:solidFill>
              </a:defRPr>
            </a:pPr>
            <a:r>
              <a:rPr lang="en-US" dirty="0"/>
              <a:t>Reactive programming model (Excel-like reactivity)</a:t>
            </a:r>
          </a:p>
        </p:txBody>
      </p:sp>
      <p:sp>
        <p:nvSpPr>
          <p:cNvPr id="4" name="Slide Number Placeholder 3"/>
          <p:cNvSpPr>
            <a:spLocks noGrp="1"/>
          </p:cNvSpPr>
          <p:nvPr>
            <p:ph type="sldNum" sz="quarter" idx="5"/>
          </p:nvPr>
        </p:nvSpPr>
        <p:spPr/>
        <p:txBody>
          <a:bodyPr/>
          <a:lstStyle/>
          <a:p>
            <a:fld id="{802C804C-89B1-4549-A070-7BF567E1DA3E}" type="slidenum">
              <a:rPr lang="en-US" smtClean="0"/>
              <a:t>20</a:t>
            </a:fld>
            <a:endParaRPr lang="en-US"/>
          </a:p>
        </p:txBody>
      </p:sp>
    </p:spTree>
    <p:extLst>
      <p:ext uri="{BB962C8B-B14F-4D97-AF65-F5344CB8AC3E}">
        <p14:creationId xmlns:p14="http://schemas.microsoft.com/office/powerpoint/2010/main" val="426097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Ubiquitin Like With PHD And Ring Finger Domains 2</a:t>
            </a:r>
          </a:p>
        </p:txBody>
      </p:sp>
      <p:sp>
        <p:nvSpPr>
          <p:cNvPr id="4" name="Slide Number Placeholder 3"/>
          <p:cNvSpPr>
            <a:spLocks noGrp="1"/>
          </p:cNvSpPr>
          <p:nvPr>
            <p:ph type="sldNum" sz="quarter" idx="5"/>
          </p:nvPr>
        </p:nvSpPr>
        <p:spPr/>
        <p:txBody>
          <a:bodyPr/>
          <a:lstStyle/>
          <a:p>
            <a:fld id="{802C804C-89B1-4549-A070-7BF567E1DA3E}" type="slidenum">
              <a:rPr lang="en-US" smtClean="0"/>
              <a:t>22</a:t>
            </a:fld>
            <a:endParaRPr lang="en-US"/>
          </a:p>
        </p:txBody>
      </p:sp>
    </p:spTree>
    <p:extLst>
      <p:ext uri="{BB962C8B-B14F-4D97-AF65-F5344CB8AC3E}">
        <p14:creationId xmlns:p14="http://schemas.microsoft.com/office/powerpoint/2010/main" val="391571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Click to edit Master subtitle style</a:t>
            </a:r>
            <a:endParaRPr lang="en-US"/>
          </a:p>
        </p:txBody>
      </p:sp>
      <p:sp>
        <p:nvSpPr>
          <p:cNvPr id="4" name="Date Placeholder 3"/>
          <p:cNvSpPr>
            <a:spLocks noGrp="1"/>
          </p:cNvSpPr>
          <p:nvPr>
            <p:ph type="dt" sz="half" idx="10"/>
          </p:nvPr>
        </p:nvSpPr>
        <p:spPr/>
        <p:txBody>
          <a:bodyPr/>
          <a:lstStyle/>
          <a:p>
            <a:fld id="{BD1973A1-8847-E449-AA8A-CB5AD76D622A}"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2350921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BD1973A1-8847-E449-AA8A-CB5AD76D622A}"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331202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BD1973A1-8847-E449-AA8A-CB5AD76D622A}"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74800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p:txBody>
          <a:bodyPr/>
          <a:lstStyle/>
          <a:p>
            <a:fld id="{BD1973A1-8847-E449-AA8A-CB5AD76D622A}"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216320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p:txBody>
          <a:bodyPr/>
          <a:lstStyle/>
          <a:p>
            <a:fld id="{BD1973A1-8847-E449-AA8A-CB5AD76D622A}"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219765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p:txBody>
          <a:bodyPr/>
          <a:lstStyle/>
          <a:p>
            <a:fld id="{BD1973A1-8847-E449-AA8A-CB5AD76D622A}"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424706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p:txBody>
          <a:bodyPr/>
          <a:lstStyle/>
          <a:p>
            <a:fld id="{BD1973A1-8847-E449-AA8A-CB5AD76D622A}" type="datetimeFigureOut">
              <a:rPr lang="en-US" smtClean="0"/>
              <a:t>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163882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p:txBody>
          <a:bodyPr/>
          <a:lstStyle/>
          <a:p>
            <a:fld id="{BD1973A1-8847-E449-AA8A-CB5AD76D622A}" type="datetimeFigureOut">
              <a:rPr lang="en-US" smtClean="0"/>
              <a:t>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271732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973A1-8847-E449-AA8A-CB5AD76D622A}" type="datetimeFigureOut">
              <a:rPr lang="en-US" smtClean="0"/>
              <a:t>11/5/18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119839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p:txBody>
          <a:bodyPr/>
          <a:lstStyle/>
          <a:p>
            <a:fld id="{BD1973A1-8847-E449-AA8A-CB5AD76D622A}"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190153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p:txBody>
          <a:bodyPr/>
          <a:lstStyle/>
          <a:p>
            <a:fld id="{BD1973A1-8847-E449-AA8A-CB5AD76D622A}"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3248-B026-B447-AB59-98B26A4B17FE}" type="slidenum">
              <a:rPr lang="en-US" smtClean="0"/>
              <a:t>‹#›</a:t>
            </a:fld>
            <a:endParaRPr lang="en-US"/>
          </a:p>
        </p:txBody>
      </p:sp>
    </p:spTree>
    <p:extLst>
      <p:ext uri="{BB962C8B-B14F-4D97-AF65-F5344CB8AC3E}">
        <p14:creationId xmlns:p14="http://schemas.microsoft.com/office/powerpoint/2010/main" val="3897892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973A1-8847-E449-AA8A-CB5AD76D622A}" type="datetimeFigureOut">
              <a:rPr lang="en-US" smtClean="0"/>
              <a:t>11/5/18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03248-B026-B447-AB59-98B26A4B17FE}" type="slidenum">
              <a:rPr lang="en-US" smtClean="0"/>
              <a:t>‹#›</a:t>
            </a:fld>
            <a:endParaRPr lang="en-US"/>
          </a:p>
        </p:txBody>
      </p:sp>
    </p:spTree>
    <p:extLst>
      <p:ext uri="{BB962C8B-B14F-4D97-AF65-F5344CB8AC3E}">
        <p14:creationId xmlns:p14="http://schemas.microsoft.com/office/powerpoint/2010/main" val="3065111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emf"/></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emf"/></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8.jpeg"/><Relationship Id="rId3" Type="http://schemas.openxmlformats.org/officeDocument/2006/relationships/image" Target="../media/image60.emf"/><Relationship Id="rId7" Type="http://schemas.openxmlformats.org/officeDocument/2006/relationships/image" Target="../media/image64.emf"/><Relationship Id="rId12"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63.emf"/><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59.jp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69.emf"/></Relationships>
</file>

<file path=ppt/slides/_rels/slide15.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3.emf"/><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59.jpg"/><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78.tif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tiff"/></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83.emf"/><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3.emf"/></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95.jpg"/><Relationship Id="rId18" Type="http://schemas.openxmlformats.org/officeDocument/2006/relationships/image" Target="../media/image104.png"/><Relationship Id="rId3" Type="http://schemas.openxmlformats.org/officeDocument/2006/relationships/image" Target="../media/image110.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2.jpeg"/><Relationship Id="rId2" Type="http://schemas.openxmlformats.org/officeDocument/2006/relationships/notesSlide" Target="../notesSlides/notesSlide15.xml"/><Relationship Id="rId16" Type="http://schemas.openxmlformats.org/officeDocument/2006/relationships/image" Target="../media/image121.emf"/><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0.emf"/><Relationship Id="rId10" Type="http://schemas.openxmlformats.org/officeDocument/2006/relationships/image" Target="../media/image116.png"/><Relationship Id="rId4" Type="http://schemas.openxmlformats.org/officeDocument/2006/relationships/image" Target="../media/image109.png"/><Relationship Id="rId9" Type="http://schemas.openxmlformats.org/officeDocument/2006/relationships/image" Target="../media/image115.png"/><Relationship Id="rId14" Type="http://schemas.openxmlformats.org/officeDocument/2006/relationships/image" Target="../media/image119.jpe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12.png"/><Relationship Id="rId7" Type="http://schemas.openxmlformats.org/officeDocument/2006/relationships/image" Target="../media/image95.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7.png"/><Relationship Id="rId5" Type="http://schemas.openxmlformats.org/officeDocument/2006/relationships/image" Target="../media/image124.png"/><Relationship Id="rId10" Type="http://schemas.openxmlformats.org/officeDocument/2006/relationships/image" Target="../media/image126.tiff"/><Relationship Id="rId4" Type="http://schemas.openxmlformats.org/officeDocument/2006/relationships/image" Target="../media/image123.png"/><Relationship Id="rId9" Type="http://schemas.openxmlformats.org/officeDocument/2006/relationships/image" Target="../media/image125.tiff"/></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32.jp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46.png"/><Relationship Id="rId4" Type="http://schemas.openxmlformats.org/officeDocument/2006/relationships/image" Target="../media/image133.tif"/></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gi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59.jpg"/><Relationship Id="rId7" Type="http://schemas.openxmlformats.org/officeDocument/2006/relationships/image" Target="../media/image46.png"/><Relationship Id="rId2" Type="http://schemas.openxmlformats.org/officeDocument/2006/relationships/image" Target="../media/image132.jpg"/><Relationship Id="rId1" Type="http://schemas.openxmlformats.org/officeDocument/2006/relationships/slideLayout" Target="../slideLayouts/slideLayout2.xml"/><Relationship Id="rId6" Type="http://schemas.openxmlformats.org/officeDocument/2006/relationships/image" Target="../media/image133.tif"/><Relationship Id="rId5" Type="http://schemas.openxmlformats.org/officeDocument/2006/relationships/image" Target="../media/image126.tiff"/><Relationship Id="rId4" Type="http://schemas.openxmlformats.org/officeDocument/2006/relationships/image" Target="../media/image125.tiff"/></Relationships>
</file>

<file path=ppt/slides/_rels/slide4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7.gif"/><Relationship Id="rId5" Type="http://schemas.openxmlformats.org/officeDocument/2006/relationships/image" Target="../media/image59.jpg"/><Relationship Id="rId4" Type="http://schemas.openxmlformats.org/officeDocument/2006/relationships/image" Target="../media/image132.jpg"/></Relationships>
</file>

<file path=ppt/slides/_rels/slide4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emf"/><Relationship Id="rId7" Type="http://schemas.openxmlformats.org/officeDocument/2006/relationships/image" Target="../media/image13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7.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6.emf"/><Relationship Id="rId5" Type="http://schemas.openxmlformats.org/officeDocument/2006/relationships/image" Target="../media/image145.png"/><Relationship Id="rId4" Type="http://schemas.openxmlformats.org/officeDocument/2006/relationships/image" Target="../media/image141.png"/></Relationships>
</file>

<file path=ppt/slides/_rels/slide45.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32.jpg"/><Relationship Id="rId4" Type="http://schemas.openxmlformats.org/officeDocument/2006/relationships/image" Target="../media/image149.emf"/></Relationships>
</file>

<file path=ppt/slides/_rels/slide46.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4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32.jpg"/><Relationship Id="rId7" Type="http://schemas.openxmlformats.org/officeDocument/2006/relationships/image" Target="../media/image1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8.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4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3.emf"/><Relationship Id="rId7" Type="http://schemas.openxmlformats.org/officeDocument/2006/relationships/image" Target="../media/image1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5.emf"/><Relationship Id="rId5" Type="http://schemas.openxmlformats.org/officeDocument/2006/relationships/image" Target="../media/image132.jpg"/><Relationship Id="rId4" Type="http://schemas.openxmlformats.org/officeDocument/2006/relationships/image" Target="../media/image164.emf"/></Relationships>
</file>

<file path=ppt/slides/_rels/slide53.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59.jpg"/><Relationship Id="rId7" Type="http://schemas.openxmlformats.org/officeDocument/2006/relationships/image" Target="../media/image169.png"/><Relationship Id="rId2" Type="http://schemas.openxmlformats.org/officeDocument/2006/relationships/image" Target="../media/image132.jpg"/><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image" Target="../media/image172.png"/><Relationship Id="rId5" Type="http://schemas.openxmlformats.org/officeDocument/2006/relationships/image" Target="../media/image167.jpeg"/><Relationship Id="rId10" Type="http://schemas.openxmlformats.org/officeDocument/2006/relationships/image" Target="../media/image143.png"/><Relationship Id="rId4" Type="http://schemas.openxmlformats.org/officeDocument/2006/relationships/image" Target="../media/image166.png"/><Relationship Id="rId9" Type="http://schemas.openxmlformats.org/officeDocument/2006/relationships/image" Target="../media/image171.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signia_fed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607" y="6283087"/>
            <a:ext cx="1955877" cy="614508"/>
          </a:xfrm>
          <a:prstGeom prst="rect">
            <a:avLst/>
          </a:prstGeom>
        </p:spPr>
      </p:pic>
      <p:pic>
        <p:nvPicPr>
          <p:cNvPr id="6" name="Picture 5" descr="Lisboa2020_RGB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296" y="5628431"/>
            <a:ext cx="2612050" cy="1841074"/>
          </a:xfrm>
          <a:prstGeom prst="rect">
            <a:avLst/>
          </a:prstGeom>
        </p:spPr>
      </p:pic>
      <p:sp>
        <p:nvSpPr>
          <p:cNvPr id="13" name="TextBox 12"/>
          <p:cNvSpPr txBox="1"/>
          <p:nvPr/>
        </p:nvSpPr>
        <p:spPr>
          <a:xfrm>
            <a:off x="59354" y="1521611"/>
            <a:ext cx="9050147" cy="1292662"/>
          </a:xfrm>
          <a:prstGeom prst="rect">
            <a:avLst/>
          </a:prstGeom>
          <a:noFill/>
        </p:spPr>
        <p:txBody>
          <a:bodyPr wrap="square" rtlCol="0">
            <a:spAutoFit/>
          </a:bodyPr>
          <a:lstStyle/>
          <a:p>
            <a:pPr algn="r"/>
            <a:r>
              <a:rPr lang="en-US" sz="3900" b="1" i="1" dirty="0">
                <a:solidFill>
                  <a:srgbClr val="000090"/>
                </a:solidFill>
                <a:effectLst>
                  <a:outerShdw blurRad="50800" dist="38100" dir="2700000" algn="tl" rotWithShape="0">
                    <a:schemeClr val="tx1">
                      <a:alpha val="43000"/>
                    </a:schemeClr>
                  </a:outerShdw>
                </a:effectLst>
              </a:rPr>
              <a:t>Biologist-intelligible alternative splicing</a:t>
            </a:r>
          </a:p>
          <a:p>
            <a:pPr algn="r"/>
            <a:r>
              <a:rPr lang="en-US" sz="3900" b="1" i="1" dirty="0">
                <a:solidFill>
                  <a:srgbClr val="000090"/>
                </a:solidFill>
                <a:effectLst>
                  <a:outerShdw blurRad="50800" dist="38100" dir="2700000" algn="tl" rotWithShape="0">
                    <a:schemeClr val="tx1">
                      <a:alpha val="43000"/>
                    </a:schemeClr>
                  </a:outerShdw>
                </a:effectLst>
              </a:rPr>
              <a:t>analysis of RNA-</a:t>
            </a:r>
            <a:r>
              <a:rPr lang="en-US" sz="3900" b="1" i="1" dirty="0" err="1">
                <a:solidFill>
                  <a:srgbClr val="000090"/>
                </a:solidFill>
                <a:effectLst>
                  <a:outerShdw blurRad="50800" dist="38100" dir="2700000" algn="tl" rotWithShape="0">
                    <a:schemeClr val="tx1">
                      <a:alpha val="43000"/>
                    </a:schemeClr>
                  </a:outerShdw>
                </a:effectLst>
              </a:rPr>
              <a:t>seq</a:t>
            </a:r>
            <a:r>
              <a:rPr lang="en-US" sz="3900" b="1" i="1" dirty="0">
                <a:solidFill>
                  <a:srgbClr val="000090"/>
                </a:solidFill>
                <a:effectLst>
                  <a:outerShdw blurRad="50800" dist="38100" dir="2700000" algn="tl" rotWithShape="0">
                    <a:schemeClr val="tx1">
                      <a:alpha val="43000"/>
                    </a:schemeClr>
                  </a:outerShdw>
                </a:effectLst>
              </a:rPr>
              <a:t> data</a:t>
            </a:r>
          </a:p>
        </p:txBody>
      </p:sp>
      <p:sp>
        <p:nvSpPr>
          <p:cNvPr id="14" name="TextBox 13"/>
          <p:cNvSpPr txBox="1"/>
          <p:nvPr/>
        </p:nvSpPr>
        <p:spPr>
          <a:xfrm>
            <a:off x="151950" y="3571575"/>
            <a:ext cx="9001599" cy="369332"/>
          </a:xfrm>
          <a:prstGeom prst="rect">
            <a:avLst/>
          </a:prstGeom>
          <a:noFill/>
        </p:spPr>
        <p:txBody>
          <a:bodyPr wrap="square" rtlCol="0">
            <a:spAutoFit/>
          </a:bodyPr>
          <a:lstStyle/>
          <a:p>
            <a:pPr marL="285750" indent="-285750" algn="r">
              <a:buFont typeface="Webdings" charset="0"/>
              <a:buChar char=""/>
            </a:pPr>
            <a:r>
              <a:rPr lang="en-US" dirty="0" err="1">
                <a:effectLst>
                  <a:outerShdw blurRad="50800" dist="38100" dir="2700000" algn="tl" rotWithShape="0">
                    <a:schemeClr val="bg1">
                      <a:alpha val="43000"/>
                    </a:schemeClr>
                  </a:outerShdw>
                </a:effectLst>
                <a:latin typeface="Courier New"/>
              </a:rPr>
              <a:t>nmorais@medicina.ulisboa.pt</a:t>
            </a:r>
            <a:r>
              <a:rPr lang="en-US" dirty="0">
                <a:effectLst>
                  <a:outerShdw blurRad="50800" dist="38100" dir="2700000" algn="tl" rotWithShape="0">
                    <a:schemeClr val="bg1">
                      <a:alpha val="43000"/>
                    </a:schemeClr>
                  </a:outerShdw>
                </a:effectLst>
                <a:latin typeface="Courier New"/>
              </a:rPr>
              <a:t>        </a:t>
            </a:r>
          </a:p>
        </p:txBody>
      </p:sp>
      <p:sp>
        <p:nvSpPr>
          <p:cNvPr id="11" name="TextBox 10"/>
          <p:cNvSpPr txBox="1"/>
          <p:nvPr/>
        </p:nvSpPr>
        <p:spPr>
          <a:xfrm>
            <a:off x="2763149" y="3010289"/>
            <a:ext cx="6390400" cy="523220"/>
          </a:xfrm>
          <a:prstGeom prst="rect">
            <a:avLst/>
          </a:prstGeom>
          <a:noFill/>
        </p:spPr>
        <p:txBody>
          <a:bodyPr wrap="square" rtlCol="0">
            <a:spAutoFit/>
          </a:bodyPr>
          <a:lstStyle/>
          <a:p>
            <a:pPr algn="r"/>
            <a:r>
              <a:rPr lang="en-US" sz="2800" b="1" dirty="0">
                <a:effectLst>
                  <a:outerShdw blurRad="50800" dist="38100" dir="2700000" algn="tl" rotWithShape="0">
                    <a:schemeClr val="bg1">
                      <a:alpha val="43000"/>
                    </a:schemeClr>
                  </a:outerShdw>
                </a:effectLst>
                <a:latin typeface="Times New Roman"/>
              </a:rPr>
              <a:t>Nuno Barbosa </a:t>
            </a:r>
            <a:r>
              <a:rPr lang="en-US" sz="2800" b="1" dirty="0" err="1">
                <a:effectLst>
                  <a:outerShdw blurRad="50800" dist="38100" dir="2700000" algn="tl" rotWithShape="0">
                    <a:schemeClr val="bg1">
                      <a:alpha val="43000"/>
                    </a:schemeClr>
                  </a:outerShdw>
                </a:effectLst>
                <a:latin typeface="Times New Roman"/>
              </a:rPr>
              <a:t>Morais</a:t>
            </a:r>
            <a:endParaRPr lang="en-US" sz="2800" b="1" dirty="0">
              <a:effectLst>
                <a:outerShdw blurRad="50800" dist="38100" dir="2700000" algn="tl" rotWithShape="0">
                  <a:schemeClr val="bg1">
                    <a:alpha val="43000"/>
                  </a:schemeClr>
                </a:outerShdw>
              </a:effectLst>
              <a:latin typeface="Times New Roman"/>
            </a:endParaRPr>
          </a:p>
        </p:txBody>
      </p:sp>
      <p:pic>
        <p:nvPicPr>
          <p:cNvPr id="15" name="Picture 14"/>
          <p:cNvPicPr>
            <a:picLocks noChangeAspect="1"/>
          </p:cNvPicPr>
          <p:nvPr/>
        </p:nvPicPr>
        <p:blipFill>
          <a:blip r:embed="rId5"/>
          <a:stretch>
            <a:fillRect/>
          </a:stretch>
        </p:blipFill>
        <p:spPr>
          <a:xfrm>
            <a:off x="59354" y="5758563"/>
            <a:ext cx="3619194" cy="1108023"/>
          </a:xfrm>
          <a:prstGeom prst="rect">
            <a:avLst/>
          </a:prstGeom>
        </p:spPr>
      </p:pic>
      <p:pic>
        <p:nvPicPr>
          <p:cNvPr id="16" name="Picture 15"/>
          <p:cNvPicPr>
            <a:picLocks noChangeAspect="1"/>
          </p:cNvPicPr>
          <p:nvPr/>
        </p:nvPicPr>
        <p:blipFill>
          <a:blip r:embed="rId6"/>
          <a:stretch>
            <a:fillRect/>
          </a:stretch>
        </p:blipFill>
        <p:spPr>
          <a:xfrm>
            <a:off x="2033792" y="5599428"/>
            <a:ext cx="1978727" cy="723763"/>
          </a:xfrm>
          <a:prstGeom prst="rect">
            <a:avLst/>
          </a:prstGeom>
        </p:spPr>
      </p:pic>
      <p:pic>
        <p:nvPicPr>
          <p:cNvPr id="21" name="Picture 20" descr="iMM_JLA_horizontal_RGB_cor_positiv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1607" y="4105704"/>
            <a:ext cx="3820355" cy="1150433"/>
          </a:xfrm>
          <a:prstGeom prst="rect">
            <a:avLst/>
          </a:prstGeom>
        </p:spPr>
      </p:pic>
      <p:pic>
        <p:nvPicPr>
          <p:cNvPr id="22" name="Picture 21"/>
          <p:cNvPicPr>
            <a:picLocks noChangeAspect="1"/>
          </p:cNvPicPr>
          <p:nvPr/>
        </p:nvPicPr>
        <p:blipFill rotWithShape="1">
          <a:blip r:embed="rId8"/>
          <a:srcRect l="10762" t="13591" r="10541" b="13326"/>
          <a:stretch/>
        </p:blipFill>
        <p:spPr>
          <a:xfrm>
            <a:off x="6632641" y="5612718"/>
            <a:ext cx="885756" cy="656265"/>
          </a:xfrm>
          <a:prstGeom prst="rect">
            <a:avLst/>
          </a:prstGeom>
        </p:spPr>
      </p:pic>
      <p:pic>
        <p:nvPicPr>
          <p:cNvPr id="23" name="Picture 22"/>
          <p:cNvPicPr>
            <a:picLocks noChangeAspect="1"/>
          </p:cNvPicPr>
          <p:nvPr/>
        </p:nvPicPr>
        <p:blipFill>
          <a:blip r:embed="rId9"/>
          <a:stretch>
            <a:fillRect/>
          </a:stretch>
        </p:blipFill>
        <p:spPr>
          <a:xfrm>
            <a:off x="3699319" y="6024177"/>
            <a:ext cx="802907" cy="860188"/>
          </a:xfrm>
          <a:prstGeom prst="rect">
            <a:avLst/>
          </a:prstGeom>
        </p:spPr>
      </p:pic>
      <p:pic>
        <p:nvPicPr>
          <p:cNvPr id="3" name="Picture 2"/>
          <p:cNvPicPr>
            <a:picLocks noChangeAspect="1"/>
          </p:cNvPicPr>
          <p:nvPr/>
        </p:nvPicPr>
        <p:blipFill rotWithShape="1">
          <a:blip r:embed="rId10"/>
          <a:srcRect t="21281" b="21360"/>
          <a:stretch/>
        </p:blipFill>
        <p:spPr>
          <a:xfrm>
            <a:off x="7645931" y="5641661"/>
            <a:ext cx="1440905" cy="586800"/>
          </a:xfrm>
          <a:prstGeom prst="rect">
            <a:avLst/>
          </a:prstGeom>
          <a:solidFill>
            <a:schemeClr val="bg1"/>
          </a:solidFill>
        </p:spPr>
      </p:pic>
      <p:pic>
        <p:nvPicPr>
          <p:cNvPr id="4" name="Picture 3" descr="2017_FCT_H_cor.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3428" y="6254921"/>
            <a:ext cx="2470047" cy="712832"/>
          </a:xfrm>
          <a:prstGeom prst="rect">
            <a:avLst/>
          </a:prstGeom>
        </p:spPr>
      </p:pic>
      <p:pic>
        <p:nvPicPr>
          <p:cNvPr id="7" name="Picture 6" descr="Logo_Portugal_2020_fina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6112" y="5666168"/>
            <a:ext cx="1687198" cy="514234"/>
          </a:xfrm>
          <a:prstGeom prst="rect">
            <a:avLst/>
          </a:prstGeom>
        </p:spPr>
      </p:pic>
      <p:cxnSp>
        <p:nvCxnSpPr>
          <p:cNvPr id="26" name="Straight Connector 25"/>
          <p:cNvCxnSpPr/>
          <p:nvPr/>
        </p:nvCxnSpPr>
        <p:spPr>
          <a:xfrm>
            <a:off x="0" y="5483873"/>
            <a:ext cx="9155608" cy="1"/>
          </a:xfrm>
          <a:prstGeom prst="line">
            <a:avLst/>
          </a:prstGeom>
          <a:ln>
            <a:solidFill>
              <a:srgbClr val="809AD6"/>
            </a:solidFill>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13"/>
          <a:stretch>
            <a:fillRect/>
          </a:stretch>
        </p:blipFill>
        <p:spPr>
          <a:xfrm>
            <a:off x="199575" y="3039121"/>
            <a:ext cx="2457101" cy="2264387"/>
          </a:xfrm>
          <a:prstGeom prst="rect">
            <a:avLst/>
          </a:prstGeom>
        </p:spPr>
      </p:pic>
      <p:pic>
        <p:nvPicPr>
          <p:cNvPr id="19" name="Picture 18"/>
          <p:cNvPicPr>
            <a:picLocks noChangeAspect="1"/>
          </p:cNvPicPr>
          <p:nvPr/>
        </p:nvPicPr>
        <p:blipFill>
          <a:blip r:embed="rId14"/>
          <a:stretch>
            <a:fillRect/>
          </a:stretch>
        </p:blipFill>
        <p:spPr>
          <a:xfrm>
            <a:off x="4060498" y="5550992"/>
            <a:ext cx="694946" cy="529629"/>
          </a:xfrm>
          <a:prstGeom prst="rect">
            <a:avLst/>
          </a:prstGeom>
        </p:spPr>
      </p:pic>
      <p:pic>
        <p:nvPicPr>
          <p:cNvPr id="1026" name="Picture 2" descr="BIRS home">
            <a:extLst>
              <a:ext uri="{FF2B5EF4-FFF2-40B4-BE49-F238E27FC236}">
                <a16:creationId xmlns:a16="http://schemas.microsoft.com/office/drawing/2014/main" id="{68FC7892-AEDB-9A4F-907C-82768B2B67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354" y="681124"/>
            <a:ext cx="3499634" cy="5025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998FC7F-4D66-FD41-AADE-5FABB93616C5}"/>
              </a:ext>
            </a:extLst>
          </p:cNvPr>
          <p:cNvSpPr/>
          <p:nvPr/>
        </p:nvSpPr>
        <p:spPr>
          <a:xfrm>
            <a:off x="1932197" y="89426"/>
            <a:ext cx="7154639" cy="738664"/>
          </a:xfrm>
          <a:prstGeom prst="rect">
            <a:avLst/>
          </a:prstGeom>
        </p:spPr>
        <p:txBody>
          <a:bodyPr wrap="square">
            <a:spAutoFit/>
          </a:bodyPr>
          <a:lstStyle/>
          <a:p>
            <a:pPr algn="r"/>
            <a:r>
              <a:rPr lang="en-US" sz="2100" b="1" i="1" dirty="0"/>
              <a:t>Statistical and Computational Challenges in High-Throughput Genomics with Application to Precision Medicine</a:t>
            </a:r>
          </a:p>
        </p:txBody>
      </p:sp>
      <p:pic>
        <p:nvPicPr>
          <p:cNvPr id="1028" name="Picture 4" descr="Image result for casa matematica oaxaca">
            <a:extLst>
              <a:ext uri="{FF2B5EF4-FFF2-40B4-BE49-F238E27FC236}">
                <a16:creationId xmlns:a16="http://schemas.microsoft.com/office/drawing/2014/main" id="{3DFC2637-2AF8-C344-AB7C-ED7692FA11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3176" y="28982"/>
            <a:ext cx="1285117" cy="71599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8A4E989D-047C-894B-9255-BAC8A930609A}"/>
              </a:ext>
            </a:extLst>
          </p:cNvPr>
          <p:cNvCxnSpPr/>
          <p:nvPr/>
        </p:nvCxnSpPr>
        <p:spPr>
          <a:xfrm>
            <a:off x="-11608" y="1313446"/>
            <a:ext cx="9155608" cy="1"/>
          </a:xfrm>
          <a:prstGeom prst="line">
            <a:avLst/>
          </a:prstGeom>
          <a:ln>
            <a:solidFill>
              <a:srgbClr val="809AD6"/>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C56B9FD-E95C-494B-98DA-CEBA8AF0D34F}"/>
              </a:ext>
            </a:extLst>
          </p:cNvPr>
          <p:cNvSpPr txBox="1"/>
          <p:nvPr/>
        </p:nvSpPr>
        <p:spPr>
          <a:xfrm>
            <a:off x="6828333" y="838182"/>
            <a:ext cx="2258503" cy="400110"/>
          </a:xfrm>
          <a:prstGeom prst="rect">
            <a:avLst/>
          </a:prstGeom>
          <a:noFill/>
        </p:spPr>
        <p:txBody>
          <a:bodyPr wrap="none" rtlCol="0">
            <a:spAutoFit/>
          </a:bodyPr>
          <a:lstStyle/>
          <a:p>
            <a:pPr algn="r"/>
            <a:r>
              <a:rPr lang="en-US" sz="2000" dirty="0"/>
              <a:t>November 6</a:t>
            </a:r>
            <a:r>
              <a:rPr lang="en-US" sz="2000" baseline="30000" dirty="0"/>
              <a:t>th</a:t>
            </a:r>
            <a:r>
              <a:rPr lang="en-US" sz="2000" dirty="0"/>
              <a:t>, 2018</a:t>
            </a:r>
          </a:p>
        </p:txBody>
      </p:sp>
    </p:spTree>
    <p:extLst>
      <p:ext uri="{BB962C8B-B14F-4D97-AF65-F5344CB8AC3E}">
        <p14:creationId xmlns:p14="http://schemas.microsoft.com/office/powerpoint/2010/main" val="373499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 t="4849" r="32188" b="4614"/>
          <a:stretch/>
        </p:blipFill>
        <p:spPr>
          <a:xfrm>
            <a:off x="145961" y="170707"/>
            <a:ext cx="990961" cy="985718"/>
          </a:xfrm>
          <a:prstGeom prst="rect">
            <a:avLst/>
          </a:prstGeom>
        </p:spPr>
      </p:pic>
      <p:pic>
        <p:nvPicPr>
          <p:cNvPr id="13" name="Picture 12"/>
          <p:cNvPicPr>
            <a:picLocks noChangeAspect="1"/>
          </p:cNvPicPr>
          <p:nvPr/>
        </p:nvPicPr>
        <p:blipFill>
          <a:blip r:embed="rId3"/>
          <a:stretch>
            <a:fillRect/>
          </a:stretch>
        </p:blipFill>
        <p:spPr>
          <a:xfrm>
            <a:off x="4394881" y="122478"/>
            <a:ext cx="1819337" cy="827798"/>
          </a:xfrm>
          <a:prstGeom prst="rect">
            <a:avLst/>
          </a:prstGeom>
        </p:spPr>
      </p:pic>
      <p:sp>
        <p:nvSpPr>
          <p:cNvPr id="5" name="TextBox 4"/>
          <p:cNvSpPr txBox="1"/>
          <p:nvPr/>
        </p:nvSpPr>
        <p:spPr>
          <a:xfrm>
            <a:off x="1200870" y="518675"/>
            <a:ext cx="2671902" cy="646331"/>
          </a:xfrm>
          <a:prstGeom prst="rect">
            <a:avLst/>
          </a:prstGeom>
          <a:noFill/>
        </p:spPr>
        <p:txBody>
          <a:bodyPr wrap="square" rtlCol="0">
            <a:spAutoFit/>
          </a:bodyPr>
          <a:lstStyle/>
          <a:p>
            <a:r>
              <a:rPr lang="en-US" i="1" dirty="0">
                <a:solidFill>
                  <a:srgbClr val="4A7EBB"/>
                </a:solidFill>
              </a:rPr>
              <a:t>RNA-</a:t>
            </a:r>
            <a:r>
              <a:rPr lang="en-US" i="1" dirty="0" err="1">
                <a:solidFill>
                  <a:srgbClr val="4A7EBB"/>
                </a:solidFill>
              </a:rPr>
              <a:t>seq</a:t>
            </a:r>
            <a:r>
              <a:rPr lang="en-US" i="1" dirty="0"/>
              <a:t> and genotype from 53 human tissues</a:t>
            </a:r>
          </a:p>
        </p:txBody>
      </p:sp>
      <p:sp>
        <p:nvSpPr>
          <p:cNvPr id="9" name="TextBox 8"/>
          <p:cNvSpPr txBox="1"/>
          <p:nvPr/>
        </p:nvSpPr>
        <p:spPr>
          <a:xfrm>
            <a:off x="1136922" y="207805"/>
            <a:ext cx="2873052" cy="369332"/>
          </a:xfrm>
          <a:prstGeom prst="rect">
            <a:avLst/>
          </a:prstGeom>
          <a:noFill/>
        </p:spPr>
        <p:txBody>
          <a:bodyPr wrap="none" rtlCol="0">
            <a:spAutoFit/>
          </a:bodyPr>
          <a:lstStyle/>
          <a:p>
            <a:r>
              <a:rPr lang="en-US" b="1" dirty="0"/>
              <a:t>Genotype-Tissue Expression</a:t>
            </a:r>
          </a:p>
        </p:txBody>
      </p:sp>
      <p:sp>
        <p:nvSpPr>
          <p:cNvPr id="6" name="TextBox 5"/>
          <p:cNvSpPr txBox="1"/>
          <p:nvPr/>
        </p:nvSpPr>
        <p:spPr>
          <a:xfrm>
            <a:off x="145960" y="1213654"/>
            <a:ext cx="3789787" cy="1000274"/>
          </a:xfrm>
          <a:prstGeom prst="rect">
            <a:avLst/>
          </a:prstGeom>
          <a:noFill/>
        </p:spPr>
        <p:txBody>
          <a:bodyPr wrap="square" rtlCol="0">
            <a:spAutoFit/>
          </a:bodyPr>
          <a:lstStyle/>
          <a:p>
            <a:pPr marL="285750" indent="-285750">
              <a:spcBef>
                <a:spcPts val="600"/>
              </a:spcBef>
              <a:buFont typeface="Arial"/>
              <a:buChar char="•"/>
            </a:pPr>
            <a:r>
              <a:rPr lang="en-US" dirty="0"/>
              <a:t>&gt;10.000 samples (100s per tissue)</a:t>
            </a:r>
          </a:p>
          <a:p>
            <a:pPr marL="285750" indent="-285750">
              <a:spcBef>
                <a:spcPts val="600"/>
              </a:spcBef>
              <a:buFont typeface="Arial"/>
              <a:buChar char="•"/>
            </a:pPr>
            <a:r>
              <a:rPr lang="en-US" dirty="0"/>
              <a:t>clinically annotated (</a:t>
            </a:r>
            <a:r>
              <a:rPr lang="en-US" dirty="0">
                <a:solidFill>
                  <a:srgbClr val="4A7EBB"/>
                </a:solidFill>
              </a:rPr>
              <a:t>age</a:t>
            </a:r>
            <a:r>
              <a:rPr lang="en-US" dirty="0"/>
              <a:t>, gender, ethnicity, cause of death, </a:t>
            </a:r>
            <a:r>
              <a:rPr lang="en-US" dirty="0">
                <a:solidFill>
                  <a:srgbClr val="4A7EBB"/>
                </a:solidFill>
              </a:rPr>
              <a:t>diseases</a:t>
            </a:r>
            <a:r>
              <a:rPr lang="en-US" dirty="0"/>
              <a:t>)</a:t>
            </a:r>
          </a:p>
        </p:txBody>
      </p:sp>
      <p:pic>
        <p:nvPicPr>
          <p:cNvPr id="7" name="Picture 6"/>
          <p:cNvPicPr>
            <a:picLocks noChangeAspect="1"/>
          </p:cNvPicPr>
          <p:nvPr/>
        </p:nvPicPr>
        <p:blipFill>
          <a:blip r:embed="rId4"/>
          <a:stretch>
            <a:fillRect/>
          </a:stretch>
        </p:blipFill>
        <p:spPr>
          <a:xfrm>
            <a:off x="0" y="2493145"/>
            <a:ext cx="3851214" cy="4230988"/>
          </a:xfrm>
          <a:prstGeom prst="rect">
            <a:avLst/>
          </a:prstGeom>
        </p:spPr>
      </p:pic>
      <p:sp>
        <p:nvSpPr>
          <p:cNvPr id="10" name="Rectangle 9"/>
          <p:cNvSpPr/>
          <p:nvPr/>
        </p:nvSpPr>
        <p:spPr>
          <a:xfrm>
            <a:off x="0" y="2559967"/>
            <a:ext cx="145960" cy="1256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25379" y="6105812"/>
            <a:ext cx="1097561" cy="343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6097634" y="214646"/>
            <a:ext cx="3046366" cy="608057"/>
          </a:xfrm>
          <a:prstGeom prst="rect">
            <a:avLst/>
          </a:prstGeom>
        </p:spPr>
      </p:pic>
      <p:pic>
        <p:nvPicPr>
          <p:cNvPr id="16" name="Picture 4" descr="https://blog.sbgenomics.com/wp-content/uploads/2015/11/TCGA-Data-Infographi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4613" y="950276"/>
            <a:ext cx="4543260" cy="92730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descr="Screen Shot 2016-06-26 at 13.01.1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242" y="1938700"/>
            <a:ext cx="1618712" cy="1815317"/>
          </a:xfrm>
          <a:prstGeom prst="rect">
            <a:avLst/>
          </a:prstGeom>
        </p:spPr>
      </p:pic>
      <p:pic>
        <p:nvPicPr>
          <p:cNvPr id="21" name="Picture 20">
            <a:extLst>
              <a:ext uri="{FF2B5EF4-FFF2-40B4-BE49-F238E27FC236}">
                <a16:creationId xmlns:a16="http://schemas.microsoft.com/office/drawing/2014/main" id="{2FD7BAA1-AF87-064F-B18E-D5491542531D}"/>
              </a:ext>
            </a:extLst>
          </p:cNvPr>
          <p:cNvPicPr>
            <a:picLocks noChangeAspect="1"/>
          </p:cNvPicPr>
          <p:nvPr/>
        </p:nvPicPr>
        <p:blipFill rotWithShape="1">
          <a:blip r:embed="rId8"/>
          <a:srcRect l="8769" t="12489" r="64384" b="61352"/>
          <a:stretch/>
        </p:blipFill>
        <p:spPr>
          <a:xfrm>
            <a:off x="7170338" y="4064918"/>
            <a:ext cx="1944574" cy="2460259"/>
          </a:xfrm>
          <a:prstGeom prst="rect">
            <a:avLst/>
          </a:prstGeom>
        </p:spPr>
      </p:pic>
      <p:sp>
        <p:nvSpPr>
          <p:cNvPr id="22" name="Rectangle 21"/>
          <p:cNvSpPr/>
          <p:nvPr/>
        </p:nvSpPr>
        <p:spPr>
          <a:xfrm>
            <a:off x="7137048" y="4119490"/>
            <a:ext cx="145960" cy="1256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9"/>
          <a:stretch>
            <a:fillRect/>
          </a:stretch>
        </p:blipFill>
        <p:spPr>
          <a:xfrm>
            <a:off x="7065349" y="1935270"/>
            <a:ext cx="1557995" cy="1818747"/>
          </a:xfrm>
          <a:prstGeom prst="rect">
            <a:avLst/>
          </a:prstGeom>
        </p:spPr>
      </p:pic>
      <p:cxnSp>
        <p:nvCxnSpPr>
          <p:cNvPr id="25" name="Straight Arrow Connector 24"/>
          <p:cNvCxnSpPr/>
          <p:nvPr/>
        </p:nvCxnSpPr>
        <p:spPr>
          <a:xfrm flipH="1">
            <a:off x="5781512" y="2030775"/>
            <a:ext cx="585106" cy="0"/>
          </a:xfrm>
          <a:prstGeom prst="straightConnector1">
            <a:avLst/>
          </a:prstGeom>
          <a:ln w="44450">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781512" y="3287864"/>
            <a:ext cx="585106" cy="0"/>
          </a:xfrm>
          <a:prstGeom prst="straightConnector1">
            <a:avLst/>
          </a:prstGeom>
          <a:ln w="44450">
            <a:solidFill>
              <a:srgbClr val="FF0000"/>
            </a:solidFill>
            <a:tailEnd type="stealth"/>
          </a:ln>
        </p:spPr>
        <p:style>
          <a:lnRef idx="2">
            <a:schemeClr val="accent1"/>
          </a:lnRef>
          <a:fillRef idx="0">
            <a:schemeClr val="accent1"/>
          </a:fillRef>
          <a:effectRef idx="1">
            <a:schemeClr val="accent1"/>
          </a:effectRef>
          <a:fontRef idx="minor">
            <a:schemeClr val="tx1"/>
          </a:fontRef>
        </p:style>
      </p:cxnSp>
      <p:pic>
        <p:nvPicPr>
          <p:cNvPr id="28" name="Picture 27" descr="Screen Shot 2018-04-19 at 17.48.4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1493" y="5298537"/>
            <a:ext cx="2222313" cy="1258418"/>
          </a:xfrm>
          <a:prstGeom prst="rect">
            <a:avLst/>
          </a:prstGeom>
        </p:spPr>
      </p:pic>
      <p:sp>
        <p:nvSpPr>
          <p:cNvPr id="31" name="TextBox 30"/>
          <p:cNvSpPr txBox="1"/>
          <p:nvPr/>
        </p:nvSpPr>
        <p:spPr>
          <a:xfrm>
            <a:off x="5120794" y="6550223"/>
            <a:ext cx="4032508" cy="307777"/>
          </a:xfrm>
          <a:prstGeom prst="rect">
            <a:avLst/>
          </a:prstGeom>
          <a:noFill/>
        </p:spPr>
        <p:txBody>
          <a:bodyPr wrap="square" rtlCol="0">
            <a:spAutoFit/>
          </a:bodyPr>
          <a:lstStyle/>
          <a:p>
            <a:pPr algn="r"/>
            <a:r>
              <a:rPr lang="en-US" sz="1400" dirty="0">
                <a:solidFill>
                  <a:schemeClr val="tx1">
                    <a:lumMod val="50000"/>
                    <a:lumOff val="50000"/>
                  </a:schemeClr>
                </a:solidFill>
              </a:rPr>
              <a:t>Subramanian </a:t>
            </a:r>
            <a:r>
              <a:rPr lang="en-US" sz="1400" i="1" dirty="0">
                <a:solidFill>
                  <a:schemeClr val="tx1">
                    <a:lumMod val="50000"/>
                    <a:lumOff val="50000"/>
                  </a:schemeClr>
                </a:solidFill>
              </a:rPr>
              <a:t>et al </a:t>
            </a:r>
            <a:r>
              <a:rPr lang="en-US" sz="1400" dirty="0">
                <a:solidFill>
                  <a:schemeClr val="tx1">
                    <a:lumMod val="50000"/>
                    <a:lumOff val="50000"/>
                  </a:schemeClr>
                </a:solidFill>
              </a:rPr>
              <a:t>(2017) </a:t>
            </a:r>
            <a:r>
              <a:rPr lang="en-US" sz="1400" i="1" dirty="0">
                <a:solidFill>
                  <a:schemeClr val="tx1">
                    <a:lumMod val="50000"/>
                    <a:lumOff val="50000"/>
                  </a:schemeClr>
                </a:solidFill>
              </a:rPr>
              <a:t>Cell </a:t>
            </a:r>
            <a:r>
              <a:rPr lang="en-US" sz="1400" dirty="0">
                <a:solidFill>
                  <a:schemeClr val="tx1">
                    <a:lumMod val="50000"/>
                    <a:lumOff val="50000"/>
                  </a:schemeClr>
                </a:solidFill>
              </a:rPr>
              <a:t>171:1437</a:t>
            </a:r>
          </a:p>
        </p:txBody>
      </p:sp>
      <p:pic>
        <p:nvPicPr>
          <p:cNvPr id="12" name="Picture 11">
            <a:extLst>
              <a:ext uri="{FF2B5EF4-FFF2-40B4-BE49-F238E27FC236}">
                <a16:creationId xmlns:a16="http://schemas.microsoft.com/office/drawing/2014/main" id="{1D94F8D0-8D45-4E46-B647-8CBFB08D1DBC}"/>
              </a:ext>
            </a:extLst>
          </p:cNvPr>
          <p:cNvPicPr>
            <a:picLocks noChangeAspect="1"/>
          </p:cNvPicPr>
          <p:nvPr/>
        </p:nvPicPr>
        <p:blipFill>
          <a:blip r:embed="rId11"/>
          <a:stretch>
            <a:fillRect/>
          </a:stretch>
        </p:blipFill>
        <p:spPr>
          <a:xfrm>
            <a:off x="4588821" y="4127399"/>
            <a:ext cx="2067575" cy="1133223"/>
          </a:xfrm>
          <a:prstGeom prst="rect">
            <a:avLst/>
          </a:prstGeom>
        </p:spPr>
      </p:pic>
    </p:spTree>
    <p:extLst>
      <p:ext uri="{BB962C8B-B14F-4D97-AF65-F5344CB8AC3E}">
        <p14:creationId xmlns:p14="http://schemas.microsoft.com/office/powerpoint/2010/main" val="244315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9" presetClass="emph" presetSubtype="0" grpId="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grpId="0" nodeType="withEffect">
                                  <p:stCondLst>
                                    <p:cond delay="0"/>
                                  </p:stCondLst>
                                  <p:childTnLst>
                                    <p:set>
                                      <p:cBhvr rctx="PPT">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par>
                                <p:cTn id="14" presetID="9" presetClass="emph" presetSubtype="0" nodeType="withEffect">
                                  <p:stCondLst>
                                    <p:cond delay="0"/>
                                  </p:stCondLst>
                                  <p:childTnLst>
                                    <p:set>
                                      <p:cBhvr rctx="PPT">
                                        <p:cTn id="15" dur="indefinite"/>
                                        <p:tgtEl>
                                          <p:spTgt spid="7"/>
                                        </p:tgtEl>
                                        <p:attrNameLst>
                                          <p:attrName>style.opacity</p:attrName>
                                        </p:attrNameLst>
                                      </p:cBhvr>
                                      <p:to>
                                        <p:strVal val="0.5"/>
                                      </p:to>
                                    </p:set>
                                    <p:animEffect filter="image" prLst="opacity: 0.5">
                                      <p:cBhvr rctx="IE">
                                        <p:cTn id="16" dur="indefinite"/>
                                        <p:tgtEl>
                                          <p:spTgt spid="7"/>
                                        </p:tgtEl>
                                      </p:cBhvr>
                                    </p:animEffect>
                                  </p:childTnLst>
                                </p:cTn>
                              </p:par>
                              <p:par>
                                <p:cTn id="17" presetID="9" presetClass="emph" presetSubtype="0" grpId="0" nodeType="withEffect">
                                  <p:stCondLst>
                                    <p:cond delay="0"/>
                                  </p:stCondLst>
                                  <p:childTnLst>
                                    <p:set>
                                      <p:cBhvr rctx="PPT">
                                        <p:cTn id="18" dur="indefinite"/>
                                        <p:tgtEl>
                                          <p:spTgt spid="10"/>
                                        </p:tgtEl>
                                        <p:attrNameLst>
                                          <p:attrName>style.opacity</p:attrName>
                                        </p:attrNameLst>
                                      </p:cBhvr>
                                      <p:to>
                                        <p:strVal val="0.5"/>
                                      </p:to>
                                    </p:set>
                                    <p:animEffect filter="image" prLst="opacity: 0.5">
                                      <p:cBhvr rctx="IE">
                                        <p:cTn id="19" dur="indefinite"/>
                                        <p:tgtEl>
                                          <p:spTgt spid="10"/>
                                        </p:tgtEl>
                                      </p:cBhvr>
                                    </p:animEffect>
                                  </p:childTnLst>
                                </p:cTn>
                              </p:par>
                              <p:par>
                                <p:cTn id="20" presetID="9" presetClass="emph" presetSubtype="0" grpId="0" nodeType="withEffect">
                                  <p:stCondLst>
                                    <p:cond delay="0"/>
                                  </p:stCondLst>
                                  <p:childTnLst>
                                    <p:set>
                                      <p:cBhvr rctx="PPT">
                                        <p:cTn id="21" dur="indefinite"/>
                                        <p:tgtEl>
                                          <p:spTgt spid="14"/>
                                        </p:tgtEl>
                                        <p:attrNameLst>
                                          <p:attrName>style.opacity</p:attrName>
                                        </p:attrNameLst>
                                      </p:cBhvr>
                                      <p:to>
                                        <p:strVal val="0.5"/>
                                      </p:to>
                                    </p:set>
                                    <p:animEffect filter="image" prLst="opacity: 0.5">
                                      <p:cBhvr rctx="IE">
                                        <p:cTn id="22" dur="indefinite"/>
                                        <p:tgtEl>
                                          <p:spTgt spid="14"/>
                                        </p:tgtEl>
                                      </p:cBhvr>
                                    </p:animEffec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mph" presetSubtype="0" nodeType="clickEffect">
                                  <p:stCondLst>
                                    <p:cond delay="0"/>
                                  </p:stCondLst>
                                  <p:childTnLst>
                                    <p:set>
                                      <p:cBhvr rctx="PPT">
                                        <p:cTn id="40" dur="indefinite"/>
                                        <p:tgtEl>
                                          <p:spTgt spid="15"/>
                                        </p:tgtEl>
                                        <p:attrNameLst>
                                          <p:attrName>style.opacity</p:attrName>
                                        </p:attrNameLst>
                                      </p:cBhvr>
                                      <p:to>
                                        <p:strVal val="0.5"/>
                                      </p:to>
                                    </p:set>
                                    <p:animEffect filter="image" prLst="opacity: 0.5">
                                      <p:cBhvr rctx="IE">
                                        <p:cTn id="41" dur="indefinite"/>
                                        <p:tgtEl>
                                          <p:spTgt spid="15"/>
                                        </p:tgtEl>
                                      </p:cBhvr>
                                    </p:animEffect>
                                  </p:childTnLst>
                                </p:cTn>
                              </p:par>
                              <p:par>
                                <p:cTn id="42" presetID="9" presetClass="emph" presetSubtype="0" nodeType="withEffect">
                                  <p:stCondLst>
                                    <p:cond delay="0"/>
                                  </p:stCondLst>
                                  <p:childTnLst>
                                    <p:set>
                                      <p:cBhvr rctx="PPT">
                                        <p:cTn id="43" dur="indefinite"/>
                                        <p:tgtEl>
                                          <p:spTgt spid="16"/>
                                        </p:tgtEl>
                                        <p:attrNameLst>
                                          <p:attrName>style.opacity</p:attrName>
                                        </p:attrNameLst>
                                      </p:cBhvr>
                                      <p:to>
                                        <p:strVal val="0.5"/>
                                      </p:to>
                                    </p:set>
                                    <p:animEffect filter="image" prLst="opacity: 0.5">
                                      <p:cBhvr rctx="IE">
                                        <p:cTn id="44" dur="indefinite"/>
                                        <p:tgtEl>
                                          <p:spTgt spid="16"/>
                                        </p:tgtEl>
                                      </p:cBhvr>
                                    </p:animEffect>
                                  </p:childTnLst>
                                </p:cTn>
                              </p:par>
                              <p:par>
                                <p:cTn id="45" presetID="9" presetClass="emph" presetSubtype="0" nodeType="withEffect">
                                  <p:stCondLst>
                                    <p:cond delay="0"/>
                                  </p:stCondLst>
                                  <p:childTnLst>
                                    <p:set>
                                      <p:cBhvr rctx="PPT">
                                        <p:cTn id="46" dur="indefinite"/>
                                        <p:tgtEl>
                                          <p:spTgt spid="17"/>
                                        </p:tgtEl>
                                        <p:attrNameLst>
                                          <p:attrName>style.opacity</p:attrName>
                                        </p:attrNameLst>
                                      </p:cBhvr>
                                      <p:to>
                                        <p:strVal val="0.5"/>
                                      </p:to>
                                    </p:set>
                                    <p:animEffect filter="image" prLst="opacity: 0.5">
                                      <p:cBhvr rctx="IE">
                                        <p:cTn id="47" dur="indefinite"/>
                                        <p:tgtEl>
                                          <p:spTgt spid="17"/>
                                        </p:tgtEl>
                                      </p:cBhvr>
                                    </p:animEffect>
                                  </p:childTnLst>
                                </p:cTn>
                              </p:par>
                              <p:par>
                                <p:cTn id="48" presetID="9" presetClass="emph" presetSubtype="0" nodeType="withEffect">
                                  <p:stCondLst>
                                    <p:cond delay="0"/>
                                  </p:stCondLst>
                                  <p:childTnLst>
                                    <p:set>
                                      <p:cBhvr rctx="PPT">
                                        <p:cTn id="49" dur="indefinite"/>
                                        <p:tgtEl>
                                          <p:spTgt spid="25"/>
                                        </p:tgtEl>
                                        <p:attrNameLst>
                                          <p:attrName>style.opacity</p:attrName>
                                        </p:attrNameLst>
                                      </p:cBhvr>
                                      <p:to>
                                        <p:strVal val="0.5"/>
                                      </p:to>
                                    </p:set>
                                    <p:animEffect filter="image" prLst="opacity: 0.5">
                                      <p:cBhvr rctx="IE">
                                        <p:cTn id="50" dur="indefinite"/>
                                        <p:tgtEl>
                                          <p:spTgt spid="25"/>
                                        </p:tgtEl>
                                      </p:cBhvr>
                                    </p:animEffect>
                                  </p:childTnLst>
                                </p:cTn>
                              </p:par>
                              <p:par>
                                <p:cTn id="51" presetID="9" presetClass="emph" presetSubtype="0" nodeType="withEffect">
                                  <p:stCondLst>
                                    <p:cond delay="0"/>
                                  </p:stCondLst>
                                  <p:childTnLst>
                                    <p:set>
                                      <p:cBhvr rctx="PPT">
                                        <p:cTn id="52" dur="indefinite"/>
                                        <p:tgtEl>
                                          <p:spTgt spid="27"/>
                                        </p:tgtEl>
                                        <p:attrNameLst>
                                          <p:attrName>style.opacity</p:attrName>
                                        </p:attrNameLst>
                                      </p:cBhvr>
                                      <p:to>
                                        <p:strVal val="0.5"/>
                                      </p:to>
                                    </p:set>
                                    <p:animEffect filter="image" prLst="opacity: 0.5">
                                      <p:cBhvr rctx="IE">
                                        <p:cTn id="53" dur="indefinite"/>
                                        <p:tgtEl>
                                          <p:spTgt spid="27"/>
                                        </p:tgtEl>
                                      </p:cBhvr>
                                    </p:animEffect>
                                  </p:childTnLst>
                                </p:cTn>
                              </p:par>
                              <p:par>
                                <p:cTn id="54" presetID="9" presetClass="emph" presetSubtype="0" nodeType="withEffect">
                                  <p:stCondLst>
                                    <p:cond delay="0"/>
                                  </p:stCondLst>
                                  <p:childTnLst>
                                    <p:set>
                                      <p:cBhvr rctx="PPT">
                                        <p:cTn id="55" dur="indefinite"/>
                                        <p:tgtEl>
                                          <p:spTgt spid="20"/>
                                        </p:tgtEl>
                                        <p:attrNameLst>
                                          <p:attrName>style.opacity</p:attrName>
                                        </p:attrNameLst>
                                      </p:cBhvr>
                                      <p:to>
                                        <p:strVal val="0.5"/>
                                      </p:to>
                                    </p:set>
                                    <p:animEffect filter="image" prLst="opacity: 0.5">
                                      <p:cBhvr rctx="IE">
                                        <p:cTn id="56" dur="indefinite"/>
                                        <p:tgtEl>
                                          <p:spTgt spid="20"/>
                                        </p:tgtEl>
                                      </p:cBhvr>
                                    </p:animEffec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10" grpId="0" animBg="1"/>
      <p:bldP spid="14" grpId="0" animBg="1"/>
      <p:bldP spid="22"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652510"/>
            <a:ext cx="4391378" cy="2782391"/>
          </a:xfrm>
          <a:prstGeom prst="rect">
            <a:avLst/>
          </a:prstGeom>
        </p:spPr>
      </p:pic>
      <p:sp>
        <p:nvSpPr>
          <p:cNvPr id="8" name="TextBox 7"/>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Alternative splicing (AS)</a:t>
            </a:r>
          </a:p>
        </p:txBody>
      </p:sp>
      <p:sp>
        <p:nvSpPr>
          <p:cNvPr id="30" name="Slide Number Placeholder 11"/>
          <p:cNvSpPr>
            <a:spLocks noGrp="1"/>
          </p:cNvSpPr>
          <p:nvPr>
            <p:ph type="sldNum" sz="quarter" idx="12"/>
          </p:nvPr>
        </p:nvSpPr>
        <p:spPr>
          <a:xfrm>
            <a:off x="7010400" y="6484227"/>
            <a:ext cx="2133600" cy="365125"/>
          </a:xfrm>
        </p:spPr>
        <p:txBody>
          <a:bodyPr/>
          <a:lstStyle/>
          <a:p>
            <a:fld id="{08DC81D8-1F9F-1F42-9CA4-DCDBAA365F27}" type="slidenum">
              <a:rPr lang="en-US" smtClean="0"/>
              <a:pPr/>
              <a:t>11</a:t>
            </a:fld>
            <a:endParaRPr lang="en-US" dirty="0"/>
          </a:p>
        </p:txBody>
      </p:sp>
      <p:pic>
        <p:nvPicPr>
          <p:cNvPr id="2" name="Picture 1" descr="Screen Shot 2018-04-17 at 17.53.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40" y="51674"/>
            <a:ext cx="4432259" cy="1744328"/>
          </a:xfrm>
          <a:prstGeom prst="rect">
            <a:avLst/>
          </a:prstGeom>
        </p:spPr>
      </p:pic>
      <p:pic>
        <p:nvPicPr>
          <p:cNvPr id="9" name="Picture 8"/>
          <p:cNvPicPr>
            <a:picLocks noChangeAspect="1"/>
          </p:cNvPicPr>
          <p:nvPr/>
        </p:nvPicPr>
        <p:blipFill>
          <a:blip r:embed="rId4"/>
          <a:stretch>
            <a:fillRect/>
          </a:stretch>
        </p:blipFill>
        <p:spPr>
          <a:xfrm>
            <a:off x="4611240" y="1863082"/>
            <a:ext cx="4432259" cy="2135380"/>
          </a:xfrm>
          <a:prstGeom prst="rect">
            <a:avLst/>
          </a:prstGeom>
        </p:spPr>
      </p:pic>
      <p:pic>
        <p:nvPicPr>
          <p:cNvPr id="7" name="Picture 6" descr="Screen Shot 2017-11-06 at 15.45.11.png">
            <a:extLst>
              <a:ext uri="{FF2B5EF4-FFF2-40B4-BE49-F238E27FC236}">
                <a16:creationId xmlns:a16="http://schemas.microsoft.com/office/drawing/2014/main" id="{58A8A66C-50D2-284F-82D0-4FE59EE8C995}"/>
              </a:ext>
            </a:extLst>
          </p:cNvPr>
          <p:cNvPicPr>
            <a:picLocks noChangeAspect="1"/>
          </p:cNvPicPr>
          <p:nvPr/>
        </p:nvPicPr>
        <p:blipFill rotWithShape="1">
          <a:blip r:embed="rId5">
            <a:extLst>
              <a:ext uri="{28A0092B-C50C-407E-A947-70E740481C1C}">
                <a14:useLocalDpi xmlns:a14="http://schemas.microsoft.com/office/drawing/2010/main" val="0"/>
              </a:ext>
            </a:extLst>
          </a:blip>
          <a:srcRect t="-1" b="48880"/>
          <a:stretch/>
        </p:blipFill>
        <p:spPr>
          <a:xfrm>
            <a:off x="782246" y="4176889"/>
            <a:ext cx="7403399" cy="2748845"/>
          </a:xfrm>
          <a:prstGeom prst="rect">
            <a:avLst/>
          </a:prstGeom>
        </p:spPr>
      </p:pic>
    </p:spTree>
    <p:extLst>
      <p:ext uri="{BB962C8B-B14F-4D97-AF65-F5344CB8AC3E}">
        <p14:creationId xmlns:p14="http://schemas.microsoft.com/office/powerpoint/2010/main" val="122937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F56E99-B9D5-0546-A407-CA5B62CAB727}"/>
              </a:ext>
            </a:extLst>
          </p:cNvPr>
          <p:cNvSpPr txBox="1"/>
          <p:nvPr/>
        </p:nvSpPr>
        <p:spPr>
          <a:xfrm>
            <a:off x="0" y="0"/>
            <a:ext cx="9144000"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Many tools for AS analysis of RNA-</a:t>
            </a:r>
            <a:r>
              <a:rPr lang="en-US" sz="3200" b="1" i="1" dirty="0" err="1">
                <a:solidFill>
                  <a:srgbClr val="000090"/>
                </a:solidFill>
                <a:effectLst>
                  <a:outerShdw blurRad="50800" dist="38100" dir="2700000" algn="tl" rotWithShape="0">
                    <a:srgbClr val="000000">
                      <a:alpha val="43000"/>
                    </a:srgbClr>
                  </a:outerShdw>
                </a:effectLst>
              </a:rPr>
              <a:t>seq</a:t>
            </a:r>
            <a:r>
              <a:rPr lang="en-US" sz="3200" b="1" i="1" dirty="0">
                <a:solidFill>
                  <a:srgbClr val="000090"/>
                </a:solidFill>
                <a:effectLst>
                  <a:outerShdw blurRad="50800" dist="38100" dir="2700000" algn="tl" rotWithShape="0">
                    <a:srgbClr val="000000">
                      <a:alpha val="43000"/>
                    </a:srgbClr>
                  </a:outerShdw>
                </a:effectLst>
              </a:rPr>
              <a:t> data</a:t>
            </a:r>
          </a:p>
        </p:txBody>
      </p:sp>
      <p:sp>
        <p:nvSpPr>
          <p:cNvPr id="5" name="Slide Number Placeholder 11">
            <a:extLst>
              <a:ext uri="{FF2B5EF4-FFF2-40B4-BE49-F238E27FC236}">
                <a16:creationId xmlns:a16="http://schemas.microsoft.com/office/drawing/2014/main" id="{8B8DC697-28E9-E64D-B84F-BDC65851DA82}"/>
              </a:ext>
            </a:extLst>
          </p:cNvPr>
          <p:cNvSpPr>
            <a:spLocks noGrp="1"/>
          </p:cNvSpPr>
          <p:nvPr>
            <p:ph type="sldNum" sz="quarter" idx="12"/>
          </p:nvPr>
        </p:nvSpPr>
        <p:spPr>
          <a:xfrm>
            <a:off x="7010400" y="6484227"/>
            <a:ext cx="2133600" cy="365125"/>
          </a:xfrm>
        </p:spPr>
        <p:txBody>
          <a:bodyPr/>
          <a:lstStyle/>
          <a:p>
            <a:fld id="{08DC81D8-1F9F-1F42-9CA4-DCDBAA365F27}" type="slidenum">
              <a:rPr lang="en-US" smtClean="0"/>
              <a:pPr/>
              <a:t>12</a:t>
            </a:fld>
            <a:endParaRPr lang="en-US" dirty="0"/>
          </a:p>
        </p:txBody>
      </p:sp>
      <p:pic>
        <p:nvPicPr>
          <p:cNvPr id="1026" name="Picture 2" descr="http://www.altanalyze.org/graphics/logoX1.gif">
            <a:extLst>
              <a:ext uri="{FF2B5EF4-FFF2-40B4-BE49-F238E27FC236}">
                <a16:creationId xmlns:a16="http://schemas.microsoft.com/office/drawing/2014/main" id="{8F8C78EE-D98F-7548-9338-A8ADABD32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898" y="905389"/>
            <a:ext cx="49149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enes.mit.edu/burgelab/miso/miso-footer.png">
            <a:extLst>
              <a:ext uri="{FF2B5EF4-FFF2-40B4-BE49-F238E27FC236}">
                <a16:creationId xmlns:a16="http://schemas.microsoft.com/office/drawing/2014/main" id="{72DAD541-2E44-C04A-B642-9003FD7E4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022" y="790247"/>
            <a:ext cx="2009159" cy="1632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pliceseq">
            <a:extLst>
              <a:ext uri="{FF2B5EF4-FFF2-40B4-BE49-F238E27FC236}">
                <a16:creationId xmlns:a16="http://schemas.microsoft.com/office/drawing/2014/main" id="{E6DC7821-4501-A14B-BD5D-11850AB96D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148"/>
          <a:stretch/>
        </p:blipFill>
        <p:spPr bwMode="auto">
          <a:xfrm>
            <a:off x="426025" y="1728064"/>
            <a:ext cx="3073532" cy="620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92CF990-08F8-CC48-B3AA-D0AC859CA1C0}"/>
              </a:ext>
            </a:extLst>
          </p:cNvPr>
          <p:cNvPicPr>
            <a:picLocks noChangeAspect="1"/>
          </p:cNvPicPr>
          <p:nvPr/>
        </p:nvPicPr>
        <p:blipFill>
          <a:blip r:embed="rId5"/>
          <a:stretch>
            <a:fillRect/>
          </a:stretch>
        </p:blipFill>
        <p:spPr>
          <a:xfrm>
            <a:off x="5034581" y="2503957"/>
            <a:ext cx="3657600" cy="825500"/>
          </a:xfrm>
          <a:prstGeom prst="rect">
            <a:avLst/>
          </a:prstGeom>
        </p:spPr>
      </p:pic>
      <p:pic>
        <p:nvPicPr>
          <p:cNvPr id="11" name="Picture 10">
            <a:extLst>
              <a:ext uri="{FF2B5EF4-FFF2-40B4-BE49-F238E27FC236}">
                <a16:creationId xmlns:a16="http://schemas.microsoft.com/office/drawing/2014/main" id="{D6790677-44C5-C74B-90BA-FB191A0A772E}"/>
              </a:ext>
            </a:extLst>
          </p:cNvPr>
          <p:cNvPicPr>
            <a:picLocks noChangeAspect="1"/>
          </p:cNvPicPr>
          <p:nvPr/>
        </p:nvPicPr>
        <p:blipFill>
          <a:blip r:embed="rId6"/>
          <a:stretch>
            <a:fillRect/>
          </a:stretch>
        </p:blipFill>
        <p:spPr>
          <a:xfrm>
            <a:off x="977626" y="3586572"/>
            <a:ext cx="7010400" cy="331401"/>
          </a:xfrm>
          <a:prstGeom prst="rect">
            <a:avLst/>
          </a:prstGeom>
        </p:spPr>
      </p:pic>
      <p:pic>
        <p:nvPicPr>
          <p:cNvPr id="13" name="Picture 12">
            <a:extLst>
              <a:ext uri="{FF2B5EF4-FFF2-40B4-BE49-F238E27FC236}">
                <a16:creationId xmlns:a16="http://schemas.microsoft.com/office/drawing/2014/main" id="{2FE68942-269A-AB4E-9135-6AED61131D41}"/>
              </a:ext>
            </a:extLst>
          </p:cNvPr>
          <p:cNvPicPr>
            <a:picLocks noChangeAspect="1"/>
          </p:cNvPicPr>
          <p:nvPr/>
        </p:nvPicPr>
        <p:blipFill>
          <a:blip r:embed="rId7"/>
          <a:stretch>
            <a:fillRect/>
          </a:stretch>
        </p:blipFill>
        <p:spPr>
          <a:xfrm>
            <a:off x="4104085" y="1638062"/>
            <a:ext cx="2235200" cy="660400"/>
          </a:xfrm>
          <a:prstGeom prst="rect">
            <a:avLst/>
          </a:prstGeom>
        </p:spPr>
      </p:pic>
      <p:pic>
        <p:nvPicPr>
          <p:cNvPr id="15" name="Picture 14">
            <a:extLst>
              <a:ext uri="{FF2B5EF4-FFF2-40B4-BE49-F238E27FC236}">
                <a16:creationId xmlns:a16="http://schemas.microsoft.com/office/drawing/2014/main" id="{4043DAE9-738F-E64A-9894-B40D136E6876}"/>
              </a:ext>
            </a:extLst>
          </p:cNvPr>
          <p:cNvPicPr>
            <a:picLocks noChangeAspect="1"/>
          </p:cNvPicPr>
          <p:nvPr/>
        </p:nvPicPr>
        <p:blipFill>
          <a:blip r:embed="rId8"/>
          <a:stretch>
            <a:fillRect/>
          </a:stretch>
        </p:blipFill>
        <p:spPr>
          <a:xfrm>
            <a:off x="114337" y="2572198"/>
            <a:ext cx="2425700" cy="749300"/>
          </a:xfrm>
          <a:prstGeom prst="rect">
            <a:avLst/>
          </a:prstGeom>
        </p:spPr>
      </p:pic>
      <p:sp>
        <p:nvSpPr>
          <p:cNvPr id="19" name="TextBox 18">
            <a:extLst>
              <a:ext uri="{FF2B5EF4-FFF2-40B4-BE49-F238E27FC236}">
                <a16:creationId xmlns:a16="http://schemas.microsoft.com/office/drawing/2014/main" id="{92DF3929-54CA-DC48-817B-1D160E5F2B9F}"/>
              </a:ext>
            </a:extLst>
          </p:cNvPr>
          <p:cNvSpPr txBox="1"/>
          <p:nvPr/>
        </p:nvSpPr>
        <p:spPr>
          <a:xfrm>
            <a:off x="200310" y="4485429"/>
            <a:ext cx="8875956" cy="1800493"/>
          </a:xfrm>
          <a:prstGeom prst="rect">
            <a:avLst/>
          </a:prstGeom>
          <a:noFill/>
        </p:spPr>
        <p:txBody>
          <a:bodyPr wrap="none" rtlCol="0">
            <a:spAutoFit/>
          </a:bodyPr>
          <a:lstStyle/>
          <a:p>
            <a:pPr>
              <a:spcAft>
                <a:spcPts val="600"/>
              </a:spcAft>
            </a:pPr>
            <a:r>
              <a:rPr lang="en-US" sz="2400" dirty="0"/>
              <a:t>Non-computational biologists </a:t>
            </a:r>
            <a:r>
              <a:rPr lang="en-US" sz="2400" u="sng" dirty="0"/>
              <a:t>not using them</a:t>
            </a:r>
            <a:r>
              <a:rPr lang="en-US" sz="2400" dirty="0"/>
              <a:t>:</a:t>
            </a:r>
          </a:p>
          <a:p>
            <a:pPr marL="342900" indent="-342900">
              <a:spcAft>
                <a:spcPts val="600"/>
              </a:spcAft>
              <a:buFont typeface="Arial" panose="020B0604020202020204" pitchFamily="34" charset="0"/>
              <a:buChar char="•"/>
            </a:pPr>
            <a:r>
              <a:rPr lang="en-US" sz="2400" i="1" dirty="0"/>
              <a:t>user-</a:t>
            </a:r>
            <a:r>
              <a:rPr lang="en-US" sz="2400" i="1" dirty="0" err="1"/>
              <a:t>unfrendly</a:t>
            </a:r>
            <a:endParaRPr lang="en-US" sz="2400" i="1" dirty="0"/>
          </a:p>
          <a:p>
            <a:pPr marL="342900" indent="-342900">
              <a:spcAft>
                <a:spcPts val="600"/>
              </a:spcAft>
              <a:buFont typeface="Arial" panose="020B0604020202020204" pitchFamily="34" charset="0"/>
              <a:buChar char="•"/>
            </a:pPr>
            <a:r>
              <a:rPr lang="en-US" sz="2400" i="1" dirty="0"/>
              <a:t>hard-to-interpret event annotation and results</a:t>
            </a:r>
          </a:p>
          <a:p>
            <a:pPr marL="342900" indent="-342900">
              <a:spcAft>
                <a:spcPts val="600"/>
              </a:spcAft>
              <a:buFont typeface="Arial" panose="020B0604020202020204" pitchFamily="34" charset="0"/>
              <a:buChar char="•"/>
            </a:pPr>
            <a:r>
              <a:rPr lang="en-US" sz="2400" i="1" dirty="0"/>
              <a:t>resource-demanding for basic analysis of large datasets (e.g. TCGA)</a:t>
            </a:r>
          </a:p>
        </p:txBody>
      </p:sp>
      <p:pic>
        <p:nvPicPr>
          <p:cNvPr id="1032" name="Picture 8" descr="https://majiq.biociphers.org/img/MAJIQLogo-02.png">
            <a:extLst>
              <a:ext uri="{FF2B5EF4-FFF2-40B4-BE49-F238E27FC236}">
                <a16:creationId xmlns:a16="http://schemas.microsoft.com/office/drawing/2014/main" id="{54AF5862-2B66-264D-B4A7-4E0901859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3466" y="2371433"/>
            <a:ext cx="2467685" cy="114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4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F56E99-B9D5-0546-A407-CA5B62CAB727}"/>
              </a:ext>
            </a:extLst>
          </p:cNvPr>
          <p:cNvSpPr txBox="1"/>
          <p:nvPr/>
        </p:nvSpPr>
        <p:spPr>
          <a:xfrm>
            <a:off x="0" y="0"/>
            <a:ext cx="9144000"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Each ≥ one shortcoming:</a:t>
            </a:r>
          </a:p>
        </p:txBody>
      </p:sp>
      <p:sp>
        <p:nvSpPr>
          <p:cNvPr id="5" name="Slide Number Placeholder 11">
            <a:extLst>
              <a:ext uri="{FF2B5EF4-FFF2-40B4-BE49-F238E27FC236}">
                <a16:creationId xmlns:a16="http://schemas.microsoft.com/office/drawing/2014/main" id="{8B8DC697-28E9-E64D-B84F-BDC65851DA82}"/>
              </a:ext>
            </a:extLst>
          </p:cNvPr>
          <p:cNvSpPr>
            <a:spLocks noGrp="1"/>
          </p:cNvSpPr>
          <p:nvPr>
            <p:ph type="sldNum" sz="quarter" idx="12"/>
          </p:nvPr>
        </p:nvSpPr>
        <p:spPr>
          <a:xfrm>
            <a:off x="7010400" y="6484227"/>
            <a:ext cx="2133600" cy="365125"/>
          </a:xfrm>
        </p:spPr>
        <p:txBody>
          <a:bodyPr/>
          <a:lstStyle/>
          <a:p>
            <a:fld id="{08DC81D8-1F9F-1F42-9CA4-DCDBAA365F27}" type="slidenum">
              <a:rPr lang="en-US" smtClean="0"/>
              <a:pPr/>
              <a:t>13</a:t>
            </a:fld>
            <a:endParaRPr lang="en-US" dirty="0"/>
          </a:p>
        </p:txBody>
      </p:sp>
      <p:sp>
        <p:nvSpPr>
          <p:cNvPr id="2" name="Rectangle 1">
            <a:extLst>
              <a:ext uri="{FF2B5EF4-FFF2-40B4-BE49-F238E27FC236}">
                <a16:creationId xmlns:a16="http://schemas.microsoft.com/office/drawing/2014/main" id="{C9EE67EC-7118-014F-B9B9-5B9D5F3F30E9}"/>
              </a:ext>
            </a:extLst>
          </p:cNvPr>
          <p:cNvSpPr/>
          <p:nvPr/>
        </p:nvSpPr>
        <p:spPr>
          <a:xfrm>
            <a:off x="262467" y="797169"/>
            <a:ext cx="7639756" cy="1107996"/>
          </a:xfrm>
          <a:prstGeom prst="rect">
            <a:avLst/>
          </a:prstGeom>
        </p:spPr>
        <p:txBody>
          <a:bodyPr wrap="square">
            <a:spAutoFit/>
          </a:bodyPr>
          <a:lstStyle/>
          <a:p>
            <a:pPr marL="285750" indent="-285750">
              <a:buFont typeface="Arial" panose="020B0604020202020204" pitchFamily="34" charset="0"/>
              <a:buChar char="•"/>
            </a:pPr>
            <a:r>
              <a:rPr lang="en-US" sz="2200" dirty="0"/>
              <a:t>No support for </a:t>
            </a:r>
            <a:r>
              <a:rPr lang="en-US" sz="2200" b="1" dirty="0"/>
              <a:t>imputing pre-processed data </a:t>
            </a:r>
            <a:r>
              <a:rPr lang="en-US" sz="2200" dirty="0"/>
              <a:t>(e.g. splice junction read counts, available for TCGA, </a:t>
            </a:r>
            <a:r>
              <a:rPr lang="en-US" sz="2200" dirty="0" err="1"/>
              <a:t>GTEx</a:t>
            </a:r>
            <a:r>
              <a:rPr lang="en-US" sz="2200" dirty="0"/>
              <a:t> and SRA): redundant, time/resource-consuming alignments</a:t>
            </a:r>
          </a:p>
        </p:txBody>
      </p:sp>
      <p:sp>
        <p:nvSpPr>
          <p:cNvPr id="6" name="Rectangle 5">
            <a:extLst>
              <a:ext uri="{FF2B5EF4-FFF2-40B4-BE49-F238E27FC236}">
                <a16:creationId xmlns:a16="http://schemas.microsoft.com/office/drawing/2014/main" id="{DF98174B-59D5-A042-8B2C-E139028731DB}"/>
              </a:ext>
            </a:extLst>
          </p:cNvPr>
          <p:cNvSpPr/>
          <p:nvPr/>
        </p:nvSpPr>
        <p:spPr>
          <a:xfrm>
            <a:off x="262466" y="2269724"/>
            <a:ext cx="8777111" cy="769441"/>
          </a:xfrm>
          <a:prstGeom prst="rect">
            <a:avLst/>
          </a:prstGeom>
        </p:spPr>
        <p:txBody>
          <a:bodyPr wrap="square">
            <a:spAutoFit/>
          </a:bodyPr>
          <a:lstStyle/>
          <a:p>
            <a:pPr marL="285750" indent="-285750">
              <a:buFont typeface="Arial" panose="020B0604020202020204" pitchFamily="34" charset="0"/>
              <a:buChar char="•"/>
            </a:pPr>
            <a:r>
              <a:rPr lang="en-US" sz="2200" b="1" dirty="0"/>
              <a:t>Limited statistics </a:t>
            </a:r>
            <a:r>
              <a:rPr lang="en-US" sz="2200" dirty="0"/>
              <a:t>for differential splicing analysis, mostly median-based non-parametric tests and </a:t>
            </a:r>
            <a:r>
              <a:rPr lang="en-US" sz="2200" b="1" dirty="0"/>
              <a:t>restricted to pairwise </a:t>
            </a:r>
            <a:r>
              <a:rPr lang="en-US" sz="2200" dirty="0"/>
              <a:t>comparisons</a:t>
            </a:r>
          </a:p>
        </p:txBody>
      </p:sp>
      <p:sp>
        <p:nvSpPr>
          <p:cNvPr id="7" name="Rectangle 6">
            <a:extLst>
              <a:ext uri="{FF2B5EF4-FFF2-40B4-BE49-F238E27FC236}">
                <a16:creationId xmlns:a16="http://schemas.microsoft.com/office/drawing/2014/main" id="{850D4784-A5D3-DF4B-9FDA-F2F6C3A7BD21}"/>
              </a:ext>
            </a:extLst>
          </p:cNvPr>
          <p:cNvSpPr/>
          <p:nvPr/>
        </p:nvSpPr>
        <p:spPr>
          <a:xfrm>
            <a:off x="262466" y="3443610"/>
            <a:ext cx="8777111" cy="769441"/>
          </a:xfrm>
          <a:prstGeom prst="rect">
            <a:avLst/>
          </a:prstGeom>
        </p:spPr>
        <p:txBody>
          <a:bodyPr wrap="square">
            <a:spAutoFit/>
          </a:bodyPr>
          <a:lstStyle/>
          <a:p>
            <a:pPr marL="285750" indent="-285750">
              <a:buFont typeface="Arial" panose="020B0604020202020204" pitchFamily="34" charset="0"/>
              <a:buChar char="•"/>
            </a:pPr>
            <a:r>
              <a:rPr lang="en-US" sz="2200" dirty="0"/>
              <a:t>No incorporation of </a:t>
            </a:r>
            <a:r>
              <a:rPr lang="en-US" sz="2200" b="1" dirty="0"/>
              <a:t>molecular/clinical/design information</a:t>
            </a:r>
            <a:r>
              <a:rPr lang="en-US" sz="2200" dirty="0"/>
              <a:t> (e.g. survival data for potential prognostic value assessment)</a:t>
            </a:r>
          </a:p>
        </p:txBody>
      </p:sp>
      <p:sp>
        <p:nvSpPr>
          <p:cNvPr id="8" name="Rectangle 7">
            <a:extLst>
              <a:ext uri="{FF2B5EF4-FFF2-40B4-BE49-F238E27FC236}">
                <a16:creationId xmlns:a16="http://schemas.microsoft.com/office/drawing/2014/main" id="{8FDAD3D4-61FD-2840-8EE4-249C40BC4B96}"/>
              </a:ext>
            </a:extLst>
          </p:cNvPr>
          <p:cNvSpPr/>
          <p:nvPr/>
        </p:nvSpPr>
        <p:spPr>
          <a:xfrm>
            <a:off x="262466" y="4583382"/>
            <a:ext cx="8777111" cy="769441"/>
          </a:xfrm>
          <a:prstGeom prst="rect">
            <a:avLst/>
          </a:prstGeom>
        </p:spPr>
        <p:txBody>
          <a:bodyPr wrap="square">
            <a:spAutoFit/>
          </a:bodyPr>
          <a:lstStyle/>
          <a:p>
            <a:pPr marL="285750" indent="-285750">
              <a:buFont typeface="Arial" panose="020B0604020202020204" pitchFamily="34" charset="0"/>
              <a:buChar char="•"/>
            </a:pPr>
            <a:r>
              <a:rPr lang="en-US" sz="2200" dirty="0"/>
              <a:t>No transcriptome-wide filtering and </a:t>
            </a:r>
            <a:r>
              <a:rPr lang="en-US" sz="2200" b="1" dirty="0"/>
              <a:t>sub-setting</a:t>
            </a:r>
            <a:r>
              <a:rPr lang="en-US" sz="2200" dirty="0"/>
              <a:t>, based on common features or statistics, for </a:t>
            </a:r>
            <a:r>
              <a:rPr lang="en-US" sz="2200" b="1" dirty="0"/>
              <a:t>interactive exploration of events of interest</a:t>
            </a:r>
          </a:p>
        </p:txBody>
      </p:sp>
      <p:sp>
        <p:nvSpPr>
          <p:cNvPr id="9" name="Rectangle 8">
            <a:extLst>
              <a:ext uri="{FF2B5EF4-FFF2-40B4-BE49-F238E27FC236}">
                <a16:creationId xmlns:a16="http://schemas.microsoft.com/office/drawing/2014/main" id="{A73269EA-3172-FB41-A204-F494B40A8CCC}"/>
              </a:ext>
            </a:extLst>
          </p:cNvPr>
          <p:cNvSpPr/>
          <p:nvPr/>
        </p:nvSpPr>
        <p:spPr>
          <a:xfrm>
            <a:off x="262466" y="5730670"/>
            <a:ext cx="8777111" cy="769441"/>
          </a:xfrm>
          <a:prstGeom prst="rect">
            <a:avLst/>
          </a:prstGeom>
        </p:spPr>
        <p:txBody>
          <a:bodyPr wrap="square">
            <a:spAutoFit/>
          </a:bodyPr>
          <a:lstStyle/>
          <a:p>
            <a:pPr marL="285750" indent="-285750">
              <a:buFont typeface="Arial" panose="020B0604020202020204" pitchFamily="34" charset="0"/>
              <a:buChar char="•"/>
            </a:pPr>
            <a:r>
              <a:rPr lang="en-US" sz="2200" dirty="0"/>
              <a:t>No user-friendly </a:t>
            </a:r>
            <a:r>
              <a:rPr lang="en-US" sz="2200" b="1" dirty="0"/>
              <a:t>interactive graphical interface</a:t>
            </a:r>
            <a:r>
              <a:rPr lang="en-US" sz="2200" dirty="0"/>
              <a:t>, no support for </a:t>
            </a:r>
            <a:r>
              <a:rPr lang="en-US" sz="2200" b="1" dirty="0" err="1"/>
              <a:t>customisable</a:t>
            </a:r>
            <a:r>
              <a:rPr lang="en-US" sz="2200" b="1" dirty="0"/>
              <a:t> statistical plots</a:t>
            </a:r>
          </a:p>
        </p:txBody>
      </p:sp>
      <p:pic>
        <p:nvPicPr>
          <p:cNvPr id="10" name="Picture 9" descr="20171011_9155_Nuno Agostinho.jpg">
            <a:extLst>
              <a:ext uri="{FF2B5EF4-FFF2-40B4-BE49-F238E27FC236}">
                <a16:creationId xmlns:a16="http://schemas.microsoft.com/office/drawing/2014/main" id="{EF2C94C9-C6BD-1542-BE91-68ADD4FA6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11" name="TextBox 10">
            <a:extLst>
              <a:ext uri="{FF2B5EF4-FFF2-40B4-BE49-F238E27FC236}">
                <a16:creationId xmlns:a16="http://schemas.microsoft.com/office/drawing/2014/main" id="{58B886E0-056D-E444-BDA6-D65DE2E58182}"/>
              </a:ext>
            </a:extLst>
          </p:cNvPr>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Tree>
    <p:extLst>
      <p:ext uri="{BB962C8B-B14F-4D97-AF65-F5344CB8AC3E}">
        <p14:creationId xmlns:p14="http://schemas.microsoft.com/office/powerpoint/2010/main" val="40520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4123" y="2336255"/>
            <a:ext cx="1155829" cy="525902"/>
          </a:xfrm>
          <a:prstGeom prst="rect">
            <a:avLst/>
          </a:prstGeom>
        </p:spPr>
      </p:pic>
      <p:sp>
        <p:nvSpPr>
          <p:cNvPr id="30" name="Slide Number Placeholder 11"/>
          <p:cNvSpPr>
            <a:spLocks noGrp="1"/>
          </p:cNvSpPr>
          <p:nvPr>
            <p:ph type="sldNum" sz="quarter" idx="12"/>
          </p:nvPr>
        </p:nvSpPr>
        <p:spPr>
          <a:xfrm>
            <a:off x="7010400" y="6484227"/>
            <a:ext cx="2133600" cy="365125"/>
          </a:xfrm>
        </p:spPr>
        <p:txBody>
          <a:bodyPr/>
          <a:lstStyle/>
          <a:p>
            <a:fld id="{08DC81D8-1F9F-1F42-9CA4-DCDBAA365F27}" type="slidenum">
              <a:rPr lang="en-US" smtClean="0"/>
              <a:pPr/>
              <a:t>14</a:t>
            </a:fld>
            <a:endParaRPr lang="en-US" dirty="0"/>
          </a:p>
        </p:txBody>
      </p:sp>
      <p:pic>
        <p:nvPicPr>
          <p:cNvPr id="11" name="Picture 10"/>
          <p:cNvPicPr>
            <a:picLocks noChangeAspect="1"/>
          </p:cNvPicPr>
          <p:nvPr/>
        </p:nvPicPr>
        <p:blipFill rotWithShape="1">
          <a:blip r:embed="rId3"/>
          <a:srcRect r="62998" b="45389"/>
          <a:stretch/>
        </p:blipFill>
        <p:spPr>
          <a:xfrm>
            <a:off x="114278" y="5000509"/>
            <a:ext cx="2012079" cy="1766774"/>
          </a:xfrm>
          <a:prstGeom prst="rect">
            <a:avLst/>
          </a:prstGeom>
        </p:spPr>
      </p:pic>
      <p:pic>
        <p:nvPicPr>
          <p:cNvPr id="13" name="Picture 12"/>
          <p:cNvPicPr>
            <a:picLocks noChangeAspect="1"/>
          </p:cNvPicPr>
          <p:nvPr/>
        </p:nvPicPr>
        <p:blipFill>
          <a:blip r:embed="rId4"/>
          <a:stretch>
            <a:fillRect/>
          </a:stretch>
        </p:blipFill>
        <p:spPr>
          <a:xfrm>
            <a:off x="77198" y="1367818"/>
            <a:ext cx="816643" cy="632898"/>
          </a:xfrm>
          <a:prstGeom prst="rect">
            <a:avLst/>
          </a:prstGeom>
        </p:spPr>
      </p:pic>
      <p:pic>
        <p:nvPicPr>
          <p:cNvPr id="14" name="Picture 13"/>
          <p:cNvPicPr>
            <a:picLocks noChangeAspect="1"/>
          </p:cNvPicPr>
          <p:nvPr/>
        </p:nvPicPr>
        <p:blipFill rotWithShape="1">
          <a:blip r:embed="rId3"/>
          <a:srcRect t="53096" r="62996" b="-1639"/>
          <a:stretch/>
        </p:blipFill>
        <p:spPr>
          <a:xfrm>
            <a:off x="4532419" y="5084158"/>
            <a:ext cx="2012188" cy="1570462"/>
          </a:xfrm>
          <a:prstGeom prst="rect">
            <a:avLst/>
          </a:prstGeom>
        </p:spPr>
      </p:pic>
      <p:pic>
        <p:nvPicPr>
          <p:cNvPr id="15" name="Picture 14"/>
          <p:cNvPicPr>
            <a:picLocks noChangeAspect="1"/>
          </p:cNvPicPr>
          <p:nvPr/>
        </p:nvPicPr>
        <p:blipFill rotWithShape="1">
          <a:blip r:embed="rId3"/>
          <a:srcRect l="54174" t="-1" r="4311" b="45390"/>
          <a:stretch/>
        </p:blipFill>
        <p:spPr>
          <a:xfrm>
            <a:off x="2274933" y="5047070"/>
            <a:ext cx="2257486" cy="1766774"/>
          </a:xfrm>
          <a:prstGeom prst="rect">
            <a:avLst/>
          </a:prstGeom>
        </p:spPr>
      </p:pic>
      <p:pic>
        <p:nvPicPr>
          <p:cNvPr id="16" name="Picture 15"/>
          <p:cNvPicPr>
            <a:picLocks noChangeAspect="1"/>
          </p:cNvPicPr>
          <p:nvPr/>
        </p:nvPicPr>
        <p:blipFill rotWithShape="1">
          <a:blip r:embed="rId3"/>
          <a:srcRect l="51492" t="56183" r="1760" b="-24"/>
          <a:stretch/>
        </p:blipFill>
        <p:spPr>
          <a:xfrm>
            <a:off x="6470447" y="5189922"/>
            <a:ext cx="2542043" cy="1418343"/>
          </a:xfrm>
          <a:prstGeom prst="rect">
            <a:avLst/>
          </a:prstGeom>
        </p:spPr>
      </p:pic>
      <p:pic>
        <p:nvPicPr>
          <p:cNvPr id="4" name="Picture 3"/>
          <p:cNvPicPr>
            <a:picLocks noChangeAspect="1"/>
          </p:cNvPicPr>
          <p:nvPr/>
        </p:nvPicPr>
        <p:blipFill>
          <a:blip r:embed="rId5"/>
          <a:stretch>
            <a:fillRect/>
          </a:stretch>
        </p:blipFill>
        <p:spPr>
          <a:xfrm>
            <a:off x="3749419" y="2435064"/>
            <a:ext cx="1800470" cy="1102664"/>
          </a:xfrm>
          <a:prstGeom prst="rect">
            <a:avLst/>
          </a:prstGeom>
        </p:spPr>
      </p:pic>
      <p:sp>
        <p:nvSpPr>
          <p:cNvPr id="8" name="TextBox 7"/>
          <p:cNvSpPr txBox="1"/>
          <p:nvPr/>
        </p:nvSpPr>
        <p:spPr>
          <a:xfrm>
            <a:off x="77198" y="3082968"/>
            <a:ext cx="1891564" cy="584776"/>
          </a:xfrm>
          <a:prstGeom prst="rect">
            <a:avLst/>
          </a:prstGeom>
          <a:noFill/>
        </p:spPr>
        <p:txBody>
          <a:bodyPr wrap="none" rtlCol="0">
            <a:spAutoFit/>
          </a:bodyPr>
          <a:lstStyle/>
          <a:p>
            <a:r>
              <a:rPr lang="en-US" sz="1600" dirty="0"/>
              <a:t>. processed RNA-</a:t>
            </a:r>
            <a:r>
              <a:rPr lang="en-US" sz="1600" dirty="0" err="1"/>
              <a:t>seq</a:t>
            </a:r>
            <a:endParaRPr lang="en-US" sz="1600" dirty="0"/>
          </a:p>
          <a:p>
            <a:r>
              <a:rPr lang="en-US" sz="1600" dirty="0"/>
              <a:t>. clinical info </a:t>
            </a:r>
          </a:p>
        </p:txBody>
      </p:sp>
      <p:pic>
        <p:nvPicPr>
          <p:cNvPr id="18" name="Picture 17"/>
          <p:cNvPicPr>
            <a:picLocks noChangeAspect="1"/>
          </p:cNvPicPr>
          <p:nvPr/>
        </p:nvPicPr>
        <p:blipFill rotWithShape="1">
          <a:blip r:embed="rId6"/>
          <a:srcRect r="74899" b="7680"/>
          <a:stretch/>
        </p:blipFill>
        <p:spPr>
          <a:xfrm>
            <a:off x="2236957" y="2264848"/>
            <a:ext cx="1242000" cy="1317600"/>
          </a:xfrm>
          <a:prstGeom prst="rect">
            <a:avLst/>
          </a:prstGeom>
        </p:spPr>
      </p:pic>
      <p:pic>
        <p:nvPicPr>
          <p:cNvPr id="21" name="Picture 20"/>
          <p:cNvPicPr>
            <a:picLocks noChangeAspect="1"/>
          </p:cNvPicPr>
          <p:nvPr/>
        </p:nvPicPr>
        <p:blipFill rotWithShape="1">
          <a:blip r:embed="rId6"/>
          <a:srcRect l="72754" t="1" r="-4403" b="40469"/>
          <a:stretch/>
        </p:blipFill>
        <p:spPr>
          <a:xfrm>
            <a:off x="3288401" y="3914624"/>
            <a:ext cx="1566000" cy="849600"/>
          </a:xfrm>
          <a:prstGeom prst="rect">
            <a:avLst/>
          </a:prstGeom>
        </p:spPr>
      </p:pic>
      <p:pic>
        <p:nvPicPr>
          <p:cNvPr id="22" name="Picture 21"/>
          <p:cNvPicPr>
            <a:picLocks noChangeAspect="1"/>
          </p:cNvPicPr>
          <p:nvPr/>
        </p:nvPicPr>
        <p:blipFill rotWithShape="1">
          <a:blip r:embed="rId7"/>
          <a:srcRect l="65395" t="2" r="-831" b="65540"/>
          <a:stretch/>
        </p:blipFill>
        <p:spPr>
          <a:xfrm>
            <a:off x="7606528" y="2828332"/>
            <a:ext cx="1405962" cy="509271"/>
          </a:xfrm>
          <a:prstGeom prst="rect">
            <a:avLst/>
          </a:prstGeom>
        </p:spPr>
      </p:pic>
      <p:pic>
        <p:nvPicPr>
          <p:cNvPr id="23" name="Picture 22"/>
          <p:cNvPicPr>
            <a:picLocks noChangeAspect="1"/>
          </p:cNvPicPr>
          <p:nvPr/>
        </p:nvPicPr>
        <p:blipFill rotWithShape="1">
          <a:blip r:embed="rId6"/>
          <a:srcRect l="72754" t="58115" r="-4403" b="-2511"/>
          <a:stretch/>
        </p:blipFill>
        <p:spPr>
          <a:xfrm>
            <a:off x="4205559" y="4050125"/>
            <a:ext cx="1566000" cy="633600"/>
          </a:xfrm>
          <a:prstGeom prst="rect">
            <a:avLst/>
          </a:prstGeom>
        </p:spPr>
      </p:pic>
      <p:cxnSp>
        <p:nvCxnSpPr>
          <p:cNvPr id="24" name="Straight Arrow Connector 23"/>
          <p:cNvCxnSpPr/>
          <p:nvPr/>
        </p:nvCxnSpPr>
        <p:spPr>
          <a:xfrm>
            <a:off x="2164065" y="3098060"/>
            <a:ext cx="1549578" cy="0"/>
          </a:xfrm>
          <a:prstGeom prst="straightConnector1">
            <a:avLst/>
          </a:prstGeom>
          <a:ln w="114300">
            <a:solidFill>
              <a:srgbClr val="2C6AAA"/>
            </a:solidFill>
            <a:tailEnd type="stealth"/>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464713" y="3093133"/>
            <a:ext cx="992771" cy="4927"/>
          </a:xfrm>
          <a:prstGeom prst="straightConnector1">
            <a:avLst/>
          </a:prstGeom>
          <a:ln w="114300">
            <a:solidFill>
              <a:srgbClr val="2C6AAA"/>
            </a:solidFill>
            <a:tailEnd type="stealth"/>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4652711" y="3561404"/>
            <a:ext cx="0" cy="589257"/>
          </a:xfrm>
          <a:prstGeom prst="straightConnector1">
            <a:avLst/>
          </a:prstGeom>
          <a:ln w="114300">
            <a:solidFill>
              <a:srgbClr val="2C6AAA"/>
            </a:solidFill>
            <a:tailEnd type="stealth"/>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654780" y="4380152"/>
            <a:ext cx="2197947" cy="666918"/>
          </a:xfrm>
          <a:prstGeom prst="straightConnector1">
            <a:avLst/>
          </a:prstGeom>
          <a:ln w="50800">
            <a:solidFill>
              <a:srgbClr val="2C6AAA"/>
            </a:solidFill>
            <a:tailEnd type="stealth"/>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1583067" y="4380152"/>
            <a:ext cx="1895890" cy="620357"/>
          </a:xfrm>
          <a:prstGeom prst="straightConnector1">
            <a:avLst/>
          </a:prstGeom>
          <a:ln w="50800">
            <a:solidFill>
              <a:srgbClr val="2C6AAA"/>
            </a:solidFill>
            <a:tailEnd type="stealth"/>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118502" y="4667050"/>
            <a:ext cx="131556" cy="333459"/>
          </a:xfrm>
          <a:prstGeom prst="straightConnector1">
            <a:avLst/>
          </a:prstGeom>
          <a:ln w="50800">
            <a:solidFill>
              <a:srgbClr val="2C6AAA"/>
            </a:solidFill>
            <a:tailEnd type="stealth"/>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3827981" y="4668352"/>
            <a:ext cx="459096" cy="332157"/>
          </a:xfrm>
          <a:prstGeom prst="straightConnector1">
            <a:avLst/>
          </a:prstGeom>
          <a:ln w="50800">
            <a:solidFill>
              <a:srgbClr val="2C6AAA"/>
            </a:solidFill>
            <a:tailEnd type="stealth"/>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rotWithShape="1">
          <a:blip r:embed="rId8"/>
          <a:srcRect l="-3" t="4849" r="32188" b="4614"/>
          <a:stretch/>
        </p:blipFill>
        <p:spPr>
          <a:xfrm>
            <a:off x="125253" y="2417964"/>
            <a:ext cx="721931" cy="718111"/>
          </a:xfrm>
          <a:prstGeom prst="rect">
            <a:avLst/>
          </a:prstGeom>
        </p:spPr>
      </p:pic>
      <p:sp>
        <p:nvSpPr>
          <p:cNvPr id="10" name="Rectangle 9"/>
          <p:cNvSpPr/>
          <p:nvPr/>
        </p:nvSpPr>
        <p:spPr>
          <a:xfrm>
            <a:off x="1190405" y="2735965"/>
            <a:ext cx="595035" cy="400110"/>
          </a:xfrm>
          <a:prstGeom prst="rect">
            <a:avLst/>
          </a:prstGeom>
        </p:spPr>
        <p:txBody>
          <a:bodyPr wrap="none">
            <a:spAutoFit/>
          </a:bodyPr>
          <a:lstStyle/>
          <a:p>
            <a:r>
              <a:rPr lang="en-US" sz="2000" dirty="0">
                <a:solidFill>
                  <a:srgbClr val="0C5499"/>
                </a:solidFill>
              </a:rPr>
              <a:t>SRA</a:t>
            </a:r>
          </a:p>
        </p:txBody>
      </p:sp>
      <p:pic>
        <p:nvPicPr>
          <p:cNvPr id="17" name="Picture 16"/>
          <p:cNvPicPr>
            <a:picLocks noChangeAspect="1"/>
          </p:cNvPicPr>
          <p:nvPr/>
        </p:nvPicPr>
        <p:blipFill rotWithShape="1">
          <a:blip r:embed="rId9"/>
          <a:srcRect t="-1" b="29398"/>
          <a:stretch/>
        </p:blipFill>
        <p:spPr>
          <a:xfrm>
            <a:off x="900706" y="2763263"/>
            <a:ext cx="289699" cy="345514"/>
          </a:xfrm>
          <a:prstGeom prst="rect">
            <a:avLst/>
          </a:prstGeom>
        </p:spPr>
      </p:pic>
      <p:pic>
        <p:nvPicPr>
          <p:cNvPr id="35" name="Picture 34" descr="20171011_9155_Nuno Agostinh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36" name="TextBox 35"/>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pic>
        <p:nvPicPr>
          <p:cNvPr id="7" name="Picture 6">
            <a:extLst>
              <a:ext uri="{FF2B5EF4-FFF2-40B4-BE49-F238E27FC236}">
                <a16:creationId xmlns:a16="http://schemas.microsoft.com/office/drawing/2014/main" id="{9E3D0977-0EEB-F443-8288-411A58710632}"/>
              </a:ext>
            </a:extLst>
          </p:cNvPr>
          <p:cNvPicPr>
            <a:picLocks noChangeAspect="1"/>
          </p:cNvPicPr>
          <p:nvPr/>
        </p:nvPicPr>
        <p:blipFill>
          <a:blip r:embed="rId11"/>
          <a:stretch>
            <a:fillRect/>
          </a:stretch>
        </p:blipFill>
        <p:spPr>
          <a:xfrm>
            <a:off x="54620" y="70188"/>
            <a:ext cx="7091247" cy="1060032"/>
          </a:xfrm>
          <a:prstGeom prst="rect">
            <a:avLst/>
          </a:prstGeom>
        </p:spPr>
      </p:pic>
      <p:pic>
        <p:nvPicPr>
          <p:cNvPr id="19" name="Picture 18">
            <a:extLst>
              <a:ext uri="{FF2B5EF4-FFF2-40B4-BE49-F238E27FC236}">
                <a16:creationId xmlns:a16="http://schemas.microsoft.com/office/drawing/2014/main" id="{0198A74D-55B8-0D4B-9574-F8DABD368591}"/>
              </a:ext>
            </a:extLst>
          </p:cNvPr>
          <p:cNvPicPr>
            <a:picLocks noChangeAspect="1"/>
          </p:cNvPicPr>
          <p:nvPr/>
        </p:nvPicPr>
        <p:blipFill>
          <a:blip r:embed="rId12"/>
          <a:stretch>
            <a:fillRect/>
          </a:stretch>
        </p:blipFill>
        <p:spPr>
          <a:xfrm>
            <a:off x="5322405" y="651802"/>
            <a:ext cx="2684649" cy="510625"/>
          </a:xfrm>
          <a:prstGeom prst="rect">
            <a:avLst/>
          </a:prstGeom>
        </p:spPr>
      </p:pic>
      <p:pic>
        <p:nvPicPr>
          <p:cNvPr id="4098" name="Picture 2" descr="Image result for bioconductor">
            <a:extLst>
              <a:ext uri="{FF2B5EF4-FFF2-40B4-BE49-F238E27FC236}">
                <a16:creationId xmlns:a16="http://schemas.microsoft.com/office/drawing/2014/main" id="{B6D36887-0665-C347-B08C-8879A3B26B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5483" y="1386380"/>
            <a:ext cx="620170" cy="6201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393607" y="1675953"/>
            <a:ext cx="7795632" cy="400110"/>
          </a:xfrm>
          <a:prstGeom prst="rect">
            <a:avLst/>
          </a:prstGeom>
          <a:solidFill>
            <a:schemeClr val="bg1"/>
          </a:solidFill>
        </p:spPr>
        <p:txBody>
          <a:bodyPr wrap="square">
            <a:spAutoFit/>
          </a:bodyPr>
          <a:lstStyle/>
          <a:p>
            <a:r>
              <a:rPr lang="en-US" sz="2000" dirty="0">
                <a:latin typeface="Courier"/>
                <a:cs typeface="Courier"/>
              </a:rPr>
              <a:t>https://</a:t>
            </a:r>
            <a:r>
              <a:rPr lang="en-US" sz="2000" dirty="0" err="1">
                <a:latin typeface="Courier"/>
                <a:cs typeface="Courier"/>
              </a:rPr>
              <a:t>bioconductor.org</a:t>
            </a:r>
            <a:r>
              <a:rPr lang="en-US" sz="2000" dirty="0">
                <a:latin typeface="Courier"/>
                <a:cs typeface="Courier"/>
              </a:rPr>
              <a:t>/packages/</a:t>
            </a:r>
            <a:r>
              <a:rPr lang="en-US" sz="2000" dirty="0" err="1">
                <a:latin typeface="Courier"/>
                <a:cs typeface="Courier"/>
              </a:rPr>
              <a:t>psichomics</a:t>
            </a:r>
            <a:endParaRPr lang="en-US" sz="2000" dirty="0">
              <a:latin typeface="Courier"/>
              <a:cs typeface="Courier"/>
            </a:endParaRPr>
          </a:p>
        </p:txBody>
      </p:sp>
      <p:pic>
        <p:nvPicPr>
          <p:cNvPr id="33" name="Picture 32">
            <a:extLst>
              <a:ext uri="{FF2B5EF4-FFF2-40B4-BE49-F238E27FC236}">
                <a16:creationId xmlns:a16="http://schemas.microsoft.com/office/drawing/2014/main" id="{92F7E60B-2AB7-414C-8DD8-0197E553D401}"/>
              </a:ext>
            </a:extLst>
          </p:cNvPr>
          <p:cNvPicPr>
            <a:picLocks noChangeAspect="1"/>
          </p:cNvPicPr>
          <p:nvPr/>
        </p:nvPicPr>
        <p:blipFill rotWithShape="1">
          <a:blip r:embed="rId14"/>
          <a:srcRect l="37924" r="36746"/>
          <a:stretch/>
        </p:blipFill>
        <p:spPr>
          <a:xfrm>
            <a:off x="6471623" y="2324966"/>
            <a:ext cx="1213852" cy="1382176"/>
          </a:xfrm>
          <a:prstGeom prst="rect">
            <a:avLst/>
          </a:prstGeom>
        </p:spPr>
      </p:pic>
    </p:spTree>
    <p:extLst>
      <p:ext uri="{BB962C8B-B14F-4D97-AF65-F5344CB8AC3E}">
        <p14:creationId xmlns:p14="http://schemas.microsoft.com/office/powerpoint/2010/main" val="304449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8068973" cy="584776"/>
          </a:xfrm>
          <a:prstGeom prst="rect">
            <a:avLst/>
          </a:prstGeom>
          <a:noFill/>
        </p:spPr>
        <p:txBody>
          <a:bodyPr wrap="square" rtlCol="0">
            <a:spAutoFit/>
          </a:bodyPr>
          <a:lstStyle/>
          <a:p>
            <a:r>
              <a:rPr lang="en-US" sz="3200" b="1" dirty="0" err="1">
                <a:solidFill>
                  <a:srgbClr val="000090"/>
                </a:solidFill>
                <a:effectLst>
                  <a:outerShdw blurRad="50800" dist="38100" dir="2700000" algn="tl" rotWithShape="0">
                    <a:srgbClr val="000000">
                      <a:alpha val="43000"/>
                    </a:srgbClr>
                  </a:outerShdw>
                </a:effectLst>
              </a:rPr>
              <a:t>psichomics</a:t>
            </a:r>
            <a:endParaRPr lang="en-US" sz="3200" b="1" i="1" dirty="0">
              <a:solidFill>
                <a:srgbClr val="000090"/>
              </a:solidFill>
              <a:effectLst>
                <a:outerShdw blurRad="50800" dist="38100" dir="2700000" algn="tl" rotWithShape="0">
                  <a:srgbClr val="000000">
                    <a:alpha val="43000"/>
                  </a:srgbClr>
                </a:outerShdw>
              </a:effectLst>
            </a:endParaRPr>
          </a:p>
        </p:txBody>
      </p:sp>
      <p:sp>
        <p:nvSpPr>
          <p:cNvPr id="18" name="Slide Number Placeholder 11"/>
          <p:cNvSpPr>
            <a:spLocks noGrp="1"/>
          </p:cNvSpPr>
          <p:nvPr>
            <p:ph type="sldNum" sz="quarter" idx="12"/>
          </p:nvPr>
        </p:nvSpPr>
        <p:spPr>
          <a:xfrm>
            <a:off x="7010400" y="6492875"/>
            <a:ext cx="2133600" cy="365125"/>
          </a:xfrm>
        </p:spPr>
        <p:txBody>
          <a:bodyPr/>
          <a:lstStyle/>
          <a:p>
            <a:fld id="{08DC81D8-1F9F-1F42-9CA4-DCDBAA365F27}" type="slidenum">
              <a:rPr lang="en-US" smtClean="0"/>
              <a:pPr/>
              <a:t>15</a:t>
            </a:fld>
            <a:endParaRPr lang="en-US" dirty="0"/>
          </a:p>
        </p:txBody>
      </p:sp>
      <p:pic>
        <p:nvPicPr>
          <p:cNvPr id="6" name="Picture 5"/>
          <p:cNvPicPr>
            <a:picLocks noChangeAspect="1"/>
          </p:cNvPicPr>
          <p:nvPr/>
        </p:nvPicPr>
        <p:blipFill>
          <a:blip r:embed="rId3"/>
          <a:stretch>
            <a:fillRect/>
          </a:stretch>
        </p:blipFill>
        <p:spPr>
          <a:xfrm>
            <a:off x="336811" y="668424"/>
            <a:ext cx="7353300" cy="2120900"/>
          </a:xfrm>
          <a:prstGeom prst="rect">
            <a:avLst/>
          </a:prstGeom>
        </p:spPr>
      </p:pic>
      <p:pic>
        <p:nvPicPr>
          <p:cNvPr id="10" name="Picture 9" descr="20171011_9155_Nuno Agostinh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11" name="TextBox 10"/>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pic>
        <p:nvPicPr>
          <p:cNvPr id="3" name="Picture 2">
            <a:extLst>
              <a:ext uri="{FF2B5EF4-FFF2-40B4-BE49-F238E27FC236}">
                <a16:creationId xmlns:a16="http://schemas.microsoft.com/office/drawing/2014/main" id="{F3A546B9-9D42-8043-A737-910B3EDD8031}"/>
              </a:ext>
            </a:extLst>
          </p:cNvPr>
          <p:cNvPicPr>
            <a:picLocks noChangeAspect="1"/>
          </p:cNvPicPr>
          <p:nvPr/>
        </p:nvPicPr>
        <p:blipFill>
          <a:blip r:embed="rId5"/>
          <a:stretch>
            <a:fillRect/>
          </a:stretch>
        </p:blipFill>
        <p:spPr>
          <a:xfrm>
            <a:off x="372155" y="2860037"/>
            <a:ext cx="8074513" cy="2700103"/>
          </a:xfrm>
          <a:prstGeom prst="rect">
            <a:avLst/>
          </a:prstGeom>
        </p:spPr>
      </p:pic>
      <p:pic>
        <p:nvPicPr>
          <p:cNvPr id="4" name="Picture 3">
            <a:extLst>
              <a:ext uri="{FF2B5EF4-FFF2-40B4-BE49-F238E27FC236}">
                <a16:creationId xmlns:a16="http://schemas.microsoft.com/office/drawing/2014/main" id="{139694A4-7937-214E-8F2B-E6242DBBC122}"/>
              </a:ext>
            </a:extLst>
          </p:cNvPr>
          <p:cNvPicPr>
            <a:picLocks noChangeAspect="1"/>
          </p:cNvPicPr>
          <p:nvPr/>
        </p:nvPicPr>
        <p:blipFill>
          <a:blip r:embed="rId6"/>
          <a:stretch>
            <a:fillRect/>
          </a:stretch>
        </p:blipFill>
        <p:spPr>
          <a:xfrm>
            <a:off x="468910" y="5470734"/>
            <a:ext cx="7720584" cy="1390396"/>
          </a:xfrm>
          <a:prstGeom prst="rect">
            <a:avLst/>
          </a:prstGeom>
        </p:spPr>
      </p:pic>
      <p:pic>
        <p:nvPicPr>
          <p:cNvPr id="5122" name="Picture 2" descr="FireBrowse logo">
            <a:extLst>
              <a:ext uri="{FF2B5EF4-FFF2-40B4-BE49-F238E27FC236}">
                <a16:creationId xmlns:a16="http://schemas.microsoft.com/office/drawing/2014/main" id="{E8937D28-7B52-E54F-ADDC-287A82BB0D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3845452"/>
            <a:ext cx="1976967" cy="48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953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811" y="668424"/>
            <a:ext cx="7353300" cy="2120900"/>
          </a:xfrm>
          <a:prstGeom prst="rect">
            <a:avLst/>
          </a:prstGeom>
        </p:spPr>
      </p:pic>
      <p:sp>
        <p:nvSpPr>
          <p:cNvPr id="7" name="TextBox 6"/>
          <p:cNvSpPr txBox="1"/>
          <p:nvPr/>
        </p:nvSpPr>
        <p:spPr>
          <a:xfrm>
            <a:off x="0" y="0"/>
            <a:ext cx="8068973" cy="584776"/>
          </a:xfrm>
          <a:prstGeom prst="rect">
            <a:avLst/>
          </a:prstGeom>
          <a:noFill/>
        </p:spPr>
        <p:txBody>
          <a:bodyPr wrap="square" rtlCol="0">
            <a:spAutoFit/>
          </a:bodyPr>
          <a:lstStyle/>
          <a:p>
            <a:r>
              <a:rPr lang="en-US" sz="3200" b="1" dirty="0" err="1">
                <a:solidFill>
                  <a:srgbClr val="000090"/>
                </a:solidFill>
                <a:effectLst>
                  <a:outerShdw blurRad="50800" dist="38100" dir="2700000" algn="tl" rotWithShape="0">
                    <a:srgbClr val="000000">
                      <a:alpha val="43000"/>
                    </a:srgbClr>
                  </a:outerShdw>
                </a:effectLst>
              </a:rPr>
              <a:t>psichomics</a:t>
            </a:r>
            <a:endParaRPr lang="en-US" sz="3200" b="1" i="1" dirty="0">
              <a:solidFill>
                <a:srgbClr val="000090"/>
              </a:solidFill>
              <a:effectLst>
                <a:outerShdw blurRad="50800" dist="38100" dir="2700000" algn="tl" rotWithShape="0">
                  <a:srgbClr val="000000">
                    <a:alpha val="43000"/>
                  </a:srgbClr>
                </a:outerShdw>
              </a:effectLst>
            </a:endParaRPr>
          </a:p>
        </p:txBody>
      </p:sp>
      <p:sp>
        <p:nvSpPr>
          <p:cNvPr id="18" name="Slide Number Placeholder 11"/>
          <p:cNvSpPr>
            <a:spLocks noGrp="1"/>
          </p:cNvSpPr>
          <p:nvPr>
            <p:ph type="sldNum" sz="quarter" idx="12"/>
          </p:nvPr>
        </p:nvSpPr>
        <p:spPr>
          <a:xfrm>
            <a:off x="7010400" y="6492875"/>
            <a:ext cx="2133600" cy="365125"/>
          </a:xfrm>
        </p:spPr>
        <p:txBody>
          <a:bodyPr/>
          <a:lstStyle/>
          <a:p>
            <a:fld id="{08DC81D8-1F9F-1F42-9CA4-DCDBAA365F27}" type="slidenum">
              <a:rPr lang="en-US" smtClean="0"/>
              <a:pPr/>
              <a:t>16</a:t>
            </a:fld>
            <a:endParaRPr lang="en-US" dirty="0"/>
          </a:p>
        </p:txBody>
      </p:sp>
      <p:pic>
        <p:nvPicPr>
          <p:cNvPr id="3" name="Picture 2"/>
          <p:cNvPicPr>
            <a:picLocks noChangeAspect="1"/>
          </p:cNvPicPr>
          <p:nvPr/>
        </p:nvPicPr>
        <p:blipFill>
          <a:blip r:embed="rId3"/>
          <a:stretch>
            <a:fillRect/>
          </a:stretch>
        </p:blipFill>
        <p:spPr>
          <a:xfrm>
            <a:off x="-88878" y="3238896"/>
            <a:ext cx="9144000" cy="3405823"/>
          </a:xfrm>
          <a:prstGeom prst="rect">
            <a:avLst/>
          </a:prstGeom>
        </p:spPr>
      </p:pic>
      <p:pic>
        <p:nvPicPr>
          <p:cNvPr id="9" name="Picture 8" descr="20171011_9155_Nuno Agostinh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10" name="TextBox 9"/>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8" name="Line 52">
            <a:extLst>
              <a:ext uri="{FF2B5EF4-FFF2-40B4-BE49-F238E27FC236}">
                <a16:creationId xmlns:a16="http://schemas.microsoft.com/office/drawing/2014/main" id="{DC172AF9-A4EA-8444-A7D6-766339AC694D}"/>
              </a:ext>
            </a:extLst>
          </p:cNvPr>
          <p:cNvSpPr>
            <a:spLocks noChangeShapeType="1"/>
          </p:cNvSpPr>
          <p:nvPr/>
        </p:nvSpPr>
        <p:spPr bwMode="auto">
          <a:xfrm>
            <a:off x="6586383" y="3146200"/>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1" name="Line 52">
            <a:extLst>
              <a:ext uri="{FF2B5EF4-FFF2-40B4-BE49-F238E27FC236}">
                <a16:creationId xmlns:a16="http://schemas.microsoft.com/office/drawing/2014/main" id="{1795BC9B-7FEF-994B-BD7A-A8410179AD24}"/>
              </a:ext>
            </a:extLst>
          </p:cNvPr>
          <p:cNvSpPr>
            <a:spLocks noChangeShapeType="1"/>
          </p:cNvSpPr>
          <p:nvPr/>
        </p:nvSpPr>
        <p:spPr bwMode="auto">
          <a:xfrm>
            <a:off x="6726653" y="3016377"/>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 name="Line 52">
            <a:extLst>
              <a:ext uri="{FF2B5EF4-FFF2-40B4-BE49-F238E27FC236}">
                <a16:creationId xmlns:a16="http://schemas.microsoft.com/office/drawing/2014/main" id="{F6F25ED5-9920-4E49-9009-911271684542}"/>
              </a:ext>
            </a:extLst>
          </p:cNvPr>
          <p:cNvSpPr>
            <a:spLocks noChangeShapeType="1"/>
          </p:cNvSpPr>
          <p:nvPr/>
        </p:nvSpPr>
        <p:spPr bwMode="auto">
          <a:xfrm>
            <a:off x="6835579" y="3131511"/>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3" name="Line 52">
            <a:extLst>
              <a:ext uri="{FF2B5EF4-FFF2-40B4-BE49-F238E27FC236}">
                <a16:creationId xmlns:a16="http://schemas.microsoft.com/office/drawing/2014/main" id="{3BFA3965-E3D7-FE4E-8465-DDE92C8E9AB6}"/>
              </a:ext>
            </a:extLst>
          </p:cNvPr>
          <p:cNvSpPr>
            <a:spLocks noChangeShapeType="1"/>
          </p:cNvSpPr>
          <p:nvPr/>
        </p:nvSpPr>
        <p:spPr bwMode="auto">
          <a:xfrm>
            <a:off x="7009716" y="3029910"/>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4" name="Line 52">
            <a:extLst>
              <a:ext uri="{FF2B5EF4-FFF2-40B4-BE49-F238E27FC236}">
                <a16:creationId xmlns:a16="http://schemas.microsoft.com/office/drawing/2014/main" id="{5FAD2238-1A1B-BD44-B7D2-0B0DB21A8ACC}"/>
              </a:ext>
            </a:extLst>
          </p:cNvPr>
          <p:cNvSpPr>
            <a:spLocks noChangeShapeType="1"/>
          </p:cNvSpPr>
          <p:nvPr/>
        </p:nvSpPr>
        <p:spPr bwMode="auto">
          <a:xfrm>
            <a:off x="7004070" y="3216177"/>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 name="Line 52">
            <a:extLst>
              <a:ext uri="{FF2B5EF4-FFF2-40B4-BE49-F238E27FC236}">
                <a16:creationId xmlns:a16="http://schemas.microsoft.com/office/drawing/2014/main" id="{A86DFA30-5949-FD45-9119-4E7571DD2595}"/>
              </a:ext>
            </a:extLst>
          </p:cNvPr>
          <p:cNvSpPr>
            <a:spLocks noChangeShapeType="1"/>
          </p:cNvSpPr>
          <p:nvPr/>
        </p:nvSpPr>
        <p:spPr bwMode="auto">
          <a:xfrm>
            <a:off x="7860969" y="3193599"/>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 name="Line 52">
            <a:extLst>
              <a:ext uri="{FF2B5EF4-FFF2-40B4-BE49-F238E27FC236}">
                <a16:creationId xmlns:a16="http://schemas.microsoft.com/office/drawing/2014/main" id="{D9831366-8C4A-5945-9E7B-44B094CF3477}"/>
              </a:ext>
            </a:extLst>
          </p:cNvPr>
          <p:cNvSpPr>
            <a:spLocks noChangeShapeType="1"/>
          </p:cNvSpPr>
          <p:nvPr/>
        </p:nvSpPr>
        <p:spPr bwMode="auto">
          <a:xfrm>
            <a:off x="7992797" y="3067177"/>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 name="Line 52">
            <a:extLst>
              <a:ext uri="{FF2B5EF4-FFF2-40B4-BE49-F238E27FC236}">
                <a16:creationId xmlns:a16="http://schemas.microsoft.com/office/drawing/2014/main" id="{A84832E6-9E87-B14A-BBF2-FD6A8AD8EB87}"/>
              </a:ext>
            </a:extLst>
          </p:cNvPr>
          <p:cNvSpPr>
            <a:spLocks noChangeShapeType="1"/>
          </p:cNvSpPr>
          <p:nvPr/>
        </p:nvSpPr>
        <p:spPr bwMode="auto">
          <a:xfrm>
            <a:off x="8145197" y="3196999"/>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ne 52">
            <a:extLst>
              <a:ext uri="{FF2B5EF4-FFF2-40B4-BE49-F238E27FC236}">
                <a16:creationId xmlns:a16="http://schemas.microsoft.com/office/drawing/2014/main" id="{B97738F5-80EF-EB4B-A812-7973FDFFB4D0}"/>
              </a:ext>
            </a:extLst>
          </p:cNvPr>
          <p:cNvSpPr>
            <a:spLocks noChangeShapeType="1"/>
          </p:cNvSpPr>
          <p:nvPr/>
        </p:nvSpPr>
        <p:spPr bwMode="auto">
          <a:xfrm>
            <a:off x="7829949" y="2979109"/>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ne 52">
            <a:extLst>
              <a:ext uri="{FF2B5EF4-FFF2-40B4-BE49-F238E27FC236}">
                <a16:creationId xmlns:a16="http://schemas.microsoft.com/office/drawing/2014/main" id="{3A59B7A6-46EA-D746-9089-69A57CCEF088}"/>
              </a:ext>
            </a:extLst>
          </p:cNvPr>
          <p:cNvSpPr>
            <a:spLocks noChangeShapeType="1"/>
          </p:cNvSpPr>
          <p:nvPr/>
        </p:nvSpPr>
        <p:spPr bwMode="auto">
          <a:xfrm>
            <a:off x="8249199" y="3062618"/>
            <a:ext cx="208004" cy="0"/>
          </a:xfrm>
          <a:prstGeom prst="line">
            <a:avLst/>
          </a:prstGeom>
          <a:noFill/>
          <a:ln w="57150" cmpd="sng">
            <a:solidFill>
              <a:srgbClr val="F18F2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ne 52">
            <a:extLst>
              <a:ext uri="{FF2B5EF4-FFF2-40B4-BE49-F238E27FC236}">
                <a16:creationId xmlns:a16="http://schemas.microsoft.com/office/drawing/2014/main" id="{FC5F9D44-FA75-C244-BEFF-D28C5437BE54}"/>
              </a:ext>
            </a:extLst>
          </p:cNvPr>
          <p:cNvSpPr>
            <a:spLocks noChangeShapeType="1"/>
          </p:cNvSpPr>
          <p:nvPr/>
        </p:nvSpPr>
        <p:spPr bwMode="auto">
          <a:xfrm>
            <a:off x="7044314" y="4074129"/>
            <a:ext cx="208004" cy="0"/>
          </a:xfrm>
          <a:prstGeom prst="line">
            <a:avLst/>
          </a:prstGeom>
          <a:noFill/>
          <a:ln w="57150" cmpd="sng">
            <a:solidFill>
              <a:srgbClr val="418DC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2" name="Line 52">
            <a:extLst>
              <a:ext uri="{FF2B5EF4-FFF2-40B4-BE49-F238E27FC236}">
                <a16:creationId xmlns:a16="http://schemas.microsoft.com/office/drawing/2014/main" id="{6176EB79-9426-3B4F-9E81-C5CE6F2FA62A}"/>
              </a:ext>
            </a:extLst>
          </p:cNvPr>
          <p:cNvSpPr>
            <a:spLocks noChangeShapeType="1"/>
          </p:cNvSpPr>
          <p:nvPr/>
        </p:nvSpPr>
        <p:spPr bwMode="auto">
          <a:xfrm>
            <a:off x="7196714" y="4175729"/>
            <a:ext cx="208004" cy="0"/>
          </a:xfrm>
          <a:prstGeom prst="line">
            <a:avLst/>
          </a:prstGeom>
          <a:noFill/>
          <a:ln w="57150" cmpd="sng">
            <a:solidFill>
              <a:srgbClr val="418DC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ne 52">
            <a:extLst>
              <a:ext uri="{FF2B5EF4-FFF2-40B4-BE49-F238E27FC236}">
                <a16:creationId xmlns:a16="http://schemas.microsoft.com/office/drawing/2014/main" id="{C505E308-1AD8-DE49-841A-1ED04678086C}"/>
              </a:ext>
            </a:extLst>
          </p:cNvPr>
          <p:cNvSpPr>
            <a:spLocks noChangeShapeType="1"/>
          </p:cNvSpPr>
          <p:nvPr/>
        </p:nvSpPr>
        <p:spPr bwMode="auto">
          <a:xfrm>
            <a:off x="7349114" y="4074129"/>
            <a:ext cx="208004" cy="0"/>
          </a:xfrm>
          <a:prstGeom prst="line">
            <a:avLst/>
          </a:prstGeom>
          <a:noFill/>
          <a:ln w="57150" cmpd="sng">
            <a:solidFill>
              <a:srgbClr val="418DC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ne 52">
            <a:extLst>
              <a:ext uri="{FF2B5EF4-FFF2-40B4-BE49-F238E27FC236}">
                <a16:creationId xmlns:a16="http://schemas.microsoft.com/office/drawing/2014/main" id="{62F649B4-37EC-E948-B155-2C7EE64BD9CD}"/>
              </a:ext>
            </a:extLst>
          </p:cNvPr>
          <p:cNvSpPr>
            <a:spLocks noChangeShapeType="1"/>
          </p:cNvSpPr>
          <p:nvPr/>
        </p:nvSpPr>
        <p:spPr bwMode="auto">
          <a:xfrm>
            <a:off x="7511674" y="4175729"/>
            <a:ext cx="208004" cy="0"/>
          </a:xfrm>
          <a:prstGeom prst="line">
            <a:avLst/>
          </a:prstGeom>
          <a:noFill/>
          <a:ln w="57150" cmpd="sng">
            <a:solidFill>
              <a:srgbClr val="418DC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22472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811" y="668424"/>
            <a:ext cx="7353300" cy="2120900"/>
          </a:xfrm>
          <a:prstGeom prst="rect">
            <a:avLst/>
          </a:prstGeom>
        </p:spPr>
      </p:pic>
      <p:sp>
        <p:nvSpPr>
          <p:cNvPr id="7" name="TextBox 6"/>
          <p:cNvSpPr txBox="1"/>
          <p:nvPr/>
        </p:nvSpPr>
        <p:spPr>
          <a:xfrm>
            <a:off x="0" y="0"/>
            <a:ext cx="8068973" cy="584776"/>
          </a:xfrm>
          <a:prstGeom prst="rect">
            <a:avLst/>
          </a:prstGeom>
          <a:noFill/>
        </p:spPr>
        <p:txBody>
          <a:bodyPr wrap="square" rtlCol="0">
            <a:spAutoFit/>
          </a:bodyPr>
          <a:lstStyle/>
          <a:p>
            <a:r>
              <a:rPr lang="en-US" sz="3200" b="1" dirty="0" err="1">
                <a:solidFill>
                  <a:srgbClr val="000090"/>
                </a:solidFill>
                <a:effectLst>
                  <a:outerShdw blurRad="50800" dist="38100" dir="2700000" algn="tl" rotWithShape="0">
                    <a:srgbClr val="000000">
                      <a:alpha val="43000"/>
                    </a:srgbClr>
                  </a:outerShdw>
                </a:effectLst>
              </a:rPr>
              <a:t>psichomics</a:t>
            </a:r>
            <a:endParaRPr lang="en-US" sz="3200" b="1" i="1" dirty="0">
              <a:solidFill>
                <a:srgbClr val="000090"/>
              </a:solidFill>
              <a:effectLst>
                <a:outerShdw blurRad="50800" dist="38100" dir="2700000" algn="tl" rotWithShape="0">
                  <a:srgbClr val="000000">
                    <a:alpha val="43000"/>
                  </a:srgbClr>
                </a:outerShdw>
              </a:effectLst>
            </a:endParaRPr>
          </a:p>
        </p:txBody>
      </p:sp>
      <p:sp>
        <p:nvSpPr>
          <p:cNvPr id="18" name="Slide Number Placeholder 11"/>
          <p:cNvSpPr>
            <a:spLocks noGrp="1"/>
          </p:cNvSpPr>
          <p:nvPr>
            <p:ph type="sldNum" sz="quarter" idx="12"/>
          </p:nvPr>
        </p:nvSpPr>
        <p:spPr>
          <a:xfrm>
            <a:off x="7010400" y="6492875"/>
            <a:ext cx="2133600" cy="365125"/>
          </a:xfrm>
        </p:spPr>
        <p:txBody>
          <a:bodyPr/>
          <a:lstStyle/>
          <a:p>
            <a:fld id="{08DC81D8-1F9F-1F42-9CA4-DCDBAA365F27}" type="slidenum">
              <a:rPr lang="en-US" smtClean="0"/>
              <a:pPr/>
              <a:t>17</a:t>
            </a:fld>
            <a:endParaRPr lang="en-US" dirty="0"/>
          </a:p>
        </p:txBody>
      </p:sp>
      <p:pic>
        <p:nvPicPr>
          <p:cNvPr id="9" name="Picture 8" descr="20171011_9155_Nuno Agostin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10" name="TextBox 9"/>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pic>
        <p:nvPicPr>
          <p:cNvPr id="2050" name="Picture 2" descr="https://oup.silverchair-cdn.com/oup/backfile/Content_public/Journal/nar/PAP/10.1093_nar_gky888/1/gky888fig1.jpeg?Expires=2147483647&amp;Signature=YHOVbBjXIPfoqTXdT~LZMBBQ~NlykIT2YTOM6zAGt5dcjANGHex0MZ0Bn~RMUqkiAk4ss83BQVizbEk-Hqegm6EVa1LLtdfrHbByY8jBMsrcodoubL2GS3yvjL0cUAxBEU-EiuHD075Zv0WRNSd7ErpTZuu9oIsB0HGEM39UOmKzPc40oFC8o-Z3n42~cafH2Y8vS6vD~Z8t1pPowJZUzyqHduTtZHePmuYTypEvYcLrfB3JJu~scMOxlSpI37El-dHb9F1WS0EvsnP3KkUoeDrNjv8E~CdNZYHvIHUTI84dOa95OKfTb1Q3Xk-7Uj4uuzPOi1te8MhiEa8Yqht2~Q__&amp;Key-Pair-Id=APKAIE5G5CRDK6RD3PGA">
            <a:extLst>
              <a:ext uri="{FF2B5EF4-FFF2-40B4-BE49-F238E27FC236}">
                <a16:creationId xmlns:a16="http://schemas.microsoft.com/office/drawing/2014/main" id="{85B50CD2-1112-D840-AACA-7F2550983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 y="3602308"/>
            <a:ext cx="9001760" cy="198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185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6811" y="668424"/>
            <a:ext cx="7353300" cy="2120900"/>
          </a:xfrm>
          <a:prstGeom prst="rect">
            <a:avLst/>
          </a:prstGeom>
        </p:spPr>
      </p:pic>
      <p:sp>
        <p:nvSpPr>
          <p:cNvPr id="7" name="TextBox 6"/>
          <p:cNvSpPr txBox="1"/>
          <p:nvPr/>
        </p:nvSpPr>
        <p:spPr>
          <a:xfrm>
            <a:off x="0" y="0"/>
            <a:ext cx="8068973" cy="584776"/>
          </a:xfrm>
          <a:prstGeom prst="rect">
            <a:avLst/>
          </a:prstGeom>
          <a:noFill/>
        </p:spPr>
        <p:txBody>
          <a:bodyPr wrap="square" rtlCol="0">
            <a:spAutoFit/>
          </a:bodyPr>
          <a:lstStyle/>
          <a:p>
            <a:r>
              <a:rPr lang="en-US" sz="3200" b="1" dirty="0" err="1">
                <a:solidFill>
                  <a:srgbClr val="000090"/>
                </a:solidFill>
                <a:effectLst>
                  <a:outerShdw blurRad="50800" dist="38100" dir="2700000" algn="tl" rotWithShape="0">
                    <a:srgbClr val="000000">
                      <a:alpha val="43000"/>
                    </a:srgbClr>
                  </a:outerShdw>
                </a:effectLst>
              </a:rPr>
              <a:t>psichomics</a:t>
            </a:r>
            <a:endParaRPr lang="en-US" sz="3200" b="1" i="1" dirty="0">
              <a:solidFill>
                <a:srgbClr val="000090"/>
              </a:solidFill>
              <a:effectLst>
                <a:outerShdw blurRad="50800" dist="38100" dir="2700000" algn="tl" rotWithShape="0">
                  <a:srgbClr val="000000">
                    <a:alpha val="43000"/>
                  </a:srgbClr>
                </a:outerShdw>
              </a:effectLst>
            </a:endParaRPr>
          </a:p>
        </p:txBody>
      </p:sp>
      <p:sp>
        <p:nvSpPr>
          <p:cNvPr id="18" name="Slide Number Placeholder 11"/>
          <p:cNvSpPr>
            <a:spLocks noGrp="1"/>
          </p:cNvSpPr>
          <p:nvPr>
            <p:ph type="sldNum" sz="quarter" idx="12"/>
          </p:nvPr>
        </p:nvSpPr>
        <p:spPr>
          <a:xfrm>
            <a:off x="7010400" y="6492875"/>
            <a:ext cx="2133600" cy="365125"/>
          </a:xfrm>
        </p:spPr>
        <p:txBody>
          <a:bodyPr/>
          <a:lstStyle/>
          <a:p>
            <a:fld id="{08DC81D8-1F9F-1F42-9CA4-DCDBAA365F27}" type="slidenum">
              <a:rPr lang="en-US" smtClean="0"/>
              <a:pPr/>
              <a:t>18</a:t>
            </a:fld>
            <a:endParaRPr lang="en-US" dirty="0"/>
          </a:p>
        </p:txBody>
      </p:sp>
      <p:pic>
        <p:nvPicPr>
          <p:cNvPr id="3" name="Picture 2"/>
          <p:cNvPicPr>
            <a:picLocks noChangeAspect="1"/>
          </p:cNvPicPr>
          <p:nvPr/>
        </p:nvPicPr>
        <p:blipFill>
          <a:blip r:embed="rId4"/>
          <a:stretch>
            <a:fillRect/>
          </a:stretch>
        </p:blipFill>
        <p:spPr>
          <a:xfrm>
            <a:off x="1396816" y="3050218"/>
            <a:ext cx="6293295" cy="3744199"/>
          </a:xfrm>
          <a:prstGeom prst="rect">
            <a:avLst/>
          </a:prstGeom>
        </p:spPr>
      </p:pic>
      <p:pic>
        <p:nvPicPr>
          <p:cNvPr id="9" name="Picture 8" descr="20171011_9155_Nuno Agostinh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10" name="TextBox 9"/>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pic>
        <p:nvPicPr>
          <p:cNvPr id="8" name="pasted-image.png">
            <a:extLst>
              <a:ext uri="{FF2B5EF4-FFF2-40B4-BE49-F238E27FC236}">
                <a16:creationId xmlns:a16="http://schemas.microsoft.com/office/drawing/2014/main" id="{7EAD3A89-C40F-6947-A1CE-6C9506C98CC2}"/>
              </a:ext>
            </a:extLst>
          </p:cNvPr>
          <p:cNvPicPr>
            <a:picLocks noChangeAspect="1"/>
          </p:cNvPicPr>
          <p:nvPr/>
        </p:nvPicPr>
        <p:blipFill>
          <a:blip r:embed="rId6">
            <a:extLst/>
          </a:blip>
          <a:srcRect b="39884"/>
          <a:stretch>
            <a:fillRect/>
          </a:stretch>
        </p:blipFill>
        <p:spPr>
          <a:xfrm>
            <a:off x="6165941" y="82321"/>
            <a:ext cx="1331969" cy="569137"/>
          </a:xfrm>
          <a:prstGeom prst="rect">
            <a:avLst/>
          </a:prstGeom>
          <a:ln w="12700">
            <a:miter lim="400000"/>
          </a:ln>
        </p:spPr>
      </p:pic>
    </p:spTree>
    <p:extLst>
      <p:ext uri="{BB962C8B-B14F-4D97-AF65-F5344CB8AC3E}">
        <p14:creationId xmlns:p14="http://schemas.microsoft.com/office/powerpoint/2010/main" val="7244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fferential splicing analysis in psichomics">
            <a:extLst>
              <a:ext uri="{FF2B5EF4-FFF2-40B4-BE49-F238E27FC236}">
                <a16:creationId xmlns:a16="http://schemas.microsoft.com/office/drawing/2014/main" id="{CB515C63-AF9A-DD45-BB10-3560F0DEF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22" y="429330"/>
            <a:ext cx="9144000" cy="6699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C9D38E-8492-784A-B9F2-C89AF0425E1E}"/>
              </a:ext>
            </a:extLst>
          </p:cNvPr>
          <p:cNvPicPr>
            <a:picLocks noChangeAspect="1"/>
          </p:cNvPicPr>
          <p:nvPr/>
        </p:nvPicPr>
        <p:blipFill>
          <a:blip r:embed="rId4"/>
          <a:stretch>
            <a:fillRect/>
          </a:stretch>
        </p:blipFill>
        <p:spPr>
          <a:xfrm>
            <a:off x="211680" y="903962"/>
            <a:ext cx="8379163" cy="5618305"/>
          </a:xfrm>
          <a:prstGeom prst="rect">
            <a:avLst/>
          </a:prstGeom>
          <a:ln>
            <a:noFill/>
          </a:ln>
        </p:spPr>
      </p:pic>
      <p:sp>
        <p:nvSpPr>
          <p:cNvPr id="7" name="TextBox 6"/>
          <p:cNvSpPr txBox="1"/>
          <p:nvPr/>
        </p:nvSpPr>
        <p:spPr>
          <a:xfrm>
            <a:off x="0" y="0"/>
            <a:ext cx="8068973" cy="584776"/>
          </a:xfrm>
          <a:prstGeom prst="rect">
            <a:avLst/>
          </a:prstGeom>
          <a:noFill/>
        </p:spPr>
        <p:txBody>
          <a:bodyPr wrap="square" rtlCol="0">
            <a:spAutoFit/>
          </a:bodyPr>
          <a:lstStyle/>
          <a:p>
            <a:r>
              <a:rPr lang="en-US" sz="3200" b="1" dirty="0" err="1">
                <a:solidFill>
                  <a:srgbClr val="000090"/>
                </a:solidFill>
                <a:effectLst>
                  <a:outerShdw blurRad="50800" dist="38100" dir="2700000" algn="tl" rotWithShape="0">
                    <a:srgbClr val="000000">
                      <a:alpha val="43000"/>
                    </a:srgbClr>
                  </a:outerShdw>
                </a:effectLst>
              </a:rPr>
              <a:t>psichomics</a:t>
            </a:r>
            <a:endParaRPr lang="en-US" sz="3200" b="1" i="1" dirty="0">
              <a:solidFill>
                <a:srgbClr val="000090"/>
              </a:solidFill>
              <a:effectLst>
                <a:outerShdw blurRad="50800" dist="38100" dir="2700000" algn="tl" rotWithShape="0">
                  <a:srgbClr val="000000">
                    <a:alpha val="43000"/>
                  </a:srgbClr>
                </a:outerShdw>
              </a:effectLst>
            </a:endParaRPr>
          </a:p>
        </p:txBody>
      </p:sp>
      <p:sp>
        <p:nvSpPr>
          <p:cNvPr id="18" name="Slide Number Placeholder 11"/>
          <p:cNvSpPr>
            <a:spLocks noGrp="1"/>
          </p:cNvSpPr>
          <p:nvPr>
            <p:ph type="sldNum" sz="quarter" idx="12"/>
          </p:nvPr>
        </p:nvSpPr>
        <p:spPr>
          <a:xfrm>
            <a:off x="7010400" y="6492875"/>
            <a:ext cx="2133600" cy="365125"/>
          </a:xfrm>
        </p:spPr>
        <p:txBody>
          <a:bodyPr/>
          <a:lstStyle/>
          <a:p>
            <a:fld id="{08DC81D8-1F9F-1F42-9CA4-DCDBAA365F27}" type="slidenum">
              <a:rPr lang="en-US" smtClean="0"/>
              <a:pPr/>
              <a:t>19</a:t>
            </a:fld>
            <a:endParaRPr lang="en-US" dirty="0"/>
          </a:p>
        </p:txBody>
      </p:sp>
      <p:pic>
        <p:nvPicPr>
          <p:cNvPr id="9" name="Picture 8" descr="20171011_9155_Nuno Agostinh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10" name="TextBox 9"/>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Tree>
    <p:extLst>
      <p:ext uri="{BB962C8B-B14F-4D97-AF65-F5344CB8AC3E}">
        <p14:creationId xmlns:p14="http://schemas.microsoft.com/office/powerpoint/2010/main" val="233492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signia_fed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607" y="6283087"/>
            <a:ext cx="1955877" cy="614508"/>
          </a:xfrm>
          <a:prstGeom prst="rect">
            <a:avLst/>
          </a:prstGeom>
        </p:spPr>
      </p:pic>
      <p:pic>
        <p:nvPicPr>
          <p:cNvPr id="6" name="Picture 5" descr="Lisboa2020_RGB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296" y="5628431"/>
            <a:ext cx="2612050" cy="1841074"/>
          </a:xfrm>
          <a:prstGeom prst="rect">
            <a:avLst/>
          </a:prstGeom>
        </p:spPr>
      </p:pic>
      <p:sp>
        <p:nvSpPr>
          <p:cNvPr id="13" name="TextBox 12"/>
          <p:cNvSpPr txBox="1"/>
          <p:nvPr/>
        </p:nvSpPr>
        <p:spPr>
          <a:xfrm>
            <a:off x="59354" y="1521611"/>
            <a:ext cx="9050147" cy="1292662"/>
          </a:xfrm>
          <a:prstGeom prst="rect">
            <a:avLst/>
          </a:prstGeom>
          <a:noFill/>
        </p:spPr>
        <p:txBody>
          <a:bodyPr wrap="square" rtlCol="0">
            <a:spAutoFit/>
          </a:bodyPr>
          <a:lstStyle/>
          <a:p>
            <a:pPr algn="r"/>
            <a:r>
              <a:rPr lang="en-US" sz="3900" b="1" i="1" dirty="0">
                <a:solidFill>
                  <a:srgbClr val="000090"/>
                </a:solidFill>
                <a:effectLst>
                  <a:outerShdw blurRad="50800" dist="38100" dir="2700000" algn="tl" rotWithShape="0">
                    <a:schemeClr val="tx1">
                      <a:alpha val="43000"/>
                    </a:schemeClr>
                  </a:outerShdw>
                </a:effectLst>
              </a:rPr>
              <a:t>Biologist-intelligible alternative splicing</a:t>
            </a:r>
          </a:p>
          <a:p>
            <a:pPr algn="r"/>
            <a:r>
              <a:rPr lang="en-US" sz="3900" b="1" i="1" dirty="0">
                <a:solidFill>
                  <a:srgbClr val="0070C0"/>
                </a:solidFill>
                <a:effectLst>
                  <a:outerShdw blurRad="50800" dist="38100" dir="2700000" algn="tl" rotWithShape="0">
                    <a:schemeClr val="tx1">
                      <a:alpha val="43000"/>
                    </a:schemeClr>
                  </a:outerShdw>
                </a:effectLst>
              </a:rPr>
              <a:t>and perturbagen</a:t>
            </a:r>
            <a:r>
              <a:rPr lang="en-US" sz="3900" b="1" i="1" dirty="0">
                <a:solidFill>
                  <a:srgbClr val="000090"/>
                </a:solidFill>
                <a:effectLst>
                  <a:outerShdw blurRad="50800" dist="38100" dir="2700000" algn="tl" rotWithShape="0">
                    <a:schemeClr val="tx1">
                      <a:alpha val="43000"/>
                    </a:schemeClr>
                  </a:outerShdw>
                </a:effectLst>
              </a:rPr>
              <a:t> analysis of RNA-</a:t>
            </a:r>
            <a:r>
              <a:rPr lang="en-US" sz="3900" b="1" i="1" dirty="0" err="1">
                <a:solidFill>
                  <a:srgbClr val="000090"/>
                </a:solidFill>
                <a:effectLst>
                  <a:outerShdw blurRad="50800" dist="38100" dir="2700000" algn="tl" rotWithShape="0">
                    <a:schemeClr val="tx1">
                      <a:alpha val="43000"/>
                    </a:schemeClr>
                  </a:outerShdw>
                </a:effectLst>
              </a:rPr>
              <a:t>seq</a:t>
            </a:r>
            <a:r>
              <a:rPr lang="en-US" sz="3900" b="1" i="1" dirty="0">
                <a:solidFill>
                  <a:srgbClr val="000090"/>
                </a:solidFill>
                <a:effectLst>
                  <a:outerShdw blurRad="50800" dist="38100" dir="2700000" algn="tl" rotWithShape="0">
                    <a:schemeClr val="tx1">
                      <a:alpha val="43000"/>
                    </a:schemeClr>
                  </a:outerShdw>
                </a:effectLst>
              </a:rPr>
              <a:t> data</a:t>
            </a:r>
          </a:p>
        </p:txBody>
      </p:sp>
      <p:sp>
        <p:nvSpPr>
          <p:cNvPr id="14" name="TextBox 13"/>
          <p:cNvSpPr txBox="1"/>
          <p:nvPr/>
        </p:nvSpPr>
        <p:spPr>
          <a:xfrm>
            <a:off x="151950" y="3571575"/>
            <a:ext cx="9001599" cy="369332"/>
          </a:xfrm>
          <a:prstGeom prst="rect">
            <a:avLst/>
          </a:prstGeom>
          <a:noFill/>
        </p:spPr>
        <p:txBody>
          <a:bodyPr wrap="square" rtlCol="0">
            <a:spAutoFit/>
          </a:bodyPr>
          <a:lstStyle/>
          <a:p>
            <a:pPr marL="285750" indent="-285750" algn="r">
              <a:buFont typeface="Webdings" charset="0"/>
              <a:buChar char=""/>
            </a:pPr>
            <a:r>
              <a:rPr lang="en-US" dirty="0" err="1">
                <a:effectLst>
                  <a:outerShdw blurRad="50800" dist="38100" dir="2700000" algn="tl" rotWithShape="0">
                    <a:schemeClr val="bg1">
                      <a:alpha val="43000"/>
                    </a:schemeClr>
                  </a:outerShdw>
                </a:effectLst>
                <a:latin typeface="Courier New"/>
              </a:rPr>
              <a:t>nmorais@medicina.ulisboa.pt</a:t>
            </a:r>
            <a:r>
              <a:rPr lang="en-US" dirty="0">
                <a:effectLst>
                  <a:outerShdw blurRad="50800" dist="38100" dir="2700000" algn="tl" rotWithShape="0">
                    <a:schemeClr val="bg1">
                      <a:alpha val="43000"/>
                    </a:schemeClr>
                  </a:outerShdw>
                </a:effectLst>
                <a:latin typeface="Courier New"/>
              </a:rPr>
              <a:t>        </a:t>
            </a:r>
          </a:p>
        </p:txBody>
      </p:sp>
      <p:sp>
        <p:nvSpPr>
          <p:cNvPr id="11" name="TextBox 10"/>
          <p:cNvSpPr txBox="1"/>
          <p:nvPr/>
        </p:nvSpPr>
        <p:spPr>
          <a:xfrm>
            <a:off x="2763149" y="3010289"/>
            <a:ext cx="6390400" cy="523220"/>
          </a:xfrm>
          <a:prstGeom prst="rect">
            <a:avLst/>
          </a:prstGeom>
          <a:noFill/>
        </p:spPr>
        <p:txBody>
          <a:bodyPr wrap="square" rtlCol="0">
            <a:spAutoFit/>
          </a:bodyPr>
          <a:lstStyle/>
          <a:p>
            <a:pPr algn="r"/>
            <a:r>
              <a:rPr lang="en-US" sz="2800" b="1" dirty="0">
                <a:effectLst>
                  <a:outerShdw blurRad="50800" dist="38100" dir="2700000" algn="tl" rotWithShape="0">
                    <a:schemeClr val="bg1">
                      <a:alpha val="43000"/>
                    </a:schemeClr>
                  </a:outerShdw>
                </a:effectLst>
                <a:latin typeface="Times New Roman"/>
              </a:rPr>
              <a:t>Nuno Barbosa </a:t>
            </a:r>
            <a:r>
              <a:rPr lang="en-US" sz="2800" b="1" dirty="0" err="1">
                <a:effectLst>
                  <a:outerShdw blurRad="50800" dist="38100" dir="2700000" algn="tl" rotWithShape="0">
                    <a:schemeClr val="bg1">
                      <a:alpha val="43000"/>
                    </a:schemeClr>
                  </a:outerShdw>
                </a:effectLst>
                <a:latin typeface="Times New Roman"/>
              </a:rPr>
              <a:t>Morais</a:t>
            </a:r>
            <a:endParaRPr lang="en-US" sz="2800" b="1" dirty="0">
              <a:effectLst>
                <a:outerShdw blurRad="50800" dist="38100" dir="2700000" algn="tl" rotWithShape="0">
                  <a:schemeClr val="bg1">
                    <a:alpha val="43000"/>
                  </a:schemeClr>
                </a:outerShdw>
              </a:effectLst>
              <a:latin typeface="Times New Roman"/>
            </a:endParaRPr>
          </a:p>
        </p:txBody>
      </p:sp>
      <p:pic>
        <p:nvPicPr>
          <p:cNvPr id="15" name="Picture 14"/>
          <p:cNvPicPr>
            <a:picLocks noChangeAspect="1"/>
          </p:cNvPicPr>
          <p:nvPr/>
        </p:nvPicPr>
        <p:blipFill>
          <a:blip r:embed="rId5"/>
          <a:stretch>
            <a:fillRect/>
          </a:stretch>
        </p:blipFill>
        <p:spPr>
          <a:xfrm>
            <a:off x="59354" y="5758563"/>
            <a:ext cx="3619194" cy="1108023"/>
          </a:xfrm>
          <a:prstGeom prst="rect">
            <a:avLst/>
          </a:prstGeom>
        </p:spPr>
      </p:pic>
      <p:pic>
        <p:nvPicPr>
          <p:cNvPr id="16" name="Picture 15"/>
          <p:cNvPicPr>
            <a:picLocks noChangeAspect="1"/>
          </p:cNvPicPr>
          <p:nvPr/>
        </p:nvPicPr>
        <p:blipFill>
          <a:blip r:embed="rId6"/>
          <a:stretch>
            <a:fillRect/>
          </a:stretch>
        </p:blipFill>
        <p:spPr>
          <a:xfrm>
            <a:off x="2033792" y="5599428"/>
            <a:ext cx="1978727" cy="723763"/>
          </a:xfrm>
          <a:prstGeom prst="rect">
            <a:avLst/>
          </a:prstGeom>
        </p:spPr>
      </p:pic>
      <p:pic>
        <p:nvPicPr>
          <p:cNvPr id="21" name="Picture 20" descr="iMM_JLA_horizontal_RGB_cor_positiv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1607" y="4105704"/>
            <a:ext cx="3820355" cy="1150433"/>
          </a:xfrm>
          <a:prstGeom prst="rect">
            <a:avLst/>
          </a:prstGeom>
        </p:spPr>
      </p:pic>
      <p:pic>
        <p:nvPicPr>
          <p:cNvPr id="22" name="Picture 21"/>
          <p:cNvPicPr>
            <a:picLocks noChangeAspect="1"/>
          </p:cNvPicPr>
          <p:nvPr/>
        </p:nvPicPr>
        <p:blipFill rotWithShape="1">
          <a:blip r:embed="rId8"/>
          <a:srcRect l="10762" t="13591" r="10541" b="13326"/>
          <a:stretch/>
        </p:blipFill>
        <p:spPr>
          <a:xfrm>
            <a:off x="6632641" y="5612718"/>
            <a:ext cx="885756" cy="656265"/>
          </a:xfrm>
          <a:prstGeom prst="rect">
            <a:avLst/>
          </a:prstGeom>
        </p:spPr>
      </p:pic>
      <p:pic>
        <p:nvPicPr>
          <p:cNvPr id="23" name="Picture 22"/>
          <p:cNvPicPr>
            <a:picLocks noChangeAspect="1"/>
          </p:cNvPicPr>
          <p:nvPr/>
        </p:nvPicPr>
        <p:blipFill>
          <a:blip r:embed="rId9"/>
          <a:stretch>
            <a:fillRect/>
          </a:stretch>
        </p:blipFill>
        <p:spPr>
          <a:xfrm>
            <a:off x="3699319" y="6024177"/>
            <a:ext cx="802907" cy="860188"/>
          </a:xfrm>
          <a:prstGeom prst="rect">
            <a:avLst/>
          </a:prstGeom>
        </p:spPr>
      </p:pic>
      <p:pic>
        <p:nvPicPr>
          <p:cNvPr id="3" name="Picture 2"/>
          <p:cNvPicPr>
            <a:picLocks noChangeAspect="1"/>
          </p:cNvPicPr>
          <p:nvPr/>
        </p:nvPicPr>
        <p:blipFill rotWithShape="1">
          <a:blip r:embed="rId10"/>
          <a:srcRect t="21281" b="21360"/>
          <a:stretch/>
        </p:blipFill>
        <p:spPr>
          <a:xfrm>
            <a:off x="7645931" y="5641661"/>
            <a:ext cx="1440905" cy="586800"/>
          </a:xfrm>
          <a:prstGeom prst="rect">
            <a:avLst/>
          </a:prstGeom>
          <a:solidFill>
            <a:schemeClr val="bg1"/>
          </a:solidFill>
        </p:spPr>
      </p:pic>
      <p:pic>
        <p:nvPicPr>
          <p:cNvPr id="4" name="Picture 3" descr="2017_FCT_H_cor.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3428" y="6254921"/>
            <a:ext cx="2470047" cy="712832"/>
          </a:xfrm>
          <a:prstGeom prst="rect">
            <a:avLst/>
          </a:prstGeom>
        </p:spPr>
      </p:pic>
      <p:pic>
        <p:nvPicPr>
          <p:cNvPr id="7" name="Picture 6" descr="Logo_Portugal_2020_fina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6112" y="5666168"/>
            <a:ext cx="1687198" cy="514234"/>
          </a:xfrm>
          <a:prstGeom prst="rect">
            <a:avLst/>
          </a:prstGeom>
        </p:spPr>
      </p:pic>
      <p:cxnSp>
        <p:nvCxnSpPr>
          <p:cNvPr id="26" name="Straight Connector 25"/>
          <p:cNvCxnSpPr/>
          <p:nvPr/>
        </p:nvCxnSpPr>
        <p:spPr>
          <a:xfrm>
            <a:off x="0" y="5483873"/>
            <a:ext cx="9155608" cy="1"/>
          </a:xfrm>
          <a:prstGeom prst="line">
            <a:avLst/>
          </a:prstGeom>
          <a:ln>
            <a:solidFill>
              <a:srgbClr val="809AD6"/>
            </a:solidFill>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13"/>
          <a:stretch>
            <a:fillRect/>
          </a:stretch>
        </p:blipFill>
        <p:spPr>
          <a:xfrm>
            <a:off x="199575" y="3039121"/>
            <a:ext cx="2457101" cy="2264387"/>
          </a:xfrm>
          <a:prstGeom prst="rect">
            <a:avLst/>
          </a:prstGeom>
        </p:spPr>
      </p:pic>
      <p:pic>
        <p:nvPicPr>
          <p:cNvPr id="19" name="Picture 18"/>
          <p:cNvPicPr>
            <a:picLocks noChangeAspect="1"/>
          </p:cNvPicPr>
          <p:nvPr/>
        </p:nvPicPr>
        <p:blipFill>
          <a:blip r:embed="rId14"/>
          <a:stretch>
            <a:fillRect/>
          </a:stretch>
        </p:blipFill>
        <p:spPr>
          <a:xfrm>
            <a:off x="4060498" y="5550992"/>
            <a:ext cx="694946" cy="529629"/>
          </a:xfrm>
          <a:prstGeom prst="rect">
            <a:avLst/>
          </a:prstGeom>
        </p:spPr>
      </p:pic>
      <p:pic>
        <p:nvPicPr>
          <p:cNvPr id="1026" name="Picture 2" descr="BIRS home">
            <a:extLst>
              <a:ext uri="{FF2B5EF4-FFF2-40B4-BE49-F238E27FC236}">
                <a16:creationId xmlns:a16="http://schemas.microsoft.com/office/drawing/2014/main" id="{68FC7892-AEDB-9A4F-907C-82768B2B67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354" y="681124"/>
            <a:ext cx="3499634" cy="5025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998FC7F-4D66-FD41-AADE-5FABB93616C5}"/>
              </a:ext>
            </a:extLst>
          </p:cNvPr>
          <p:cNvSpPr/>
          <p:nvPr/>
        </p:nvSpPr>
        <p:spPr>
          <a:xfrm>
            <a:off x="1932197" y="89426"/>
            <a:ext cx="7154639" cy="738664"/>
          </a:xfrm>
          <a:prstGeom prst="rect">
            <a:avLst/>
          </a:prstGeom>
        </p:spPr>
        <p:txBody>
          <a:bodyPr wrap="square">
            <a:spAutoFit/>
          </a:bodyPr>
          <a:lstStyle/>
          <a:p>
            <a:pPr algn="r"/>
            <a:r>
              <a:rPr lang="en-US" sz="2100" b="1" i="1" dirty="0"/>
              <a:t>Statistical and Computational Challenges in High-Throughput Genomics with Application to Precision Medicine</a:t>
            </a:r>
          </a:p>
        </p:txBody>
      </p:sp>
      <p:pic>
        <p:nvPicPr>
          <p:cNvPr id="1028" name="Picture 4" descr="Image result for casa matematica oaxaca">
            <a:extLst>
              <a:ext uri="{FF2B5EF4-FFF2-40B4-BE49-F238E27FC236}">
                <a16:creationId xmlns:a16="http://schemas.microsoft.com/office/drawing/2014/main" id="{3DFC2637-2AF8-C344-AB7C-ED7692FA11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3176" y="28982"/>
            <a:ext cx="1285117" cy="71599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8A4E989D-047C-894B-9255-BAC8A930609A}"/>
              </a:ext>
            </a:extLst>
          </p:cNvPr>
          <p:cNvCxnSpPr/>
          <p:nvPr/>
        </p:nvCxnSpPr>
        <p:spPr>
          <a:xfrm>
            <a:off x="-11608" y="1313446"/>
            <a:ext cx="9155608" cy="1"/>
          </a:xfrm>
          <a:prstGeom prst="line">
            <a:avLst/>
          </a:prstGeom>
          <a:ln>
            <a:solidFill>
              <a:srgbClr val="809AD6"/>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C56B9FD-E95C-494B-98DA-CEBA8AF0D34F}"/>
              </a:ext>
            </a:extLst>
          </p:cNvPr>
          <p:cNvSpPr txBox="1"/>
          <p:nvPr/>
        </p:nvSpPr>
        <p:spPr>
          <a:xfrm>
            <a:off x="6828333" y="838182"/>
            <a:ext cx="2258503" cy="400110"/>
          </a:xfrm>
          <a:prstGeom prst="rect">
            <a:avLst/>
          </a:prstGeom>
          <a:noFill/>
        </p:spPr>
        <p:txBody>
          <a:bodyPr wrap="none" rtlCol="0">
            <a:spAutoFit/>
          </a:bodyPr>
          <a:lstStyle/>
          <a:p>
            <a:pPr algn="r"/>
            <a:r>
              <a:rPr lang="en-US" sz="2000" dirty="0"/>
              <a:t>November 6</a:t>
            </a:r>
            <a:r>
              <a:rPr lang="en-US" sz="2000" baseline="30000" dirty="0"/>
              <a:t>th</a:t>
            </a:r>
            <a:r>
              <a:rPr lang="en-US" sz="2000" dirty="0"/>
              <a:t>, 2018</a:t>
            </a:r>
          </a:p>
        </p:txBody>
      </p:sp>
    </p:spTree>
    <p:extLst>
      <p:ext uri="{BB962C8B-B14F-4D97-AF65-F5344CB8AC3E}">
        <p14:creationId xmlns:p14="http://schemas.microsoft.com/office/powerpoint/2010/main" val="681710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fferential splicing analysis in psichomics">
            <a:extLst>
              <a:ext uri="{FF2B5EF4-FFF2-40B4-BE49-F238E27FC236}">
                <a16:creationId xmlns:a16="http://schemas.microsoft.com/office/drawing/2014/main" id="{CB515C63-AF9A-DD45-BB10-3560F0DEF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22" y="429330"/>
            <a:ext cx="9144000" cy="6699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8068973" cy="584776"/>
          </a:xfrm>
          <a:prstGeom prst="rect">
            <a:avLst/>
          </a:prstGeom>
          <a:noFill/>
        </p:spPr>
        <p:txBody>
          <a:bodyPr wrap="square" rtlCol="0">
            <a:spAutoFit/>
          </a:bodyPr>
          <a:lstStyle/>
          <a:p>
            <a:r>
              <a:rPr lang="en-US" sz="3200" b="1" dirty="0" err="1">
                <a:solidFill>
                  <a:srgbClr val="000090"/>
                </a:solidFill>
                <a:effectLst>
                  <a:outerShdw blurRad="50800" dist="38100" dir="2700000" algn="tl" rotWithShape="0">
                    <a:srgbClr val="000000">
                      <a:alpha val="43000"/>
                    </a:srgbClr>
                  </a:outerShdw>
                </a:effectLst>
              </a:rPr>
              <a:t>psichomics</a:t>
            </a:r>
            <a:endParaRPr lang="en-US" sz="3200" b="1" i="1" dirty="0">
              <a:solidFill>
                <a:srgbClr val="000090"/>
              </a:solidFill>
              <a:effectLst>
                <a:outerShdw blurRad="50800" dist="38100" dir="2700000" algn="tl" rotWithShape="0">
                  <a:srgbClr val="000000">
                    <a:alpha val="43000"/>
                  </a:srgbClr>
                </a:outerShdw>
              </a:effectLst>
            </a:endParaRPr>
          </a:p>
        </p:txBody>
      </p:sp>
      <p:sp>
        <p:nvSpPr>
          <p:cNvPr id="18" name="Slide Number Placeholder 11"/>
          <p:cNvSpPr>
            <a:spLocks noGrp="1"/>
          </p:cNvSpPr>
          <p:nvPr>
            <p:ph type="sldNum" sz="quarter" idx="12"/>
          </p:nvPr>
        </p:nvSpPr>
        <p:spPr>
          <a:xfrm>
            <a:off x="7010400" y="6492875"/>
            <a:ext cx="2133600" cy="365125"/>
          </a:xfrm>
        </p:spPr>
        <p:txBody>
          <a:bodyPr/>
          <a:lstStyle/>
          <a:p>
            <a:fld id="{08DC81D8-1F9F-1F42-9CA4-DCDBAA365F27}" type="slidenum">
              <a:rPr lang="en-US" smtClean="0"/>
              <a:pPr/>
              <a:t>20</a:t>
            </a:fld>
            <a:endParaRPr lang="en-US" dirty="0"/>
          </a:p>
        </p:txBody>
      </p:sp>
      <p:pic>
        <p:nvPicPr>
          <p:cNvPr id="9" name="Picture 8" descr="20171011_9155_Nuno Agostinh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10" name="TextBox 9"/>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Tree>
    <p:extLst>
      <p:ext uri="{BB962C8B-B14F-4D97-AF65-F5344CB8AC3E}">
        <p14:creationId xmlns:p14="http://schemas.microsoft.com/office/powerpoint/2010/main" val="928151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 CMYK.tiff"/>
          <p:cNvPicPr>
            <a:picLocks noChangeAspect="1"/>
          </p:cNvPicPr>
          <p:nvPr/>
        </p:nvPicPr>
        <p:blipFill rotWithShape="1">
          <a:blip r:embed="rId2">
            <a:extLst>
              <a:ext uri="{28A0092B-C50C-407E-A947-70E740481C1C}">
                <a14:useLocalDpi xmlns:a14="http://schemas.microsoft.com/office/drawing/2010/main" val="0"/>
              </a:ext>
            </a:extLst>
          </a:blip>
          <a:srcRect l="7" t="-1" r="58662" b="58793"/>
          <a:stretch/>
        </p:blipFill>
        <p:spPr>
          <a:xfrm>
            <a:off x="159677" y="1551973"/>
            <a:ext cx="5202734" cy="3175698"/>
          </a:xfrm>
          <a:prstGeom prst="rect">
            <a:avLst/>
          </a:prstGeom>
        </p:spPr>
      </p:pic>
      <p:pic>
        <p:nvPicPr>
          <p:cNvPr id="10" name="Picture 9" descr="Figure 2 CMYK.tiff">
            <a:extLst>
              <a:ext uri="{FF2B5EF4-FFF2-40B4-BE49-F238E27FC236}">
                <a16:creationId xmlns:a16="http://schemas.microsoft.com/office/drawing/2014/main" id="{5CE6A28F-3D13-4D41-A470-2E1628498767}"/>
              </a:ext>
            </a:extLst>
          </p:cNvPr>
          <p:cNvPicPr>
            <a:picLocks noChangeAspect="1"/>
          </p:cNvPicPr>
          <p:nvPr/>
        </p:nvPicPr>
        <p:blipFill rotWithShape="1">
          <a:blip r:embed="rId2">
            <a:extLst>
              <a:ext uri="{28A0092B-C50C-407E-A947-70E740481C1C}">
                <a14:useLocalDpi xmlns:a14="http://schemas.microsoft.com/office/drawing/2010/main" val="0"/>
              </a:ext>
            </a:extLst>
          </a:blip>
          <a:srcRect l="7" t="41207" r="58662" b="16105"/>
          <a:stretch/>
        </p:blipFill>
        <p:spPr>
          <a:xfrm>
            <a:off x="3935726" y="3568329"/>
            <a:ext cx="5202734" cy="3289671"/>
          </a:xfrm>
          <a:prstGeom prst="rect">
            <a:avLst/>
          </a:prstGeom>
        </p:spPr>
      </p:pic>
      <p:pic>
        <p:nvPicPr>
          <p:cNvPr id="3" name="Picture 2" descr="20171011_9155_Nuno Agostin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4" name="TextBox 3"/>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5" name="Shape 479"/>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dirty="0"/>
          </a:p>
        </p:txBody>
      </p:sp>
      <p:sp>
        <p:nvSpPr>
          <p:cNvPr id="6" name="TextBox 5">
            <a:extLst>
              <a:ext uri="{FF2B5EF4-FFF2-40B4-BE49-F238E27FC236}">
                <a16:creationId xmlns:a16="http://schemas.microsoft.com/office/drawing/2014/main" id="{CE905E66-B70D-FB49-B6F1-7B34E48F371A}"/>
              </a:ext>
            </a:extLst>
          </p:cNvPr>
          <p:cNvSpPr txBox="1"/>
          <p:nvPr/>
        </p:nvSpPr>
        <p:spPr>
          <a:xfrm>
            <a:off x="0" y="0"/>
            <a:ext cx="8068973"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Case study</a:t>
            </a:r>
          </a:p>
        </p:txBody>
      </p:sp>
      <p:pic>
        <p:nvPicPr>
          <p:cNvPr id="8" name="Picture 7">
            <a:extLst>
              <a:ext uri="{FF2B5EF4-FFF2-40B4-BE49-F238E27FC236}">
                <a16:creationId xmlns:a16="http://schemas.microsoft.com/office/drawing/2014/main" id="{9A29F39D-29A0-9A42-9AD2-1A55B04CB12C}"/>
              </a:ext>
            </a:extLst>
          </p:cNvPr>
          <p:cNvPicPr>
            <a:picLocks noChangeAspect="1"/>
          </p:cNvPicPr>
          <p:nvPr/>
        </p:nvPicPr>
        <p:blipFill>
          <a:blip r:embed="rId4"/>
          <a:stretch>
            <a:fillRect/>
          </a:stretch>
        </p:blipFill>
        <p:spPr>
          <a:xfrm>
            <a:off x="216122" y="624139"/>
            <a:ext cx="1819337" cy="827798"/>
          </a:xfrm>
          <a:prstGeom prst="rect">
            <a:avLst/>
          </a:prstGeom>
        </p:spPr>
      </p:pic>
      <p:sp>
        <p:nvSpPr>
          <p:cNvPr id="9" name="TextBox 8">
            <a:extLst>
              <a:ext uri="{FF2B5EF4-FFF2-40B4-BE49-F238E27FC236}">
                <a16:creationId xmlns:a16="http://schemas.microsoft.com/office/drawing/2014/main" id="{881B6EC6-1CCE-AD4E-A435-C087DBE20273}"/>
              </a:ext>
            </a:extLst>
          </p:cNvPr>
          <p:cNvSpPr txBox="1"/>
          <p:nvPr/>
        </p:nvSpPr>
        <p:spPr>
          <a:xfrm>
            <a:off x="2144888" y="653317"/>
            <a:ext cx="4865511" cy="769441"/>
          </a:xfrm>
          <a:prstGeom prst="rect">
            <a:avLst/>
          </a:prstGeom>
          <a:noFill/>
        </p:spPr>
        <p:txBody>
          <a:bodyPr wrap="square" rtlCol="0">
            <a:spAutoFit/>
          </a:bodyPr>
          <a:lstStyle/>
          <a:p>
            <a:r>
              <a:rPr lang="en-US" sz="2200" dirty="0"/>
              <a:t>Breast cancer: looking for biomarkers of early </a:t>
            </a:r>
            <a:r>
              <a:rPr lang="en-US" sz="2200" dirty="0" err="1"/>
              <a:t>tumour</a:t>
            </a:r>
            <a:r>
              <a:rPr lang="en-US" sz="2200" dirty="0"/>
              <a:t> progression</a:t>
            </a:r>
          </a:p>
        </p:txBody>
      </p:sp>
      <p:sp>
        <p:nvSpPr>
          <p:cNvPr id="11" name="Rectangle 10">
            <a:extLst>
              <a:ext uri="{FF2B5EF4-FFF2-40B4-BE49-F238E27FC236}">
                <a16:creationId xmlns:a16="http://schemas.microsoft.com/office/drawing/2014/main" id="{A98EB6D2-2514-064A-8F6B-2390E8885F5D}"/>
              </a:ext>
            </a:extLst>
          </p:cNvPr>
          <p:cNvSpPr/>
          <p:nvPr/>
        </p:nvSpPr>
        <p:spPr>
          <a:xfrm>
            <a:off x="4034486" y="3671028"/>
            <a:ext cx="232630" cy="23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186FB6-80BF-4147-86D5-B5F52DB65A11}"/>
              </a:ext>
            </a:extLst>
          </p:cNvPr>
          <p:cNvSpPr/>
          <p:nvPr/>
        </p:nvSpPr>
        <p:spPr>
          <a:xfrm>
            <a:off x="216122" y="1620294"/>
            <a:ext cx="232630" cy="23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47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 CMYK.tiff"/>
          <p:cNvPicPr>
            <a:picLocks noChangeAspect="1"/>
          </p:cNvPicPr>
          <p:nvPr/>
        </p:nvPicPr>
        <p:blipFill rotWithShape="1">
          <a:blip r:embed="rId3">
            <a:extLst>
              <a:ext uri="{28A0092B-C50C-407E-A947-70E740481C1C}">
                <a14:useLocalDpi xmlns:a14="http://schemas.microsoft.com/office/drawing/2010/main" val="0"/>
              </a:ext>
            </a:extLst>
          </a:blip>
          <a:srcRect l="40799" t="42556" r="269" b="15758"/>
          <a:stretch/>
        </p:blipFill>
        <p:spPr>
          <a:xfrm>
            <a:off x="127932" y="1859754"/>
            <a:ext cx="8847518" cy="3831231"/>
          </a:xfrm>
          <a:prstGeom prst="rect">
            <a:avLst/>
          </a:prstGeom>
        </p:spPr>
      </p:pic>
      <p:pic>
        <p:nvPicPr>
          <p:cNvPr id="3" name="Picture 2" descr="20171011_9155_Nuno Agostinh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4" name="TextBox 3"/>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5" name="Shape 479"/>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dirty="0"/>
          </a:p>
        </p:txBody>
      </p:sp>
      <p:sp>
        <p:nvSpPr>
          <p:cNvPr id="6" name="TextBox 5">
            <a:extLst>
              <a:ext uri="{FF2B5EF4-FFF2-40B4-BE49-F238E27FC236}">
                <a16:creationId xmlns:a16="http://schemas.microsoft.com/office/drawing/2014/main" id="{CE905E66-B70D-FB49-B6F1-7B34E48F371A}"/>
              </a:ext>
            </a:extLst>
          </p:cNvPr>
          <p:cNvSpPr txBox="1"/>
          <p:nvPr/>
        </p:nvSpPr>
        <p:spPr>
          <a:xfrm>
            <a:off x="0" y="0"/>
            <a:ext cx="8068973"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Case study</a:t>
            </a:r>
          </a:p>
        </p:txBody>
      </p:sp>
      <p:sp>
        <p:nvSpPr>
          <p:cNvPr id="11" name="Rectangle 10">
            <a:extLst>
              <a:ext uri="{FF2B5EF4-FFF2-40B4-BE49-F238E27FC236}">
                <a16:creationId xmlns:a16="http://schemas.microsoft.com/office/drawing/2014/main" id="{A98EB6D2-2514-064A-8F6B-2390E8885F5D}"/>
              </a:ext>
            </a:extLst>
          </p:cNvPr>
          <p:cNvSpPr/>
          <p:nvPr/>
        </p:nvSpPr>
        <p:spPr>
          <a:xfrm>
            <a:off x="4034486" y="3671028"/>
            <a:ext cx="232630" cy="23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186FB6-80BF-4147-86D5-B5F52DB65A11}"/>
              </a:ext>
            </a:extLst>
          </p:cNvPr>
          <p:cNvSpPr/>
          <p:nvPr/>
        </p:nvSpPr>
        <p:spPr>
          <a:xfrm>
            <a:off x="216122" y="1620294"/>
            <a:ext cx="232630" cy="23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9BE239-E4E1-4744-AB79-F9B77401383B}"/>
              </a:ext>
            </a:extLst>
          </p:cNvPr>
          <p:cNvSpPr/>
          <p:nvPr/>
        </p:nvSpPr>
        <p:spPr>
          <a:xfrm>
            <a:off x="246602" y="1874294"/>
            <a:ext cx="232630" cy="23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2371DB2-AAE8-A34D-9988-45AB719EE966}"/>
              </a:ext>
            </a:extLst>
          </p:cNvPr>
          <p:cNvPicPr>
            <a:picLocks noChangeAspect="1"/>
          </p:cNvPicPr>
          <p:nvPr/>
        </p:nvPicPr>
        <p:blipFill>
          <a:blip r:embed="rId5"/>
          <a:stretch>
            <a:fillRect/>
          </a:stretch>
        </p:blipFill>
        <p:spPr>
          <a:xfrm>
            <a:off x="2179330" y="3360307"/>
            <a:ext cx="5325365" cy="3132568"/>
          </a:xfrm>
          <a:prstGeom prst="rect">
            <a:avLst/>
          </a:prstGeom>
          <a:ln>
            <a:solidFill>
              <a:schemeClr val="bg1">
                <a:lumMod val="50000"/>
              </a:schemeClr>
            </a:solidFill>
          </a:ln>
        </p:spPr>
      </p:pic>
    </p:spTree>
    <p:extLst>
      <p:ext uri="{BB962C8B-B14F-4D97-AF65-F5344CB8AC3E}">
        <p14:creationId xmlns:p14="http://schemas.microsoft.com/office/powerpoint/2010/main" val="203652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81"/>
          <a:stretch/>
        </p:blipFill>
        <p:spPr>
          <a:xfrm>
            <a:off x="284480" y="725740"/>
            <a:ext cx="7682010" cy="6054151"/>
          </a:xfrm>
          <a:prstGeom prst="rect">
            <a:avLst/>
          </a:prstGeom>
        </p:spPr>
      </p:pic>
      <p:pic>
        <p:nvPicPr>
          <p:cNvPr id="3" name="Picture 2" descr="20171011_9155_Nuno Agostinh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4" name="TextBox 3"/>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5" name="Shape 479"/>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dirty="0"/>
          </a:p>
        </p:txBody>
      </p:sp>
      <p:sp>
        <p:nvSpPr>
          <p:cNvPr id="6" name="Rectangle 5">
            <a:extLst>
              <a:ext uri="{FF2B5EF4-FFF2-40B4-BE49-F238E27FC236}">
                <a16:creationId xmlns:a16="http://schemas.microsoft.com/office/drawing/2014/main" id="{340753AF-91B3-5745-8DFF-4E2D74387788}"/>
              </a:ext>
            </a:extLst>
          </p:cNvPr>
          <p:cNvSpPr/>
          <p:nvPr/>
        </p:nvSpPr>
        <p:spPr>
          <a:xfrm>
            <a:off x="4290282" y="725740"/>
            <a:ext cx="232630" cy="23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7854F2-C2BE-4F47-AFF1-333E4A23906A}"/>
              </a:ext>
            </a:extLst>
          </p:cNvPr>
          <p:cNvSpPr txBox="1"/>
          <p:nvPr/>
        </p:nvSpPr>
        <p:spPr>
          <a:xfrm>
            <a:off x="0" y="0"/>
            <a:ext cx="8068973"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Case study</a:t>
            </a:r>
          </a:p>
        </p:txBody>
      </p:sp>
      <p:sp>
        <p:nvSpPr>
          <p:cNvPr id="8" name="Rectangle 7">
            <a:extLst>
              <a:ext uri="{FF2B5EF4-FFF2-40B4-BE49-F238E27FC236}">
                <a16:creationId xmlns:a16="http://schemas.microsoft.com/office/drawing/2014/main" id="{544B9DCA-C768-B144-B12A-6EE180B91E98}"/>
              </a:ext>
            </a:extLst>
          </p:cNvPr>
          <p:cNvSpPr/>
          <p:nvPr/>
        </p:nvSpPr>
        <p:spPr>
          <a:xfrm>
            <a:off x="4290282" y="606009"/>
            <a:ext cx="3676208" cy="2513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89981A-C9A9-8246-8B66-C9C279354AC3}"/>
              </a:ext>
            </a:extLst>
          </p:cNvPr>
          <p:cNvSpPr/>
          <p:nvPr/>
        </p:nvSpPr>
        <p:spPr>
          <a:xfrm>
            <a:off x="201803" y="3119120"/>
            <a:ext cx="7847364" cy="3738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3186A1E-2395-B749-ADAB-90DC2AA05CB0}"/>
              </a:ext>
            </a:extLst>
          </p:cNvPr>
          <p:cNvSpPr txBox="1"/>
          <p:nvPr/>
        </p:nvSpPr>
        <p:spPr>
          <a:xfrm>
            <a:off x="2730931" y="532700"/>
            <a:ext cx="1436034" cy="338554"/>
          </a:xfrm>
          <a:prstGeom prst="rect">
            <a:avLst/>
          </a:prstGeom>
          <a:noFill/>
        </p:spPr>
        <p:txBody>
          <a:bodyPr wrap="none" rtlCol="0">
            <a:spAutoFit/>
          </a:bodyPr>
          <a:lstStyle/>
          <a:p>
            <a:r>
              <a:rPr lang="en-US" sz="1600" i="1" dirty="0"/>
              <a:t>NUMB</a:t>
            </a:r>
            <a:r>
              <a:rPr lang="en-US" sz="1600" dirty="0"/>
              <a:t> exon 12</a:t>
            </a:r>
          </a:p>
        </p:txBody>
      </p:sp>
    </p:spTree>
    <p:extLst>
      <p:ext uri="{BB962C8B-B14F-4D97-AF65-F5344CB8AC3E}">
        <p14:creationId xmlns:p14="http://schemas.microsoft.com/office/powerpoint/2010/main" val="16414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011_9155_Nuno Agostin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3" name="TextBox 2"/>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4" name="Shape 479"/>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dirty="0"/>
          </a:p>
        </p:txBody>
      </p:sp>
      <p:sp>
        <p:nvSpPr>
          <p:cNvPr id="5" name="TextBox 4"/>
          <p:cNvSpPr txBox="1"/>
          <p:nvPr/>
        </p:nvSpPr>
        <p:spPr>
          <a:xfrm>
            <a:off x="0" y="0"/>
            <a:ext cx="8055782"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Benchmarking: performance</a:t>
            </a:r>
          </a:p>
        </p:txBody>
      </p:sp>
      <p:pic>
        <p:nvPicPr>
          <p:cNvPr id="6" name="Picture 5" descr="Figure 3 CMYK.tiff"/>
          <p:cNvPicPr>
            <a:picLocks noChangeAspect="1"/>
          </p:cNvPicPr>
          <p:nvPr/>
        </p:nvPicPr>
        <p:blipFill rotWithShape="1">
          <a:blip r:embed="rId4">
            <a:extLst>
              <a:ext uri="{28A0092B-C50C-407E-A947-70E740481C1C}">
                <a14:useLocalDpi xmlns:a14="http://schemas.microsoft.com/office/drawing/2010/main" val="0"/>
              </a:ext>
            </a:extLst>
          </a:blip>
          <a:srcRect r="49821" b="7273"/>
          <a:stretch/>
        </p:blipFill>
        <p:spPr>
          <a:xfrm>
            <a:off x="112810" y="742914"/>
            <a:ext cx="5294574" cy="3453166"/>
          </a:xfrm>
          <a:prstGeom prst="rect">
            <a:avLst/>
          </a:prstGeom>
        </p:spPr>
      </p:pic>
      <p:pic>
        <p:nvPicPr>
          <p:cNvPr id="7" name="Picture 6" descr="Figure 3 CMYK.tiff">
            <a:extLst>
              <a:ext uri="{FF2B5EF4-FFF2-40B4-BE49-F238E27FC236}">
                <a16:creationId xmlns:a16="http://schemas.microsoft.com/office/drawing/2014/main" id="{88BFFDF5-DEBC-9C43-BB2F-DFA9EAEDC733}"/>
              </a:ext>
            </a:extLst>
          </p:cNvPr>
          <p:cNvPicPr>
            <a:picLocks noChangeAspect="1"/>
          </p:cNvPicPr>
          <p:nvPr/>
        </p:nvPicPr>
        <p:blipFill rotWithShape="1">
          <a:blip r:embed="rId4">
            <a:extLst>
              <a:ext uri="{28A0092B-C50C-407E-A947-70E740481C1C}">
                <a14:useLocalDpi xmlns:a14="http://schemas.microsoft.com/office/drawing/2010/main" val="0"/>
              </a:ext>
            </a:extLst>
          </a:blip>
          <a:srcRect l="50437" b="8527"/>
          <a:stretch/>
        </p:blipFill>
        <p:spPr>
          <a:xfrm>
            <a:off x="3789632" y="2939508"/>
            <a:ext cx="5232649" cy="3408449"/>
          </a:xfrm>
          <a:prstGeom prst="rect">
            <a:avLst/>
          </a:prstGeom>
        </p:spPr>
      </p:pic>
      <p:pic>
        <p:nvPicPr>
          <p:cNvPr id="8" name="Picture 7" descr="Figure 3 CMYK.tiff">
            <a:extLst>
              <a:ext uri="{FF2B5EF4-FFF2-40B4-BE49-F238E27FC236}">
                <a16:creationId xmlns:a16="http://schemas.microsoft.com/office/drawing/2014/main" id="{D73785B3-1BBF-4C4B-9828-B6338A2ACE5A}"/>
              </a:ext>
            </a:extLst>
          </p:cNvPr>
          <p:cNvPicPr>
            <a:picLocks noChangeAspect="1"/>
          </p:cNvPicPr>
          <p:nvPr/>
        </p:nvPicPr>
        <p:blipFill rotWithShape="1">
          <a:blip r:embed="rId4">
            <a:extLst>
              <a:ext uri="{28A0092B-C50C-407E-A947-70E740481C1C}">
                <a14:useLocalDpi xmlns:a14="http://schemas.microsoft.com/office/drawing/2010/main" val="0"/>
              </a:ext>
            </a:extLst>
          </a:blip>
          <a:srcRect l="13462" t="93041" r="11771"/>
          <a:stretch/>
        </p:blipFill>
        <p:spPr>
          <a:xfrm>
            <a:off x="143290" y="6436899"/>
            <a:ext cx="8523189" cy="281359"/>
          </a:xfrm>
          <a:prstGeom prst="rect">
            <a:avLst/>
          </a:prstGeom>
        </p:spPr>
      </p:pic>
      <p:sp>
        <p:nvSpPr>
          <p:cNvPr id="9" name="Rectangle 8">
            <a:extLst>
              <a:ext uri="{FF2B5EF4-FFF2-40B4-BE49-F238E27FC236}">
                <a16:creationId xmlns:a16="http://schemas.microsoft.com/office/drawing/2014/main" id="{6BABCDB9-465A-5148-A34A-1F5D3B3F9D6E}"/>
              </a:ext>
            </a:extLst>
          </p:cNvPr>
          <p:cNvSpPr/>
          <p:nvPr/>
        </p:nvSpPr>
        <p:spPr>
          <a:xfrm>
            <a:off x="112810" y="725740"/>
            <a:ext cx="232630" cy="23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E4D2E7-1D17-414E-80D0-BD68B4DE3019}"/>
              </a:ext>
            </a:extLst>
          </p:cNvPr>
          <p:cNvSpPr/>
          <p:nvPr/>
        </p:nvSpPr>
        <p:spPr>
          <a:xfrm>
            <a:off x="3789632" y="2959828"/>
            <a:ext cx="232630" cy="239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673CD0-133B-2245-9911-C01372BA9106}"/>
              </a:ext>
            </a:extLst>
          </p:cNvPr>
          <p:cNvSpPr/>
          <p:nvPr/>
        </p:nvSpPr>
        <p:spPr>
          <a:xfrm>
            <a:off x="7652995" y="1565852"/>
            <a:ext cx="1369286" cy="923330"/>
          </a:xfrm>
          <a:prstGeom prst="rect">
            <a:avLst/>
          </a:prstGeom>
        </p:spPr>
        <p:txBody>
          <a:bodyPr wrap="none">
            <a:spAutoFit/>
          </a:bodyPr>
          <a:lstStyle/>
          <a:p>
            <a:r>
              <a:rPr lang="en-US" dirty="0"/>
              <a:t>OS X 10.13.1</a:t>
            </a:r>
          </a:p>
          <a:p>
            <a:r>
              <a:rPr lang="en-US" dirty="0"/>
              <a:t>4 cores</a:t>
            </a:r>
          </a:p>
          <a:p>
            <a:r>
              <a:rPr lang="en-US" dirty="0"/>
              <a:t>8GB RAM</a:t>
            </a:r>
          </a:p>
        </p:txBody>
      </p:sp>
      <p:pic>
        <p:nvPicPr>
          <p:cNvPr id="4098" name="Picture 2" descr="Image result for macbook pro 2011">
            <a:extLst>
              <a:ext uri="{FF2B5EF4-FFF2-40B4-BE49-F238E27FC236}">
                <a16:creationId xmlns:a16="http://schemas.microsoft.com/office/drawing/2014/main" id="{68ED2D2B-066D-7D4E-BCC7-90D0F95109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875" y="1565222"/>
            <a:ext cx="1595120" cy="89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2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151" t="4398" r="9309"/>
          <a:stretch/>
        </p:blipFill>
        <p:spPr>
          <a:xfrm>
            <a:off x="528320" y="1575274"/>
            <a:ext cx="7924799" cy="4807780"/>
          </a:xfrm>
          <a:prstGeom prst="rect">
            <a:avLst/>
          </a:prstGeom>
        </p:spPr>
      </p:pic>
      <p:pic>
        <p:nvPicPr>
          <p:cNvPr id="3" name="Picture 2" descr="20171011_9155_Nuno Agostin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4" name="TextBox 3"/>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5" name="Shape 479"/>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dirty="0"/>
          </a:p>
        </p:txBody>
      </p:sp>
      <p:sp>
        <p:nvSpPr>
          <p:cNvPr id="6" name="TextBox 5"/>
          <p:cNvSpPr txBox="1"/>
          <p:nvPr/>
        </p:nvSpPr>
        <p:spPr>
          <a:xfrm>
            <a:off x="0" y="0"/>
            <a:ext cx="8055782"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Benchmarking: accuracy</a:t>
            </a:r>
          </a:p>
        </p:txBody>
      </p:sp>
      <p:pic>
        <p:nvPicPr>
          <p:cNvPr id="7" name="Picture 6">
            <a:extLst>
              <a:ext uri="{FF2B5EF4-FFF2-40B4-BE49-F238E27FC236}">
                <a16:creationId xmlns:a16="http://schemas.microsoft.com/office/drawing/2014/main" id="{E71A9A9F-353F-A043-8154-D3C2A245066A}"/>
              </a:ext>
            </a:extLst>
          </p:cNvPr>
          <p:cNvPicPr>
            <a:picLocks noChangeAspect="1"/>
          </p:cNvPicPr>
          <p:nvPr/>
        </p:nvPicPr>
        <p:blipFill>
          <a:blip r:embed="rId4"/>
          <a:stretch>
            <a:fillRect/>
          </a:stretch>
        </p:blipFill>
        <p:spPr>
          <a:xfrm>
            <a:off x="5313679" y="1010239"/>
            <a:ext cx="1945941" cy="439188"/>
          </a:xfrm>
          <a:prstGeom prst="rect">
            <a:avLst/>
          </a:prstGeom>
        </p:spPr>
      </p:pic>
      <p:pic>
        <p:nvPicPr>
          <p:cNvPr id="9" name="Picture 8">
            <a:extLst>
              <a:ext uri="{FF2B5EF4-FFF2-40B4-BE49-F238E27FC236}">
                <a16:creationId xmlns:a16="http://schemas.microsoft.com/office/drawing/2014/main" id="{70E0DC4C-F10C-EB4B-94F5-FE02BE58CE5E}"/>
              </a:ext>
            </a:extLst>
          </p:cNvPr>
          <p:cNvPicPr>
            <a:picLocks noChangeAspect="1"/>
          </p:cNvPicPr>
          <p:nvPr/>
        </p:nvPicPr>
        <p:blipFill>
          <a:blip r:embed="rId5"/>
          <a:stretch>
            <a:fillRect/>
          </a:stretch>
        </p:blipFill>
        <p:spPr>
          <a:xfrm>
            <a:off x="1026161" y="912217"/>
            <a:ext cx="2296160" cy="600133"/>
          </a:xfrm>
          <a:prstGeom prst="rect">
            <a:avLst/>
          </a:prstGeom>
        </p:spPr>
      </p:pic>
    </p:spTree>
    <p:extLst>
      <p:ext uri="{BB962C8B-B14F-4D97-AF65-F5344CB8AC3E}">
        <p14:creationId xmlns:p14="http://schemas.microsoft.com/office/powerpoint/2010/main" val="2296768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71011_9155_Nuno Agostin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167" y="-546"/>
            <a:ext cx="1089293" cy="1452573"/>
          </a:xfrm>
          <a:prstGeom prst="rect">
            <a:avLst/>
          </a:prstGeom>
        </p:spPr>
      </p:pic>
      <p:sp>
        <p:nvSpPr>
          <p:cNvPr id="4" name="TextBox 3"/>
          <p:cNvSpPr txBox="1"/>
          <p:nvPr/>
        </p:nvSpPr>
        <p:spPr>
          <a:xfrm>
            <a:off x="8049167"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5" name="Shape 479"/>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dirty="0"/>
          </a:p>
        </p:txBody>
      </p:sp>
      <p:sp>
        <p:nvSpPr>
          <p:cNvPr id="6" name="TextBox 5"/>
          <p:cNvSpPr txBox="1"/>
          <p:nvPr/>
        </p:nvSpPr>
        <p:spPr>
          <a:xfrm>
            <a:off x="0" y="0"/>
            <a:ext cx="8055782"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Benchmarking: accuracy</a:t>
            </a:r>
          </a:p>
        </p:txBody>
      </p:sp>
      <p:pic>
        <p:nvPicPr>
          <p:cNvPr id="7" name="Picture 6" descr="Image result for spliceseq">
            <a:extLst>
              <a:ext uri="{FF2B5EF4-FFF2-40B4-BE49-F238E27FC236}">
                <a16:creationId xmlns:a16="http://schemas.microsoft.com/office/drawing/2014/main" id="{CB8720EF-ED43-4947-8989-ECC1AEF8E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0"/>
          <a:stretch/>
        </p:blipFill>
        <p:spPr bwMode="auto">
          <a:xfrm>
            <a:off x="5727700" y="2219394"/>
            <a:ext cx="2565400" cy="3189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A848CC8-FA7C-CB4C-BE1E-5964FEDEDC89}"/>
              </a:ext>
            </a:extLst>
          </p:cNvPr>
          <p:cNvPicPr>
            <a:picLocks noChangeAspect="1"/>
          </p:cNvPicPr>
          <p:nvPr/>
        </p:nvPicPr>
        <p:blipFill>
          <a:blip r:embed="rId5"/>
          <a:stretch>
            <a:fillRect/>
          </a:stretch>
        </p:blipFill>
        <p:spPr>
          <a:xfrm>
            <a:off x="4828009" y="3871715"/>
            <a:ext cx="3765804" cy="2891028"/>
          </a:xfrm>
          <a:prstGeom prst="rect">
            <a:avLst/>
          </a:prstGeom>
        </p:spPr>
      </p:pic>
      <p:pic>
        <p:nvPicPr>
          <p:cNvPr id="17" name="Picture 16">
            <a:extLst>
              <a:ext uri="{FF2B5EF4-FFF2-40B4-BE49-F238E27FC236}">
                <a16:creationId xmlns:a16="http://schemas.microsoft.com/office/drawing/2014/main" id="{25A3715D-2017-9146-8FD9-415AEFD80432}"/>
              </a:ext>
            </a:extLst>
          </p:cNvPr>
          <p:cNvPicPr>
            <a:picLocks noChangeAspect="1"/>
          </p:cNvPicPr>
          <p:nvPr/>
        </p:nvPicPr>
        <p:blipFill>
          <a:blip r:embed="rId6"/>
          <a:stretch>
            <a:fillRect/>
          </a:stretch>
        </p:blipFill>
        <p:spPr>
          <a:xfrm>
            <a:off x="704986" y="3858888"/>
            <a:ext cx="3696462" cy="2896362"/>
          </a:xfrm>
          <a:prstGeom prst="rect">
            <a:avLst/>
          </a:prstGeom>
        </p:spPr>
      </p:pic>
      <p:pic>
        <p:nvPicPr>
          <p:cNvPr id="19" name="Picture 18">
            <a:extLst>
              <a:ext uri="{FF2B5EF4-FFF2-40B4-BE49-F238E27FC236}">
                <a16:creationId xmlns:a16="http://schemas.microsoft.com/office/drawing/2014/main" id="{7EAE4E0B-8F24-4D47-B62C-29F0162AFAB1}"/>
              </a:ext>
            </a:extLst>
          </p:cNvPr>
          <p:cNvPicPr>
            <a:picLocks noChangeAspect="1"/>
          </p:cNvPicPr>
          <p:nvPr/>
        </p:nvPicPr>
        <p:blipFill>
          <a:blip r:embed="rId7"/>
          <a:stretch>
            <a:fillRect/>
          </a:stretch>
        </p:blipFill>
        <p:spPr>
          <a:xfrm>
            <a:off x="704986" y="796066"/>
            <a:ext cx="3717798" cy="2864358"/>
          </a:xfrm>
          <a:prstGeom prst="rect">
            <a:avLst/>
          </a:prstGeom>
        </p:spPr>
      </p:pic>
    </p:spTree>
    <p:extLst>
      <p:ext uri="{BB962C8B-B14F-4D97-AF65-F5344CB8AC3E}">
        <p14:creationId xmlns:p14="http://schemas.microsoft.com/office/powerpoint/2010/main" val="729769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F56E99-B9D5-0546-A407-CA5B62CAB727}"/>
              </a:ext>
            </a:extLst>
          </p:cNvPr>
          <p:cNvSpPr txBox="1"/>
          <p:nvPr/>
        </p:nvSpPr>
        <p:spPr>
          <a:xfrm>
            <a:off x="0" y="0"/>
            <a:ext cx="9144000" cy="584775"/>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Differential splicing analysis with small sample size</a:t>
            </a:r>
          </a:p>
        </p:txBody>
      </p:sp>
      <p:sp>
        <p:nvSpPr>
          <p:cNvPr id="5" name="Slide Number Placeholder 11">
            <a:extLst>
              <a:ext uri="{FF2B5EF4-FFF2-40B4-BE49-F238E27FC236}">
                <a16:creationId xmlns:a16="http://schemas.microsoft.com/office/drawing/2014/main" id="{8B8DC697-28E9-E64D-B84F-BDC65851DA82}"/>
              </a:ext>
            </a:extLst>
          </p:cNvPr>
          <p:cNvSpPr>
            <a:spLocks noGrp="1"/>
          </p:cNvSpPr>
          <p:nvPr>
            <p:ph type="sldNum" sz="quarter" idx="12"/>
          </p:nvPr>
        </p:nvSpPr>
        <p:spPr>
          <a:xfrm>
            <a:off x="7010400" y="6484227"/>
            <a:ext cx="2133600" cy="365125"/>
          </a:xfrm>
        </p:spPr>
        <p:txBody>
          <a:bodyPr/>
          <a:lstStyle/>
          <a:p>
            <a:fld id="{08DC81D8-1F9F-1F42-9CA4-DCDBAA365F27}" type="slidenum">
              <a:rPr lang="en-US" smtClean="0"/>
              <a:pPr/>
              <a:t>27</a:t>
            </a:fld>
            <a:endParaRPr lang="en-US" dirty="0"/>
          </a:p>
        </p:txBody>
      </p:sp>
      <p:sp>
        <p:nvSpPr>
          <p:cNvPr id="10" name="Rectangle 9">
            <a:extLst>
              <a:ext uri="{FF2B5EF4-FFF2-40B4-BE49-F238E27FC236}">
                <a16:creationId xmlns:a16="http://schemas.microsoft.com/office/drawing/2014/main" id="{737B25AC-8D99-3946-BADD-EEF6DE840B24}"/>
              </a:ext>
            </a:extLst>
          </p:cNvPr>
          <p:cNvSpPr/>
          <p:nvPr/>
        </p:nvSpPr>
        <p:spPr>
          <a:xfrm>
            <a:off x="452494" y="747779"/>
            <a:ext cx="7957728" cy="1107996"/>
          </a:xfrm>
          <a:prstGeom prst="rect">
            <a:avLst/>
          </a:prstGeom>
        </p:spPr>
        <p:txBody>
          <a:bodyPr wrap="square">
            <a:spAutoFit/>
          </a:bodyPr>
          <a:lstStyle/>
          <a:p>
            <a:r>
              <a:rPr lang="en-US" sz="2200" i="1" dirty="0"/>
              <a:t>Compromise between modeling the estimation uncertainty in individual samples and accounting for variability among replicates (which most tools overlook)</a:t>
            </a:r>
          </a:p>
        </p:txBody>
      </p:sp>
      <p:pic>
        <p:nvPicPr>
          <p:cNvPr id="2050" name="Picture 2" descr="http://www.pnas.org/content/pnas/111/51/E5593/F1.large.jpg?width=800&amp;height=600&amp;carousel=1">
            <a:extLst>
              <a:ext uri="{FF2B5EF4-FFF2-40B4-BE49-F238E27FC236}">
                <a16:creationId xmlns:a16="http://schemas.microsoft.com/office/drawing/2014/main" id="{D87100FD-46E6-B948-B232-579728433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222" y="2142958"/>
            <a:ext cx="5028429" cy="9821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A3131A6-710A-C344-A428-1BEF5E938A22}"/>
              </a:ext>
            </a:extLst>
          </p:cNvPr>
          <p:cNvPicPr>
            <a:picLocks noChangeAspect="1"/>
          </p:cNvPicPr>
          <p:nvPr/>
        </p:nvPicPr>
        <p:blipFill>
          <a:blip r:embed="rId3"/>
          <a:stretch>
            <a:fillRect/>
          </a:stretch>
        </p:blipFill>
        <p:spPr>
          <a:xfrm>
            <a:off x="453439" y="3348012"/>
            <a:ext cx="4959350" cy="377190"/>
          </a:xfrm>
          <a:prstGeom prst="rect">
            <a:avLst/>
          </a:prstGeom>
        </p:spPr>
      </p:pic>
      <p:pic>
        <p:nvPicPr>
          <p:cNvPr id="15" name="Picture 14">
            <a:extLst>
              <a:ext uri="{FF2B5EF4-FFF2-40B4-BE49-F238E27FC236}">
                <a16:creationId xmlns:a16="http://schemas.microsoft.com/office/drawing/2014/main" id="{0919BF36-FDEA-2142-BB01-6EA1AAFD9AD8}"/>
              </a:ext>
            </a:extLst>
          </p:cNvPr>
          <p:cNvPicPr>
            <a:picLocks noChangeAspect="1"/>
          </p:cNvPicPr>
          <p:nvPr/>
        </p:nvPicPr>
        <p:blipFill>
          <a:blip r:embed="rId4"/>
          <a:stretch>
            <a:fillRect/>
          </a:stretch>
        </p:blipFill>
        <p:spPr>
          <a:xfrm>
            <a:off x="453439" y="3900101"/>
            <a:ext cx="5050155" cy="502920"/>
          </a:xfrm>
          <a:prstGeom prst="rect">
            <a:avLst/>
          </a:prstGeom>
        </p:spPr>
      </p:pic>
      <p:sp>
        <p:nvSpPr>
          <p:cNvPr id="17" name="TextBox 16">
            <a:extLst>
              <a:ext uri="{FF2B5EF4-FFF2-40B4-BE49-F238E27FC236}">
                <a16:creationId xmlns:a16="http://schemas.microsoft.com/office/drawing/2014/main" id="{6DA3688E-C9E7-8F42-B364-5E98C4E78DCE}"/>
              </a:ext>
            </a:extLst>
          </p:cNvPr>
          <p:cNvSpPr txBox="1"/>
          <p:nvPr/>
        </p:nvSpPr>
        <p:spPr>
          <a:xfrm>
            <a:off x="5772180" y="3259080"/>
            <a:ext cx="3371820" cy="2062103"/>
          </a:xfrm>
          <a:prstGeom prst="rect">
            <a:avLst/>
          </a:prstGeom>
          <a:noFill/>
        </p:spPr>
        <p:txBody>
          <a:bodyPr wrap="none" rtlCol="0">
            <a:spAutoFit/>
          </a:bodyPr>
          <a:lstStyle/>
          <a:p>
            <a:r>
              <a:rPr lang="en-US" sz="1600" dirty="0"/>
              <a:t>exon </a:t>
            </a:r>
            <a:r>
              <a:rPr lang="en-US" sz="1600" i="1" dirty="0" err="1"/>
              <a:t>i</a:t>
            </a:r>
            <a:r>
              <a:rPr lang="en-US" sz="1600" dirty="0"/>
              <a:t>, sample group </a:t>
            </a:r>
            <a:r>
              <a:rPr lang="en-US" sz="1600" i="1" dirty="0"/>
              <a:t>j</a:t>
            </a:r>
            <a:r>
              <a:rPr lang="en-US" sz="1600" dirty="0"/>
              <a:t>=1,2, replicate </a:t>
            </a:r>
            <a:r>
              <a:rPr lang="en-US" sz="1600" i="1" dirty="0"/>
              <a:t>k </a:t>
            </a:r>
          </a:p>
          <a:p>
            <a:r>
              <a:rPr lang="en-US" sz="1600" i="1" dirty="0" err="1"/>
              <a:t>I</a:t>
            </a:r>
            <a:r>
              <a:rPr lang="en-US" sz="1600" i="1" baseline="-25000" dirty="0" err="1"/>
              <a:t>ijk</a:t>
            </a:r>
            <a:r>
              <a:rPr lang="en-US" sz="1600" i="1" dirty="0"/>
              <a:t> - </a:t>
            </a:r>
            <a:r>
              <a:rPr lang="en-US" sz="1600" dirty="0"/>
              <a:t>inclusion read counts</a:t>
            </a:r>
            <a:endParaRPr lang="en-US" sz="1600" i="1" dirty="0"/>
          </a:p>
          <a:p>
            <a:r>
              <a:rPr lang="en-US" sz="1600" i="1" dirty="0" err="1"/>
              <a:t>S</a:t>
            </a:r>
            <a:r>
              <a:rPr lang="en-US" sz="1600" i="1" baseline="-25000" dirty="0" err="1"/>
              <a:t>ijk</a:t>
            </a:r>
            <a:r>
              <a:rPr lang="en-US" sz="1600" i="1" dirty="0"/>
              <a:t> - </a:t>
            </a:r>
            <a:r>
              <a:rPr lang="en-US" sz="1600" dirty="0"/>
              <a:t>skipping read counts</a:t>
            </a:r>
            <a:endParaRPr lang="en-US" sz="1600" i="1" dirty="0"/>
          </a:p>
          <a:p>
            <a:r>
              <a:rPr lang="el-GR" sz="1600" i="1" dirty="0"/>
              <a:t>ψ</a:t>
            </a:r>
            <a:r>
              <a:rPr lang="en-US" sz="1600" i="1" baseline="-25000" dirty="0" err="1"/>
              <a:t>ijk</a:t>
            </a:r>
            <a:r>
              <a:rPr lang="en-US" sz="1600" dirty="0"/>
              <a:t> - exon inclusion levels</a:t>
            </a:r>
          </a:p>
          <a:p>
            <a:r>
              <a:rPr lang="en-US" sz="1600" i="1" dirty="0"/>
              <a:t>f</a:t>
            </a:r>
            <a:r>
              <a:rPr lang="en-US" sz="1600" i="1" baseline="-25000" dirty="0"/>
              <a:t>i</a:t>
            </a:r>
            <a:r>
              <a:rPr lang="en-US" sz="1600" dirty="0"/>
              <a:t>(</a:t>
            </a:r>
            <a:r>
              <a:rPr lang="el-GR" sz="1600" i="1" dirty="0"/>
              <a:t>ψ</a:t>
            </a:r>
            <a:r>
              <a:rPr lang="en-US" sz="1600" i="1" baseline="-25000" dirty="0" err="1"/>
              <a:t>ijk</a:t>
            </a:r>
            <a:r>
              <a:rPr lang="en-US" sz="1600" dirty="0"/>
              <a:t>) - length normalization</a:t>
            </a:r>
          </a:p>
          <a:p>
            <a:r>
              <a:rPr lang="el-GR" sz="1600" i="1" dirty="0"/>
              <a:t>ψ</a:t>
            </a:r>
            <a:r>
              <a:rPr lang="en-US" sz="1600" i="1" baseline="-25000" dirty="0" err="1"/>
              <a:t>ij</a:t>
            </a:r>
            <a:r>
              <a:rPr lang="en-US" sz="1600" dirty="0"/>
              <a:t> - mean inclusion level of group </a:t>
            </a:r>
            <a:r>
              <a:rPr lang="en-US" sz="1600" i="1" dirty="0"/>
              <a:t>j</a:t>
            </a:r>
          </a:p>
          <a:p>
            <a:r>
              <a:rPr lang="el-GR" sz="1600" i="1" dirty="0"/>
              <a:t>σ</a:t>
            </a:r>
            <a:r>
              <a:rPr lang="en-US" sz="1600" i="1" baseline="-25000" dirty="0" err="1"/>
              <a:t>ij</a:t>
            </a:r>
            <a:r>
              <a:rPr lang="en-US" sz="1600" dirty="0"/>
              <a:t> - variance of group </a:t>
            </a:r>
            <a:r>
              <a:rPr lang="en-US" sz="1600" i="1" dirty="0"/>
              <a:t>j</a:t>
            </a:r>
            <a:r>
              <a:rPr lang="en-US" sz="1600" dirty="0"/>
              <a:t> </a:t>
            </a:r>
          </a:p>
          <a:p>
            <a:r>
              <a:rPr lang="en-US" sz="1600" i="1" dirty="0"/>
              <a:t>c</a:t>
            </a:r>
            <a:r>
              <a:rPr lang="en-US" sz="1600" dirty="0"/>
              <a:t> – user-defined threshold</a:t>
            </a:r>
          </a:p>
        </p:txBody>
      </p:sp>
      <p:pic>
        <p:nvPicPr>
          <p:cNvPr id="19" name="Picture 18">
            <a:extLst>
              <a:ext uri="{FF2B5EF4-FFF2-40B4-BE49-F238E27FC236}">
                <a16:creationId xmlns:a16="http://schemas.microsoft.com/office/drawing/2014/main" id="{A74582D7-00D0-BC4F-9B19-6D91BBA100BC}"/>
              </a:ext>
            </a:extLst>
          </p:cNvPr>
          <p:cNvPicPr>
            <a:picLocks noChangeAspect="1"/>
          </p:cNvPicPr>
          <p:nvPr/>
        </p:nvPicPr>
        <p:blipFill>
          <a:blip r:embed="rId5"/>
          <a:stretch>
            <a:fillRect/>
          </a:stretch>
        </p:blipFill>
        <p:spPr>
          <a:xfrm>
            <a:off x="450331" y="4576117"/>
            <a:ext cx="5030192" cy="469592"/>
          </a:xfrm>
          <a:prstGeom prst="rect">
            <a:avLst/>
          </a:prstGeom>
        </p:spPr>
      </p:pic>
      <p:sp>
        <p:nvSpPr>
          <p:cNvPr id="11" name="TextBox 10">
            <a:extLst>
              <a:ext uri="{FF2B5EF4-FFF2-40B4-BE49-F238E27FC236}">
                <a16:creationId xmlns:a16="http://schemas.microsoft.com/office/drawing/2014/main" id="{4F6BA946-32EE-F947-9A9D-269F4F516C86}"/>
              </a:ext>
            </a:extLst>
          </p:cNvPr>
          <p:cNvSpPr txBox="1"/>
          <p:nvPr/>
        </p:nvSpPr>
        <p:spPr>
          <a:xfrm>
            <a:off x="439042" y="2670063"/>
            <a:ext cx="5515045" cy="307777"/>
          </a:xfrm>
          <a:prstGeom prst="rect">
            <a:avLst/>
          </a:prstGeom>
          <a:noFill/>
        </p:spPr>
        <p:txBody>
          <a:bodyPr wrap="square" rtlCol="0">
            <a:spAutoFit/>
          </a:bodyPr>
          <a:lstStyle/>
          <a:p>
            <a:r>
              <a:rPr lang="en-US" sz="1400" dirty="0">
                <a:solidFill>
                  <a:schemeClr val="tx1">
                    <a:lumMod val="50000"/>
                    <a:lumOff val="50000"/>
                  </a:schemeClr>
                </a:solidFill>
              </a:rPr>
              <a:t>Shen et al. (2014), </a:t>
            </a:r>
            <a:r>
              <a:rPr lang="en-US" sz="1400" i="1" dirty="0">
                <a:solidFill>
                  <a:schemeClr val="tx1">
                    <a:lumMod val="50000"/>
                    <a:lumOff val="50000"/>
                  </a:schemeClr>
                </a:solidFill>
              </a:rPr>
              <a:t>PNAS </a:t>
            </a:r>
            <a:r>
              <a:rPr lang="en-US" sz="1400" dirty="0">
                <a:solidFill>
                  <a:schemeClr val="tx1">
                    <a:lumMod val="50000"/>
                    <a:lumOff val="50000"/>
                  </a:schemeClr>
                </a:solidFill>
              </a:rPr>
              <a:t>11:E5593</a:t>
            </a:r>
          </a:p>
        </p:txBody>
      </p:sp>
      <p:sp>
        <p:nvSpPr>
          <p:cNvPr id="2" name="TextBox 1">
            <a:extLst>
              <a:ext uri="{FF2B5EF4-FFF2-40B4-BE49-F238E27FC236}">
                <a16:creationId xmlns:a16="http://schemas.microsoft.com/office/drawing/2014/main" id="{1B4F04F0-AE9E-5741-84C4-3089F7C0BE31}"/>
              </a:ext>
            </a:extLst>
          </p:cNvPr>
          <p:cNvSpPr txBox="1"/>
          <p:nvPr/>
        </p:nvSpPr>
        <p:spPr>
          <a:xfrm>
            <a:off x="382597" y="2227612"/>
            <a:ext cx="1021562" cy="461665"/>
          </a:xfrm>
          <a:prstGeom prst="rect">
            <a:avLst/>
          </a:prstGeom>
          <a:noFill/>
        </p:spPr>
        <p:txBody>
          <a:bodyPr wrap="none" rtlCol="0">
            <a:spAutoFit/>
          </a:bodyPr>
          <a:lstStyle/>
          <a:p>
            <a:r>
              <a:rPr lang="en-US" sz="2400" b="1" dirty="0" err="1">
                <a:solidFill>
                  <a:srgbClr val="0070C0"/>
                </a:solidFill>
              </a:rPr>
              <a:t>rMATS</a:t>
            </a:r>
            <a:endParaRPr lang="en-US" sz="2400" b="1" dirty="0">
              <a:solidFill>
                <a:srgbClr val="0070C0"/>
              </a:solidFill>
            </a:endParaRPr>
          </a:p>
        </p:txBody>
      </p:sp>
      <p:sp>
        <p:nvSpPr>
          <p:cNvPr id="14" name="Rectangle 13">
            <a:extLst>
              <a:ext uri="{FF2B5EF4-FFF2-40B4-BE49-F238E27FC236}">
                <a16:creationId xmlns:a16="http://schemas.microsoft.com/office/drawing/2014/main" id="{9825ED68-0474-374E-9D4D-989E166844D0}"/>
              </a:ext>
            </a:extLst>
          </p:cNvPr>
          <p:cNvSpPr/>
          <p:nvPr/>
        </p:nvSpPr>
        <p:spPr>
          <a:xfrm>
            <a:off x="413256" y="5648381"/>
            <a:ext cx="8777111" cy="846386"/>
          </a:xfrm>
          <a:prstGeom prst="rect">
            <a:avLst/>
          </a:prstGeom>
        </p:spPr>
        <p:txBody>
          <a:bodyPr wrap="square">
            <a:spAutoFit/>
          </a:bodyPr>
          <a:lstStyle/>
          <a:p>
            <a:pPr marL="285750" indent="-285750">
              <a:spcAft>
                <a:spcPts val="600"/>
              </a:spcAft>
              <a:buFont typeface="Arial" panose="020B0604020202020204" pitchFamily="34" charset="0"/>
              <a:buChar char="•"/>
            </a:pPr>
            <a:r>
              <a:rPr lang="en-US" sz="2200" dirty="0" err="1"/>
              <a:t>Maths</a:t>
            </a:r>
            <a:r>
              <a:rPr lang="en-US" sz="2200" dirty="0"/>
              <a:t> not intelligible to non-experts</a:t>
            </a:r>
          </a:p>
          <a:p>
            <a:pPr marL="285750" indent="-285750">
              <a:spcAft>
                <a:spcPts val="600"/>
              </a:spcAft>
              <a:buFont typeface="Arial" panose="020B0604020202020204" pitchFamily="34" charset="0"/>
              <a:buChar char="•"/>
            </a:pPr>
            <a:r>
              <a:rPr lang="en-US" sz="2200" dirty="0"/>
              <a:t>Each replicate’s contribution to the final stats hidden in the “black box”</a:t>
            </a:r>
          </a:p>
        </p:txBody>
      </p:sp>
    </p:spTree>
    <p:extLst>
      <p:ext uri="{BB962C8B-B14F-4D97-AF65-F5344CB8AC3E}">
        <p14:creationId xmlns:p14="http://schemas.microsoft.com/office/powerpoint/2010/main" val="397016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dirty="0"/>
          </a:p>
        </p:txBody>
      </p:sp>
      <p:grpSp>
        <p:nvGrpSpPr>
          <p:cNvPr id="494" name="Group 494"/>
          <p:cNvGrpSpPr/>
          <p:nvPr/>
        </p:nvGrpSpPr>
        <p:grpSpPr>
          <a:xfrm>
            <a:off x="1796065" y="4456061"/>
            <a:ext cx="5410342" cy="415840"/>
            <a:chOff x="0" y="-46317"/>
            <a:chExt cx="7694708" cy="591416"/>
          </a:xfrm>
        </p:grpSpPr>
        <p:sp>
          <p:nvSpPr>
            <p:cNvPr id="492" name="Shape 492"/>
            <p:cNvSpPr/>
            <p:nvPr/>
          </p:nvSpPr>
          <p:spPr>
            <a:xfrm>
              <a:off x="0" y="5237"/>
              <a:ext cx="1505576" cy="5398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0">
                  <a:solidFill>
                    <a:srgbClr val="4FAD5B"/>
                  </a:solidFill>
                  <a:latin typeface="Arial"/>
                  <a:ea typeface="Arial"/>
                  <a:cs typeface="Arial"/>
                  <a:sym typeface="Arial"/>
                </a:defRPr>
              </a:lvl1pPr>
            </a:lstStyle>
            <a:p>
              <a:r>
                <a:t>PSI = 0.8</a:t>
              </a:r>
            </a:p>
          </p:txBody>
        </p:sp>
        <p:sp>
          <p:nvSpPr>
            <p:cNvPr id="493" name="Shape 493"/>
            <p:cNvSpPr/>
            <p:nvPr/>
          </p:nvSpPr>
          <p:spPr>
            <a:xfrm>
              <a:off x="6189132" y="-46317"/>
              <a:ext cx="1505576" cy="5398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0">
                  <a:solidFill>
                    <a:srgbClr val="2F6EBA"/>
                  </a:solidFill>
                  <a:latin typeface="Arial"/>
                  <a:ea typeface="Arial"/>
                  <a:cs typeface="Arial"/>
                  <a:sym typeface="Arial"/>
                </a:defRPr>
              </a:lvl1pPr>
            </a:lstStyle>
            <a:p>
              <a:r>
                <a:rPr dirty="0"/>
                <a:t>PSI = 0.8</a:t>
              </a:r>
            </a:p>
          </p:txBody>
        </p:sp>
      </p:grpSp>
      <p:sp>
        <p:nvSpPr>
          <p:cNvPr id="495" name="Shape 495"/>
          <p:cNvSpPr/>
          <p:nvPr/>
        </p:nvSpPr>
        <p:spPr>
          <a:xfrm>
            <a:off x="2742212" y="5173185"/>
            <a:ext cx="3427405" cy="68768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a:defRPr b="0">
                <a:latin typeface="Avenir Book"/>
                <a:ea typeface="Avenir Book"/>
                <a:cs typeface="Avenir Book"/>
                <a:sym typeface="Avenir Book"/>
              </a:defRPr>
            </a:lvl1pPr>
          </a:lstStyle>
          <a:p>
            <a:pPr algn="ctr"/>
            <a:r>
              <a:rPr sz="2000" dirty="0">
                <a:latin typeface="+mn-lt"/>
              </a:rPr>
              <a:t>same PSI with contrasting evidence for inclusion</a:t>
            </a:r>
          </a:p>
        </p:txBody>
      </p:sp>
      <p:pic>
        <p:nvPicPr>
          <p:cNvPr id="500" name="Picture 499"/>
          <p:cNvPicPr>
            <a:picLocks/>
          </p:cNvPicPr>
          <p:nvPr/>
        </p:nvPicPr>
        <p:blipFill>
          <a:blip r:embed="rId2">
            <a:extLst/>
          </a:blip>
          <a:stretch>
            <a:fillRect/>
          </a:stretch>
        </p:blipFill>
        <p:spPr>
          <a:xfrm>
            <a:off x="2262183" y="4789257"/>
            <a:ext cx="468070" cy="588289"/>
          </a:xfrm>
          <a:prstGeom prst="rect">
            <a:avLst/>
          </a:prstGeom>
        </p:spPr>
      </p:pic>
      <p:pic>
        <p:nvPicPr>
          <p:cNvPr id="502" name="Picture 501"/>
          <p:cNvPicPr>
            <a:picLocks/>
          </p:cNvPicPr>
          <p:nvPr/>
        </p:nvPicPr>
        <p:blipFill>
          <a:blip r:embed="rId3">
            <a:extLst/>
          </a:blip>
          <a:stretch>
            <a:fillRect/>
          </a:stretch>
        </p:blipFill>
        <p:spPr>
          <a:xfrm>
            <a:off x="6465427" y="4953759"/>
            <a:ext cx="232663" cy="416729"/>
          </a:xfrm>
          <a:prstGeom prst="rect">
            <a:avLst/>
          </a:prstGeom>
        </p:spPr>
      </p:pic>
      <p:pic>
        <p:nvPicPr>
          <p:cNvPr id="498" name="Figure1.pdf"/>
          <p:cNvPicPr>
            <a:picLocks noChangeAspect="1"/>
          </p:cNvPicPr>
          <p:nvPr/>
        </p:nvPicPr>
        <p:blipFill>
          <a:blip r:embed="rId4">
            <a:extLst/>
          </a:blip>
          <a:srcRect l="8611" t="40987" r="46250"/>
          <a:stretch>
            <a:fillRect/>
          </a:stretch>
        </p:blipFill>
        <p:spPr>
          <a:xfrm>
            <a:off x="4991695" y="1460608"/>
            <a:ext cx="3869532" cy="2845594"/>
          </a:xfrm>
          <a:prstGeom prst="rect">
            <a:avLst/>
          </a:prstGeom>
          <a:ln w="12700">
            <a:miter lim="400000"/>
          </a:ln>
        </p:spPr>
      </p:pic>
      <p:pic>
        <p:nvPicPr>
          <p:cNvPr id="499" name="Figure1.pdf"/>
          <p:cNvPicPr>
            <a:picLocks noChangeAspect="1"/>
          </p:cNvPicPr>
          <p:nvPr/>
        </p:nvPicPr>
        <p:blipFill>
          <a:blip r:embed="rId4">
            <a:extLst/>
          </a:blip>
          <a:srcRect l="8472" r="48611" b="59919"/>
          <a:stretch>
            <a:fillRect/>
          </a:stretch>
        </p:blipFill>
        <p:spPr>
          <a:xfrm>
            <a:off x="794743" y="1791768"/>
            <a:ext cx="3679032" cy="1932707"/>
          </a:xfrm>
          <a:prstGeom prst="rect">
            <a:avLst/>
          </a:prstGeom>
          <a:ln w="12700">
            <a:miter lim="400000"/>
          </a:ln>
        </p:spPr>
      </p:pic>
      <p:pic>
        <p:nvPicPr>
          <p:cNvPr id="23" name="Picture 22" descr="20171011_9161_Mariana Ferrei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24" name="TextBox 23"/>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25" name="TextBox 24"/>
          <p:cNvSpPr txBox="1"/>
          <p:nvPr/>
        </p:nvSpPr>
        <p:spPr>
          <a:xfrm>
            <a:off x="0" y="0"/>
            <a:ext cx="8055782"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Splicing quantification and precision</a:t>
            </a:r>
          </a:p>
        </p:txBody>
      </p:sp>
      <p:sp>
        <p:nvSpPr>
          <p:cNvPr id="4" name="Rectangle 3"/>
          <p:cNvSpPr/>
          <p:nvPr/>
        </p:nvSpPr>
        <p:spPr>
          <a:xfrm>
            <a:off x="5827881" y="5858847"/>
            <a:ext cx="1740418" cy="369332"/>
          </a:xfrm>
          <a:prstGeom prst="rect">
            <a:avLst/>
          </a:prstGeom>
        </p:spPr>
        <p:txBody>
          <a:bodyPr wrap="none">
            <a:spAutoFit/>
          </a:bodyPr>
          <a:lstStyle/>
          <a:p>
            <a:r>
              <a:rPr lang="en-US" dirty="0">
                <a:solidFill>
                  <a:srgbClr val="2558AB"/>
                </a:solidFill>
              </a:rPr>
              <a:t>CI</a:t>
            </a:r>
            <a:r>
              <a:rPr lang="en-US" baseline="-25000" dirty="0">
                <a:solidFill>
                  <a:srgbClr val="2558AB"/>
                </a:solidFill>
              </a:rPr>
              <a:t>95%</a:t>
            </a:r>
            <a:r>
              <a:rPr lang="en-US" dirty="0">
                <a:solidFill>
                  <a:srgbClr val="2558AB"/>
                </a:solidFill>
              </a:rPr>
              <a:t> = 0.77-0.82 </a:t>
            </a:r>
          </a:p>
        </p:txBody>
      </p:sp>
      <p:sp>
        <p:nvSpPr>
          <p:cNvPr id="28" name="Rectangle 27"/>
          <p:cNvSpPr/>
          <p:nvPr/>
        </p:nvSpPr>
        <p:spPr>
          <a:xfrm>
            <a:off x="1444347" y="5858847"/>
            <a:ext cx="1740418" cy="369332"/>
          </a:xfrm>
          <a:prstGeom prst="rect">
            <a:avLst/>
          </a:prstGeom>
        </p:spPr>
        <p:txBody>
          <a:bodyPr wrap="none">
            <a:spAutoFit/>
          </a:bodyPr>
          <a:lstStyle/>
          <a:p>
            <a:r>
              <a:rPr lang="en-US" dirty="0">
                <a:solidFill>
                  <a:srgbClr val="42A149"/>
                </a:solidFill>
              </a:rPr>
              <a:t>CI</a:t>
            </a:r>
            <a:r>
              <a:rPr lang="en-US" baseline="-25000" dirty="0">
                <a:solidFill>
                  <a:srgbClr val="42A149"/>
                </a:solidFill>
              </a:rPr>
              <a:t>95%</a:t>
            </a:r>
            <a:r>
              <a:rPr lang="en-US" dirty="0">
                <a:solidFill>
                  <a:srgbClr val="42A149"/>
                </a:solidFill>
              </a:rPr>
              <a:t> = 0.49-0.94 </a:t>
            </a:r>
          </a:p>
        </p:txBody>
      </p:sp>
    </p:spTree>
    <p:extLst>
      <p:ext uri="{BB962C8B-B14F-4D97-AF65-F5344CB8AC3E}">
        <p14:creationId xmlns:p14="http://schemas.microsoft.com/office/powerpoint/2010/main" val="93935065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0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0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49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0" animBg="1" advAuto="0"/>
      <p:bldP spid="495" grpId="0" animBg="1" advAuto="0"/>
      <p:bldP spid="500" grpId="0" animBg="1" advAuto="0"/>
      <p:bldP spid="502" grpId="0" animBg="1" advAuto="0"/>
      <p:bldP spid="4"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9" name="Group 509"/>
          <p:cNvGrpSpPr/>
          <p:nvPr/>
        </p:nvGrpSpPr>
        <p:grpSpPr>
          <a:xfrm>
            <a:off x="4938388" y="1226643"/>
            <a:ext cx="3796877" cy="5755732"/>
            <a:chOff x="0" y="0"/>
            <a:chExt cx="5400001" cy="8185928"/>
          </a:xfrm>
        </p:grpSpPr>
        <p:pic>
          <p:nvPicPr>
            <p:cNvPr id="505" name="Betas_green_blue_points.png"/>
            <p:cNvPicPr>
              <a:picLocks noChangeAspect="1"/>
            </p:cNvPicPr>
            <p:nvPr/>
          </p:nvPicPr>
          <p:blipFill>
            <a:blip r:embed="rId3">
              <a:extLst/>
            </a:blip>
            <a:stretch>
              <a:fillRect/>
            </a:stretch>
          </p:blipFill>
          <p:spPr>
            <a:xfrm>
              <a:off x="0" y="0"/>
              <a:ext cx="5400001" cy="4172728"/>
            </a:xfrm>
            <a:prstGeom prst="rect">
              <a:avLst/>
            </a:prstGeom>
            <a:ln w="12700" cap="flat">
              <a:noFill/>
              <a:miter lim="400000"/>
            </a:ln>
            <a:effectLst/>
          </p:spPr>
        </p:pic>
        <p:pic>
          <p:nvPicPr>
            <p:cNvPr id="506" name="Betas_green_blue_dbeta_lines.pdf"/>
            <p:cNvPicPr>
              <a:picLocks noChangeAspect="1"/>
            </p:cNvPicPr>
            <p:nvPr/>
          </p:nvPicPr>
          <p:blipFill>
            <a:blip r:embed="rId4">
              <a:extLst/>
            </a:blip>
            <a:stretch>
              <a:fillRect/>
            </a:stretch>
          </p:blipFill>
          <p:spPr>
            <a:xfrm>
              <a:off x="0" y="4013200"/>
              <a:ext cx="5400001" cy="4172728"/>
            </a:xfrm>
            <a:prstGeom prst="rect">
              <a:avLst/>
            </a:prstGeom>
            <a:ln w="12700" cap="flat">
              <a:noFill/>
              <a:miter lim="400000"/>
            </a:ln>
            <a:effectLst/>
          </p:spPr>
        </p:pic>
        <p:sp>
          <p:nvSpPr>
            <p:cNvPr id="507" name="Shape 507"/>
            <p:cNvSpPr/>
            <p:nvPr/>
          </p:nvSpPr>
          <p:spPr>
            <a:xfrm>
              <a:off x="347125" y="2257329"/>
              <a:ext cx="975374" cy="10213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lgn="l">
                <a:defRPr sz="2000" b="0">
                  <a:solidFill>
                    <a:srgbClr val="4FAD5B"/>
                  </a:solidFill>
                  <a:latin typeface="Arial"/>
                  <a:ea typeface="Arial"/>
                  <a:cs typeface="Arial"/>
                  <a:sym typeface="Arial"/>
                </a:defRPr>
              </a:pPr>
              <a:r>
                <a:t>α = 8</a:t>
              </a:r>
            </a:p>
            <a:p>
              <a:pPr algn="l">
                <a:defRPr sz="2000" b="0">
                  <a:solidFill>
                    <a:srgbClr val="4FAD5B"/>
                  </a:solidFill>
                  <a:latin typeface="Arial"/>
                  <a:ea typeface="Arial"/>
                  <a:cs typeface="Arial"/>
                  <a:sym typeface="Arial"/>
                </a:defRPr>
              </a:pPr>
              <a:r>
                <a:t>β = 2</a:t>
              </a:r>
            </a:p>
          </p:txBody>
        </p:sp>
        <p:sp>
          <p:nvSpPr>
            <p:cNvPr id="508" name="Shape 508"/>
            <p:cNvSpPr/>
            <p:nvPr/>
          </p:nvSpPr>
          <p:spPr>
            <a:xfrm>
              <a:off x="347125" y="673392"/>
              <a:ext cx="1381111" cy="10213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lgn="l">
                <a:defRPr sz="2000" b="0">
                  <a:solidFill>
                    <a:srgbClr val="2F6EBA"/>
                  </a:solidFill>
                  <a:latin typeface="Arial"/>
                  <a:ea typeface="Arial"/>
                  <a:cs typeface="Arial"/>
                  <a:sym typeface="Arial"/>
                </a:defRPr>
              </a:pPr>
              <a:r>
                <a:t>α = 800</a:t>
              </a:r>
            </a:p>
            <a:p>
              <a:pPr algn="l">
                <a:defRPr sz="2000" b="0">
                  <a:solidFill>
                    <a:srgbClr val="2F6EBA"/>
                  </a:solidFill>
                  <a:latin typeface="Arial"/>
                  <a:ea typeface="Arial"/>
                  <a:cs typeface="Arial"/>
                  <a:sym typeface="Arial"/>
                </a:defRPr>
              </a:pPr>
              <a:r>
                <a:t>β = 200</a:t>
              </a:r>
            </a:p>
          </p:txBody>
        </p:sp>
      </p:grpSp>
      <p:sp>
        <p:nvSpPr>
          <p:cNvPr id="523" name="Shape 523"/>
          <p:cNvSpPr/>
          <p:nvPr/>
        </p:nvSpPr>
        <p:spPr>
          <a:xfrm>
            <a:off x="161845" y="1455139"/>
            <a:ext cx="4763502" cy="337303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algn="l">
              <a:lnSpc>
                <a:spcPct val="150000"/>
              </a:lnSpc>
              <a:defRPr sz="1800" b="0">
                <a:latin typeface="Avenir Heavy"/>
                <a:ea typeface="Avenir Heavy"/>
                <a:cs typeface="Avenir Heavy"/>
                <a:sym typeface="Avenir Heavy"/>
              </a:defRPr>
            </a:pPr>
            <a:r>
              <a:rPr dirty="0"/>
              <a:t>Beta distribution </a:t>
            </a:r>
            <a:r>
              <a:rPr dirty="0">
                <a:ea typeface="Avenir Book"/>
                <a:cs typeface="Avenir Book"/>
                <a:sym typeface="Avenir Book"/>
              </a:rPr>
              <a:t>is:</a:t>
            </a:r>
          </a:p>
          <a:p>
            <a:pPr marL="175797" indent="-175797">
              <a:lnSpc>
                <a:spcPct val="150000"/>
              </a:lnSpc>
              <a:buSzPct val="100000"/>
              <a:buChar char="‣"/>
              <a:defRPr sz="1800" b="0">
                <a:latin typeface="Avenir Book"/>
                <a:ea typeface="Avenir Book"/>
                <a:cs typeface="Avenir Book"/>
                <a:sym typeface="Avenir Book"/>
              </a:defRPr>
            </a:pPr>
            <a:r>
              <a:rPr dirty="0"/>
              <a:t>restricted to the interval ]0,1[</a:t>
            </a:r>
          </a:p>
          <a:p>
            <a:pPr marL="175797" indent="-175797">
              <a:lnSpc>
                <a:spcPct val="150000"/>
              </a:lnSpc>
              <a:buSzPct val="100000"/>
              <a:buChar char="‣"/>
              <a:defRPr sz="1800" b="0">
                <a:latin typeface="Avenir Book"/>
                <a:ea typeface="Avenir Book"/>
                <a:cs typeface="Avenir Book"/>
                <a:sym typeface="Avenir Book"/>
              </a:defRPr>
            </a:pPr>
            <a:r>
              <a:rPr dirty="0"/>
              <a:t>appropriate for modelling proportions</a:t>
            </a:r>
          </a:p>
          <a:p>
            <a:pPr marL="175797" indent="-175797">
              <a:lnSpc>
                <a:spcPct val="150000"/>
              </a:lnSpc>
              <a:buSzPct val="100000"/>
              <a:buChar char="‣"/>
              <a:defRPr sz="1800" b="0">
                <a:latin typeface="Avenir Book"/>
                <a:ea typeface="Avenir Book"/>
                <a:cs typeface="Avenir Book"/>
                <a:sym typeface="Avenir Book"/>
              </a:defRPr>
            </a:pPr>
            <a:r>
              <a:rPr dirty="0"/>
              <a:t>parameters α and β control the distribution shape</a:t>
            </a:r>
          </a:p>
          <a:p>
            <a:pPr marL="175797" indent="-175797">
              <a:lnSpc>
                <a:spcPct val="150000"/>
              </a:lnSpc>
              <a:buSzPct val="100000"/>
              <a:buChar char="‣"/>
              <a:defRPr sz="1800" b="0">
                <a:latin typeface="Avenir Book"/>
                <a:ea typeface="Avenir Book"/>
                <a:cs typeface="Avenir Book"/>
                <a:sym typeface="Avenir Book"/>
              </a:defRPr>
            </a:pPr>
            <a:r>
              <a:rPr dirty="0"/>
              <a:t>ratio α/(α + β) defines the distribution mean</a:t>
            </a:r>
          </a:p>
          <a:p>
            <a:pPr marL="175797" indent="-175797">
              <a:lnSpc>
                <a:spcPct val="150000"/>
              </a:lnSpc>
              <a:buSzPct val="100000"/>
              <a:buChar char="‣"/>
              <a:defRPr sz="1800" b="0">
                <a:latin typeface="Avenir Book"/>
                <a:ea typeface="Avenir Book"/>
                <a:cs typeface="Avenir Book"/>
                <a:sym typeface="Avenir Book"/>
              </a:defRPr>
            </a:pPr>
            <a:r>
              <a:rPr dirty="0"/>
              <a:t>the distribution gets </a:t>
            </a:r>
            <a:r>
              <a:rPr dirty="0" err="1"/>
              <a:t>narrowe</a:t>
            </a:r>
            <a:r>
              <a:rPr lang="pt-PT" dirty="0"/>
              <a:t>r</a:t>
            </a:r>
            <a:r>
              <a:rPr dirty="0"/>
              <a:t> as α and β increase  </a:t>
            </a:r>
          </a:p>
        </p:txBody>
      </p:sp>
      <p:pic>
        <p:nvPicPr>
          <p:cNvPr id="526" name="Picture 525"/>
          <p:cNvPicPr>
            <a:picLocks/>
          </p:cNvPicPr>
          <p:nvPr/>
        </p:nvPicPr>
        <p:blipFill>
          <a:blip r:embed="rId5">
            <a:extLst/>
          </a:blip>
          <a:stretch>
            <a:fillRect/>
          </a:stretch>
        </p:blipFill>
        <p:spPr>
          <a:xfrm>
            <a:off x="2768377" y="4466980"/>
            <a:ext cx="857258" cy="787847"/>
          </a:xfrm>
          <a:prstGeom prst="rect">
            <a:avLst/>
          </a:prstGeom>
        </p:spPr>
      </p:pic>
      <p:sp>
        <p:nvSpPr>
          <p:cNvPr id="525" name="Shape 525"/>
          <p:cNvSpPr/>
          <p:nvPr/>
        </p:nvSpPr>
        <p:spPr>
          <a:xfrm>
            <a:off x="362817" y="5282268"/>
            <a:ext cx="6373661" cy="933906"/>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ctr">
              <a:defRPr sz="1800" b="0">
                <a:latin typeface="Avenir Book"/>
                <a:ea typeface="Avenir Book"/>
                <a:cs typeface="Avenir Book"/>
                <a:sym typeface="Avenir Book"/>
              </a:defRPr>
            </a:pPr>
            <a:r>
              <a:rPr dirty="0"/>
              <a:t>with α ≃ # inclusion reads and</a:t>
            </a:r>
          </a:p>
          <a:p>
            <a:pPr algn="ctr">
              <a:defRPr sz="1800" b="0">
                <a:latin typeface="Avenir Book"/>
                <a:ea typeface="Avenir Book"/>
                <a:cs typeface="Avenir Book"/>
                <a:sym typeface="Avenir Book"/>
              </a:defRPr>
            </a:pPr>
            <a:r>
              <a:rPr dirty="0"/>
              <a:t> β ≃ # exclusion reads:</a:t>
            </a:r>
          </a:p>
          <a:p>
            <a:pPr algn="ctr">
              <a:defRPr sz="2000" b="0">
                <a:latin typeface="Avenir Heavy"/>
                <a:ea typeface="Avenir Heavy"/>
                <a:cs typeface="Avenir Heavy"/>
                <a:sym typeface="Avenir Heavy"/>
              </a:defRPr>
            </a:pPr>
            <a:r>
              <a:rPr dirty="0"/>
              <a:t>PSI ≃ mean of Beta dist. with parameters α and β  </a:t>
            </a:r>
          </a:p>
        </p:txBody>
      </p:sp>
      <p:pic>
        <p:nvPicPr>
          <p:cNvPr id="22" name="Picture 21" descr="20171011_9161_Mariana Ferreir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23" name="TextBox 22"/>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24" name="TextBox 23"/>
          <p:cNvSpPr txBox="1"/>
          <p:nvPr/>
        </p:nvSpPr>
        <p:spPr>
          <a:xfrm>
            <a:off x="0" y="0"/>
            <a:ext cx="8055888" cy="584776"/>
          </a:xfrm>
          <a:prstGeom prst="rect">
            <a:avLst/>
          </a:prstGeom>
          <a:noFill/>
        </p:spPr>
        <p:txBody>
          <a:bodyPr wrap="square" rtlCol="0">
            <a:spAutoFit/>
          </a:bodyPr>
          <a:lstStyle/>
          <a:p>
            <a:pPr algn="ctr"/>
            <a:r>
              <a:rPr lang="en-US" sz="3200" b="1" i="1" dirty="0">
                <a:solidFill>
                  <a:srgbClr val="000090"/>
                </a:solidFill>
                <a:effectLst>
                  <a:outerShdw blurRad="50800" dist="38100" dir="2700000" algn="tl" rotWithShape="0">
                    <a:srgbClr val="000000">
                      <a:alpha val="43000"/>
                    </a:srgbClr>
                  </a:outerShdw>
                </a:effectLst>
              </a:rPr>
              <a:t>Splicing quantification using beta distributions</a:t>
            </a:r>
          </a:p>
        </p:txBody>
      </p:sp>
      <p:sp>
        <p:nvSpPr>
          <p:cNvPr id="13" name="Shape 529"/>
          <p:cNvSpPr>
            <a:spLocks noGrp="1"/>
          </p:cNvSpPr>
          <p:nvPr>
            <p:ph type="sldNum" sz="quarter" idx="4294967295"/>
          </p:nvPr>
        </p:nvSpPr>
        <p:spPr>
          <a:xfrm>
            <a:off x="7010400" y="6492422"/>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dirty="0"/>
          </a:p>
        </p:txBody>
      </p:sp>
    </p:spTree>
    <p:extLst>
      <p:ext uri="{BB962C8B-B14F-4D97-AF65-F5344CB8AC3E}">
        <p14:creationId xmlns:p14="http://schemas.microsoft.com/office/powerpoint/2010/main" val="61051368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5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animBg="1" advAuto="0"/>
      <p:bldP spid="523" grpId="0" animBg="1" advAuto="0"/>
      <p:bldP spid="526" grpId="0" animBg="1" advAuto="0"/>
      <p:bldP spid="525"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85092" y="4096756"/>
            <a:ext cx="4571999" cy="3047999"/>
          </a:xfrm>
          <a:prstGeom prst="rect">
            <a:avLst/>
          </a:prstGeom>
        </p:spPr>
      </p:pic>
      <p:pic>
        <p:nvPicPr>
          <p:cNvPr id="6" name="Picture 5"/>
          <p:cNvPicPr>
            <a:picLocks noChangeAspect="1"/>
          </p:cNvPicPr>
          <p:nvPr/>
        </p:nvPicPr>
        <p:blipFill>
          <a:blip r:embed="rId3"/>
          <a:stretch>
            <a:fillRect/>
          </a:stretch>
        </p:blipFill>
        <p:spPr>
          <a:xfrm>
            <a:off x="0" y="3790636"/>
            <a:ext cx="4598747" cy="3067364"/>
          </a:xfrm>
          <a:prstGeom prst="rect">
            <a:avLst/>
          </a:prstGeom>
        </p:spPr>
      </p:pic>
      <p:sp>
        <p:nvSpPr>
          <p:cNvPr id="4" name="Slide Number Placeholder 3"/>
          <p:cNvSpPr>
            <a:spLocks noGrp="1"/>
          </p:cNvSpPr>
          <p:nvPr>
            <p:ph type="sldNum" sz="quarter" idx="12"/>
          </p:nvPr>
        </p:nvSpPr>
        <p:spPr>
          <a:xfrm>
            <a:off x="7010400" y="6492875"/>
            <a:ext cx="2133600" cy="365125"/>
          </a:xfrm>
        </p:spPr>
        <p:txBody>
          <a:bodyPr/>
          <a:lstStyle/>
          <a:p>
            <a:fld id="{2D57C2D7-B34A-724D-A76B-AA03DC9223E3}" type="slidenum">
              <a:rPr lang="en-US" smtClean="0"/>
              <a:t>3</a:t>
            </a:fld>
            <a:endParaRPr lang="en-US" dirty="0"/>
          </a:p>
        </p:txBody>
      </p:sp>
      <p:pic>
        <p:nvPicPr>
          <p:cNvPr id="3" name="Picture 2"/>
          <p:cNvPicPr>
            <a:picLocks noChangeAspect="1"/>
          </p:cNvPicPr>
          <p:nvPr/>
        </p:nvPicPr>
        <p:blipFill>
          <a:blip r:embed="rId4"/>
          <a:stretch>
            <a:fillRect/>
          </a:stretch>
        </p:blipFill>
        <p:spPr>
          <a:xfrm>
            <a:off x="-204826" y="-1652189"/>
            <a:ext cx="11044189" cy="5831332"/>
          </a:xfrm>
          <a:prstGeom prst="rect">
            <a:avLst/>
          </a:prstGeom>
        </p:spPr>
      </p:pic>
    </p:spTree>
    <p:extLst>
      <p:ext uri="{BB962C8B-B14F-4D97-AF65-F5344CB8AC3E}">
        <p14:creationId xmlns:p14="http://schemas.microsoft.com/office/powerpoint/2010/main" val="3790620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p:cNvSpPr>
          <p:nvPr>
            <p:ph type="sldNum" sz="quarter" idx="4294967295"/>
          </p:nvPr>
        </p:nvSpPr>
        <p:spPr>
          <a:xfrm>
            <a:off x="7010400" y="6492422"/>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dirty="0"/>
          </a:p>
        </p:txBody>
      </p:sp>
      <p:sp>
        <p:nvSpPr>
          <p:cNvPr id="542" name="Shape 542"/>
          <p:cNvSpPr>
            <a:spLocks noGrp="1"/>
          </p:cNvSpPr>
          <p:nvPr>
            <p:ph type="body" idx="4294967295"/>
          </p:nvPr>
        </p:nvSpPr>
        <p:spPr>
          <a:xfrm>
            <a:off x="457200" y="1600200"/>
            <a:ext cx="4784764" cy="4525963"/>
          </a:xfrm>
          <a:prstGeom prst="rect">
            <a:avLst/>
          </a:prstGeom>
        </p:spPr>
        <p:txBody>
          <a:bodyPr anchor="t"/>
          <a:lstStyle>
            <a:lvl1pPr>
              <a:defRPr sz="2000">
                <a:latin typeface="Avenir Book"/>
                <a:ea typeface="Avenir Book"/>
                <a:cs typeface="Avenir Book"/>
                <a:sym typeface="Avenir Book"/>
              </a:defRPr>
            </a:lvl1pPr>
          </a:lstStyle>
          <a:p>
            <a:r>
              <a:rPr dirty="0"/>
              <a:t>for each considered alternative splicing event:</a:t>
            </a:r>
          </a:p>
        </p:txBody>
      </p:sp>
      <p:sp>
        <p:nvSpPr>
          <p:cNvPr id="544" name="Shape 544"/>
          <p:cNvSpPr/>
          <p:nvPr/>
        </p:nvSpPr>
        <p:spPr>
          <a:xfrm>
            <a:off x="669727" y="2402085"/>
            <a:ext cx="4150412" cy="90312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lvl1pPr marL="396875" indent="-396875" algn="l">
              <a:spcBef>
                <a:spcPts val="4200"/>
              </a:spcBef>
              <a:buSzPct val="100000"/>
              <a:buAutoNum type="arabicPeriod"/>
              <a:defRPr sz="1800" b="0">
                <a:latin typeface="Avenir Book"/>
                <a:ea typeface="Avenir Book"/>
                <a:cs typeface="Avenir Book"/>
                <a:sym typeface="Avenir Book"/>
              </a:defRPr>
            </a:lvl1pPr>
          </a:lstStyle>
          <a:p>
            <a:pPr marL="280800" indent="-280800"/>
            <a:r>
              <a:rPr dirty="0"/>
              <a:t>Emit individual beta distributions per sample, using inclusion and exclusion reads as shape parameters</a:t>
            </a:r>
          </a:p>
        </p:txBody>
      </p:sp>
      <p:pic>
        <p:nvPicPr>
          <p:cNvPr id="545" name="pasted-image.pdf"/>
          <p:cNvPicPr>
            <a:picLocks noChangeAspect="1"/>
          </p:cNvPicPr>
          <p:nvPr/>
        </p:nvPicPr>
        <p:blipFill>
          <a:blip r:embed="rId2">
            <a:extLst/>
          </a:blip>
          <a:stretch>
            <a:fillRect/>
          </a:stretch>
        </p:blipFill>
        <p:spPr>
          <a:xfrm>
            <a:off x="5062500" y="1265625"/>
            <a:ext cx="3796876" cy="2951635"/>
          </a:xfrm>
          <a:prstGeom prst="rect">
            <a:avLst/>
          </a:prstGeom>
          <a:ln w="12700">
            <a:miter lim="400000"/>
          </a:ln>
        </p:spPr>
      </p:pic>
      <p:grpSp>
        <p:nvGrpSpPr>
          <p:cNvPr id="548" name="Group 548"/>
          <p:cNvGrpSpPr/>
          <p:nvPr/>
        </p:nvGrpSpPr>
        <p:grpSpPr>
          <a:xfrm>
            <a:off x="5079539" y="1291637"/>
            <a:ext cx="1321410" cy="348813"/>
            <a:chOff x="0" y="-57543"/>
            <a:chExt cx="1879336" cy="496089"/>
          </a:xfrm>
        </p:grpSpPr>
        <p:sp>
          <p:nvSpPr>
            <p:cNvPr id="546" name="Shape 546"/>
            <p:cNvSpPr/>
            <p:nvPr/>
          </p:nvSpPr>
          <p:spPr>
            <a:xfrm>
              <a:off x="0" y="80433"/>
              <a:ext cx="220134" cy="220134"/>
            </a:xfrm>
            <a:prstGeom prst="ellipse">
              <a:avLst/>
            </a:prstGeom>
            <a:solidFill>
              <a:srgbClr val="59C3A6"/>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547" name="Shape 547"/>
            <p:cNvSpPr/>
            <p:nvPr/>
          </p:nvSpPr>
          <p:spPr>
            <a:xfrm>
              <a:off x="219625" y="-57543"/>
              <a:ext cx="1659711"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atin typeface="Avenir Book"/>
                  <a:ea typeface="Avenir Book"/>
                  <a:cs typeface="Avenir Book"/>
                  <a:sym typeface="Avenir Book"/>
                </a:defRPr>
              </a:lvl1pPr>
            </a:lstStyle>
            <a:p>
              <a:r>
                <a:t>condition A</a:t>
              </a:r>
            </a:p>
          </p:txBody>
        </p:sp>
      </p:grpSp>
      <p:grpSp>
        <p:nvGrpSpPr>
          <p:cNvPr id="551" name="Group 551"/>
          <p:cNvGrpSpPr/>
          <p:nvPr/>
        </p:nvGrpSpPr>
        <p:grpSpPr>
          <a:xfrm>
            <a:off x="5079539" y="1525297"/>
            <a:ext cx="1316587" cy="348813"/>
            <a:chOff x="0" y="-57543"/>
            <a:chExt cx="1872477" cy="496089"/>
          </a:xfrm>
        </p:grpSpPr>
        <p:sp>
          <p:nvSpPr>
            <p:cNvPr id="549" name="Shape 549"/>
            <p:cNvSpPr/>
            <p:nvPr/>
          </p:nvSpPr>
          <p:spPr>
            <a:xfrm>
              <a:off x="0" y="80433"/>
              <a:ext cx="220134" cy="220134"/>
            </a:xfrm>
            <a:prstGeom prst="ellipse">
              <a:avLst/>
            </a:prstGeom>
            <a:solidFill>
              <a:srgbClr val="BEBEBE"/>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550" name="Shape 550"/>
            <p:cNvSpPr/>
            <p:nvPr/>
          </p:nvSpPr>
          <p:spPr>
            <a:xfrm>
              <a:off x="231004" y="-57543"/>
              <a:ext cx="1641473"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atin typeface="Avenir Book"/>
                  <a:ea typeface="Avenir Book"/>
                  <a:cs typeface="Avenir Book"/>
                  <a:sym typeface="Avenir Book"/>
                </a:defRPr>
              </a:lvl1pPr>
            </a:lstStyle>
            <a:p>
              <a:r>
                <a:t>condition B</a:t>
              </a:r>
            </a:p>
          </p:txBody>
        </p:sp>
      </p:grpSp>
      <p:sp>
        <p:nvSpPr>
          <p:cNvPr id="552" name="Shape 552"/>
          <p:cNvSpPr/>
          <p:nvPr/>
        </p:nvSpPr>
        <p:spPr>
          <a:xfrm>
            <a:off x="6960938" y="1334756"/>
            <a:ext cx="1285876" cy="304785"/>
          </a:xfrm>
          <a:prstGeom prst="rect">
            <a:avLst/>
          </a:prstGeom>
          <a:solidFill>
            <a:srgbClr val="FFFFFF"/>
          </a:solidFill>
          <a:ln w="12700">
            <a:miter lim="400000"/>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553" name="Shape 553"/>
          <p:cNvSpPr/>
          <p:nvPr/>
        </p:nvSpPr>
        <p:spPr>
          <a:xfrm>
            <a:off x="6752579" y="1639541"/>
            <a:ext cx="1607344" cy="304785"/>
          </a:xfrm>
          <a:prstGeom prst="rect">
            <a:avLst/>
          </a:prstGeom>
          <a:solidFill>
            <a:srgbClr val="FFFFFF"/>
          </a:solidFill>
          <a:ln w="12700">
            <a:miter lim="400000"/>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554" name="Shape 554"/>
          <p:cNvSpPr/>
          <p:nvPr/>
        </p:nvSpPr>
        <p:spPr>
          <a:xfrm>
            <a:off x="7240940" y="1944325"/>
            <a:ext cx="1285876" cy="304785"/>
          </a:xfrm>
          <a:prstGeom prst="rect">
            <a:avLst/>
          </a:prstGeom>
          <a:solidFill>
            <a:srgbClr val="FFFFFF"/>
          </a:solidFill>
          <a:ln w="12700">
            <a:miter lim="400000"/>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555" name="Shape 555"/>
          <p:cNvSpPr/>
          <p:nvPr/>
        </p:nvSpPr>
        <p:spPr>
          <a:xfrm>
            <a:off x="6752579" y="2249108"/>
            <a:ext cx="1607344" cy="304785"/>
          </a:xfrm>
          <a:prstGeom prst="rect">
            <a:avLst/>
          </a:prstGeom>
          <a:solidFill>
            <a:srgbClr val="FFFFFF"/>
          </a:solidFill>
          <a:ln w="12700">
            <a:miter lim="400000"/>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556" name="Shape 556"/>
          <p:cNvSpPr/>
          <p:nvPr/>
        </p:nvSpPr>
        <p:spPr>
          <a:xfrm>
            <a:off x="5811985" y="2553893"/>
            <a:ext cx="1428956" cy="304785"/>
          </a:xfrm>
          <a:prstGeom prst="rect">
            <a:avLst/>
          </a:prstGeom>
          <a:solidFill>
            <a:srgbClr val="FFFFFF"/>
          </a:solidFill>
          <a:ln w="12700">
            <a:miter lim="400000"/>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557" name="Shape 557"/>
          <p:cNvSpPr/>
          <p:nvPr/>
        </p:nvSpPr>
        <p:spPr>
          <a:xfrm>
            <a:off x="6038100" y="2858678"/>
            <a:ext cx="1428956" cy="304784"/>
          </a:xfrm>
          <a:prstGeom prst="rect">
            <a:avLst/>
          </a:prstGeom>
          <a:solidFill>
            <a:srgbClr val="FFFFFF"/>
          </a:solidFill>
          <a:ln w="12700">
            <a:miter lim="400000"/>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558" name="Shape 558"/>
          <p:cNvSpPr/>
          <p:nvPr/>
        </p:nvSpPr>
        <p:spPr>
          <a:xfrm>
            <a:off x="5811985" y="3163461"/>
            <a:ext cx="1428956" cy="304785"/>
          </a:xfrm>
          <a:prstGeom prst="rect">
            <a:avLst/>
          </a:prstGeom>
          <a:solidFill>
            <a:srgbClr val="FFFFFF"/>
          </a:solidFill>
          <a:ln w="12700">
            <a:miter lim="400000"/>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559" name="Shape 559"/>
          <p:cNvSpPr/>
          <p:nvPr/>
        </p:nvSpPr>
        <p:spPr>
          <a:xfrm>
            <a:off x="6127295" y="3468245"/>
            <a:ext cx="1667286" cy="304785"/>
          </a:xfrm>
          <a:prstGeom prst="rect">
            <a:avLst/>
          </a:prstGeom>
          <a:solidFill>
            <a:srgbClr val="FFFFFF"/>
          </a:solidFill>
          <a:ln w="12700">
            <a:miter lim="400000"/>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pic>
        <p:nvPicPr>
          <p:cNvPr id="32" name="Picture 31" descr="20171011_9161_Mariana Ferrei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33" name="TextBox 32"/>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34" name="TextBox 33"/>
          <p:cNvSpPr txBox="1"/>
          <p:nvPr/>
        </p:nvSpPr>
        <p:spPr>
          <a:xfrm>
            <a:off x="0" y="0"/>
            <a:ext cx="8055888"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Beta distribution-based differential AS</a:t>
            </a:r>
          </a:p>
        </p:txBody>
      </p:sp>
      <p:sp>
        <p:nvSpPr>
          <p:cNvPr id="24" name="TextBox 23"/>
          <p:cNvSpPr txBox="1"/>
          <p:nvPr/>
        </p:nvSpPr>
        <p:spPr>
          <a:xfrm>
            <a:off x="-1" y="6561884"/>
            <a:ext cx="5515045" cy="307777"/>
          </a:xfrm>
          <a:prstGeom prst="rect">
            <a:avLst/>
          </a:prstGeom>
          <a:noFill/>
        </p:spPr>
        <p:txBody>
          <a:bodyPr wrap="square" rtlCol="0">
            <a:spAutoFit/>
          </a:bodyPr>
          <a:lstStyle/>
          <a:p>
            <a:r>
              <a:rPr lang="en-US" sz="1400" dirty="0" err="1">
                <a:solidFill>
                  <a:schemeClr val="tx1">
                    <a:lumMod val="50000"/>
                    <a:lumOff val="50000"/>
                  </a:schemeClr>
                </a:solidFill>
              </a:rPr>
              <a:t>Tapial</a:t>
            </a:r>
            <a:r>
              <a:rPr lang="en-US" sz="1400" dirty="0">
                <a:solidFill>
                  <a:schemeClr val="tx1">
                    <a:lumMod val="50000"/>
                    <a:lumOff val="50000"/>
                  </a:schemeClr>
                </a:solidFill>
              </a:rPr>
              <a:t> et al. (2017), </a:t>
            </a:r>
            <a:r>
              <a:rPr lang="en-US" sz="1400" i="1" dirty="0">
                <a:solidFill>
                  <a:schemeClr val="tx1">
                    <a:lumMod val="50000"/>
                    <a:lumOff val="50000"/>
                  </a:schemeClr>
                </a:solidFill>
              </a:rPr>
              <a:t>Genome Res </a:t>
            </a:r>
            <a:r>
              <a:rPr lang="en-US" sz="1400" dirty="0">
                <a:solidFill>
                  <a:schemeClr val="tx1">
                    <a:lumMod val="50000"/>
                    <a:lumOff val="50000"/>
                  </a:schemeClr>
                </a:solidFill>
              </a:rPr>
              <a:t>27:1759</a:t>
            </a:r>
          </a:p>
        </p:txBody>
      </p:sp>
    </p:spTree>
    <p:extLst>
      <p:ext uri="{BB962C8B-B14F-4D97-AF65-F5344CB8AC3E}">
        <p14:creationId xmlns:p14="http://schemas.microsoft.com/office/powerpoint/2010/main" val="380358669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48"/>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iterate>
                                    <p:tmAbs val="0"/>
                                  </p:iterate>
                                  <p:childTnLst>
                                    <p:set>
                                      <p:cBhvr>
                                        <p:cTn id="9" fill="hold">
                                          <p:stCondLst>
                                            <p:cond delay="0"/>
                                          </p:stCondLst>
                                        </p:cTn>
                                        <p:tgtEl>
                                          <p:spTgt spid="556"/>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grpId="0" nodeType="afterEffect">
                                  <p:stCondLst>
                                    <p:cond delay="500"/>
                                  </p:stCondLst>
                                  <p:iterate>
                                    <p:tmAbs val="0"/>
                                  </p:iterate>
                                  <p:childTnLst>
                                    <p:set>
                                      <p:cBhvr>
                                        <p:cTn id="12" fill="hold">
                                          <p:stCondLst>
                                            <p:cond delay="0"/>
                                          </p:stCondLst>
                                        </p:cTn>
                                        <p:tgtEl>
                                          <p:spTgt spid="557"/>
                                        </p:tgtEl>
                                        <p:attrNameLst>
                                          <p:attrName>style.visibility</p:attrName>
                                        </p:attrNameLst>
                                      </p:cBhvr>
                                      <p:to>
                                        <p:strVal val="hidden"/>
                                      </p:to>
                                    </p:set>
                                  </p:childTnLst>
                                </p:cTn>
                              </p:par>
                            </p:childTnLst>
                          </p:cTn>
                        </p:par>
                        <p:par>
                          <p:cTn id="13" fill="hold">
                            <p:stCondLst>
                              <p:cond delay="500"/>
                            </p:stCondLst>
                            <p:childTnLst>
                              <p:par>
                                <p:cTn id="14" presetID="1" presetClass="exit" presetSubtype="0" fill="hold" grpId="0" nodeType="afterEffect">
                                  <p:stCondLst>
                                    <p:cond delay="500"/>
                                  </p:stCondLst>
                                  <p:iterate>
                                    <p:tmAbs val="0"/>
                                  </p:iterate>
                                  <p:childTnLst>
                                    <p:set>
                                      <p:cBhvr>
                                        <p:cTn id="15" fill="hold">
                                          <p:stCondLst>
                                            <p:cond delay="0"/>
                                          </p:stCondLst>
                                        </p:cTn>
                                        <p:tgtEl>
                                          <p:spTgt spid="558"/>
                                        </p:tgtEl>
                                        <p:attrNameLst>
                                          <p:attrName>style.visibility</p:attrName>
                                        </p:attrNameLst>
                                      </p:cBhvr>
                                      <p:to>
                                        <p:strVal val="hidden"/>
                                      </p:to>
                                    </p:set>
                                  </p:childTnLst>
                                </p:cTn>
                              </p:par>
                            </p:childTnLst>
                          </p:cTn>
                        </p:par>
                        <p:par>
                          <p:cTn id="16" fill="hold">
                            <p:stCondLst>
                              <p:cond delay="1000"/>
                            </p:stCondLst>
                            <p:childTnLst>
                              <p:par>
                                <p:cTn id="17" presetID="1" presetClass="exit" presetSubtype="0" fill="hold" grpId="0" nodeType="afterEffect">
                                  <p:stCondLst>
                                    <p:cond delay="500"/>
                                  </p:stCondLst>
                                  <p:iterate>
                                    <p:tmAbs val="0"/>
                                  </p:iterate>
                                  <p:childTnLst>
                                    <p:set>
                                      <p:cBhvr>
                                        <p:cTn id="18" fill="hold">
                                          <p:stCondLst>
                                            <p:cond delay="0"/>
                                          </p:stCondLst>
                                        </p:cTn>
                                        <p:tgtEl>
                                          <p:spTgt spid="5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51"/>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grpId="0" nodeType="afterEffect">
                                  <p:stCondLst>
                                    <p:cond delay="0"/>
                                  </p:stCondLst>
                                  <p:iterate>
                                    <p:tmAbs val="0"/>
                                  </p:iterate>
                                  <p:childTnLst>
                                    <p:set>
                                      <p:cBhvr>
                                        <p:cTn id="25" fill="hold">
                                          <p:stCondLst>
                                            <p:cond delay="0"/>
                                          </p:stCondLst>
                                        </p:cTn>
                                        <p:tgtEl>
                                          <p:spTgt spid="552"/>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grpId="0" nodeType="afterEffect">
                                  <p:stCondLst>
                                    <p:cond delay="500"/>
                                  </p:stCondLst>
                                  <p:iterate>
                                    <p:tmAbs val="0"/>
                                  </p:iterate>
                                  <p:childTnLst>
                                    <p:set>
                                      <p:cBhvr>
                                        <p:cTn id="28" fill="hold">
                                          <p:stCondLst>
                                            <p:cond delay="0"/>
                                          </p:stCondLst>
                                        </p:cTn>
                                        <p:tgtEl>
                                          <p:spTgt spid="553"/>
                                        </p:tgtEl>
                                        <p:attrNameLst>
                                          <p:attrName>style.visibility</p:attrName>
                                        </p:attrNameLst>
                                      </p:cBhvr>
                                      <p:to>
                                        <p:strVal val="hidden"/>
                                      </p:to>
                                    </p:set>
                                  </p:childTnLst>
                                </p:cTn>
                              </p:par>
                            </p:childTnLst>
                          </p:cTn>
                        </p:par>
                        <p:par>
                          <p:cTn id="29" fill="hold">
                            <p:stCondLst>
                              <p:cond delay="500"/>
                            </p:stCondLst>
                            <p:childTnLst>
                              <p:par>
                                <p:cTn id="30" presetID="1" presetClass="exit" presetSubtype="0" fill="hold" grpId="0" nodeType="afterEffect">
                                  <p:stCondLst>
                                    <p:cond delay="500"/>
                                  </p:stCondLst>
                                  <p:iterate>
                                    <p:tmAbs val="0"/>
                                  </p:iterate>
                                  <p:childTnLst>
                                    <p:set>
                                      <p:cBhvr>
                                        <p:cTn id="31" fill="hold">
                                          <p:stCondLst>
                                            <p:cond delay="0"/>
                                          </p:stCondLst>
                                        </p:cTn>
                                        <p:tgtEl>
                                          <p:spTgt spid="554"/>
                                        </p:tgtEl>
                                        <p:attrNameLst>
                                          <p:attrName>style.visibility</p:attrName>
                                        </p:attrNameLst>
                                      </p:cBhvr>
                                      <p:to>
                                        <p:strVal val="hidden"/>
                                      </p:to>
                                    </p:set>
                                  </p:childTnLst>
                                </p:cTn>
                              </p:par>
                            </p:childTnLst>
                          </p:cTn>
                        </p:par>
                        <p:par>
                          <p:cTn id="32" fill="hold">
                            <p:stCondLst>
                              <p:cond delay="1000"/>
                            </p:stCondLst>
                            <p:childTnLst>
                              <p:par>
                                <p:cTn id="33" presetID="1" presetClass="exit" presetSubtype="0" fill="hold" grpId="0" nodeType="afterEffect">
                                  <p:stCondLst>
                                    <p:cond delay="500"/>
                                  </p:stCondLst>
                                  <p:iterate>
                                    <p:tmAbs val="0"/>
                                  </p:iterate>
                                  <p:childTnLst>
                                    <p:set>
                                      <p:cBhvr>
                                        <p:cTn id="34" fill="hold">
                                          <p:stCondLst>
                                            <p:cond delay="0"/>
                                          </p:stCondLst>
                                        </p:cTn>
                                        <p:tgtEl>
                                          <p:spTgt spid="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0" animBg="1" advAuto="0"/>
      <p:bldP spid="551" grpId="0" animBg="1" advAuto="0"/>
      <p:bldP spid="552" grpId="0" animBg="1" advAuto="0"/>
      <p:bldP spid="553" grpId="0" animBg="1" advAuto="0"/>
      <p:bldP spid="554" grpId="0" animBg="1" advAuto="0"/>
      <p:bldP spid="555" grpId="0" animBg="1" advAuto="0"/>
      <p:bldP spid="556" grpId="0" animBg="1" advAuto="0"/>
      <p:bldP spid="557" grpId="0" animBg="1" advAuto="0"/>
      <p:bldP spid="558" grpId="0" animBg="1" advAuto="0"/>
      <p:bldP spid="559"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
        <p:nvSpPr>
          <p:cNvPr id="574" name="Shape 574"/>
          <p:cNvSpPr>
            <a:spLocks noGrp="1"/>
          </p:cNvSpPr>
          <p:nvPr>
            <p:ph type="body" idx="4294967295"/>
          </p:nvPr>
        </p:nvSpPr>
        <p:spPr>
          <a:xfrm>
            <a:off x="457200" y="1600200"/>
            <a:ext cx="4784764" cy="4525963"/>
          </a:xfrm>
          <a:prstGeom prst="rect">
            <a:avLst/>
          </a:prstGeom>
        </p:spPr>
        <p:txBody>
          <a:bodyPr anchor="t"/>
          <a:lstStyle>
            <a:lvl1pPr>
              <a:defRPr sz="2000">
                <a:latin typeface="Avenir Book"/>
                <a:ea typeface="Avenir Book"/>
                <a:cs typeface="Avenir Book"/>
                <a:sym typeface="Avenir Book"/>
              </a:defRPr>
            </a:lvl1pPr>
          </a:lstStyle>
          <a:p>
            <a:r>
              <a:rPr dirty="0"/>
              <a:t>for each considered alternative splicing event:</a:t>
            </a:r>
          </a:p>
        </p:txBody>
      </p:sp>
      <p:pic>
        <p:nvPicPr>
          <p:cNvPr id="576" name="pasted-image.pdf"/>
          <p:cNvPicPr>
            <a:picLocks noChangeAspect="1"/>
          </p:cNvPicPr>
          <p:nvPr/>
        </p:nvPicPr>
        <p:blipFill>
          <a:blip r:embed="rId2">
            <a:extLst/>
          </a:blip>
          <a:stretch>
            <a:fillRect/>
          </a:stretch>
        </p:blipFill>
        <p:spPr>
          <a:xfrm>
            <a:off x="5062500" y="1265625"/>
            <a:ext cx="3796876" cy="2951635"/>
          </a:xfrm>
          <a:prstGeom prst="rect">
            <a:avLst/>
          </a:prstGeom>
          <a:ln w="12700">
            <a:miter lim="400000"/>
          </a:ln>
        </p:spPr>
      </p:pic>
      <p:pic>
        <p:nvPicPr>
          <p:cNvPr id="577" name="pasted-image.pdf"/>
          <p:cNvPicPr>
            <a:picLocks noChangeAspect="1"/>
          </p:cNvPicPr>
          <p:nvPr/>
        </p:nvPicPr>
        <p:blipFill>
          <a:blip r:embed="rId3">
            <a:extLst/>
          </a:blip>
          <a:stretch>
            <a:fillRect/>
          </a:stretch>
        </p:blipFill>
        <p:spPr>
          <a:xfrm>
            <a:off x="5062500" y="3996036"/>
            <a:ext cx="3796876" cy="2951635"/>
          </a:xfrm>
          <a:prstGeom prst="rect">
            <a:avLst/>
          </a:prstGeom>
          <a:ln w="12700">
            <a:miter lim="400000"/>
          </a:ln>
        </p:spPr>
      </p:pic>
      <p:sp>
        <p:nvSpPr>
          <p:cNvPr id="578" name="Shape 578"/>
          <p:cNvSpPr/>
          <p:nvPr/>
        </p:nvSpPr>
        <p:spPr>
          <a:xfrm>
            <a:off x="669727" y="2402086"/>
            <a:ext cx="4150412" cy="211281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marL="279043" indent="-279043">
              <a:spcBef>
                <a:spcPts val="2953"/>
              </a:spcBef>
              <a:buSzPct val="100000"/>
              <a:buAutoNum type="arabicPeriod"/>
              <a:defRPr sz="1800" b="0">
                <a:latin typeface="Avenir Book"/>
                <a:ea typeface="Avenir Book"/>
                <a:cs typeface="Avenir Book"/>
                <a:sym typeface="Avenir Book"/>
              </a:defRPr>
            </a:pPr>
            <a:r>
              <a:rPr dirty="0"/>
              <a:t>Emit individual beta distributions per sample, using inclusion and exclusion reads as shape parameters</a:t>
            </a:r>
          </a:p>
          <a:p>
            <a:pPr marL="279043" indent="-279043">
              <a:spcBef>
                <a:spcPts val="2953"/>
              </a:spcBef>
              <a:buSzPct val="100000"/>
              <a:buAutoNum type="arabicPeriod"/>
              <a:defRPr sz="1800" b="0">
                <a:latin typeface="Avenir Book"/>
                <a:ea typeface="Avenir Book"/>
                <a:cs typeface="Avenir Book"/>
                <a:sym typeface="Avenir Book"/>
              </a:defRPr>
            </a:pPr>
            <a:r>
              <a:rPr dirty="0"/>
              <a:t>Considering the experiment design, gather all emitted individual beta distributions per condition</a:t>
            </a:r>
          </a:p>
        </p:txBody>
      </p:sp>
      <p:grpSp>
        <p:nvGrpSpPr>
          <p:cNvPr id="583" name="Group 583"/>
          <p:cNvGrpSpPr/>
          <p:nvPr/>
        </p:nvGrpSpPr>
        <p:grpSpPr>
          <a:xfrm>
            <a:off x="5079539" y="1291637"/>
            <a:ext cx="1321410" cy="582473"/>
            <a:chOff x="0" y="-57543"/>
            <a:chExt cx="1879336" cy="828405"/>
          </a:xfrm>
        </p:grpSpPr>
        <p:sp>
          <p:nvSpPr>
            <p:cNvPr id="579" name="Shape 579"/>
            <p:cNvSpPr/>
            <p:nvPr/>
          </p:nvSpPr>
          <p:spPr>
            <a:xfrm>
              <a:off x="0" y="80433"/>
              <a:ext cx="220134" cy="220134"/>
            </a:xfrm>
            <a:prstGeom prst="ellipse">
              <a:avLst/>
            </a:prstGeom>
            <a:solidFill>
              <a:srgbClr val="59C3A6"/>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580" name="Shape 580"/>
            <p:cNvSpPr/>
            <p:nvPr/>
          </p:nvSpPr>
          <p:spPr>
            <a:xfrm>
              <a:off x="0" y="412750"/>
              <a:ext cx="220134" cy="220134"/>
            </a:xfrm>
            <a:prstGeom prst="ellipse">
              <a:avLst/>
            </a:prstGeom>
            <a:solidFill>
              <a:srgbClr val="BEBEBE"/>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581" name="Shape 581"/>
            <p:cNvSpPr/>
            <p:nvPr/>
          </p:nvSpPr>
          <p:spPr>
            <a:xfrm>
              <a:off x="219625" y="-57543"/>
              <a:ext cx="1659711"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atin typeface="Avenir Book"/>
                  <a:ea typeface="Avenir Book"/>
                  <a:cs typeface="Avenir Book"/>
                  <a:sym typeface="Avenir Book"/>
                </a:defRPr>
              </a:lvl1pPr>
            </a:lstStyle>
            <a:p>
              <a:r>
                <a:t>condition A</a:t>
              </a:r>
            </a:p>
          </p:txBody>
        </p:sp>
        <p:sp>
          <p:nvSpPr>
            <p:cNvPr id="582" name="Shape 582"/>
            <p:cNvSpPr/>
            <p:nvPr/>
          </p:nvSpPr>
          <p:spPr>
            <a:xfrm>
              <a:off x="231004" y="274773"/>
              <a:ext cx="1641473"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atin typeface="Avenir Book"/>
                  <a:ea typeface="Avenir Book"/>
                  <a:cs typeface="Avenir Book"/>
                  <a:sym typeface="Avenir Book"/>
                </a:defRPr>
              </a:lvl1pPr>
            </a:lstStyle>
            <a:p>
              <a:r>
                <a:t>condition B</a:t>
              </a:r>
            </a:p>
          </p:txBody>
        </p:sp>
      </p:grpSp>
      <p:pic>
        <p:nvPicPr>
          <p:cNvPr id="25" name="Picture 24" descr="20171011_9161_Mariana Ferrei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26" name="TextBox 25"/>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27" name="TextBox 26"/>
          <p:cNvSpPr txBox="1"/>
          <p:nvPr/>
        </p:nvSpPr>
        <p:spPr>
          <a:xfrm>
            <a:off x="0" y="0"/>
            <a:ext cx="8055888"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Beta distribution-based differential AS</a:t>
            </a:r>
          </a:p>
        </p:txBody>
      </p:sp>
      <p:sp>
        <p:nvSpPr>
          <p:cNvPr id="16" name="TextBox 15"/>
          <p:cNvSpPr txBox="1"/>
          <p:nvPr/>
        </p:nvSpPr>
        <p:spPr>
          <a:xfrm>
            <a:off x="-1" y="6561884"/>
            <a:ext cx="5515045" cy="307777"/>
          </a:xfrm>
          <a:prstGeom prst="rect">
            <a:avLst/>
          </a:prstGeom>
          <a:noFill/>
        </p:spPr>
        <p:txBody>
          <a:bodyPr wrap="square" rtlCol="0">
            <a:spAutoFit/>
          </a:bodyPr>
          <a:lstStyle/>
          <a:p>
            <a:r>
              <a:rPr lang="en-US" sz="1400" dirty="0" err="1">
                <a:solidFill>
                  <a:schemeClr val="tx1">
                    <a:lumMod val="50000"/>
                    <a:lumOff val="50000"/>
                  </a:schemeClr>
                </a:solidFill>
              </a:rPr>
              <a:t>Tapial</a:t>
            </a:r>
            <a:r>
              <a:rPr lang="en-US" sz="1400" dirty="0">
                <a:solidFill>
                  <a:schemeClr val="tx1">
                    <a:lumMod val="50000"/>
                    <a:lumOff val="50000"/>
                  </a:schemeClr>
                </a:solidFill>
              </a:rPr>
              <a:t> et al. (2017), </a:t>
            </a:r>
            <a:r>
              <a:rPr lang="en-US" sz="1400" i="1" dirty="0">
                <a:solidFill>
                  <a:schemeClr val="tx1">
                    <a:lumMod val="50000"/>
                    <a:lumOff val="50000"/>
                  </a:schemeClr>
                </a:solidFill>
              </a:rPr>
              <a:t>Genome Res </a:t>
            </a:r>
            <a:r>
              <a:rPr lang="en-US" sz="1400" dirty="0">
                <a:solidFill>
                  <a:schemeClr val="tx1">
                    <a:lumMod val="50000"/>
                    <a:lumOff val="50000"/>
                  </a:schemeClr>
                </a:solidFill>
              </a:rPr>
              <a:t>27:1759</a:t>
            </a:r>
          </a:p>
        </p:txBody>
      </p:sp>
    </p:spTree>
    <p:extLst>
      <p:ext uri="{BB962C8B-B14F-4D97-AF65-F5344CB8AC3E}">
        <p14:creationId xmlns:p14="http://schemas.microsoft.com/office/powerpoint/2010/main" val="4261518781"/>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
        <p:nvSpPr>
          <p:cNvPr id="598" name="Shape 598"/>
          <p:cNvSpPr>
            <a:spLocks noGrp="1"/>
          </p:cNvSpPr>
          <p:nvPr>
            <p:ph type="body" idx="4294967295"/>
          </p:nvPr>
        </p:nvSpPr>
        <p:spPr>
          <a:xfrm>
            <a:off x="457200" y="1600200"/>
            <a:ext cx="4784764" cy="4525963"/>
          </a:xfrm>
          <a:prstGeom prst="rect">
            <a:avLst/>
          </a:prstGeom>
        </p:spPr>
        <p:txBody>
          <a:bodyPr anchor="t"/>
          <a:lstStyle>
            <a:lvl1pPr>
              <a:defRPr sz="2000">
                <a:latin typeface="Avenir Book"/>
                <a:ea typeface="Avenir Book"/>
                <a:cs typeface="Avenir Book"/>
                <a:sym typeface="Avenir Book"/>
              </a:defRPr>
            </a:lvl1pPr>
          </a:lstStyle>
          <a:p>
            <a:r>
              <a:rPr dirty="0"/>
              <a:t>for each considered alternative splicing event:</a:t>
            </a:r>
          </a:p>
        </p:txBody>
      </p:sp>
      <p:pic>
        <p:nvPicPr>
          <p:cNvPr id="600" name="pasted-image.pdf"/>
          <p:cNvPicPr>
            <a:picLocks noChangeAspect="1"/>
          </p:cNvPicPr>
          <p:nvPr/>
        </p:nvPicPr>
        <p:blipFill>
          <a:blip r:embed="rId3">
            <a:extLst/>
          </a:blip>
          <a:stretch>
            <a:fillRect/>
          </a:stretch>
        </p:blipFill>
        <p:spPr>
          <a:xfrm>
            <a:off x="5062500" y="1265625"/>
            <a:ext cx="3796876" cy="2951635"/>
          </a:xfrm>
          <a:prstGeom prst="rect">
            <a:avLst/>
          </a:prstGeom>
          <a:ln w="12700">
            <a:miter lim="400000"/>
          </a:ln>
        </p:spPr>
      </p:pic>
      <p:sp>
        <p:nvSpPr>
          <p:cNvPr id="601" name="Shape 601"/>
          <p:cNvSpPr/>
          <p:nvPr/>
        </p:nvSpPr>
        <p:spPr>
          <a:xfrm>
            <a:off x="669727" y="2402086"/>
            <a:ext cx="4150412" cy="3045510"/>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marL="279043" indent="-279043">
              <a:spcBef>
                <a:spcPts val="2953"/>
              </a:spcBef>
              <a:buSzPct val="100000"/>
              <a:buAutoNum type="arabicPeriod"/>
              <a:defRPr sz="1800" b="0">
                <a:latin typeface="Avenir Book"/>
                <a:ea typeface="Avenir Book"/>
                <a:cs typeface="Avenir Book"/>
                <a:sym typeface="Avenir Book"/>
              </a:defRPr>
            </a:pPr>
            <a:r>
              <a:rPr lang="en-GB"/>
              <a:t>Emit individual beta distributions per sample, using inclusion and exclusion reads as shape parameters</a:t>
            </a:r>
          </a:p>
          <a:p>
            <a:pPr marL="279043" indent="-279043">
              <a:spcBef>
                <a:spcPts val="2953"/>
              </a:spcBef>
              <a:buSzPct val="100000"/>
              <a:buAutoNum type="arabicPeriod"/>
              <a:defRPr sz="1800" b="0">
                <a:latin typeface="Avenir Book"/>
                <a:ea typeface="Avenir Book"/>
                <a:cs typeface="Avenir Book"/>
                <a:sym typeface="Avenir Book"/>
              </a:defRPr>
            </a:pPr>
            <a:r>
              <a:rPr lang="en-GB"/>
              <a:t>Considering the experiment design, gather all emitted individual beta distributions per condition</a:t>
            </a:r>
          </a:p>
          <a:p>
            <a:pPr marL="279043" indent="-279043">
              <a:spcBef>
                <a:spcPts val="2953"/>
              </a:spcBef>
              <a:buSzPct val="100000"/>
              <a:buAutoNum type="arabicPeriod"/>
              <a:defRPr sz="1800" b="0">
                <a:latin typeface="Avenir Book"/>
                <a:ea typeface="Avenir Book"/>
                <a:cs typeface="Avenir Book"/>
                <a:sym typeface="Avenir Book"/>
              </a:defRPr>
            </a:pPr>
            <a:r>
              <a:rPr lang="en-GB"/>
              <a:t>Fit a condition-specific global beta distribution (if unimodal)</a:t>
            </a:r>
          </a:p>
        </p:txBody>
      </p:sp>
      <p:pic>
        <p:nvPicPr>
          <p:cNvPr id="602" name="pasted-image.pdf"/>
          <p:cNvPicPr>
            <a:picLocks noChangeAspect="1"/>
          </p:cNvPicPr>
          <p:nvPr/>
        </p:nvPicPr>
        <p:blipFill>
          <a:blip r:embed="rId4">
            <a:extLst/>
          </a:blip>
          <a:stretch>
            <a:fillRect/>
          </a:stretch>
        </p:blipFill>
        <p:spPr>
          <a:xfrm>
            <a:off x="5062500" y="4009702"/>
            <a:ext cx="3796876" cy="2938219"/>
          </a:xfrm>
          <a:prstGeom prst="rect">
            <a:avLst/>
          </a:prstGeom>
          <a:ln w="12700">
            <a:miter lim="400000"/>
          </a:ln>
        </p:spPr>
      </p:pic>
      <p:grpSp>
        <p:nvGrpSpPr>
          <p:cNvPr id="607" name="Group 607"/>
          <p:cNvGrpSpPr/>
          <p:nvPr/>
        </p:nvGrpSpPr>
        <p:grpSpPr>
          <a:xfrm>
            <a:off x="5079539" y="1291637"/>
            <a:ext cx="1321410" cy="582473"/>
            <a:chOff x="0" y="-57543"/>
            <a:chExt cx="1879336" cy="828405"/>
          </a:xfrm>
        </p:grpSpPr>
        <p:sp>
          <p:nvSpPr>
            <p:cNvPr id="603" name="Shape 603"/>
            <p:cNvSpPr/>
            <p:nvPr/>
          </p:nvSpPr>
          <p:spPr>
            <a:xfrm>
              <a:off x="0" y="80433"/>
              <a:ext cx="220134" cy="220134"/>
            </a:xfrm>
            <a:prstGeom prst="ellipse">
              <a:avLst/>
            </a:prstGeom>
            <a:solidFill>
              <a:srgbClr val="59C3A6"/>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604" name="Shape 604"/>
            <p:cNvSpPr/>
            <p:nvPr/>
          </p:nvSpPr>
          <p:spPr>
            <a:xfrm>
              <a:off x="0" y="412750"/>
              <a:ext cx="220134" cy="220134"/>
            </a:xfrm>
            <a:prstGeom prst="ellipse">
              <a:avLst/>
            </a:prstGeom>
            <a:solidFill>
              <a:srgbClr val="BEBEBE"/>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605" name="Shape 605"/>
            <p:cNvSpPr/>
            <p:nvPr/>
          </p:nvSpPr>
          <p:spPr>
            <a:xfrm>
              <a:off x="219625" y="-57543"/>
              <a:ext cx="1659711"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atin typeface="Avenir Book"/>
                  <a:ea typeface="Avenir Book"/>
                  <a:cs typeface="Avenir Book"/>
                  <a:sym typeface="Avenir Book"/>
                </a:defRPr>
              </a:lvl1pPr>
            </a:lstStyle>
            <a:p>
              <a:r>
                <a:t>condition A</a:t>
              </a:r>
            </a:p>
          </p:txBody>
        </p:sp>
        <p:sp>
          <p:nvSpPr>
            <p:cNvPr id="606" name="Shape 606"/>
            <p:cNvSpPr/>
            <p:nvPr/>
          </p:nvSpPr>
          <p:spPr>
            <a:xfrm>
              <a:off x="231004" y="274773"/>
              <a:ext cx="1641473"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atin typeface="Avenir Book"/>
                  <a:ea typeface="Avenir Book"/>
                  <a:cs typeface="Avenir Book"/>
                  <a:sym typeface="Avenir Book"/>
                </a:defRPr>
              </a:lvl1pPr>
            </a:lstStyle>
            <a:p>
              <a:r>
                <a:t>condition B</a:t>
              </a:r>
            </a:p>
          </p:txBody>
        </p:sp>
      </p:grpSp>
      <p:pic>
        <p:nvPicPr>
          <p:cNvPr id="25" name="Picture 24" descr="20171011_9161_Mariana Ferrei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26" name="TextBox 25"/>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27" name="TextBox 26"/>
          <p:cNvSpPr txBox="1"/>
          <p:nvPr/>
        </p:nvSpPr>
        <p:spPr>
          <a:xfrm>
            <a:off x="0" y="0"/>
            <a:ext cx="8055888"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Beta distribution-based differential AS</a:t>
            </a:r>
          </a:p>
        </p:txBody>
      </p:sp>
      <p:sp>
        <p:nvSpPr>
          <p:cNvPr id="16" name="TextBox 15"/>
          <p:cNvSpPr txBox="1"/>
          <p:nvPr/>
        </p:nvSpPr>
        <p:spPr>
          <a:xfrm>
            <a:off x="-1" y="6561884"/>
            <a:ext cx="5515045" cy="307777"/>
          </a:xfrm>
          <a:prstGeom prst="rect">
            <a:avLst/>
          </a:prstGeom>
          <a:noFill/>
        </p:spPr>
        <p:txBody>
          <a:bodyPr wrap="square" rtlCol="0">
            <a:spAutoFit/>
          </a:bodyPr>
          <a:lstStyle/>
          <a:p>
            <a:r>
              <a:rPr lang="en-US" sz="1400" dirty="0" err="1">
                <a:solidFill>
                  <a:schemeClr val="tx1">
                    <a:lumMod val="50000"/>
                    <a:lumOff val="50000"/>
                  </a:schemeClr>
                </a:solidFill>
              </a:rPr>
              <a:t>Tapial</a:t>
            </a:r>
            <a:r>
              <a:rPr lang="en-US" sz="1400" dirty="0">
                <a:solidFill>
                  <a:schemeClr val="tx1">
                    <a:lumMod val="50000"/>
                    <a:lumOff val="50000"/>
                  </a:schemeClr>
                </a:solidFill>
              </a:rPr>
              <a:t> et al. (2017), </a:t>
            </a:r>
            <a:r>
              <a:rPr lang="en-US" sz="1400" i="1" dirty="0">
                <a:solidFill>
                  <a:schemeClr val="tx1">
                    <a:lumMod val="50000"/>
                    <a:lumOff val="50000"/>
                  </a:schemeClr>
                </a:solidFill>
              </a:rPr>
              <a:t>Genome Res </a:t>
            </a:r>
            <a:r>
              <a:rPr lang="en-US" sz="1400" dirty="0">
                <a:solidFill>
                  <a:schemeClr val="tx1">
                    <a:lumMod val="50000"/>
                    <a:lumOff val="50000"/>
                  </a:schemeClr>
                </a:solidFill>
              </a:rPr>
              <a:t>27:1759</a:t>
            </a:r>
          </a:p>
        </p:txBody>
      </p:sp>
    </p:spTree>
    <p:extLst>
      <p:ext uri="{BB962C8B-B14F-4D97-AF65-F5344CB8AC3E}">
        <p14:creationId xmlns:p14="http://schemas.microsoft.com/office/powerpoint/2010/main" val="77661217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p:cNvSpPr>
          <p:nvPr>
            <p:ph type="sldNum" sz="quarter" idx="4294967295"/>
          </p:nvPr>
        </p:nvSpPr>
        <p:spPr>
          <a:xfrm>
            <a:off x="701712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dirty="0"/>
          </a:p>
        </p:txBody>
      </p:sp>
      <p:sp>
        <p:nvSpPr>
          <p:cNvPr id="700" name="Shape 700"/>
          <p:cNvSpPr/>
          <p:nvPr/>
        </p:nvSpPr>
        <p:spPr>
          <a:xfrm>
            <a:off x="379155" y="941935"/>
            <a:ext cx="5957980" cy="687685"/>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defRPr sz="2000" b="0">
                <a:latin typeface="Avenir Book"/>
                <a:ea typeface="Avenir Book"/>
                <a:cs typeface="Avenir Book"/>
                <a:sym typeface="Avenir Book"/>
              </a:defRPr>
            </a:pPr>
            <a:r>
              <a:rPr dirty="0"/>
              <a:t>how often are the </a:t>
            </a:r>
            <a:r>
              <a:rPr dirty="0">
                <a:solidFill>
                  <a:srgbClr val="59C3A6"/>
                </a:solidFill>
                <a:latin typeface="Avenir Heavy"/>
                <a:ea typeface="Avenir Heavy"/>
                <a:cs typeface="Avenir Heavy"/>
                <a:sym typeface="Avenir Heavy"/>
              </a:rPr>
              <a:t>emitted points A</a:t>
            </a:r>
            <a:r>
              <a:rPr dirty="0"/>
              <a:t> greater than the </a:t>
            </a:r>
            <a:r>
              <a:rPr dirty="0">
                <a:solidFill>
                  <a:srgbClr val="BEBEBE"/>
                </a:solidFill>
                <a:latin typeface="Avenir Heavy"/>
                <a:ea typeface="Avenir Heavy"/>
                <a:cs typeface="Avenir Heavy"/>
                <a:sym typeface="Avenir Heavy"/>
              </a:rPr>
              <a:t>emitted points B</a:t>
            </a:r>
            <a:r>
              <a:rPr dirty="0"/>
              <a:t>?</a:t>
            </a:r>
          </a:p>
        </p:txBody>
      </p:sp>
      <p:sp>
        <p:nvSpPr>
          <p:cNvPr id="701" name="Shape 701"/>
          <p:cNvSpPr/>
          <p:nvPr/>
        </p:nvSpPr>
        <p:spPr>
          <a:xfrm>
            <a:off x="503541" y="1923579"/>
            <a:ext cx="8536674" cy="99546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l">
              <a:defRPr sz="2000" b="0">
                <a:latin typeface="Avenir Book"/>
                <a:ea typeface="Avenir Book"/>
                <a:cs typeface="Avenir Book"/>
                <a:sym typeface="Avenir Book"/>
              </a:defRPr>
            </a:pPr>
            <a:r>
              <a:rPr dirty="0"/>
              <a:t>for each given ΔPSI threshold (</a:t>
            </a:r>
            <a:r>
              <a:rPr dirty="0">
                <a:latin typeface="Avenir Heavy"/>
                <a:ea typeface="Avenir Heavy"/>
                <a:cs typeface="Avenir Heavy"/>
                <a:sym typeface="Avenir Heavy"/>
              </a:rPr>
              <a:t>x</a:t>
            </a:r>
            <a:r>
              <a:rPr dirty="0"/>
              <a:t>), between -1 and 1:</a:t>
            </a:r>
          </a:p>
          <a:p>
            <a:pPr algn="l">
              <a:defRPr sz="2000" b="0">
                <a:latin typeface="Avenir Book"/>
                <a:ea typeface="Avenir Book"/>
                <a:cs typeface="Avenir Book"/>
                <a:sym typeface="Avenir Book"/>
              </a:defRPr>
            </a:pPr>
            <a:endParaRPr dirty="0"/>
          </a:p>
          <a:p>
            <a:pPr lvl="3" algn="l">
              <a:defRPr sz="2000" b="0">
                <a:latin typeface="Avenir Book"/>
                <a:ea typeface="Avenir Book"/>
                <a:cs typeface="Avenir Book"/>
                <a:sym typeface="Avenir Book"/>
              </a:defRPr>
            </a:pPr>
            <a:r>
              <a:rPr dirty="0"/>
              <a:t>calculate the probability that       </a:t>
            </a:r>
            <a:r>
              <a:rPr dirty="0">
                <a:solidFill>
                  <a:srgbClr val="59C2A6"/>
                </a:solidFill>
              </a:rPr>
              <a:t>point A</a:t>
            </a:r>
            <a:r>
              <a:rPr dirty="0"/>
              <a:t> - </a:t>
            </a:r>
            <a:r>
              <a:rPr dirty="0">
                <a:solidFill>
                  <a:srgbClr val="D0D0D0"/>
                </a:solidFill>
              </a:rPr>
              <a:t>point B</a:t>
            </a:r>
            <a:r>
              <a:rPr dirty="0"/>
              <a:t> &gt; </a:t>
            </a:r>
            <a:r>
              <a:rPr dirty="0">
                <a:latin typeface="Avenir Heavy"/>
                <a:ea typeface="Avenir Heavy"/>
                <a:cs typeface="Avenir Heavy"/>
                <a:sym typeface="Avenir Heavy"/>
              </a:rPr>
              <a:t>x</a:t>
            </a:r>
          </a:p>
        </p:txBody>
      </p:sp>
      <p:pic>
        <p:nvPicPr>
          <p:cNvPr id="702" name="pasted-image.pdf"/>
          <p:cNvPicPr>
            <a:picLocks noChangeAspect="1"/>
          </p:cNvPicPr>
          <p:nvPr/>
        </p:nvPicPr>
        <p:blipFill>
          <a:blip r:embed="rId2">
            <a:extLst/>
          </a:blip>
          <a:stretch>
            <a:fillRect/>
          </a:stretch>
        </p:blipFill>
        <p:spPr>
          <a:xfrm>
            <a:off x="5118953" y="3429000"/>
            <a:ext cx="3796876" cy="2938218"/>
          </a:xfrm>
          <a:prstGeom prst="rect">
            <a:avLst/>
          </a:prstGeom>
          <a:ln w="12700">
            <a:miter lim="400000"/>
          </a:ln>
        </p:spPr>
      </p:pic>
      <p:pic>
        <p:nvPicPr>
          <p:cNvPr id="20" name="Picture 19" descr="20171011_9161_Mariana Ferrei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21" name="TextBox 20"/>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22" name="TextBox 21"/>
          <p:cNvSpPr txBox="1"/>
          <p:nvPr/>
        </p:nvSpPr>
        <p:spPr>
          <a:xfrm>
            <a:off x="0" y="0"/>
            <a:ext cx="8055888"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Beta distribution-based differential AS</a:t>
            </a:r>
          </a:p>
        </p:txBody>
      </p:sp>
      <p:pic>
        <p:nvPicPr>
          <p:cNvPr id="2" name="Picture 1"/>
          <p:cNvPicPr>
            <a:picLocks noChangeAspect="1"/>
          </p:cNvPicPr>
          <p:nvPr/>
        </p:nvPicPr>
        <p:blipFill>
          <a:blip r:embed="rId4"/>
          <a:stretch>
            <a:fillRect/>
          </a:stretch>
        </p:blipFill>
        <p:spPr>
          <a:xfrm>
            <a:off x="503540" y="3429000"/>
            <a:ext cx="3968711" cy="2436427"/>
          </a:xfrm>
          <a:prstGeom prst="rect">
            <a:avLst/>
          </a:prstGeom>
        </p:spPr>
      </p:pic>
      <p:sp>
        <p:nvSpPr>
          <p:cNvPr id="11" name="TextBox 10"/>
          <p:cNvSpPr txBox="1"/>
          <p:nvPr/>
        </p:nvSpPr>
        <p:spPr>
          <a:xfrm>
            <a:off x="-1" y="6561884"/>
            <a:ext cx="5515045" cy="307777"/>
          </a:xfrm>
          <a:prstGeom prst="rect">
            <a:avLst/>
          </a:prstGeom>
          <a:noFill/>
        </p:spPr>
        <p:txBody>
          <a:bodyPr wrap="square" rtlCol="0">
            <a:spAutoFit/>
          </a:bodyPr>
          <a:lstStyle/>
          <a:p>
            <a:r>
              <a:rPr lang="en-US" sz="1400" dirty="0" err="1">
                <a:solidFill>
                  <a:schemeClr val="tx1">
                    <a:lumMod val="50000"/>
                    <a:lumOff val="50000"/>
                  </a:schemeClr>
                </a:solidFill>
              </a:rPr>
              <a:t>Tapial</a:t>
            </a:r>
            <a:r>
              <a:rPr lang="en-US" sz="1400" dirty="0">
                <a:solidFill>
                  <a:schemeClr val="tx1">
                    <a:lumMod val="50000"/>
                    <a:lumOff val="50000"/>
                  </a:schemeClr>
                </a:solidFill>
              </a:rPr>
              <a:t> et al. (2017), </a:t>
            </a:r>
            <a:r>
              <a:rPr lang="en-US" sz="1400" i="1" dirty="0">
                <a:solidFill>
                  <a:schemeClr val="tx1">
                    <a:lumMod val="50000"/>
                    <a:lumOff val="50000"/>
                  </a:schemeClr>
                </a:solidFill>
              </a:rPr>
              <a:t>Genome Res </a:t>
            </a:r>
            <a:r>
              <a:rPr lang="en-US" sz="1400" dirty="0">
                <a:solidFill>
                  <a:schemeClr val="tx1">
                    <a:lumMod val="50000"/>
                    <a:lumOff val="50000"/>
                  </a:schemeClr>
                </a:solidFill>
              </a:rPr>
              <a:t>27:1759</a:t>
            </a:r>
          </a:p>
        </p:txBody>
      </p:sp>
    </p:spTree>
    <p:extLst>
      <p:ext uri="{BB962C8B-B14F-4D97-AF65-F5344CB8AC3E}">
        <p14:creationId xmlns:p14="http://schemas.microsoft.com/office/powerpoint/2010/main" val="2862377715"/>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dirty="0"/>
          </a:p>
        </p:txBody>
      </p:sp>
      <p:pic>
        <p:nvPicPr>
          <p:cNvPr id="16" name="Picture 15" descr="20171011_9161_Mariana Ferrei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17" name="TextBox 16"/>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18" name="TextBox 17"/>
          <p:cNvSpPr txBox="1"/>
          <p:nvPr/>
        </p:nvSpPr>
        <p:spPr>
          <a:xfrm>
            <a:off x="0" y="0"/>
            <a:ext cx="8055888"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AS signatures of senescence</a:t>
            </a:r>
          </a:p>
        </p:txBody>
      </p:sp>
      <p:pic>
        <p:nvPicPr>
          <p:cNvPr id="11" name="Picture 10"/>
          <p:cNvPicPr>
            <a:picLocks noChangeAspect="1"/>
          </p:cNvPicPr>
          <p:nvPr/>
        </p:nvPicPr>
        <p:blipFill>
          <a:blip r:embed="rId3"/>
          <a:stretch>
            <a:fillRect/>
          </a:stretch>
        </p:blipFill>
        <p:spPr>
          <a:xfrm>
            <a:off x="7084219" y="38073"/>
            <a:ext cx="899169" cy="1201691"/>
          </a:xfrm>
          <a:prstGeom prst="rect">
            <a:avLst/>
          </a:prstGeom>
        </p:spPr>
      </p:pic>
      <p:sp>
        <p:nvSpPr>
          <p:cNvPr id="12" name="TextBox 11"/>
          <p:cNvSpPr txBox="1"/>
          <p:nvPr/>
        </p:nvSpPr>
        <p:spPr>
          <a:xfrm>
            <a:off x="7023100" y="1167180"/>
            <a:ext cx="995482" cy="584775"/>
          </a:xfrm>
          <a:prstGeom prst="rect">
            <a:avLst/>
          </a:prstGeom>
          <a:noFill/>
        </p:spPr>
        <p:txBody>
          <a:bodyPr wrap="square" rtlCol="0">
            <a:spAutoFit/>
          </a:bodyPr>
          <a:lstStyle/>
          <a:p>
            <a:pPr algn="ctr"/>
            <a:r>
              <a:rPr lang="en-US" sz="1600" dirty="0">
                <a:solidFill>
                  <a:srgbClr val="000090"/>
                </a:solidFill>
              </a:rPr>
              <a:t>Jesus Gil</a:t>
            </a:r>
          </a:p>
          <a:p>
            <a:pPr algn="ctr"/>
            <a:r>
              <a:rPr lang="en-US" sz="1600" dirty="0">
                <a:solidFill>
                  <a:srgbClr val="000090"/>
                </a:solidFill>
              </a:rPr>
              <a:t>(Imperial)</a:t>
            </a:r>
          </a:p>
        </p:txBody>
      </p:sp>
      <p:pic>
        <p:nvPicPr>
          <p:cNvPr id="2" name="Picture 1"/>
          <p:cNvPicPr>
            <a:picLocks noChangeAspect="1"/>
          </p:cNvPicPr>
          <p:nvPr/>
        </p:nvPicPr>
        <p:blipFill>
          <a:blip r:embed="rId4"/>
          <a:stretch>
            <a:fillRect/>
          </a:stretch>
        </p:blipFill>
        <p:spPr>
          <a:xfrm>
            <a:off x="279047" y="906982"/>
            <a:ext cx="3823718" cy="3817630"/>
          </a:xfrm>
          <a:prstGeom prst="rect">
            <a:avLst/>
          </a:prstGeom>
        </p:spPr>
      </p:pic>
      <p:pic>
        <p:nvPicPr>
          <p:cNvPr id="3" name="Picture 2"/>
          <p:cNvPicPr>
            <a:picLocks noChangeAspect="1"/>
          </p:cNvPicPr>
          <p:nvPr/>
        </p:nvPicPr>
        <p:blipFill>
          <a:blip r:embed="rId5"/>
          <a:stretch>
            <a:fillRect/>
          </a:stretch>
        </p:blipFill>
        <p:spPr>
          <a:xfrm>
            <a:off x="4158585" y="2013282"/>
            <a:ext cx="4887731" cy="1137108"/>
          </a:xfrm>
          <a:prstGeom prst="rect">
            <a:avLst/>
          </a:prstGeom>
        </p:spPr>
      </p:pic>
      <p:pic>
        <p:nvPicPr>
          <p:cNvPr id="4" name="Picture 3"/>
          <p:cNvPicPr>
            <a:picLocks noChangeAspect="1"/>
          </p:cNvPicPr>
          <p:nvPr/>
        </p:nvPicPr>
        <p:blipFill>
          <a:blip r:embed="rId6"/>
          <a:stretch>
            <a:fillRect/>
          </a:stretch>
        </p:blipFill>
        <p:spPr>
          <a:xfrm>
            <a:off x="4158584" y="3268668"/>
            <a:ext cx="4985415" cy="535157"/>
          </a:xfrm>
          <a:prstGeom prst="rect">
            <a:avLst/>
          </a:prstGeom>
        </p:spPr>
      </p:pic>
      <p:pic>
        <p:nvPicPr>
          <p:cNvPr id="5" name="Picture 4"/>
          <p:cNvPicPr>
            <a:picLocks noChangeAspect="1"/>
          </p:cNvPicPr>
          <p:nvPr/>
        </p:nvPicPr>
        <p:blipFill>
          <a:blip r:embed="rId7"/>
          <a:stretch>
            <a:fillRect/>
          </a:stretch>
        </p:blipFill>
        <p:spPr>
          <a:xfrm>
            <a:off x="5579216" y="3873610"/>
            <a:ext cx="3467100" cy="304800"/>
          </a:xfrm>
          <a:prstGeom prst="rect">
            <a:avLst/>
          </a:prstGeom>
        </p:spPr>
      </p:pic>
      <p:sp>
        <p:nvSpPr>
          <p:cNvPr id="6" name="TextBox 5"/>
          <p:cNvSpPr txBox="1"/>
          <p:nvPr/>
        </p:nvSpPr>
        <p:spPr>
          <a:xfrm>
            <a:off x="615574" y="5111108"/>
            <a:ext cx="8022511" cy="1304973"/>
          </a:xfrm>
          <a:prstGeom prst="rect">
            <a:avLst/>
          </a:prstGeom>
          <a:noFill/>
        </p:spPr>
        <p:txBody>
          <a:bodyPr wrap="none" rtlCol="0">
            <a:spAutoFit/>
          </a:bodyPr>
          <a:lstStyle/>
          <a:p>
            <a:pPr algn="ctr">
              <a:lnSpc>
                <a:spcPct val="110000"/>
              </a:lnSpc>
            </a:pPr>
            <a:r>
              <a:rPr lang="en-US" sz="2400" u="sng" dirty="0"/>
              <a:t>Hypothesis:</a:t>
            </a:r>
          </a:p>
          <a:p>
            <a:pPr algn="ctr">
              <a:lnSpc>
                <a:spcPct val="110000"/>
              </a:lnSpc>
            </a:pPr>
            <a:r>
              <a:rPr lang="en-US" sz="2400" b="1" i="1" dirty="0">
                <a:solidFill>
                  <a:schemeClr val="tx1">
                    <a:lumMod val="65000"/>
                    <a:lumOff val="35000"/>
                  </a:schemeClr>
                </a:solidFill>
              </a:rPr>
              <a:t>Stimulus-specific alternative splicing contributes to the</a:t>
            </a:r>
          </a:p>
          <a:p>
            <a:pPr algn="ctr">
              <a:lnSpc>
                <a:spcPct val="110000"/>
              </a:lnSpc>
            </a:pPr>
            <a:r>
              <a:rPr lang="en-US" sz="2400" b="1" i="1" dirty="0">
                <a:solidFill>
                  <a:schemeClr val="tx1">
                    <a:lumMod val="65000"/>
                    <a:lumOff val="35000"/>
                  </a:schemeClr>
                </a:solidFill>
              </a:rPr>
              <a:t>establishment and maintenance of the senescent phenotype</a:t>
            </a:r>
          </a:p>
        </p:txBody>
      </p:sp>
    </p:spTree>
    <p:extLst>
      <p:ext uri="{BB962C8B-B14F-4D97-AF65-F5344CB8AC3E}">
        <p14:creationId xmlns:p14="http://schemas.microsoft.com/office/powerpoint/2010/main" val="15609085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p:cNvSpPr>
          <p:nvPr>
            <p:ph type="sldNum" sz="quarter" idx="4294967295"/>
          </p:nvPr>
        </p:nvSpPr>
        <p:spPr>
          <a:xfrm>
            <a:off x="7010400"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dirty="0"/>
          </a:p>
        </p:txBody>
      </p:sp>
      <p:pic>
        <p:nvPicPr>
          <p:cNvPr id="734" name="pasted-image.pdf"/>
          <p:cNvPicPr>
            <a:picLocks noChangeAspect="1"/>
          </p:cNvPicPr>
          <p:nvPr/>
        </p:nvPicPr>
        <p:blipFill>
          <a:blip r:embed="rId2">
            <a:extLst/>
          </a:blip>
          <a:stretch>
            <a:fillRect/>
          </a:stretch>
        </p:blipFill>
        <p:spPr>
          <a:xfrm>
            <a:off x="2040750" y="1876547"/>
            <a:ext cx="5062501" cy="4069313"/>
          </a:xfrm>
          <a:prstGeom prst="rect">
            <a:avLst/>
          </a:prstGeom>
          <a:ln w="12700">
            <a:miter lim="400000"/>
          </a:ln>
        </p:spPr>
      </p:pic>
      <p:pic>
        <p:nvPicPr>
          <p:cNvPr id="16" name="Picture 15" descr="20171011_9161_Mariana Ferrei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17" name="TextBox 16"/>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18" name="TextBox 17"/>
          <p:cNvSpPr txBox="1"/>
          <p:nvPr/>
        </p:nvSpPr>
        <p:spPr>
          <a:xfrm>
            <a:off x="0" y="0"/>
            <a:ext cx="8055888"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AS signatures of senescence</a:t>
            </a:r>
          </a:p>
        </p:txBody>
      </p:sp>
      <p:sp>
        <p:nvSpPr>
          <p:cNvPr id="8" name="Shape 784"/>
          <p:cNvSpPr/>
          <p:nvPr/>
        </p:nvSpPr>
        <p:spPr>
          <a:xfrm>
            <a:off x="2563549" y="4830448"/>
            <a:ext cx="1180719" cy="31835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1600" b="0">
                <a:solidFill>
                  <a:srgbClr val="80CFB8"/>
                </a:solidFill>
                <a:latin typeface="Avenir Book"/>
                <a:ea typeface="Avenir Book"/>
                <a:cs typeface="Avenir Book"/>
                <a:sym typeface="Avenir Book"/>
              </a:defRPr>
            </a:lvl1pPr>
          </a:lstStyle>
          <a:p>
            <a:r>
              <a:rPr dirty="0"/>
              <a:t>Proliferating</a:t>
            </a:r>
          </a:p>
        </p:txBody>
      </p:sp>
      <p:sp>
        <p:nvSpPr>
          <p:cNvPr id="9" name="Shape 787"/>
          <p:cNvSpPr/>
          <p:nvPr/>
        </p:nvSpPr>
        <p:spPr>
          <a:xfrm>
            <a:off x="4512145" y="4830448"/>
            <a:ext cx="2498255" cy="564574"/>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1600" b="0">
                <a:solidFill>
                  <a:srgbClr val="C3D1E1"/>
                </a:solidFill>
                <a:latin typeface="Avenir Book"/>
                <a:ea typeface="Avenir Book"/>
                <a:cs typeface="Avenir Book"/>
                <a:sym typeface="Avenir Book"/>
              </a:defRPr>
            </a:lvl1pPr>
          </a:lstStyle>
          <a:p>
            <a:pPr algn="r"/>
            <a:r>
              <a:rPr lang="pt-PT" dirty="0" err="1"/>
              <a:t>Senescent</a:t>
            </a:r>
            <a:endParaRPr lang="pt-PT" dirty="0"/>
          </a:p>
          <a:p>
            <a:pPr algn="r"/>
            <a:r>
              <a:rPr lang="pt-PT" dirty="0"/>
              <a:t>(</a:t>
            </a:r>
            <a:r>
              <a:rPr dirty="0"/>
              <a:t>radiation-induced</a:t>
            </a:r>
            <a:r>
              <a:rPr lang="pt-PT" dirty="0"/>
              <a:t>)</a:t>
            </a:r>
            <a:endParaRPr dirty="0"/>
          </a:p>
        </p:txBody>
      </p:sp>
      <p:pic>
        <p:nvPicPr>
          <p:cNvPr id="11" name="Picture 10"/>
          <p:cNvPicPr>
            <a:picLocks noChangeAspect="1"/>
          </p:cNvPicPr>
          <p:nvPr/>
        </p:nvPicPr>
        <p:blipFill>
          <a:blip r:embed="rId4"/>
          <a:stretch>
            <a:fillRect/>
          </a:stretch>
        </p:blipFill>
        <p:spPr>
          <a:xfrm>
            <a:off x="7084219" y="38073"/>
            <a:ext cx="899169" cy="1201691"/>
          </a:xfrm>
          <a:prstGeom prst="rect">
            <a:avLst/>
          </a:prstGeom>
        </p:spPr>
      </p:pic>
      <p:sp>
        <p:nvSpPr>
          <p:cNvPr id="13" name="TextBox 12">
            <a:extLst>
              <a:ext uri="{FF2B5EF4-FFF2-40B4-BE49-F238E27FC236}">
                <a16:creationId xmlns:a16="http://schemas.microsoft.com/office/drawing/2014/main" id="{904B4454-EF38-4744-A218-6746881F7E3C}"/>
              </a:ext>
            </a:extLst>
          </p:cNvPr>
          <p:cNvSpPr txBox="1"/>
          <p:nvPr/>
        </p:nvSpPr>
        <p:spPr>
          <a:xfrm>
            <a:off x="7023100" y="1167180"/>
            <a:ext cx="995482" cy="584775"/>
          </a:xfrm>
          <a:prstGeom prst="rect">
            <a:avLst/>
          </a:prstGeom>
          <a:noFill/>
        </p:spPr>
        <p:txBody>
          <a:bodyPr wrap="square" rtlCol="0">
            <a:spAutoFit/>
          </a:bodyPr>
          <a:lstStyle/>
          <a:p>
            <a:pPr algn="ctr"/>
            <a:r>
              <a:rPr lang="en-US" sz="1600" dirty="0">
                <a:solidFill>
                  <a:srgbClr val="000090"/>
                </a:solidFill>
              </a:rPr>
              <a:t>Jesus Gil</a:t>
            </a:r>
          </a:p>
          <a:p>
            <a:pPr algn="ctr"/>
            <a:r>
              <a:rPr lang="en-US" sz="1600" dirty="0">
                <a:solidFill>
                  <a:srgbClr val="000090"/>
                </a:solidFill>
              </a:rPr>
              <a:t>(Imperial)</a:t>
            </a:r>
          </a:p>
        </p:txBody>
      </p:sp>
    </p:spTree>
    <p:extLst>
      <p:ext uri="{BB962C8B-B14F-4D97-AF65-F5344CB8AC3E}">
        <p14:creationId xmlns:p14="http://schemas.microsoft.com/office/powerpoint/2010/main" val="214411178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a:spLocks noGrp="1"/>
          </p:cNvSpPr>
          <p:nvPr>
            <p:ph type="sldNum" sz="quarter" idx="4294967295"/>
          </p:nvPr>
        </p:nvSpPr>
        <p:spPr>
          <a:xfrm>
            <a:off x="7017120" y="6489173"/>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dirty="0"/>
          </a:p>
        </p:txBody>
      </p:sp>
      <p:pic>
        <p:nvPicPr>
          <p:cNvPr id="750" name="pasted-image.pdf"/>
          <p:cNvPicPr>
            <a:picLocks noChangeAspect="1"/>
          </p:cNvPicPr>
          <p:nvPr/>
        </p:nvPicPr>
        <p:blipFill>
          <a:blip r:embed="rId3">
            <a:extLst/>
          </a:blip>
          <a:stretch>
            <a:fillRect/>
          </a:stretch>
        </p:blipFill>
        <p:spPr>
          <a:xfrm>
            <a:off x="15750" y="702545"/>
            <a:ext cx="2025001" cy="1556633"/>
          </a:xfrm>
          <a:prstGeom prst="rect">
            <a:avLst/>
          </a:prstGeom>
          <a:ln w="12700">
            <a:miter lim="400000"/>
          </a:ln>
        </p:spPr>
      </p:pic>
      <p:pic>
        <p:nvPicPr>
          <p:cNvPr id="751" name="pasted-image.pdf"/>
          <p:cNvPicPr>
            <a:picLocks noChangeAspect="1"/>
          </p:cNvPicPr>
          <p:nvPr/>
        </p:nvPicPr>
        <p:blipFill>
          <a:blip r:embed="rId4">
            <a:extLst/>
          </a:blip>
          <a:stretch>
            <a:fillRect/>
          </a:stretch>
        </p:blipFill>
        <p:spPr>
          <a:xfrm>
            <a:off x="2040750" y="1876547"/>
            <a:ext cx="5062501" cy="4069313"/>
          </a:xfrm>
          <a:prstGeom prst="rect">
            <a:avLst/>
          </a:prstGeom>
          <a:ln w="12700">
            <a:miter lim="400000"/>
          </a:ln>
        </p:spPr>
      </p:pic>
      <p:pic>
        <p:nvPicPr>
          <p:cNvPr id="752" name="pasted-image.pdf"/>
          <p:cNvPicPr>
            <a:picLocks noChangeAspect="1"/>
          </p:cNvPicPr>
          <p:nvPr/>
        </p:nvPicPr>
        <p:blipFill>
          <a:blip r:embed="rId5">
            <a:extLst/>
          </a:blip>
          <a:stretch>
            <a:fillRect/>
          </a:stretch>
        </p:blipFill>
        <p:spPr>
          <a:xfrm>
            <a:off x="7103250" y="2229777"/>
            <a:ext cx="2025001" cy="1567295"/>
          </a:xfrm>
          <a:prstGeom prst="rect">
            <a:avLst/>
          </a:prstGeom>
          <a:ln w="12700">
            <a:miter lim="400000"/>
          </a:ln>
        </p:spPr>
      </p:pic>
      <p:pic>
        <p:nvPicPr>
          <p:cNvPr id="753" name="pasted-image.pdf"/>
          <p:cNvPicPr>
            <a:picLocks noChangeAspect="1"/>
          </p:cNvPicPr>
          <p:nvPr/>
        </p:nvPicPr>
        <p:blipFill>
          <a:blip r:embed="rId6">
            <a:extLst/>
          </a:blip>
          <a:stretch>
            <a:fillRect/>
          </a:stretch>
        </p:blipFill>
        <p:spPr>
          <a:xfrm>
            <a:off x="15750" y="3113431"/>
            <a:ext cx="2025001" cy="1556633"/>
          </a:xfrm>
          <a:prstGeom prst="rect">
            <a:avLst/>
          </a:prstGeom>
          <a:ln w="12700">
            <a:miter lim="400000"/>
          </a:ln>
        </p:spPr>
      </p:pic>
      <p:pic>
        <p:nvPicPr>
          <p:cNvPr id="754" name="pasted-image.pdf"/>
          <p:cNvPicPr>
            <a:picLocks noChangeAspect="1"/>
          </p:cNvPicPr>
          <p:nvPr/>
        </p:nvPicPr>
        <p:blipFill>
          <a:blip r:embed="rId7">
            <a:extLst/>
          </a:blip>
          <a:stretch>
            <a:fillRect/>
          </a:stretch>
        </p:blipFill>
        <p:spPr>
          <a:xfrm>
            <a:off x="1839808" y="742877"/>
            <a:ext cx="1465508" cy="457971"/>
          </a:xfrm>
          <a:prstGeom prst="rect">
            <a:avLst/>
          </a:prstGeom>
          <a:ln w="12700">
            <a:miter lim="400000"/>
          </a:ln>
        </p:spPr>
      </p:pic>
      <p:pic>
        <p:nvPicPr>
          <p:cNvPr id="755" name="pasted-image.pdf"/>
          <p:cNvPicPr>
            <a:picLocks noChangeAspect="1"/>
          </p:cNvPicPr>
          <p:nvPr/>
        </p:nvPicPr>
        <p:blipFill>
          <a:blip r:embed="rId8">
            <a:extLst/>
          </a:blip>
          <a:stretch>
            <a:fillRect/>
          </a:stretch>
        </p:blipFill>
        <p:spPr>
          <a:xfrm>
            <a:off x="7382996" y="1760367"/>
            <a:ext cx="1465509" cy="457972"/>
          </a:xfrm>
          <a:prstGeom prst="rect">
            <a:avLst/>
          </a:prstGeom>
          <a:ln w="12700">
            <a:miter lim="400000"/>
          </a:ln>
        </p:spPr>
      </p:pic>
      <p:pic>
        <p:nvPicPr>
          <p:cNvPr id="756" name="pasted-image.pdf"/>
          <p:cNvPicPr>
            <a:picLocks noChangeAspect="1"/>
          </p:cNvPicPr>
          <p:nvPr/>
        </p:nvPicPr>
        <p:blipFill>
          <a:blip r:embed="rId9">
            <a:extLst/>
          </a:blip>
          <a:stretch>
            <a:fillRect/>
          </a:stretch>
        </p:blipFill>
        <p:spPr>
          <a:xfrm>
            <a:off x="295496" y="2587909"/>
            <a:ext cx="1465508" cy="457972"/>
          </a:xfrm>
          <a:prstGeom prst="rect">
            <a:avLst/>
          </a:prstGeom>
          <a:ln w="12700">
            <a:miter lim="400000"/>
          </a:ln>
        </p:spPr>
      </p:pic>
      <p:pic>
        <p:nvPicPr>
          <p:cNvPr id="769" name="Picture 768"/>
          <p:cNvPicPr>
            <a:picLocks/>
          </p:cNvPicPr>
          <p:nvPr/>
        </p:nvPicPr>
        <p:blipFill>
          <a:blip r:embed="rId10">
            <a:extLst/>
          </a:blip>
          <a:stretch>
            <a:fillRect/>
          </a:stretch>
        </p:blipFill>
        <p:spPr>
          <a:xfrm>
            <a:off x="1967987" y="1485233"/>
            <a:ext cx="1190631" cy="425530"/>
          </a:xfrm>
          <a:prstGeom prst="rect">
            <a:avLst/>
          </a:prstGeom>
        </p:spPr>
      </p:pic>
      <p:pic>
        <p:nvPicPr>
          <p:cNvPr id="771" name="Picture 770"/>
          <p:cNvPicPr>
            <a:picLocks/>
          </p:cNvPicPr>
          <p:nvPr/>
        </p:nvPicPr>
        <p:blipFill>
          <a:blip r:embed="rId11">
            <a:extLst/>
          </a:blip>
          <a:stretch>
            <a:fillRect/>
          </a:stretch>
        </p:blipFill>
        <p:spPr>
          <a:xfrm>
            <a:off x="2040751" y="3827199"/>
            <a:ext cx="1264565" cy="1416848"/>
          </a:xfrm>
          <a:prstGeom prst="rect">
            <a:avLst/>
          </a:prstGeom>
        </p:spPr>
      </p:pic>
      <p:pic>
        <p:nvPicPr>
          <p:cNvPr id="773" name="Picture 772"/>
          <p:cNvPicPr>
            <a:picLocks/>
          </p:cNvPicPr>
          <p:nvPr/>
        </p:nvPicPr>
        <p:blipFill>
          <a:blip r:embed="rId12">
            <a:extLst/>
          </a:blip>
          <a:stretch>
            <a:fillRect/>
          </a:stretch>
        </p:blipFill>
        <p:spPr>
          <a:xfrm rot="1062169">
            <a:off x="6204898" y="1599783"/>
            <a:ext cx="1023948" cy="550517"/>
          </a:xfrm>
          <a:prstGeom prst="rect">
            <a:avLst/>
          </a:prstGeom>
        </p:spPr>
      </p:pic>
      <p:pic>
        <p:nvPicPr>
          <p:cNvPr id="25" name="Picture 24" descr="20171011_9161_Mariana Ferreira.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26" name="TextBox 25"/>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pic>
        <p:nvPicPr>
          <p:cNvPr id="4" name="Picture 3"/>
          <p:cNvPicPr>
            <a:picLocks noChangeAspect="1"/>
          </p:cNvPicPr>
          <p:nvPr/>
        </p:nvPicPr>
        <p:blipFill>
          <a:blip r:embed="rId14"/>
          <a:stretch>
            <a:fillRect/>
          </a:stretch>
        </p:blipFill>
        <p:spPr>
          <a:xfrm>
            <a:off x="90986" y="5172012"/>
            <a:ext cx="1949765" cy="1537187"/>
          </a:xfrm>
          <a:prstGeom prst="rect">
            <a:avLst/>
          </a:prstGeom>
        </p:spPr>
      </p:pic>
      <p:pic>
        <p:nvPicPr>
          <p:cNvPr id="6" name="Picture 5"/>
          <p:cNvPicPr>
            <a:picLocks noChangeAspect="1"/>
          </p:cNvPicPr>
          <p:nvPr/>
        </p:nvPicPr>
        <p:blipFill>
          <a:blip r:embed="rId15"/>
          <a:stretch>
            <a:fillRect/>
          </a:stretch>
        </p:blipFill>
        <p:spPr>
          <a:xfrm>
            <a:off x="2307257" y="6255637"/>
            <a:ext cx="1459506" cy="440052"/>
          </a:xfrm>
          <a:prstGeom prst="rect">
            <a:avLst/>
          </a:prstGeom>
        </p:spPr>
      </p:pic>
      <p:pic>
        <p:nvPicPr>
          <p:cNvPr id="20" name="Picture 19"/>
          <p:cNvPicPr>
            <a:picLocks/>
          </p:cNvPicPr>
          <p:nvPr/>
        </p:nvPicPr>
        <p:blipFill>
          <a:blip r:embed="rId10">
            <a:extLst/>
          </a:blip>
          <a:stretch>
            <a:fillRect/>
          </a:stretch>
        </p:blipFill>
        <p:spPr>
          <a:xfrm rot="17641595">
            <a:off x="1627164" y="2375143"/>
            <a:ext cx="1190631" cy="425530"/>
          </a:xfrm>
          <a:prstGeom prst="rect">
            <a:avLst/>
          </a:prstGeom>
        </p:spPr>
      </p:pic>
      <p:pic>
        <p:nvPicPr>
          <p:cNvPr id="2" name="Picture 1"/>
          <p:cNvPicPr>
            <a:picLocks noChangeAspect="1"/>
          </p:cNvPicPr>
          <p:nvPr/>
        </p:nvPicPr>
        <p:blipFill>
          <a:blip r:embed="rId16"/>
          <a:stretch>
            <a:fillRect/>
          </a:stretch>
        </p:blipFill>
        <p:spPr>
          <a:xfrm>
            <a:off x="7382996" y="4165952"/>
            <a:ext cx="1456304" cy="473299"/>
          </a:xfrm>
          <a:prstGeom prst="rect">
            <a:avLst/>
          </a:prstGeom>
        </p:spPr>
      </p:pic>
      <p:pic>
        <p:nvPicPr>
          <p:cNvPr id="22" name="Picture 21"/>
          <p:cNvPicPr>
            <a:picLocks/>
          </p:cNvPicPr>
          <p:nvPr/>
        </p:nvPicPr>
        <p:blipFill>
          <a:blip r:embed="rId11">
            <a:extLst/>
          </a:blip>
          <a:stretch>
            <a:fillRect/>
          </a:stretch>
        </p:blipFill>
        <p:spPr>
          <a:xfrm rot="18684978">
            <a:off x="6300692" y="2513600"/>
            <a:ext cx="1264565" cy="1416848"/>
          </a:xfrm>
          <a:prstGeom prst="rect">
            <a:avLst/>
          </a:prstGeom>
        </p:spPr>
      </p:pic>
      <p:pic>
        <p:nvPicPr>
          <p:cNvPr id="7" name="Picture 6"/>
          <p:cNvPicPr>
            <a:picLocks noChangeAspect="1"/>
          </p:cNvPicPr>
          <p:nvPr/>
        </p:nvPicPr>
        <p:blipFill>
          <a:blip r:embed="rId17"/>
          <a:stretch>
            <a:fillRect/>
          </a:stretch>
        </p:blipFill>
        <p:spPr>
          <a:xfrm>
            <a:off x="7143424" y="4743834"/>
            <a:ext cx="1958475" cy="1537817"/>
          </a:xfrm>
          <a:prstGeom prst="rect">
            <a:avLst/>
          </a:prstGeom>
        </p:spPr>
      </p:pic>
      <p:sp>
        <p:nvSpPr>
          <p:cNvPr id="8" name="TextBox 7"/>
          <p:cNvSpPr txBox="1"/>
          <p:nvPr/>
        </p:nvSpPr>
        <p:spPr>
          <a:xfrm>
            <a:off x="3001470" y="3948585"/>
            <a:ext cx="742811" cy="338554"/>
          </a:xfrm>
          <a:prstGeom prst="rect">
            <a:avLst/>
          </a:prstGeom>
          <a:noFill/>
        </p:spPr>
        <p:txBody>
          <a:bodyPr wrap="none" rtlCol="0">
            <a:spAutoFit/>
          </a:bodyPr>
          <a:lstStyle/>
          <a:p>
            <a:r>
              <a:rPr lang="en-US" sz="1600" dirty="0"/>
              <a:t>CDK10</a:t>
            </a:r>
          </a:p>
        </p:txBody>
      </p:sp>
      <p:sp>
        <p:nvSpPr>
          <p:cNvPr id="28" name="TextBox 27"/>
          <p:cNvSpPr txBox="1"/>
          <p:nvPr/>
        </p:nvSpPr>
        <p:spPr>
          <a:xfrm>
            <a:off x="0" y="0"/>
            <a:ext cx="8055888"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AS signatures of senescence</a:t>
            </a:r>
          </a:p>
        </p:txBody>
      </p:sp>
      <p:pic>
        <p:nvPicPr>
          <p:cNvPr id="29" name="Picture 28"/>
          <p:cNvPicPr>
            <a:picLocks noChangeAspect="1"/>
          </p:cNvPicPr>
          <p:nvPr/>
        </p:nvPicPr>
        <p:blipFill>
          <a:blip r:embed="rId18"/>
          <a:stretch>
            <a:fillRect/>
          </a:stretch>
        </p:blipFill>
        <p:spPr>
          <a:xfrm>
            <a:off x="7084219" y="38073"/>
            <a:ext cx="899169" cy="1201691"/>
          </a:xfrm>
          <a:prstGeom prst="rect">
            <a:avLst/>
          </a:prstGeom>
        </p:spPr>
      </p:pic>
      <p:sp>
        <p:nvSpPr>
          <p:cNvPr id="27" name="TextBox 26">
            <a:extLst>
              <a:ext uri="{FF2B5EF4-FFF2-40B4-BE49-F238E27FC236}">
                <a16:creationId xmlns:a16="http://schemas.microsoft.com/office/drawing/2014/main" id="{E5654129-DBE1-FA45-B546-59C33794FF45}"/>
              </a:ext>
            </a:extLst>
          </p:cNvPr>
          <p:cNvSpPr txBox="1"/>
          <p:nvPr/>
        </p:nvSpPr>
        <p:spPr>
          <a:xfrm>
            <a:off x="7023100" y="1167180"/>
            <a:ext cx="995482" cy="584775"/>
          </a:xfrm>
          <a:prstGeom prst="rect">
            <a:avLst/>
          </a:prstGeom>
          <a:noFill/>
        </p:spPr>
        <p:txBody>
          <a:bodyPr wrap="square" rtlCol="0">
            <a:spAutoFit/>
          </a:bodyPr>
          <a:lstStyle/>
          <a:p>
            <a:pPr algn="ctr"/>
            <a:r>
              <a:rPr lang="en-US" sz="1600" dirty="0">
                <a:solidFill>
                  <a:srgbClr val="000090"/>
                </a:solidFill>
              </a:rPr>
              <a:t>Jesus Gil</a:t>
            </a:r>
          </a:p>
          <a:p>
            <a:pPr algn="ctr"/>
            <a:r>
              <a:rPr lang="en-US" sz="1600" dirty="0">
                <a:solidFill>
                  <a:srgbClr val="000090"/>
                </a:solidFill>
              </a:rPr>
              <a:t>(Imperial)</a:t>
            </a:r>
          </a:p>
        </p:txBody>
      </p:sp>
    </p:spTree>
    <p:extLst>
      <p:ext uri="{BB962C8B-B14F-4D97-AF65-F5344CB8AC3E}">
        <p14:creationId xmlns:p14="http://schemas.microsoft.com/office/powerpoint/2010/main" val="36741902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sted-image.pdf"/>
          <p:cNvPicPr>
            <a:picLocks noChangeAspect="1"/>
          </p:cNvPicPr>
          <p:nvPr/>
        </p:nvPicPr>
        <p:blipFill>
          <a:blip r:embed="rId3">
            <a:extLst/>
          </a:blip>
          <a:stretch>
            <a:fillRect/>
          </a:stretch>
        </p:blipFill>
        <p:spPr>
          <a:xfrm>
            <a:off x="15750" y="3113431"/>
            <a:ext cx="2025001" cy="1556633"/>
          </a:xfrm>
          <a:prstGeom prst="rect">
            <a:avLst/>
          </a:prstGeom>
          <a:ln w="12700">
            <a:miter lim="400000"/>
          </a:ln>
        </p:spPr>
      </p:pic>
      <p:sp>
        <p:nvSpPr>
          <p:cNvPr id="776" name="Shape 776"/>
          <p:cNvSpPr>
            <a:spLocks noGrp="1"/>
          </p:cNvSpPr>
          <p:nvPr>
            <p:ph type="sldNum" sz="quarter" idx="4294967295"/>
          </p:nvPr>
        </p:nvSpPr>
        <p:spPr>
          <a:xfrm>
            <a:off x="7027099" y="6492875"/>
            <a:ext cx="2133600" cy="36512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dirty="0"/>
          </a:p>
        </p:txBody>
      </p:sp>
      <p:pic>
        <p:nvPicPr>
          <p:cNvPr id="780" name="pasted-image.pdf"/>
          <p:cNvPicPr>
            <a:picLocks noChangeAspect="1"/>
          </p:cNvPicPr>
          <p:nvPr/>
        </p:nvPicPr>
        <p:blipFill>
          <a:blip r:embed="rId4">
            <a:extLst/>
          </a:blip>
          <a:stretch>
            <a:fillRect/>
          </a:stretch>
        </p:blipFill>
        <p:spPr>
          <a:xfrm>
            <a:off x="2040750" y="1875656"/>
            <a:ext cx="5062501" cy="4063501"/>
          </a:xfrm>
          <a:prstGeom prst="rect">
            <a:avLst/>
          </a:prstGeom>
          <a:ln w="12700">
            <a:miter lim="400000"/>
          </a:ln>
        </p:spPr>
      </p:pic>
      <p:pic>
        <p:nvPicPr>
          <p:cNvPr id="782" name="pasted-image.pdf"/>
          <p:cNvPicPr>
            <a:picLocks noChangeAspect="1"/>
          </p:cNvPicPr>
          <p:nvPr/>
        </p:nvPicPr>
        <p:blipFill>
          <a:blip r:embed="rId5">
            <a:extLst/>
          </a:blip>
          <a:stretch>
            <a:fillRect/>
          </a:stretch>
        </p:blipFill>
        <p:spPr>
          <a:xfrm>
            <a:off x="5551" y="1011974"/>
            <a:ext cx="2025001" cy="1570409"/>
          </a:xfrm>
          <a:prstGeom prst="rect">
            <a:avLst/>
          </a:prstGeom>
          <a:ln w="12700">
            <a:miter lim="400000"/>
          </a:ln>
        </p:spPr>
      </p:pic>
      <p:pic>
        <p:nvPicPr>
          <p:cNvPr id="797" name="Picture 796"/>
          <p:cNvPicPr>
            <a:picLocks/>
          </p:cNvPicPr>
          <p:nvPr/>
        </p:nvPicPr>
        <p:blipFill>
          <a:blip r:embed="rId6">
            <a:extLst/>
          </a:blip>
          <a:stretch>
            <a:fillRect/>
          </a:stretch>
        </p:blipFill>
        <p:spPr>
          <a:xfrm rot="4814173">
            <a:off x="1802998" y="1250945"/>
            <a:ext cx="822799" cy="793775"/>
          </a:xfrm>
          <a:prstGeom prst="rect">
            <a:avLst/>
          </a:prstGeom>
        </p:spPr>
      </p:pic>
      <p:sp>
        <p:nvSpPr>
          <p:cNvPr id="784" name="Shape 784"/>
          <p:cNvSpPr/>
          <p:nvPr/>
        </p:nvSpPr>
        <p:spPr>
          <a:xfrm>
            <a:off x="860032" y="2781568"/>
            <a:ext cx="1180719" cy="31835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1600" b="0">
                <a:solidFill>
                  <a:srgbClr val="80CFB8"/>
                </a:solidFill>
                <a:latin typeface="Avenir Book"/>
                <a:ea typeface="Avenir Book"/>
                <a:cs typeface="Avenir Book"/>
                <a:sym typeface="Avenir Book"/>
              </a:defRPr>
            </a:lvl1pPr>
          </a:lstStyle>
          <a:p>
            <a:r>
              <a:rPr dirty="0"/>
              <a:t>Proliferating</a:t>
            </a:r>
          </a:p>
        </p:txBody>
      </p:sp>
      <p:sp>
        <p:nvSpPr>
          <p:cNvPr id="785" name="Shape 785"/>
          <p:cNvSpPr/>
          <p:nvPr/>
        </p:nvSpPr>
        <p:spPr>
          <a:xfrm>
            <a:off x="59599" y="1127946"/>
            <a:ext cx="1053742" cy="564574"/>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1600" b="0">
                <a:solidFill>
                  <a:srgbClr val="C3D1E1"/>
                </a:solidFill>
                <a:latin typeface="Avenir Book"/>
                <a:ea typeface="Avenir Book"/>
                <a:cs typeface="Avenir Book"/>
                <a:sym typeface="Avenir Book"/>
              </a:defRPr>
            </a:lvl1pPr>
          </a:lstStyle>
          <a:p>
            <a:r>
              <a:rPr lang="pt-PT" dirty="0"/>
              <a:t>R</a:t>
            </a:r>
            <a:r>
              <a:rPr dirty="0"/>
              <a:t>adiation-induced</a:t>
            </a:r>
          </a:p>
        </p:txBody>
      </p:sp>
      <p:sp>
        <p:nvSpPr>
          <p:cNvPr id="786" name="Shape 786"/>
          <p:cNvSpPr/>
          <p:nvPr/>
        </p:nvSpPr>
        <p:spPr>
          <a:xfrm>
            <a:off x="860032" y="745871"/>
            <a:ext cx="1258085" cy="31835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1600" b="0">
                <a:solidFill>
                  <a:srgbClr val="7087E1"/>
                </a:solidFill>
                <a:latin typeface="Avenir Book"/>
                <a:ea typeface="Avenir Book"/>
                <a:cs typeface="Avenir Book"/>
                <a:sym typeface="Avenir Book"/>
              </a:defRPr>
            </a:lvl1pPr>
          </a:lstStyle>
          <a:p>
            <a:r>
              <a:rPr dirty="0"/>
              <a:t>RAS-induced</a:t>
            </a:r>
          </a:p>
        </p:txBody>
      </p:sp>
      <p:sp>
        <p:nvSpPr>
          <p:cNvPr id="787" name="Shape 787"/>
          <p:cNvSpPr/>
          <p:nvPr/>
        </p:nvSpPr>
        <p:spPr>
          <a:xfrm>
            <a:off x="46087" y="3182580"/>
            <a:ext cx="1053742" cy="564574"/>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1600" b="0">
                <a:solidFill>
                  <a:srgbClr val="C3D1E1"/>
                </a:solidFill>
                <a:latin typeface="Avenir Book"/>
                <a:ea typeface="Avenir Book"/>
                <a:cs typeface="Avenir Book"/>
                <a:sym typeface="Avenir Book"/>
              </a:defRPr>
            </a:lvl1pPr>
          </a:lstStyle>
          <a:p>
            <a:r>
              <a:rPr lang="pt-PT" dirty="0"/>
              <a:t>R</a:t>
            </a:r>
            <a:r>
              <a:rPr dirty="0"/>
              <a:t>adiation-induced</a:t>
            </a:r>
          </a:p>
        </p:txBody>
      </p:sp>
      <p:pic>
        <p:nvPicPr>
          <p:cNvPr id="23" name="Picture 22" descr="20171011_9161_Mariana Ferreir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5888" y="-8648"/>
            <a:ext cx="1094832" cy="1459411"/>
          </a:xfrm>
          <a:prstGeom prst="rect">
            <a:avLst/>
          </a:prstGeom>
        </p:spPr>
      </p:pic>
      <p:sp>
        <p:nvSpPr>
          <p:cNvPr id="24" name="TextBox 23"/>
          <p:cNvSpPr txBox="1"/>
          <p:nvPr/>
        </p:nvSpPr>
        <p:spPr>
          <a:xfrm>
            <a:off x="8055782" y="1085807"/>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Mariana</a:t>
            </a:r>
          </a:p>
        </p:txBody>
      </p:sp>
      <p:sp>
        <p:nvSpPr>
          <p:cNvPr id="16" name="TextBox 15"/>
          <p:cNvSpPr txBox="1"/>
          <p:nvPr/>
        </p:nvSpPr>
        <p:spPr>
          <a:xfrm>
            <a:off x="0" y="0"/>
            <a:ext cx="8055888"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AS signatures of senescence</a:t>
            </a:r>
          </a:p>
        </p:txBody>
      </p:sp>
      <p:pic>
        <p:nvPicPr>
          <p:cNvPr id="17" name="Picture 16"/>
          <p:cNvPicPr>
            <a:picLocks noChangeAspect="1"/>
          </p:cNvPicPr>
          <p:nvPr/>
        </p:nvPicPr>
        <p:blipFill>
          <a:blip r:embed="rId8"/>
          <a:stretch>
            <a:fillRect/>
          </a:stretch>
        </p:blipFill>
        <p:spPr>
          <a:xfrm>
            <a:off x="7084219" y="38073"/>
            <a:ext cx="899169" cy="1201691"/>
          </a:xfrm>
          <a:prstGeom prst="rect">
            <a:avLst/>
          </a:prstGeom>
        </p:spPr>
      </p:pic>
      <p:pic>
        <p:nvPicPr>
          <p:cNvPr id="19" name="Image" descr="Image"/>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5773486" y="6098570"/>
            <a:ext cx="1755354" cy="505396"/>
          </a:xfrm>
          <a:prstGeom prst="rect">
            <a:avLst/>
          </a:prstGeom>
          <a:ln w="12700">
            <a:miter lim="400000"/>
          </a:ln>
        </p:spPr>
      </p:pic>
      <p:pic>
        <p:nvPicPr>
          <p:cNvPr id="20" name="Image" descr="Image"/>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605026" y="6161995"/>
            <a:ext cx="488534" cy="378547"/>
          </a:xfrm>
          <a:prstGeom prst="rect">
            <a:avLst/>
          </a:prstGeom>
          <a:ln w="12700">
            <a:miter lim="400000"/>
          </a:ln>
        </p:spPr>
      </p:pic>
      <p:sp>
        <p:nvSpPr>
          <p:cNvPr id="21" name="TextBox 20"/>
          <p:cNvSpPr txBox="1"/>
          <p:nvPr/>
        </p:nvSpPr>
        <p:spPr>
          <a:xfrm>
            <a:off x="1762309" y="6120436"/>
            <a:ext cx="1855947" cy="461665"/>
          </a:xfrm>
          <a:prstGeom prst="rect">
            <a:avLst/>
          </a:prstGeom>
          <a:noFill/>
        </p:spPr>
        <p:txBody>
          <a:bodyPr wrap="none" rtlCol="0">
            <a:spAutoFit/>
          </a:bodyPr>
          <a:lstStyle/>
          <a:p>
            <a:r>
              <a:rPr lang="en-US" sz="2400" b="1" dirty="0"/>
              <a:t>User-friendly</a:t>
            </a:r>
          </a:p>
        </p:txBody>
      </p:sp>
      <p:sp>
        <p:nvSpPr>
          <p:cNvPr id="26" name="TextBox 25"/>
          <p:cNvSpPr txBox="1"/>
          <p:nvPr/>
        </p:nvSpPr>
        <p:spPr>
          <a:xfrm>
            <a:off x="4103236" y="6120436"/>
            <a:ext cx="1629172" cy="461665"/>
          </a:xfrm>
          <a:prstGeom prst="rect">
            <a:avLst/>
          </a:prstGeom>
          <a:noFill/>
        </p:spPr>
        <p:txBody>
          <a:bodyPr wrap="none" rtlCol="0">
            <a:spAutoFit/>
          </a:bodyPr>
          <a:lstStyle/>
          <a:p>
            <a:r>
              <a:rPr lang="en-US" sz="2400" b="1" dirty="0"/>
              <a:t>package </a:t>
            </a:r>
            <a:r>
              <a:rPr lang="en-US" sz="2400" b="1" dirty="0">
                <a:latin typeface="Wingdings"/>
                <a:ea typeface="Wingdings"/>
                <a:cs typeface="Wingdings"/>
                <a:sym typeface="Wingdings"/>
              </a:rPr>
              <a:t></a:t>
            </a:r>
            <a:r>
              <a:rPr lang="en-US" sz="2400" b="1" dirty="0"/>
              <a:t> </a:t>
            </a:r>
          </a:p>
        </p:txBody>
      </p:sp>
      <p:pic>
        <p:nvPicPr>
          <p:cNvPr id="1026" name="Picture 2" descr="Image result for coming soon">
            <a:extLst>
              <a:ext uri="{FF2B5EF4-FFF2-40B4-BE49-F238E27FC236}">
                <a16:creationId xmlns:a16="http://schemas.microsoft.com/office/drawing/2014/main" id="{1A09E2EF-D242-9243-BD5B-9FED052A85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982" y="5899450"/>
            <a:ext cx="1282498" cy="4419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5B199A1-4652-D848-AC1C-0E28687DC993}"/>
              </a:ext>
            </a:extLst>
          </p:cNvPr>
          <p:cNvSpPr txBox="1"/>
          <p:nvPr/>
        </p:nvSpPr>
        <p:spPr>
          <a:xfrm>
            <a:off x="7023100" y="1167180"/>
            <a:ext cx="995482" cy="584775"/>
          </a:xfrm>
          <a:prstGeom prst="rect">
            <a:avLst/>
          </a:prstGeom>
          <a:noFill/>
        </p:spPr>
        <p:txBody>
          <a:bodyPr wrap="square" rtlCol="0">
            <a:spAutoFit/>
          </a:bodyPr>
          <a:lstStyle/>
          <a:p>
            <a:pPr algn="ctr"/>
            <a:r>
              <a:rPr lang="en-US" sz="1600" dirty="0">
                <a:solidFill>
                  <a:srgbClr val="000090"/>
                </a:solidFill>
              </a:rPr>
              <a:t>Jesus Gil</a:t>
            </a:r>
          </a:p>
          <a:p>
            <a:pPr algn="ctr"/>
            <a:r>
              <a:rPr lang="en-US" sz="1600" dirty="0">
                <a:solidFill>
                  <a:srgbClr val="000090"/>
                </a:solidFill>
              </a:rPr>
              <a:t>(Imperial)</a:t>
            </a:r>
          </a:p>
        </p:txBody>
      </p:sp>
    </p:spTree>
    <p:extLst>
      <p:ext uri="{BB962C8B-B14F-4D97-AF65-F5344CB8AC3E}">
        <p14:creationId xmlns:p14="http://schemas.microsoft.com/office/powerpoint/2010/main" val="35890113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 grpId="0" animBg="1"/>
      <p:bldP spid="786" grpId="0" animBg="1"/>
      <p:bldP spid="21"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BBFC7A-36A1-A247-97FD-949FA3C3165E}"/>
              </a:ext>
            </a:extLst>
          </p:cNvPr>
          <p:cNvPicPr>
            <a:picLocks noChangeAspect="1"/>
          </p:cNvPicPr>
          <p:nvPr/>
        </p:nvPicPr>
        <p:blipFill>
          <a:blip r:embed="rId2"/>
          <a:stretch>
            <a:fillRect/>
          </a:stretch>
        </p:blipFill>
        <p:spPr>
          <a:xfrm>
            <a:off x="4656791" y="1574893"/>
            <a:ext cx="4284008" cy="2489109"/>
          </a:xfrm>
          <a:prstGeom prst="rect">
            <a:avLst/>
          </a:prstGeom>
        </p:spPr>
      </p:pic>
      <p:sp>
        <p:nvSpPr>
          <p:cNvPr id="7" name="TextBox 6">
            <a:extLst>
              <a:ext uri="{FF2B5EF4-FFF2-40B4-BE49-F238E27FC236}">
                <a16:creationId xmlns:a16="http://schemas.microsoft.com/office/drawing/2014/main" id="{73716399-2BA1-EB46-9B8E-DF3E785DE506}"/>
              </a:ext>
            </a:extLst>
          </p:cNvPr>
          <p:cNvSpPr txBox="1"/>
          <p:nvPr/>
        </p:nvSpPr>
        <p:spPr>
          <a:xfrm>
            <a:off x="5111492" y="997188"/>
            <a:ext cx="4032508" cy="307777"/>
          </a:xfrm>
          <a:prstGeom prst="rect">
            <a:avLst/>
          </a:prstGeom>
          <a:noFill/>
        </p:spPr>
        <p:txBody>
          <a:bodyPr wrap="square" rtlCol="0">
            <a:spAutoFit/>
          </a:bodyPr>
          <a:lstStyle/>
          <a:p>
            <a:pPr algn="r"/>
            <a:r>
              <a:rPr lang="en-US" sz="1400" dirty="0">
                <a:solidFill>
                  <a:schemeClr val="tx1">
                    <a:lumMod val="50000"/>
                    <a:lumOff val="50000"/>
                  </a:schemeClr>
                </a:solidFill>
              </a:rPr>
              <a:t>Subramanian </a:t>
            </a:r>
            <a:r>
              <a:rPr lang="en-US" sz="1400" i="1" dirty="0">
                <a:solidFill>
                  <a:schemeClr val="tx1">
                    <a:lumMod val="50000"/>
                    <a:lumOff val="50000"/>
                  </a:schemeClr>
                </a:solidFill>
              </a:rPr>
              <a:t>et al </a:t>
            </a:r>
            <a:r>
              <a:rPr lang="en-US" sz="1400" dirty="0">
                <a:solidFill>
                  <a:schemeClr val="tx1">
                    <a:lumMod val="50000"/>
                    <a:lumOff val="50000"/>
                  </a:schemeClr>
                </a:solidFill>
              </a:rPr>
              <a:t>(2017) </a:t>
            </a:r>
            <a:r>
              <a:rPr lang="en-US" sz="1400" i="1" dirty="0">
                <a:solidFill>
                  <a:schemeClr val="tx1">
                    <a:lumMod val="50000"/>
                    <a:lumOff val="50000"/>
                  </a:schemeClr>
                </a:solidFill>
              </a:rPr>
              <a:t>Cell </a:t>
            </a:r>
            <a:r>
              <a:rPr lang="en-US" sz="1400" dirty="0">
                <a:solidFill>
                  <a:schemeClr val="tx1">
                    <a:lumMod val="50000"/>
                    <a:lumOff val="50000"/>
                  </a:schemeClr>
                </a:solidFill>
              </a:rPr>
              <a:t>171:1437</a:t>
            </a:r>
          </a:p>
        </p:txBody>
      </p:sp>
      <p:pic>
        <p:nvPicPr>
          <p:cNvPr id="9" name="Picture 8">
            <a:extLst>
              <a:ext uri="{FF2B5EF4-FFF2-40B4-BE49-F238E27FC236}">
                <a16:creationId xmlns:a16="http://schemas.microsoft.com/office/drawing/2014/main" id="{5AFF9714-A7B3-8948-B1D1-2A0A80C432BA}"/>
              </a:ext>
            </a:extLst>
          </p:cNvPr>
          <p:cNvPicPr>
            <a:picLocks noChangeAspect="1"/>
          </p:cNvPicPr>
          <p:nvPr/>
        </p:nvPicPr>
        <p:blipFill>
          <a:blip r:embed="rId3"/>
          <a:stretch>
            <a:fillRect/>
          </a:stretch>
        </p:blipFill>
        <p:spPr>
          <a:xfrm>
            <a:off x="203199" y="1439426"/>
            <a:ext cx="4112840" cy="2833512"/>
          </a:xfrm>
          <a:prstGeom prst="rect">
            <a:avLst/>
          </a:prstGeom>
        </p:spPr>
      </p:pic>
      <p:sp>
        <p:nvSpPr>
          <p:cNvPr id="10" name="Rectangle 9">
            <a:extLst>
              <a:ext uri="{FF2B5EF4-FFF2-40B4-BE49-F238E27FC236}">
                <a16:creationId xmlns:a16="http://schemas.microsoft.com/office/drawing/2014/main" id="{3D5D94FF-ECFB-C84A-BEA4-23B6AC9B24E7}"/>
              </a:ext>
            </a:extLst>
          </p:cNvPr>
          <p:cNvSpPr/>
          <p:nvPr/>
        </p:nvSpPr>
        <p:spPr>
          <a:xfrm>
            <a:off x="1993375" y="1705498"/>
            <a:ext cx="2390398" cy="369332"/>
          </a:xfrm>
          <a:prstGeom prst="rect">
            <a:avLst/>
          </a:prstGeom>
        </p:spPr>
        <p:txBody>
          <a:bodyPr wrap="none">
            <a:spAutoFit/>
          </a:bodyPr>
          <a:lstStyle/>
          <a:p>
            <a:r>
              <a:rPr lang="en-US" dirty="0">
                <a:latin typeface="Courier" pitchFamily="2" charset="0"/>
              </a:rPr>
              <a:t>https://</a:t>
            </a:r>
            <a:r>
              <a:rPr lang="en-US" dirty="0" err="1">
                <a:latin typeface="Courier" pitchFamily="2" charset="0"/>
              </a:rPr>
              <a:t>clue.io</a:t>
            </a:r>
            <a:r>
              <a:rPr lang="en-US" dirty="0">
                <a:latin typeface="Courier" pitchFamily="2" charset="0"/>
              </a:rPr>
              <a:t>/</a:t>
            </a:r>
          </a:p>
        </p:txBody>
      </p:sp>
      <p:sp>
        <p:nvSpPr>
          <p:cNvPr id="11" name="TextBox 10">
            <a:extLst>
              <a:ext uri="{FF2B5EF4-FFF2-40B4-BE49-F238E27FC236}">
                <a16:creationId xmlns:a16="http://schemas.microsoft.com/office/drawing/2014/main" id="{0A83071D-9E15-174A-AFC2-6729D36755A7}"/>
              </a:ext>
            </a:extLst>
          </p:cNvPr>
          <p:cNvSpPr txBox="1"/>
          <p:nvPr/>
        </p:nvSpPr>
        <p:spPr>
          <a:xfrm>
            <a:off x="0" y="0"/>
            <a:ext cx="9144000" cy="1077218"/>
          </a:xfrm>
          <a:prstGeom prst="rect">
            <a:avLst/>
          </a:prstGeom>
          <a:noFill/>
        </p:spPr>
        <p:txBody>
          <a:bodyPr wrap="square" rtlCol="0">
            <a:spAutoFit/>
          </a:bodyPr>
          <a:lstStyle/>
          <a:p>
            <a:r>
              <a:rPr lang="en-US" sz="3200" b="1" i="1" dirty="0" err="1">
                <a:solidFill>
                  <a:srgbClr val="000090"/>
                </a:solidFill>
                <a:effectLst>
                  <a:outerShdw blurRad="50800" dist="38100" dir="2700000" algn="tl" rotWithShape="0">
                    <a:srgbClr val="000000">
                      <a:alpha val="43000"/>
                    </a:srgbClr>
                  </a:outerShdw>
                </a:effectLst>
              </a:rPr>
              <a:t>CMap</a:t>
            </a:r>
            <a:r>
              <a:rPr lang="en-US" sz="3200" b="1" i="1" dirty="0">
                <a:solidFill>
                  <a:srgbClr val="000090"/>
                </a:solidFill>
                <a:effectLst>
                  <a:outerShdw blurRad="50800" dist="38100" dir="2700000" algn="tl" rotWithShape="0">
                    <a:srgbClr val="000000">
                      <a:alpha val="43000"/>
                    </a:srgbClr>
                  </a:outerShdw>
                </a:effectLst>
              </a:rPr>
              <a:t>: transcriptional signatures of responses of human cells to chemical and genetic perturbation </a:t>
            </a:r>
          </a:p>
        </p:txBody>
      </p:sp>
      <p:pic>
        <p:nvPicPr>
          <p:cNvPr id="2052" name="Picture 4" descr="https://clue.io/connectopedia/images/choosing_l1000_hits_to_study_images/image_0.png">
            <a:extLst>
              <a:ext uri="{FF2B5EF4-FFF2-40B4-BE49-F238E27FC236}">
                <a16:creationId xmlns:a16="http://schemas.microsoft.com/office/drawing/2014/main" id="{120773D8-3CCC-2E42-94AD-8A925BB64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485" y="4418523"/>
            <a:ext cx="4778693" cy="4080639"/>
          </a:xfrm>
          <a:prstGeom prst="rect">
            <a:avLst/>
          </a:prstGeom>
          <a:noFill/>
          <a:extLst>
            <a:ext uri="{909E8E84-426E-40DD-AFC4-6F175D3DCCD1}">
              <a14:hiddenFill xmlns:a14="http://schemas.microsoft.com/office/drawing/2010/main">
                <a:solidFill>
                  <a:srgbClr val="FFFFFF"/>
                </a:solidFill>
              </a14:hiddenFill>
            </a:ext>
          </a:extLst>
        </p:spPr>
      </p:pic>
      <p:sp>
        <p:nvSpPr>
          <p:cNvPr id="12" name="Bent-Up Arrow 11">
            <a:extLst>
              <a:ext uri="{FF2B5EF4-FFF2-40B4-BE49-F238E27FC236}">
                <a16:creationId xmlns:a16="http://schemas.microsoft.com/office/drawing/2014/main" id="{5335DADF-C144-464C-8307-8C80B76132BE}"/>
              </a:ext>
            </a:extLst>
          </p:cNvPr>
          <p:cNvSpPr/>
          <p:nvPr/>
        </p:nvSpPr>
        <p:spPr>
          <a:xfrm rot="5400000">
            <a:off x="2272281" y="4405861"/>
            <a:ext cx="667886" cy="69321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CC502C6-35F5-BC4D-8854-D65B41DF7FB3}"/>
              </a:ext>
            </a:extLst>
          </p:cNvPr>
          <p:cNvSpPr/>
          <p:nvPr/>
        </p:nvSpPr>
        <p:spPr>
          <a:xfrm>
            <a:off x="677072" y="5231994"/>
            <a:ext cx="2632605" cy="923330"/>
          </a:xfrm>
          <a:prstGeom prst="rect">
            <a:avLst/>
          </a:prstGeom>
        </p:spPr>
        <p:txBody>
          <a:bodyPr wrap="square">
            <a:spAutoFit/>
          </a:bodyPr>
          <a:lstStyle/>
          <a:p>
            <a:r>
              <a:rPr lang="en-US" dirty="0"/>
              <a:t>plant flavonoid </a:t>
            </a:r>
            <a:r>
              <a:rPr lang="en-US" b="1" dirty="0"/>
              <a:t>apigenin</a:t>
            </a:r>
          </a:p>
          <a:p>
            <a:pPr marL="285750" indent="-285750">
              <a:buFont typeface="Arial" panose="020B0604020202020204" pitchFamily="34" charset="0"/>
              <a:buChar char="•"/>
            </a:pPr>
            <a:r>
              <a:rPr lang="en-US" dirty="0"/>
              <a:t>anti-inflammatory</a:t>
            </a:r>
          </a:p>
          <a:p>
            <a:pPr marL="285750" indent="-285750">
              <a:buFont typeface="Arial" panose="020B0604020202020204" pitchFamily="34" charset="0"/>
              <a:buChar char="•"/>
            </a:pPr>
            <a:r>
              <a:rPr lang="en-US" dirty="0"/>
              <a:t>anti-proliferative</a:t>
            </a:r>
          </a:p>
        </p:txBody>
      </p:sp>
      <p:pic>
        <p:nvPicPr>
          <p:cNvPr id="2054" name="Picture 6" descr="Apigenin-3D-balls.png">
            <a:extLst>
              <a:ext uri="{FF2B5EF4-FFF2-40B4-BE49-F238E27FC236}">
                <a16:creationId xmlns:a16="http://schemas.microsoft.com/office/drawing/2014/main" id="{F3CB6C7A-B9AE-6F49-9371-5BBCC285C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578" y="5993175"/>
            <a:ext cx="931333" cy="93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Causality of molecular alterations </a:t>
            </a:r>
          </a:p>
        </p:txBody>
      </p:sp>
      <p:sp>
        <p:nvSpPr>
          <p:cNvPr id="30" name="Slide Number Placeholder 11"/>
          <p:cNvSpPr>
            <a:spLocks noGrp="1"/>
          </p:cNvSpPr>
          <p:nvPr>
            <p:ph type="sldNum" sz="quarter" idx="12"/>
          </p:nvPr>
        </p:nvSpPr>
        <p:spPr>
          <a:xfrm>
            <a:off x="7010400" y="6484227"/>
            <a:ext cx="2133600" cy="365125"/>
          </a:xfrm>
        </p:spPr>
        <p:txBody>
          <a:bodyPr/>
          <a:lstStyle/>
          <a:p>
            <a:fld id="{08DC81D8-1F9F-1F42-9CA4-DCDBAA365F27}" type="slidenum">
              <a:rPr lang="en-US" smtClean="0"/>
              <a:pPr/>
              <a:t>39</a:t>
            </a:fld>
            <a:endParaRPr lang="en-US" dirty="0"/>
          </a:p>
        </p:txBody>
      </p:sp>
      <p:pic>
        <p:nvPicPr>
          <p:cNvPr id="11" name="Picture 10" descr="20171011_9157_Bernardo Almei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12" name="TextBox 11"/>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13" name="Picture 12" descr="20171011_9155_Nuno Agostin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414" y="-10273"/>
            <a:ext cx="1089293" cy="1452573"/>
          </a:xfrm>
          <a:prstGeom prst="rect">
            <a:avLst/>
          </a:prstGeom>
        </p:spPr>
      </p:pic>
      <p:sp>
        <p:nvSpPr>
          <p:cNvPr id="14" name="TextBox 13"/>
          <p:cNvSpPr txBox="1"/>
          <p:nvPr/>
        </p:nvSpPr>
        <p:spPr>
          <a:xfrm>
            <a:off x="6965414"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grpSp>
        <p:nvGrpSpPr>
          <p:cNvPr id="102" name="Group"/>
          <p:cNvGrpSpPr/>
          <p:nvPr/>
        </p:nvGrpSpPr>
        <p:grpSpPr>
          <a:xfrm>
            <a:off x="3636901" y="3143699"/>
            <a:ext cx="1019679" cy="907958"/>
            <a:chOff x="0" y="0"/>
            <a:chExt cx="1450208" cy="1291317"/>
          </a:xfrm>
        </p:grpSpPr>
        <p:sp>
          <p:nvSpPr>
            <p:cNvPr id="103" name="Gene A KD"/>
            <p:cNvSpPr txBox="1"/>
            <p:nvPr/>
          </p:nvSpPr>
          <p:spPr>
            <a:xfrm>
              <a:off x="0" y="0"/>
              <a:ext cx="1450209" cy="3696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100" b="0"/>
              </a:lvl1pPr>
            </a:lstStyle>
            <a:p>
              <a:r>
                <a:rPr sz="1600" dirty="0"/>
                <a:t>Gene A KD</a:t>
              </a:r>
            </a:p>
          </p:txBody>
        </p:sp>
        <p:grpSp>
          <p:nvGrpSpPr>
            <p:cNvPr id="104" name="Group"/>
            <p:cNvGrpSpPr/>
            <p:nvPr/>
          </p:nvGrpSpPr>
          <p:grpSpPr>
            <a:xfrm>
              <a:off x="428032" y="478851"/>
              <a:ext cx="609327" cy="812467"/>
              <a:chOff x="525710" y="-6771"/>
              <a:chExt cx="609326" cy="812465"/>
            </a:xfrm>
          </p:grpSpPr>
          <p:sp>
            <p:nvSpPr>
              <p:cNvPr id="105" name="Rectangle"/>
              <p:cNvSpPr/>
              <p:nvPr/>
            </p:nvSpPr>
            <p:spPr>
              <a:xfrm>
                <a:off x="817459" y="125675"/>
                <a:ext cx="317578"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6" name="Rectangle"/>
              <p:cNvSpPr/>
              <p:nvPr/>
            </p:nvSpPr>
            <p:spPr>
              <a:xfrm>
                <a:off x="708039" y="11949"/>
                <a:ext cx="109421"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7" name="Rectangle"/>
              <p:cNvSpPr/>
              <p:nvPr/>
            </p:nvSpPr>
            <p:spPr>
              <a:xfrm>
                <a:off x="817459" y="239402"/>
                <a:ext cx="253287"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8" name="Rectangle"/>
              <p:cNvSpPr/>
              <p:nvPr/>
            </p:nvSpPr>
            <p:spPr>
              <a:xfrm>
                <a:off x="641416" y="466854"/>
                <a:ext cx="176044" cy="93421"/>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9" name="Rectangle"/>
              <p:cNvSpPr/>
              <p:nvPr/>
            </p:nvSpPr>
            <p:spPr>
              <a:xfrm>
                <a:off x="525710" y="353128"/>
                <a:ext cx="291750"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0" name="Rectangle"/>
              <p:cNvSpPr/>
              <p:nvPr/>
            </p:nvSpPr>
            <p:spPr>
              <a:xfrm>
                <a:off x="614955" y="580581"/>
                <a:ext cx="202505"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1" name="Rectangle"/>
              <p:cNvSpPr/>
              <p:nvPr/>
            </p:nvSpPr>
            <p:spPr>
              <a:xfrm>
                <a:off x="817459" y="694307"/>
                <a:ext cx="150053"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2" name="Line"/>
              <p:cNvSpPr/>
              <p:nvPr/>
            </p:nvSpPr>
            <p:spPr>
              <a:xfrm flipV="1">
                <a:off x="817302" y="-6772"/>
                <a:ext cx="1" cy="81246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sp>
        <p:nvSpPr>
          <p:cNvPr id="113" name="Rounded Rectangle"/>
          <p:cNvSpPr/>
          <p:nvPr/>
        </p:nvSpPr>
        <p:spPr>
          <a:xfrm>
            <a:off x="3632605" y="4203638"/>
            <a:ext cx="1028273" cy="988179"/>
          </a:xfrm>
          <a:prstGeom prst="roundRect">
            <a:avLst>
              <a:gd name="adj" fmla="val 4472"/>
            </a:avLst>
          </a:prstGeom>
          <a:solidFill>
            <a:srgbClr val="6BBC6E">
              <a:alpha val="45960"/>
            </a:srgbClr>
          </a:solidFill>
          <a:ln w="12700" cap="flat">
            <a:noFill/>
            <a:miter lim="400000"/>
          </a:ln>
          <a:effectLst/>
        </p:spPr>
        <p:txBody>
          <a:bodyPr wrap="square" lIns="35717" tIns="35717" rIns="35717" bIns="35717" numCol="1" anchor="ctr">
            <a:noAutofit/>
          </a:bodyPr>
          <a:lstStyle/>
          <a:p>
            <a:pPr>
              <a:defRPr sz="2200" b="0">
                <a:solidFill>
                  <a:srgbClr val="FFFFFF"/>
                </a:solidFill>
                <a:latin typeface="+mn-lt"/>
                <a:ea typeface="+mn-ea"/>
                <a:cs typeface="+mn-cs"/>
                <a:sym typeface="Helvetica Neue Medium"/>
              </a:defRPr>
            </a:pPr>
            <a:endParaRPr/>
          </a:p>
        </p:txBody>
      </p:sp>
      <p:grpSp>
        <p:nvGrpSpPr>
          <p:cNvPr id="114" name="Group 113">
            <a:extLst>
              <a:ext uri="{FF2B5EF4-FFF2-40B4-BE49-F238E27FC236}">
                <a16:creationId xmlns:a16="http://schemas.microsoft.com/office/drawing/2014/main" id="{F9804AE9-BC87-1947-A1CE-92DCE963F537}"/>
              </a:ext>
            </a:extLst>
          </p:cNvPr>
          <p:cNvGrpSpPr/>
          <p:nvPr/>
        </p:nvGrpSpPr>
        <p:grpSpPr>
          <a:xfrm>
            <a:off x="3636902" y="4200984"/>
            <a:ext cx="1019680" cy="907960"/>
            <a:chOff x="5172482" y="5795980"/>
            <a:chExt cx="1450211" cy="1291321"/>
          </a:xfrm>
        </p:grpSpPr>
        <p:grpSp>
          <p:nvGrpSpPr>
            <p:cNvPr id="115" name="Group"/>
            <p:cNvGrpSpPr/>
            <p:nvPr/>
          </p:nvGrpSpPr>
          <p:grpSpPr>
            <a:xfrm>
              <a:off x="5552343" y="6274831"/>
              <a:ext cx="690491" cy="812470"/>
              <a:chOff x="464255" y="-6772"/>
              <a:chExt cx="690489" cy="812467"/>
            </a:xfrm>
          </p:grpSpPr>
          <p:sp>
            <p:nvSpPr>
              <p:cNvPr id="117" name="Rectangle"/>
              <p:cNvSpPr/>
              <p:nvPr/>
            </p:nvSpPr>
            <p:spPr>
              <a:xfrm>
                <a:off x="810987" y="125675"/>
                <a:ext cx="125613"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8" name="Rectangle"/>
              <p:cNvSpPr/>
              <p:nvPr/>
            </p:nvSpPr>
            <p:spPr>
              <a:xfrm>
                <a:off x="810987" y="11949"/>
                <a:ext cx="343757"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9" name="Rectangle"/>
              <p:cNvSpPr/>
              <p:nvPr/>
            </p:nvSpPr>
            <p:spPr>
              <a:xfrm>
                <a:off x="810987" y="239402"/>
                <a:ext cx="160242"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0" name="Rectangle"/>
              <p:cNvSpPr/>
              <p:nvPr/>
            </p:nvSpPr>
            <p:spPr>
              <a:xfrm>
                <a:off x="680912" y="466854"/>
                <a:ext cx="130076" cy="93421"/>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1" name="Rectangle"/>
              <p:cNvSpPr/>
              <p:nvPr/>
            </p:nvSpPr>
            <p:spPr>
              <a:xfrm>
                <a:off x="810987" y="353128"/>
                <a:ext cx="61292"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2" name="Rectangle"/>
              <p:cNvSpPr/>
              <p:nvPr/>
            </p:nvSpPr>
            <p:spPr>
              <a:xfrm>
                <a:off x="497454" y="580581"/>
                <a:ext cx="313534"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3" name="Rectangle"/>
              <p:cNvSpPr/>
              <p:nvPr/>
            </p:nvSpPr>
            <p:spPr>
              <a:xfrm>
                <a:off x="464255" y="694307"/>
                <a:ext cx="346733"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4" name="Line"/>
              <p:cNvSpPr/>
              <p:nvPr/>
            </p:nvSpPr>
            <p:spPr>
              <a:xfrm flipV="1">
                <a:off x="797256" y="-6772"/>
                <a:ext cx="1" cy="81246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dirty="0"/>
              </a:p>
            </p:txBody>
          </p:sp>
        </p:grpSp>
        <p:sp>
          <p:nvSpPr>
            <p:cNvPr id="116" name="Gene C KD"/>
            <p:cNvSpPr txBox="1"/>
            <p:nvPr/>
          </p:nvSpPr>
          <p:spPr>
            <a:xfrm>
              <a:off x="5172482" y="5795980"/>
              <a:ext cx="1450211" cy="3696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100" b="0"/>
              </a:lvl1pPr>
            </a:lstStyle>
            <a:p>
              <a:r>
                <a:rPr sz="1600" dirty="0"/>
                <a:t>Gene C KD</a:t>
              </a:r>
            </a:p>
          </p:txBody>
        </p:sp>
      </p:grpSp>
      <p:grpSp>
        <p:nvGrpSpPr>
          <p:cNvPr id="125" name="Group"/>
          <p:cNvGrpSpPr/>
          <p:nvPr/>
        </p:nvGrpSpPr>
        <p:grpSpPr>
          <a:xfrm>
            <a:off x="5214994" y="4561151"/>
            <a:ext cx="270499" cy="270499"/>
            <a:chOff x="0" y="0"/>
            <a:chExt cx="384708" cy="384708"/>
          </a:xfrm>
        </p:grpSpPr>
        <p:sp>
          <p:nvSpPr>
            <p:cNvPr id="126" name="Circle"/>
            <p:cNvSpPr/>
            <p:nvPr/>
          </p:nvSpPr>
          <p:spPr>
            <a:xfrm>
              <a:off x="0" y="0"/>
              <a:ext cx="384709" cy="384709"/>
            </a:xfrm>
            <a:prstGeom prst="ellipse">
              <a:avLst/>
            </a:prstGeom>
            <a:solidFill>
              <a:srgbClr val="929292"/>
            </a:solidFill>
            <a:ln w="12700"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a:p>
          </p:txBody>
        </p:sp>
        <p:grpSp>
          <p:nvGrpSpPr>
            <p:cNvPr id="127" name="Group"/>
            <p:cNvGrpSpPr/>
            <p:nvPr/>
          </p:nvGrpSpPr>
          <p:grpSpPr>
            <a:xfrm>
              <a:off x="74900" y="169283"/>
              <a:ext cx="234909" cy="56971"/>
              <a:chOff x="0" y="0"/>
              <a:chExt cx="234908" cy="56970"/>
            </a:xfrm>
          </p:grpSpPr>
          <p:sp>
            <p:nvSpPr>
              <p:cNvPr id="128" name="Circle"/>
              <p:cNvSpPr/>
              <p:nvPr/>
            </p:nvSpPr>
            <p:spPr>
              <a:xfrm>
                <a:off x="0" y="0"/>
                <a:ext cx="56971" cy="56971"/>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9" name="Circle"/>
              <p:cNvSpPr/>
              <p:nvPr/>
            </p:nvSpPr>
            <p:spPr>
              <a:xfrm>
                <a:off x="88968" y="0"/>
                <a:ext cx="56972" cy="56971"/>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0" name="Circle"/>
              <p:cNvSpPr/>
              <p:nvPr/>
            </p:nvSpPr>
            <p:spPr>
              <a:xfrm>
                <a:off x="177937" y="0"/>
                <a:ext cx="56972" cy="56971"/>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grpSp>
        <p:nvGrpSpPr>
          <p:cNvPr id="131" name="Group"/>
          <p:cNvGrpSpPr/>
          <p:nvPr/>
        </p:nvGrpSpPr>
        <p:grpSpPr>
          <a:xfrm>
            <a:off x="4840404" y="3143699"/>
            <a:ext cx="1019679" cy="907958"/>
            <a:chOff x="0" y="0"/>
            <a:chExt cx="1450208" cy="1291317"/>
          </a:xfrm>
        </p:grpSpPr>
        <p:grpSp>
          <p:nvGrpSpPr>
            <p:cNvPr id="132" name="Group"/>
            <p:cNvGrpSpPr/>
            <p:nvPr/>
          </p:nvGrpSpPr>
          <p:grpSpPr>
            <a:xfrm>
              <a:off x="435116" y="478851"/>
              <a:ext cx="579978" cy="812467"/>
              <a:chOff x="534415" y="-6771"/>
              <a:chExt cx="579977" cy="812465"/>
            </a:xfrm>
          </p:grpSpPr>
          <p:sp>
            <p:nvSpPr>
              <p:cNvPr id="134" name="Rectangle"/>
              <p:cNvSpPr/>
              <p:nvPr/>
            </p:nvSpPr>
            <p:spPr>
              <a:xfrm>
                <a:off x="834019" y="125675"/>
                <a:ext cx="98620"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5" name="Rectangle"/>
              <p:cNvSpPr/>
              <p:nvPr/>
            </p:nvSpPr>
            <p:spPr>
              <a:xfrm>
                <a:off x="834019" y="11949"/>
                <a:ext cx="227152"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6" name="Square"/>
              <p:cNvSpPr/>
              <p:nvPr/>
            </p:nvSpPr>
            <p:spPr>
              <a:xfrm>
                <a:off x="751452" y="239402"/>
                <a:ext cx="82568"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7" name="Rectangle"/>
              <p:cNvSpPr/>
              <p:nvPr/>
            </p:nvSpPr>
            <p:spPr>
              <a:xfrm>
                <a:off x="534415" y="466854"/>
                <a:ext cx="299605" cy="93421"/>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8" name="Rectangle"/>
              <p:cNvSpPr/>
              <p:nvPr/>
            </p:nvSpPr>
            <p:spPr>
              <a:xfrm>
                <a:off x="834019" y="353128"/>
                <a:ext cx="280374"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9" name="Rectangle"/>
              <p:cNvSpPr/>
              <p:nvPr/>
            </p:nvSpPr>
            <p:spPr>
              <a:xfrm>
                <a:off x="763412" y="580581"/>
                <a:ext cx="70608"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40" name="Rectangle"/>
              <p:cNvSpPr/>
              <p:nvPr/>
            </p:nvSpPr>
            <p:spPr>
              <a:xfrm>
                <a:off x="834019" y="694307"/>
                <a:ext cx="201413"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41" name="Line"/>
              <p:cNvSpPr/>
              <p:nvPr/>
            </p:nvSpPr>
            <p:spPr>
              <a:xfrm flipV="1">
                <a:off x="834019" y="-6772"/>
                <a:ext cx="1" cy="81246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sp>
          <p:nvSpPr>
            <p:cNvPr id="133" name="Gene B KD"/>
            <p:cNvSpPr txBox="1"/>
            <p:nvPr/>
          </p:nvSpPr>
          <p:spPr>
            <a:xfrm>
              <a:off x="0" y="0"/>
              <a:ext cx="1450209" cy="3696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100" b="0"/>
              </a:lvl1pPr>
            </a:lstStyle>
            <a:p>
              <a:r>
                <a:rPr sz="1600" dirty="0"/>
                <a:t>Gene B KD</a:t>
              </a:r>
            </a:p>
          </p:txBody>
        </p:sp>
      </p:grpSp>
      <p:sp>
        <p:nvSpPr>
          <p:cNvPr id="148" name="Group"/>
          <p:cNvSpPr txBox="1"/>
          <p:nvPr/>
        </p:nvSpPr>
        <p:spPr>
          <a:xfrm>
            <a:off x="3393930" y="2149421"/>
            <a:ext cx="2704829" cy="62612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nchorCtr="1">
            <a:spAutoFit/>
          </a:bodyPr>
          <a:lstStyle/>
          <a:p>
            <a:pPr algn="ctr"/>
            <a:r>
              <a:rPr b="1" dirty="0"/>
              <a:t>Compare with perturbations from</a:t>
            </a:r>
            <a:r>
              <a:rPr lang="pt-PT" b="1" dirty="0"/>
              <a:t>  </a:t>
            </a:r>
            <a:r>
              <a:rPr lang="pt-PT" b="1" dirty="0" err="1"/>
              <a:t>CMap</a:t>
            </a:r>
            <a:endParaRPr b="1" dirty="0"/>
          </a:p>
        </p:txBody>
      </p:sp>
      <p:grpSp>
        <p:nvGrpSpPr>
          <p:cNvPr id="149" name="Group"/>
          <p:cNvGrpSpPr/>
          <p:nvPr/>
        </p:nvGrpSpPr>
        <p:grpSpPr>
          <a:xfrm>
            <a:off x="7010400" y="3893374"/>
            <a:ext cx="1495161" cy="1479398"/>
            <a:chOff x="251075" y="-39553"/>
            <a:chExt cx="2126450" cy="2104031"/>
          </a:xfrm>
        </p:grpSpPr>
        <p:sp>
          <p:nvSpPr>
            <p:cNvPr id="150" name="Rounded Rectangle"/>
            <p:cNvSpPr/>
            <p:nvPr/>
          </p:nvSpPr>
          <p:spPr>
            <a:xfrm>
              <a:off x="685702" y="993361"/>
              <a:ext cx="1590194" cy="270364"/>
            </a:xfrm>
            <a:prstGeom prst="roundRect">
              <a:avLst>
                <a:gd name="adj" fmla="val 46068"/>
              </a:avLst>
            </a:prstGeom>
            <a:solidFill>
              <a:srgbClr val="6BBC6E">
                <a:alpha val="45960"/>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nvGrpSpPr>
            <p:cNvPr id="151" name="Group"/>
            <p:cNvGrpSpPr/>
            <p:nvPr/>
          </p:nvGrpSpPr>
          <p:grpSpPr>
            <a:xfrm>
              <a:off x="957316" y="1306227"/>
              <a:ext cx="1007398" cy="554381"/>
              <a:chOff x="0" y="0"/>
              <a:chExt cx="1007396" cy="554379"/>
            </a:xfrm>
          </p:grpSpPr>
          <p:sp>
            <p:nvSpPr>
              <p:cNvPr id="159" name="Rectangle"/>
              <p:cNvSpPr/>
              <p:nvPr/>
            </p:nvSpPr>
            <p:spPr>
              <a:xfrm>
                <a:off x="0" y="-1"/>
                <a:ext cx="1007397" cy="90001"/>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60" name="Rectangle"/>
              <p:cNvSpPr/>
              <p:nvPr/>
            </p:nvSpPr>
            <p:spPr>
              <a:xfrm>
                <a:off x="0" y="237352"/>
                <a:ext cx="1007397" cy="90001"/>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61" name="Rectangle"/>
              <p:cNvSpPr/>
              <p:nvPr/>
            </p:nvSpPr>
            <p:spPr>
              <a:xfrm>
                <a:off x="0" y="466029"/>
                <a:ext cx="1007397" cy="88351"/>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nvGrpSpPr>
            <p:cNvPr id="152" name="Group"/>
            <p:cNvGrpSpPr/>
            <p:nvPr/>
          </p:nvGrpSpPr>
          <p:grpSpPr>
            <a:xfrm>
              <a:off x="701792" y="865832"/>
              <a:ext cx="1574103" cy="496089"/>
              <a:chOff x="0" y="-85787"/>
              <a:chExt cx="1574101" cy="496086"/>
            </a:xfrm>
          </p:grpSpPr>
          <p:sp>
            <p:nvSpPr>
              <p:cNvPr id="157" name="Gene C KD"/>
              <p:cNvSpPr txBox="1"/>
              <p:nvPr/>
            </p:nvSpPr>
            <p:spPr>
              <a:xfrm>
                <a:off x="181699" y="-85786"/>
                <a:ext cx="1392402" cy="4960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rPr dirty="0"/>
                  <a:t>Gene C KD</a:t>
                </a:r>
              </a:p>
            </p:txBody>
          </p:sp>
          <p:sp>
            <p:nvSpPr>
              <p:cNvPr id="158" name="1"/>
              <p:cNvSpPr txBox="1"/>
              <p:nvPr/>
            </p:nvSpPr>
            <p:spPr>
              <a:xfrm>
                <a:off x="0" y="-85787"/>
                <a:ext cx="293812" cy="4960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t>1</a:t>
                </a:r>
              </a:p>
            </p:txBody>
          </p:sp>
        </p:grpSp>
        <p:sp>
          <p:nvSpPr>
            <p:cNvPr id="153" name="2"/>
            <p:cNvSpPr txBox="1"/>
            <p:nvPr/>
          </p:nvSpPr>
          <p:spPr>
            <a:xfrm>
              <a:off x="701793" y="1103183"/>
              <a:ext cx="293812"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t>2</a:t>
              </a:r>
            </a:p>
          </p:txBody>
        </p:sp>
        <p:sp>
          <p:nvSpPr>
            <p:cNvPr id="154" name="3"/>
            <p:cNvSpPr txBox="1"/>
            <p:nvPr/>
          </p:nvSpPr>
          <p:spPr>
            <a:xfrm>
              <a:off x="701793" y="1340536"/>
              <a:ext cx="293812"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t>3</a:t>
              </a:r>
            </a:p>
          </p:txBody>
        </p:sp>
        <p:sp>
          <p:nvSpPr>
            <p:cNvPr id="155" name="4"/>
            <p:cNvSpPr txBox="1"/>
            <p:nvPr/>
          </p:nvSpPr>
          <p:spPr>
            <a:xfrm>
              <a:off x="701793" y="1568389"/>
              <a:ext cx="293812"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t>4</a:t>
              </a:r>
            </a:p>
          </p:txBody>
        </p:sp>
        <p:sp>
          <p:nvSpPr>
            <p:cNvPr id="156" name="Ranked list of perturbations"/>
            <p:cNvSpPr txBox="1"/>
            <p:nvPr/>
          </p:nvSpPr>
          <p:spPr>
            <a:xfrm>
              <a:off x="251075" y="-39553"/>
              <a:ext cx="2126450" cy="9338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500" b="0"/>
              </a:lvl1pPr>
            </a:lstStyle>
            <a:p>
              <a:pPr algn="ctr"/>
              <a:r>
                <a:rPr sz="1800" dirty="0"/>
                <a:t>Ranked list of perturbations</a:t>
              </a:r>
            </a:p>
          </p:txBody>
        </p:sp>
      </p:grpSp>
      <p:sp>
        <p:nvSpPr>
          <p:cNvPr id="162" name="Line"/>
          <p:cNvSpPr/>
          <p:nvPr/>
        </p:nvSpPr>
        <p:spPr>
          <a:xfrm>
            <a:off x="1671361" y="2002012"/>
            <a:ext cx="0" cy="951223"/>
          </a:xfrm>
          <a:prstGeom prst="line">
            <a:avLst/>
          </a:prstGeom>
          <a:ln w="31750">
            <a:solidFill>
              <a:srgbClr val="000000"/>
            </a:solidFill>
            <a:miter lim="400000"/>
            <a:tailEnd type="triangle"/>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163" name="Line"/>
          <p:cNvSpPr/>
          <p:nvPr/>
        </p:nvSpPr>
        <p:spPr>
          <a:xfrm>
            <a:off x="1770974" y="2438379"/>
            <a:ext cx="1676150" cy="1"/>
          </a:xfrm>
          <a:prstGeom prst="line">
            <a:avLst/>
          </a:prstGeom>
          <a:ln w="31750">
            <a:solidFill>
              <a:srgbClr val="000000"/>
            </a:solidFill>
            <a:miter lim="400000"/>
            <a:tailEnd type="triangle"/>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164" name="?"/>
          <p:cNvSpPr txBox="1"/>
          <p:nvPr/>
        </p:nvSpPr>
        <p:spPr>
          <a:xfrm>
            <a:off x="1530434" y="2165383"/>
            <a:ext cx="256345" cy="54918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r>
              <a:rPr sz="3100" dirty="0"/>
              <a:t>?</a:t>
            </a:r>
          </a:p>
        </p:txBody>
      </p:sp>
      <p:sp>
        <p:nvSpPr>
          <p:cNvPr id="165" name="Line"/>
          <p:cNvSpPr/>
          <p:nvPr/>
        </p:nvSpPr>
        <p:spPr>
          <a:xfrm>
            <a:off x="2770729" y="4167757"/>
            <a:ext cx="676395" cy="1"/>
          </a:xfrm>
          <a:prstGeom prst="line">
            <a:avLst/>
          </a:prstGeom>
          <a:ln w="31750">
            <a:solidFill>
              <a:srgbClr val="929292"/>
            </a:solidFill>
            <a:miter lim="400000"/>
            <a:tailEnd type="triangle"/>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grpSp>
        <p:nvGrpSpPr>
          <p:cNvPr id="166" name="Group 165">
            <a:extLst>
              <a:ext uri="{FF2B5EF4-FFF2-40B4-BE49-F238E27FC236}">
                <a16:creationId xmlns:a16="http://schemas.microsoft.com/office/drawing/2014/main" id="{0AED4797-61E6-F242-91F6-3D7CA587FF9C}"/>
              </a:ext>
            </a:extLst>
          </p:cNvPr>
          <p:cNvGrpSpPr/>
          <p:nvPr/>
        </p:nvGrpSpPr>
        <p:grpSpPr>
          <a:xfrm>
            <a:off x="747243" y="3067788"/>
            <a:ext cx="1848236" cy="2178402"/>
            <a:chOff x="1062746" y="4184325"/>
            <a:chExt cx="2628602" cy="3098171"/>
          </a:xfrm>
        </p:grpSpPr>
        <p:sp>
          <p:nvSpPr>
            <p:cNvPr id="167" name="Differentially expressed genes"/>
            <p:cNvSpPr txBox="1"/>
            <p:nvPr/>
          </p:nvSpPr>
          <p:spPr>
            <a:xfrm>
              <a:off x="1062746" y="4184325"/>
              <a:ext cx="2628602" cy="10213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500" b="0"/>
              </a:lvl1pPr>
            </a:lstStyle>
            <a:p>
              <a:pPr algn="ctr"/>
              <a:r>
                <a:rPr sz="2000" dirty="0"/>
                <a:t>Differentially expressed genes</a:t>
              </a:r>
            </a:p>
          </p:txBody>
        </p:sp>
        <p:grpSp>
          <p:nvGrpSpPr>
            <p:cNvPr id="168" name="Group"/>
            <p:cNvGrpSpPr/>
            <p:nvPr/>
          </p:nvGrpSpPr>
          <p:grpSpPr>
            <a:xfrm>
              <a:off x="1294467" y="5328419"/>
              <a:ext cx="2165161" cy="1954077"/>
              <a:chOff x="0" y="0"/>
              <a:chExt cx="2165158" cy="1954075"/>
            </a:xfrm>
          </p:grpSpPr>
          <p:sp>
            <p:nvSpPr>
              <p:cNvPr id="169" name="Rectangle"/>
              <p:cNvSpPr/>
              <p:nvPr/>
            </p:nvSpPr>
            <p:spPr>
              <a:xfrm>
                <a:off x="1082842" y="263628"/>
                <a:ext cx="616375" cy="195965"/>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0" name="Rectangle"/>
              <p:cNvSpPr/>
              <p:nvPr/>
            </p:nvSpPr>
            <p:spPr>
              <a:xfrm>
                <a:off x="1082842" y="25066"/>
                <a:ext cx="866364" cy="195965"/>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1" name="Rectangle"/>
              <p:cNvSpPr/>
              <p:nvPr/>
            </p:nvSpPr>
            <p:spPr>
              <a:xfrm>
                <a:off x="1082842" y="502190"/>
                <a:ext cx="423602" cy="195965"/>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2" name="Rectangle"/>
              <p:cNvSpPr/>
              <p:nvPr/>
            </p:nvSpPr>
            <p:spPr>
              <a:xfrm>
                <a:off x="837752" y="979315"/>
                <a:ext cx="245091" cy="195965"/>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3" name="Rectangle"/>
              <p:cNvSpPr/>
              <p:nvPr/>
            </p:nvSpPr>
            <p:spPr>
              <a:xfrm>
                <a:off x="1082842" y="740753"/>
                <a:ext cx="247809" cy="195965"/>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4" name="Rectangle"/>
              <p:cNvSpPr/>
              <p:nvPr/>
            </p:nvSpPr>
            <p:spPr>
              <a:xfrm>
                <a:off x="599947" y="1217877"/>
                <a:ext cx="482896" cy="195965"/>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5" name="Rectangle"/>
              <p:cNvSpPr/>
              <p:nvPr/>
            </p:nvSpPr>
            <p:spPr>
              <a:xfrm>
                <a:off x="247457" y="1456440"/>
                <a:ext cx="835386" cy="195965"/>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6" name="Line"/>
              <p:cNvSpPr/>
              <p:nvPr/>
            </p:nvSpPr>
            <p:spPr>
              <a:xfrm flipV="1">
                <a:off x="1082240" y="0"/>
                <a:ext cx="1" cy="170554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7" name="Line"/>
              <p:cNvSpPr/>
              <p:nvPr/>
            </p:nvSpPr>
            <p:spPr>
              <a:xfrm>
                <a:off x="61278" y="1699207"/>
                <a:ext cx="206732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8" name="3"/>
              <p:cNvSpPr txBox="1"/>
              <p:nvPr/>
            </p:nvSpPr>
            <p:spPr>
              <a:xfrm>
                <a:off x="1950447" y="1674366"/>
                <a:ext cx="214711"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C20008"/>
                    </a:solidFill>
                  </a:defRPr>
                </a:lvl1pPr>
              </a:lstStyle>
              <a:p>
                <a:r>
                  <a:t>3</a:t>
                </a:r>
              </a:p>
            </p:txBody>
          </p:sp>
          <p:sp>
            <p:nvSpPr>
              <p:cNvPr id="179" name="2"/>
              <p:cNvSpPr txBox="1"/>
              <p:nvPr/>
            </p:nvSpPr>
            <p:spPr>
              <a:xfrm>
                <a:off x="1560357" y="1674366"/>
                <a:ext cx="214712"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C20008"/>
                    </a:solidFill>
                  </a:defRPr>
                </a:lvl1pPr>
              </a:lstStyle>
              <a:p>
                <a:r>
                  <a:t>2</a:t>
                </a:r>
              </a:p>
            </p:txBody>
          </p:sp>
          <p:sp>
            <p:nvSpPr>
              <p:cNvPr id="180" name="1"/>
              <p:cNvSpPr txBox="1"/>
              <p:nvPr/>
            </p:nvSpPr>
            <p:spPr>
              <a:xfrm>
                <a:off x="1170268" y="1674366"/>
                <a:ext cx="214711"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C20008"/>
                    </a:solidFill>
                  </a:defRPr>
                </a:lvl1pPr>
              </a:lstStyle>
              <a:p>
                <a:r>
                  <a:t>1</a:t>
                </a:r>
              </a:p>
            </p:txBody>
          </p:sp>
          <p:sp>
            <p:nvSpPr>
              <p:cNvPr id="181" name="1"/>
              <p:cNvSpPr txBox="1"/>
              <p:nvPr/>
            </p:nvSpPr>
            <p:spPr>
              <a:xfrm>
                <a:off x="780178" y="1674366"/>
                <a:ext cx="214712"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3BA1FF"/>
                    </a:solidFill>
                  </a:defRPr>
                </a:lvl1pPr>
              </a:lstStyle>
              <a:p>
                <a:r>
                  <a:t>1</a:t>
                </a:r>
              </a:p>
            </p:txBody>
          </p:sp>
          <p:sp>
            <p:nvSpPr>
              <p:cNvPr id="182" name="2"/>
              <p:cNvSpPr txBox="1"/>
              <p:nvPr/>
            </p:nvSpPr>
            <p:spPr>
              <a:xfrm>
                <a:off x="390089" y="1674366"/>
                <a:ext cx="214711"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3BA1FF"/>
                    </a:solidFill>
                  </a:defRPr>
                </a:lvl1pPr>
              </a:lstStyle>
              <a:p>
                <a:r>
                  <a:t>2</a:t>
                </a:r>
              </a:p>
            </p:txBody>
          </p:sp>
          <p:sp>
            <p:nvSpPr>
              <p:cNvPr id="183" name="3"/>
              <p:cNvSpPr txBox="1"/>
              <p:nvPr/>
            </p:nvSpPr>
            <p:spPr>
              <a:xfrm>
                <a:off x="0" y="1674366"/>
                <a:ext cx="214711"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3BA1FF"/>
                    </a:solidFill>
                  </a:defRPr>
                </a:lvl1pPr>
              </a:lstStyle>
              <a:p>
                <a:r>
                  <a:t>3</a:t>
                </a:r>
              </a:p>
            </p:txBody>
          </p:sp>
        </p:grpSp>
      </p:grpSp>
      <p:pic>
        <p:nvPicPr>
          <p:cNvPr id="184" name="Image" descr="Image"/>
          <p:cNvPicPr>
            <a:picLocks noChangeAspect="1"/>
          </p:cNvPicPr>
          <p:nvPr/>
        </p:nvPicPr>
        <p:blipFill>
          <a:blip r:embed="rId4">
            <a:extLst/>
          </a:blip>
          <a:stretch>
            <a:fillRect/>
          </a:stretch>
        </p:blipFill>
        <p:spPr>
          <a:xfrm>
            <a:off x="1071507" y="1005154"/>
            <a:ext cx="1199709" cy="652016"/>
          </a:xfrm>
          <a:prstGeom prst="rect">
            <a:avLst/>
          </a:prstGeom>
          <a:ln w="12700">
            <a:miter lim="400000"/>
          </a:ln>
        </p:spPr>
      </p:pic>
      <p:grpSp>
        <p:nvGrpSpPr>
          <p:cNvPr id="185" name="Group"/>
          <p:cNvGrpSpPr/>
          <p:nvPr/>
        </p:nvGrpSpPr>
        <p:grpSpPr>
          <a:xfrm>
            <a:off x="853083" y="1632501"/>
            <a:ext cx="2097079" cy="364202"/>
            <a:chOff x="0" y="-84208"/>
            <a:chExt cx="2118705" cy="517972"/>
          </a:xfrm>
        </p:grpSpPr>
        <p:sp>
          <p:nvSpPr>
            <p:cNvPr id="186" name="condition"/>
            <p:cNvSpPr txBox="1"/>
            <p:nvPr/>
          </p:nvSpPr>
          <p:spPr>
            <a:xfrm>
              <a:off x="782078" y="-84208"/>
              <a:ext cx="1336627" cy="5179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700" b="0">
                  <a:solidFill>
                    <a:srgbClr val="C20008"/>
                  </a:solidFill>
                </a:defRPr>
              </a:lvl1pPr>
            </a:lstStyle>
            <a:p>
              <a:r>
                <a:rPr dirty="0"/>
                <a:t>condition</a:t>
              </a:r>
            </a:p>
          </p:txBody>
        </p:sp>
        <p:sp>
          <p:nvSpPr>
            <p:cNvPr id="187" name="control"/>
            <p:cNvSpPr txBox="1"/>
            <p:nvPr/>
          </p:nvSpPr>
          <p:spPr>
            <a:xfrm>
              <a:off x="0" y="-84208"/>
              <a:ext cx="1050037" cy="5179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700" b="0">
                  <a:solidFill>
                    <a:srgbClr val="3BA1FF"/>
                  </a:solidFill>
                </a:defRPr>
              </a:lvl1pPr>
            </a:lstStyle>
            <a:p>
              <a:r>
                <a:rPr dirty="0"/>
                <a:t>control</a:t>
              </a:r>
            </a:p>
          </p:txBody>
        </p:sp>
      </p:grpSp>
      <p:sp>
        <p:nvSpPr>
          <p:cNvPr id="188" name="Line"/>
          <p:cNvSpPr/>
          <p:nvPr/>
        </p:nvSpPr>
        <p:spPr>
          <a:xfrm>
            <a:off x="6113371" y="4167757"/>
            <a:ext cx="676395" cy="1"/>
          </a:xfrm>
          <a:prstGeom prst="line">
            <a:avLst/>
          </a:prstGeom>
          <a:ln w="31750">
            <a:solidFill>
              <a:srgbClr val="929292"/>
            </a:solidFill>
            <a:miter lim="400000"/>
            <a:tailEnd type="triangle"/>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pic>
        <p:nvPicPr>
          <p:cNvPr id="92" name="Picture 91">
            <a:extLst>
              <a:ext uri="{FF2B5EF4-FFF2-40B4-BE49-F238E27FC236}">
                <a16:creationId xmlns:a16="http://schemas.microsoft.com/office/drawing/2014/main" id="{DE9A25C2-432F-004E-94E4-88E1C5DACB28}"/>
              </a:ext>
            </a:extLst>
          </p:cNvPr>
          <p:cNvPicPr>
            <a:picLocks noChangeAspect="1"/>
          </p:cNvPicPr>
          <p:nvPr/>
        </p:nvPicPr>
        <p:blipFill>
          <a:blip r:embed="rId5"/>
          <a:stretch>
            <a:fillRect/>
          </a:stretch>
        </p:blipFill>
        <p:spPr>
          <a:xfrm>
            <a:off x="5415058" y="2277551"/>
            <a:ext cx="981880" cy="538161"/>
          </a:xfrm>
          <a:prstGeom prst="rect">
            <a:avLst/>
          </a:prstGeom>
        </p:spPr>
      </p:pic>
      <p:pic>
        <p:nvPicPr>
          <p:cNvPr id="93" name="Picture 92">
            <a:extLst>
              <a:ext uri="{FF2B5EF4-FFF2-40B4-BE49-F238E27FC236}">
                <a16:creationId xmlns:a16="http://schemas.microsoft.com/office/drawing/2014/main" id="{82B9693C-4E49-224B-BA3B-3A52CBE4C800}"/>
              </a:ext>
            </a:extLst>
          </p:cNvPr>
          <p:cNvPicPr>
            <a:picLocks noChangeAspect="1"/>
          </p:cNvPicPr>
          <p:nvPr/>
        </p:nvPicPr>
        <p:blipFill>
          <a:blip r:embed="rId6"/>
          <a:stretch>
            <a:fillRect/>
          </a:stretch>
        </p:blipFill>
        <p:spPr>
          <a:xfrm>
            <a:off x="6603204" y="1710997"/>
            <a:ext cx="2436245" cy="1415515"/>
          </a:xfrm>
          <a:prstGeom prst="rect">
            <a:avLst/>
          </a:prstGeom>
        </p:spPr>
      </p:pic>
    </p:spTree>
    <p:extLst>
      <p:ext uri="{BB962C8B-B14F-4D97-AF65-F5344CB8AC3E}">
        <p14:creationId xmlns:p14="http://schemas.microsoft.com/office/powerpoint/2010/main" val="13561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3000" autoRev="1" fill="hold" grpId="0" nodeType="afterEffect">
                                  <p:stCondLst>
                                    <p:cond delay="0"/>
                                  </p:stCondLst>
                                  <p:childTnLst>
                                    <p:animScale>
                                      <p:cBhvr>
                                        <p:cTn id="6" dur="300" fill="hold"/>
                                        <p:tgtEl>
                                          <p:spTgt spid="164"/>
                                        </p:tgtEl>
                                      </p:cBhvr>
                                      <p:by x="300000" y="30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3"/>
                                        </p:tgtEl>
                                        <p:attrNameLst>
                                          <p:attrName>style.visibility</p:attrName>
                                        </p:attrNameLst>
                                      </p:cBhvr>
                                      <p:to>
                                        <p:strVal val="visible"/>
                                      </p:to>
                                    </p:set>
                                    <p:animEffect transition="in" filter="fade">
                                      <p:cBhvr>
                                        <p:cTn id="11" dur="500"/>
                                        <p:tgtEl>
                                          <p:spTgt spid="16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nodeType="with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fade">
                                      <p:cBhvr>
                                        <p:cTn id="26" dur="500"/>
                                        <p:tgtEl>
                                          <p:spTgt spid="114"/>
                                        </p:tgtEl>
                                      </p:cBhvr>
                                    </p:animEffect>
                                  </p:childTnLst>
                                </p:cTn>
                              </p:par>
                              <p:par>
                                <p:cTn id="27" presetID="10"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animEffect transition="in" filter="fade">
                                      <p:cBhvr>
                                        <p:cTn id="29" dur="500"/>
                                        <p:tgtEl>
                                          <p:spTgt spid="125"/>
                                        </p:tgtEl>
                                      </p:cBhvr>
                                    </p:animEffect>
                                  </p:childTnLst>
                                </p:cTn>
                              </p:par>
                              <p:par>
                                <p:cTn id="30" presetID="10" presetClass="entr" presetSubtype="0" fill="hold" nodeType="with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fade">
                                      <p:cBhvr>
                                        <p:cTn id="32" dur="500"/>
                                        <p:tgtEl>
                                          <p:spTgt spid="1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5"/>
                                        </p:tgtEl>
                                        <p:attrNameLst>
                                          <p:attrName>style.visibility</p:attrName>
                                        </p:attrNameLst>
                                      </p:cBhvr>
                                      <p:to>
                                        <p:strVal val="visible"/>
                                      </p:to>
                                    </p:set>
                                    <p:animEffect transition="in" filter="fade">
                                      <p:cBhvr>
                                        <p:cTn id="35" dur="500"/>
                                        <p:tgtEl>
                                          <p:spTgt spid="16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9"/>
                                        </p:tgtEl>
                                        <p:attrNameLst>
                                          <p:attrName>style.visibility</p:attrName>
                                        </p:attrNameLst>
                                      </p:cBhvr>
                                      <p:to>
                                        <p:strVal val="visible"/>
                                      </p:to>
                                    </p:set>
                                    <p:animEffect transition="in" filter="fade">
                                      <p:cBhvr>
                                        <p:cTn id="45" dur="500"/>
                                        <p:tgtEl>
                                          <p:spTgt spid="14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8"/>
                                        </p:tgtEl>
                                        <p:attrNameLst>
                                          <p:attrName>style.visibility</p:attrName>
                                        </p:attrNameLst>
                                      </p:cBhvr>
                                      <p:to>
                                        <p:strVal val="visible"/>
                                      </p:to>
                                    </p:set>
                                    <p:animEffect transition="in" filter="fade">
                                      <p:cBhvr>
                                        <p:cTn id="48"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48" grpId="0" animBg="1"/>
      <p:bldP spid="163" grpId="0" animBg="1"/>
      <p:bldP spid="164" grpId="0" animBg="1"/>
      <p:bldP spid="165" grpId="0" animBg="1"/>
      <p:bldP spid="1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RUK">
            <a:extLst>
              <a:ext uri="{FF2B5EF4-FFF2-40B4-BE49-F238E27FC236}">
                <a16:creationId xmlns:a16="http://schemas.microsoft.com/office/drawing/2014/main" id="{CA190359-DADD-A745-B7DE-409B424763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6" t="33538" r="52950" b="32616"/>
          <a:stretch/>
        </p:blipFill>
        <p:spPr bwMode="auto">
          <a:xfrm>
            <a:off x="3033205" y="4234394"/>
            <a:ext cx="2138167" cy="7285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a:off x="4471475" y="2737067"/>
            <a:ext cx="809725" cy="1017940"/>
          </a:xfrm>
          <a:prstGeom prst="rect">
            <a:avLst/>
          </a:prstGeom>
        </p:spPr>
      </p:pic>
      <p:pic>
        <p:nvPicPr>
          <p:cNvPr id="27" name="Picture 26"/>
          <p:cNvPicPr>
            <a:picLocks noChangeAspect="1"/>
          </p:cNvPicPr>
          <p:nvPr/>
        </p:nvPicPr>
        <p:blipFill>
          <a:blip r:embed="rId5"/>
          <a:stretch>
            <a:fillRect/>
          </a:stretch>
        </p:blipFill>
        <p:spPr>
          <a:xfrm>
            <a:off x="7335769" y="5146172"/>
            <a:ext cx="1340953" cy="1340953"/>
          </a:xfrm>
          <a:prstGeom prst="rect">
            <a:avLst/>
          </a:prstGeom>
        </p:spPr>
      </p:pic>
      <p:pic>
        <p:nvPicPr>
          <p:cNvPr id="6" name="Picture 5"/>
          <p:cNvPicPr>
            <a:picLocks noChangeAspect="1"/>
          </p:cNvPicPr>
          <p:nvPr/>
        </p:nvPicPr>
        <p:blipFill>
          <a:blip r:embed="rId6"/>
          <a:stretch>
            <a:fillRect/>
          </a:stretch>
        </p:blipFill>
        <p:spPr>
          <a:xfrm>
            <a:off x="1003936" y="5544759"/>
            <a:ext cx="1168291" cy="1133263"/>
          </a:xfrm>
          <a:prstGeom prst="rect">
            <a:avLst/>
          </a:prstGeom>
        </p:spPr>
      </p:pic>
      <p:pic>
        <p:nvPicPr>
          <p:cNvPr id="8" name="Picture 7"/>
          <p:cNvPicPr>
            <a:picLocks noChangeAspect="1"/>
          </p:cNvPicPr>
          <p:nvPr/>
        </p:nvPicPr>
        <p:blipFill>
          <a:blip r:embed="rId7"/>
          <a:stretch>
            <a:fillRect/>
          </a:stretch>
        </p:blipFill>
        <p:spPr>
          <a:xfrm>
            <a:off x="2403350" y="5544759"/>
            <a:ext cx="1870791" cy="1117129"/>
          </a:xfrm>
          <a:prstGeom prst="rect">
            <a:avLst/>
          </a:prstGeom>
        </p:spPr>
      </p:pic>
      <p:pic>
        <p:nvPicPr>
          <p:cNvPr id="18" name="Picture 17"/>
          <p:cNvPicPr>
            <a:picLocks noChangeAspect="1"/>
          </p:cNvPicPr>
          <p:nvPr/>
        </p:nvPicPr>
        <p:blipFill>
          <a:blip r:embed="rId8"/>
          <a:srcRect r="66823"/>
          <a:stretch>
            <a:fillRect/>
          </a:stretch>
        </p:blipFill>
        <p:spPr>
          <a:xfrm>
            <a:off x="8548284" y="997772"/>
            <a:ext cx="538994" cy="651066"/>
          </a:xfrm>
          <a:prstGeom prst="rect">
            <a:avLst/>
          </a:prstGeom>
        </p:spPr>
      </p:pic>
      <p:pic>
        <p:nvPicPr>
          <p:cNvPr id="5" name="Picture 4" descr="IMMlateral.jpg"/>
          <p:cNvPicPr>
            <a:picLocks noChangeAspect="1"/>
          </p:cNvPicPr>
          <p:nvPr/>
        </p:nvPicPr>
        <p:blipFill>
          <a:blip r:embed="rId9">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95064" y="997432"/>
            <a:ext cx="8839695" cy="4493538"/>
          </a:xfrm>
          <a:prstGeom prst="rect">
            <a:avLst/>
          </a:prstGeom>
          <a:noFill/>
        </p:spPr>
        <p:txBody>
          <a:bodyPr wrap="square" rtlCol="0">
            <a:spAutoFit/>
          </a:bodyPr>
          <a:lstStyle/>
          <a:p>
            <a:r>
              <a:rPr lang="en-US" sz="2600" dirty="0"/>
              <a:t>. Degree in </a:t>
            </a:r>
            <a:r>
              <a:rPr lang="en-US" sz="2600" u="sng" dirty="0"/>
              <a:t>Technologic Physics Engineering</a:t>
            </a:r>
            <a:r>
              <a:rPr lang="en-US" sz="2600" dirty="0"/>
              <a:t>, IST Lisbon, 2000</a:t>
            </a:r>
          </a:p>
          <a:p>
            <a:endParaRPr lang="en-US" sz="2600" dirty="0"/>
          </a:p>
          <a:p>
            <a:r>
              <a:rPr lang="en-US" sz="2600" dirty="0"/>
              <a:t>. PhD in Biomedical Sciences, Lisbon Medical School, 2007 </a:t>
            </a:r>
          </a:p>
          <a:p>
            <a:r>
              <a:rPr lang="en-US" sz="2600" dirty="0"/>
              <a:t>	. </a:t>
            </a:r>
            <a:r>
              <a:rPr lang="en-US" sz="2600" b="1" dirty="0"/>
              <a:t>EMBL</a:t>
            </a:r>
            <a:r>
              <a:rPr lang="en-US" sz="2600" dirty="0"/>
              <a:t>, early 2002</a:t>
            </a:r>
          </a:p>
          <a:p>
            <a:r>
              <a:rPr lang="en-US" sz="2600" dirty="0"/>
              <a:t>	. </a:t>
            </a:r>
            <a:r>
              <a:rPr lang="en-US" sz="2600" b="1" dirty="0"/>
              <a:t>Cambridge</a:t>
            </a:r>
            <a:r>
              <a:rPr lang="en-US" sz="2600" dirty="0"/>
              <a:t> U., 2003-2006</a:t>
            </a:r>
          </a:p>
          <a:p>
            <a:endParaRPr lang="en-US" sz="2600" dirty="0"/>
          </a:p>
          <a:p>
            <a:endParaRPr lang="en-US" sz="2600" dirty="0"/>
          </a:p>
          <a:p>
            <a:r>
              <a:rPr lang="en-US" sz="2600" dirty="0"/>
              <a:t>. Postdoc, </a:t>
            </a:r>
            <a:r>
              <a:rPr lang="en-US" sz="2600" b="1" dirty="0"/>
              <a:t>Cambridge</a:t>
            </a:r>
            <a:r>
              <a:rPr lang="en-US" sz="2600" dirty="0"/>
              <a:t> U., 2006-2010</a:t>
            </a:r>
          </a:p>
          <a:p>
            <a:endParaRPr lang="en-US" sz="2600" dirty="0"/>
          </a:p>
          <a:p>
            <a:endParaRPr lang="en-US" sz="2600" dirty="0"/>
          </a:p>
          <a:p>
            <a:r>
              <a:rPr lang="en-US" sz="2600" dirty="0"/>
              <a:t>. Senior Postdoc, University of </a:t>
            </a:r>
            <a:r>
              <a:rPr lang="en-US" sz="2600" b="1" dirty="0"/>
              <a:t>Toronto</a:t>
            </a:r>
            <a:r>
              <a:rPr lang="en-US" sz="2600" dirty="0"/>
              <a:t>, 2010-2013</a:t>
            </a:r>
          </a:p>
        </p:txBody>
      </p:sp>
      <p:pic>
        <p:nvPicPr>
          <p:cNvPr id="3" name="Picture 2"/>
          <p:cNvPicPr>
            <a:picLocks noChangeAspect="1"/>
          </p:cNvPicPr>
          <p:nvPr/>
        </p:nvPicPr>
        <p:blipFill rotWithShape="1">
          <a:blip r:embed="rId10"/>
          <a:srcRect l="32887" t="20428" r="42102" b="27692"/>
          <a:stretch/>
        </p:blipFill>
        <p:spPr>
          <a:xfrm>
            <a:off x="5523920" y="3898398"/>
            <a:ext cx="744837" cy="1028399"/>
          </a:xfrm>
          <a:prstGeom prst="rect">
            <a:avLst/>
          </a:prstGeom>
        </p:spPr>
      </p:pic>
      <p:sp>
        <p:nvSpPr>
          <p:cNvPr id="21" name="TextBox 20"/>
          <p:cNvSpPr txBox="1"/>
          <p:nvPr/>
        </p:nvSpPr>
        <p:spPr>
          <a:xfrm>
            <a:off x="6229016" y="4130447"/>
            <a:ext cx="804214" cy="584776"/>
          </a:xfrm>
          <a:prstGeom prst="rect">
            <a:avLst/>
          </a:prstGeom>
          <a:noFill/>
        </p:spPr>
        <p:txBody>
          <a:bodyPr wrap="none" rtlCol="0">
            <a:spAutoFit/>
          </a:bodyPr>
          <a:lstStyle/>
          <a:p>
            <a:r>
              <a:rPr lang="en-US" sz="1600" i="1" dirty="0">
                <a:solidFill>
                  <a:schemeClr val="tx2"/>
                </a:solidFill>
              </a:rPr>
              <a:t>Simon</a:t>
            </a:r>
          </a:p>
          <a:p>
            <a:r>
              <a:rPr lang="en-US" sz="1600" i="1" dirty="0" err="1">
                <a:solidFill>
                  <a:schemeClr val="tx2"/>
                </a:solidFill>
              </a:rPr>
              <a:t>Tavaré</a:t>
            </a:r>
            <a:endParaRPr lang="en-US" sz="1600" i="1" dirty="0">
              <a:solidFill>
                <a:schemeClr val="tx2"/>
              </a:solidFill>
            </a:endParaRPr>
          </a:p>
        </p:txBody>
      </p:sp>
      <p:pic>
        <p:nvPicPr>
          <p:cNvPr id="23" name="Picture 22"/>
          <p:cNvPicPr>
            <a:picLocks noChangeAspect="1"/>
          </p:cNvPicPr>
          <p:nvPr/>
        </p:nvPicPr>
        <p:blipFill rotWithShape="1">
          <a:blip r:embed="rId11"/>
          <a:srcRect l="21639" t="4719" r="26912" b="33599"/>
          <a:stretch/>
        </p:blipFill>
        <p:spPr>
          <a:xfrm>
            <a:off x="5848317" y="2281390"/>
            <a:ext cx="686183" cy="1028399"/>
          </a:xfrm>
          <a:prstGeom prst="rect">
            <a:avLst/>
          </a:prstGeom>
        </p:spPr>
      </p:pic>
      <p:pic>
        <p:nvPicPr>
          <p:cNvPr id="24" name="Picture 23"/>
          <p:cNvPicPr>
            <a:picLocks noChangeAspect="1"/>
          </p:cNvPicPr>
          <p:nvPr/>
        </p:nvPicPr>
        <p:blipFill rotWithShape="1">
          <a:blip r:embed="rId12"/>
          <a:srcRect l="40924" t="3525" r="26786" b="30689"/>
          <a:stretch/>
        </p:blipFill>
        <p:spPr>
          <a:xfrm>
            <a:off x="6917851" y="2281390"/>
            <a:ext cx="756990" cy="1028399"/>
          </a:xfrm>
          <a:prstGeom prst="rect">
            <a:avLst/>
          </a:prstGeom>
        </p:spPr>
      </p:pic>
      <p:sp>
        <p:nvSpPr>
          <p:cNvPr id="25" name="TextBox 24"/>
          <p:cNvSpPr txBox="1"/>
          <p:nvPr/>
        </p:nvSpPr>
        <p:spPr>
          <a:xfrm>
            <a:off x="5726943" y="3271289"/>
            <a:ext cx="918328" cy="584776"/>
          </a:xfrm>
          <a:prstGeom prst="rect">
            <a:avLst/>
          </a:prstGeom>
          <a:noFill/>
        </p:spPr>
        <p:txBody>
          <a:bodyPr wrap="none" rtlCol="0">
            <a:spAutoFit/>
          </a:bodyPr>
          <a:lstStyle/>
          <a:p>
            <a:pPr algn="ctr"/>
            <a:r>
              <a:rPr lang="en-US" sz="1600" i="1" dirty="0">
                <a:solidFill>
                  <a:schemeClr val="tx2"/>
                </a:solidFill>
              </a:rPr>
              <a:t>Sam</a:t>
            </a:r>
          </a:p>
          <a:p>
            <a:pPr algn="ctr"/>
            <a:r>
              <a:rPr lang="en-US" sz="1600" i="1" dirty="0" err="1">
                <a:solidFill>
                  <a:schemeClr val="tx2"/>
                </a:solidFill>
              </a:rPr>
              <a:t>Aparício</a:t>
            </a:r>
            <a:endParaRPr lang="en-US" sz="1600" i="1" dirty="0">
              <a:solidFill>
                <a:schemeClr val="tx2"/>
              </a:solidFill>
            </a:endParaRPr>
          </a:p>
        </p:txBody>
      </p:sp>
      <p:sp>
        <p:nvSpPr>
          <p:cNvPr id="26" name="TextBox 25"/>
          <p:cNvSpPr txBox="1"/>
          <p:nvPr/>
        </p:nvSpPr>
        <p:spPr>
          <a:xfrm>
            <a:off x="6846999" y="3271289"/>
            <a:ext cx="907207" cy="584776"/>
          </a:xfrm>
          <a:prstGeom prst="rect">
            <a:avLst/>
          </a:prstGeom>
          <a:noFill/>
        </p:spPr>
        <p:txBody>
          <a:bodyPr wrap="none" rtlCol="0">
            <a:spAutoFit/>
          </a:bodyPr>
          <a:lstStyle/>
          <a:p>
            <a:pPr algn="ctr"/>
            <a:r>
              <a:rPr lang="en-US" sz="1600" i="1" dirty="0" err="1">
                <a:solidFill>
                  <a:schemeClr val="tx2"/>
                </a:solidFill>
              </a:rPr>
              <a:t>Carmo</a:t>
            </a:r>
            <a:endParaRPr lang="en-US" sz="1600" i="1" dirty="0">
              <a:solidFill>
                <a:schemeClr val="tx2"/>
              </a:solidFill>
            </a:endParaRPr>
          </a:p>
          <a:p>
            <a:pPr algn="ctr"/>
            <a:r>
              <a:rPr lang="en-US" sz="1600" i="1" dirty="0">
                <a:solidFill>
                  <a:schemeClr val="tx2"/>
                </a:solidFill>
              </a:rPr>
              <a:t>Fonseca</a:t>
            </a:r>
          </a:p>
        </p:txBody>
      </p:sp>
      <p:pic>
        <p:nvPicPr>
          <p:cNvPr id="28" name="Picture 27"/>
          <p:cNvPicPr>
            <a:picLocks noChangeAspect="1"/>
          </p:cNvPicPr>
          <p:nvPr/>
        </p:nvPicPr>
        <p:blipFill rotWithShape="1">
          <a:blip r:embed="rId13"/>
          <a:srcRect l="24923" t="4198" r="19692" b="33596"/>
          <a:stretch/>
        </p:blipFill>
        <p:spPr>
          <a:xfrm>
            <a:off x="6091661" y="5640344"/>
            <a:ext cx="726411" cy="1019902"/>
          </a:xfrm>
          <a:prstGeom prst="rect">
            <a:avLst/>
          </a:prstGeom>
        </p:spPr>
      </p:pic>
      <p:sp>
        <p:nvSpPr>
          <p:cNvPr id="29" name="TextBox 28"/>
          <p:cNvSpPr txBox="1"/>
          <p:nvPr/>
        </p:nvSpPr>
        <p:spPr>
          <a:xfrm>
            <a:off x="5060722" y="6075470"/>
            <a:ext cx="1030939" cy="584776"/>
          </a:xfrm>
          <a:prstGeom prst="rect">
            <a:avLst/>
          </a:prstGeom>
          <a:noFill/>
        </p:spPr>
        <p:txBody>
          <a:bodyPr wrap="none" rtlCol="0">
            <a:spAutoFit/>
          </a:bodyPr>
          <a:lstStyle/>
          <a:p>
            <a:pPr algn="r"/>
            <a:r>
              <a:rPr lang="en-US" sz="1600" i="1" dirty="0">
                <a:solidFill>
                  <a:schemeClr val="tx2"/>
                </a:solidFill>
              </a:rPr>
              <a:t>Ben</a:t>
            </a:r>
          </a:p>
          <a:p>
            <a:pPr algn="r"/>
            <a:r>
              <a:rPr lang="en-US" sz="1600" i="1" dirty="0" err="1">
                <a:solidFill>
                  <a:schemeClr val="tx2"/>
                </a:solidFill>
              </a:rPr>
              <a:t>Blencowe</a:t>
            </a:r>
            <a:endParaRPr lang="en-US" sz="1600" i="1" dirty="0">
              <a:solidFill>
                <a:schemeClr val="tx2"/>
              </a:solidFill>
            </a:endParaRPr>
          </a:p>
        </p:txBody>
      </p:sp>
      <p:sp>
        <p:nvSpPr>
          <p:cNvPr id="30" name="Text Box 3"/>
          <p:cNvSpPr txBox="1">
            <a:spLocks noChangeArrowheads="1"/>
          </p:cNvSpPr>
          <p:nvPr/>
        </p:nvSpPr>
        <p:spPr bwMode="auto">
          <a:xfrm>
            <a:off x="0" y="0"/>
            <a:ext cx="91440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4000" b="1" i="1" dirty="0">
                <a:solidFill>
                  <a:srgbClr val="000090"/>
                </a:solidFill>
                <a:effectLst>
                  <a:outerShdw blurRad="50800" dist="38100" dir="2700000" algn="tl" rotWithShape="0">
                    <a:srgbClr val="000000">
                      <a:alpha val="43000"/>
                    </a:srgbClr>
                  </a:outerShdw>
                </a:effectLst>
                <a:ea typeface="ＭＳ Ｐゴシック" charset="0"/>
                <a:cs typeface="Gill Sans"/>
              </a:rPr>
              <a:t>Who am I?</a:t>
            </a:r>
          </a:p>
        </p:txBody>
      </p:sp>
      <p:pic>
        <p:nvPicPr>
          <p:cNvPr id="2" name="Picture 1"/>
          <p:cNvPicPr>
            <a:picLocks noChangeAspect="1"/>
          </p:cNvPicPr>
          <p:nvPr/>
        </p:nvPicPr>
        <p:blipFill rotWithShape="1">
          <a:blip r:embed="rId14"/>
          <a:srcRect l="27829" r="30440" b="25934"/>
          <a:stretch/>
        </p:blipFill>
        <p:spPr>
          <a:xfrm>
            <a:off x="8060844" y="2281390"/>
            <a:ext cx="756000" cy="1029600"/>
          </a:xfrm>
          <a:prstGeom prst="rect">
            <a:avLst/>
          </a:prstGeom>
        </p:spPr>
      </p:pic>
      <p:sp>
        <p:nvSpPr>
          <p:cNvPr id="19" name="TextBox 18"/>
          <p:cNvSpPr txBox="1"/>
          <p:nvPr/>
        </p:nvSpPr>
        <p:spPr>
          <a:xfrm>
            <a:off x="7868693" y="3266168"/>
            <a:ext cx="1166066" cy="584776"/>
          </a:xfrm>
          <a:prstGeom prst="rect">
            <a:avLst/>
          </a:prstGeom>
          <a:noFill/>
        </p:spPr>
        <p:txBody>
          <a:bodyPr wrap="square" rtlCol="0">
            <a:spAutoFit/>
          </a:bodyPr>
          <a:lstStyle/>
          <a:p>
            <a:pPr algn="ctr"/>
            <a:r>
              <a:rPr lang="en-US" sz="1600" i="1" dirty="0">
                <a:solidFill>
                  <a:schemeClr val="tx2"/>
                </a:solidFill>
              </a:rPr>
              <a:t>Juan </a:t>
            </a:r>
            <a:r>
              <a:rPr lang="en-US" sz="1600" i="1" dirty="0" err="1">
                <a:solidFill>
                  <a:schemeClr val="tx2"/>
                </a:solidFill>
              </a:rPr>
              <a:t>Valcárcel</a:t>
            </a:r>
            <a:endParaRPr lang="en-US" sz="1600" i="1" dirty="0">
              <a:solidFill>
                <a:schemeClr val="tx2"/>
              </a:solidFill>
            </a:endParaRPr>
          </a:p>
        </p:txBody>
      </p:sp>
    </p:spTree>
    <p:extLst>
      <p:ext uri="{BB962C8B-B14F-4D97-AF65-F5344CB8AC3E}">
        <p14:creationId xmlns:p14="http://schemas.microsoft.com/office/powerpoint/2010/main" val="2979367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Drug targeting of molecular alterations </a:t>
            </a:r>
          </a:p>
        </p:txBody>
      </p:sp>
      <p:sp>
        <p:nvSpPr>
          <p:cNvPr id="30" name="Slide Number Placeholder 11"/>
          <p:cNvSpPr>
            <a:spLocks noGrp="1"/>
          </p:cNvSpPr>
          <p:nvPr>
            <p:ph type="sldNum" sz="quarter" idx="12"/>
          </p:nvPr>
        </p:nvSpPr>
        <p:spPr>
          <a:xfrm>
            <a:off x="7010400" y="6484227"/>
            <a:ext cx="2133600" cy="365125"/>
          </a:xfrm>
        </p:spPr>
        <p:txBody>
          <a:bodyPr/>
          <a:lstStyle/>
          <a:p>
            <a:fld id="{08DC81D8-1F9F-1F42-9CA4-DCDBAA365F27}" type="slidenum">
              <a:rPr lang="en-US" smtClean="0"/>
              <a:pPr/>
              <a:t>40</a:t>
            </a:fld>
            <a:endParaRPr lang="en-US" dirty="0"/>
          </a:p>
        </p:txBody>
      </p:sp>
      <p:pic>
        <p:nvPicPr>
          <p:cNvPr id="11" name="Picture 10" descr="20171011_9157_Bernardo Almei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12" name="TextBox 11"/>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13" name="Picture 12" descr="20171011_9155_Nuno Agostin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414" y="-10273"/>
            <a:ext cx="1089293" cy="1452573"/>
          </a:xfrm>
          <a:prstGeom prst="rect">
            <a:avLst/>
          </a:prstGeom>
        </p:spPr>
      </p:pic>
      <p:sp>
        <p:nvSpPr>
          <p:cNvPr id="14" name="TextBox 13"/>
          <p:cNvSpPr txBox="1"/>
          <p:nvPr/>
        </p:nvSpPr>
        <p:spPr>
          <a:xfrm>
            <a:off x="6965414"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grpSp>
        <p:nvGrpSpPr>
          <p:cNvPr id="102" name="Group"/>
          <p:cNvGrpSpPr/>
          <p:nvPr/>
        </p:nvGrpSpPr>
        <p:grpSpPr>
          <a:xfrm>
            <a:off x="3636901" y="3143699"/>
            <a:ext cx="1019679" cy="907958"/>
            <a:chOff x="0" y="0"/>
            <a:chExt cx="1450208" cy="1291317"/>
          </a:xfrm>
        </p:grpSpPr>
        <p:sp>
          <p:nvSpPr>
            <p:cNvPr id="103" name="Gene A KD"/>
            <p:cNvSpPr txBox="1"/>
            <p:nvPr/>
          </p:nvSpPr>
          <p:spPr>
            <a:xfrm>
              <a:off x="0" y="0"/>
              <a:ext cx="1450209" cy="3696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100" b="0"/>
              </a:lvl1pPr>
            </a:lstStyle>
            <a:p>
              <a:pPr algn="ctr"/>
              <a:r>
                <a:rPr lang="pt-PT" sz="1600" dirty="0" err="1"/>
                <a:t>Drug</a:t>
              </a:r>
              <a:r>
                <a:rPr lang="pt-PT" sz="1600" dirty="0"/>
                <a:t> A</a:t>
              </a:r>
              <a:endParaRPr sz="1600" dirty="0"/>
            </a:p>
          </p:txBody>
        </p:sp>
        <p:grpSp>
          <p:nvGrpSpPr>
            <p:cNvPr id="104" name="Group"/>
            <p:cNvGrpSpPr/>
            <p:nvPr/>
          </p:nvGrpSpPr>
          <p:grpSpPr>
            <a:xfrm>
              <a:off x="428032" y="478851"/>
              <a:ext cx="609327" cy="812467"/>
              <a:chOff x="525710" y="-6771"/>
              <a:chExt cx="609326" cy="812465"/>
            </a:xfrm>
          </p:grpSpPr>
          <p:sp>
            <p:nvSpPr>
              <p:cNvPr id="105" name="Rectangle"/>
              <p:cNvSpPr/>
              <p:nvPr/>
            </p:nvSpPr>
            <p:spPr>
              <a:xfrm>
                <a:off x="817459" y="125675"/>
                <a:ext cx="317578"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6" name="Rectangle"/>
              <p:cNvSpPr/>
              <p:nvPr/>
            </p:nvSpPr>
            <p:spPr>
              <a:xfrm>
                <a:off x="708039" y="11949"/>
                <a:ext cx="109421"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7" name="Rectangle"/>
              <p:cNvSpPr/>
              <p:nvPr/>
            </p:nvSpPr>
            <p:spPr>
              <a:xfrm>
                <a:off x="817459" y="239402"/>
                <a:ext cx="253287"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8" name="Rectangle"/>
              <p:cNvSpPr/>
              <p:nvPr/>
            </p:nvSpPr>
            <p:spPr>
              <a:xfrm>
                <a:off x="641416" y="466854"/>
                <a:ext cx="176044" cy="93421"/>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09" name="Rectangle"/>
              <p:cNvSpPr/>
              <p:nvPr/>
            </p:nvSpPr>
            <p:spPr>
              <a:xfrm>
                <a:off x="525710" y="353128"/>
                <a:ext cx="291750"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0" name="Rectangle"/>
              <p:cNvSpPr/>
              <p:nvPr/>
            </p:nvSpPr>
            <p:spPr>
              <a:xfrm>
                <a:off x="614955" y="580581"/>
                <a:ext cx="202505"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1" name="Rectangle"/>
              <p:cNvSpPr/>
              <p:nvPr/>
            </p:nvSpPr>
            <p:spPr>
              <a:xfrm>
                <a:off x="817459" y="694307"/>
                <a:ext cx="150053"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2" name="Line"/>
              <p:cNvSpPr/>
              <p:nvPr/>
            </p:nvSpPr>
            <p:spPr>
              <a:xfrm flipV="1">
                <a:off x="817302" y="-6772"/>
                <a:ext cx="1" cy="81246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sp>
        <p:nvSpPr>
          <p:cNvPr id="113" name="Rounded Rectangle"/>
          <p:cNvSpPr/>
          <p:nvPr/>
        </p:nvSpPr>
        <p:spPr>
          <a:xfrm>
            <a:off x="3632605" y="4203638"/>
            <a:ext cx="1028273" cy="988179"/>
          </a:xfrm>
          <a:prstGeom prst="roundRect">
            <a:avLst>
              <a:gd name="adj" fmla="val 4472"/>
            </a:avLst>
          </a:prstGeom>
          <a:solidFill>
            <a:srgbClr val="6BBC6E">
              <a:alpha val="45960"/>
            </a:srgbClr>
          </a:solidFill>
          <a:ln w="12700" cap="flat">
            <a:noFill/>
            <a:miter lim="400000"/>
          </a:ln>
          <a:effectLst/>
        </p:spPr>
        <p:txBody>
          <a:bodyPr wrap="square" lIns="35717" tIns="35717" rIns="35717" bIns="35717" numCol="1" anchor="ctr">
            <a:noAutofit/>
          </a:bodyPr>
          <a:lstStyle/>
          <a:p>
            <a:pPr>
              <a:defRPr sz="2200" b="0">
                <a:solidFill>
                  <a:srgbClr val="FFFFFF"/>
                </a:solidFill>
                <a:latin typeface="+mn-lt"/>
                <a:ea typeface="+mn-ea"/>
                <a:cs typeface="+mn-cs"/>
                <a:sym typeface="Helvetica Neue Medium"/>
              </a:defRPr>
            </a:pPr>
            <a:endParaRPr/>
          </a:p>
        </p:txBody>
      </p:sp>
      <p:sp>
        <p:nvSpPr>
          <p:cNvPr id="117" name="Rectangle"/>
          <p:cNvSpPr/>
          <p:nvPr/>
        </p:nvSpPr>
        <p:spPr>
          <a:xfrm>
            <a:off x="4051536" y="4630803"/>
            <a:ext cx="88322" cy="65686"/>
          </a:xfrm>
          <a:prstGeom prst="rect">
            <a:avLst/>
          </a:prstGeom>
          <a:solidFill>
            <a:srgbClr val="5182BB"/>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8" name="Rectangle"/>
          <p:cNvSpPr/>
          <p:nvPr/>
        </p:nvSpPr>
        <p:spPr>
          <a:xfrm>
            <a:off x="3899431" y="4550839"/>
            <a:ext cx="241705" cy="65686"/>
          </a:xfrm>
          <a:prstGeom prst="rect">
            <a:avLst/>
          </a:prstGeom>
          <a:solidFill>
            <a:srgbClr val="5182BB"/>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19" name="Rectangle"/>
          <p:cNvSpPr/>
          <p:nvPr/>
        </p:nvSpPr>
        <p:spPr>
          <a:xfrm>
            <a:off x="4032277" y="4710768"/>
            <a:ext cx="112671" cy="65686"/>
          </a:xfrm>
          <a:prstGeom prst="rect">
            <a:avLst/>
          </a:prstGeom>
          <a:solidFill>
            <a:srgbClr val="5182BB"/>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0" name="Rectangle"/>
          <p:cNvSpPr/>
          <p:nvPr/>
        </p:nvSpPr>
        <p:spPr>
          <a:xfrm>
            <a:off x="4152585" y="4870696"/>
            <a:ext cx="91460" cy="65687"/>
          </a:xfrm>
          <a:prstGeom prst="rect">
            <a:avLst/>
          </a:prstGeom>
          <a:solidFill>
            <a:srgbClr val="BE0E2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1" name="Rectangle"/>
          <p:cNvSpPr/>
          <p:nvPr/>
        </p:nvSpPr>
        <p:spPr>
          <a:xfrm>
            <a:off x="4099659" y="4790732"/>
            <a:ext cx="43096" cy="65686"/>
          </a:xfrm>
          <a:prstGeom prst="rect">
            <a:avLst/>
          </a:prstGeom>
          <a:solidFill>
            <a:srgbClr val="5182BB"/>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2" name="Rectangle"/>
          <p:cNvSpPr/>
          <p:nvPr/>
        </p:nvSpPr>
        <p:spPr>
          <a:xfrm>
            <a:off x="4148720" y="4950660"/>
            <a:ext cx="220454" cy="65686"/>
          </a:xfrm>
          <a:prstGeom prst="rect">
            <a:avLst/>
          </a:prstGeom>
          <a:solidFill>
            <a:srgbClr val="BE0E2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3" name="Rectangle"/>
          <p:cNvSpPr/>
          <p:nvPr/>
        </p:nvSpPr>
        <p:spPr>
          <a:xfrm>
            <a:off x="4154255" y="5030624"/>
            <a:ext cx="243798" cy="65686"/>
          </a:xfrm>
          <a:prstGeom prst="rect">
            <a:avLst/>
          </a:prstGeom>
          <a:solidFill>
            <a:srgbClr val="C00717"/>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4" name="Line"/>
          <p:cNvSpPr/>
          <p:nvPr/>
        </p:nvSpPr>
        <p:spPr>
          <a:xfrm flipV="1">
            <a:off x="4138134" y="4537676"/>
            <a:ext cx="1" cy="57126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dirty="0"/>
          </a:p>
        </p:txBody>
      </p:sp>
      <p:sp>
        <p:nvSpPr>
          <p:cNvPr id="116" name="Gene C KD"/>
          <p:cNvSpPr txBox="1"/>
          <p:nvPr/>
        </p:nvSpPr>
        <p:spPr>
          <a:xfrm>
            <a:off x="3636902" y="4200984"/>
            <a:ext cx="1019680" cy="2598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100" b="0"/>
            </a:lvl1pPr>
          </a:lstStyle>
          <a:p>
            <a:pPr algn="ctr"/>
            <a:r>
              <a:rPr lang="pt-PT" sz="1600" dirty="0" err="1"/>
              <a:t>Drug</a:t>
            </a:r>
            <a:r>
              <a:rPr lang="pt-PT" sz="1600" dirty="0"/>
              <a:t> C</a:t>
            </a:r>
            <a:endParaRPr sz="1600" dirty="0"/>
          </a:p>
        </p:txBody>
      </p:sp>
      <p:grpSp>
        <p:nvGrpSpPr>
          <p:cNvPr id="125" name="Group"/>
          <p:cNvGrpSpPr/>
          <p:nvPr/>
        </p:nvGrpSpPr>
        <p:grpSpPr>
          <a:xfrm>
            <a:off x="5214994" y="4561151"/>
            <a:ext cx="270499" cy="270499"/>
            <a:chOff x="0" y="0"/>
            <a:chExt cx="384708" cy="384708"/>
          </a:xfrm>
        </p:grpSpPr>
        <p:sp>
          <p:nvSpPr>
            <p:cNvPr id="126" name="Circle"/>
            <p:cNvSpPr/>
            <p:nvPr/>
          </p:nvSpPr>
          <p:spPr>
            <a:xfrm>
              <a:off x="0" y="0"/>
              <a:ext cx="384709" cy="384709"/>
            </a:xfrm>
            <a:prstGeom prst="ellipse">
              <a:avLst/>
            </a:prstGeom>
            <a:solidFill>
              <a:srgbClr val="929292"/>
            </a:solidFill>
            <a:ln w="12700" cap="flat">
              <a:noFill/>
              <a:miter lim="400000"/>
            </a:ln>
            <a:effectLst/>
          </p:spPr>
          <p:txBody>
            <a:bodyPr wrap="square" lIns="0" tIns="0" rIns="0" bIns="0" numCol="1" anchor="ctr">
              <a:noAutofit/>
            </a:bodyPr>
            <a:lstStyle/>
            <a:p>
              <a:pPr>
                <a:defRPr sz="2200" b="0">
                  <a:solidFill>
                    <a:srgbClr val="FFFFFF"/>
                  </a:solidFill>
                  <a:latin typeface="+mn-lt"/>
                  <a:ea typeface="+mn-ea"/>
                  <a:cs typeface="+mn-cs"/>
                  <a:sym typeface="Helvetica Neue Medium"/>
                </a:defRPr>
              </a:pPr>
              <a:endParaRPr/>
            </a:p>
          </p:txBody>
        </p:sp>
        <p:grpSp>
          <p:nvGrpSpPr>
            <p:cNvPr id="127" name="Group"/>
            <p:cNvGrpSpPr/>
            <p:nvPr/>
          </p:nvGrpSpPr>
          <p:grpSpPr>
            <a:xfrm>
              <a:off x="74900" y="169283"/>
              <a:ext cx="234909" cy="56971"/>
              <a:chOff x="0" y="0"/>
              <a:chExt cx="234908" cy="56970"/>
            </a:xfrm>
          </p:grpSpPr>
          <p:sp>
            <p:nvSpPr>
              <p:cNvPr id="128" name="Circle"/>
              <p:cNvSpPr/>
              <p:nvPr/>
            </p:nvSpPr>
            <p:spPr>
              <a:xfrm>
                <a:off x="0" y="0"/>
                <a:ext cx="56971" cy="56971"/>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29" name="Circle"/>
              <p:cNvSpPr/>
              <p:nvPr/>
            </p:nvSpPr>
            <p:spPr>
              <a:xfrm>
                <a:off x="88968" y="0"/>
                <a:ext cx="56972" cy="56971"/>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0" name="Circle"/>
              <p:cNvSpPr/>
              <p:nvPr/>
            </p:nvSpPr>
            <p:spPr>
              <a:xfrm>
                <a:off x="177937" y="0"/>
                <a:ext cx="56972" cy="56971"/>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grpSp>
        <p:nvGrpSpPr>
          <p:cNvPr id="131" name="Group"/>
          <p:cNvGrpSpPr/>
          <p:nvPr/>
        </p:nvGrpSpPr>
        <p:grpSpPr>
          <a:xfrm>
            <a:off x="4840404" y="3143699"/>
            <a:ext cx="1019679" cy="907958"/>
            <a:chOff x="0" y="0"/>
            <a:chExt cx="1450208" cy="1291317"/>
          </a:xfrm>
        </p:grpSpPr>
        <p:grpSp>
          <p:nvGrpSpPr>
            <p:cNvPr id="132" name="Group"/>
            <p:cNvGrpSpPr/>
            <p:nvPr/>
          </p:nvGrpSpPr>
          <p:grpSpPr>
            <a:xfrm>
              <a:off x="435116" y="478851"/>
              <a:ext cx="579978" cy="812467"/>
              <a:chOff x="534415" y="-6771"/>
              <a:chExt cx="579977" cy="812465"/>
            </a:xfrm>
          </p:grpSpPr>
          <p:sp>
            <p:nvSpPr>
              <p:cNvPr id="134" name="Rectangle"/>
              <p:cNvSpPr/>
              <p:nvPr/>
            </p:nvSpPr>
            <p:spPr>
              <a:xfrm>
                <a:off x="834019" y="125675"/>
                <a:ext cx="98620"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5" name="Rectangle"/>
              <p:cNvSpPr/>
              <p:nvPr/>
            </p:nvSpPr>
            <p:spPr>
              <a:xfrm>
                <a:off x="834019" y="11949"/>
                <a:ext cx="227152"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6" name="Square"/>
              <p:cNvSpPr/>
              <p:nvPr/>
            </p:nvSpPr>
            <p:spPr>
              <a:xfrm>
                <a:off x="751452" y="239402"/>
                <a:ext cx="82568"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7" name="Rectangle"/>
              <p:cNvSpPr/>
              <p:nvPr/>
            </p:nvSpPr>
            <p:spPr>
              <a:xfrm>
                <a:off x="534415" y="466854"/>
                <a:ext cx="299605" cy="93421"/>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8" name="Rectangle"/>
              <p:cNvSpPr/>
              <p:nvPr/>
            </p:nvSpPr>
            <p:spPr>
              <a:xfrm>
                <a:off x="834019" y="353128"/>
                <a:ext cx="280374"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39" name="Rectangle"/>
              <p:cNvSpPr/>
              <p:nvPr/>
            </p:nvSpPr>
            <p:spPr>
              <a:xfrm>
                <a:off x="763412" y="580581"/>
                <a:ext cx="70608" cy="9342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40" name="Rectangle"/>
              <p:cNvSpPr/>
              <p:nvPr/>
            </p:nvSpPr>
            <p:spPr>
              <a:xfrm>
                <a:off x="834019" y="694307"/>
                <a:ext cx="201413" cy="93420"/>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41" name="Line"/>
              <p:cNvSpPr/>
              <p:nvPr/>
            </p:nvSpPr>
            <p:spPr>
              <a:xfrm flipV="1">
                <a:off x="834019" y="-6772"/>
                <a:ext cx="1" cy="81246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sp>
          <p:nvSpPr>
            <p:cNvPr id="133" name="Gene B KD"/>
            <p:cNvSpPr txBox="1"/>
            <p:nvPr/>
          </p:nvSpPr>
          <p:spPr>
            <a:xfrm>
              <a:off x="0" y="0"/>
              <a:ext cx="1450209" cy="3696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2100" b="0"/>
              </a:lvl1pPr>
            </a:lstStyle>
            <a:p>
              <a:pPr algn="ctr"/>
              <a:r>
                <a:rPr lang="pt-PT" sz="1600" dirty="0" err="1"/>
                <a:t>Drug</a:t>
              </a:r>
              <a:r>
                <a:rPr lang="pt-PT" sz="1600" dirty="0"/>
                <a:t> B</a:t>
              </a:r>
              <a:endParaRPr sz="1600" dirty="0"/>
            </a:p>
          </p:txBody>
        </p:sp>
      </p:grpSp>
      <p:pic>
        <p:nvPicPr>
          <p:cNvPr id="142" name="Image" descr="Image"/>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5773486" y="5959000"/>
            <a:ext cx="1755354" cy="505396"/>
          </a:xfrm>
          <a:prstGeom prst="rect">
            <a:avLst/>
          </a:prstGeom>
          <a:ln w="12700">
            <a:miter lim="400000"/>
          </a:ln>
        </p:spPr>
      </p:pic>
      <p:pic>
        <p:nvPicPr>
          <p:cNvPr id="143" name="Image" descr="Image"/>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05026" y="6022425"/>
            <a:ext cx="488534" cy="378547"/>
          </a:xfrm>
          <a:prstGeom prst="rect">
            <a:avLst/>
          </a:prstGeom>
          <a:ln w="12700">
            <a:miter lim="400000"/>
          </a:ln>
        </p:spPr>
      </p:pic>
      <p:grpSp>
        <p:nvGrpSpPr>
          <p:cNvPr id="149" name="Group"/>
          <p:cNvGrpSpPr/>
          <p:nvPr/>
        </p:nvGrpSpPr>
        <p:grpSpPr>
          <a:xfrm>
            <a:off x="7010400" y="3893374"/>
            <a:ext cx="1495161" cy="1479398"/>
            <a:chOff x="251075" y="-39553"/>
            <a:chExt cx="2126450" cy="2104031"/>
          </a:xfrm>
        </p:grpSpPr>
        <p:sp>
          <p:nvSpPr>
            <p:cNvPr id="150" name="Rounded Rectangle"/>
            <p:cNvSpPr/>
            <p:nvPr/>
          </p:nvSpPr>
          <p:spPr>
            <a:xfrm>
              <a:off x="685702" y="993361"/>
              <a:ext cx="1590194" cy="270364"/>
            </a:xfrm>
            <a:prstGeom prst="roundRect">
              <a:avLst>
                <a:gd name="adj" fmla="val 46068"/>
              </a:avLst>
            </a:prstGeom>
            <a:solidFill>
              <a:srgbClr val="6BBC6E">
                <a:alpha val="45960"/>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nvGrpSpPr>
            <p:cNvPr id="151" name="Group"/>
            <p:cNvGrpSpPr/>
            <p:nvPr/>
          </p:nvGrpSpPr>
          <p:grpSpPr>
            <a:xfrm>
              <a:off x="957316" y="1306227"/>
              <a:ext cx="1007398" cy="554381"/>
              <a:chOff x="0" y="0"/>
              <a:chExt cx="1007396" cy="554379"/>
            </a:xfrm>
          </p:grpSpPr>
          <p:sp>
            <p:nvSpPr>
              <p:cNvPr id="159" name="Rectangle"/>
              <p:cNvSpPr/>
              <p:nvPr/>
            </p:nvSpPr>
            <p:spPr>
              <a:xfrm>
                <a:off x="0" y="-1"/>
                <a:ext cx="1007397" cy="90001"/>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60" name="Rectangle"/>
              <p:cNvSpPr/>
              <p:nvPr/>
            </p:nvSpPr>
            <p:spPr>
              <a:xfrm>
                <a:off x="0" y="237352"/>
                <a:ext cx="1007397" cy="90001"/>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61" name="Rectangle"/>
              <p:cNvSpPr/>
              <p:nvPr/>
            </p:nvSpPr>
            <p:spPr>
              <a:xfrm>
                <a:off x="0" y="466029"/>
                <a:ext cx="1007397" cy="88351"/>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nvGrpSpPr>
            <p:cNvPr id="152" name="Group"/>
            <p:cNvGrpSpPr/>
            <p:nvPr/>
          </p:nvGrpSpPr>
          <p:grpSpPr>
            <a:xfrm>
              <a:off x="701792" y="865832"/>
              <a:ext cx="1120987" cy="496090"/>
              <a:chOff x="0" y="-85787"/>
              <a:chExt cx="1120986" cy="496087"/>
            </a:xfrm>
          </p:grpSpPr>
          <p:sp>
            <p:nvSpPr>
              <p:cNvPr id="157" name="Gene C KD"/>
              <p:cNvSpPr txBox="1"/>
              <p:nvPr/>
            </p:nvSpPr>
            <p:spPr>
              <a:xfrm>
                <a:off x="181699" y="-85786"/>
                <a:ext cx="939287" cy="4960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rPr lang="pt-PT" dirty="0" err="1"/>
                  <a:t>Drug</a:t>
                </a:r>
                <a:r>
                  <a:rPr lang="pt-PT" dirty="0"/>
                  <a:t> C</a:t>
                </a:r>
                <a:endParaRPr dirty="0"/>
              </a:p>
            </p:txBody>
          </p:sp>
          <p:sp>
            <p:nvSpPr>
              <p:cNvPr id="158" name="1"/>
              <p:cNvSpPr txBox="1"/>
              <p:nvPr/>
            </p:nvSpPr>
            <p:spPr>
              <a:xfrm>
                <a:off x="0" y="-85787"/>
                <a:ext cx="293812" cy="4960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t>1</a:t>
                </a:r>
              </a:p>
            </p:txBody>
          </p:sp>
        </p:grpSp>
        <p:sp>
          <p:nvSpPr>
            <p:cNvPr id="153" name="2"/>
            <p:cNvSpPr txBox="1"/>
            <p:nvPr/>
          </p:nvSpPr>
          <p:spPr>
            <a:xfrm>
              <a:off x="701793" y="1103183"/>
              <a:ext cx="293812"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t>2</a:t>
              </a:r>
            </a:p>
          </p:txBody>
        </p:sp>
        <p:sp>
          <p:nvSpPr>
            <p:cNvPr id="154" name="3"/>
            <p:cNvSpPr txBox="1"/>
            <p:nvPr/>
          </p:nvSpPr>
          <p:spPr>
            <a:xfrm>
              <a:off x="701793" y="1340536"/>
              <a:ext cx="293812"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t>3</a:t>
              </a:r>
            </a:p>
          </p:txBody>
        </p:sp>
        <p:sp>
          <p:nvSpPr>
            <p:cNvPr id="155" name="4"/>
            <p:cNvSpPr txBox="1"/>
            <p:nvPr/>
          </p:nvSpPr>
          <p:spPr>
            <a:xfrm>
              <a:off x="701793" y="1568389"/>
              <a:ext cx="293812"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600" b="0"/>
              </a:lvl1pPr>
            </a:lstStyle>
            <a:p>
              <a:r>
                <a:t>4</a:t>
              </a:r>
            </a:p>
          </p:txBody>
        </p:sp>
        <p:sp>
          <p:nvSpPr>
            <p:cNvPr id="156" name="Ranked list of perturbations"/>
            <p:cNvSpPr txBox="1"/>
            <p:nvPr/>
          </p:nvSpPr>
          <p:spPr>
            <a:xfrm>
              <a:off x="251075" y="-39553"/>
              <a:ext cx="2126450" cy="9338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500" b="0"/>
              </a:lvl1pPr>
            </a:lstStyle>
            <a:p>
              <a:pPr algn="ctr"/>
              <a:r>
                <a:rPr sz="1800" dirty="0"/>
                <a:t>Ranked list of perturbations</a:t>
              </a:r>
            </a:p>
          </p:txBody>
        </p:sp>
      </p:grpSp>
      <p:sp>
        <p:nvSpPr>
          <p:cNvPr id="162" name="Line"/>
          <p:cNvSpPr/>
          <p:nvPr/>
        </p:nvSpPr>
        <p:spPr>
          <a:xfrm>
            <a:off x="1671361" y="2002012"/>
            <a:ext cx="0" cy="951223"/>
          </a:xfrm>
          <a:prstGeom prst="line">
            <a:avLst/>
          </a:prstGeom>
          <a:ln w="31750">
            <a:solidFill>
              <a:srgbClr val="000000"/>
            </a:solidFill>
            <a:miter lim="400000"/>
            <a:tailEnd type="triangle"/>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163" name="Line"/>
          <p:cNvSpPr/>
          <p:nvPr/>
        </p:nvSpPr>
        <p:spPr>
          <a:xfrm>
            <a:off x="1770974" y="2438379"/>
            <a:ext cx="1676150" cy="1"/>
          </a:xfrm>
          <a:prstGeom prst="line">
            <a:avLst/>
          </a:prstGeom>
          <a:ln w="31750">
            <a:solidFill>
              <a:srgbClr val="000000"/>
            </a:solidFill>
            <a:miter lim="400000"/>
            <a:tailEnd type="triangle"/>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164" name="?"/>
          <p:cNvSpPr txBox="1"/>
          <p:nvPr/>
        </p:nvSpPr>
        <p:spPr>
          <a:xfrm>
            <a:off x="1530434" y="2165383"/>
            <a:ext cx="256345" cy="54918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r>
              <a:rPr sz="3100" dirty="0"/>
              <a:t>?</a:t>
            </a:r>
          </a:p>
        </p:txBody>
      </p:sp>
      <p:sp>
        <p:nvSpPr>
          <p:cNvPr id="165" name="Line"/>
          <p:cNvSpPr/>
          <p:nvPr/>
        </p:nvSpPr>
        <p:spPr>
          <a:xfrm>
            <a:off x="2770729" y="4167757"/>
            <a:ext cx="676395" cy="1"/>
          </a:xfrm>
          <a:prstGeom prst="line">
            <a:avLst/>
          </a:prstGeom>
          <a:ln w="31750">
            <a:solidFill>
              <a:srgbClr val="929292"/>
            </a:solidFill>
            <a:miter lim="400000"/>
            <a:tailEnd type="triangle"/>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grpSp>
        <p:nvGrpSpPr>
          <p:cNvPr id="166" name="Group 165">
            <a:extLst>
              <a:ext uri="{FF2B5EF4-FFF2-40B4-BE49-F238E27FC236}">
                <a16:creationId xmlns:a16="http://schemas.microsoft.com/office/drawing/2014/main" id="{0AED4797-61E6-F242-91F6-3D7CA587FF9C}"/>
              </a:ext>
            </a:extLst>
          </p:cNvPr>
          <p:cNvGrpSpPr/>
          <p:nvPr/>
        </p:nvGrpSpPr>
        <p:grpSpPr>
          <a:xfrm>
            <a:off x="747243" y="3067788"/>
            <a:ext cx="1848236" cy="2178402"/>
            <a:chOff x="1062746" y="4184325"/>
            <a:chExt cx="2628602" cy="3098171"/>
          </a:xfrm>
        </p:grpSpPr>
        <p:sp>
          <p:nvSpPr>
            <p:cNvPr id="167" name="Differentially expressed genes"/>
            <p:cNvSpPr txBox="1"/>
            <p:nvPr/>
          </p:nvSpPr>
          <p:spPr>
            <a:xfrm>
              <a:off x="1062746" y="4184325"/>
              <a:ext cx="2628602" cy="10213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500" b="0"/>
              </a:lvl1pPr>
            </a:lstStyle>
            <a:p>
              <a:pPr algn="ctr"/>
              <a:r>
                <a:rPr sz="2000" dirty="0"/>
                <a:t>Differentially expressed genes</a:t>
              </a:r>
            </a:p>
          </p:txBody>
        </p:sp>
        <p:grpSp>
          <p:nvGrpSpPr>
            <p:cNvPr id="168" name="Group"/>
            <p:cNvGrpSpPr/>
            <p:nvPr/>
          </p:nvGrpSpPr>
          <p:grpSpPr>
            <a:xfrm>
              <a:off x="1294467" y="5328419"/>
              <a:ext cx="2165161" cy="1954077"/>
              <a:chOff x="0" y="0"/>
              <a:chExt cx="2165158" cy="1954075"/>
            </a:xfrm>
          </p:grpSpPr>
          <p:sp>
            <p:nvSpPr>
              <p:cNvPr id="169" name="Rectangle"/>
              <p:cNvSpPr/>
              <p:nvPr/>
            </p:nvSpPr>
            <p:spPr>
              <a:xfrm>
                <a:off x="1082842" y="263628"/>
                <a:ext cx="616375" cy="195965"/>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0" name="Rectangle"/>
              <p:cNvSpPr/>
              <p:nvPr/>
            </p:nvSpPr>
            <p:spPr>
              <a:xfrm>
                <a:off x="1082842" y="25066"/>
                <a:ext cx="866364" cy="195965"/>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1" name="Rectangle"/>
              <p:cNvSpPr/>
              <p:nvPr/>
            </p:nvSpPr>
            <p:spPr>
              <a:xfrm>
                <a:off x="1082842" y="502190"/>
                <a:ext cx="423602" cy="195965"/>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2" name="Rectangle"/>
              <p:cNvSpPr/>
              <p:nvPr/>
            </p:nvSpPr>
            <p:spPr>
              <a:xfrm>
                <a:off x="837752" y="979315"/>
                <a:ext cx="245091" cy="195965"/>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3" name="Rectangle"/>
              <p:cNvSpPr/>
              <p:nvPr/>
            </p:nvSpPr>
            <p:spPr>
              <a:xfrm>
                <a:off x="1082842" y="740753"/>
                <a:ext cx="247809" cy="195965"/>
              </a:xfrm>
              <a:prstGeom prst="rect">
                <a:avLst/>
              </a:prstGeom>
              <a:solidFill>
                <a:srgbClr val="C20008"/>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4" name="Rectangle"/>
              <p:cNvSpPr/>
              <p:nvPr/>
            </p:nvSpPr>
            <p:spPr>
              <a:xfrm>
                <a:off x="599947" y="1217877"/>
                <a:ext cx="482896" cy="195965"/>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5" name="Rectangle"/>
              <p:cNvSpPr/>
              <p:nvPr/>
            </p:nvSpPr>
            <p:spPr>
              <a:xfrm>
                <a:off x="247457" y="1456440"/>
                <a:ext cx="835386" cy="195965"/>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6" name="Line"/>
              <p:cNvSpPr/>
              <p:nvPr/>
            </p:nvSpPr>
            <p:spPr>
              <a:xfrm flipV="1">
                <a:off x="1082240" y="0"/>
                <a:ext cx="1" cy="170554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7" name="Line"/>
              <p:cNvSpPr/>
              <p:nvPr/>
            </p:nvSpPr>
            <p:spPr>
              <a:xfrm>
                <a:off x="61278" y="1699207"/>
                <a:ext cx="206732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8" name="3"/>
              <p:cNvSpPr txBox="1"/>
              <p:nvPr/>
            </p:nvSpPr>
            <p:spPr>
              <a:xfrm>
                <a:off x="1950447" y="1674366"/>
                <a:ext cx="214711"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C20008"/>
                    </a:solidFill>
                  </a:defRPr>
                </a:lvl1pPr>
              </a:lstStyle>
              <a:p>
                <a:r>
                  <a:t>3</a:t>
                </a:r>
              </a:p>
            </p:txBody>
          </p:sp>
          <p:sp>
            <p:nvSpPr>
              <p:cNvPr id="179" name="2"/>
              <p:cNvSpPr txBox="1"/>
              <p:nvPr/>
            </p:nvSpPr>
            <p:spPr>
              <a:xfrm>
                <a:off x="1560357" y="1674366"/>
                <a:ext cx="214712"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C20008"/>
                    </a:solidFill>
                  </a:defRPr>
                </a:lvl1pPr>
              </a:lstStyle>
              <a:p>
                <a:r>
                  <a:t>2</a:t>
                </a:r>
              </a:p>
            </p:txBody>
          </p:sp>
          <p:sp>
            <p:nvSpPr>
              <p:cNvPr id="180" name="1"/>
              <p:cNvSpPr txBox="1"/>
              <p:nvPr/>
            </p:nvSpPr>
            <p:spPr>
              <a:xfrm>
                <a:off x="1170268" y="1674366"/>
                <a:ext cx="214711"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C20008"/>
                    </a:solidFill>
                  </a:defRPr>
                </a:lvl1pPr>
              </a:lstStyle>
              <a:p>
                <a:r>
                  <a:t>1</a:t>
                </a:r>
              </a:p>
            </p:txBody>
          </p:sp>
          <p:sp>
            <p:nvSpPr>
              <p:cNvPr id="181" name="1"/>
              <p:cNvSpPr txBox="1"/>
              <p:nvPr/>
            </p:nvSpPr>
            <p:spPr>
              <a:xfrm>
                <a:off x="780178" y="1674366"/>
                <a:ext cx="214712"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3BA1FF"/>
                    </a:solidFill>
                  </a:defRPr>
                </a:lvl1pPr>
              </a:lstStyle>
              <a:p>
                <a:r>
                  <a:t>1</a:t>
                </a:r>
              </a:p>
            </p:txBody>
          </p:sp>
          <p:sp>
            <p:nvSpPr>
              <p:cNvPr id="182" name="2"/>
              <p:cNvSpPr txBox="1"/>
              <p:nvPr/>
            </p:nvSpPr>
            <p:spPr>
              <a:xfrm>
                <a:off x="390089" y="1674366"/>
                <a:ext cx="214711"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3BA1FF"/>
                    </a:solidFill>
                  </a:defRPr>
                </a:lvl1pPr>
              </a:lstStyle>
              <a:p>
                <a:r>
                  <a:t>2</a:t>
                </a:r>
              </a:p>
            </p:txBody>
          </p:sp>
          <p:sp>
            <p:nvSpPr>
              <p:cNvPr id="183" name="3"/>
              <p:cNvSpPr txBox="1"/>
              <p:nvPr/>
            </p:nvSpPr>
            <p:spPr>
              <a:xfrm>
                <a:off x="0" y="1674366"/>
                <a:ext cx="214711" cy="2797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100" b="0">
                    <a:solidFill>
                      <a:srgbClr val="3BA1FF"/>
                    </a:solidFill>
                  </a:defRPr>
                </a:lvl1pPr>
              </a:lstStyle>
              <a:p>
                <a:r>
                  <a:t>3</a:t>
                </a:r>
              </a:p>
            </p:txBody>
          </p:sp>
        </p:grpSp>
      </p:grpSp>
      <p:pic>
        <p:nvPicPr>
          <p:cNvPr id="184" name="Image" descr="Image"/>
          <p:cNvPicPr>
            <a:picLocks noChangeAspect="1"/>
          </p:cNvPicPr>
          <p:nvPr/>
        </p:nvPicPr>
        <p:blipFill>
          <a:blip r:embed="rId6">
            <a:extLst/>
          </a:blip>
          <a:stretch>
            <a:fillRect/>
          </a:stretch>
        </p:blipFill>
        <p:spPr>
          <a:xfrm>
            <a:off x="1071507" y="1005154"/>
            <a:ext cx="1199709" cy="652016"/>
          </a:xfrm>
          <a:prstGeom prst="rect">
            <a:avLst/>
          </a:prstGeom>
          <a:ln w="12700">
            <a:miter lim="400000"/>
          </a:ln>
        </p:spPr>
      </p:pic>
      <p:grpSp>
        <p:nvGrpSpPr>
          <p:cNvPr id="185" name="Group"/>
          <p:cNvGrpSpPr/>
          <p:nvPr/>
        </p:nvGrpSpPr>
        <p:grpSpPr>
          <a:xfrm>
            <a:off x="853083" y="1632501"/>
            <a:ext cx="2097079" cy="364202"/>
            <a:chOff x="0" y="-84208"/>
            <a:chExt cx="2118705" cy="517972"/>
          </a:xfrm>
        </p:grpSpPr>
        <p:sp>
          <p:nvSpPr>
            <p:cNvPr id="186" name="condition"/>
            <p:cNvSpPr txBox="1"/>
            <p:nvPr/>
          </p:nvSpPr>
          <p:spPr>
            <a:xfrm>
              <a:off x="782078" y="-84208"/>
              <a:ext cx="1336627" cy="5179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700" b="0">
                  <a:solidFill>
                    <a:srgbClr val="C20008"/>
                  </a:solidFill>
                </a:defRPr>
              </a:lvl1pPr>
            </a:lstStyle>
            <a:p>
              <a:r>
                <a:rPr dirty="0"/>
                <a:t>condition</a:t>
              </a:r>
            </a:p>
          </p:txBody>
        </p:sp>
        <p:sp>
          <p:nvSpPr>
            <p:cNvPr id="187" name="control"/>
            <p:cNvSpPr txBox="1"/>
            <p:nvPr/>
          </p:nvSpPr>
          <p:spPr>
            <a:xfrm>
              <a:off x="0" y="-84208"/>
              <a:ext cx="1050037" cy="5179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a:defRPr sz="1700" b="0">
                  <a:solidFill>
                    <a:srgbClr val="3BA1FF"/>
                  </a:solidFill>
                </a:defRPr>
              </a:lvl1pPr>
            </a:lstStyle>
            <a:p>
              <a:r>
                <a:rPr dirty="0"/>
                <a:t>control</a:t>
              </a:r>
            </a:p>
          </p:txBody>
        </p:sp>
      </p:grpSp>
      <p:sp>
        <p:nvSpPr>
          <p:cNvPr id="188" name="Line"/>
          <p:cNvSpPr/>
          <p:nvPr/>
        </p:nvSpPr>
        <p:spPr>
          <a:xfrm>
            <a:off x="6113371" y="4167757"/>
            <a:ext cx="676395" cy="1"/>
          </a:xfrm>
          <a:prstGeom prst="line">
            <a:avLst/>
          </a:prstGeom>
          <a:ln w="31750">
            <a:solidFill>
              <a:srgbClr val="929292"/>
            </a:solidFill>
            <a:miter lim="400000"/>
            <a:tailEnd type="triangle"/>
          </a:ln>
        </p:spPr>
        <p:txBody>
          <a:bodyPr lIns="35717" tIns="35717" rIns="35717" bIns="35717" anchor="ctr"/>
          <a:lstStyle/>
          <a:p>
            <a:pPr>
              <a:defRPr sz="2200" b="0">
                <a:solidFill>
                  <a:srgbClr val="FFFFFF"/>
                </a:solidFill>
                <a:latin typeface="+mn-lt"/>
                <a:ea typeface="+mn-ea"/>
                <a:cs typeface="+mn-cs"/>
                <a:sym typeface="Helvetica Neue Medium"/>
              </a:defRPr>
            </a:pPr>
            <a:endParaRPr/>
          </a:p>
        </p:txBody>
      </p:sp>
      <p:sp>
        <p:nvSpPr>
          <p:cNvPr id="190" name="Rectangle 189"/>
          <p:cNvSpPr/>
          <p:nvPr/>
        </p:nvSpPr>
        <p:spPr>
          <a:xfrm>
            <a:off x="7283008" y="1685249"/>
            <a:ext cx="145960" cy="1256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Brace 4"/>
          <p:cNvSpPr/>
          <p:nvPr/>
        </p:nvSpPr>
        <p:spPr>
          <a:xfrm rot="16200000">
            <a:off x="4505671" y="1369701"/>
            <a:ext cx="324238" cy="833038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1762309" y="5980866"/>
            <a:ext cx="1855947" cy="461665"/>
          </a:xfrm>
          <a:prstGeom prst="rect">
            <a:avLst/>
          </a:prstGeom>
          <a:noFill/>
        </p:spPr>
        <p:txBody>
          <a:bodyPr wrap="none" rtlCol="0">
            <a:spAutoFit/>
          </a:bodyPr>
          <a:lstStyle/>
          <a:p>
            <a:r>
              <a:rPr lang="en-US" sz="2400" b="1" dirty="0"/>
              <a:t>User-friendly</a:t>
            </a:r>
          </a:p>
        </p:txBody>
      </p:sp>
      <p:sp>
        <p:nvSpPr>
          <p:cNvPr id="191" name="TextBox 190"/>
          <p:cNvSpPr txBox="1"/>
          <p:nvPr/>
        </p:nvSpPr>
        <p:spPr>
          <a:xfrm>
            <a:off x="4103236" y="5980866"/>
            <a:ext cx="1629172" cy="461665"/>
          </a:xfrm>
          <a:prstGeom prst="rect">
            <a:avLst/>
          </a:prstGeom>
          <a:noFill/>
        </p:spPr>
        <p:txBody>
          <a:bodyPr wrap="none" rtlCol="0">
            <a:spAutoFit/>
          </a:bodyPr>
          <a:lstStyle/>
          <a:p>
            <a:r>
              <a:rPr lang="en-US" sz="2400" b="1" dirty="0"/>
              <a:t>package </a:t>
            </a:r>
            <a:r>
              <a:rPr lang="en-US" sz="2400" b="1" dirty="0">
                <a:latin typeface="Wingdings"/>
                <a:ea typeface="Wingdings"/>
                <a:cs typeface="Wingdings"/>
                <a:sym typeface="Wingdings"/>
              </a:rPr>
              <a:t></a:t>
            </a:r>
            <a:r>
              <a:rPr lang="en-US" sz="2400" b="1" dirty="0"/>
              <a:t> </a:t>
            </a:r>
          </a:p>
        </p:txBody>
      </p:sp>
      <p:sp>
        <p:nvSpPr>
          <p:cNvPr id="95" name="Group">
            <a:extLst>
              <a:ext uri="{FF2B5EF4-FFF2-40B4-BE49-F238E27FC236}">
                <a16:creationId xmlns:a16="http://schemas.microsoft.com/office/drawing/2014/main" id="{91409859-8207-8C43-BCDB-5C22EF2FF707}"/>
              </a:ext>
            </a:extLst>
          </p:cNvPr>
          <p:cNvSpPr txBox="1"/>
          <p:nvPr/>
        </p:nvSpPr>
        <p:spPr>
          <a:xfrm>
            <a:off x="3393930" y="2149421"/>
            <a:ext cx="2704829" cy="62612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nchorCtr="1">
            <a:spAutoFit/>
          </a:bodyPr>
          <a:lstStyle/>
          <a:p>
            <a:pPr algn="ctr"/>
            <a:r>
              <a:rPr b="1" dirty="0"/>
              <a:t>Compare with perturbations from</a:t>
            </a:r>
            <a:r>
              <a:rPr lang="pt-PT" b="1" dirty="0"/>
              <a:t>  </a:t>
            </a:r>
            <a:r>
              <a:rPr lang="pt-PT" b="1" dirty="0" err="1"/>
              <a:t>CMap</a:t>
            </a:r>
            <a:endParaRPr b="1" dirty="0"/>
          </a:p>
        </p:txBody>
      </p:sp>
      <p:pic>
        <p:nvPicPr>
          <p:cNvPr id="96" name="Picture 95">
            <a:extLst>
              <a:ext uri="{FF2B5EF4-FFF2-40B4-BE49-F238E27FC236}">
                <a16:creationId xmlns:a16="http://schemas.microsoft.com/office/drawing/2014/main" id="{4842D28C-C502-0344-BD33-72293069BD0F}"/>
              </a:ext>
            </a:extLst>
          </p:cNvPr>
          <p:cNvPicPr>
            <a:picLocks noChangeAspect="1"/>
          </p:cNvPicPr>
          <p:nvPr/>
        </p:nvPicPr>
        <p:blipFill>
          <a:blip r:embed="rId7"/>
          <a:stretch>
            <a:fillRect/>
          </a:stretch>
        </p:blipFill>
        <p:spPr>
          <a:xfrm>
            <a:off x="5415058" y="2277551"/>
            <a:ext cx="981880" cy="538161"/>
          </a:xfrm>
          <a:prstGeom prst="rect">
            <a:avLst/>
          </a:prstGeom>
        </p:spPr>
      </p:pic>
      <p:pic>
        <p:nvPicPr>
          <p:cNvPr id="97" name="Picture 96">
            <a:extLst>
              <a:ext uri="{FF2B5EF4-FFF2-40B4-BE49-F238E27FC236}">
                <a16:creationId xmlns:a16="http://schemas.microsoft.com/office/drawing/2014/main" id="{4AFF6BCD-268A-D34F-AFD0-9707AE3C565A}"/>
              </a:ext>
            </a:extLst>
          </p:cNvPr>
          <p:cNvPicPr>
            <a:picLocks noChangeAspect="1"/>
          </p:cNvPicPr>
          <p:nvPr/>
        </p:nvPicPr>
        <p:blipFill>
          <a:blip r:embed="rId8"/>
          <a:stretch>
            <a:fillRect/>
          </a:stretch>
        </p:blipFill>
        <p:spPr>
          <a:xfrm>
            <a:off x="6603204" y="1710997"/>
            <a:ext cx="2436245" cy="1415515"/>
          </a:xfrm>
          <a:prstGeom prst="rect">
            <a:avLst/>
          </a:prstGeom>
        </p:spPr>
      </p:pic>
    </p:spTree>
    <p:extLst>
      <p:ext uri="{BB962C8B-B14F-4D97-AF65-F5344CB8AC3E}">
        <p14:creationId xmlns:p14="http://schemas.microsoft.com/office/powerpoint/2010/main" val="362513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9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A7AF6-AD50-404D-8616-6EEFAE80FE22}"/>
              </a:ext>
            </a:extLst>
          </p:cNvPr>
          <p:cNvPicPr>
            <a:picLocks noChangeAspect="1"/>
          </p:cNvPicPr>
          <p:nvPr/>
        </p:nvPicPr>
        <p:blipFill>
          <a:blip r:embed="rId2"/>
          <a:stretch>
            <a:fillRect/>
          </a:stretch>
        </p:blipFill>
        <p:spPr>
          <a:xfrm>
            <a:off x="0" y="352425"/>
            <a:ext cx="9144000" cy="6153150"/>
          </a:xfrm>
          <a:prstGeom prst="rect">
            <a:avLst/>
          </a:prstGeom>
        </p:spPr>
      </p:pic>
      <p:sp>
        <p:nvSpPr>
          <p:cNvPr id="5" name="Slide Number Placeholder 11">
            <a:extLst>
              <a:ext uri="{FF2B5EF4-FFF2-40B4-BE49-F238E27FC236}">
                <a16:creationId xmlns:a16="http://schemas.microsoft.com/office/drawing/2014/main" id="{8943CB91-9201-2E4C-AF3C-478B0075EB3F}"/>
              </a:ext>
            </a:extLst>
          </p:cNvPr>
          <p:cNvSpPr>
            <a:spLocks noGrp="1"/>
          </p:cNvSpPr>
          <p:nvPr>
            <p:ph type="sldNum" sz="quarter" idx="12"/>
          </p:nvPr>
        </p:nvSpPr>
        <p:spPr>
          <a:xfrm>
            <a:off x="7010400" y="6484227"/>
            <a:ext cx="2133600" cy="365125"/>
          </a:xfrm>
        </p:spPr>
        <p:txBody>
          <a:bodyPr/>
          <a:lstStyle/>
          <a:p>
            <a:fld id="{08DC81D8-1F9F-1F42-9CA4-DCDBAA365F27}" type="slidenum">
              <a:rPr lang="en-US" smtClean="0"/>
              <a:pPr/>
              <a:t>41</a:t>
            </a:fld>
            <a:endParaRPr lang="en-US" dirty="0"/>
          </a:p>
        </p:txBody>
      </p:sp>
      <p:pic>
        <p:nvPicPr>
          <p:cNvPr id="6" name="Picture 5" descr="20171011_9157_Bernardo Almeida.jpg">
            <a:extLst>
              <a:ext uri="{FF2B5EF4-FFF2-40B4-BE49-F238E27FC236}">
                <a16:creationId xmlns:a16="http://schemas.microsoft.com/office/drawing/2014/main" id="{C23E4F03-1856-FE46-94FA-FA42A6C88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7" name="TextBox 6">
            <a:extLst>
              <a:ext uri="{FF2B5EF4-FFF2-40B4-BE49-F238E27FC236}">
                <a16:creationId xmlns:a16="http://schemas.microsoft.com/office/drawing/2014/main" id="{1DC1FC66-A786-5849-B228-CB1C0967779F}"/>
              </a:ext>
            </a:extLst>
          </p:cNvPr>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8" name="Picture 7" descr="20171011_9155_Nuno Agostinho.jpg">
            <a:extLst>
              <a:ext uri="{FF2B5EF4-FFF2-40B4-BE49-F238E27FC236}">
                <a16:creationId xmlns:a16="http://schemas.microsoft.com/office/drawing/2014/main" id="{031ECEFF-ABBD-404C-9E27-5BB8FC821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414" y="-10273"/>
            <a:ext cx="1089293" cy="1452573"/>
          </a:xfrm>
          <a:prstGeom prst="rect">
            <a:avLst/>
          </a:prstGeom>
        </p:spPr>
      </p:pic>
      <p:sp>
        <p:nvSpPr>
          <p:cNvPr id="9" name="TextBox 8">
            <a:extLst>
              <a:ext uri="{FF2B5EF4-FFF2-40B4-BE49-F238E27FC236}">
                <a16:creationId xmlns:a16="http://schemas.microsoft.com/office/drawing/2014/main" id="{E6C5C967-C185-7442-B87B-C9CB4AC148F6}"/>
              </a:ext>
            </a:extLst>
          </p:cNvPr>
          <p:cNvSpPr txBox="1"/>
          <p:nvPr/>
        </p:nvSpPr>
        <p:spPr>
          <a:xfrm>
            <a:off x="6965414"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Tree>
    <p:extLst>
      <p:ext uri="{BB962C8B-B14F-4D97-AF65-F5344CB8AC3E}">
        <p14:creationId xmlns:p14="http://schemas.microsoft.com/office/powerpoint/2010/main" val="680062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6ACF5517-F793-3D43-82C7-F268FF5845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1" t="9715"/>
          <a:stretch/>
        </p:blipFill>
        <p:spPr bwMode="auto">
          <a:xfrm>
            <a:off x="4572001" y="4557605"/>
            <a:ext cx="2207787" cy="216124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76E945AD-3C41-DB4A-89E6-C0C0AB4A2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4" t="9088"/>
          <a:stretch/>
        </p:blipFill>
        <p:spPr bwMode="auto">
          <a:xfrm>
            <a:off x="6892847" y="4548800"/>
            <a:ext cx="2195085" cy="21696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1">
            <a:extLst>
              <a:ext uri="{FF2B5EF4-FFF2-40B4-BE49-F238E27FC236}">
                <a16:creationId xmlns:a16="http://schemas.microsoft.com/office/drawing/2014/main" id="{8943CB91-9201-2E4C-AF3C-478B0075EB3F}"/>
              </a:ext>
            </a:extLst>
          </p:cNvPr>
          <p:cNvSpPr>
            <a:spLocks noGrp="1"/>
          </p:cNvSpPr>
          <p:nvPr>
            <p:ph type="sldNum" sz="quarter" idx="12"/>
          </p:nvPr>
        </p:nvSpPr>
        <p:spPr>
          <a:xfrm>
            <a:off x="7010400" y="6484227"/>
            <a:ext cx="2133600" cy="365125"/>
          </a:xfrm>
        </p:spPr>
        <p:txBody>
          <a:bodyPr/>
          <a:lstStyle/>
          <a:p>
            <a:fld id="{08DC81D8-1F9F-1F42-9CA4-DCDBAA365F27}" type="slidenum">
              <a:rPr lang="en-US" smtClean="0"/>
              <a:pPr/>
              <a:t>42</a:t>
            </a:fld>
            <a:endParaRPr lang="en-US" dirty="0"/>
          </a:p>
        </p:txBody>
      </p:sp>
      <p:pic>
        <p:nvPicPr>
          <p:cNvPr id="6" name="Picture 5" descr="20171011_9157_Bernardo Almeida.jpg">
            <a:extLst>
              <a:ext uri="{FF2B5EF4-FFF2-40B4-BE49-F238E27FC236}">
                <a16:creationId xmlns:a16="http://schemas.microsoft.com/office/drawing/2014/main" id="{C23E4F03-1856-FE46-94FA-FA42A6C88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7" name="TextBox 6">
            <a:extLst>
              <a:ext uri="{FF2B5EF4-FFF2-40B4-BE49-F238E27FC236}">
                <a16:creationId xmlns:a16="http://schemas.microsoft.com/office/drawing/2014/main" id="{1DC1FC66-A786-5849-B228-CB1C0967779F}"/>
              </a:ext>
            </a:extLst>
          </p:cNvPr>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8" name="Picture 7" descr="20171011_9155_Nuno Agostinho.jpg">
            <a:extLst>
              <a:ext uri="{FF2B5EF4-FFF2-40B4-BE49-F238E27FC236}">
                <a16:creationId xmlns:a16="http://schemas.microsoft.com/office/drawing/2014/main" id="{031ECEFF-ABBD-404C-9E27-5BB8FC821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414" y="-10273"/>
            <a:ext cx="1089293" cy="1452573"/>
          </a:xfrm>
          <a:prstGeom prst="rect">
            <a:avLst/>
          </a:prstGeom>
        </p:spPr>
      </p:pic>
      <p:sp>
        <p:nvSpPr>
          <p:cNvPr id="9" name="TextBox 8">
            <a:extLst>
              <a:ext uri="{FF2B5EF4-FFF2-40B4-BE49-F238E27FC236}">
                <a16:creationId xmlns:a16="http://schemas.microsoft.com/office/drawing/2014/main" id="{E6C5C967-C185-7442-B87B-C9CB4AC148F6}"/>
              </a:ext>
            </a:extLst>
          </p:cNvPr>
          <p:cNvSpPr txBox="1"/>
          <p:nvPr/>
        </p:nvSpPr>
        <p:spPr>
          <a:xfrm>
            <a:off x="6965414"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10" name="TextBox 9">
            <a:extLst>
              <a:ext uri="{FF2B5EF4-FFF2-40B4-BE49-F238E27FC236}">
                <a16:creationId xmlns:a16="http://schemas.microsoft.com/office/drawing/2014/main" id="{5B444120-0B71-A447-8A7C-0C0BBFCB2166}"/>
              </a:ext>
            </a:extLst>
          </p:cNvPr>
          <p:cNvSpPr txBox="1"/>
          <p:nvPr/>
        </p:nvSpPr>
        <p:spPr>
          <a:xfrm>
            <a:off x="0" y="0"/>
            <a:ext cx="8068973"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How </a:t>
            </a:r>
            <a:r>
              <a:rPr lang="en-US" sz="3200" b="1" i="1" dirty="0" err="1">
                <a:solidFill>
                  <a:srgbClr val="000090"/>
                </a:solidFill>
                <a:effectLst>
                  <a:outerShdw blurRad="50800" dist="38100" dir="2700000" algn="tl" rotWithShape="0">
                    <a:srgbClr val="000000">
                      <a:alpha val="43000"/>
                    </a:srgbClr>
                  </a:outerShdw>
                </a:effectLst>
              </a:rPr>
              <a:t>cTRAP</a:t>
            </a:r>
            <a:r>
              <a:rPr lang="en-US" sz="3200" b="1" i="1" dirty="0">
                <a:solidFill>
                  <a:srgbClr val="000090"/>
                </a:solidFill>
                <a:effectLst>
                  <a:outerShdw blurRad="50800" dist="38100" dir="2700000" algn="tl" rotWithShape="0">
                    <a:srgbClr val="000000">
                      <a:alpha val="43000"/>
                    </a:srgbClr>
                  </a:outerShdw>
                </a:effectLst>
              </a:rPr>
              <a:t> works</a:t>
            </a:r>
          </a:p>
        </p:txBody>
      </p:sp>
      <p:sp>
        <p:nvSpPr>
          <p:cNvPr id="2" name="TextBox 1">
            <a:extLst>
              <a:ext uri="{FF2B5EF4-FFF2-40B4-BE49-F238E27FC236}">
                <a16:creationId xmlns:a16="http://schemas.microsoft.com/office/drawing/2014/main" id="{F9CE7C0D-20BB-CF4E-B0F3-CD6E1F6DD89D}"/>
              </a:ext>
            </a:extLst>
          </p:cNvPr>
          <p:cNvSpPr txBox="1"/>
          <p:nvPr/>
        </p:nvSpPr>
        <p:spPr>
          <a:xfrm>
            <a:off x="225779" y="676294"/>
            <a:ext cx="8918221" cy="2123658"/>
          </a:xfrm>
          <a:prstGeom prst="rect">
            <a:avLst/>
          </a:prstGeom>
          <a:noFill/>
        </p:spPr>
        <p:txBody>
          <a:bodyPr wrap="square" rtlCol="0">
            <a:spAutoFit/>
          </a:bodyPr>
          <a:lstStyle/>
          <a:p>
            <a:r>
              <a:rPr lang="en-US" sz="2200" dirty="0"/>
              <a:t>Compare statistic for differential expression </a:t>
            </a:r>
          </a:p>
          <a:p>
            <a:r>
              <a:rPr lang="en-US" sz="2200" dirty="0"/>
              <a:t>(e.g. moderated t-statistic) with z-scores</a:t>
            </a:r>
          </a:p>
          <a:p>
            <a:r>
              <a:rPr lang="en-US" sz="2200" dirty="0"/>
              <a:t>for each </a:t>
            </a:r>
            <a:r>
              <a:rPr lang="en-US" sz="2200" dirty="0" err="1"/>
              <a:t>CMap</a:t>
            </a:r>
            <a:r>
              <a:rPr lang="en-US" sz="2200" dirty="0"/>
              <a:t> perturbation:</a:t>
            </a:r>
          </a:p>
          <a:p>
            <a:pPr marL="342900" indent="-342900">
              <a:buFont typeface="Arial" panose="020B0604020202020204" pitchFamily="34" charset="0"/>
              <a:buChar char="•"/>
            </a:pPr>
            <a:r>
              <a:rPr lang="en-US" sz="2200" dirty="0"/>
              <a:t>Spearman’s correlation</a:t>
            </a:r>
          </a:p>
          <a:p>
            <a:pPr marL="342900" indent="-342900">
              <a:buFont typeface="Arial" panose="020B0604020202020204" pitchFamily="34" charset="0"/>
              <a:buChar char="•"/>
            </a:pPr>
            <a:r>
              <a:rPr lang="en-US" sz="2200" dirty="0"/>
              <a:t>Pearson’s correlation</a:t>
            </a:r>
          </a:p>
          <a:p>
            <a:pPr marL="342900" indent="-342900">
              <a:buFont typeface="Arial" panose="020B0604020202020204" pitchFamily="34" charset="0"/>
              <a:buChar char="•"/>
            </a:pPr>
            <a:r>
              <a:rPr lang="en-US" sz="2200" dirty="0"/>
              <a:t>Gene Set Enrichment Analysis (N most up- and down-regulated genes)</a:t>
            </a:r>
          </a:p>
        </p:txBody>
      </p:sp>
      <p:sp>
        <p:nvSpPr>
          <p:cNvPr id="3" name="TextBox 2">
            <a:extLst>
              <a:ext uri="{FF2B5EF4-FFF2-40B4-BE49-F238E27FC236}">
                <a16:creationId xmlns:a16="http://schemas.microsoft.com/office/drawing/2014/main" id="{5F49A14C-4556-9F40-BF9C-F8AE0E28B661}"/>
              </a:ext>
            </a:extLst>
          </p:cNvPr>
          <p:cNvSpPr txBox="1"/>
          <p:nvPr/>
        </p:nvSpPr>
        <p:spPr>
          <a:xfrm>
            <a:off x="189335" y="3007266"/>
            <a:ext cx="7936468" cy="769441"/>
          </a:xfrm>
          <a:prstGeom prst="rect">
            <a:avLst/>
          </a:prstGeom>
          <a:noFill/>
        </p:spPr>
        <p:txBody>
          <a:bodyPr wrap="none" rtlCol="0">
            <a:spAutoFit/>
          </a:bodyPr>
          <a:lstStyle/>
          <a:p>
            <a:r>
              <a:rPr lang="en-US" sz="2200" b="1" dirty="0">
                <a:solidFill>
                  <a:srgbClr val="0070C0"/>
                </a:solidFill>
              </a:rPr>
              <a:t>Vignette case study</a:t>
            </a:r>
            <a:r>
              <a:rPr lang="en-US" sz="2200" dirty="0"/>
              <a:t>: EIF4G1 shRNA knockdown in HepG2 (RNA-</a:t>
            </a:r>
            <a:r>
              <a:rPr lang="en-US" sz="2200" dirty="0" err="1"/>
              <a:t>seq</a:t>
            </a:r>
            <a:r>
              <a:rPr lang="en-US" sz="2200" dirty="0"/>
              <a:t>)</a:t>
            </a:r>
          </a:p>
          <a:p>
            <a:r>
              <a:rPr lang="en-US" sz="2200" dirty="0"/>
              <a:t>					  </a:t>
            </a:r>
            <a:r>
              <a:rPr lang="en-US" sz="2200" i="1" dirty="0"/>
              <a:t>[</a:t>
            </a:r>
            <a:r>
              <a:rPr lang="en-US" sz="2200" i="1" dirty="0" err="1"/>
              <a:t>voom+limma</a:t>
            </a:r>
            <a:r>
              <a:rPr lang="en-US" sz="2200" i="1" dirty="0"/>
              <a:t>]</a:t>
            </a:r>
          </a:p>
        </p:txBody>
      </p:sp>
      <p:pic>
        <p:nvPicPr>
          <p:cNvPr id="6146" name="Picture 2" descr="https://www.genome.gov/images/feature_images/encode_logo.gif">
            <a:extLst>
              <a:ext uri="{FF2B5EF4-FFF2-40B4-BE49-F238E27FC236}">
                <a16:creationId xmlns:a16="http://schemas.microsoft.com/office/drawing/2014/main" id="{3056F4D0-95D1-3C40-8F9F-9BF274193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707" y="3127814"/>
            <a:ext cx="985445" cy="596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1853EBD-CBF5-0747-AB2F-D9A6BEBEA587}"/>
              </a:ext>
            </a:extLst>
          </p:cNvPr>
          <p:cNvPicPr>
            <a:picLocks noChangeAspect="1"/>
          </p:cNvPicPr>
          <p:nvPr/>
        </p:nvPicPr>
        <p:blipFill rotWithShape="1">
          <a:blip r:embed="rId7"/>
          <a:srcRect b="42181"/>
          <a:stretch/>
        </p:blipFill>
        <p:spPr>
          <a:xfrm>
            <a:off x="225779" y="3927576"/>
            <a:ext cx="4120273" cy="1379884"/>
          </a:xfrm>
          <a:prstGeom prst="rect">
            <a:avLst/>
          </a:prstGeom>
        </p:spPr>
      </p:pic>
      <p:pic>
        <p:nvPicPr>
          <p:cNvPr id="13" name="Picture 12">
            <a:extLst>
              <a:ext uri="{FF2B5EF4-FFF2-40B4-BE49-F238E27FC236}">
                <a16:creationId xmlns:a16="http://schemas.microsoft.com/office/drawing/2014/main" id="{6A407648-6580-3145-9A9F-669054D8C37B}"/>
              </a:ext>
            </a:extLst>
          </p:cNvPr>
          <p:cNvPicPr>
            <a:picLocks noChangeAspect="1"/>
          </p:cNvPicPr>
          <p:nvPr/>
        </p:nvPicPr>
        <p:blipFill>
          <a:blip r:embed="rId8"/>
          <a:stretch>
            <a:fillRect/>
          </a:stretch>
        </p:blipFill>
        <p:spPr>
          <a:xfrm>
            <a:off x="225779" y="5402794"/>
            <a:ext cx="2345436" cy="1368171"/>
          </a:xfrm>
          <a:prstGeom prst="rect">
            <a:avLst/>
          </a:prstGeom>
        </p:spPr>
      </p:pic>
      <p:cxnSp>
        <p:nvCxnSpPr>
          <p:cNvPr id="16" name="Straight Arrow Connector 15">
            <a:extLst>
              <a:ext uri="{FF2B5EF4-FFF2-40B4-BE49-F238E27FC236}">
                <a16:creationId xmlns:a16="http://schemas.microsoft.com/office/drawing/2014/main" id="{3E28EFDE-72C4-3745-BC00-D23B607F7486}"/>
              </a:ext>
            </a:extLst>
          </p:cNvPr>
          <p:cNvCxnSpPr>
            <a:cxnSpLocks/>
          </p:cNvCxnSpPr>
          <p:nvPr/>
        </p:nvCxnSpPr>
        <p:spPr>
          <a:xfrm flipV="1">
            <a:off x="2605082" y="5542844"/>
            <a:ext cx="1853860" cy="577903"/>
          </a:xfrm>
          <a:prstGeom prst="straightConnector1">
            <a:avLst/>
          </a:prstGeom>
          <a:ln w="31750">
            <a:tailEnd type="triangle"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CC0696D-EE1A-8C47-B099-F204B3D66FD2}"/>
              </a:ext>
            </a:extLst>
          </p:cNvPr>
          <p:cNvSpPr txBox="1"/>
          <p:nvPr/>
        </p:nvSpPr>
        <p:spPr>
          <a:xfrm>
            <a:off x="4831644" y="4188178"/>
            <a:ext cx="1702197" cy="369332"/>
          </a:xfrm>
          <a:prstGeom prst="rect">
            <a:avLst/>
          </a:prstGeom>
          <a:noFill/>
        </p:spPr>
        <p:txBody>
          <a:bodyPr wrap="none" rtlCol="0">
            <a:spAutoFit/>
          </a:bodyPr>
          <a:lstStyle/>
          <a:p>
            <a:r>
              <a:rPr lang="en-US" dirty="0"/>
              <a:t>Down-regulated</a:t>
            </a:r>
          </a:p>
        </p:txBody>
      </p:sp>
      <p:sp>
        <p:nvSpPr>
          <p:cNvPr id="22" name="TextBox 21">
            <a:extLst>
              <a:ext uri="{FF2B5EF4-FFF2-40B4-BE49-F238E27FC236}">
                <a16:creationId xmlns:a16="http://schemas.microsoft.com/office/drawing/2014/main" id="{8FB9D1D5-E3F9-2943-AC81-45A7C2512CD4}"/>
              </a:ext>
            </a:extLst>
          </p:cNvPr>
          <p:cNvSpPr txBox="1"/>
          <p:nvPr/>
        </p:nvSpPr>
        <p:spPr>
          <a:xfrm>
            <a:off x="7116028" y="4188178"/>
            <a:ext cx="1420966" cy="369332"/>
          </a:xfrm>
          <a:prstGeom prst="rect">
            <a:avLst/>
          </a:prstGeom>
          <a:noFill/>
        </p:spPr>
        <p:txBody>
          <a:bodyPr wrap="none" rtlCol="0">
            <a:spAutoFit/>
          </a:bodyPr>
          <a:lstStyle/>
          <a:p>
            <a:r>
              <a:rPr lang="en-US" dirty="0"/>
              <a:t>Up-regulated</a:t>
            </a:r>
          </a:p>
        </p:txBody>
      </p:sp>
    </p:spTree>
    <p:extLst>
      <p:ext uri="{BB962C8B-B14F-4D97-AF65-F5344CB8AC3E}">
        <p14:creationId xmlns:p14="http://schemas.microsoft.com/office/powerpoint/2010/main" val="38581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p:cNvSpPr>
            <a:spLocks noGrp="1"/>
          </p:cNvSpPr>
          <p:nvPr>
            <p:ph idx="1"/>
          </p:nvPr>
        </p:nvSpPr>
        <p:spPr>
          <a:xfrm>
            <a:off x="458272" y="885154"/>
            <a:ext cx="7886700" cy="3203917"/>
          </a:xfrm>
        </p:spPr>
        <p:txBody>
          <a:bodyPr>
            <a:normAutofit/>
          </a:bodyPr>
          <a:lstStyle/>
          <a:p>
            <a:r>
              <a:rPr lang="en-GB" sz="1800" dirty="0"/>
              <a:t>The major microtubule organising centre in animal cells</a:t>
            </a:r>
          </a:p>
          <a:p>
            <a:r>
              <a:rPr lang="en-GB" sz="1800" b="1" dirty="0"/>
              <a:t>Centrosome amplification </a:t>
            </a:r>
            <a:r>
              <a:rPr lang="en-GB" sz="1800" dirty="0"/>
              <a:t>is a common feature in cancer</a:t>
            </a:r>
          </a:p>
          <a:p>
            <a:endParaRPr lang="en-GB" sz="1800" dirty="0"/>
          </a:p>
          <a:p>
            <a:endParaRPr lang="en-GB" sz="1800" dirty="0"/>
          </a:p>
        </p:txBody>
      </p:sp>
      <p:pic>
        <p:nvPicPr>
          <p:cNvPr id="14" name="Picture 13"/>
          <p:cNvPicPr>
            <a:picLocks noChangeAspect="1"/>
          </p:cNvPicPr>
          <p:nvPr/>
        </p:nvPicPr>
        <p:blipFill>
          <a:blip r:embed="rId3"/>
          <a:stretch>
            <a:fillRect/>
          </a:stretch>
        </p:blipFill>
        <p:spPr>
          <a:xfrm>
            <a:off x="1043737" y="2723343"/>
            <a:ext cx="4715885" cy="2398317"/>
          </a:xfrm>
          <a:prstGeom prst="rect">
            <a:avLst/>
          </a:prstGeom>
          <a:ln>
            <a:solidFill>
              <a:schemeClr val="bg1">
                <a:lumMod val="65000"/>
              </a:schemeClr>
            </a:solidFill>
          </a:ln>
        </p:spPr>
      </p:pic>
      <p:sp>
        <p:nvSpPr>
          <p:cNvPr id="15" name="TextBox 14"/>
          <p:cNvSpPr txBox="1"/>
          <p:nvPr/>
        </p:nvSpPr>
        <p:spPr>
          <a:xfrm>
            <a:off x="878053" y="1959143"/>
            <a:ext cx="5030095" cy="707886"/>
          </a:xfrm>
          <a:prstGeom prst="rect">
            <a:avLst/>
          </a:prstGeom>
          <a:noFill/>
        </p:spPr>
        <p:txBody>
          <a:bodyPr wrap="none" rtlCol="0">
            <a:spAutoFit/>
          </a:bodyPr>
          <a:lstStyle/>
          <a:p>
            <a:pPr algn="ctr"/>
            <a:r>
              <a:rPr lang="en-GB" sz="2000" dirty="0">
                <a:solidFill>
                  <a:srgbClr val="0070C0"/>
                </a:solidFill>
              </a:rPr>
              <a:t>Screen for centrosome number and structure</a:t>
            </a:r>
          </a:p>
          <a:p>
            <a:pPr algn="ctr"/>
            <a:r>
              <a:rPr lang="en-GB" sz="2000" dirty="0">
                <a:solidFill>
                  <a:srgbClr val="0070C0"/>
                </a:solidFill>
              </a:rPr>
              <a:t> in the </a:t>
            </a:r>
            <a:r>
              <a:rPr lang="en-GB" sz="2000" b="1" dirty="0">
                <a:solidFill>
                  <a:srgbClr val="0070C0"/>
                </a:solidFill>
              </a:rPr>
              <a:t>NCI-60 panel </a:t>
            </a:r>
            <a:r>
              <a:rPr lang="en-GB" sz="2000" dirty="0">
                <a:solidFill>
                  <a:srgbClr val="0070C0"/>
                </a:solidFill>
              </a:rPr>
              <a:t>of human cancer cell lines</a:t>
            </a:r>
            <a:endParaRPr lang="en-GB" sz="2000"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311" y="900410"/>
            <a:ext cx="2212922" cy="1766619"/>
          </a:xfrm>
          <a:prstGeom prst="rect">
            <a:avLst/>
          </a:prstGeom>
        </p:spPr>
      </p:pic>
      <p:pic>
        <p:nvPicPr>
          <p:cNvPr id="24" name="Picture 23"/>
          <p:cNvPicPr>
            <a:picLocks noChangeAspect="1"/>
          </p:cNvPicPr>
          <p:nvPr/>
        </p:nvPicPr>
        <p:blipFill rotWithShape="1">
          <a:blip r:embed="rId5"/>
          <a:srcRect t="10019" b="3281"/>
          <a:stretch/>
        </p:blipFill>
        <p:spPr>
          <a:xfrm>
            <a:off x="7156580" y="-1168"/>
            <a:ext cx="2008409" cy="1485906"/>
          </a:xfrm>
          <a:prstGeom prst="rect">
            <a:avLst/>
          </a:prstGeom>
        </p:spPr>
      </p:pic>
      <p:sp>
        <p:nvSpPr>
          <p:cNvPr id="17" name="TextBox 16"/>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Centrosomes and cancer</a:t>
            </a:r>
          </a:p>
        </p:txBody>
      </p:sp>
      <p:sp>
        <p:nvSpPr>
          <p:cNvPr id="18"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43</a:t>
            </a:fld>
            <a:endParaRPr lang="en-US" dirty="0"/>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b="2439"/>
          <a:stretch/>
        </p:blipFill>
        <p:spPr>
          <a:xfrm>
            <a:off x="6062905" y="2844925"/>
            <a:ext cx="2950563" cy="1405030"/>
          </a:xfrm>
          <a:prstGeom prst="rect">
            <a:avLst/>
          </a:prstGeom>
        </p:spPr>
      </p:pic>
      <p:cxnSp>
        <p:nvCxnSpPr>
          <p:cNvPr id="20" name="Straight Connector 19"/>
          <p:cNvCxnSpPr/>
          <p:nvPr/>
        </p:nvCxnSpPr>
        <p:spPr>
          <a:xfrm>
            <a:off x="6330933" y="2667029"/>
            <a:ext cx="1412635" cy="3030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114270" y="2667029"/>
            <a:ext cx="343244" cy="308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descr="20171011_9157_Bernardo Almeid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2905" y="4665953"/>
            <a:ext cx="1089292" cy="1452027"/>
          </a:xfrm>
          <a:prstGeom prst="rect">
            <a:avLst/>
          </a:prstGeom>
        </p:spPr>
      </p:pic>
      <p:sp>
        <p:nvSpPr>
          <p:cNvPr id="26" name="TextBox 25"/>
          <p:cNvSpPr txBox="1"/>
          <p:nvPr/>
        </p:nvSpPr>
        <p:spPr>
          <a:xfrm>
            <a:off x="6067287" y="5748648"/>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27" name="Picture 26"/>
          <p:cNvPicPr>
            <a:picLocks noChangeAspect="1"/>
          </p:cNvPicPr>
          <p:nvPr/>
        </p:nvPicPr>
        <p:blipFill>
          <a:blip r:embed="rId8"/>
          <a:stretch>
            <a:fillRect/>
          </a:stretch>
        </p:blipFill>
        <p:spPr>
          <a:xfrm>
            <a:off x="7293983" y="4665953"/>
            <a:ext cx="820287" cy="1093716"/>
          </a:xfrm>
          <a:prstGeom prst="rect">
            <a:avLst/>
          </a:prstGeom>
        </p:spPr>
      </p:pic>
      <p:sp>
        <p:nvSpPr>
          <p:cNvPr id="21" name="TextBox 20">
            <a:extLst>
              <a:ext uri="{FF2B5EF4-FFF2-40B4-BE49-F238E27FC236}">
                <a16:creationId xmlns:a16="http://schemas.microsoft.com/office/drawing/2014/main" id="{F4AA297D-531A-1B48-BB26-9D4715777F16}"/>
              </a:ext>
            </a:extLst>
          </p:cNvPr>
          <p:cNvSpPr txBox="1"/>
          <p:nvPr/>
        </p:nvSpPr>
        <p:spPr>
          <a:xfrm>
            <a:off x="7207059" y="5703905"/>
            <a:ext cx="1672717" cy="584775"/>
          </a:xfrm>
          <a:prstGeom prst="rect">
            <a:avLst/>
          </a:prstGeom>
          <a:noFill/>
        </p:spPr>
        <p:txBody>
          <a:bodyPr wrap="square" rtlCol="0">
            <a:spAutoFit/>
          </a:bodyPr>
          <a:lstStyle/>
          <a:p>
            <a:r>
              <a:rPr lang="en-US" sz="1600" dirty="0">
                <a:solidFill>
                  <a:srgbClr val="000090"/>
                </a:solidFill>
              </a:rPr>
              <a:t>Mónica B Dias</a:t>
            </a:r>
          </a:p>
          <a:p>
            <a:r>
              <a:rPr lang="en-US" sz="1600" dirty="0">
                <a:solidFill>
                  <a:srgbClr val="000090"/>
                </a:solidFill>
              </a:rPr>
              <a:t>(IGC Lisbon)</a:t>
            </a:r>
          </a:p>
        </p:txBody>
      </p:sp>
    </p:spTree>
    <p:extLst>
      <p:ext uri="{BB962C8B-B14F-4D97-AF65-F5344CB8AC3E}">
        <p14:creationId xmlns:p14="http://schemas.microsoft.com/office/powerpoint/2010/main" val="18515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13">
                                            <p:txEl>
                                              <p:pRg st="0" end="0"/>
                                            </p:txEl>
                                          </p:spTgt>
                                        </p:tgtEl>
                                        <p:attrNameLst>
                                          <p:attrName>style.opacity</p:attrName>
                                        </p:attrNameLst>
                                      </p:cBhvr>
                                      <p:to>
                                        <p:strVal val="0.5"/>
                                      </p:to>
                                    </p:set>
                                    <p:animEffect filter="image" prLst="opacity: 0.5">
                                      <p:cBhvr rctx="IE">
                                        <p:cTn id="13" dur="indefinite"/>
                                        <p:tgtEl>
                                          <p:spTgt spid="13">
                                            <p:txEl>
                                              <p:pRg st="0" end="0"/>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838636" y="3070970"/>
            <a:ext cx="1819337" cy="827798"/>
          </a:xfrm>
          <a:prstGeom prst="rect">
            <a:avLst/>
          </a:prstGeom>
        </p:spPr>
      </p:pic>
      <p:sp>
        <p:nvSpPr>
          <p:cNvPr id="13" name="Content Placeholder 1"/>
          <p:cNvSpPr>
            <a:spLocks noGrp="1"/>
          </p:cNvSpPr>
          <p:nvPr>
            <p:ph idx="1"/>
          </p:nvPr>
        </p:nvSpPr>
        <p:spPr>
          <a:xfrm>
            <a:off x="458272" y="885154"/>
            <a:ext cx="7886700" cy="3203917"/>
          </a:xfrm>
        </p:spPr>
        <p:txBody>
          <a:bodyPr>
            <a:normAutofit/>
          </a:bodyPr>
          <a:lstStyle/>
          <a:p>
            <a:r>
              <a:rPr lang="en-GB" sz="1800" dirty="0"/>
              <a:t>The major microtubule organising centre in animal cells</a:t>
            </a:r>
          </a:p>
          <a:p>
            <a:r>
              <a:rPr lang="en-GB" sz="1800" b="1" dirty="0"/>
              <a:t>Centrosome amplification </a:t>
            </a:r>
            <a:r>
              <a:rPr lang="en-GB" sz="1800" dirty="0"/>
              <a:t>is a common feature in cancer</a:t>
            </a:r>
          </a:p>
          <a:p>
            <a:endParaRPr lang="en-GB" sz="1800" dirty="0"/>
          </a:p>
          <a:p>
            <a:endParaRPr lang="en-GB" sz="1800" dirty="0"/>
          </a:p>
          <a:p>
            <a:endParaRPr lang="en-GB" sz="1800" dirty="0"/>
          </a:p>
          <a:p>
            <a:pPr marL="490538" indent="-268288">
              <a:buFont typeface="Wingdings" charset="2"/>
              <a:buChar char="Ø"/>
            </a:pPr>
            <a:r>
              <a:rPr lang="en-GB" sz="1800" dirty="0"/>
              <a:t>Pan-cancer prevalence?</a:t>
            </a:r>
          </a:p>
          <a:p>
            <a:pPr marL="490538" indent="-268288">
              <a:buFont typeface="Wingdings" charset="2"/>
              <a:buChar char="Ø"/>
            </a:pPr>
            <a:r>
              <a:rPr lang="en-GB" sz="1800" dirty="0"/>
              <a:t>Molecular role of CA in tumourigenesis?</a:t>
            </a:r>
          </a:p>
          <a:p>
            <a:pPr marL="490538" indent="-268288">
              <a:buFont typeface="Wingdings" charset="2"/>
              <a:buChar char="Ø"/>
            </a:pPr>
            <a:r>
              <a:rPr lang="en-GB" sz="1800" dirty="0"/>
              <a:t>CA’s therapeutic value?</a:t>
            </a:r>
          </a:p>
          <a:p>
            <a:endParaRPr lang="en-GB" sz="1800" dirty="0"/>
          </a:p>
          <a:p>
            <a:endParaRPr lang="en-GB" sz="1800" dirty="0"/>
          </a:p>
          <a:p>
            <a:endParaRPr lang="en-GB" sz="1800"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311" y="900410"/>
            <a:ext cx="2212922" cy="176661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590"/>
          <a:stretch/>
        </p:blipFill>
        <p:spPr>
          <a:xfrm>
            <a:off x="704621" y="3885040"/>
            <a:ext cx="4038989" cy="1465273"/>
          </a:xfrm>
          <a:prstGeom prst="rect">
            <a:avLst/>
          </a:prstGeom>
          <a:ln>
            <a:solidFill>
              <a:schemeClr val="bg1">
                <a:lumMod val="50000"/>
              </a:schemeClr>
            </a:solidFill>
          </a:ln>
        </p:spPr>
      </p:pic>
      <p:pic>
        <p:nvPicPr>
          <p:cNvPr id="19" name="Picture 18"/>
          <p:cNvPicPr>
            <a:picLocks noChangeAspect="1"/>
          </p:cNvPicPr>
          <p:nvPr/>
        </p:nvPicPr>
        <p:blipFill>
          <a:blip r:embed="rId6"/>
          <a:stretch>
            <a:fillRect/>
          </a:stretch>
        </p:blipFill>
        <p:spPr>
          <a:xfrm>
            <a:off x="5609142" y="3801327"/>
            <a:ext cx="2900091" cy="2644883"/>
          </a:xfrm>
          <a:prstGeom prst="rect">
            <a:avLst/>
          </a:prstGeom>
        </p:spPr>
      </p:pic>
      <p:sp>
        <p:nvSpPr>
          <p:cNvPr id="20" name="Rectangle 19"/>
          <p:cNvSpPr/>
          <p:nvPr/>
        </p:nvSpPr>
        <p:spPr>
          <a:xfrm>
            <a:off x="5511307" y="3780732"/>
            <a:ext cx="117430" cy="1050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Rectangle 22"/>
          <p:cNvSpPr/>
          <p:nvPr/>
        </p:nvSpPr>
        <p:spPr>
          <a:xfrm>
            <a:off x="5520684" y="5191823"/>
            <a:ext cx="264943" cy="182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5" name="Picture 24"/>
          <p:cNvPicPr>
            <a:picLocks noChangeAspect="1"/>
          </p:cNvPicPr>
          <p:nvPr/>
        </p:nvPicPr>
        <p:blipFill rotWithShape="1">
          <a:blip r:embed="rId7"/>
          <a:srcRect l="3031"/>
          <a:stretch/>
        </p:blipFill>
        <p:spPr>
          <a:xfrm>
            <a:off x="812835" y="5454089"/>
            <a:ext cx="3824479" cy="854821"/>
          </a:xfrm>
          <a:prstGeom prst="rect">
            <a:avLst/>
          </a:prstGeom>
        </p:spPr>
      </p:pic>
      <p:sp>
        <p:nvSpPr>
          <p:cNvPr id="14" name="TextBox 13"/>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Centrosome amplification (CA) and cancer</a:t>
            </a:r>
          </a:p>
        </p:txBody>
      </p:sp>
      <p:sp>
        <p:nvSpPr>
          <p:cNvPr id="15"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44</a:t>
            </a:fld>
            <a:endParaRPr lang="en-US" dirty="0"/>
          </a:p>
        </p:txBody>
      </p:sp>
    </p:spTree>
    <p:extLst>
      <p:ext uri="{BB962C8B-B14F-4D97-AF65-F5344CB8AC3E}">
        <p14:creationId xmlns:p14="http://schemas.microsoft.com/office/powerpoint/2010/main" val="281717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3">
                                            <p:txEl>
                                              <p:pRg st="0" end="0"/>
                                            </p:txEl>
                                          </p:spTgt>
                                        </p:tgtEl>
                                        <p:attrNameLst>
                                          <p:attrName>style.opacity</p:attrName>
                                        </p:attrNameLst>
                                      </p:cBhvr>
                                      <p:to>
                                        <p:strVal val="0.5"/>
                                      </p:to>
                                    </p:set>
                                    <p:animEffect filter="image" prLst="opacity: 0.5">
                                      <p:cBhvr rctx="IE">
                                        <p:cTn id="7" dur="indefinite"/>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8272" y="821301"/>
            <a:ext cx="6080180" cy="338554"/>
          </a:xfrm>
          <a:prstGeom prst="rect">
            <a:avLst/>
          </a:prstGeom>
        </p:spPr>
        <p:txBody>
          <a:bodyPr wrap="square">
            <a:spAutoFit/>
          </a:bodyPr>
          <a:lstStyle/>
          <a:p>
            <a:r>
              <a:rPr lang="en-GB" sz="1600" dirty="0"/>
              <a:t>9,721 tumour and 725 matched-normal samples (32 cancer types)</a:t>
            </a:r>
          </a:p>
        </p:txBody>
      </p:sp>
      <p:pic>
        <p:nvPicPr>
          <p:cNvPr id="15" name="Picture 14"/>
          <p:cNvPicPr>
            <a:picLocks noChangeAspect="1"/>
          </p:cNvPicPr>
          <p:nvPr/>
        </p:nvPicPr>
        <p:blipFill>
          <a:blip r:embed="rId3"/>
          <a:stretch>
            <a:fillRect/>
          </a:stretch>
        </p:blipFill>
        <p:spPr>
          <a:xfrm>
            <a:off x="1839653" y="4026211"/>
            <a:ext cx="5464695" cy="2647167"/>
          </a:xfrm>
          <a:prstGeom prst="rect">
            <a:avLst/>
          </a:prstGeom>
        </p:spPr>
      </p:pic>
      <p:pic>
        <p:nvPicPr>
          <p:cNvPr id="21" name="Picture 20"/>
          <p:cNvPicPr>
            <a:picLocks noChangeAspect="1"/>
          </p:cNvPicPr>
          <p:nvPr/>
        </p:nvPicPr>
        <p:blipFill>
          <a:blip r:embed="rId4"/>
          <a:stretch>
            <a:fillRect/>
          </a:stretch>
        </p:blipFill>
        <p:spPr>
          <a:xfrm>
            <a:off x="1833113" y="1287322"/>
            <a:ext cx="5477775" cy="2738888"/>
          </a:xfrm>
          <a:prstGeom prst="rect">
            <a:avLst/>
          </a:prstGeom>
        </p:spPr>
      </p:pic>
      <p:sp>
        <p:nvSpPr>
          <p:cNvPr id="22" name="Rectangle 21"/>
          <p:cNvSpPr/>
          <p:nvPr/>
        </p:nvSpPr>
        <p:spPr>
          <a:xfrm>
            <a:off x="6759677" y="6581001"/>
            <a:ext cx="2384323" cy="276999"/>
          </a:xfrm>
          <a:prstGeom prst="rect">
            <a:avLst/>
          </a:prstGeom>
        </p:spPr>
        <p:txBody>
          <a:bodyPr wrap="square">
            <a:spAutoFit/>
          </a:bodyPr>
          <a:lstStyle/>
          <a:p>
            <a:pPr algn="r"/>
            <a:r>
              <a:rPr lang="en-GB" sz="1200" i="1" dirty="0">
                <a:solidFill>
                  <a:schemeClr val="tx1">
                    <a:lumMod val="50000"/>
                    <a:lumOff val="50000"/>
                  </a:schemeClr>
                </a:solidFill>
              </a:rPr>
              <a:t>FDR &lt; 0.05 across all cohorts</a:t>
            </a:r>
          </a:p>
        </p:txBody>
      </p:sp>
      <p:sp>
        <p:nvSpPr>
          <p:cNvPr id="9" name="TextBox 8"/>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Pan-cancer landscape of CA</a:t>
            </a:r>
          </a:p>
        </p:txBody>
      </p:sp>
      <p:pic>
        <p:nvPicPr>
          <p:cNvPr id="13" name="Picture 12" descr="20171011_9157_Bernardo Almeid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16" name="TextBox 15"/>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17" name="Picture 16"/>
          <p:cNvPicPr>
            <a:picLocks noChangeAspect="1"/>
          </p:cNvPicPr>
          <p:nvPr/>
        </p:nvPicPr>
        <p:blipFill>
          <a:blip r:embed="rId6"/>
          <a:stretch>
            <a:fillRect/>
          </a:stretch>
        </p:blipFill>
        <p:spPr>
          <a:xfrm>
            <a:off x="6215294" y="726357"/>
            <a:ext cx="1232891" cy="560965"/>
          </a:xfrm>
          <a:prstGeom prst="rect">
            <a:avLst/>
          </a:prstGeom>
        </p:spPr>
      </p:pic>
    </p:spTree>
    <p:extLst>
      <p:ext uri="{BB962C8B-B14F-4D97-AF65-F5344CB8AC3E}">
        <p14:creationId xmlns:p14="http://schemas.microsoft.com/office/powerpoint/2010/main" val="232585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9" presetClass="emph" presetSubtype="0" nodeType="withEffect">
                                  <p:stCondLst>
                                    <p:cond delay="0"/>
                                  </p:stCondLst>
                                  <p:childTnLst>
                                    <p:set>
                                      <p:cBhvr rctx="PPT">
                                        <p:cTn id="10" dur="indefinite"/>
                                        <p:tgtEl>
                                          <p:spTgt spid="21"/>
                                        </p:tgtEl>
                                        <p:attrNameLst>
                                          <p:attrName>style.opacity</p:attrName>
                                        </p:attrNameLst>
                                      </p:cBhvr>
                                      <p:to>
                                        <p:strVal val="0.5"/>
                                      </p:to>
                                    </p:set>
                                    <p:animEffect filter="image" prLst="opacity: 0.5">
                                      <p:cBhvr rctx="IE">
                                        <p:cTn id="11"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9549" y="1188208"/>
            <a:ext cx="8504903" cy="4845711"/>
          </a:xfrm>
          <a:prstGeom prst="rect">
            <a:avLst/>
          </a:prstGeom>
        </p:spPr>
      </p:pic>
      <p:sp>
        <p:nvSpPr>
          <p:cNvPr id="11" name="Rectangle 10"/>
          <p:cNvSpPr/>
          <p:nvPr/>
        </p:nvSpPr>
        <p:spPr>
          <a:xfrm>
            <a:off x="7578151" y="6396335"/>
            <a:ext cx="1564659" cy="461665"/>
          </a:xfrm>
          <a:prstGeom prst="rect">
            <a:avLst/>
          </a:prstGeom>
        </p:spPr>
        <p:txBody>
          <a:bodyPr wrap="none">
            <a:spAutoFit/>
          </a:bodyPr>
          <a:lstStyle/>
          <a:p>
            <a:pPr algn="r"/>
            <a:r>
              <a:rPr lang="en-GB" sz="1200" i="1">
                <a:solidFill>
                  <a:schemeClr val="tx1">
                    <a:lumMod val="50000"/>
                    <a:lumOff val="50000"/>
                  </a:schemeClr>
                </a:solidFill>
              </a:rPr>
              <a:t>*** p-value &lt; 0.001</a:t>
            </a:r>
          </a:p>
          <a:p>
            <a:pPr algn="r"/>
            <a:r>
              <a:rPr lang="en-GB" sz="1200" i="1" dirty="0">
                <a:solidFill>
                  <a:schemeClr val="tx1">
                    <a:lumMod val="50000"/>
                    <a:lumOff val="50000"/>
                  </a:schemeClr>
                </a:solidFill>
              </a:rPr>
              <a:t>**** p-value &lt; 0.0001</a:t>
            </a:r>
          </a:p>
        </p:txBody>
      </p:sp>
      <p:sp>
        <p:nvSpPr>
          <p:cNvPr id="4" name="Rectangle 3"/>
          <p:cNvSpPr/>
          <p:nvPr/>
        </p:nvSpPr>
        <p:spPr>
          <a:xfrm>
            <a:off x="147484" y="3611063"/>
            <a:ext cx="8809703" cy="2543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109020" y="1415845"/>
            <a:ext cx="1361767" cy="230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502856" y="1415845"/>
            <a:ext cx="2644764" cy="230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211757" y="1363079"/>
            <a:ext cx="2644764" cy="230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 in breast cancer</a:t>
            </a:r>
          </a:p>
        </p:txBody>
      </p:sp>
      <p:pic>
        <p:nvPicPr>
          <p:cNvPr id="14" name="Picture 13" descr="20171011_9157_Bernardo Almeid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15" name="TextBox 14"/>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spTree>
    <p:extLst>
      <p:ext uri="{BB962C8B-B14F-4D97-AF65-F5344CB8AC3E}">
        <p14:creationId xmlns:p14="http://schemas.microsoft.com/office/powerpoint/2010/main" val="189453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47</a:t>
            </a:fld>
            <a:endParaRPr lang="en-US" dirty="0"/>
          </a:p>
        </p:txBody>
      </p:sp>
      <p:sp>
        <p:nvSpPr>
          <p:cNvPr id="17" name="TextBox 16"/>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 and genomic instability </a:t>
            </a:r>
          </a:p>
        </p:txBody>
      </p:sp>
      <p:pic>
        <p:nvPicPr>
          <p:cNvPr id="18" name="Picture 17" descr="20171011_9157_Bernardo Almei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19" name="TextBox 18"/>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2" name="Picture 1" descr="Screen Shot 2018-07-24 at 12.49.20.png"/>
          <p:cNvPicPr>
            <a:picLocks noChangeAspect="1"/>
          </p:cNvPicPr>
          <p:nvPr/>
        </p:nvPicPr>
        <p:blipFill rotWithShape="1">
          <a:blip r:embed="rId4">
            <a:extLst>
              <a:ext uri="{28A0092B-C50C-407E-A947-70E740481C1C}">
                <a14:useLocalDpi xmlns:a14="http://schemas.microsoft.com/office/drawing/2010/main" val="0"/>
              </a:ext>
            </a:extLst>
          </a:blip>
          <a:srcRect t="1" b="13785"/>
          <a:stretch/>
        </p:blipFill>
        <p:spPr>
          <a:xfrm>
            <a:off x="166864" y="1166131"/>
            <a:ext cx="3919749" cy="1800000"/>
          </a:xfrm>
          <a:prstGeom prst="rect">
            <a:avLst/>
          </a:prstGeom>
        </p:spPr>
      </p:pic>
      <p:pic>
        <p:nvPicPr>
          <p:cNvPr id="4" name="Picture 3" descr="Screen Shot 2018-07-24 at 12.50.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1671" y="1572541"/>
            <a:ext cx="4945606" cy="4824242"/>
          </a:xfrm>
          <a:prstGeom prst="rect">
            <a:avLst/>
          </a:prstGeom>
        </p:spPr>
      </p:pic>
      <p:pic>
        <p:nvPicPr>
          <p:cNvPr id="3" name="Picture 2" descr="Screen Shot 2018-07-24 at 12.49.4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25" y="3907794"/>
            <a:ext cx="4023314" cy="2289127"/>
          </a:xfrm>
          <a:prstGeom prst="rect">
            <a:avLst/>
          </a:prstGeom>
        </p:spPr>
      </p:pic>
      <p:pic>
        <p:nvPicPr>
          <p:cNvPr id="5" name="Picture 4" descr="Screen Shot 2018-07-24 at 12.53.5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2616" y="64752"/>
            <a:ext cx="1140248" cy="1394569"/>
          </a:xfrm>
          <a:prstGeom prst="rect">
            <a:avLst/>
          </a:prstGeom>
        </p:spPr>
      </p:pic>
      <p:pic>
        <p:nvPicPr>
          <p:cNvPr id="6" name="Picture 5" descr="Screen Shot 2018-07-24 at 12.54.0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4324" y="70902"/>
            <a:ext cx="863346" cy="1371854"/>
          </a:xfrm>
          <a:prstGeom prst="rect">
            <a:avLst/>
          </a:prstGeom>
        </p:spPr>
      </p:pic>
      <p:sp>
        <p:nvSpPr>
          <p:cNvPr id="11" name="TextBox 10"/>
          <p:cNvSpPr txBox="1"/>
          <p:nvPr/>
        </p:nvSpPr>
        <p:spPr>
          <a:xfrm>
            <a:off x="1331094" y="2850001"/>
            <a:ext cx="2210862" cy="400110"/>
          </a:xfrm>
          <a:prstGeom prst="rect">
            <a:avLst/>
          </a:prstGeom>
          <a:noFill/>
        </p:spPr>
        <p:txBody>
          <a:bodyPr wrap="none" rtlCol="0">
            <a:spAutoFit/>
          </a:bodyPr>
          <a:lstStyle/>
          <a:p>
            <a:r>
              <a:rPr lang="en-US" sz="2000" b="1" dirty="0">
                <a:solidFill>
                  <a:srgbClr val="0000FF"/>
                </a:solidFill>
              </a:rPr>
              <a:t>Genome doublings</a:t>
            </a:r>
          </a:p>
        </p:txBody>
      </p:sp>
      <p:sp>
        <p:nvSpPr>
          <p:cNvPr id="12" name="TextBox 11"/>
          <p:cNvSpPr txBox="1"/>
          <p:nvPr/>
        </p:nvSpPr>
        <p:spPr>
          <a:xfrm>
            <a:off x="2470544" y="3791178"/>
            <a:ext cx="1417901" cy="400110"/>
          </a:xfrm>
          <a:prstGeom prst="rect">
            <a:avLst/>
          </a:prstGeom>
          <a:noFill/>
        </p:spPr>
        <p:txBody>
          <a:bodyPr wrap="none" rtlCol="0">
            <a:spAutoFit/>
          </a:bodyPr>
          <a:lstStyle/>
          <a:p>
            <a:r>
              <a:rPr lang="en-US" sz="2000" b="1" dirty="0">
                <a:solidFill>
                  <a:srgbClr val="0000FF"/>
                </a:solidFill>
              </a:rPr>
              <a:t>Aneuploidy</a:t>
            </a:r>
          </a:p>
        </p:txBody>
      </p:sp>
      <p:cxnSp>
        <p:nvCxnSpPr>
          <p:cNvPr id="8" name="Straight Arrow Connector 7"/>
          <p:cNvCxnSpPr>
            <a:endCxn id="5" idx="2"/>
          </p:cNvCxnSpPr>
          <p:nvPr/>
        </p:nvCxnSpPr>
        <p:spPr>
          <a:xfrm flipV="1">
            <a:off x="5784672" y="1459321"/>
            <a:ext cx="88068" cy="255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080202" y="1459321"/>
            <a:ext cx="575879" cy="292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 y="6561884"/>
            <a:ext cx="5515045" cy="307777"/>
          </a:xfrm>
          <a:prstGeom prst="rect">
            <a:avLst/>
          </a:prstGeom>
          <a:noFill/>
        </p:spPr>
        <p:txBody>
          <a:bodyPr wrap="square" rtlCol="0">
            <a:spAutoFit/>
          </a:bodyPr>
          <a:lstStyle/>
          <a:p>
            <a:r>
              <a:rPr lang="en-US" sz="1400" dirty="0">
                <a:solidFill>
                  <a:schemeClr val="tx1">
                    <a:lumMod val="50000"/>
                    <a:lumOff val="50000"/>
                  </a:schemeClr>
                </a:solidFill>
              </a:rPr>
              <a:t>Taylor et al. (2018), </a:t>
            </a:r>
            <a:r>
              <a:rPr lang="en-US" sz="1400" i="1" dirty="0">
                <a:solidFill>
                  <a:schemeClr val="tx1">
                    <a:lumMod val="50000"/>
                    <a:lumOff val="50000"/>
                  </a:schemeClr>
                </a:solidFill>
              </a:rPr>
              <a:t>Cancer Cell </a:t>
            </a:r>
            <a:r>
              <a:rPr lang="en-US" sz="1400" dirty="0">
                <a:solidFill>
                  <a:schemeClr val="tx1">
                    <a:lumMod val="50000"/>
                    <a:lumOff val="50000"/>
                  </a:schemeClr>
                </a:solidFill>
              </a:rPr>
              <a:t>33:676</a:t>
            </a:r>
          </a:p>
        </p:txBody>
      </p:sp>
    </p:spTree>
    <p:extLst>
      <p:ext uri="{BB962C8B-B14F-4D97-AF65-F5344CB8AC3E}">
        <p14:creationId xmlns:p14="http://schemas.microsoft.com/office/powerpoint/2010/main" val="265776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8272" y="1510010"/>
            <a:ext cx="8515927" cy="4921359"/>
            <a:chOff x="458272" y="1251402"/>
            <a:chExt cx="8515927" cy="4921359"/>
          </a:xfrm>
        </p:grpSpPr>
        <p:pic>
          <p:nvPicPr>
            <p:cNvPr id="3" name="Picture 2"/>
            <p:cNvPicPr>
              <a:picLocks noChangeAspect="1"/>
            </p:cNvPicPr>
            <p:nvPr/>
          </p:nvPicPr>
          <p:blipFill>
            <a:blip r:embed="rId3"/>
            <a:stretch>
              <a:fillRect/>
            </a:stretch>
          </p:blipFill>
          <p:spPr>
            <a:xfrm>
              <a:off x="458272" y="1251402"/>
              <a:ext cx="8515927" cy="4921359"/>
            </a:xfrm>
            <a:prstGeom prst="rect">
              <a:avLst/>
            </a:prstGeom>
          </p:spPr>
        </p:pic>
        <p:sp>
          <p:nvSpPr>
            <p:cNvPr id="13" name="Rectangle 12"/>
            <p:cNvSpPr/>
            <p:nvPr/>
          </p:nvSpPr>
          <p:spPr>
            <a:xfrm>
              <a:off x="4716236" y="3530972"/>
              <a:ext cx="437656" cy="45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angle 21"/>
          <p:cNvSpPr/>
          <p:nvPr/>
        </p:nvSpPr>
        <p:spPr>
          <a:xfrm>
            <a:off x="7328466" y="6276202"/>
            <a:ext cx="1814344" cy="276999"/>
          </a:xfrm>
          <a:prstGeom prst="rect">
            <a:avLst/>
          </a:prstGeom>
        </p:spPr>
        <p:txBody>
          <a:bodyPr wrap="none">
            <a:spAutoFit/>
          </a:bodyPr>
          <a:lstStyle/>
          <a:p>
            <a:pPr algn="r"/>
            <a:r>
              <a:rPr lang="en-GB" sz="1200" i="1" dirty="0">
                <a:solidFill>
                  <a:schemeClr val="tx1">
                    <a:lumMod val="50000"/>
                    <a:lumOff val="50000"/>
                  </a:schemeClr>
                </a:solidFill>
              </a:rPr>
              <a:t>Linear regression analyses</a:t>
            </a:r>
          </a:p>
        </p:txBody>
      </p:sp>
      <p:sp>
        <p:nvSpPr>
          <p:cNvPr id="16"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48</a:t>
            </a:fld>
            <a:endParaRPr lang="en-US" dirty="0"/>
          </a:p>
        </p:txBody>
      </p:sp>
      <p:sp>
        <p:nvSpPr>
          <p:cNvPr id="17" name="TextBox 16"/>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 and genomic instability </a:t>
            </a:r>
          </a:p>
        </p:txBody>
      </p:sp>
      <p:sp>
        <p:nvSpPr>
          <p:cNvPr id="4" name="TextBox 3"/>
          <p:cNvSpPr txBox="1"/>
          <p:nvPr/>
        </p:nvSpPr>
        <p:spPr>
          <a:xfrm>
            <a:off x="1748259" y="1452027"/>
            <a:ext cx="1289987" cy="400110"/>
          </a:xfrm>
          <a:prstGeom prst="rect">
            <a:avLst/>
          </a:prstGeom>
          <a:noFill/>
        </p:spPr>
        <p:txBody>
          <a:bodyPr wrap="none" rtlCol="0">
            <a:spAutoFit/>
          </a:bodyPr>
          <a:lstStyle/>
          <a:p>
            <a:r>
              <a:rPr lang="en-US" sz="2000" b="1" dirty="0">
                <a:solidFill>
                  <a:srgbClr val="0000FF"/>
                </a:solidFill>
              </a:rPr>
              <a:t>Mutations</a:t>
            </a:r>
          </a:p>
        </p:txBody>
      </p:sp>
      <p:sp>
        <p:nvSpPr>
          <p:cNvPr id="21" name="TextBox 20"/>
          <p:cNvSpPr txBox="1"/>
          <p:nvPr/>
        </p:nvSpPr>
        <p:spPr>
          <a:xfrm>
            <a:off x="5996953" y="1452027"/>
            <a:ext cx="748923" cy="400110"/>
          </a:xfrm>
          <a:prstGeom prst="rect">
            <a:avLst/>
          </a:prstGeom>
          <a:noFill/>
        </p:spPr>
        <p:txBody>
          <a:bodyPr wrap="none" rtlCol="0">
            <a:spAutoFit/>
          </a:bodyPr>
          <a:lstStyle/>
          <a:p>
            <a:r>
              <a:rPr lang="en-US" sz="2000" b="1" dirty="0">
                <a:solidFill>
                  <a:srgbClr val="0000FF"/>
                </a:solidFill>
              </a:rPr>
              <a:t>CNAs</a:t>
            </a:r>
          </a:p>
        </p:txBody>
      </p:sp>
      <p:sp>
        <p:nvSpPr>
          <p:cNvPr id="24" name="TextBox 23"/>
          <p:cNvSpPr txBox="1"/>
          <p:nvPr/>
        </p:nvSpPr>
        <p:spPr>
          <a:xfrm>
            <a:off x="1748259" y="4114175"/>
            <a:ext cx="890363" cy="400110"/>
          </a:xfrm>
          <a:prstGeom prst="rect">
            <a:avLst/>
          </a:prstGeom>
          <a:noFill/>
        </p:spPr>
        <p:txBody>
          <a:bodyPr wrap="none" rtlCol="0">
            <a:spAutoFit/>
          </a:bodyPr>
          <a:lstStyle/>
          <a:p>
            <a:r>
              <a:rPr lang="en-US" sz="2000" b="1" dirty="0">
                <a:solidFill>
                  <a:srgbClr val="0000FF"/>
                </a:solidFill>
              </a:rPr>
              <a:t>Clones</a:t>
            </a:r>
          </a:p>
        </p:txBody>
      </p:sp>
      <p:sp>
        <p:nvSpPr>
          <p:cNvPr id="20" name="Rectangle 19"/>
          <p:cNvSpPr/>
          <p:nvPr/>
        </p:nvSpPr>
        <p:spPr>
          <a:xfrm>
            <a:off x="458270" y="3893887"/>
            <a:ext cx="4257964" cy="263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884846" y="4019147"/>
            <a:ext cx="4257964" cy="253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716235" y="1215504"/>
            <a:ext cx="4257964" cy="270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20171011_9157_Bernardo Almeid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19" name="TextBox 18"/>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spTree>
    <p:extLst>
      <p:ext uri="{BB962C8B-B14F-4D97-AF65-F5344CB8AC3E}">
        <p14:creationId xmlns:p14="http://schemas.microsoft.com/office/powerpoint/2010/main" val="27704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49</a:t>
            </a:fld>
            <a:endParaRPr lang="en-US" dirty="0"/>
          </a:p>
        </p:txBody>
      </p:sp>
      <p:sp>
        <p:nvSpPr>
          <p:cNvPr id="5" name="TextBox 4"/>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 and prognosis</a:t>
            </a:r>
          </a:p>
        </p:txBody>
      </p:sp>
      <p:pic>
        <p:nvPicPr>
          <p:cNvPr id="6" name="Picture 5" descr="20171011_9157_Bernardo Almei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7" name="TextBox 6"/>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8" name="Picture 7"/>
          <p:cNvPicPr>
            <a:picLocks noChangeAspect="1"/>
          </p:cNvPicPr>
          <p:nvPr/>
        </p:nvPicPr>
        <p:blipFill>
          <a:blip r:embed="rId3"/>
          <a:stretch>
            <a:fillRect/>
          </a:stretch>
        </p:blipFill>
        <p:spPr>
          <a:xfrm>
            <a:off x="0" y="2030899"/>
            <a:ext cx="9144000" cy="3583792"/>
          </a:xfrm>
          <a:prstGeom prst="rect">
            <a:avLst/>
          </a:prstGeom>
        </p:spPr>
      </p:pic>
    </p:spTree>
    <p:extLst>
      <p:ext uri="{BB962C8B-B14F-4D97-AF65-F5344CB8AC3E}">
        <p14:creationId xmlns:p14="http://schemas.microsoft.com/office/powerpoint/2010/main" val="3825392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92875"/>
            <a:ext cx="2133600" cy="365125"/>
          </a:xfrm>
        </p:spPr>
        <p:txBody>
          <a:bodyPr/>
          <a:lstStyle/>
          <a:p>
            <a:fld id="{2D57C2D7-B34A-724D-A76B-AA03DC9223E3}" type="slidenum">
              <a:rPr lang="en-US" smtClean="0"/>
              <a:t>5</a:t>
            </a:fld>
            <a:endParaRPr lang="en-US" dirty="0"/>
          </a:p>
        </p:txBody>
      </p:sp>
      <p:pic>
        <p:nvPicPr>
          <p:cNvPr id="5" name="Picture 4" descr="IMMlater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5" y="0"/>
            <a:ext cx="9210075" cy="6907556"/>
          </a:xfrm>
          <a:prstGeom prst="rect">
            <a:avLst/>
          </a:prstGeom>
        </p:spPr>
      </p:pic>
      <p:pic>
        <p:nvPicPr>
          <p:cNvPr id="2" name="Picture 1" descr="iMM_JLA_horizontal_RGB_cor_positiv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16" y="-443882"/>
            <a:ext cx="7825808" cy="2356605"/>
          </a:xfrm>
          <a:prstGeom prst="rect">
            <a:avLst/>
          </a:prstGeom>
        </p:spPr>
      </p:pic>
    </p:spTree>
    <p:extLst>
      <p:ext uri="{BB962C8B-B14F-4D97-AF65-F5344CB8AC3E}">
        <p14:creationId xmlns:p14="http://schemas.microsoft.com/office/powerpoint/2010/main" val="2602765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812437" y="749079"/>
            <a:ext cx="3943102" cy="2606737"/>
          </a:xfrm>
          <a:prstGeom prst="rect">
            <a:avLst/>
          </a:prstGeom>
        </p:spPr>
      </p:pic>
      <p:sp>
        <p:nvSpPr>
          <p:cNvPr id="4"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50</a:t>
            </a:fld>
            <a:endParaRPr lang="en-US" dirty="0"/>
          </a:p>
        </p:txBody>
      </p:sp>
      <p:sp>
        <p:nvSpPr>
          <p:cNvPr id="5" name="TextBox 4"/>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 and hypoxia/stromal infiltration</a:t>
            </a:r>
          </a:p>
        </p:txBody>
      </p:sp>
      <p:pic>
        <p:nvPicPr>
          <p:cNvPr id="6" name="Picture 5" descr="20171011_9157_Bernardo Almei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7" name="TextBox 6"/>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2" name="Picture 1"/>
          <p:cNvPicPr>
            <a:picLocks noChangeAspect="1"/>
          </p:cNvPicPr>
          <p:nvPr/>
        </p:nvPicPr>
        <p:blipFill>
          <a:blip r:embed="rId4"/>
          <a:stretch>
            <a:fillRect/>
          </a:stretch>
        </p:blipFill>
        <p:spPr>
          <a:xfrm>
            <a:off x="127000" y="830021"/>
            <a:ext cx="4444744" cy="2525795"/>
          </a:xfrm>
          <a:prstGeom prst="rect">
            <a:avLst/>
          </a:prstGeom>
        </p:spPr>
      </p:pic>
      <p:pic>
        <p:nvPicPr>
          <p:cNvPr id="3" name="Picture 2"/>
          <p:cNvPicPr>
            <a:picLocks noChangeAspect="1"/>
          </p:cNvPicPr>
          <p:nvPr/>
        </p:nvPicPr>
        <p:blipFill>
          <a:blip r:embed="rId5"/>
          <a:stretch>
            <a:fillRect/>
          </a:stretch>
        </p:blipFill>
        <p:spPr>
          <a:xfrm>
            <a:off x="5592249" y="4028309"/>
            <a:ext cx="2890350" cy="2635077"/>
          </a:xfrm>
          <a:prstGeom prst="rect">
            <a:avLst/>
          </a:prstGeom>
        </p:spPr>
      </p:pic>
      <p:pic>
        <p:nvPicPr>
          <p:cNvPr id="9" name="Picture 8"/>
          <p:cNvPicPr>
            <a:picLocks noChangeAspect="1"/>
          </p:cNvPicPr>
          <p:nvPr/>
        </p:nvPicPr>
        <p:blipFill>
          <a:blip r:embed="rId6"/>
          <a:stretch>
            <a:fillRect/>
          </a:stretch>
        </p:blipFill>
        <p:spPr>
          <a:xfrm>
            <a:off x="127000" y="4028309"/>
            <a:ext cx="4444744" cy="2546896"/>
          </a:xfrm>
          <a:prstGeom prst="rect">
            <a:avLst/>
          </a:prstGeom>
        </p:spPr>
      </p:pic>
      <p:sp>
        <p:nvSpPr>
          <p:cNvPr id="11" name="TextBox 10"/>
          <p:cNvSpPr txBox="1"/>
          <p:nvPr/>
        </p:nvSpPr>
        <p:spPr>
          <a:xfrm>
            <a:off x="-1" y="3355816"/>
            <a:ext cx="5515045" cy="307777"/>
          </a:xfrm>
          <a:prstGeom prst="rect">
            <a:avLst/>
          </a:prstGeom>
          <a:noFill/>
        </p:spPr>
        <p:txBody>
          <a:bodyPr wrap="square" rtlCol="0">
            <a:spAutoFit/>
          </a:bodyPr>
          <a:lstStyle/>
          <a:p>
            <a:r>
              <a:rPr lang="en-US" sz="1400" dirty="0">
                <a:solidFill>
                  <a:schemeClr val="tx1">
                    <a:lumMod val="50000"/>
                    <a:lumOff val="50000"/>
                  </a:schemeClr>
                </a:solidFill>
              </a:rPr>
              <a:t>Winter et al. (2007), </a:t>
            </a:r>
            <a:r>
              <a:rPr lang="en-US" sz="1400" i="1" dirty="0">
                <a:solidFill>
                  <a:schemeClr val="tx1">
                    <a:lumMod val="50000"/>
                    <a:lumOff val="50000"/>
                  </a:schemeClr>
                </a:solidFill>
              </a:rPr>
              <a:t>Cancer Res </a:t>
            </a:r>
            <a:r>
              <a:rPr lang="en-US" sz="1400" dirty="0">
                <a:solidFill>
                  <a:schemeClr val="tx1">
                    <a:lumMod val="50000"/>
                    <a:lumOff val="50000"/>
                  </a:schemeClr>
                </a:solidFill>
              </a:rPr>
              <a:t>67:3441</a:t>
            </a:r>
          </a:p>
        </p:txBody>
      </p:sp>
      <p:sp>
        <p:nvSpPr>
          <p:cNvPr id="12" name="TextBox 11"/>
          <p:cNvSpPr txBox="1"/>
          <p:nvPr/>
        </p:nvSpPr>
        <p:spPr>
          <a:xfrm>
            <a:off x="0" y="6550223"/>
            <a:ext cx="5515045" cy="307777"/>
          </a:xfrm>
          <a:prstGeom prst="rect">
            <a:avLst/>
          </a:prstGeom>
          <a:noFill/>
        </p:spPr>
        <p:txBody>
          <a:bodyPr wrap="square" rtlCol="0">
            <a:spAutoFit/>
          </a:bodyPr>
          <a:lstStyle/>
          <a:p>
            <a:r>
              <a:rPr lang="en-US" sz="1400" dirty="0">
                <a:solidFill>
                  <a:schemeClr val="tx1">
                    <a:lumMod val="50000"/>
                    <a:lumOff val="50000"/>
                  </a:schemeClr>
                </a:solidFill>
              </a:rPr>
              <a:t>Yoshihara et al. (2013), </a:t>
            </a:r>
            <a:r>
              <a:rPr lang="en-US" sz="1400" i="1" dirty="0">
                <a:solidFill>
                  <a:schemeClr val="tx1">
                    <a:lumMod val="50000"/>
                    <a:lumOff val="50000"/>
                  </a:schemeClr>
                </a:solidFill>
              </a:rPr>
              <a:t>Nat </a:t>
            </a:r>
            <a:r>
              <a:rPr lang="en-US" sz="1400" i="1" dirty="0" err="1">
                <a:solidFill>
                  <a:schemeClr val="tx1">
                    <a:lumMod val="50000"/>
                    <a:lumOff val="50000"/>
                  </a:schemeClr>
                </a:solidFill>
              </a:rPr>
              <a:t>Commun</a:t>
            </a:r>
            <a:r>
              <a:rPr lang="en-US" sz="1400" i="1" dirty="0">
                <a:solidFill>
                  <a:schemeClr val="tx1">
                    <a:lumMod val="50000"/>
                    <a:lumOff val="50000"/>
                  </a:schemeClr>
                </a:solidFill>
              </a:rPr>
              <a:t> </a:t>
            </a:r>
            <a:r>
              <a:rPr lang="en-US" sz="1400" dirty="0">
                <a:solidFill>
                  <a:schemeClr val="tx1">
                    <a:lumMod val="50000"/>
                    <a:lumOff val="50000"/>
                  </a:schemeClr>
                </a:solidFill>
              </a:rPr>
              <a:t>4:2612</a:t>
            </a:r>
          </a:p>
        </p:txBody>
      </p:sp>
    </p:spTree>
    <p:extLst>
      <p:ext uri="{BB962C8B-B14F-4D97-AF65-F5344CB8AC3E}">
        <p14:creationId xmlns:p14="http://schemas.microsoft.com/office/powerpoint/2010/main" val="399195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7-24 at 18.21.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446" y="1181827"/>
            <a:ext cx="7269261" cy="3959427"/>
          </a:xfrm>
          <a:prstGeom prst="rect">
            <a:avLst/>
          </a:prstGeom>
        </p:spPr>
      </p:pic>
      <p:sp>
        <p:nvSpPr>
          <p:cNvPr id="4"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51</a:t>
            </a:fld>
            <a:endParaRPr lang="en-US" dirty="0"/>
          </a:p>
        </p:txBody>
      </p:sp>
      <p:sp>
        <p:nvSpPr>
          <p:cNvPr id="5" name="TextBox 4"/>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CA and proliferation</a:t>
            </a:r>
          </a:p>
        </p:txBody>
      </p:sp>
      <p:pic>
        <p:nvPicPr>
          <p:cNvPr id="6" name="Picture 5" descr="20171011_9157_Bernardo Almei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7" name="TextBox 6"/>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sp>
        <p:nvSpPr>
          <p:cNvPr id="11" name="Rectangle 10"/>
          <p:cNvSpPr/>
          <p:nvPr/>
        </p:nvSpPr>
        <p:spPr>
          <a:xfrm>
            <a:off x="637579" y="5849806"/>
            <a:ext cx="8239565" cy="707886"/>
          </a:xfrm>
          <a:prstGeom prst="rect">
            <a:avLst/>
          </a:prstGeom>
        </p:spPr>
        <p:txBody>
          <a:bodyPr wrap="square">
            <a:spAutoFit/>
          </a:bodyPr>
          <a:lstStyle/>
          <a:p>
            <a:r>
              <a:rPr lang="en-US" sz="2000" i="1" dirty="0"/>
              <a:t>All associations remain significant when proliferation rate is used as an additional covariate in the regressions </a:t>
            </a:r>
          </a:p>
        </p:txBody>
      </p:sp>
      <p:sp>
        <p:nvSpPr>
          <p:cNvPr id="12" name="TextBox 11"/>
          <p:cNvSpPr txBox="1"/>
          <p:nvPr/>
        </p:nvSpPr>
        <p:spPr>
          <a:xfrm>
            <a:off x="0" y="4833477"/>
            <a:ext cx="5515045" cy="523220"/>
          </a:xfrm>
          <a:prstGeom prst="rect">
            <a:avLst/>
          </a:prstGeom>
          <a:noFill/>
        </p:spPr>
        <p:txBody>
          <a:bodyPr wrap="square" rtlCol="0">
            <a:spAutoFit/>
          </a:bodyPr>
          <a:lstStyle/>
          <a:p>
            <a:r>
              <a:rPr lang="en-US" sz="1400" dirty="0" err="1">
                <a:solidFill>
                  <a:schemeClr val="tx1">
                    <a:lumMod val="50000"/>
                    <a:lumOff val="50000"/>
                  </a:schemeClr>
                </a:solidFill>
              </a:rPr>
              <a:t>Diener</a:t>
            </a:r>
            <a:r>
              <a:rPr lang="en-US" sz="1400" dirty="0">
                <a:solidFill>
                  <a:schemeClr val="tx1">
                    <a:lumMod val="50000"/>
                    <a:lumOff val="50000"/>
                  </a:schemeClr>
                </a:solidFill>
              </a:rPr>
              <a:t> and </a:t>
            </a:r>
            <a:r>
              <a:rPr lang="en-US" sz="1400" dirty="0" err="1">
                <a:solidFill>
                  <a:schemeClr val="tx1">
                    <a:lumMod val="50000"/>
                    <a:lumOff val="50000"/>
                  </a:schemeClr>
                </a:solidFill>
              </a:rPr>
              <a:t>Resendis</a:t>
            </a:r>
            <a:r>
              <a:rPr lang="en-US" sz="1400" dirty="0">
                <a:solidFill>
                  <a:schemeClr val="tx1">
                    <a:lumMod val="50000"/>
                    <a:lumOff val="50000"/>
                  </a:schemeClr>
                </a:solidFill>
              </a:rPr>
              <a:t>-Antonio (2016),</a:t>
            </a:r>
          </a:p>
          <a:p>
            <a:r>
              <a:rPr lang="en-US" sz="1400" i="1" dirty="0">
                <a:solidFill>
                  <a:schemeClr val="tx1">
                    <a:lumMod val="50000"/>
                    <a:lumOff val="50000"/>
                  </a:schemeClr>
                </a:solidFill>
              </a:rPr>
              <a:t>Front </a:t>
            </a:r>
            <a:r>
              <a:rPr lang="en-US" sz="1400" i="1" dirty="0" err="1">
                <a:solidFill>
                  <a:schemeClr val="tx1">
                    <a:lumMod val="50000"/>
                    <a:lumOff val="50000"/>
                  </a:schemeClr>
                </a:solidFill>
              </a:rPr>
              <a:t>Physiol</a:t>
            </a:r>
            <a:r>
              <a:rPr lang="en-US" sz="1400" i="1" dirty="0">
                <a:solidFill>
                  <a:schemeClr val="tx1">
                    <a:lumMod val="50000"/>
                    <a:lumOff val="50000"/>
                  </a:schemeClr>
                </a:solidFill>
              </a:rPr>
              <a:t> </a:t>
            </a:r>
            <a:r>
              <a:rPr lang="en-US" sz="1400" dirty="0">
                <a:solidFill>
                  <a:schemeClr val="tx1">
                    <a:lumMod val="50000"/>
                    <a:lumOff val="50000"/>
                  </a:schemeClr>
                </a:solidFill>
              </a:rPr>
              <a:t>7</a:t>
            </a:r>
          </a:p>
        </p:txBody>
      </p:sp>
    </p:spTree>
    <p:extLst>
      <p:ext uri="{BB962C8B-B14F-4D97-AF65-F5344CB8AC3E}">
        <p14:creationId xmlns:p14="http://schemas.microsoft.com/office/powerpoint/2010/main" val="5373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1553" y="4149218"/>
            <a:ext cx="1369830" cy="851078"/>
          </a:xfrm>
          <a:prstGeom prst="rect">
            <a:avLst/>
          </a:prstGeom>
        </p:spPr>
      </p:pic>
      <p:grpSp>
        <p:nvGrpSpPr>
          <p:cNvPr id="5" name="Group 4"/>
          <p:cNvGrpSpPr/>
          <p:nvPr/>
        </p:nvGrpSpPr>
        <p:grpSpPr>
          <a:xfrm>
            <a:off x="2006150" y="1582993"/>
            <a:ext cx="5803685" cy="5153479"/>
            <a:chOff x="1670158" y="1582993"/>
            <a:chExt cx="5803685" cy="5153479"/>
          </a:xfrm>
        </p:grpSpPr>
        <p:pic>
          <p:nvPicPr>
            <p:cNvPr id="3" name="Picture 2"/>
            <p:cNvPicPr>
              <a:picLocks noChangeAspect="1"/>
            </p:cNvPicPr>
            <p:nvPr/>
          </p:nvPicPr>
          <p:blipFill>
            <a:blip r:embed="rId4"/>
            <a:stretch>
              <a:fillRect/>
            </a:stretch>
          </p:blipFill>
          <p:spPr>
            <a:xfrm>
              <a:off x="1670158" y="1582993"/>
              <a:ext cx="5803685" cy="5153479"/>
            </a:xfrm>
            <a:prstGeom prst="rect">
              <a:avLst/>
            </a:prstGeom>
          </p:spPr>
        </p:pic>
        <p:sp>
          <p:nvSpPr>
            <p:cNvPr id="19" name="Rectangle 18"/>
            <p:cNvSpPr/>
            <p:nvPr/>
          </p:nvSpPr>
          <p:spPr>
            <a:xfrm>
              <a:off x="4267255" y="3982065"/>
              <a:ext cx="533286" cy="34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1670158" y="727939"/>
            <a:ext cx="4357524" cy="400110"/>
          </a:xfrm>
          <a:prstGeom prst="rect">
            <a:avLst/>
          </a:prstGeom>
        </p:spPr>
        <p:txBody>
          <a:bodyPr wrap="square">
            <a:spAutoFit/>
          </a:bodyPr>
          <a:lstStyle/>
          <a:p>
            <a:r>
              <a:rPr lang="en-GB" sz="2000" b="1" dirty="0"/>
              <a:t>Cancer Therapeutics Response Portal</a:t>
            </a:r>
          </a:p>
        </p:txBody>
      </p:sp>
      <p:sp>
        <p:nvSpPr>
          <p:cNvPr id="21" name="Rectangle 20"/>
          <p:cNvSpPr/>
          <p:nvPr/>
        </p:nvSpPr>
        <p:spPr>
          <a:xfrm>
            <a:off x="401553" y="4149218"/>
            <a:ext cx="4034491" cy="266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rot="20036433">
            <a:off x="4353025" y="3894549"/>
            <a:ext cx="319753" cy="1293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52</a:t>
            </a:fld>
            <a:endParaRPr lang="en-US" dirty="0"/>
          </a:p>
        </p:txBody>
      </p:sp>
      <p:sp>
        <p:nvSpPr>
          <p:cNvPr id="15" name="TextBox 14"/>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Selectively targeting CA</a:t>
            </a:r>
          </a:p>
        </p:txBody>
      </p:sp>
      <p:pic>
        <p:nvPicPr>
          <p:cNvPr id="16" name="Picture 15" descr="20171011_9157_Bernardo Almeid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17" name="TextBox 16"/>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25" name="Picture 24"/>
          <p:cNvPicPr>
            <a:picLocks noChangeAspect="1"/>
          </p:cNvPicPr>
          <p:nvPr/>
        </p:nvPicPr>
        <p:blipFill>
          <a:blip r:embed="rId6"/>
          <a:stretch>
            <a:fillRect/>
          </a:stretch>
        </p:blipFill>
        <p:spPr>
          <a:xfrm>
            <a:off x="4436044" y="5913081"/>
            <a:ext cx="411287" cy="255533"/>
          </a:xfrm>
          <a:prstGeom prst="rect">
            <a:avLst/>
          </a:prstGeom>
        </p:spPr>
      </p:pic>
      <p:pic>
        <p:nvPicPr>
          <p:cNvPr id="4" name="Picture 3"/>
          <p:cNvPicPr>
            <a:picLocks noChangeAspect="1"/>
          </p:cNvPicPr>
          <p:nvPr/>
        </p:nvPicPr>
        <p:blipFill rotWithShape="1">
          <a:blip r:embed="rId7"/>
          <a:srcRect l="38613" t="34087" r="3894" b="-10"/>
          <a:stretch/>
        </p:blipFill>
        <p:spPr>
          <a:xfrm>
            <a:off x="185655" y="707952"/>
            <a:ext cx="1484503" cy="609053"/>
          </a:xfrm>
          <a:prstGeom prst="rect">
            <a:avLst/>
          </a:prstGeom>
        </p:spPr>
      </p:pic>
      <p:pic>
        <p:nvPicPr>
          <p:cNvPr id="26" name="Picture 25"/>
          <p:cNvPicPr>
            <a:picLocks noChangeAspect="1"/>
          </p:cNvPicPr>
          <p:nvPr/>
        </p:nvPicPr>
        <p:blipFill rotWithShape="1">
          <a:blip r:embed="rId7"/>
          <a:srcRect l="38613" t="34087" r="3894" b="-10"/>
          <a:stretch/>
        </p:blipFill>
        <p:spPr>
          <a:xfrm>
            <a:off x="7024281" y="6538131"/>
            <a:ext cx="380966" cy="156300"/>
          </a:xfrm>
          <a:prstGeom prst="rect">
            <a:avLst/>
          </a:prstGeom>
        </p:spPr>
      </p:pic>
      <p:sp>
        <p:nvSpPr>
          <p:cNvPr id="20" name="Rectangle 19"/>
          <p:cNvSpPr/>
          <p:nvPr/>
        </p:nvSpPr>
        <p:spPr>
          <a:xfrm>
            <a:off x="4436044" y="4071244"/>
            <a:ext cx="3451122" cy="266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494309" y="1206942"/>
            <a:ext cx="2533373" cy="369332"/>
          </a:xfrm>
          <a:prstGeom prst="rect">
            <a:avLst/>
          </a:prstGeom>
          <a:noFill/>
        </p:spPr>
        <p:txBody>
          <a:bodyPr wrap="square" rtlCol="0">
            <a:spAutoFit/>
          </a:bodyPr>
          <a:lstStyle/>
          <a:p>
            <a:r>
              <a:rPr lang="en-US" dirty="0"/>
              <a:t>CA20 </a:t>
            </a:r>
            <a:r>
              <a:rPr lang="en-US" dirty="0" err="1"/>
              <a:t>vs</a:t>
            </a:r>
            <a:r>
              <a:rPr lang="en-US" dirty="0"/>
              <a:t> drug sensitivity</a:t>
            </a:r>
          </a:p>
        </p:txBody>
      </p:sp>
      <p:sp>
        <p:nvSpPr>
          <p:cNvPr id="27" name="Rectangle 26"/>
          <p:cNvSpPr/>
          <p:nvPr/>
        </p:nvSpPr>
        <p:spPr>
          <a:xfrm>
            <a:off x="176285" y="1290605"/>
            <a:ext cx="1595098" cy="584776"/>
          </a:xfrm>
          <a:prstGeom prst="rect">
            <a:avLst/>
          </a:prstGeom>
        </p:spPr>
        <p:txBody>
          <a:bodyPr wrap="square">
            <a:spAutoFit/>
          </a:bodyPr>
          <a:lstStyle/>
          <a:p>
            <a:r>
              <a:rPr lang="en-GB" sz="1600" dirty="0"/>
              <a:t>823 cell lines</a:t>
            </a:r>
          </a:p>
          <a:p>
            <a:r>
              <a:rPr lang="en-GB" sz="1600" dirty="0"/>
              <a:t>354 compounds</a:t>
            </a:r>
          </a:p>
        </p:txBody>
      </p:sp>
    </p:spTree>
    <p:extLst>
      <p:ext uri="{BB962C8B-B14F-4D97-AF65-F5344CB8AC3E}">
        <p14:creationId xmlns:p14="http://schemas.microsoft.com/office/powerpoint/2010/main" val="302693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0"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8943CB91-9201-2E4C-AF3C-478B0075EB3F}"/>
              </a:ext>
            </a:extLst>
          </p:cNvPr>
          <p:cNvSpPr>
            <a:spLocks noGrp="1"/>
          </p:cNvSpPr>
          <p:nvPr>
            <p:ph type="sldNum" sz="quarter" idx="12"/>
          </p:nvPr>
        </p:nvSpPr>
        <p:spPr>
          <a:xfrm>
            <a:off x="7010400" y="6484227"/>
            <a:ext cx="2133600" cy="365125"/>
          </a:xfrm>
        </p:spPr>
        <p:txBody>
          <a:bodyPr/>
          <a:lstStyle/>
          <a:p>
            <a:fld id="{08DC81D8-1F9F-1F42-9CA4-DCDBAA365F27}" type="slidenum">
              <a:rPr lang="en-US" smtClean="0"/>
              <a:pPr/>
              <a:t>53</a:t>
            </a:fld>
            <a:endParaRPr lang="en-US" dirty="0"/>
          </a:p>
        </p:txBody>
      </p:sp>
      <p:pic>
        <p:nvPicPr>
          <p:cNvPr id="6" name="Picture 5" descr="20171011_9157_Bernardo Almeida.jpg">
            <a:extLst>
              <a:ext uri="{FF2B5EF4-FFF2-40B4-BE49-F238E27FC236}">
                <a16:creationId xmlns:a16="http://schemas.microsoft.com/office/drawing/2014/main" id="{C23E4F03-1856-FE46-94FA-FA42A6C88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708" y="0"/>
            <a:ext cx="1089292" cy="1452027"/>
          </a:xfrm>
          <a:prstGeom prst="rect">
            <a:avLst/>
          </a:prstGeom>
        </p:spPr>
      </p:pic>
      <p:sp>
        <p:nvSpPr>
          <p:cNvPr id="7" name="TextBox 6">
            <a:extLst>
              <a:ext uri="{FF2B5EF4-FFF2-40B4-BE49-F238E27FC236}">
                <a16:creationId xmlns:a16="http://schemas.microsoft.com/office/drawing/2014/main" id="{1DC1FC66-A786-5849-B228-CB1C0967779F}"/>
              </a:ext>
            </a:extLst>
          </p:cNvPr>
          <p:cNvSpPr txBox="1"/>
          <p:nvPr/>
        </p:nvSpPr>
        <p:spPr>
          <a:xfrm>
            <a:off x="8059090"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Bernardo</a:t>
            </a:r>
          </a:p>
        </p:txBody>
      </p:sp>
      <p:pic>
        <p:nvPicPr>
          <p:cNvPr id="8" name="Picture 7" descr="20171011_9155_Nuno Agostinho.jpg">
            <a:extLst>
              <a:ext uri="{FF2B5EF4-FFF2-40B4-BE49-F238E27FC236}">
                <a16:creationId xmlns:a16="http://schemas.microsoft.com/office/drawing/2014/main" id="{031ECEFF-ABBD-404C-9E27-5BB8FC821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414" y="-10273"/>
            <a:ext cx="1089293" cy="1452573"/>
          </a:xfrm>
          <a:prstGeom prst="rect">
            <a:avLst/>
          </a:prstGeom>
        </p:spPr>
      </p:pic>
      <p:sp>
        <p:nvSpPr>
          <p:cNvPr id="9" name="TextBox 8">
            <a:extLst>
              <a:ext uri="{FF2B5EF4-FFF2-40B4-BE49-F238E27FC236}">
                <a16:creationId xmlns:a16="http://schemas.microsoft.com/office/drawing/2014/main" id="{E6C5C967-C185-7442-B87B-C9CB4AC148F6}"/>
              </a:ext>
            </a:extLst>
          </p:cNvPr>
          <p:cNvSpPr txBox="1"/>
          <p:nvPr/>
        </p:nvSpPr>
        <p:spPr>
          <a:xfrm>
            <a:off x="6965414" y="1082695"/>
            <a:ext cx="1089293" cy="369332"/>
          </a:xfrm>
          <a:prstGeom prst="rect">
            <a:avLst/>
          </a:prstGeom>
          <a:solidFill>
            <a:schemeClr val="tx1">
              <a:alpha val="15000"/>
            </a:schemeClr>
          </a:solidFill>
        </p:spPr>
        <p:txBody>
          <a:bodyPr wrap="square" rtlCol="0">
            <a:spAutoFit/>
          </a:bodyPr>
          <a:lstStyle/>
          <a:p>
            <a:pPr algn="ctr"/>
            <a:r>
              <a:rPr lang="en-US" b="1" dirty="0">
                <a:solidFill>
                  <a:schemeClr val="bg1"/>
                </a:solidFill>
                <a:effectLst>
                  <a:outerShdw blurRad="50800" dist="38100" dir="2700000" algn="tl" rotWithShape="0">
                    <a:srgbClr val="000000">
                      <a:alpha val="43000"/>
                    </a:srgbClr>
                  </a:outerShdw>
                </a:effectLst>
              </a:rPr>
              <a:t>Nuno</a:t>
            </a:r>
          </a:p>
        </p:txBody>
      </p:sp>
      <p:sp>
        <p:nvSpPr>
          <p:cNvPr id="10" name="TextBox 9">
            <a:extLst>
              <a:ext uri="{FF2B5EF4-FFF2-40B4-BE49-F238E27FC236}">
                <a16:creationId xmlns:a16="http://schemas.microsoft.com/office/drawing/2014/main" id="{5B444120-0B71-A447-8A7C-0C0BBFCB2166}"/>
              </a:ext>
            </a:extLst>
          </p:cNvPr>
          <p:cNvSpPr txBox="1"/>
          <p:nvPr/>
        </p:nvSpPr>
        <p:spPr>
          <a:xfrm>
            <a:off x="0" y="0"/>
            <a:ext cx="8068973" cy="584776"/>
          </a:xfrm>
          <a:prstGeom prst="rect">
            <a:avLst/>
          </a:prstGeom>
          <a:noFill/>
        </p:spPr>
        <p:txBody>
          <a:bodyPr wrap="square" rtlCol="0">
            <a:spAutoFit/>
          </a:bodyPr>
          <a:lstStyle/>
          <a:p>
            <a:r>
              <a:rPr lang="en-US" sz="3200" b="1" i="1" dirty="0" err="1">
                <a:solidFill>
                  <a:srgbClr val="000090"/>
                </a:solidFill>
                <a:effectLst>
                  <a:outerShdw blurRad="50800" dist="38100" dir="2700000" algn="tl" rotWithShape="0">
                    <a:srgbClr val="000000">
                      <a:alpha val="43000"/>
                    </a:srgbClr>
                  </a:outerShdw>
                </a:effectLst>
              </a:rPr>
              <a:t>cTRAP</a:t>
            </a:r>
            <a:r>
              <a:rPr lang="en-US" sz="3200" b="1" i="1" dirty="0">
                <a:solidFill>
                  <a:srgbClr val="000090"/>
                </a:solidFill>
                <a:effectLst>
                  <a:outerShdw blurRad="50800" dist="38100" dir="2700000" algn="tl" rotWithShape="0">
                    <a:srgbClr val="000000">
                      <a:alpha val="43000"/>
                    </a:srgbClr>
                  </a:outerShdw>
                </a:effectLst>
              </a:rPr>
              <a:t> 2.0</a:t>
            </a:r>
          </a:p>
        </p:txBody>
      </p:sp>
      <p:sp>
        <p:nvSpPr>
          <p:cNvPr id="19" name="Rectangle 18">
            <a:extLst>
              <a:ext uri="{FF2B5EF4-FFF2-40B4-BE49-F238E27FC236}">
                <a16:creationId xmlns:a16="http://schemas.microsoft.com/office/drawing/2014/main" id="{4E19FA4F-8DE2-F141-8332-72057985C9ED}"/>
              </a:ext>
            </a:extLst>
          </p:cNvPr>
          <p:cNvSpPr/>
          <p:nvPr/>
        </p:nvSpPr>
        <p:spPr>
          <a:xfrm>
            <a:off x="2145811" y="2231722"/>
            <a:ext cx="4357524" cy="400110"/>
          </a:xfrm>
          <a:prstGeom prst="rect">
            <a:avLst/>
          </a:prstGeom>
        </p:spPr>
        <p:txBody>
          <a:bodyPr wrap="square">
            <a:spAutoFit/>
          </a:bodyPr>
          <a:lstStyle/>
          <a:p>
            <a:r>
              <a:rPr lang="en-GB" sz="2000" b="1" dirty="0"/>
              <a:t>Cancer Therapeutics Response Portal</a:t>
            </a:r>
          </a:p>
        </p:txBody>
      </p:sp>
      <p:pic>
        <p:nvPicPr>
          <p:cNvPr id="20" name="Picture 19">
            <a:extLst>
              <a:ext uri="{FF2B5EF4-FFF2-40B4-BE49-F238E27FC236}">
                <a16:creationId xmlns:a16="http://schemas.microsoft.com/office/drawing/2014/main" id="{EF2F41CA-AE4F-2C44-AC3E-4808271FC999}"/>
              </a:ext>
            </a:extLst>
          </p:cNvPr>
          <p:cNvPicPr>
            <a:picLocks noChangeAspect="1"/>
          </p:cNvPicPr>
          <p:nvPr/>
        </p:nvPicPr>
        <p:blipFill rotWithShape="1">
          <a:blip r:embed="rId4"/>
          <a:srcRect l="38613" t="34087" r="3894" b="-10"/>
          <a:stretch/>
        </p:blipFill>
        <p:spPr>
          <a:xfrm>
            <a:off x="661308" y="2256891"/>
            <a:ext cx="1484503" cy="609053"/>
          </a:xfrm>
          <a:prstGeom prst="rect">
            <a:avLst/>
          </a:prstGeom>
        </p:spPr>
      </p:pic>
      <p:sp>
        <p:nvSpPr>
          <p:cNvPr id="21" name="Rectangle 20">
            <a:extLst>
              <a:ext uri="{FF2B5EF4-FFF2-40B4-BE49-F238E27FC236}">
                <a16:creationId xmlns:a16="http://schemas.microsoft.com/office/drawing/2014/main" id="{4114D9CD-B0FB-2340-8973-CCD09BB05F84}"/>
              </a:ext>
            </a:extLst>
          </p:cNvPr>
          <p:cNvSpPr/>
          <p:nvPr/>
        </p:nvSpPr>
        <p:spPr>
          <a:xfrm>
            <a:off x="6711806" y="2318925"/>
            <a:ext cx="2285437" cy="707886"/>
          </a:xfrm>
          <a:prstGeom prst="rect">
            <a:avLst/>
          </a:prstGeom>
        </p:spPr>
        <p:txBody>
          <a:bodyPr wrap="square">
            <a:spAutoFit/>
          </a:bodyPr>
          <a:lstStyle/>
          <a:p>
            <a:r>
              <a:rPr lang="en-GB" sz="2000" b="1" dirty="0"/>
              <a:t>860</a:t>
            </a:r>
            <a:r>
              <a:rPr lang="en-GB" sz="2000" dirty="0"/>
              <a:t> cell lines</a:t>
            </a:r>
          </a:p>
          <a:p>
            <a:r>
              <a:rPr lang="en-GB" sz="2000" b="1" dirty="0"/>
              <a:t>481</a:t>
            </a:r>
            <a:r>
              <a:rPr lang="en-GB" sz="2000" dirty="0"/>
              <a:t> compounds</a:t>
            </a:r>
          </a:p>
        </p:txBody>
      </p:sp>
      <p:sp>
        <p:nvSpPr>
          <p:cNvPr id="28" name="TextBox 27">
            <a:extLst>
              <a:ext uri="{FF2B5EF4-FFF2-40B4-BE49-F238E27FC236}">
                <a16:creationId xmlns:a16="http://schemas.microsoft.com/office/drawing/2014/main" id="{DE5DBA1C-9D54-504B-929A-9A736673B8B2}"/>
              </a:ext>
            </a:extLst>
          </p:cNvPr>
          <p:cNvSpPr txBox="1"/>
          <p:nvPr/>
        </p:nvSpPr>
        <p:spPr>
          <a:xfrm>
            <a:off x="225779" y="899340"/>
            <a:ext cx="6626577"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Compare statistic for differential expression with drug sensitivity (e.g. gene expression – IC50 correlation)</a:t>
            </a:r>
          </a:p>
        </p:txBody>
      </p:sp>
      <p:pic>
        <p:nvPicPr>
          <p:cNvPr id="7170" name="Picture 2" descr="Massachusetts General Hospital">
            <a:extLst>
              <a:ext uri="{FF2B5EF4-FFF2-40B4-BE49-F238E27FC236}">
                <a16:creationId xmlns:a16="http://schemas.microsoft.com/office/drawing/2014/main" id="{AF916001-B31B-ED43-8BA9-D9B3CD7C3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4486" y="4145370"/>
            <a:ext cx="1476023" cy="4025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ancerRxGenes">
            <a:extLst>
              <a:ext uri="{FF2B5EF4-FFF2-40B4-BE49-F238E27FC236}">
                <a16:creationId xmlns:a16="http://schemas.microsoft.com/office/drawing/2014/main" id="{896015EF-3FD3-2E4F-A32B-8DD700BAB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14" y="3690943"/>
            <a:ext cx="806807" cy="80680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CC18A44F-FD18-8849-8E79-D1ED16AAB777}"/>
              </a:ext>
            </a:extLst>
          </p:cNvPr>
          <p:cNvSpPr/>
          <p:nvPr/>
        </p:nvSpPr>
        <p:spPr>
          <a:xfrm>
            <a:off x="2145811" y="3673773"/>
            <a:ext cx="4357524" cy="400110"/>
          </a:xfrm>
          <a:prstGeom prst="rect">
            <a:avLst/>
          </a:prstGeom>
        </p:spPr>
        <p:txBody>
          <a:bodyPr wrap="square">
            <a:spAutoFit/>
          </a:bodyPr>
          <a:lstStyle/>
          <a:p>
            <a:r>
              <a:rPr lang="en-GB" sz="2000" b="1" dirty="0"/>
              <a:t>Genomics of Drug Sensitivity in Cancer</a:t>
            </a:r>
          </a:p>
        </p:txBody>
      </p:sp>
      <p:sp>
        <p:nvSpPr>
          <p:cNvPr id="31" name="Rectangle 30">
            <a:extLst>
              <a:ext uri="{FF2B5EF4-FFF2-40B4-BE49-F238E27FC236}">
                <a16:creationId xmlns:a16="http://schemas.microsoft.com/office/drawing/2014/main" id="{44F50DD0-9C09-E849-B3D8-FE8AD8DD9297}"/>
              </a:ext>
            </a:extLst>
          </p:cNvPr>
          <p:cNvSpPr/>
          <p:nvPr/>
        </p:nvSpPr>
        <p:spPr>
          <a:xfrm>
            <a:off x="6711806" y="3740404"/>
            <a:ext cx="2285437" cy="707886"/>
          </a:xfrm>
          <a:prstGeom prst="rect">
            <a:avLst/>
          </a:prstGeom>
        </p:spPr>
        <p:txBody>
          <a:bodyPr wrap="square">
            <a:spAutoFit/>
          </a:bodyPr>
          <a:lstStyle/>
          <a:p>
            <a:r>
              <a:rPr lang="en-GB" sz="2000" b="1" dirty="0"/>
              <a:t>1074</a:t>
            </a:r>
            <a:r>
              <a:rPr lang="en-GB" sz="2000" dirty="0"/>
              <a:t> cell lines</a:t>
            </a:r>
          </a:p>
          <a:p>
            <a:r>
              <a:rPr lang="en-GB" sz="2000" b="1" dirty="0"/>
              <a:t>265</a:t>
            </a:r>
            <a:r>
              <a:rPr lang="en-GB" sz="2000" dirty="0"/>
              <a:t> compounds</a:t>
            </a:r>
          </a:p>
        </p:txBody>
      </p:sp>
      <p:pic>
        <p:nvPicPr>
          <p:cNvPr id="7176" name="Picture 8" descr="https://portals.broadinstitute.org/ctrp.v2.1/images/CSofTlogo-horizontal-web1.png">
            <a:extLst>
              <a:ext uri="{FF2B5EF4-FFF2-40B4-BE49-F238E27FC236}">
                <a16:creationId xmlns:a16="http://schemas.microsoft.com/office/drawing/2014/main" id="{6B8FF858-49CC-5A4A-BF38-8649F655B3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5204" y="2612413"/>
            <a:ext cx="1827389" cy="44981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prnewswire2-a.akamaihd.net/p/1893751/sp/189375100/thumbnail/entry_id/0_j9i04a6d/def_height/2700/def_width/2700/version/100012/type/1">
            <a:extLst>
              <a:ext uri="{FF2B5EF4-FFF2-40B4-BE49-F238E27FC236}">
                <a16:creationId xmlns:a16="http://schemas.microsoft.com/office/drawing/2014/main" id="{9754B284-8EF7-5C48-B552-361AC3FFFE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4798" y="2633096"/>
            <a:ext cx="1566159" cy="39371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Wellcome Sanger Institute">
            <a:extLst>
              <a:ext uri="{FF2B5EF4-FFF2-40B4-BE49-F238E27FC236}">
                <a16:creationId xmlns:a16="http://schemas.microsoft.com/office/drawing/2014/main" id="{C0136FD9-C5ED-BB40-907D-D747452E11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4798" y="4107620"/>
            <a:ext cx="1452739" cy="49917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43F81852-F864-9546-A871-5E347141D43C}"/>
              </a:ext>
            </a:extLst>
          </p:cNvPr>
          <p:cNvPicPr>
            <a:picLocks noChangeAspect="1"/>
          </p:cNvPicPr>
          <p:nvPr/>
        </p:nvPicPr>
        <p:blipFill rotWithShape="1">
          <a:blip r:embed="rId10">
            <a:extLst>
              <a:ext uri="{28A0092B-C50C-407E-A947-70E740481C1C}">
                <a14:useLocalDpi xmlns:a14="http://schemas.microsoft.com/office/drawing/2010/main" val="0"/>
              </a:ext>
            </a:extLst>
          </a:blip>
          <a:srcRect b="39396"/>
          <a:stretch/>
        </p:blipFill>
        <p:spPr>
          <a:xfrm>
            <a:off x="661309" y="5441161"/>
            <a:ext cx="1374166" cy="406485"/>
          </a:xfrm>
          <a:prstGeom prst="rect">
            <a:avLst/>
          </a:prstGeom>
        </p:spPr>
      </p:pic>
      <p:sp>
        <p:nvSpPr>
          <p:cNvPr id="37" name="Rectangle 36">
            <a:extLst>
              <a:ext uri="{FF2B5EF4-FFF2-40B4-BE49-F238E27FC236}">
                <a16:creationId xmlns:a16="http://schemas.microsoft.com/office/drawing/2014/main" id="{D4B07BF2-BF16-F342-BF5A-8E81DE3115E5}"/>
              </a:ext>
            </a:extLst>
          </p:cNvPr>
          <p:cNvSpPr/>
          <p:nvPr/>
        </p:nvSpPr>
        <p:spPr>
          <a:xfrm>
            <a:off x="2145811" y="5342747"/>
            <a:ext cx="4357524" cy="400110"/>
          </a:xfrm>
          <a:prstGeom prst="rect">
            <a:avLst/>
          </a:prstGeom>
        </p:spPr>
        <p:txBody>
          <a:bodyPr wrap="square">
            <a:spAutoFit/>
          </a:bodyPr>
          <a:lstStyle/>
          <a:p>
            <a:r>
              <a:rPr lang="en-GB" sz="2000" b="1" dirty="0"/>
              <a:t>NCI-60</a:t>
            </a:r>
          </a:p>
        </p:txBody>
      </p:sp>
      <p:sp>
        <p:nvSpPr>
          <p:cNvPr id="38" name="Rectangle 37">
            <a:extLst>
              <a:ext uri="{FF2B5EF4-FFF2-40B4-BE49-F238E27FC236}">
                <a16:creationId xmlns:a16="http://schemas.microsoft.com/office/drawing/2014/main" id="{02612DCA-BB3B-3346-B99C-CE6AFA921772}"/>
              </a:ext>
            </a:extLst>
          </p:cNvPr>
          <p:cNvSpPr/>
          <p:nvPr/>
        </p:nvSpPr>
        <p:spPr>
          <a:xfrm>
            <a:off x="6711806" y="5318363"/>
            <a:ext cx="2285437" cy="707886"/>
          </a:xfrm>
          <a:prstGeom prst="rect">
            <a:avLst/>
          </a:prstGeom>
        </p:spPr>
        <p:txBody>
          <a:bodyPr wrap="square">
            <a:spAutoFit/>
          </a:bodyPr>
          <a:lstStyle/>
          <a:p>
            <a:r>
              <a:rPr lang="en-GB" sz="2000" b="1" dirty="0"/>
              <a:t>60</a:t>
            </a:r>
            <a:r>
              <a:rPr lang="en-GB" sz="2000" dirty="0"/>
              <a:t> cell lines</a:t>
            </a:r>
          </a:p>
          <a:p>
            <a:r>
              <a:rPr lang="en-GB" sz="2000" b="1" dirty="0"/>
              <a:t>21.739</a:t>
            </a:r>
            <a:r>
              <a:rPr lang="en-GB" sz="2000" dirty="0"/>
              <a:t> compounds</a:t>
            </a:r>
          </a:p>
        </p:txBody>
      </p:sp>
      <p:pic>
        <p:nvPicPr>
          <p:cNvPr id="7182" name="Picture 14" descr="https://encrypted-tbn0.gstatic.com/images?q=tbn:ANd9GcT2bPV5chJc1Q1EU4j3lJAX1iOdBMe6eWEaTF93PAVZllAXpPUVLw">
            <a:extLst>
              <a:ext uri="{FF2B5EF4-FFF2-40B4-BE49-F238E27FC236}">
                <a16:creationId xmlns:a16="http://schemas.microsoft.com/office/drawing/2014/main" id="{5CEF127C-AC90-C34A-B53A-BAA902E230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3946" y="5755275"/>
            <a:ext cx="3943068" cy="37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391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G_63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32" y="-986797"/>
            <a:ext cx="10459730" cy="7844797"/>
          </a:xfrm>
          <a:prstGeom prst="rect">
            <a:avLst/>
          </a:prstGeom>
        </p:spPr>
      </p:pic>
      <p:sp>
        <p:nvSpPr>
          <p:cNvPr id="20" name="TextBox 19"/>
          <p:cNvSpPr txBox="1"/>
          <p:nvPr/>
        </p:nvSpPr>
        <p:spPr>
          <a:xfrm>
            <a:off x="142401" y="117062"/>
            <a:ext cx="9001599" cy="646331"/>
          </a:xfrm>
          <a:prstGeom prst="rect">
            <a:avLst/>
          </a:prstGeom>
          <a:noFill/>
        </p:spPr>
        <p:txBody>
          <a:bodyPr wrap="square" rtlCol="0">
            <a:spAutoFit/>
          </a:bodyPr>
          <a:lstStyle/>
          <a:p>
            <a:pPr algn="r"/>
            <a:r>
              <a:rPr lang="en-US" b="1" dirty="0">
                <a:solidFill>
                  <a:schemeClr val="bg1"/>
                </a:solidFill>
                <a:effectLst>
                  <a:outerShdw blurRad="50800" dist="38100" dir="2700000" algn="tl" rotWithShape="0">
                    <a:schemeClr val="bg1">
                      <a:alpha val="43000"/>
                    </a:schemeClr>
                  </a:outerShdw>
                </a:effectLst>
                <a:latin typeface="Courier New"/>
              </a:rPr>
              <a:t>http://</a:t>
            </a:r>
            <a:r>
              <a:rPr lang="en-US" b="1" dirty="0" err="1">
                <a:solidFill>
                  <a:schemeClr val="bg1"/>
                </a:solidFill>
                <a:effectLst>
                  <a:outerShdw blurRad="50800" dist="38100" dir="2700000" algn="tl" rotWithShape="0">
                    <a:schemeClr val="bg1">
                      <a:alpha val="43000"/>
                    </a:schemeClr>
                  </a:outerShdw>
                </a:effectLst>
                <a:latin typeface="Courier New"/>
              </a:rPr>
              <a:t>imm.medicina.ulisboa.pt</a:t>
            </a:r>
            <a:r>
              <a:rPr lang="en-US" b="1" dirty="0">
                <a:solidFill>
                  <a:schemeClr val="bg1"/>
                </a:solidFill>
                <a:effectLst>
                  <a:outerShdw blurRad="50800" dist="38100" dir="2700000" algn="tl" rotWithShape="0">
                    <a:schemeClr val="bg1">
                      <a:alpha val="43000"/>
                    </a:schemeClr>
                  </a:outerShdw>
                </a:effectLst>
                <a:latin typeface="Courier New"/>
              </a:rPr>
              <a:t>/group/</a:t>
            </a:r>
            <a:r>
              <a:rPr lang="en-US" b="1" dirty="0" err="1">
                <a:solidFill>
                  <a:schemeClr val="bg1"/>
                </a:solidFill>
                <a:effectLst>
                  <a:outerShdw blurRad="50800" dist="38100" dir="2700000" algn="tl" rotWithShape="0">
                    <a:schemeClr val="bg1">
                      <a:alpha val="43000"/>
                    </a:schemeClr>
                  </a:outerShdw>
                </a:effectLst>
                <a:latin typeface="Courier New"/>
              </a:rPr>
              <a:t>distrans</a:t>
            </a:r>
            <a:r>
              <a:rPr lang="en-US" b="1" dirty="0">
                <a:solidFill>
                  <a:schemeClr val="bg1"/>
                </a:solidFill>
                <a:effectLst>
                  <a:outerShdw blurRad="50800" dist="38100" dir="2700000" algn="tl" rotWithShape="0">
                    <a:schemeClr val="bg1">
                      <a:alpha val="43000"/>
                    </a:schemeClr>
                  </a:outerShdw>
                </a:effectLst>
                <a:latin typeface="Courier New"/>
              </a:rPr>
              <a:t>/</a:t>
            </a:r>
          </a:p>
          <a:p>
            <a:pPr algn="r"/>
            <a:r>
              <a:rPr lang="en-US" b="1" dirty="0">
                <a:solidFill>
                  <a:schemeClr val="bg1"/>
                </a:solidFill>
                <a:effectLst>
                  <a:outerShdw blurRad="50800" dist="38100" dir="2700000" algn="tl" rotWithShape="0">
                    <a:schemeClr val="bg1">
                      <a:alpha val="43000"/>
                    </a:schemeClr>
                  </a:outerShdw>
                </a:effectLst>
                <a:latin typeface="Courier New"/>
              </a:rPr>
              <a:t>https://</a:t>
            </a:r>
            <a:r>
              <a:rPr lang="en-US" b="1" dirty="0" err="1">
                <a:solidFill>
                  <a:schemeClr val="bg1"/>
                </a:solidFill>
                <a:effectLst>
                  <a:outerShdw blurRad="50800" dist="38100" dir="2700000" algn="tl" rotWithShape="0">
                    <a:schemeClr val="bg1">
                      <a:alpha val="43000"/>
                    </a:schemeClr>
                  </a:outerShdw>
                </a:effectLst>
                <a:latin typeface="Courier New"/>
              </a:rPr>
              <a:t>twitter.com</a:t>
            </a:r>
            <a:r>
              <a:rPr lang="en-US" b="1" dirty="0">
                <a:solidFill>
                  <a:schemeClr val="bg1"/>
                </a:solidFill>
                <a:effectLst>
                  <a:outerShdw blurRad="50800" dist="38100" dir="2700000" algn="tl" rotWithShape="0">
                    <a:schemeClr val="bg1">
                      <a:alpha val="43000"/>
                    </a:schemeClr>
                  </a:outerShdw>
                </a:effectLst>
                <a:latin typeface="Courier New"/>
              </a:rPr>
              <a:t>/</a:t>
            </a:r>
            <a:r>
              <a:rPr lang="en-US" b="1" dirty="0" err="1">
                <a:solidFill>
                  <a:schemeClr val="bg1"/>
                </a:solidFill>
                <a:effectLst>
                  <a:outerShdw blurRad="50800" dist="38100" dir="2700000" algn="tl" rotWithShape="0">
                    <a:schemeClr val="bg1">
                      <a:alpha val="43000"/>
                    </a:schemeClr>
                  </a:outerShdw>
                </a:effectLst>
                <a:latin typeface="Courier New"/>
              </a:rPr>
              <a:t>NMoraisLab</a:t>
            </a:r>
            <a:endParaRPr lang="en-US" b="1" dirty="0">
              <a:solidFill>
                <a:schemeClr val="bg1"/>
              </a:solidFill>
              <a:effectLst>
                <a:outerShdw blurRad="50800" dist="38100" dir="2700000" algn="tl" rotWithShape="0">
                  <a:schemeClr val="bg1">
                    <a:alpha val="43000"/>
                  </a:schemeClr>
                </a:outerShdw>
              </a:effectLst>
              <a:latin typeface="Courier New"/>
            </a:endParaRPr>
          </a:p>
        </p:txBody>
      </p:sp>
      <p:pic>
        <p:nvPicPr>
          <p:cNvPr id="3076" name="Picture 4" descr="Image result for twitter logo white">
            <a:extLst>
              <a:ext uri="{FF2B5EF4-FFF2-40B4-BE49-F238E27FC236}">
                <a16:creationId xmlns:a16="http://schemas.microsoft.com/office/drawing/2014/main" id="{4E16843A-E589-6842-8B6E-82366856B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133" y="459158"/>
            <a:ext cx="397228" cy="3375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a:extLst>
              <a:ext uri="{FF2B5EF4-FFF2-40B4-BE49-F238E27FC236}">
                <a16:creationId xmlns:a16="http://schemas.microsoft.com/office/drawing/2014/main" id="{12C7AC55-4C6C-3349-AA10-29159E287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2661" y="150929"/>
            <a:ext cx="326672" cy="32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9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What we do: disease </a:t>
            </a:r>
            <a:r>
              <a:rPr lang="en-US" sz="3200" b="1" i="1" dirty="0" err="1">
                <a:solidFill>
                  <a:srgbClr val="000090"/>
                </a:solidFill>
                <a:effectLst>
                  <a:outerShdw blurRad="50800" dist="38100" dir="2700000" algn="tl" rotWithShape="0">
                    <a:srgbClr val="000000">
                      <a:alpha val="43000"/>
                    </a:srgbClr>
                  </a:outerShdw>
                </a:effectLst>
              </a:rPr>
              <a:t>transcriptomics</a:t>
            </a:r>
            <a:endParaRPr lang="en-US" sz="3200" b="1" i="1" dirty="0">
              <a:solidFill>
                <a:srgbClr val="000090"/>
              </a:solidFill>
              <a:effectLst>
                <a:outerShdw blurRad="50800" dist="38100" dir="2700000" algn="tl" rotWithShape="0">
                  <a:srgbClr val="000000">
                    <a:alpha val="43000"/>
                  </a:srgbClr>
                </a:outerShdw>
              </a:effectLst>
            </a:endParaRPr>
          </a:p>
        </p:txBody>
      </p:sp>
      <p:sp>
        <p:nvSpPr>
          <p:cNvPr id="30" name="Slide Number Placeholder 11"/>
          <p:cNvSpPr>
            <a:spLocks noGrp="1"/>
          </p:cNvSpPr>
          <p:nvPr>
            <p:ph type="sldNum" sz="quarter" idx="12"/>
          </p:nvPr>
        </p:nvSpPr>
        <p:spPr>
          <a:xfrm>
            <a:off x="7010400" y="6492875"/>
            <a:ext cx="2133600" cy="365125"/>
          </a:xfrm>
        </p:spPr>
        <p:txBody>
          <a:bodyPr/>
          <a:lstStyle/>
          <a:p>
            <a:fld id="{08DC81D8-1F9F-1F42-9CA4-DCDBAA365F27}" type="slidenum">
              <a:rPr lang="en-US" smtClean="0"/>
              <a:pPr/>
              <a:t>7</a:t>
            </a:fld>
            <a:endParaRPr lang="en-US" dirty="0"/>
          </a:p>
        </p:txBody>
      </p:sp>
      <p:sp>
        <p:nvSpPr>
          <p:cNvPr id="3" name="TextBox 2"/>
          <p:cNvSpPr txBox="1"/>
          <p:nvPr/>
        </p:nvSpPr>
        <p:spPr>
          <a:xfrm>
            <a:off x="590143" y="1279149"/>
            <a:ext cx="8056726" cy="1461939"/>
          </a:xfrm>
          <a:prstGeom prst="rect">
            <a:avLst/>
          </a:prstGeom>
          <a:noFill/>
        </p:spPr>
        <p:txBody>
          <a:bodyPr wrap="square" rtlCol="0">
            <a:spAutoFit/>
          </a:bodyPr>
          <a:lstStyle/>
          <a:p>
            <a:pPr algn="ctr">
              <a:spcBef>
                <a:spcPts val="600"/>
              </a:spcBef>
            </a:pPr>
            <a:r>
              <a:rPr lang="en-US" sz="2800" b="1" u="sng" dirty="0"/>
              <a:t>Goal</a:t>
            </a:r>
          </a:p>
          <a:p>
            <a:pPr algn="ctr">
              <a:spcBef>
                <a:spcPts val="600"/>
              </a:spcBef>
            </a:pPr>
            <a:r>
              <a:rPr lang="en-US" sz="2800" i="1" dirty="0"/>
              <a:t>Understand how ageing-associated molecular changes in human tissues increase proneness to disease </a:t>
            </a:r>
          </a:p>
        </p:txBody>
      </p:sp>
      <p:pic>
        <p:nvPicPr>
          <p:cNvPr id="7" name="Picture 6"/>
          <p:cNvPicPr>
            <a:picLocks noChangeAspect="1"/>
          </p:cNvPicPr>
          <p:nvPr/>
        </p:nvPicPr>
        <p:blipFill>
          <a:blip r:embed="rId2"/>
          <a:stretch>
            <a:fillRect/>
          </a:stretch>
        </p:blipFill>
        <p:spPr>
          <a:xfrm>
            <a:off x="959486" y="4239862"/>
            <a:ext cx="2650362" cy="1269384"/>
          </a:xfrm>
          <a:prstGeom prst="rect">
            <a:avLst/>
          </a:prstGeom>
        </p:spPr>
      </p:pic>
      <p:sp>
        <p:nvSpPr>
          <p:cNvPr id="9" name="TextBox 8"/>
          <p:cNvSpPr txBox="1"/>
          <p:nvPr/>
        </p:nvSpPr>
        <p:spPr>
          <a:xfrm>
            <a:off x="0" y="3395138"/>
            <a:ext cx="9144000" cy="523220"/>
          </a:xfrm>
          <a:prstGeom prst="rect">
            <a:avLst/>
          </a:prstGeom>
          <a:noFill/>
        </p:spPr>
        <p:txBody>
          <a:bodyPr wrap="square" rtlCol="0">
            <a:spAutoFit/>
          </a:bodyPr>
          <a:lstStyle/>
          <a:p>
            <a:pPr algn="ctr">
              <a:spcBef>
                <a:spcPts val="600"/>
              </a:spcBef>
            </a:pPr>
            <a:r>
              <a:rPr lang="en-US" sz="2800" b="1" u="sng" dirty="0"/>
              <a:t>Disease models</a:t>
            </a:r>
            <a:endParaRPr lang="en-US" sz="2800" i="1" dirty="0"/>
          </a:p>
        </p:txBody>
      </p:sp>
      <p:sp>
        <p:nvSpPr>
          <p:cNvPr id="10" name="TextBox 9"/>
          <p:cNvSpPr txBox="1"/>
          <p:nvPr/>
        </p:nvSpPr>
        <p:spPr>
          <a:xfrm>
            <a:off x="709522" y="5439976"/>
            <a:ext cx="3150291" cy="523220"/>
          </a:xfrm>
          <a:prstGeom prst="rect">
            <a:avLst/>
          </a:prstGeom>
          <a:noFill/>
        </p:spPr>
        <p:txBody>
          <a:bodyPr wrap="square" rtlCol="0">
            <a:spAutoFit/>
          </a:bodyPr>
          <a:lstStyle/>
          <a:p>
            <a:pPr algn="ctr">
              <a:spcBef>
                <a:spcPts val="600"/>
              </a:spcBef>
            </a:pPr>
            <a:r>
              <a:rPr lang="en-US" sz="2800" i="1" dirty="0" err="1"/>
              <a:t>Neurodegeneration</a:t>
            </a:r>
            <a:endParaRPr lang="en-US" sz="2800" i="1" dirty="0"/>
          </a:p>
        </p:txBody>
      </p:sp>
      <p:sp>
        <p:nvSpPr>
          <p:cNvPr id="11" name="TextBox 10"/>
          <p:cNvSpPr txBox="1"/>
          <p:nvPr/>
        </p:nvSpPr>
        <p:spPr>
          <a:xfrm>
            <a:off x="5353213" y="5439976"/>
            <a:ext cx="3150291" cy="523220"/>
          </a:xfrm>
          <a:prstGeom prst="rect">
            <a:avLst/>
          </a:prstGeom>
          <a:noFill/>
        </p:spPr>
        <p:txBody>
          <a:bodyPr wrap="square" rtlCol="0">
            <a:spAutoFit/>
          </a:bodyPr>
          <a:lstStyle/>
          <a:p>
            <a:pPr algn="ctr">
              <a:spcBef>
                <a:spcPts val="600"/>
              </a:spcBef>
            </a:pPr>
            <a:r>
              <a:rPr lang="en-US" sz="2800" i="1" dirty="0"/>
              <a:t>Cancer</a:t>
            </a:r>
          </a:p>
        </p:txBody>
      </p:sp>
      <p:pic>
        <p:nvPicPr>
          <p:cNvPr id="12" name="Picture 11"/>
          <p:cNvPicPr>
            <a:picLocks noChangeAspect="1"/>
          </p:cNvPicPr>
          <p:nvPr/>
        </p:nvPicPr>
        <p:blipFill>
          <a:blip r:embed="rId3"/>
          <a:stretch>
            <a:fillRect/>
          </a:stretch>
        </p:blipFill>
        <p:spPr>
          <a:xfrm>
            <a:off x="6493586" y="4239862"/>
            <a:ext cx="1912508" cy="1269384"/>
          </a:xfrm>
          <a:prstGeom prst="rect">
            <a:avLst/>
          </a:prstGeom>
        </p:spPr>
      </p:pic>
      <p:pic>
        <p:nvPicPr>
          <p:cNvPr id="13" name="Picture 12"/>
          <p:cNvPicPr>
            <a:picLocks noChangeAspect="1"/>
          </p:cNvPicPr>
          <p:nvPr/>
        </p:nvPicPr>
        <p:blipFill>
          <a:blip r:embed="rId4"/>
          <a:stretch>
            <a:fillRect/>
          </a:stretch>
        </p:blipFill>
        <p:spPr>
          <a:xfrm>
            <a:off x="5576863" y="4239862"/>
            <a:ext cx="2016439" cy="1269384"/>
          </a:xfrm>
          <a:prstGeom prst="rect">
            <a:avLst/>
          </a:prstGeom>
        </p:spPr>
      </p:pic>
    </p:spTree>
    <p:extLst>
      <p:ext uri="{BB962C8B-B14F-4D97-AF65-F5344CB8AC3E}">
        <p14:creationId xmlns:p14="http://schemas.microsoft.com/office/powerpoint/2010/main" val="12469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Why the </a:t>
            </a:r>
            <a:r>
              <a:rPr lang="en-US" sz="3200" b="1" i="1" dirty="0" err="1">
                <a:solidFill>
                  <a:srgbClr val="000090"/>
                </a:solidFill>
                <a:effectLst>
                  <a:outerShdw blurRad="50800" dist="38100" dir="2700000" algn="tl" rotWithShape="0">
                    <a:srgbClr val="000000">
                      <a:alpha val="43000"/>
                    </a:srgbClr>
                  </a:outerShdw>
                </a:effectLst>
              </a:rPr>
              <a:t>transcriptome</a:t>
            </a:r>
            <a:r>
              <a:rPr lang="en-US" sz="3200" b="1" i="1" dirty="0">
                <a:solidFill>
                  <a:srgbClr val="000090"/>
                </a:solidFill>
                <a:effectLst>
                  <a:outerShdw blurRad="50800" dist="38100" dir="2700000" algn="tl" rotWithShape="0">
                    <a:srgbClr val="000000">
                      <a:alpha val="43000"/>
                    </a:srgbClr>
                  </a:outerShdw>
                </a:effectLst>
              </a:rPr>
              <a:t>?</a:t>
            </a:r>
          </a:p>
        </p:txBody>
      </p:sp>
      <p:sp>
        <p:nvSpPr>
          <p:cNvPr id="30" name="Slide Number Placeholder 11"/>
          <p:cNvSpPr>
            <a:spLocks noGrp="1"/>
          </p:cNvSpPr>
          <p:nvPr>
            <p:ph type="sldNum" sz="quarter" idx="12"/>
          </p:nvPr>
        </p:nvSpPr>
        <p:spPr>
          <a:xfrm>
            <a:off x="7010400" y="6497744"/>
            <a:ext cx="2133600" cy="365125"/>
          </a:xfrm>
        </p:spPr>
        <p:txBody>
          <a:bodyPr/>
          <a:lstStyle/>
          <a:p>
            <a:fld id="{08DC81D8-1F9F-1F42-9CA4-DCDBAA365F27}" type="slidenum">
              <a:rPr lang="en-US" smtClean="0"/>
              <a:pPr/>
              <a:t>8</a:t>
            </a:fld>
            <a:endParaRPr lang="en-US" dirty="0"/>
          </a:p>
        </p:txBody>
      </p:sp>
      <p:sp>
        <p:nvSpPr>
          <p:cNvPr id="6" name="TextBox 5"/>
          <p:cNvSpPr txBox="1"/>
          <p:nvPr/>
        </p:nvSpPr>
        <p:spPr>
          <a:xfrm>
            <a:off x="228613" y="1179004"/>
            <a:ext cx="8612235" cy="1200329"/>
          </a:xfrm>
          <a:prstGeom prst="rect">
            <a:avLst/>
          </a:prstGeom>
          <a:noFill/>
        </p:spPr>
        <p:txBody>
          <a:bodyPr wrap="square" rtlCol="0">
            <a:spAutoFit/>
          </a:bodyPr>
          <a:lstStyle/>
          <a:p>
            <a:pPr marL="571500" indent="-571500">
              <a:spcBef>
                <a:spcPts val="1200"/>
              </a:spcBef>
              <a:buFont typeface="Wingdings" charset="2"/>
              <a:buChar char="Ø"/>
            </a:pPr>
            <a:r>
              <a:rPr lang="en-US" sz="3600" dirty="0"/>
              <a:t> Early and accurately </a:t>
            </a:r>
            <a:r>
              <a:rPr lang="en-US" sz="3600" dirty="0" err="1"/>
              <a:t>profileable</a:t>
            </a:r>
            <a:r>
              <a:rPr lang="en-US" sz="3600" dirty="0"/>
              <a:t> measure of cells’ response to stimuli</a:t>
            </a:r>
          </a:p>
        </p:txBody>
      </p:sp>
      <p:sp>
        <p:nvSpPr>
          <p:cNvPr id="5" name="TextBox 4"/>
          <p:cNvSpPr txBox="1"/>
          <p:nvPr/>
        </p:nvSpPr>
        <p:spPr>
          <a:xfrm>
            <a:off x="228613" y="3186773"/>
            <a:ext cx="8612235" cy="1277273"/>
          </a:xfrm>
          <a:prstGeom prst="rect">
            <a:avLst/>
          </a:prstGeom>
          <a:noFill/>
        </p:spPr>
        <p:txBody>
          <a:bodyPr wrap="square" rtlCol="0">
            <a:spAutoFit/>
          </a:bodyPr>
          <a:lstStyle/>
          <a:p>
            <a:pPr marL="571500" indent="-571500">
              <a:spcBef>
                <a:spcPts val="600"/>
              </a:spcBef>
              <a:buFont typeface="Wingdings" charset="2"/>
              <a:buChar char="Ø"/>
            </a:pPr>
            <a:r>
              <a:rPr lang="en-US" sz="3600" dirty="0"/>
              <a:t> Our </a:t>
            </a:r>
            <a:r>
              <a:rPr lang="en-US" sz="3600" dirty="0">
                <a:solidFill>
                  <a:schemeClr val="accent1">
                    <a:lumMod val="75000"/>
                  </a:schemeClr>
                </a:solidFill>
              </a:rPr>
              <a:t>expertise</a:t>
            </a:r>
            <a:r>
              <a:rPr lang="en-US" sz="3600" dirty="0"/>
              <a:t>: computational biology</a:t>
            </a:r>
          </a:p>
          <a:p>
            <a:pPr>
              <a:spcBef>
                <a:spcPts val="600"/>
              </a:spcBef>
            </a:pPr>
            <a:r>
              <a:rPr lang="en-US" sz="3600" dirty="0"/>
              <a:t>                                + transcriptional regulation</a:t>
            </a:r>
          </a:p>
        </p:txBody>
      </p:sp>
      <p:sp>
        <p:nvSpPr>
          <p:cNvPr id="7" name="TextBox 6"/>
          <p:cNvSpPr txBox="1"/>
          <p:nvPr/>
        </p:nvSpPr>
        <p:spPr>
          <a:xfrm>
            <a:off x="228613" y="5226080"/>
            <a:ext cx="8749842" cy="646331"/>
          </a:xfrm>
          <a:prstGeom prst="rect">
            <a:avLst/>
          </a:prstGeom>
          <a:noFill/>
        </p:spPr>
        <p:txBody>
          <a:bodyPr wrap="square" rtlCol="0">
            <a:spAutoFit/>
          </a:bodyPr>
          <a:lstStyle/>
          <a:p>
            <a:pPr marL="571500" indent="-571500">
              <a:spcBef>
                <a:spcPts val="1200"/>
              </a:spcBef>
              <a:buFont typeface="Wingdings" charset="2"/>
              <a:buChar char="Ø"/>
            </a:pPr>
            <a:r>
              <a:rPr lang="en-US" sz="3600" dirty="0">
                <a:solidFill>
                  <a:srgbClr val="000000"/>
                </a:solidFill>
              </a:rPr>
              <a:t> </a:t>
            </a:r>
            <a:r>
              <a:rPr lang="en-US" sz="3600" dirty="0">
                <a:solidFill>
                  <a:srgbClr val="376092"/>
                </a:solidFill>
              </a:rPr>
              <a:t>Timely</a:t>
            </a:r>
            <a:r>
              <a:rPr lang="en-US" sz="3600" dirty="0"/>
              <a:t>: recent availability of data</a:t>
            </a:r>
          </a:p>
        </p:txBody>
      </p:sp>
    </p:spTree>
    <p:extLst>
      <p:ext uri="{BB962C8B-B14F-4D97-AF65-F5344CB8AC3E}">
        <p14:creationId xmlns:p14="http://schemas.microsoft.com/office/powerpoint/2010/main" val="368965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668" y="2217175"/>
            <a:ext cx="8947107" cy="2609879"/>
          </a:xfrm>
          <a:prstGeom prst="rect">
            <a:avLst/>
          </a:prstGeom>
        </p:spPr>
      </p:pic>
      <p:sp>
        <p:nvSpPr>
          <p:cNvPr id="8" name="TextBox 7"/>
          <p:cNvSpPr txBox="1"/>
          <p:nvPr/>
        </p:nvSpPr>
        <p:spPr>
          <a:xfrm>
            <a:off x="0" y="0"/>
            <a:ext cx="8054707" cy="584776"/>
          </a:xfrm>
          <a:prstGeom prst="rect">
            <a:avLst/>
          </a:prstGeom>
          <a:noFill/>
        </p:spPr>
        <p:txBody>
          <a:bodyPr wrap="square" rtlCol="0">
            <a:spAutoFit/>
          </a:bodyPr>
          <a:lstStyle/>
          <a:p>
            <a:r>
              <a:rPr lang="en-US" sz="3200" b="1" i="1" dirty="0">
                <a:solidFill>
                  <a:srgbClr val="000090"/>
                </a:solidFill>
                <a:effectLst>
                  <a:outerShdw blurRad="50800" dist="38100" dir="2700000" algn="tl" rotWithShape="0">
                    <a:srgbClr val="000000">
                      <a:alpha val="43000"/>
                    </a:srgbClr>
                  </a:outerShdw>
                </a:effectLst>
              </a:rPr>
              <a:t>What we do: disease </a:t>
            </a:r>
            <a:r>
              <a:rPr lang="en-US" sz="3200" b="1" i="1" dirty="0" err="1">
                <a:solidFill>
                  <a:srgbClr val="000090"/>
                </a:solidFill>
                <a:effectLst>
                  <a:outerShdw blurRad="50800" dist="38100" dir="2700000" algn="tl" rotWithShape="0">
                    <a:srgbClr val="000000">
                      <a:alpha val="43000"/>
                    </a:srgbClr>
                  </a:outerShdw>
                </a:effectLst>
              </a:rPr>
              <a:t>transcriptomics</a:t>
            </a:r>
            <a:endParaRPr lang="en-US" sz="3200" b="1" i="1" dirty="0">
              <a:solidFill>
                <a:srgbClr val="000090"/>
              </a:solidFill>
              <a:effectLst>
                <a:outerShdw blurRad="50800" dist="38100" dir="2700000" algn="tl" rotWithShape="0">
                  <a:srgbClr val="000000">
                    <a:alpha val="43000"/>
                  </a:srgbClr>
                </a:outerShdw>
              </a:effectLst>
            </a:endParaRPr>
          </a:p>
        </p:txBody>
      </p:sp>
      <p:sp>
        <p:nvSpPr>
          <p:cNvPr id="30" name="Slide Number Placeholder 11"/>
          <p:cNvSpPr>
            <a:spLocks noGrp="1"/>
          </p:cNvSpPr>
          <p:nvPr>
            <p:ph type="sldNum" sz="quarter" idx="12"/>
          </p:nvPr>
        </p:nvSpPr>
        <p:spPr>
          <a:xfrm>
            <a:off x="7010400" y="6504536"/>
            <a:ext cx="2133600" cy="365125"/>
          </a:xfrm>
        </p:spPr>
        <p:txBody>
          <a:bodyPr/>
          <a:lstStyle/>
          <a:p>
            <a:fld id="{08DC81D8-1F9F-1F42-9CA4-DCDBAA365F27}" type="slidenum">
              <a:rPr lang="en-US" smtClean="0"/>
              <a:pPr/>
              <a:t>9</a:t>
            </a:fld>
            <a:endParaRPr lang="en-US" dirty="0"/>
          </a:p>
        </p:txBody>
      </p:sp>
      <p:grpSp>
        <p:nvGrpSpPr>
          <p:cNvPr id="2" name="Group 1"/>
          <p:cNvGrpSpPr/>
          <p:nvPr/>
        </p:nvGrpSpPr>
        <p:grpSpPr>
          <a:xfrm>
            <a:off x="4691120" y="2058297"/>
            <a:ext cx="4354285" cy="2887436"/>
            <a:chOff x="4724402" y="3904343"/>
            <a:chExt cx="4354285" cy="2887436"/>
          </a:xfrm>
        </p:grpSpPr>
        <p:cxnSp>
          <p:nvCxnSpPr>
            <p:cNvPr id="12" name="Straight Connector 11"/>
            <p:cNvCxnSpPr/>
            <p:nvPr/>
          </p:nvCxnSpPr>
          <p:spPr>
            <a:xfrm>
              <a:off x="4724402" y="3904343"/>
              <a:ext cx="4354285" cy="14514"/>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724402" y="6777265"/>
              <a:ext cx="3120569" cy="14514"/>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724402" y="3904343"/>
              <a:ext cx="0" cy="2872922"/>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9064173" y="3911601"/>
              <a:ext cx="0" cy="1349828"/>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7844971" y="5427437"/>
              <a:ext cx="0" cy="1349828"/>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844971" y="5339444"/>
              <a:ext cx="1219202" cy="0"/>
            </a:xfrm>
            <a:prstGeom prst="line">
              <a:avLst/>
            </a:prstGeom>
            <a:ln w="5715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37668" y="2058297"/>
            <a:ext cx="4572780" cy="2887436"/>
          </a:xfrm>
          <a:prstGeom prst="rect">
            <a:avLst/>
          </a:prstGeom>
          <a:noFill/>
          <a:ln w="571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78576" y="4972744"/>
            <a:ext cx="931866" cy="461665"/>
          </a:xfrm>
          <a:prstGeom prst="rect">
            <a:avLst/>
          </a:prstGeom>
          <a:noFill/>
        </p:spPr>
        <p:txBody>
          <a:bodyPr wrap="none" rtlCol="0">
            <a:spAutoFit/>
          </a:bodyPr>
          <a:lstStyle/>
          <a:p>
            <a:r>
              <a:rPr lang="en-US" sz="2400" b="1" dirty="0">
                <a:solidFill>
                  <a:srgbClr val="4A7EBB"/>
                </a:solidFill>
              </a:rPr>
              <a:t>Data?</a:t>
            </a:r>
          </a:p>
        </p:txBody>
      </p:sp>
    </p:spTree>
    <p:extLst>
      <p:ext uri="{BB962C8B-B14F-4D97-AF65-F5344CB8AC3E}">
        <p14:creationId xmlns:p14="http://schemas.microsoft.com/office/powerpoint/2010/main" val="350594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5927</TotalTime>
  <Words>1781</Words>
  <Application>Microsoft Macintosh PowerPoint</Application>
  <PresentationFormat>On-screen Show (4:3)</PresentationFormat>
  <Paragraphs>419</Paragraphs>
  <Slides>53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ＭＳ Ｐゴシック</vt:lpstr>
      <vt:lpstr>Arial</vt:lpstr>
      <vt:lpstr>Avenir Book</vt:lpstr>
      <vt:lpstr>Avenir Heavy</vt:lpstr>
      <vt:lpstr>Calibri</vt:lpstr>
      <vt:lpstr>Courier</vt:lpstr>
      <vt:lpstr>Courier New</vt:lpstr>
      <vt:lpstr>Gill Sans</vt:lpstr>
      <vt:lpstr>Helvetica Neue Medium</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Nuno Barbosa-Morais</dc:creator>
  <cp:lastModifiedBy>Microsoft Office User</cp:lastModifiedBy>
  <cp:revision>128</cp:revision>
  <dcterms:created xsi:type="dcterms:W3CDTF">2018-07-15T18:22:30Z</dcterms:created>
  <dcterms:modified xsi:type="dcterms:W3CDTF">2018-11-06T14:30:26Z</dcterms:modified>
</cp:coreProperties>
</file>