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430" r:id="rId3"/>
    <p:sldId id="405" r:id="rId4"/>
    <p:sldId id="406" r:id="rId5"/>
    <p:sldId id="355" r:id="rId6"/>
    <p:sldId id="412" r:id="rId7"/>
    <p:sldId id="356" r:id="rId8"/>
    <p:sldId id="422" r:id="rId9"/>
    <p:sldId id="411" r:id="rId10"/>
    <p:sldId id="357" r:id="rId11"/>
    <p:sldId id="358" r:id="rId12"/>
    <p:sldId id="377" r:id="rId13"/>
    <p:sldId id="381" r:id="rId14"/>
    <p:sldId id="342" r:id="rId15"/>
    <p:sldId id="361" r:id="rId16"/>
    <p:sldId id="421" r:id="rId17"/>
    <p:sldId id="362" r:id="rId18"/>
    <p:sldId id="407" r:id="rId19"/>
    <p:sldId id="409" r:id="rId20"/>
    <p:sldId id="364" r:id="rId21"/>
    <p:sldId id="408" r:id="rId22"/>
    <p:sldId id="365" r:id="rId23"/>
    <p:sldId id="366" r:id="rId24"/>
    <p:sldId id="368" r:id="rId25"/>
    <p:sldId id="387" r:id="rId26"/>
    <p:sldId id="369" r:id="rId27"/>
    <p:sldId id="429" r:id="rId28"/>
    <p:sldId id="414" r:id="rId29"/>
    <p:sldId id="389" r:id="rId30"/>
    <p:sldId id="428" r:id="rId31"/>
    <p:sldId id="431" r:id="rId32"/>
    <p:sldId id="418" r:id="rId33"/>
    <p:sldId id="371" r:id="rId34"/>
    <p:sldId id="372" r:id="rId35"/>
    <p:sldId id="416" r:id="rId36"/>
    <p:sldId id="374" r:id="rId37"/>
    <p:sldId id="410" r:id="rId38"/>
    <p:sldId id="423" r:id="rId39"/>
    <p:sldId id="424" r:id="rId40"/>
    <p:sldId id="425" r:id="rId41"/>
    <p:sldId id="426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F80FF"/>
    <a:srgbClr val="FB694B"/>
    <a:srgbClr val="80FF07"/>
    <a:srgbClr val="79FF8E"/>
    <a:srgbClr val="CC66FF"/>
    <a:srgbClr val="FCD5B5"/>
    <a:srgbClr val="20FFFF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90" autoAdjust="0"/>
    <p:restoredTop sz="95982" autoAdjust="0"/>
  </p:normalViewPr>
  <p:slideViewPr>
    <p:cSldViewPr snapToGrid="0" snapToObjects="1">
      <p:cViewPr>
        <p:scale>
          <a:sx n="60" d="100"/>
          <a:sy n="60" d="100"/>
        </p:scale>
        <p:origin x="744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52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4F4FB-61A0-A24B-9DDA-D2628349D675}" type="datetimeFigureOut">
              <a:rPr lang="en-US" smtClean="0"/>
              <a:t>11/8/18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0DF86-9A9D-B64E-954B-1BFD3D631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6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2F5D4-48F4-5B4C-A66B-06BCEE1430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97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5401B-C55E-7040-83A4-B7C1BB9502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01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to</a:t>
            </a:r>
            <a:r>
              <a:rPr lang="en-US" baseline="0" dirty="0" smtClean="0"/>
              <a:t> understand factors that contribute to these broad patterns, we collected several covariates that relate to technical preparation and sequencing of RNA.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One fix </a:t>
            </a:r>
            <a:r>
              <a:rPr lang="en-US" baseline="0" dirty="0" smtClean="0">
                <a:sym typeface="Wingdings"/>
              </a:rPr>
              <a:t> remove PCs, but unclear if which ones and/or if we would also be losing signal </a:t>
            </a:r>
            <a:r>
              <a:rPr lang="en-US" baseline="0" dirty="0" err="1" smtClean="0">
                <a:sym typeface="Wingdings"/>
              </a:rPr>
              <a:t>bc</a:t>
            </a:r>
            <a:r>
              <a:rPr lang="en-US" baseline="0" dirty="0" smtClean="0">
                <a:sym typeface="Wingdings"/>
              </a:rPr>
              <a:t> Pcs  multiple phenomena</a:t>
            </a:r>
          </a:p>
          <a:p>
            <a:endParaRPr lang="en-US" dirty="0"/>
          </a:p>
          <a:p>
            <a:r>
              <a:rPr lang="en-US" dirty="0"/>
              <a:t>----- Meeting Notes (1/6/14 13:50) -----</a:t>
            </a:r>
          </a:p>
          <a:p>
            <a:r>
              <a:rPr lang="en-US" dirty="0"/>
              <a:t>put gender and age and stuff makes sense, row labels should align with text, pcs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5401B-C55E-7040-83A4-B7C1BB9502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1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to</a:t>
            </a:r>
            <a:r>
              <a:rPr lang="en-US" baseline="0" dirty="0" smtClean="0"/>
              <a:t> understand factors that contribute to these broad patterns, we collected several covariates that relate to technical preparation and sequencing of RNA.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One fix </a:t>
            </a:r>
            <a:r>
              <a:rPr lang="en-US" baseline="0" dirty="0" smtClean="0">
                <a:sym typeface="Wingdings"/>
              </a:rPr>
              <a:t> remove PCs, but unclear if which ones and/or if we would also be losing signal </a:t>
            </a:r>
            <a:r>
              <a:rPr lang="en-US" baseline="0" dirty="0" err="1" smtClean="0">
                <a:sym typeface="Wingdings"/>
              </a:rPr>
              <a:t>bc</a:t>
            </a:r>
            <a:r>
              <a:rPr lang="en-US" baseline="0" dirty="0" smtClean="0">
                <a:sym typeface="Wingdings"/>
              </a:rPr>
              <a:t> Pcs  multiple phenomena</a:t>
            </a:r>
          </a:p>
          <a:p>
            <a:endParaRPr lang="en-US" dirty="0"/>
          </a:p>
          <a:p>
            <a:r>
              <a:rPr lang="en-US" dirty="0"/>
              <a:t>----- Meeting Notes (1/6/14 13:50) -----</a:t>
            </a:r>
          </a:p>
          <a:p>
            <a:r>
              <a:rPr lang="en-US" dirty="0"/>
              <a:t>put gender and age and stuff makes sense, row labels should align with text, pcs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5401B-C55E-7040-83A4-B7C1BB95028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1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0DF86-9A9D-B64E-954B-1BFD3D63102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63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Learning curves for </a:t>
            </a:r>
            <a:r>
              <a:rPr lang="en-US" dirty="0" err="1" smtClean="0"/>
              <a:t>cis</a:t>
            </a:r>
            <a:r>
              <a:rPr lang="en-US" dirty="0" smtClean="0"/>
              <a:t>, trans, </a:t>
            </a:r>
            <a:r>
              <a:rPr lang="en-US" dirty="0" err="1" smtClean="0"/>
              <a:t>iso</a:t>
            </a:r>
            <a:r>
              <a:rPr lang="en-US" dirty="0" smtClean="0"/>
              <a:t>, </a:t>
            </a:r>
            <a:r>
              <a:rPr lang="en-US" dirty="0" err="1" smtClean="0"/>
              <a:t>gwas</a:t>
            </a: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Show</a:t>
            </a:r>
            <a:r>
              <a:rPr lang="en-US" baseline="0" dirty="0" smtClean="0"/>
              <a:t> number of </a:t>
            </a:r>
            <a:r>
              <a:rPr lang="en-US" baseline="0" dirty="0" err="1" smtClean="0"/>
              <a:t>gwas</a:t>
            </a:r>
            <a:r>
              <a:rPr lang="en-US" baseline="0" dirty="0" smtClean="0"/>
              <a:t> hits that are best, # that are within 1 order of magnitude?</a:t>
            </a:r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  <a:p>
            <a:r>
              <a:rPr lang="en-US" dirty="0" smtClean="0"/>
              <a:t>Majority of genes have detectable regulatory variant</a:t>
            </a:r>
          </a:p>
          <a:p>
            <a:pPr lvl="1"/>
            <a:r>
              <a:rPr lang="en-US" dirty="0" smtClean="0"/>
              <a:t>Multiple variants per gene with different effect sizes/frequencies</a:t>
            </a:r>
          </a:p>
          <a:p>
            <a:r>
              <a:rPr lang="en-US" dirty="0" smtClean="0"/>
              <a:t>Regulatory consequences of large fraction of disease risk-variants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err="1" smtClean="0"/>
              <a:t>Gwas</a:t>
            </a:r>
            <a:r>
              <a:rPr lang="en-US" baseline="0" dirty="0" smtClean="0"/>
              <a:t> – at 500, 669, 922, 790</a:t>
            </a:r>
          </a:p>
          <a:p>
            <a:pPr>
              <a:buFontTx/>
              <a:buChar char="•"/>
            </a:pPr>
            <a:r>
              <a:rPr lang="en-US" baseline="0" dirty="0" smtClean="0"/>
              <a:t>Trans at 500, 57, 922, 125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B71CD-2C22-2346-9F47-EF227B927E5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56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to</a:t>
            </a:r>
            <a:r>
              <a:rPr lang="en-US" baseline="0" dirty="0" smtClean="0"/>
              <a:t> understand factors that contribute to these broad patterns, we collected several covariates that relate to technical preparation and sequencing of RNA.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One fix </a:t>
            </a:r>
            <a:r>
              <a:rPr lang="en-US" baseline="0" dirty="0" smtClean="0">
                <a:sym typeface="Wingdings"/>
              </a:rPr>
              <a:t> remove PCs, but unclear if which ones and/or if we would also be losing signal </a:t>
            </a:r>
            <a:r>
              <a:rPr lang="en-US" baseline="0" dirty="0" err="1" smtClean="0">
                <a:sym typeface="Wingdings"/>
              </a:rPr>
              <a:t>bc</a:t>
            </a:r>
            <a:r>
              <a:rPr lang="en-US" baseline="0" dirty="0" smtClean="0">
                <a:sym typeface="Wingdings"/>
              </a:rPr>
              <a:t> Pcs  multiple phenomena</a:t>
            </a:r>
          </a:p>
          <a:p>
            <a:endParaRPr lang="en-US" dirty="0"/>
          </a:p>
          <a:p>
            <a:r>
              <a:rPr lang="en-US" dirty="0"/>
              <a:t>----- Meeting Notes (1/6/14 13:50) -----</a:t>
            </a:r>
          </a:p>
          <a:p>
            <a:r>
              <a:rPr lang="en-US" dirty="0"/>
              <a:t>put gender and age and stuff makes sense, row labels should align with text, pcs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5401B-C55E-7040-83A4-B7C1BB95028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67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things to know:</a:t>
            </a:r>
          </a:p>
          <a:p>
            <a:r>
              <a:rPr lang="en-US" dirty="0" smtClean="0"/>
              <a:t>Poly-A selected, </a:t>
            </a:r>
            <a:r>
              <a:rPr lang="en-US" dirty="0" err="1" smtClean="0"/>
              <a:t>globin</a:t>
            </a:r>
            <a:r>
              <a:rPr lang="en-US" dirty="0" smtClean="0"/>
              <a:t>-clear,</a:t>
            </a:r>
            <a:r>
              <a:rPr lang="en-US" baseline="0" dirty="0" smtClean="0"/>
              <a:t> XXXXXX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B71CD-2C22-2346-9F47-EF227B927E5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30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2F5D4-48F4-5B4C-A66B-06BCEE1430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97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2F5D4-48F4-5B4C-A66B-06BCEE1430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97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Hypothesis guided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7916A-4F56-2F41-83AD-573F2DBFC4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69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Hypothesis guided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7916A-4F56-2F41-83AD-573F2DBFC4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2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a statistical point of view, this is simple. If we</a:t>
            </a:r>
            <a:r>
              <a:rPr lang="en-US" baseline="0" dirty="0" smtClean="0"/>
              <a:t> have measured environmental factors, we can just use them as interaction terms in our linear models.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0DF86-9A9D-B64E-954B-1BFD3D6310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98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the challenge is that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0DF86-9A9D-B64E-954B-1BFD3D6310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61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the challenge is that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0DF86-9A9D-B64E-954B-1BFD3D6310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40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610C9-E911-844F-9643-6C320DCB1F12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6E25-650B-3541-BC46-82417362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92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610C9-E911-844F-9643-6C320DCB1F12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6E25-650B-3541-BC46-82417362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610C9-E911-844F-9643-6C320DCB1F12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6E25-650B-3541-BC46-82417362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58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610C9-E911-844F-9643-6C320DCB1F12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6E25-650B-3541-BC46-82417362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75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610C9-E911-844F-9643-6C320DCB1F12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6E25-650B-3541-BC46-82417362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48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610C9-E911-844F-9643-6C320DCB1F12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6E25-650B-3541-BC46-82417362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610C9-E911-844F-9643-6C320DCB1F12}" type="datetimeFigureOut">
              <a:rPr lang="en-US" smtClean="0"/>
              <a:t>11/8/18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6E25-650B-3541-BC46-82417362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7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610C9-E911-844F-9643-6C320DCB1F12}" type="datetimeFigureOut">
              <a:rPr lang="en-US" smtClean="0"/>
              <a:t>11/8/18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6E25-650B-3541-BC46-82417362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65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610C9-E911-844F-9643-6C320DCB1F12}" type="datetimeFigureOut">
              <a:rPr lang="en-US" smtClean="0"/>
              <a:t>11/8/18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6E25-650B-3541-BC46-82417362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12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610C9-E911-844F-9643-6C320DCB1F12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6E25-650B-3541-BC46-82417362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48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610C9-E911-844F-9643-6C320DCB1F12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6E25-650B-3541-BC46-82417362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7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610C9-E911-844F-9643-6C320DCB1F12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D6E25-650B-3541-BC46-824173628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3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Relationship Id="rId3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20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2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20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21.emf"/><Relationship Id="rId8" Type="http://schemas.openxmlformats.org/officeDocument/2006/relationships/image" Target="../media/image22.tif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2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2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29.emf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oleObject" Target="../embeddings/oleObject11.bin"/><Relationship Id="rId9" Type="http://schemas.openxmlformats.org/officeDocument/2006/relationships/image" Target="../media/image30.emf"/><Relationship Id="rId10" Type="http://schemas.openxmlformats.org/officeDocument/2006/relationships/image" Target="../media/image34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26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Relationship Id="rId3" Type="http://schemas.openxmlformats.org/officeDocument/2006/relationships/image" Target="../media/image4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799" y="48736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trike="sngStrik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Combining genomic data to understand complex human traits</a:t>
            </a:r>
            <a:endParaRPr lang="en-US" strike="sngStrik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875" y="4528777"/>
            <a:ext cx="4657725" cy="1752600"/>
          </a:xfrm>
          <a:solidFill>
            <a:schemeClr val="bg1">
              <a:alpha val="58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Sara </a:t>
            </a:r>
            <a:r>
              <a:rPr lang="en-US" dirty="0" err="1" smtClean="0"/>
              <a:t>Mostafavi</a:t>
            </a:r>
            <a:endParaRPr lang="en-US" dirty="0" smtClean="0"/>
          </a:p>
          <a:p>
            <a:r>
              <a:rPr lang="en-US" dirty="0" smtClean="0"/>
              <a:t>Assistant Professor</a:t>
            </a:r>
            <a:br>
              <a:rPr lang="en-US" dirty="0" smtClean="0"/>
            </a:br>
            <a:r>
              <a:rPr lang="en-US" dirty="0" smtClean="0"/>
              <a:t>Depts. Statistics + Medical Genetics</a:t>
            </a:r>
          </a:p>
          <a:p>
            <a:r>
              <a:rPr lang="en-US" dirty="0" smtClean="0"/>
              <a:t>University of British Columbia</a:t>
            </a:r>
          </a:p>
          <a:p>
            <a:r>
              <a:rPr lang="en-US" dirty="0" smtClean="0"/>
              <a:t>Vancouver, Canada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74963"/>
          <a:stretch/>
        </p:blipFill>
        <p:spPr>
          <a:xfrm>
            <a:off x="8439029" y="5870294"/>
            <a:ext cx="704971" cy="8221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7741" y="6488668"/>
            <a:ext cx="2291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BIRS CMO, Nov 8 2018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85825" y="2631933"/>
            <a:ext cx="7358063" cy="1015663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Discovering </a:t>
            </a:r>
            <a:r>
              <a:rPr lang="en-US" sz="3000" b="1" dirty="0" err="1" smtClean="0"/>
              <a:t>xQTLs</a:t>
            </a:r>
            <a:r>
              <a:rPr lang="en-US" sz="3000" b="1" dirty="0" smtClean="0"/>
              <a:t> in the brain to understand complex human traits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14149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rc 30"/>
          <p:cNvSpPr/>
          <p:nvPr/>
        </p:nvSpPr>
        <p:spPr>
          <a:xfrm>
            <a:off x="1121416" y="2556772"/>
            <a:ext cx="5384801" cy="4060105"/>
          </a:xfrm>
          <a:prstGeom prst="arc">
            <a:avLst>
              <a:gd name="adj1" fmla="val 9987514"/>
              <a:gd name="adj2" fmla="val 9986377"/>
            </a:avLst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77000">
                <a:schemeClr val="bg1">
                  <a:alpha val="64000"/>
                </a:schemeClr>
              </a:gs>
            </a:gsLst>
            <a:lin ang="9600000" scaled="0"/>
            <a:tileRect/>
          </a:gra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 rot="343713">
            <a:off x="4190686" y="3904437"/>
            <a:ext cx="1428974" cy="1449446"/>
            <a:chOff x="3235085" y="2796884"/>
            <a:chExt cx="1428974" cy="1449446"/>
          </a:xfrm>
        </p:grpSpPr>
        <p:grpSp>
          <p:nvGrpSpPr>
            <p:cNvPr id="35" name="Group 34"/>
            <p:cNvGrpSpPr/>
            <p:nvPr/>
          </p:nvGrpSpPr>
          <p:grpSpPr>
            <a:xfrm>
              <a:off x="3235085" y="3599096"/>
              <a:ext cx="622689" cy="647234"/>
              <a:chOff x="3459200" y="3927798"/>
              <a:chExt cx="622689" cy="647234"/>
            </a:xfrm>
          </p:grpSpPr>
          <p:sp>
            <p:nvSpPr>
              <p:cNvPr id="79" name="Freeform 78"/>
              <p:cNvSpPr/>
              <p:nvPr/>
            </p:nvSpPr>
            <p:spPr>
              <a:xfrm>
                <a:off x="3459200" y="3927798"/>
                <a:ext cx="323850" cy="413605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BF308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3553627" y="3948629"/>
                <a:ext cx="528262" cy="527051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BF308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3744229" y="4251159"/>
                <a:ext cx="292100" cy="323873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BF308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3844907" y="3066508"/>
              <a:ext cx="819152" cy="848013"/>
              <a:chOff x="3949494" y="3574502"/>
              <a:chExt cx="819152" cy="848013"/>
            </a:xfrm>
          </p:grpSpPr>
          <p:sp>
            <p:nvSpPr>
              <p:cNvPr id="56" name="Freeform 55"/>
              <p:cNvSpPr/>
              <p:nvPr/>
            </p:nvSpPr>
            <p:spPr>
              <a:xfrm>
                <a:off x="3949494" y="3660311"/>
                <a:ext cx="444500" cy="476358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FF6E2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4324144" y="3574502"/>
                <a:ext cx="444500" cy="476358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FF6E2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4324146" y="3946157"/>
                <a:ext cx="444500" cy="476358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FF6E2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4005259" y="3814909"/>
                <a:ext cx="444500" cy="476358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FF6E2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Striped Right Arrow 42"/>
            <p:cNvSpPr/>
            <p:nvPr/>
          </p:nvSpPr>
          <p:spPr>
            <a:xfrm rot="2824725">
              <a:off x="3266383" y="2897011"/>
              <a:ext cx="506147" cy="305894"/>
            </a:xfrm>
            <a:prstGeom prst="stripedRightArrow">
              <a:avLst/>
            </a:prstGeom>
            <a:solidFill>
              <a:srgbClr val="FFFF66"/>
            </a:solidFill>
            <a:ln>
              <a:solidFill>
                <a:srgbClr val="5959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 rot="19746940">
            <a:off x="3289730" y="2946481"/>
            <a:ext cx="65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SNP</a:t>
            </a:r>
            <a:endParaRPr lang="en-US" dirty="0"/>
          </a:p>
        </p:txBody>
      </p:sp>
      <p:grpSp>
        <p:nvGrpSpPr>
          <p:cNvPr id="48" name="Group 28"/>
          <p:cNvGrpSpPr/>
          <p:nvPr/>
        </p:nvGrpSpPr>
        <p:grpSpPr>
          <a:xfrm rot="19746940">
            <a:off x="2785218" y="3100042"/>
            <a:ext cx="2757093" cy="1687377"/>
            <a:chOff x="-161554" y="2130397"/>
            <a:chExt cx="5865346" cy="3439564"/>
          </a:xfrm>
        </p:grpSpPr>
        <p:sp>
          <p:nvSpPr>
            <p:cNvPr id="49" name="Freeform 48"/>
            <p:cNvSpPr/>
            <p:nvPr/>
          </p:nvSpPr>
          <p:spPr>
            <a:xfrm>
              <a:off x="-13261" y="2164262"/>
              <a:ext cx="5700121" cy="2986566"/>
            </a:xfrm>
            <a:custGeom>
              <a:avLst/>
              <a:gdLst>
                <a:gd name="connsiteX0" fmla="*/ 0 w 5300133"/>
                <a:gd name="connsiteY0" fmla="*/ 2923822 h 2968978"/>
                <a:gd name="connsiteX1" fmla="*/ 423333 w 5300133"/>
                <a:gd name="connsiteY1" fmla="*/ 2906889 h 2968978"/>
                <a:gd name="connsiteX2" fmla="*/ 254000 w 5300133"/>
                <a:gd name="connsiteY2" fmla="*/ 2551289 h 2968978"/>
                <a:gd name="connsiteX3" fmla="*/ 643467 w 5300133"/>
                <a:gd name="connsiteY3" fmla="*/ 2551289 h 2968978"/>
                <a:gd name="connsiteX4" fmla="*/ 423333 w 5300133"/>
                <a:gd name="connsiteY4" fmla="*/ 2127955 h 2968978"/>
                <a:gd name="connsiteX5" fmla="*/ 846667 w 5300133"/>
                <a:gd name="connsiteY5" fmla="*/ 2161822 h 2968978"/>
                <a:gd name="connsiteX6" fmla="*/ 660400 w 5300133"/>
                <a:gd name="connsiteY6" fmla="*/ 1653822 h 2968978"/>
                <a:gd name="connsiteX7" fmla="*/ 1049867 w 5300133"/>
                <a:gd name="connsiteY7" fmla="*/ 1670755 h 2968978"/>
                <a:gd name="connsiteX8" fmla="*/ 999067 w 5300133"/>
                <a:gd name="connsiteY8" fmla="*/ 1196622 h 2968978"/>
                <a:gd name="connsiteX9" fmla="*/ 1371600 w 5300133"/>
                <a:gd name="connsiteY9" fmla="*/ 1365955 h 2968978"/>
                <a:gd name="connsiteX10" fmla="*/ 1303867 w 5300133"/>
                <a:gd name="connsiteY10" fmla="*/ 942622 h 2968978"/>
                <a:gd name="connsiteX11" fmla="*/ 1659467 w 5300133"/>
                <a:gd name="connsiteY11" fmla="*/ 1061155 h 2968978"/>
                <a:gd name="connsiteX12" fmla="*/ 1557867 w 5300133"/>
                <a:gd name="connsiteY12" fmla="*/ 603955 h 2968978"/>
                <a:gd name="connsiteX13" fmla="*/ 2015067 w 5300133"/>
                <a:gd name="connsiteY13" fmla="*/ 756355 h 2968978"/>
                <a:gd name="connsiteX14" fmla="*/ 1947333 w 5300133"/>
                <a:gd name="connsiteY14" fmla="*/ 366889 h 2968978"/>
                <a:gd name="connsiteX15" fmla="*/ 2319867 w 5300133"/>
                <a:gd name="connsiteY15" fmla="*/ 451555 h 2968978"/>
                <a:gd name="connsiteX16" fmla="*/ 2336800 w 5300133"/>
                <a:gd name="connsiteY16" fmla="*/ 95955 h 2968978"/>
                <a:gd name="connsiteX17" fmla="*/ 2726267 w 5300133"/>
                <a:gd name="connsiteY17" fmla="*/ 366889 h 2968978"/>
                <a:gd name="connsiteX18" fmla="*/ 2844800 w 5300133"/>
                <a:gd name="connsiteY18" fmla="*/ 11289 h 2968978"/>
                <a:gd name="connsiteX19" fmla="*/ 3064933 w 5300133"/>
                <a:gd name="connsiteY19" fmla="*/ 299155 h 2968978"/>
                <a:gd name="connsiteX20" fmla="*/ 3386667 w 5300133"/>
                <a:gd name="connsiteY20" fmla="*/ 45155 h 2968978"/>
                <a:gd name="connsiteX21" fmla="*/ 3522133 w 5300133"/>
                <a:gd name="connsiteY21" fmla="*/ 468489 h 2968978"/>
                <a:gd name="connsiteX22" fmla="*/ 3810000 w 5300133"/>
                <a:gd name="connsiteY22" fmla="*/ 197555 h 2968978"/>
                <a:gd name="connsiteX23" fmla="*/ 3894667 w 5300133"/>
                <a:gd name="connsiteY23" fmla="*/ 553155 h 2968978"/>
                <a:gd name="connsiteX24" fmla="*/ 4216400 w 5300133"/>
                <a:gd name="connsiteY24" fmla="*/ 349955 h 2968978"/>
                <a:gd name="connsiteX25" fmla="*/ 4301067 w 5300133"/>
                <a:gd name="connsiteY25" fmla="*/ 739422 h 2968978"/>
                <a:gd name="connsiteX26" fmla="*/ 4605867 w 5300133"/>
                <a:gd name="connsiteY26" fmla="*/ 570089 h 2968978"/>
                <a:gd name="connsiteX27" fmla="*/ 4639733 w 5300133"/>
                <a:gd name="connsiteY27" fmla="*/ 942622 h 2968978"/>
                <a:gd name="connsiteX28" fmla="*/ 4978400 w 5300133"/>
                <a:gd name="connsiteY28" fmla="*/ 824089 h 2968978"/>
                <a:gd name="connsiteX29" fmla="*/ 4944533 w 5300133"/>
                <a:gd name="connsiteY29" fmla="*/ 1162755 h 2968978"/>
                <a:gd name="connsiteX30" fmla="*/ 5300133 w 5300133"/>
                <a:gd name="connsiteY30" fmla="*/ 1111955 h 296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00133" h="2968978">
                  <a:moveTo>
                    <a:pt x="0" y="2923822"/>
                  </a:moveTo>
                  <a:cubicBezTo>
                    <a:pt x="190500" y="2946400"/>
                    <a:pt x="381000" y="2968978"/>
                    <a:pt x="423333" y="2906889"/>
                  </a:cubicBezTo>
                  <a:cubicBezTo>
                    <a:pt x="465666" y="2844800"/>
                    <a:pt x="217311" y="2610555"/>
                    <a:pt x="254000" y="2551289"/>
                  </a:cubicBezTo>
                  <a:cubicBezTo>
                    <a:pt x="290689" y="2492023"/>
                    <a:pt x="615245" y="2621845"/>
                    <a:pt x="643467" y="2551289"/>
                  </a:cubicBezTo>
                  <a:cubicBezTo>
                    <a:pt x="671689" y="2480733"/>
                    <a:pt x="389466" y="2192866"/>
                    <a:pt x="423333" y="2127955"/>
                  </a:cubicBezTo>
                  <a:cubicBezTo>
                    <a:pt x="457200" y="2063044"/>
                    <a:pt x="807156" y="2240844"/>
                    <a:pt x="846667" y="2161822"/>
                  </a:cubicBezTo>
                  <a:cubicBezTo>
                    <a:pt x="886178" y="2082800"/>
                    <a:pt x="626533" y="1735666"/>
                    <a:pt x="660400" y="1653822"/>
                  </a:cubicBezTo>
                  <a:cubicBezTo>
                    <a:pt x="694267" y="1571978"/>
                    <a:pt x="993423" y="1746955"/>
                    <a:pt x="1049867" y="1670755"/>
                  </a:cubicBezTo>
                  <a:cubicBezTo>
                    <a:pt x="1106312" y="1594555"/>
                    <a:pt x="945445" y="1247422"/>
                    <a:pt x="999067" y="1196622"/>
                  </a:cubicBezTo>
                  <a:cubicBezTo>
                    <a:pt x="1052689" y="1145822"/>
                    <a:pt x="1320800" y="1408288"/>
                    <a:pt x="1371600" y="1365955"/>
                  </a:cubicBezTo>
                  <a:cubicBezTo>
                    <a:pt x="1422400" y="1323622"/>
                    <a:pt x="1255889" y="993422"/>
                    <a:pt x="1303867" y="942622"/>
                  </a:cubicBezTo>
                  <a:cubicBezTo>
                    <a:pt x="1351845" y="891822"/>
                    <a:pt x="1617134" y="1117599"/>
                    <a:pt x="1659467" y="1061155"/>
                  </a:cubicBezTo>
                  <a:cubicBezTo>
                    <a:pt x="1701800" y="1004711"/>
                    <a:pt x="1498600" y="654755"/>
                    <a:pt x="1557867" y="603955"/>
                  </a:cubicBezTo>
                  <a:cubicBezTo>
                    <a:pt x="1617134" y="553155"/>
                    <a:pt x="1950156" y="795866"/>
                    <a:pt x="2015067" y="756355"/>
                  </a:cubicBezTo>
                  <a:cubicBezTo>
                    <a:pt x="2079978" y="716844"/>
                    <a:pt x="1896533" y="417689"/>
                    <a:pt x="1947333" y="366889"/>
                  </a:cubicBezTo>
                  <a:cubicBezTo>
                    <a:pt x="1998133" y="316089"/>
                    <a:pt x="2254956" y="496711"/>
                    <a:pt x="2319867" y="451555"/>
                  </a:cubicBezTo>
                  <a:cubicBezTo>
                    <a:pt x="2384778" y="406399"/>
                    <a:pt x="2269067" y="110066"/>
                    <a:pt x="2336800" y="95955"/>
                  </a:cubicBezTo>
                  <a:cubicBezTo>
                    <a:pt x="2404533" y="81844"/>
                    <a:pt x="2641600" y="381000"/>
                    <a:pt x="2726267" y="366889"/>
                  </a:cubicBezTo>
                  <a:cubicBezTo>
                    <a:pt x="2810934" y="352778"/>
                    <a:pt x="2788356" y="22578"/>
                    <a:pt x="2844800" y="11289"/>
                  </a:cubicBezTo>
                  <a:cubicBezTo>
                    <a:pt x="2901244" y="0"/>
                    <a:pt x="2974622" y="293511"/>
                    <a:pt x="3064933" y="299155"/>
                  </a:cubicBezTo>
                  <a:cubicBezTo>
                    <a:pt x="3155244" y="304799"/>
                    <a:pt x="3310467" y="16933"/>
                    <a:pt x="3386667" y="45155"/>
                  </a:cubicBezTo>
                  <a:cubicBezTo>
                    <a:pt x="3462867" y="73377"/>
                    <a:pt x="3451578" y="443089"/>
                    <a:pt x="3522133" y="468489"/>
                  </a:cubicBezTo>
                  <a:cubicBezTo>
                    <a:pt x="3592688" y="493889"/>
                    <a:pt x="3747911" y="183444"/>
                    <a:pt x="3810000" y="197555"/>
                  </a:cubicBezTo>
                  <a:cubicBezTo>
                    <a:pt x="3872089" y="211666"/>
                    <a:pt x="3826934" y="527755"/>
                    <a:pt x="3894667" y="553155"/>
                  </a:cubicBezTo>
                  <a:cubicBezTo>
                    <a:pt x="3962400" y="578555"/>
                    <a:pt x="4148667" y="318911"/>
                    <a:pt x="4216400" y="349955"/>
                  </a:cubicBezTo>
                  <a:cubicBezTo>
                    <a:pt x="4284133" y="380999"/>
                    <a:pt x="4236156" y="702733"/>
                    <a:pt x="4301067" y="739422"/>
                  </a:cubicBezTo>
                  <a:cubicBezTo>
                    <a:pt x="4365978" y="776111"/>
                    <a:pt x="4549423" y="536222"/>
                    <a:pt x="4605867" y="570089"/>
                  </a:cubicBezTo>
                  <a:cubicBezTo>
                    <a:pt x="4662311" y="603956"/>
                    <a:pt x="4577644" y="900289"/>
                    <a:pt x="4639733" y="942622"/>
                  </a:cubicBezTo>
                  <a:cubicBezTo>
                    <a:pt x="4701822" y="984955"/>
                    <a:pt x="4927600" y="787400"/>
                    <a:pt x="4978400" y="824089"/>
                  </a:cubicBezTo>
                  <a:cubicBezTo>
                    <a:pt x="5029200" y="860778"/>
                    <a:pt x="4890911" y="1114777"/>
                    <a:pt x="4944533" y="1162755"/>
                  </a:cubicBezTo>
                  <a:cubicBezTo>
                    <a:pt x="4998155" y="1210733"/>
                    <a:pt x="5300133" y="1111955"/>
                    <a:pt x="5300133" y="1111955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61554" y="2172727"/>
              <a:ext cx="5865346" cy="3397234"/>
            </a:xfrm>
            <a:custGeom>
              <a:avLst/>
              <a:gdLst>
                <a:gd name="connsiteX0" fmla="*/ 0 w 5300133"/>
                <a:gd name="connsiteY0" fmla="*/ 2813755 h 2895599"/>
                <a:gd name="connsiteX1" fmla="*/ 440267 w 5300133"/>
                <a:gd name="connsiteY1" fmla="*/ 2830688 h 2895599"/>
                <a:gd name="connsiteX2" fmla="*/ 254000 w 5300133"/>
                <a:gd name="connsiteY2" fmla="*/ 2424288 h 2895599"/>
                <a:gd name="connsiteX3" fmla="*/ 711200 w 5300133"/>
                <a:gd name="connsiteY3" fmla="*/ 2475088 h 2895599"/>
                <a:gd name="connsiteX4" fmla="*/ 423333 w 5300133"/>
                <a:gd name="connsiteY4" fmla="*/ 2000955 h 2895599"/>
                <a:gd name="connsiteX5" fmla="*/ 931333 w 5300133"/>
                <a:gd name="connsiteY5" fmla="*/ 2119488 h 2895599"/>
                <a:gd name="connsiteX6" fmla="*/ 694267 w 5300133"/>
                <a:gd name="connsiteY6" fmla="*/ 1492955 h 2895599"/>
                <a:gd name="connsiteX7" fmla="*/ 1134533 w 5300133"/>
                <a:gd name="connsiteY7" fmla="*/ 1645355 h 2895599"/>
                <a:gd name="connsiteX8" fmla="*/ 1049867 w 5300133"/>
                <a:gd name="connsiteY8" fmla="*/ 1154288 h 2895599"/>
                <a:gd name="connsiteX9" fmla="*/ 1490133 w 5300133"/>
                <a:gd name="connsiteY9" fmla="*/ 1323622 h 2895599"/>
                <a:gd name="connsiteX10" fmla="*/ 1354667 w 5300133"/>
                <a:gd name="connsiteY10" fmla="*/ 883355 h 2895599"/>
                <a:gd name="connsiteX11" fmla="*/ 1778000 w 5300133"/>
                <a:gd name="connsiteY11" fmla="*/ 984955 h 2895599"/>
                <a:gd name="connsiteX12" fmla="*/ 1625600 w 5300133"/>
                <a:gd name="connsiteY12" fmla="*/ 510822 h 2895599"/>
                <a:gd name="connsiteX13" fmla="*/ 2082800 w 5300133"/>
                <a:gd name="connsiteY13" fmla="*/ 680155 h 2895599"/>
                <a:gd name="connsiteX14" fmla="*/ 2065867 w 5300133"/>
                <a:gd name="connsiteY14" fmla="*/ 307622 h 2895599"/>
                <a:gd name="connsiteX15" fmla="*/ 2404533 w 5300133"/>
                <a:gd name="connsiteY15" fmla="*/ 375355 h 2895599"/>
                <a:gd name="connsiteX16" fmla="*/ 2421467 w 5300133"/>
                <a:gd name="connsiteY16" fmla="*/ 87488 h 2895599"/>
                <a:gd name="connsiteX17" fmla="*/ 2827867 w 5300133"/>
                <a:gd name="connsiteY17" fmla="*/ 324555 h 2895599"/>
                <a:gd name="connsiteX18" fmla="*/ 2929467 w 5300133"/>
                <a:gd name="connsiteY18" fmla="*/ 2822 h 2895599"/>
                <a:gd name="connsiteX19" fmla="*/ 3166533 w 5300133"/>
                <a:gd name="connsiteY19" fmla="*/ 307622 h 2895599"/>
                <a:gd name="connsiteX20" fmla="*/ 3488267 w 5300133"/>
                <a:gd name="connsiteY20" fmla="*/ 70555 h 2895599"/>
                <a:gd name="connsiteX21" fmla="*/ 3606800 w 5300133"/>
                <a:gd name="connsiteY21" fmla="*/ 493888 h 2895599"/>
                <a:gd name="connsiteX22" fmla="*/ 3911600 w 5300133"/>
                <a:gd name="connsiteY22" fmla="*/ 239888 h 2895599"/>
                <a:gd name="connsiteX23" fmla="*/ 4013200 w 5300133"/>
                <a:gd name="connsiteY23" fmla="*/ 612422 h 2895599"/>
                <a:gd name="connsiteX24" fmla="*/ 4301067 w 5300133"/>
                <a:gd name="connsiteY24" fmla="*/ 392288 h 2895599"/>
                <a:gd name="connsiteX25" fmla="*/ 4402667 w 5300133"/>
                <a:gd name="connsiteY25" fmla="*/ 747888 h 2895599"/>
                <a:gd name="connsiteX26" fmla="*/ 4758267 w 5300133"/>
                <a:gd name="connsiteY26" fmla="*/ 595488 h 2895599"/>
                <a:gd name="connsiteX27" fmla="*/ 4724400 w 5300133"/>
                <a:gd name="connsiteY27" fmla="*/ 1052688 h 2895599"/>
                <a:gd name="connsiteX28" fmla="*/ 5063067 w 5300133"/>
                <a:gd name="connsiteY28" fmla="*/ 934155 h 2895599"/>
                <a:gd name="connsiteX29" fmla="*/ 5029200 w 5300133"/>
                <a:gd name="connsiteY29" fmla="*/ 1154288 h 2895599"/>
                <a:gd name="connsiteX30" fmla="*/ 5300133 w 5300133"/>
                <a:gd name="connsiteY30" fmla="*/ 1188155 h 2895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00133" h="2895599">
                  <a:moveTo>
                    <a:pt x="0" y="2813755"/>
                  </a:moveTo>
                  <a:cubicBezTo>
                    <a:pt x="198967" y="2854677"/>
                    <a:pt x="397934" y="2895599"/>
                    <a:pt x="440267" y="2830688"/>
                  </a:cubicBezTo>
                  <a:cubicBezTo>
                    <a:pt x="482600" y="2765777"/>
                    <a:pt x="208844" y="2483555"/>
                    <a:pt x="254000" y="2424288"/>
                  </a:cubicBezTo>
                  <a:cubicBezTo>
                    <a:pt x="299156" y="2365021"/>
                    <a:pt x="682978" y="2545644"/>
                    <a:pt x="711200" y="2475088"/>
                  </a:cubicBezTo>
                  <a:cubicBezTo>
                    <a:pt x="739422" y="2404533"/>
                    <a:pt x="386644" y="2060222"/>
                    <a:pt x="423333" y="2000955"/>
                  </a:cubicBezTo>
                  <a:cubicBezTo>
                    <a:pt x="460022" y="1941688"/>
                    <a:pt x="886177" y="2204155"/>
                    <a:pt x="931333" y="2119488"/>
                  </a:cubicBezTo>
                  <a:cubicBezTo>
                    <a:pt x="976489" y="2034821"/>
                    <a:pt x="660400" y="1571977"/>
                    <a:pt x="694267" y="1492955"/>
                  </a:cubicBezTo>
                  <a:cubicBezTo>
                    <a:pt x="728134" y="1413933"/>
                    <a:pt x="1075266" y="1701800"/>
                    <a:pt x="1134533" y="1645355"/>
                  </a:cubicBezTo>
                  <a:cubicBezTo>
                    <a:pt x="1193800" y="1588910"/>
                    <a:pt x="990600" y="1207910"/>
                    <a:pt x="1049867" y="1154288"/>
                  </a:cubicBezTo>
                  <a:cubicBezTo>
                    <a:pt x="1109134" y="1100666"/>
                    <a:pt x="1439333" y="1368777"/>
                    <a:pt x="1490133" y="1323622"/>
                  </a:cubicBezTo>
                  <a:cubicBezTo>
                    <a:pt x="1540933" y="1278467"/>
                    <a:pt x="1306689" y="939800"/>
                    <a:pt x="1354667" y="883355"/>
                  </a:cubicBezTo>
                  <a:cubicBezTo>
                    <a:pt x="1402645" y="826911"/>
                    <a:pt x="1732845" y="1047044"/>
                    <a:pt x="1778000" y="984955"/>
                  </a:cubicBezTo>
                  <a:cubicBezTo>
                    <a:pt x="1823155" y="922866"/>
                    <a:pt x="1574800" y="561622"/>
                    <a:pt x="1625600" y="510822"/>
                  </a:cubicBezTo>
                  <a:cubicBezTo>
                    <a:pt x="1676400" y="460022"/>
                    <a:pt x="2009422" y="714022"/>
                    <a:pt x="2082800" y="680155"/>
                  </a:cubicBezTo>
                  <a:cubicBezTo>
                    <a:pt x="2156178" y="646288"/>
                    <a:pt x="2012245" y="358422"/>
                    <a:pt x="2065867" y="307622"/>
                  </a:cubicBezTo>
                  <a:cubicBezTo>
                    <a:pt x="2119489" y="256822"/>
                    <a:pt x="2345267" y="412044"/>
                    <a:pt x="2404533" y="375355"/>
                  </a:cubicBezTo>
                  <a:cubicBezTo>
                    <a:pt x="2463799" y="338666"/>
                    <a:pt x="2350911" y="95955"/>
                    <a:pt x="2421467" y="87488"/>
                  </a:cubicBezTo>
                  <a:cubicBezTo>
                    <a:pt x="2492023" y="79021"/>
                    <a:pt x="2743200" y="338666"/>
                    <a:pt x="2827867" y="324555"/>
                  </a:cubicBezTo>
                  <a:cubicBezTo>
                    <a:pt x="2912534" y="310444"/>
                    <a:pt x="2873023" y="5644"/>
                    <a:pt x="2929467" y="2822"/>
                  </a:cubicBezTo>
                  <a:cubicBezTo>
                    <a:pt x="2985911" y="0"/>
                    <a:pt x="3073400" y="296333"/>
                    <a:pt x="3166533" y="307622"/>
                  </a:cubicBezTo>
                  <a:cubicBezTo>
                    <a:pt x="3259666" y="318911"/>
                    <a:pt x="3414889" y="39511"/>
                    <a:pt x="3488267" y="70555"/>
                  </a:cubicBezTo>
                  <a:cubicBezTo>
                    <a:pt x="3561645" y="101599"/>
                    <a:pt x="3536245" y="465666"/>
                    <a:pt x="3606800" y="493888"/>
                  </a:cubicBezTo>
                  <a:cubicBezTo>
                    <a:pt x="3677356" y="522110"/>
                    <a:pt x="3843867" y="220132"/>
                    <a:pt x="3911600" y="239888"/>
                  </a:cubicBezTo>
                  <a:cubicBezTo>
                    <a:pt x="3979333" y="259644"/>
                    <a:pt x="3948289" y="587022"/>
                    <a:pt x="4013200" y="612422"/>
                  </a:cubicBezTo>
                  <a:cubicBezTo>
                    <a:pt x="4078111" y="637822"/>
                    <a:pt x="4236156" y="369710"/>
                    <a:pt x="4301067" y="392288"/>
                  </a:cubicBezTo>
                  <a:cubicBezTo>
                    <a:pt x="4365978" y="414866"/>
                    <a:pt x="4326467" y="714021"/>
                    <a:pt x="4402667" y="747888"/>
                  </a:cubicBezTo>
                  <a:cubicBezTo>
                    <a:pt x="4478867" y="781755"/>
                    <a:pt x="4704645" y="544688"/>
                    <a:pt x="4758267" y="595488"/>
                  </a:cubicBezTo>
                  <a:cubicBezTo>
                    <a:pt x="4811889" y="646288"/>
                    <a:pt x="4673600" y="996243"/>
                    <a:pt x="4724400" y="1052688"/>
                  </a:cubicBezTo>
                  <a:cubicBezTo>
                    <a:pt x="4775200" y="1109133"/>
                    <a:pt x="5012267" y="917222"/>
                    <a:pt x="5063067" y="934155"/>
                  </a:cubicBezTo>
                  <a:cubicBezTo>
                    <a:pt x="5113867" y="951088"/>
                    <a:pt x="4989689" y="1111955"/>
                    <a:pt x="5029200" y="1154288"/>
                  </a:cubicBezTo>
                  <a:cubicBezTo>
                    <a:pt x="5068711" y="1196621"/>
                    <a:pt x="5300133" y="1188155"/>
                    <a:pt x="5300133" y="1188155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>
              <a:spLocks noChangeAspect="1"/>
            </p:cNvSpPr>
            <p:nvPr/>
          </p:nvSpPr>
          <p:spPr>
            <a:xfrm>
              <a:off x="2889231" y="2130397"/>
              <a:ext cx="283129" cy="405383"/>
            </a:xfrm>
            <a:prstGeom prst="rect">
              <a:avLst/>
            </a:prstGeom>
            <a:solidFill>
              <a:srgbClr val="66CC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A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52" name="Rectangle 51"/>
          <p:cNvSpPr>
            <a:spLocks noChangeAspect="1"/>
          </p:cNvSpPr>
          <p:nvPr/>
        </p:nvSpPr>
        <p:spPr>
          <a:xfrm rot="19746940">
            <a:off x="3289119" y="3813500"/>
            <a:ext cx="151481" cy="227393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19746940">
            <a:off x="2713578" y="3602621"/>
            <a:ext cx="62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9705001">
            <a:off x="4504979" y="3501503"/>
            <a:ext cx="155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Transcriptome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893288">
            <a:off x="5178689" y="3853112"/>
            <a:ext cx="1098302" cy="307777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mRNA levels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 rot="20347671">
            <a:off x="4144039" y="2992980"/>
            <a:ext cx="215350" cy="165791"/>
          </a:xfrm>
          <a:prstGeom prst="rect">
            <a:avLst/>
          </a:prstGeom>
          <a:solidFill>
            <a:srgbClr val="FF6600">
              <a:alpha val="52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rot="16200000">
            <a:off x="3281391" y="4308865"/>
            <a:ext cx="369223" cy="159212"/>
          </a:xfrm>
          <a:prstGeom prst="rect">
            <a:avLst/>
          </a:prstGeom>
          <a:solidFill>
            <a:schemeClr val="accent4">
              <a:lumMod val="75000"/>
              <a:alpha val="52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65916" y="109498"/>
            <a:ext cx="88034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 smtClean="0">
                <a:solidFill>
                  <a:srgbClr val="FF0000"/>
                </a:solidFill>
              </a:rPr>
              <a:t>X</a:t>
            </a:r>
            <a:r>
              <a:rPr lang="en-US" sz="3000" dirty="0" smtClean="0"/>
              <a:t> Quantitative trait loci studies</a:t>
            </a:r>
            <a:endParaRPr lang="en-US" sz="3000" i="1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365378" y="913831"/>
            <a:ext cx="828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identification of associations between genetic variants (SNPs) and cellular traits.</a:t>
            </a:r>
            <a:endParaRPr lang="en-US" sz="2000" dirty="0"/>
          </a:p>
        </p:txBody>
      </p:sp>
      <p:sp>
        <p:nvSpPr>
          <p:cNvPr id="29" name="Rectangle 28"/>
          <p:cNvSpPr/>
          <p:nvPr/>
        </p:nvSpPr>
        <p:spPr>
          <a:xfrm>
            <a:off x="6773091" y="3357227"/>
            <a:ext cx="2199459" cy="885179"/>
          </a:xfrm>
          <a:prstGeom prst="rect">
            <a:avLst/>
          </a:prstGeom>
          <a:pattFill prst="lgGrid">
            <a:fgClr>
              <a:schemeClr val="tx1"/>
            </a:fgClr>
            <a:bgClr>
              <a:prstClr val="white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406048" y="2645017"/>
            <a:ext cx="791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Samples</a:t>
            </a:r>
            <a:endParaRPr lang="en-US" sz="1400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3048000" y="3352800"/>
            <a:ext cx="193496" cy="2300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6188607" y="3653567"/>
            <a:ext cx="791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Samples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779912" y="1347640"/>
            <a:ext cx="232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DNA methylation data</a:t>
            </a:r>
          </a:p>
        </p:txBody>
      </p:sp>
      <p:sp>
        <p:nvSpPr>
          <p:cNvPr id="37" name="Left Brace 36"/>
          <p:cNvSpPr/>
          <p:nvPr/>
        </p:nvSpPr>
        <p:spPr>
          <a:xfrm flipH="1">
            <a:off x="5826826" y="4197613"/>
            <a:ext cx="474444" cy="1041076"/>
          </a:xfrm>
          <a:prstGeom prst="leftBrace">
            <a:avLst/>
          </a:prstGeom>
          <a:ln>
            <a:solidFill>
              <a:srgbClr val="5959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6301270" y="4410659"/>
            <a:ext cx="379980" cy="2813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935338" y="2361537"/>
            <a:ext cx="2199459" cy="885179"/>
          </a:xfrm>
          <a:prstGeom prst="rect">
            <a:avLst/>
          </a:prstGeom>
          <a:pattFill prst="lgGrid">
            <a:fgClr>
              <a:schemeClr val="tx1"/>
            </a:fgClr>
            <a:bgClr>
              <a:prstClr val="white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46281" y="1992205"/>
            <a:ext cx="1609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Genotype data</a:t>
            </a:r>
            <a:endParaRPr lang="en-US" b="1" dirty="0"/>
          </a:p>
        </p:txBody>
      </p:sp>
      <p:sp>
        <p:nvSpPr>
          <p:cNvPr id="41" name="Oval 40"/>
          <p:cNvSpPr/>
          <p:nvPr/>
        </p:nvSpPr>
        <p:spPr>
          <a:xfrm>
            <a:off x="4684141" y="2444871"/>
            <a:ext cx="228600" cy="228600"/>
          </a:xfrm>
          <a:prstGeom prst="ellipse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4716991" y="2673471"/>
            <a:ext cx="73352" cy="308589"/>
          </a:xfrm>
          <a:custGeom>
            <a:avLst/>
            <a:gdLst>
              <a:gd name="connsiteX0" fmla="*/ 102776 w 228454"/>
              <a:gd name="connsiteY0" fmla="*/ 0 h 419186"/>
              <a:gd name="connsiteX1" fmla="*/ 4139 w 228454"/>
              <a:gd name="connsiteY1" fmla="*/ 160277 h 419186"/>
              <a:gd name="connsiteX2" fmla="*/ 226073 w 228454"/>
              <a:gd name="connsiteY2" fmla="*/ 271238 h 419186"/>
              <a:gd name="connsiteX3" fmla="*/ 127436 w 228454"/>
              <a:gd name="connsiteY3" fmla="*/ 419186 h 41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454" h="419186">
                <a:moveTo>
                  <a:pt x="102776" y="0"/>
                </a:moveTo>
                <a:cubicBezTo>
                  <a:pt x="43183" y="57535"/>
                  <a:pt x="-16410" y="115071"/>
                  <a:pt x="4139" y="160277"/>
                </a:cubicBezTo>
                <a:cubicBezTo>
                  <a:pt x="24688" y="205483"/>
                  <a:pt x="205524" y="228087"/>
                  <a:pt x="226073" y="271238"/>
                </a:cubicBezTo>
                <a:cubicBezTo>
                  <a:pt x="246623" y="314390"/>
                  <a:pt x="127436" y="419186"/>
                  <a:pt x="127436" y="419186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883351" y="2159562"/>
            <a:ext cx="793644" cy="3693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DNAm</a:t>
            </a:r>
            <a:endParaRPr lang="en-US" dirty="0"/>
          </a:p>
        </p:txBody>
      </p:sp>
      <p:sp>
        <p:nvSpPr>
          <p:cNvPr id="47" name="Freeform 46"/>
          <p:cNvSpPr/>
          <p:nvPr/>
        </p:nvSpPr>
        <p:spPr>
          <a:xfrm rot="17837295">
            <a:off x="3189604" y="4684186"/>
            <a:ext cx="197054" cy="375536"/>
          </a:xfrm>
          <a:custGeom>
            <a:avLst/>
            <a:gdLst>
              <a:gd name="connsiteX0" fmla="*/ 102776 w 228454"/>
              <a:gd name="connsiteY0" fmla="*/ 0 h 419186"/>
              <a:gd name="connsiteX1" fmla="*/ 4139 w 228454"/>
              <a:gd name="connsiteY1" fmla="*/ 160277 h 419186"/>
              <a:gd name="connsiteX2" fmla="*/ 226073 w 228454"/>
              <a:gd name="connsiteY2" fmla="*/ 271238 h 419186"/>
              <a:gd name="connsiteX3" fmla="*/ 127436 w 228454"/>
              <a:gd name="connsiteY3" fmla="*/ 419186 h 41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454" h="419186">
                <a:moveTo>
                  <a:pt x="102776" y="0"/>
                </a:moveTo>
                <a:cubicBezTo>
                  <a:pt x="43183" y="57535"/>
                  <a:pt x="-16410" y="115071"/>
                  <a:pt x="4139" y="160277"/>
                </a:cubicBezTo>
                <a:cubicBezTo>
                  <a:pt x="24688" y="205483"/>
                  <a:pt x="205524" y="228087"/>
                  <a:pt x="226073" y="271238"/>
                </a:cubicBezTo>
                <a:cubicBezTo>
                  <a:pt x="246623" y="314390"/>
                  <a:pt x="127436" y="419186"/>
                  <a:pt x="127436" y="419186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 rot="17045128">
            <a:off x="2000996" y="4375753"/>
            <a:ext cx="1194476" cy="646331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Histone mark</a:t>
            </a:r>
            <a:endParaRPr lang="en-US" dirty="0"/>
          </a:p>
        </p:txBody>
      </p:sp>
      <p:sp>
        <p:nvSpPr>
          <p:cNvPr id="2" name="Isosceles Triangle 1"/>
          <p:cNvSpPr/>
          <p:nvPr/>
        </p:nvSpPr>
        <p:spPr>
          <a:xfrm rot="17181327">
            <a:off x="2831852" y="4621197"/>
            <a:ext cx="344329" cy="222555"/>
          </a:xfrm>
          <a:prstGeom prst="triangle">
            <a:avLst/>
          </a:prstGeom>
          <a:solidFill>
            <a:srgbClr val="66FF66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826826" y="1716972"/>
            <a:ext cx="2199459" cy="885179"/>
          </a:xfrm>
          <a:prstGeom prst="rect">
            <a:avLst/>
          </a:prstGeom>
          <a:pattFill prst="lgGrid">
            <a:fgClr>
              <a:schemeClr val="tx1"/>
            </a:fgClr>
            <a:bgClr>
              <a:prstClr val="white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6773091" y="2960056"/>
            <a:ext cx="225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Gene expression data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0" y="5238689"/>
            <a:ext cx="267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Histone modification data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65916" y="5616959"/>
            <a:ext cx="2199459" cy="885179"/>
          </a:xfrm>
          <a:prstGeom prst="rect">
            <a:avLst/>
          </a:prstGeom>
          <a:pattFill prst="lgGrid">
            <a:fgClr>
              <a:schemeClr val="tx1"/>
            </a:fgClr>
            <a:bgClr>
              <a:prstClr val="white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2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21"/>
    </mc:Choice>
    <mc:Fallback xmlns="">
      <p:transition xmlns:p14="http://schemas.microsoft.com/office/powerpoint/2010/main" spd="slow" advTm="2282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rc 30"/>
          <p:cNvSpPr/>
          <p:nvPr/>
        </p:nvSpPr>
        <p:spPr>
          <a:xfrm>
            <a:off x="1121416" y="2556772"/>
            <a:ext cx="5384801" cy="4060105"/>
          </a:xfrm>
          <a:prstGeom prst="arc">
            <a:avLst>
              <a:gd name="adj1" fmla="val 9987514"/>
              <a:gd name="adj2" fmla="val 9986377"/>
            </a:avLst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77000">
                <a:schemeClr val="bg1">
                  <a:alpha val="64000"/>
                </a:schemeClr>
              </a:gs>
            </a:gsLst>
            <a:lin ang="9600000" scaled="0"/>
            <a:tileRect/>
          </a:gra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 rot="343713">
            <a:off x="4190686" y="3904437"/>
            <a:ext cx="1428974" cy="1449446"/>
            <a:chOff x="3235085" y="2796884"/>
            <a:chExt cx="1428974" cy="1449446"/>
          </a:xfrm>
        </p:grpSpPr>
        <p:grpSp>
          <p:nvGrpSpPr>
            <p:cNvPr id="35" name="Group 34"/>
            <p:cNvGrpSpPr/>
            <p:nvPr/>
          </p:nvGrpSpPr>
          <p:grpSpPr>
            <a:xfrm>
              <a:off x="3235085" y="3599096"/>
              <a:ext cx="622689" cy="647234"/>
              <a:chOff x="3459200" y="3927798"/>
              <a:chExt cx="622689" cy="647234"/>
            </a:xfrm>
          </p:grpSpPr>
          <p:sp>
            <p:nvSpPr>
              <p:cNvPr id="79" name="Freeform 78"/>
              <p:cNvSpPr/>
              <p:nvPr/>
            </p:nvSpPr>
            <p:spPr>
              <a:xfrm>
                <a:off x="3459200" y="3927798"/>
                <a:ext cx="323850" cy="413605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BF308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3553627" y="3948629"/>
                <a:ext cx="528262" cy="527051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BF308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3744229" y="4251159"/>
                <a:ext cx="292100" cy="323873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BF308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3844907" y="3066508"/>
              <a:ext cx="819152" cy="848013"/>
              <a:chOff x="3949494" y="3574502"/>
              <a:chExt cx="819152" cy="848013"/>
            </a:xfrm>
          </p:grpSpPr>
          <p:sp>
            <p:nvSpPr>
              <p:cNvPr id="56" name="Freeform 55"/>
              <p:cNvSpPr/>
              <p:nvPr/>
            </p:nvSpPr>
            <p:spPr>
              <a:xfrm>
                <a:off x="3949494" y="3660311"/>
                <a:ext cx="444500" cy="476358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FF6E2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4324144" y="3574502"/>
                <a:ext cx="444500" cy="476358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FF6E2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4324146" y="3946157"/>
                <a:ext cx="444500" cy="476358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FF6E2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4005259" y="3814909"/>
                <a:ext cx="444500" cy="476358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FF6E2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Striped Right Arrow 42"/>
            <p:cNvSpPr/>
            <p:nvPr/>
          </p:nvSpPr>
          <p:spPr>
            <a:xfrm rot="2824725">
              <a:off x="3266383" y="2897011"/>
              <a:ext cx="506147" cy="305894"/>
            </a:xfrm>
            <a:prstGeom prst="stripedRightArrow">
              <a:avLst/>
            </a:prstGeom>
            <a:solidFill>
              <a:srgbClr val="FFFF66"/>
            </a:solidFill>
            <a:ln>
              <a:solidFill>
                <a:srgbClr val="5959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 rot="19746940">
            <a:off x="3289730" y="2946481"/>
            <a:ext cx="65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SNP</a:t>
            </a:r>
            <a:endParaRPr lang="en-US" dirty="0"/>
          </a:p>
        </p:txBody>
      </p:sp>
      <p:grpSp>
        <p:nvGrpSpPr>
          <p:cNvPr id="48" name="Group 28"/>
          <p:cNvGrpSpPr/>
          <p:nvPr/>
        </p:nvGrpSpPr>
        <p:grpSpPr>
          <a:xfrm rot="19746940">
            <a:off x="2785218" y="3100042"/>
            <a:ext cx="2757093" cy="1687377"/>
            <a:chOff x="-161554" y="2130397"/>
            <a:chExt cx="5865346" cy="3439564"/>
          </a:xfrm>
        </p:grpSpPr>
        <p:sp>
          <p:nvSpPr>
            <p:cNvPr id="49" name="Freeform 48"/>
            <p:cNvSpPr/>
            <p:nvPr/>
          </p:nvSpPr>
          <p:spPr>
            <a:xfrm>
              <a:off x="-13261" y="2164262"/>
              <a:ext cx="5700121" cy="2986566"/>
            </a:xfrm>
            <a:custGeom>
              <a:avLst/>
              <a:gdLst>
                <a:gd name="connsiteX0" fmla="*/ 0 w 5300133"/>
                <a:gd name="connsiteY0" fmla="*/ 2923822 h 2968978"/>
                <a:gd name="connsiteX1" fmla="*/ 423333 w 5300133"/>
                <a:gd name="connsiteY1" fmla="*/ 2906889 h 2968978"/>
                <a:gd name="connsiteX2" fmla="*/ 254000 w 5300133"/>
                <a:gd name="connsiteY2" fmla="*/ 2551289 h 2968978"/>
                <a:gd name="connsiteX3" fmla="*/ 643467 w 5300133"/>
                <a:gd name="connsiteY3" fmla="*/ 2551289 h 2968978"/>
                <a:gd name="connsiteX4" fmla="*/ 423333 w 5300133"/>
                <a:gd name="connsiteY4" fmla="*/ 2127955 h 2968978"/>
                <a:gd name="connsiteX5" fmla="*/ 846667 w 5300133"/>
                <a:gd name="connsiteY5" fmla="*/ 2161822 h 2968978"/>
                <a:gd name="connsiteX6" fmla="*/ 660400 w 5300133"/>
                <a:gd name="connsiteY6" fmla="*/ 1653822 h 2968978"/>
                <a:gd name="connsiteX7" fmla="*/ 1049867 w 5300133"/>
                <a:gd name="connsiteY7" fmla="*/ 1670755 h 2968978"/>
                <a:gd name="connsiteX8" fmla="*/ 999067 w 5300133"/>
                <a:gd name="connsiteY8" fmla="*/ 1196622 h 2968978"/>
                <a:gd name="connsiteX9" fmla="*/ 1371600 w 5300133"/>
                <a:gd name="connsiteY9" fmla="*/ 1365955 h 2968978"/>
                <a:gd name="connsiteX10" fmla="*/ 1303867 w 5300133"/>
                <a:gd name="connsiteY10" fmla="*/ 942622 h 2968978"/>
                <a:gd name="connsiteX11" fmla="*/ 1659467 w 5300133"/>
                <a:gd name="connsiteY11" fmla="*/ 1061155 h 2968978"/>
                <a:gd name="connsiteX12" fmla="*/ 1557867 w 5300133"/>
                <a:gd name="connsiteY12" fmla="*/ 603955 h 2968978"/>
                <a:gd name="connsiteX13" fmla="*/ 2015067 w 5300133"/>
                <a:gd name="connsiteY13" fmla="*/ 756355 h 2968978"/>
                <a:gd name="connsiteX14" fmla="*/ 1947333 w 5300133"/>
                <a:gd name="connsiteY14" fmla="*/ 366889 h 2968978"/>
                <a:gd name="connsiteX15" fmla="*/ 2319867 w 5300133"/>
                <a:gd name="connsiteY15" fmla="*/ 451555 h 2968978"/>
                <a:gd name="connsiteX16" fmla="*/ 2336800 w 5300133"/>
                <a:gd name="connsiteY16" fmla="*/ 95955 h 2968978"/>
                <a:gd name="connsiteX17" fmla="*/ 2726267 w 5300133"/>
                <a:gd name="connsiteY17" fmla="*/ 366889 h 2968978"/>
                <a:gd name="connsiteX18" fmla="*/ 2844800 w 5300133"/>
                <a:gd name="connsiteY18" fmla="*/ 11289 h 2968978"/>
                <a:gd name="connsiteX19" fmla="*/ 3064933 w 5300133"/>
                <a:gd name="connsiteY19" fmla="*/ 299155 h 2968978"/>
                <a:gd name="connsiteX20" fmla="*/ 3386667 w 5300133"/>
                <a:gd name="connsiteY20" fmla="*/ 45155 h 2968978"/>
                <a:gd name="connsiteX21" fmla="*/ 3522133 w 5300133"/>
                <a:gd name="connsiteY21" fmla="*/ 468489 h 2968978"/>
                <a:gd name="connsiteX22" fmla="*/ 3810000 w 5300133"/>
                <a:gd name="connsiteY22" fmla="*/ 197555 h 2968978"/>
                <a:gd name="connsiteX23" fmla="*/ 3894667 w 5300133"/>
                <a:gd name="connsiteY23" fmla="*/ 553155 h 2968978"/>
                <a:gd name="connsiteX24" fmla="*/ 4216400 w 5300133"/>
                <a:gd name="connsiteY24" fmla="*/ 349955 h 2968978"/>
                <a:gd name="connsiteX25" fmla="*/ 4301067 w 5300133"/>
                <a:gd name="connsiteY25" fmla="*/ 739422 h 2968978"/>
                <a:gd name="connsiteX26" fmla="*/ 4605867 w 5300133"/>
                <a:gd name="connsiteY26" fmla="*/ 570089 h 2968978"/>
                <a:gd name="connsiteX27" fmla="*/ 4639733 w 5300133"/>
                <a:gd name="connsiteY27" fmla="*/ 942622 h 2968978"/>
                <a:gd name="connsiteX28" fmla="*/ 4978400 w 5300133"/>
                <a:gd name="connsiteY28" fmla="*/ 824089 h 2968978"/>
                <a:gd name="connsiteX29" fmla="*/ 4944533 w 5300133"/>
                <a:gd name="connsiteY29" fmla="*/ 1162755 h 2968978"/>
                <a:gd name="connsiteX30" fmla="*/ 5300133 w 5300133"/>
                <a:gd name="connsiteY30" fmla="*/ 1111955 h 296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00133" h="2968978">
                  <a:moveTo>
                    <a:pt x="0" y="2923822"/>
                  </a:moveTo>
                  <a:cubicBezTo>
                    <a:pt x="190500" y="2946400"/>
                    <a:pt x="381000" y="2968978"/>
                    <a:pt x="423333" y="2906889"/>
                  </a:cubicBezTo>
                  <a:cubicBezTo>
                    <a:pt x="465666" y="2844800"/>
                    <a:pt x="217311" y="2610555"/>
                    <a:pt x="254000" y="2551289"/>
                  </a:cubicBezTo>
                  <a:cubicBezTo>
                    <a:pt x="290689" y="2492023"/>
                    <a:pt x="615245" y="2621845"/>
                    <a:pt x="643467" y="2551289"/>
                  </a:cubicBezTo>
                  <a:cubicBezTo>
                    <a:pt x="671689" y="2480733"/>
                    <a:pt x="389466" y="2192866"/>
                    <a:pt x="423333" y="2127955"/>
                  </a:cubicBezTo>
                  <a:cubicBezTo>
                    <a:pt x="457200" y="2063044"/>
                    <a:pt x="807156" y="2240844"/>
                    <a:pt x="846667" y="2161822"/>
                  </a:cubicBezTo>
                  <a:cubicBezTo>
                    <a:pt x="886178" y="2082800"/>
                    <a:pt x="626533" y="1735666"/>
                    <a:pt x="660400" y="1653822"/>
                  </a:cubicBezTo>
                  <a:cubicBezTo>
                    <a:pt x="694267" y="1571978"/>
                    <a:pt x="993423" y="1746955"/>
                    <a:pt x="1049867" y="1670755"/>
                  </a:cubicBezTo>
                  <a:cubicBezTo>
                    <a:pt x="1106312" y="1594555"/>
                    <a:pt x="945445" y="1247422"/>
                    <a:pt x="999067" y="1196622"/>
                  </a:cubicBezTo>
                  <a:cubicBezTo>
                    <a:pt x="1052689" y="1145822"/>
                    <a:pt x="1320800" y="1408288"/>
                    <a:pt x="1371600" y="1365955"/>
                  </a:cubicBezTo>
                  <a:cubicBezTo>
                    <a:pt x="1422400" y="1323622"/>
                    <a:pt x="1255889" y="993422"/>
                    <a:pt x="1303867" y="942622"/>
                  </a:cubicBezTo>
                  <a:cubicBezTo>
                    <a:pt x="1351845" y="891822"/>
                    <a:pt x="1617134" y="1117599"/>
                    <a:pt x="1659467" y="1061155"/>
                  </a:cubicBezTo>
                  <a:cubicBezTo>
                    <a:pt x="1701800" y="1004711"/>
                    <a:pt x="1498600" y="654755"/>
                    <a:pt x="1557867" y="603955"/>
                  </a:cubicBezTo>
                  <a:cubicBezTo>
                    <a:pt x="1617134" y="553155"/>
                    <a:pt x="1950156" y="795866"/>
                    <a:pt x="2015067" y="756355"/>
                  </a:cubicBezTo>
                  <a:cubicBezTo>
                    <a:pt x="2079978" y="716844"/>
                    <a:pt x="1896533" y="417689"/>
                    <a:pt x="1947333" y="366889"/>
                  </a:cubicBezTo>
                  <a:cubicBezTo>
                    <a:pt x="1998133" y="316089"/>
                    <a:pt x="2254956" y="496711"/>
                    <a:pt x="2319867" y="451555"/>
                  </a:cubicBezTo>
                  <a:cubicBezTo>
                    <a:pt x="2384778" y="406399"/>
                    <a:pt x="2269067" y="110066"/>
                    <a:pt x="2336800" y="95955"/>
                  </a:cubicBezTo>
                  <a:cubicBezTo>
                    <a:pt x="2404533" y="81844"/>
                    <a:pt x="2641600" y="381000"/>
                    <a:pt x="2726267" y="366889"/>
                  </a:cubicBezTo>
                  <a:cubicBezTo>
                    <a:pt x="2810934" y="352778"/>
                    <a:pt x="2788356" y="22578"/>
                    <a:pt x="2844800" y="11289"/>
                  </a:cubicBezTo>
                  <a:cubicBezTo>
                    <a:pt x="2901244" y="0"/>
                    <a:pt x="2974622" y="293511"/>
                    <a:pt x="3064933" y="299155"/>
                  </a:cubicBezTo>
                  <a:cubicBezTo>
                    <a:pt x="3155244" y="304799"/>
                    <a:pt x="3310467" y="16933"/>
                    <a:pt x="3386667" y="45155"/>
                  </a:cubicBezTo>
                  <a:cubicBezTo>
                    <a:pt x="3462867" y="73377"/>
                    <a:pt x="3451578" y="443089"/>
                    <a:pt x="3522133" y="468489"/>
                  </a:cubicBezTo>
                  <a:cubicBezTo>
                    <a:pt x="3592688" y="493889"/>
                    <a:pt x="3747911" y="183444"/>
                    <a:pt x="3810000" y="197555"/>
                  </a:cubicBezTo>
                  <a:cubicBezTo>
                    <a:pt x="3872089" y="211666"/>
                    <a:pt x="3826934" y="527755"/>
                    <a:pt x="3894667" y="553155"/>
                  </a:cubicBezTo>
                  <a:cubicBezTo>
                    <a:pt x="3962400" y="578555"/>
                    <a:pt x="4148667" y="318911"/>
                    <a:pt x="4216400" y="349955"/>
                  </a:cubicBezTo>
                  <a:cubicBezTo>
                    <a:pt x="4284133" y="380999"/>
                    <a:pt x="4236156" y="702733"/>
                    <a:pt x="4301067" y="739422"/>
                  </a:cubicBezTo>
                  <a:cubicBezTo>
                    <a:pt x="4365978" y="776111"/>
                    <a:pt x="4549423" y="536222"/>
                    <a:pt x="4605867" y="570089"/>
                  </a:cubicBezTo>
                  <a:cubicBezTo>
                    <a:pt x="4662311" y="603956"/>
                    <a:pt x="4577644" y="900289"/>
                    <a:pt x="4639733" y="942622"/>
                  </a:cubicBezTo>
                  <a:cubicBezTo>
                    <a:pt x="4701822" y="984955"/>
                    <a:pt x="4927600" y="787400"/>
                    <a:pt x="4978400" y="824089"/>
                  </a:cubicBezTo>
                  <a:cubicBezTo>
                    <a:pt x="5029200" y="860778"/>
                    <a:pt x="4890911" y="1114777"/>
                    <a:pt x="4944533" y="1162755"/>
                  </a:cubicBezTo>
                  <a:cubicBezTo>
                    <a:pt x="4998155" y="1210733"/>
                    <a:pt x="5300133" y="1111955"/>
                    <a:pt x="5300133" y="1111955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61554" y="2172727"/>
              <a:ext cx="5865346" cy="3397234"/>
            </a:xfrm>
            <a:custGeom>
              <a:avLst/>
              <a:gdLst>
                <a:gd name="connsiteX0" fmla="*/ 0 w 5300133"/>
                <a:gd name="connsiteY0" fmla="*/ 2813755 h 2895599"/>
                <a:gd name="connsiteX1" fmla="*/ 440267 w 5300133"/>
                <a:gd name="connsiteY1" fmla="*/ 2830688 h 2895599"/>
                <a:gd name="connsiteX2" fmla="*/ 254000 w 5300133"/>
                <a:gd name="connsiteY2" fmla="*/ 2424288 h 2895599"/>
                <a:gd name="connsiteX3" fmla="*/ 711200 w 5300133"/>
                <a:gd name="connsiteY3" fmla="*/ 2475088 h 2895599"/>
                <a:gd name="connsiteX4" fmla="*/ 423333 w 5300133"/>
                <a:gd name="connsiteY4" fmla="*/ 2000955 h 2895599"/>
                <a:gd name="connsiteX5" fmla="*/ 931333 w 5300133"/>
                <a:gd name="connsiteY5" fmla="*/ 2119488 h 2895599"/>
                <a:gd name="connsiteX6" fmla="*/ 694267 w 5300133"/>
                <a:gd name="connsiteY6" fmla="*/ 1492955 h 2895599"/>
                <a:gd name="connsiteX7" fmla="*/ 1134533 w 5300133"/>
                <a:gd name="connsiteY7" fmla="*/ 1645355 h 2895599"/>
                <a:gd name="connsiteX8" fmla="*/ 1049867 w 5300133"/>
                <a:gd name="connsiteY8" fmla="*/ 1154288 h 2895599"/>
                <a:gd name="connsiteX9" fmla="*/ 1490133 w 5300133"/>
                <a:gd name="connsiteY9" fmla="*/ 1323622 h 2895599"/>
                <a:gd name="connsiteX10" fmla="*/ 1354667 w 5300133"/>
                <a:gd name="connsiteY10" fmla="*/ 883355 h 2895599"/>
                <a:gd name="connsiteX11" fmla="*/ 1778000 w 5300133"/>
                <a:gd name="connsiteY11" fmla="*/ 984955 h 2895599"/>
                <a:gd name="connsiteX12" fmla="*/ 1625600 w 5300133"/>
                <a:gd name="connsiteY12" fmla="*/ 510822 h 2895599"/>
                <a:gd name="connsiteX13" fmla="*/ 2082800 w 5300133"/>
                <a:gd name="connsiteY13" fmla="*/ 680155 h 2895599"/>
                <a:gd name="connsiteX14" fmla="*/ 2065867 w 5300133"/>
                <a:gd name="connsiteY14" fmla="*/ 307622 h 2895599"/>
                <a:gd name="connsiteX15" fmla="*/ 2404533 w 5300133"/>
                <a:gd name="connsiteY15" fmla="*/ 375355 h 2895599"/>
                <a:gd name="connsiteX16" fmla="*/ 2421467 w 5300133"/>
                <a:gd name="connsiteY16" fmla="*/ 87488 h 2895599"/>
                <a:gd name="connsiteX17" fmla="*/ 2827867 w 5300133"/>
                <a:gd name="connsiteY17" fmla="*/ 324555 h 2895599"/>
                <a:gd name="connsiteX18" fmla="*/ 2929467 w 5300133"/>
                <a:gd name="connsiteY18" fmla="*/ 2822 h 2895599"/>
                <a:gd name="connsiteX19" fmla="*/ 3166533 w 5300133"/>
                <a:gd name="connsiteY19" fmla="*/ 307622 h 2895599"/>
                <a:gd name="connsiteX20" fmla="*/ 3488267 w 5300133"/>
                <a:gd name="connsiteY20" fmla="*/ 70555 h 2895599"/>
                <a:gd name="connsiteX21" fmla="*/ 3606800 w 5300133"/>
                <a:gd name="connsiteY21" fmla="*/ 493888 h 2895599"/>
                <a:gd name="connsiteX22" fmla="*/ 3911600 w 5300133"/>
                <a:gd name="connsiteY22" fmla="*/ 239888 h 2895599"/>
                <a:gd name="connsiteX23" fmla="*/ 4013200 w 5300133"/>
                <a:gd name="connsiteY23" fmla="*/ 612422 h 2895599"/>
                <a:gd name="connsiteX24" fmla="*/ 4301067 w 5300133"/>
                <a:gd name="connsiteY24" fmla="*/ 392288 h 2895599"/>
                <a:gd name="connsiteX25" fmla="*/ 4402667 w 5300133"/>
                <a:gd name="connsiteY25" fmla="*/ 747888 h 2895599"/>
                <a:gd name="connsiteX26" fmla="*/ 4758267 w 5300133"/>
                <a:gd name="connsiteY26" fmla="*/ 595488 h 2895599"/>
                <a:gd name="connsiteX27" fmla="*/ 4724400 w 5300133"/>
                <a:gd name="connsiteY27" fmla="*/ 1052688 h 2895599"/>
                <a:gd name="connsiteX28" fmla="*/ 5063067 w 5300133"/>
                <a:gd name="connsiteY28" fmla="*/ 934155 h 2895599"/>
                <a:gd name="connsiteX29" fmla="*/ 5029200 w 5300133"/>
                <a:gd name="connsiteY29" fmla="*/ 1154288 h 2895599"/>
                <a:gd name="connsiteX30" fmla="*/ 5300133 w 5300133"/>
                <a:gd name="connsiteY30" fmla="*/ 1188155 h 2895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00133" h="2895599">
                  <a:moveTo>
                    <a:pt x="0" y="2813755"/>
                  </a:moveTo>
                  <a:cubicBezTo>
                    <a:pt x="198967" y="2854677"/>
                    <a:pt x="397934" y="2895599"/>
                    <a:pt x="440267" y="2830688"/>
                  </a:cubicBezTo>
                  <a:cubicBezTo>
                    <a:pt x="482600" y="2765777"/>
                    <a:pt x="208844" y="2483555"/>
                    <a:pt x="254000" y="2424288"/>
                  </a:cubicBezTo>
                  <a:cubicBezTo>
                    <a:pt x="299156" y="2365021"/>
                    <a:pt x="682978" y="2545644"/>
                    <a:pt x="711200" y="2475088"/>
                  </a:cubicBezTo>
                  <a:cubicBezTo>
                    <a:pt x="739422" y="2404533"/>
                    <a:pt x="386644" y="2060222"/>
                    <a:pt x="423333" y="2000955"/>
                  </a:cubicBezTo>
                  <a:cubicBezTo>
                    <a:pt x="460022" y="1941688"/>
                    <a:pt x="886177" y="2204155"/>
                    <a:pt x="931333" y="2119488"/>
                  </a:cubicBezTo>
                  <a:cubicBezTo>
                    <a:pt x="976489" y="2034821"/>
                    <a:pt x="660400" y="1571977"/>
                    <a:pt x="694267" y="1492955"/>
                  </a:cubicBezTo>
                  <a:cubicBezTo>
                    <a:pt x="728134" y="1413933"/>
                    <a:pt x="1075266" y="1701800"/>
                    <a:pt x="1134533" y="1645355"/>
                  </a:cubicBezTo>
                  <a:cubicBezTo>
                    <a:pt x="1193800" y="1588910"/>
                    <a:pt x="990600" y="1207910"/>
                    <a:pt x="1049867" y="1154288"/>
                  </a:cubicBezTo>
                  <a:cubicBezTo>
                    <a:pt x="1109134" y="1100666"/>
                    <a:pt x="1439333" y="1368777"/>
                    <a:pt x="1490133" y="1323622"/>
                  </a:cubicBezTo>
                  <a:cubicBezTo>
                    <a:pt x="1540933" y="1278467"/>
                    <a:pt x="1306689" y="939800"/>
                    <a:pt x="1354667" y="883355"/>
                  </a:cubicBezTo>
                  <a:cubicBezTo>
                    <a:pt x="1402645" y="826911"/>
                    <a:pt x="1732845" y="1047044"/>
                    <a:pt x="1778000" y="984955"/>
                  </a:cubicBezTo>
                  <a:cubicBezTo>
                    <a:pt x="1823155" y="922866"/>
                    <a:pt x="1574800" y="561622"/>
                    <a:pt x="1625600" y="510822"/>
                  </a:cubicBezTo>
                  <a:cubicBezTo>
                    <a:pt x="1676400" y="460022"/>
                    <a:pt x="2009422" y="714022"/>
                    <a:pt x="2082800" y="680155"/>
                  </a:cubicBezTo>
                  <a:cubicBezTo>
                    <a:pt x="2156178" y="646288"/>
                    <a:pt x="2012245" y="358422"/>
                    <a:pt x="2065867" y="307622"/>
                  </a:cubicBezTo>
                  <a:cubicBezTo>
                    <a:pt x="2119489" y="256822"/>
                    <a:pt x="2345267" y="412044"/>
                    <a:pt x="2404533" y="375355"/>
                  </a:cubicBezTo>
                  <a:cubicBezTo>
                    <a:pt x="2463799" y="338666"/>
                    <a:pt x="2350911" y="95955"/>
                    <a:pt x="2421467" y="87488"/>
                  </a:cubicBezTo>
                  <a:cubicBezTo>
                    <a:pt x="2492023" y="79021"/>
                    <a:pt x="2743200" y="338666"/>
                    <a:pt x="2827867" y="324555"/>
                  </a:cubicBezTo>
                  <a:cubicBezTo>
                    <a:pt x="2912534" y="310444"/>
                    <a:pt x="2873023" y="5644"/>
                    <a:pt x="2929467" y="2822"/>
                  </a:cubicBezTo>
                  <a:cubicBezTo>
                    <a:pt x="2985911" y="0"/>
                    <a:pt x="3073400" y="296333"/>
                    <a:pt x="3166533" y="307622"/>
                  </a:cubicBezTo>
                  <a:cubicBezTo>
                    <a:pt x="3259666" y="318911"/>
                    <a:pt x="3414889" y="39511"/>
                    <a:pt x="3488267" y="70555"/>
                  </a:cubicBezTo>
                  <a:cubicBezTo>
                    <a:pt x="3561645" y="101599"/>
                    <a:pt x="3536245" y="465666"/>
                    <a:pt x="3606800" y="493888"/>
                  </a:cubicBezTo>
                  <a:cubicBezTo>
                    <a:pt x="3677356" y="522110"/>
                    <a:pt x="3843867" y="220132"/>
                    <a:pt x="3911600" y="239888"/>
                  </a:cubicBezTo>
                  <a:cubicBezTo>
                    <a:pt x="3979333" y="259644"/>
                    <a:pt x="3948289" y="587022"/>
                    <a:pt x="4013200" y="612422"/>
                  </a:cubicBezTo>
                  <a:cubicBezTo>
                    <a:pt x="4078111" y="637822"/>
                    <a:pt x="4236156" y="369710"/>
                    <a:pt x="4301067" y="392288"/>
                  </a:cubicBezTo>
                  <a:cubicBezTo>
                    <a:pt x="4365978" y="414866"/>
                    <a:pt x="4326467" y="714021"/>
                    <a:pt x="4402667" y="747888"/>
                  </a:cubicBezTo>
                  <a:cubicBezTo>
                    <a:pt x="4478867" y="781755"/>
                    <a:pt x="4704645" y="544688"/>
                    <a:pt x="4758267" y="595488"/>
                  </a:cubicBezTo>
                  <a:cubicBezTo>
                    <a:pt x="4811889" y="646288"/>
                    <a:pt x="4673600" y="996243"/>
                    <a:pt x="4724400" y="1052688"/>
                  </a:cubicBezTo>
                  <a:cubicBezTo>
                    <a:pt x="4775200" y="1109133"/>
                    <a:pt x="5012267" y="917222"/>
                    <a:pt x="5063067" y="934155"/>
                  </a:cubicBezTo>
                  <a:cubicBezTo>
                    <a:pt x="5113867" y="951088"/>
                    <a:pt x="4989689" y="1111955"/>
                    <a:pt x="5029200" y="1154288"/>
                  </a:cubicBezTo>
                  <a:cubicBezTo>
                    <a:pt x="5068711" y="1196621"/>
                    <a:pt x="5300133" y="1188155"/>
                    <a:pt x="5300133" y="1188155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>
              <a:spLocks noChangeAspect="1"/>
            </p:cNvSpPr>
            <p:nvPr/>
          </p:nvSpPr>
          <p:spPr>
            <a:xfrm>
              <a:off x="2889231" y="2130397"/>
              <a:ext cx="283129" cy="405383"/>
            </a:xfrm>
            <a:prstGeom prst="rect">
              <a:avLst/>
            </a:prstGeom>
            <a:solidFill>
              <a:srgbClr val="66CC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A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52" name="Rectangle 51"/>
          <p:cNvSpPr>
            <a:spLocks noChangeAspect="1"/>
          </p:cNvSpPr>
          <p:nvPr/>
        </p:nvSpPr>
        <p:spPr>
          <a:xfrm rot="19746940">
            <a:off x="3289119" y="3813500"/>
            <a:ext cx="151481" cy="227393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19746940">
            <a:off x="2713578" y="3602621"/>
            <a:ext cx="62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9705001">
            <a:off x="4504979" y="3501503"/>
            <a:ext cx="155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Transcriptome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20347671">
            <a:off x="4144039" y="2992980"/>
            <a:ext cx="215350" cy="165791"/>
          </a:xfrm>
          <a:prstGeom prst="rect">
            <a:avLst/>
          </a:prstGeom>
          <a:solidFill>
            <a:srgbClr val="FF6600">
              <a:alpha val="52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rot="16200000">
            <a:off x="3281391" y="4308865"/>
            <a:ext cx="369223" cy="159212"/>
          </a:xfrm>
          <a:prstGeom prst="rect">
            <a:avLst/>
          </a:prstGeom>
          <a:solidFill>
            <a:schemeClr val="accent4">
              <a:lumMod val="75000"/>
              <a:alpha val="52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65916" y="109498"/>
            <a:ext cx="8803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 smtClean="0">
                <a:solidFill>
                  <a:srgbClr val="FF0000"/>
                </a:solidFill>
              </a:rPr>
              <a:t>X</a:t>
            </a:r>
            <a:r>
              <a:rPr lang="en-US" sz="3000" dirty="0" smtClean="0"/>
              <a:t> Quantitative trait loci studies</a:t>
            </a:r>
          </a:p>
          <a:p>
            <a:pPr algn="ctr"/>
            <a:r>
              <a:rPr lang="en-US" sz="2200" i="1" dirty="0" smtClean="0"/>
              <a:t>(all are cis associations)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5378" y="985271"/>
            <a:ext cx="828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identification of associations between genetic variants (SNPs) and cellular traits.</a:t>
            </a:r>
            <a:endParaRPr lang="en-US" sz="2000" dirty="0"/>
          </a:p>
        </p:txBody>
      </p:sp>
      <p:sp>
        <p:nvSpPr>
          <p:cNvPr id="29" name="Rectangle 28"/>
          <p:cNvSpPr/>
          <p:nvPr/>
        </p:nvSpPr>
        <p:spPr>
          <a:xfrm>
            <a:off x="6773091" y="3357227"/>
            <a:ext cx="2199459" cy="885179"/>
          </a:xfrm>
          <a:prstGeom prst="rect">
            <a:avLst/>
          </a:prstGeom>
          <a:pattFill prst="lgGrid">
            <a:fgClr>
              <a:schemeClr val="tx1"/>
            </a:fgClr>
            <a:bgClr>
              <a:prstClr val="white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406048" y="2645017"/>
            <a:ext cx="791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Samples</a:t>
            </a:r>
            <a:endParaRPr lang="en-US" sz="1400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3048000" y="3352800"/>
            <a:ext cx="193496" cy="2300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6188607" y="3653567"/>
            <a:ext cx="791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Samples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779912" y="1347640"/>
            <a:ext cx="232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DNA methylation data</a:t>
            </a:r>
          </a:p>
        </p:txBody>
      </p:sp>
      <p:sp>
        <p:nvSpPr>
          <p:cNvPr id="37" name="Left Brace 36"/>
          <p:cNvSpPr/>
          <p:nvPr/>
        </p:nvSpPr>
        <p:spPr>
          <a:xfrm flipH="1">
            <a:off x="5826826" y="4197613"/>
            <a:ext cx="474444" cy="1041076"/>
          </a:xfrm>
          <a:prstGeom prst="leftBrace">
            <a:avLst/>
          </a:prstGeom>
          <a:ln>
            <a:solidFill>
              <a:srgbClr val="5959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935338" y="2361537"/>
            <a:ext cx="2199459" cy="885179"/>
          </a:xfrm>
          <a:prstGeom prst="rect">
            <a:avLst/>
          </a:prstGeom>
          <a:pattFill prst="lgGrid">
            <a:fgClr>
              <a:schemeClr val="tx1"/>
            </a:fgClr>
            <a:bgClr>
              <a:prstClr val="white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46281" y="1992205"/>
            <a:ext cx="1609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Genotype data</a:t>
            </a:r>
            <a:endParaRPr lang="en-US" b="1" dirty="0"/>
          </a:p>
        </p:txBody>
      </p:sp>
      <p:sp>
        <p:nvSpPr>
          <p:cNvPr id="41" name="Oval 40"/>
          <p:cNvSpPr/>
          <p:nvPr/>
        </p:nvSpPr>
        <p:spPr>
          <a:xfrm>
            <a:off x="4684141" y="2444871"/>
            <a:ext cx="228600" cy="228600"/>
          </a:xfrm>
          <a:prstGeom prst="ellipse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4716991" y="2673471"/>
            <a:ext cx="73352" cy="308589"/>
          </a:xfrm>
          <a:custGeom>
            <a:avLst/>
            <a:gdLst>
              <a:gd name="connsiteX0" fmla="*/ 102776 w 228454"/>
              <a:gd name="connsiteY0" fmla="*/ 0 h 419186"/>
              <a:gd name="connsiteX1" fmla="*/ 4139 w 228454"/>
              <a:gd name="connsiteY1" fmla="*/ 160277 h 419186"/>
              <a:gd name="connsiteX2" fmla="*/ 226073 w 228454"/>
              <a:gd name="connsiteY2" fmla="*/ 271238 h 419186"/>
              <a:gd name="connsiteX3" fmla="*/ 127436 w 228454"/>
              <a:gd name="connsiteY3" fmla="*/ 419186 h 41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454" h="419186">
                <a:moveTo>
                  <a:pt x="102776" y="0"/>
                </a:moveTo>
                <a:cubicBezTo>
                  <a:pt x="43183" y="57535"/>
                  <a:pt x="-16410" y="115071"/>
                  <a:pt x="4139" y="160277"/>
                </a:cubicBezTo>
                <a:cubicBezTo>
                  <a:pt x="24688" y="205483"/>
                  <a:pt x="205524" y="228087"/>
                  <a:pt x="226073" y="271238"/>
                </a:cubicBezTo>
                <a:cubicBezTo>
                  <a:pt x="246623" y="314390"/>
                  <a:pt x="127436" y="419186"/>
                  <a:pt x="127436" y="419186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 rot="17837295">
            <a:off x="3189604" y="4684186"/>
            <a:ext cx="197054" cy="375536"/>
          </a:xfrm>
          <a:custGeom>
            <a:avLst/>
            <a:gdLst>
              <a:gd name="connsiteX0" fmla="*/ 102776 w 228454"/>
              <a:gd name="connsiteY0" fmla="*/ 0 h 419186"/>
              <a:gd name="connsiteX1" fmla="*/ 4139 w 228454"/>
              <a:gd name="connsiteY1" fmla="*/ 160277 h 419186"/>
              <a:gd name="connsiteX2" fmla="*/ 226073 w 228454"/>
              <a:gd name="connsiteY2" fmla="*/ 271238 h 419186"/>
              <a:gd name="connsiteX3" fmla="*/ 127436 w 228454"/>
              <a:gd name="connsiteY3" fmla="*/ 419186 h 41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454" h="419186">
                <a:moveTo>
                  <a:pt x="102776" y="0"/>
                </a:moveTo>
                <a:cubicBezTo>
                  <a:pt x="43183" y="57535"/>
                  <a:pt x="-16410" y="115071"/>
                  <a:pt x="4139" y="160277"/>
                </a:cubicBezTo>
                <a:cubicBezTo>
                  <a:pt x="24688" y="205483"/>
                  <a:pt x="205524" y="228087"/>
                  <a:pt x="226073" y="271238"/>
                </a:cubicBezTo>
                <a:cubicBezTo>
                  <a:pt x="246623" y="314390"/>
                  <a:pt x="127436" y="419186"/>
                  <a:pt x="127436" y="419186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/>
          <p:cNvSpPr/>
          <p:nvPr/>
        </p:nvSpPr>
        <p:spPr>
          <a:xfrm rot="17181327">
            <a:off x="2831852" y="4621197"/>
            <a:ext cx="344329" cy="222555"/>
          </a:xfrm>
          <a:prstGeom prst="triangle">
            <a:avLst/>
          </a:prstGeom>
          <a:solidFill>
            <a:srgbClr val="66FF66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826826" y="1716972"/>
            <a:ext cx="2199459" cy="885179"/>
          </a:xfrm>
          <a:prstGeom prst="rect">
            <a:avLst/>
          </a:prstGeom>
          <a:pattFill prst="lgGrid">
            <a:fgClr>
              <a:schemeClr val="tx1"/>
            </a:fgClr>
            <a:bgClr>
              <a:prstClr val="white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6773091" y="2960056"/>
            <a:ext cx="225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Gene expression data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0" y="5238689"/>
            <a:ext cx="267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Histone modification data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65916" y="5616959"/>
            <a:ext cx="2199459" cy="885179"/>
          </a:xfrm>
          <a:prstGeom prst="rect">
            <a:avLst/>
          </a:prstGeom>
          <a:pattFill prst="lgGrid">
            <a:fgClr>
              <a:schemeClr val="tx1"/>
            </a:fgClr>
            <a:bgClr>
              <a:prstClr val="white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 rot="20271017">
            <a:off x="3075824" y="1828575"/>
            <a:ext cx="2672128" cy="327260"/>
          </a:xfrm>
          <a:custGeom>
            <a:avLst/>
            <a:gdLst>
              <a:gd name="connsiteX0" fmla="*/ 0 w 4094458"/>
              <a:gd name="connsiteY0" fmla="*/ 487812 h 1438529"/>
              <a:gd name="connsiteX1" fmla="*/ 2352579 w 4094458"/>
              <a:gd name="connsiteY1" fmla="*/ 43681 h 1438529"/>
              <a:gd name="connsiteX2" fmla="*/ 4094458 w 4094458"/>
              <a:gd name="connsiteY2" fmla="*/ 1438529 h 143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4458" h="1438529">
                <a:moveTo>
                  <a:pt x="0" y="487812"/>
                </a:moveTo>
                <a:cubicBezTo>
                  <a:pt x="835084" y="186520"/>
                  <a:pt x="1670169" y="-114772"/>
                  <a:pt x="2352579" y="43681"/>
                </a:cubicBezTo>
                <a:cubicBezTo>
                  <a:pt x="3034989" y="202134"/>
                  <a:pt x="4094458" y="1438529"/>
                  <a:pt x="4094458" y="1438529"/>
                </a:cubicBezTo>
              </a:path>
            </a:pathLst>
          </a:custGeom>
          <a:ln>
            <a:solidFill>
              <a:srgbClr val="3366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20306447">
            <a:off x="3778341" y="150645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mQTLs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192289" y="2361733"/>
            <a:ext cx="3504578" cy="990065"/>
          </a:xfrm>
          <a:custGeom>
            <a:avLst/>
            <a:gdLst>
              <a:gd name="connsiteX0" fmla="*/ 0 w 3504578"/>
              <a:gd name="connsiteY0" fmla="*/ 143441 h 990065"/>
              <a:gd name="connsiteX1" fmla="*/ 2095807 w 3504578"/>
              <a:gd name="connsiteY1" fmla="*/ 67106 h 990065"/>
              <a:gd name="connsiteX2" fmla="*/ 3504578 w 3504578"/>
              <a:gd name="connsiteY2" fmla="*/ 990065 h 9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4578" h="990065">
                <a:moveTo>
                  <a:pt x="0" y="143441"/>
                </a:moveTo>
                <a:cubicBezTo>
                  <a:pt x="755855" y="34721"/>
                  <a:pt x="1511711" y="-73998"/>
                  <a:pt x="2095807" y="67106"/>
                </a:cubicBezTo>
                <a:cubicBezTo>
                  <a:pt x="2679903" y="208210"/>
                  <a:pt x="3504578" y="990065"/>
                  <a:pt x="3504578" y="990065"/>
                </a:cubicBezTo>
              </a:path>
            </a:pathLst>
          </a:custGeom>
          <a:ln>
            <a:solidFill>
              <a:srgbClr val="3366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452261" y="1981169"/>
            <a:ext cx="75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eQTLs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019888" y="3386495"/>
            <a:ext cx="812208" cy="1929192"/>
          </a:xfrm>
          <a:custGeom>
            <a:avLst/>
            <a:gdLst>
              <a:gd name="connsiteX0" fmla="*/ 812208 w 812208"/>
              <a:gd name="connsiteY0" fmla="*/ 0 h 1929192"/>
              <a:gd name="connsiteX1" fmla="*/ 55775 w 812208"/>
              <a:gd name="connsiteY1" fmla="*/ 1193601 h 1929192"/>
              <a:gd name="connsiteX2" fmla="*/ 55775 w 812208"/>
              <a:gd name="connsiteY2" fmla="*/ 1929192 h 192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2208" h="1929192">
                <a:moveTo>
                  <a:pt x="812208" y="0"/>
                </a:moveTo>
                <a:cubicBezTo>
                  <a:pt x="497027" y="436034"/>
                  <a:pt x="181847" y="872069"/>
                  <a:pt x="55775" y="1193601"/>
                </a:cubicBezTo>
                <a:cubicBezTo>
                  <a:pt x="-70297" y="1515133"/>
                  <a:pt x="56932" y="1806594"/>
                  <a:pt x="55775" y="1929192"/>
                </a:cubicBezTo>
              </a:path>
            </a:pathLst>
          </a:custGeom>
          <a:ln>
            <a:solidFill>
              <a:srgbClr val="3366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491635" y="401294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haQTLs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9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21"/>
    </mc:Choice>
    <mc:Fallback xmlns="">
      <p:transition xmlns:p14="http://schemas.microsoft.com/office/powerpoint/2010/main" spd="slow" advTm="2282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94" y="1120156"/>
            <a:ext cx="5120551" cy="51022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0434" y="872648"/>
            <a:ext cx="582939" cy="555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3277" y="2286733"/>
            <a:ext cx="478843" cy="1956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36268" y="6479215"/>
            <a:ext cx="2897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Bernard Ng, et al., Nat </a:t>
            </a:r>
            <a:r>
              <a:rPr lang="en-US" sz="1400" dirty="0" err="1" smtClean="0"/>
              <a:t>Neurosci</a:t>
            </a:r>
            <a:r>
              <a:rPr lang="en-US" sz="1400" dirty="0" smtClean="0"/>
              <a:t> 2017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37988" y="181245"/>
            <a:ext cx="8595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xQTL</a:t>
            </a:r>
            <a:r>
              <a:rPr lang="en-US" sz="2200" dirty="0" smtClean="0"/>
              <a:t> study in ROSMAP from brain (DLPFC) using ~500 samples with multiple molecular trait measurements</a:t>
            </a:r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232746" y="6469960"/>
            <a:ext cx="2877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mostafavilab.stat.ubc.ca</a:t>
            </a:r>
            <a:r>
              <a:rPr lang="en-US" sz="1400" dirty="0"/>
              <a:t>/</a:t>
            </a:r>
            <a:r>
              <a:rPr lang="en-US" sz="1400" dirty="0" err="1"/>
              <a:t>xqtl</a:t>
            </a:r>
            <a:r>
              <a:rPr lang="en-US" sz="1400" dirty="0"/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2138" y="1611891"/>
            <a:ext cx="2487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1) Overlap of QTL types?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51930" y="3782018"/>
            <a:ext cx="3604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2) Can we improve statistical power in ‘brain relevant’ GWAS?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741" y="5253935"/>
            <a:ext cx="766984" cy="7669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79408" y="6036619"/>
            <a:ext cx="124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Bernard 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6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116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Statistical view</a:t>
            </a:r>
            <a:endParaRPr lang="en-US" sz="3000" dirty="0"/>
          </a:p>
        </p:txBody>
      </p:sp>
      <p:graphicFrame>
        <p:nvGraphicFramePr>
          <p:cNvPr id="3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365251"/>
              </p:ext>
            </p:extLst>
          </p:nvPr>
        </p:nvGraphicFramePr>
        <p:xfrm>
          <a:off x="3137859" y="1123710"/>
          <a:ext cx="2776537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4" name="Equation" r:id="rId3" imgW="1092200" imgH="241300" progId="Equation.3">
                  <p:embed/>
                </p:oleObj>
              </mc:Choice>
              <mc:Fallback>
                <p:oleObj name="Equation" r:id="rId3" imgW="1092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37859" y="1123710"/>
                        <a:ext cx="2776537" cy="61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>
            <a:endCxn id="6" idx="0"/>
          </p:cNvCxnSpPr>
          <p:nvPr/>
        </p:nvCxnSpPr>
        <p:spPr>
          <a:xfrm flipH="1">
            <a:off x="2833427" y="1640783"/>
            <a:ext cx="426000" cy="6314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33932" y="2272281"/>
            <a:ext cx="1798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Gene expression</a:t>
            </a:r>
          </a:p>
          <a:p>
            <a:r>
              <a:rPr lang="en-US" sz="1600" dirty="0" smtClean="0"/>
              <a:t>Histone acetylation</a:t>
            </a:r>
          </a:p>
          <a:p>
            <a:r>
              <a:rPr lang="en-US" sz="1600" dirty="0" smtClean="0"/>
              <a:t>DNA methylation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897209" y="1658131"/>
            <a:ext cx="69398" cy="6766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64757" y="2334737"/>
            <a:ext cx="1003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Genotype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468457" y="1640783"/>
            <a:ext cx="445939" cy="6314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68457" y="2249252"/>
            <a:ext cx="2747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0000"/>
                </a:solidFill>
              </a:rPr>
              <a:t>hidden</a:t>
            </a:r>
            <a:r>
              <a:rPr lang="en-US" sz="2000" dirty="0" smtClean="0">
                <a:solidFill>
                  <a:srgbClr val="FF0000"/>
                </a:solidFill>
              </a:rPr>
              <a:t> confounds: PCs </a:t>
            </a:r>
            <a:r>
              <a:rPr lang="en-US" sz="2000" smtClean="0">
                <a:solidFill>
                  <a:srgbClr val="FF0000"/>
                </a:solidFill>
              </a:rPr>
              <a:t>from corresponding dataset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27" y="4372226"/>
            <a:ext cx="6879478" cy="219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80427" y="3433850"/>
            <a:ext cx="728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Adjusting for hidden confounds leads to drastic increase in statistical power in QTL analysis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346712" y="5207386"/>
            <a:ext cx="2078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Number of QTLs (</a:t>
            </a:r>
            <a:r>
              <a:rPr lang="en-US" dirty="0" err="1" smtClean="0"/>
              <a:t>chr</a:t>
            </a:r>
            <a:r>
              <a:rPr lang="en-US" dirty="0" smtClean="0"/>
              <a:t> 22)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66843" y="6488668"/>
            <a:ext cx="29245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Number </a:t>
            </a:r>
            <a:r>
              <a:rPr lang="en-US" smtClean="0"/>
              <a:t>of regressed out PCs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80883" y="4306651"/>
            <a:ext cx="75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eQTLs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49445" y="4283734"/>
            <a:ext cx="81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mQTLs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52987" y="4283734"/>
            <a:ext cx="86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haQTLs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9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7916"/>
          <a:stretch/>
        </p:blipFill>
        <p:spPr>
          <a:xfrm>
            <a:off x="4985009" y="3520746"/>
            <a:ext cx="2841179" cy="2314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544" r="62122" b="71251"/>
          <a:stretch/>
        </p:blipFill>
        <p:spPr>
          <a:xfrm>
            <a:off x="1304675" y="3266193"/>
            <a:ext cx="2958284" cy="24951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36268" y="6479215"/>
            <a:ext cx="2897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Bernard Ng, et al., Nat </a:t>
            </a:r>
            <a:r>
              <a:rPr lang="en-US" sz="1400" dirty="0" err="1" smtClean="0"/>
              <a:t>Neurosci</a:t>
            </a:r>
            <a:r>
              <a:rPr lang="en-US" sz="1400" dirty="0" smtClean="0"/>
              <a:t> 2017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304675" y="485768"/>
            <a:ext cx="6781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Results: overlap between </a:t>
            </a:r>
            <a:r>
              <a:rPr lang="en-US" sz="2400" dirty="0" err="1" smtClean="0"/>
              <a:t>mQTLs</a:t>
            </a:r>
            <a:r>
              <a:rPr lang="en-US" sz="2400" dirty="0" smtClean="0"/>
              <a:t>, </a:t>
            </a:r>
            <a:r>
              <a:rPr lang="en-US" sz="2400" dirty="0" err="1" smtClean="0"/>
              <a:t>eQTLs</a:t>
            </a:r>
            <a:r>
              <a:rPr lang="en-US" sz="2400" dirty="0" smtClean="0"/>
              <a:t>, and </a:t>
            </a:r>
            <a:r>
              <a:rPr lang="en-US" sz="2400" dirty="0" err="1" smtClean="0"/>
              <a:t>haQTLs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83643" y="1354420"/>
            <a:ext cx="78234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Many SNPs effect only one type of molecular traits (e.g., </a:t>
            </a:r>
            <a:r>
              <a:rPr lang="en-US" sz="2200" dirty="0" err="1" smtClean="0"/>
              <a:t>mQTLs</a:t>
            </a:r>
            <a:r>
              <a:rPr lang="en-US" sz="22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Best estimate: 40-60% overlap</a:t>
            </a:r>
            <a:endParaRPr lang="en-US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3242779" y="3682185"/>
            <a:ext cx="81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mQTLs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87403" y="3366708"/>
            <a:ext cx="86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haQTLs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01603" y="5031373"/>
            <a:ext cx="75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eQTLs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38751" y="2778712"/>
            <a:ext cx="2602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Simple </a:t>
            </a:r>
            <a:r>
              <a:rPr lang="en-US" sz="2000" smtClean="0"/>
              <a:t>overlap analysis</a:t>
            </a:r>
            <a:endParaRPr lang="en-US" sz="2000"/>
          </a:p>
        </p:txBody>
      </p:sp>
      <p:sp>
        <p:nvSpPr>
          <p:cNvPr id="13" name="TextBox 12"/>
          <p:cNvSpPr txBox="1"/>
          <p:nvPr/>
        </p:nvSpPr>
        <p:spPr>
          <a:xfrm>
            <a:off x="5152194" y="2464573"/>
            <a:ext cx="2965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Pi1-based replication rates for </a:t>
            </a:r>
            <a:r>
              <a:rPr lang="en-US" sz="2000" smtClean="0"/>
              <a:t>quantifying overlap</a:t>
            </a:r>
            <a:endParaRPr lang="en-US" sz="2000"/>
          </a:p>
        </p:txBody>
      </p:sp>
      <p:sp>
        <p:nvSpPr>
          <p:cNvPr id="14" name="TextBox 13"/>
          <p:cNvSpPr txBox="1"/>
          <p:nvPr/>
        </p:nvSpPr>
        <p:spPr>
          <a:xfrm>
            <a:off x="4550947" y="3769042"/>
            <a:ext cx="8191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mQTLs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01586" y="4380540"/>
            <a:ext cx="8672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haQTLs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90219" y="5055621"/>
            <a:ext cx="7502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dirty="0" err="1" smtClean="0"/>
              <a:t>QTLs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15087" y="3285884"/>
            <a:ext cx="8191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mQTLs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201521" y="3266193"/>
            <a:ext cx="8672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haQTLs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117499" y="3273395"/>
            <a:ext cx="7502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dirty="0" err="1" smtClean="0"/>
              <a:t>QTLs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91939" r="6647" b="69430"/>
          <a:stretch/>
        </p:blipFill>
        <p:spPr>
          <a:xfrm>
            <a:off x="8188588" y="3769042"/>
            <a:ext cx="188713" cy="10526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37178" y="3899647"/>
            <a:ext cx="583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60%</a:t>
            </a:r>
          </a:p>
          <a:p>
            <a:r>
              <a:rPr lang="en-US" dirty="0" smtClean="0"/>
              <a:t>50%</a:t>
            </a:r>
          </a:p>
          <a:p>
            <a:r>
              <a:rPr lang="en-US" dirty="0" smtClean="0"/>
              <a:t>40%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8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516906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Using </a:t>
            </a:r>
            <a:r>
              <a:rPr lang="en-US" sz="2800" dirty="0" err="1" smtClean="0"/>
              <a:t>xQTL</a:t>
            </a:r>
            <a:r>
              <a:rPr lang="en-US" sz="2800" dirty="0" smtClean="0"/>
              <a:t> associations to improve detection power in GWAS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040" y="1961056"/>
            <a:ext cx="8229600" cy="136298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Hypothesis free </a:t>
            </a:r>
            <a:r>
              <a:rPr lang="en-US" sz="2200" dirty="0" err="1" smtClean="0"/>
              <a:t>vs</a:t>
            </a:r>
            <a:r>
              <a:rPr lang="en-US" sz="2200" dirty="0" smtClean="0"/>
              <a:t> (genome-wide) hypothesis “weighted” GWAS</a:t>
            </a:r>
            <a:endParaRPr lang="en-US" sz="2200" dirty="0"/>
          </a:p>
          <a:p>
            <a:pPr lvl="1"/>
            <a:r>
              <a:rPr lang="en-US" sz="2200" dirty="0" smtClean="0"/>
              <a:t>Multiple testing correction: penalize all tested hypothesis equally </a:t>
            </a:r>
            <a:r>
              <a:rPr lang="en-US" sz="2200" dirty="0" err="1" smtClean="0"/>
              <a:t>vs</a:t>
            </a:r>
            <a:r>
              <a:rPr lang="en-US" sz="2200" dirty="0" smtClean="0"/>
              <a:t> test-specific penalization.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012840" y="3776410"/>
            <a:ext cx="356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Standard </a:t>
            </a:r>
            <a:r>
              <a:rPr lang="en-US" sz="2000" dirty="0" err="1" smtClean="0">
                <a:solidFill>
                  <a:srgbClr val="FF0000"/>
                </a:solidFill>
              </a:rPr>
              <a:t>Boneferroni</a:t>
            </a:r>
            <a:r>
              <a:rPr lang="en-US" sz="2000" dirty="0" smtClean="0">
                <a:solidFill>
                  <a:srgbClr val="FF0000"/>
                </a:solidFill>
              </a:rPr>
              <a:t> correction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(i.e., hypothesis free):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045184"/>
              </p:ext>
            </p:extLst>
          </p:nvPr>
        </p:nvGraphicFramePr>
        <p:xfrm>
          <a:off x="4909969" y="3691373"/>
          <a:ext cx="1650574" cy="792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" name="Equation" r:id="rId4" imgW="1295400" imgH="622300" progId="Equation.3">
                  <p:embed/>
                </p:oleObj>
              </mc:Choice>
              <mc:Fallback>
                <p:oleObj name="Equation" r:id="rId4" imgW="12954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09969" y="3691373"/>
                        <a:ext cx="1650574" cy="792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12840" y="4846773"/>
            <a:ext cx="3662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Weighted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Boneferroni</a:t>
            </a:r>
            <a:r>
              <a:rPr lang="en-US" sz="2000" dirty="0" smtClean="0">
                <a:solidFill>
                  <a:srgbClr val="FF0000"/>
                </a:solidFill>
              </a:rPr>
              <a:t> correction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(i.e., hypothesis weighted):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117410"/>
              </p:ext>
            </p:extLst>
          </p:nvPr>
        </p:nvGraphicFramePr>
        <p:xfrm>
          <a:off x="4856524" y="4494210"/>
          <a:ext cx="3208229" cy="822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" name="Equation" r:id="rId6" imgW="1828800" imgH="469900" progId="Equation.3">
                  <p:embed/>
                </p:oleObj>
              </mc:Choice>
              <mc:Fallback>
                <p:oleObj name="Equation" r:id="rId6" imgW="18288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56524" y="4494210"/>
                        <a:ext cx="3208229" cy="822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92782" y="5704313"/>
            <a:ext cx="2282558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Weight of hypothesis </a:t>
            </a:r>
            <a:r>
              <a:rPr lang="en-US" dirty="0" err="1" smtClean="0"/>
              <a:t>i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572627" y="5306582"/>
            <a:ext cx="50634" cy="39773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012840" y="6317390"/>
            <a:ext cx="6722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Weighted </a:t>
            </a:r>
            <a:r>
              <a:rPr lang="en-US" sz="1600" dirty="0" err="1" smtClean="0"/>
              <a:t>Bonferroni</a:t>
            </a:r>
            <a:r>
              <a:rPr lang="en-US" sz="1600" dirty="0" smtClean="0"/>
              <a:t> correction based on Wasserman </a:t>
            </a:r>
            <a:r>
              <a:rPr lang="en-US" sz="1600" dirty="0"/>
              <a:t>and </a:t>
            </a:r>
            <a:r>
              <a:rPr lang="en-US" sz="1600" dirty="0" smtClean="0"/>
              <a:t>Roeder. </a:t>
            </a:r>
            <a:r>
              <a:rPr lang="en-US" sz="1600" i="1" dirty="0" err="1" smtClean="0"/>
              <a:t>arXiv</a:t>
            </a:r>
            <a:r>
              <a:rPr lang="en-US" sz="1600" dirty="0" smtClean="0"/>
              <a:t>.  2006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813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516906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Thanks!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040" y="1961056"/>
            <a:ext cx="8229600" cy="136298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Hypothesis free </a:t>
            </a:r>
            <a:r>
              <a:rPr lang="en-US" sz="2200" dirty="0" err="1" smtClean="0"/>
              <a:t>vs</a:t>
            </a:r>
            <a:r>
              <a:rPr lang="en-US" sz="2200" dirty="0" smtClean="0"/>
              <a:t> (genome-wide) hypothesis “weighted” GWAS</a:t>
            </a:r>
            <a:endParaRPr lang="en-US" sz="2200" dirty="0"/>
          </a:p>
          <a:p>
            <a:pPr lvl="1"/>
            <a:r>
              <a:rPr lang="en-US" sz="2200" dirty="0" smtClean="0"/>
              <a:t>Multiple testing correction: penalize all tested hypothesis equally </a:t>
            </a:r>
            <a:r>
              <a:rPr lang="en-US" sz="2200" dirty="0" err="1" smtClean="0"/>
              <a:t>vs</a:t>
            </a:r>
            <a:r>
              <a:rPr lang="en-US" sz="2200" dirty="0" smtClean="0"/>
              <a:t> test-specific penalization.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012840" y="3776410"/>
            <a:ext cx="356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Standard </a:t>
            </a:r>
            <a:r>
              <a:rPr lang="en-US" sz="2000" dirty="0" err="1" smtClean="0">
                <a:solidFill>
                  <a:srgbClr val="FF0000"/>
                </a:solidFill>
              </a:rPr>
              <a:t>Boneferroni</a:t>
            </a:r>
            <a:r>
              <a:rPr lang="en-US" sz="2000" dirty="0" smtClean="0">
                <a:solidFill>
                  <a:srgbClr val="FF0000"/>
                </a:solidFill>
              </a:rPr>
              <a:t> correction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(i.e., hypothesis free):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909969" y="3691373"/>
          <a:ext cx="1650574" cy="792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7" name="Equation" r:id="rId4" imgW="1295400" imgH="622300" progId="Equation.3">
                  <p:embed/>
                </p:oleObj>
              </mc:Choice>
              <mc:Fallback>
                <p:oleObj name="Equation" r:id="rId4" imgW="12954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09969" y="3691373"/>
                        <a:ext cx="1650574" cy="792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12840" y="4846773"/>
            <a:ext cx="3662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Weighted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Boneferroni</a:t>
            </a:r>
            <a:r>
              <a:rPr lang="en-US" sz="2000" dirty="0" smtClean="0">
                <a:solidFill>
                  <a:srgbClr val="FF0000"/>
                </a:solidFill>
              </a:rPr>
              <a:t> correction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(i.e., hypothesis weighted):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856524" y="4494210"/>
          <a:ext cx="3208229" cy="822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8" name="Equation" r:id="rId6" imgW="1828800" imgH="469900" progId="Equation.3">
                  <p:embed/>
                </p:oleObj>
              </mc:Choice>
              <mc:Fallback>
                <p:oleObj name="Equation" r:id="rId6" imgW="18288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56524" y="4494210"/>
                        <a:ext cx="3208229" cy="822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92782" y="5704313"/>
            <a:ext cx="2282558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Weight of hypothesis </a:t>
            </a:r>
            <a:r>
              <a:rPr lang="en-US" dirty="0" err="1" smtClean="0"/>
              <a:t>i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572627" y="5306582"/>
            <a:ext cx="50634" cy="39773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012840" y="6317390"/>
            <a:ext cx="6722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Weighted </a:t>
            </a:r>
            <a:r>
              <a:rPr lang="en-US" sz="1600" dirty="0" err="1" smtClean="0"/>
              <a:t>Bonferroni</a:t>
            </a:r>
            <a:r>
              <a:rPr lang="en-US" sz="1600" dirty="0" smtClean="0"/>
              <a:t> correction based on Wasserman </a:t>
            </a:r>
            <a:r>
              <a:rPr lang="en-US" sz="1600" dirty="0"/>
              <a:t>and </a:t>
            </a:r>
            <a:r>
              <a:rPr lang="en-US" sz="1600" dirty="0" smtClean="0"/>
              <a:t>Roeder. </a:t>
            </a:r>
            <a:r>
              <a:rPr lang="en-US" sz="1600" i="1" dirty="0" err="1" smtClean="0"/>
              <a:t>arXiv</a:t>
            </a:r>
            <a:r>
              <a:rPr lang="en-US" sz="1600" dirty="0" smtClean="0"/>
              <a:t>.  2006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8042" y="186580"/>
            <a:ext cx="942596" cy="150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8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xQTL</a:t>
            </a:r>
            <a:r>
              <a:rPr lang="en-US" sz="2800" dirty="0" smtClean="0"/>
              <a:t> guided GWAS results in additional </a:t>
            </a:r>
            <a:r>
              <a:rPr lang="en-US" sz="2800" i="1" dirty="0" smtClean="0"/>
              <a:t>independent</a:t>
            </a:r>
            <a:r>
              <a:rPr lang="en-US" sz="2800" dirty="0" smtClean="0"/>
              <a:t> significant loci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96254"/>
            <a:ext cx="8029222" cy="3541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0184" y="1593829"/>
            <a:ext cx="83279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Standard GWAS identified 240 significant loci in the latest SCZ GWAS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QTL guided GWAS identified an additional 9 independent loci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6136268" y="6479215"/>
            <a:ext cx="2897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Bernard Ng, et al., Nat </a:t>
            </a:r>
            <a:r>
              <a:rPr lang="en-US" sz="1400" dirty="0" err="1" smtClean="0"/>
              <a:t>Neurosci</a:t>
            </a:r>
            <a:r>
              <a:rPr lang="en-US" sz="1400" dirty="0" smtClean="0"/>
              <a:t> 2017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6549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xQTL</a:t>
            </a:r>
            <a:r>
              <a:rPr lang="en-US" sz="2800" dirty="0" smtClean="0"/>
              <a:t> guided GWAS results in additional </a:t>
            </a:r>
            <a:r>
              <a:rPr lang="en-US" sz="2800" i="1" dirty="0" smtClean="0"/>
              <a:t>independent</a:t>
            </a:r>
            <a:r>
              <a:rPr lang="en-US" sz="2800" dirty="0" smtClean="0"/>
              <a:t> significant loci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96254"/>
            <a:ext cx="8029222" cy="3541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0184" y="1593829"/>
            <a:ext cx="83279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Standard GWAS identified 240 significant loci in the latest SCZ GWAS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QTL guided GWAS identified an additional 9 independent loci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6136268" y="6479215"/>
            <a:ext cx="2897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Bernard Ng, et al., Nat </a:t>
            </a:r>
            <a:r>
              <a:rPr lang="en-US" sz="1400" dirty="0" err="1" smtClean="0"/>
              <a:t>Neurosci</a:t>
            </a:r>
            <a:r>
              <a:rPr lang="en-US" sz="1400" dirty="0" smtClean="0"/>
              <a:t> 2017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27399" y="3051228"/>
            <a:ext cx="7659023" cy="1477328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cmpd="sng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Courier New"/>
              <a:buChar char="o"/>
            </a:pPr>
            <a:r>
              <a:rPr lang="en-US" sz="2500" dirty="0" smtClean="0">
                <a:solidFill>
                  <a:srgbClr val="FFFFFF"/>
                </a:solidFill>
              </a:rPr>
              <a:t>Modest improvement in detection power implies that there are still many “functional SNPs” that we are not modeling</a:t>
            </a:r>
            <a:r>
              <a:rPr lang="mr-IN" sz="2500" dirty="0" smtClean="0">
                <a:solidFill>
                  <a:srgbClr val="FFFFFF"/>
                </a:solidFill>
              </a:rPr>
              <a:t>…</a:t>
            </a:r>
            <a:r>
              <a:rPr lang="en-US" sz="2500" dirty="0" smtClean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97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8638" y="2217738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Can we identify additional </a:t>
            </a:r>
            <a:r>
              <a:rPr lang="en-US" sz="3000" i="1" dirty="0" smtClean="0"/>
              <a:t>context </a:t>
            </a:r>
            <a:r>
              <a:rPr lang="en-US" sz="3000" dirty="0" smtClean="0"/>
              <a:t>specific QTLs from the same dataset?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0263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425" y="3498497"/>
            <a:ext cx="4332288" cy="3359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81" y="98425"/>
            <a:ext cx="8326438" cy="333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35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Motivation: Identifying context-specific effects of genetic variation</a:t>
            </a:r>
            <a:endParaRPr lang="en-US" sz="3000" dirty="0"/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457200" y="1781445"/>
            <a:ext cx="5927860" cy="4528459"/>
          </a:xfrm>
        </p:spPr>
        <p:txBody>
          <a:bodyPr>
            <a:noAutofit/>
          </a:bodyPr>
          <a:lstStyle/>
          <a:p>
            <a:pPr defTabSz="914400">
              <a:spcBef>
                <a:spcPts val="0"/>
              </a:spcBef>
            </a:pPr>
            <a:endParaRPr lang="en-US" sz="2000" dirty="0"/>
          </a:p>
          <a:p>
            <a:pPr defTabSz="914400">
              <a:spcBef>
                <a:spcPts val="0"/>
              </a:spcBef>
            </a:pPr>
            <a:endParaRPr lang="en-US" sz="2000" dirty="0" smtClean="0"/>
          </a:p>
          <a:p>
            <a:pPr defTabSz="914400">
              <a:spcBef>
                <a:spcPts val="0"/>
              </a:spcBef>
            </a:pPr>
            <a:r>
              <a:rPr lang="en-US" sz="2000" dirty="0" err="1" smtClean="0">
                <a:solidFill>
                  <a:srgbClr val="FF0000"/>
                </a:solidFill>
              </a:rPr>
              <a:t>GxE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eQTLs</a:t>
            </a:r>
            <a:r>
              <a:rPr lang="en-US" sz="2000" dirty="0" smtClean="0">
                <a:solidFill>
                  <a:srgbClr val="FF0000"/>
                </a:solidFill>
              </a:rPr>
              <a:t>: </a:t>
            </a:r>
            <a:r>
              <a:rPr lang="en-US" sz="2000" dirty="0" err="1" smtClean="0"/>
              <a:t>eQTLs</a:t>
            </a:r>
            <a:r>
              <a:rPr lang="en-US" sz="2000" dirty="0" smtClean="0"/>
              <a:t> that are only active in certain environments </a:t>
            </a:r>
          </a:p>
          <a:p>
            <a:pPr lvl="1" defTabSz="914400">
              <a:spcBef>
                <a:spcPts val="0"/>
              </a:spcBef>
            </a:pPr>
            <a:endParaRPr lang="en-US" sz="2200" dirty="0" smtClean="0"/>
          </a:p>
          <a:p>
            <a:pPr lvl="1" defTabSz="914400">
              <a:spcBef>
                <a:spcPts val="0"/>
              </a:spcBef>
            </a:pPr>
            <a:r>
              <a:rPr lang="en-US" sz="2200" dirty="0" smtClean="0"/>
              <a:t>Knowles et al., Nat Methods 2017</a:t>
            </a:r>
          </a:p>
          <a:p>
            <a:pPr lvl="1" defTabSz="914400">
              <a:spcBef>
                <a:spcPts val="0"/>
              </a:spcBef>
            </a:pPr>
            <a:r>
              <a:rPr lang="en-US" sz="2200" dirty="0"/>
              <a:t>Yao et al., HMG 2014</a:t>
            </a:r>
          </a:p>
          <a:p>
            <a:pPr lvl="1" defTabSz="914400">
              <a:spcBef>
                <a:spcPts val="0"/>
              </a:spcBef>
            </a:pPr>
            <a:r>
              <a:rPr lang="en-US" sz="2200" dirty="0"/>
              <a:t>Kim </a:t>
            </a:r>
            <a:r>
              <a:rPr lang="en-US" sz="2200" dirty="0" err="1"/>
              <a:t>Kukurba</a:t>
            </a:r>
            <a:r>
              <a:rPr lang="en-US" sz="2200" dirty="0"/>
              <a:t> et al., Genome Research 2016</a:t>
            </a:r>
          </a:p>
          <a:p>
            <a:pPr lvl="1" defTabSz="914400">
              <a:spcBef>
                <a:spcPts val="0"/>
              </a:spcBef>
            </a:pPr>
            <a:r>
              <a:rPr lang="en-US" sz="2200" dirty="0"/>
              <a:t>David Knowles et al., Nat Meth 2017</a:t>
            </a:r>
            <a:endParaRPr lang="en-US" sz="2200" u="sng" dirty="0"/>
          </a:p>
          <a:p>
            <a:pPr defTabSz="914400">
              <a:spcBef>
                <a:spcPts val="0"/>
              </a:spcBef>
            </a:pPr>
            <a:endParaRPr lang="en-US" sz="2000" dirty="0" smtClean="0"/>
          </a:p>
          <a:p>
            <a:pPr defTabSz="914400">
              <a:spcBef>
                <a:spcPts val="0"/>
              </a:spcBef>
            </a:pPr>
            <a:endParaRPr lang="en-US" sz="2000" dirty="0" smtClean="0"/>
          </a:p>
          <a:p>
            <a:pPr defTabSz="914400">
              <a:spcBef>
                <a:spcPts val="0"/>
              </a:spcBef>
            </a:pPr>
            <a:endParaRPr lang="en-US" sz="2000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6385060" y="2168401"/>
            <a:ext cx="2166114" cy="1144179"/>
            <a:chOff x="6042135" y="4201592"/>
            <a:chExt cx="2426619" cy="1445328"/>
          </a:xfrm>
        </p:grpSpPr>
        <p:sp>
          <p:nvSpPr>
            <p:cNvPr id="20" name="TextBox 19"/>
            <p:cNvSpPr txBox="1"/>
            <p:nvPr/>
          </p:nvSpPr>
          <p:spPr>
            <a:xfrm>
              <a:off x="6381769" y="4201592"/>
              <a:ext cx="523971" cy="349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DNA</a:t>
              </a:r>
              <a:endParaRPr lang="en-US" sz="1200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6042135" y="4461459"/>
              <a:ext cx="2426619" cy="1185461"/>
              <a:chOff x="6069801" y="4449914"/>
              <a:chExt cx="2817097" cy="1421372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alphaModFix amt="79000"/>
              </a:blip>
              <a:srcRect l="33411" t="26992" r="35488" b="66838"/>
              <a:stretch/>
            </p:blipFill>
            <p:spPr>
              <a:xfrm>
                <a:off x="6385524" y="4449914"/>
                <a:ext cx="685414" cy="24755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15000"/>
                </a:schemeClr>
              </a:solidFill>
            </p:spPr>
          </p:pic>
          <p:sp>
            <p:nvSpPr>
              <p:cNvPr id="23" name="Freeform 22"/>
              <p:cNvSpPr/>
              <p:nvPr/>
            </p:nvSpPr>
            <p:spPr>
              <a:xfrm rot="2936753">
                <a:off x="6641923" y="5350159"/>
                <a:ext cx="323850" cy="413605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BF308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069801" y="5090466"/>
                <a:ext cx="1424303" cy="419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 smtClean="0"/>
                  <a:t>Transcriptome</a:t>
                </a:r>
                <a:endParaRPr lang="en-US" sz="1200" dirty="0"/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4"/>
              <a:srcRect l="17046" t="34197" r="18560" b="15037"/>
              <a:stretch/>
            </p:blipFill>
            <p:spPr>
              <a:xfrm>
                <a:off x="7720403" y="4810247"/>
                <a:ext cx="979111" cy="610504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7595432" y="4487326"/>
                <a:ext cx="1291466" cy="419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Environment</a:t>
                </a:r>
                <a:endParaRPr lang="en-US" sz="1200" dirty="0"/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flipH="1" flipV="1">
                <a:off x="7086600" y="4705351"/>
                <a:ext cx="609600" cy="304799"/>
              </a:xfrm>
              <a:prstGeom prst="straightConnector1">
                <a:avLst/>
              </a:prstGeom>
              <a:ln w="12700" cmpd="sng">
                <a:solidFill>
                  <a:schemeClr val="bg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6728231" y="4697473"/>
                <a:ext cx="0" cy="500164"/>
              </a:xfrm>
              <a:prstGeom prst="straightConnector1">
                <a:avLst/>
              </a:prstGeom>
              <a:ln w="12700" cmpd="sng">
                <a:solidFill>
                  <a:schemeClr val="bg1">
                    <a:lumMod val="50000"/>
                  </a:schemeClr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Freeform 28"/>
              <p:cNvSpPr/>
              <p:nvPr/>
            </p:nvSpPr>
            <p:spPr>
              <a:xfrm rot="2936753">
                <a:off x="6582663" y="5502558"/>
                <a:ext cx="323850" cy="413605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BF308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 rot="2936753">
                <a:off x="6290577" y="5348051"/>
                <a:ext cx="323850" cy="413605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BF308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1" name="Straight Arrow Connector 30"/>
          <p:cNvCxnSpPr/>
          <p:nvPr/>
        </p:nvCxnSpPr>
        <p:spPr>
          <a:xfrm flipH="1">
            <a:off x="7114748" y="2643395"/>
            <a:ext cx="193544" cy="170179"/>
          </a:xfrm>
          <a:prstGeom prst="straightConnector1">
            <a:avLst/>
          </a:prstGeom>
          <a:ln w="12700" cmpd="sng">
            <a:solidFill>
              <a:schemeClr val="bg1">
                <a:lumMod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7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Motivation: Identifying context-specific effects of genetic variation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703878" y="1612870"/>
            <a:ext cx="2166114" cy="1144179"/>
            <a:chOff x="6042135" y="4201592"/>
            <a:chExt cx="2426619" cy="1445328"/>
          </a:xfrm>
        </p:grpSpPr>
        <p:sp>
          <p:nvSpPr>
            <p:cNvPr id="5" name="TextBox 4"/>
            <p:cNvSpPr txBox="1"/>
            <p:nvPr/>
          </p:nvSpPr>
          <p:spPr>
            <a:xfrm>
              <a:off x="6381769" y="4201592"/>
              <a:ext cx="523971" cy="349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DNA</a:t>
              </a:r>
              <a:endParaRPr lang="en-US" sz="12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042135" y="4461459"/>
              <a:ext cx="2426619" cy="1185461"/>
              <a:chOff x="6069801" y="4449914"/>
              <a:chExt cx="2817097" cy="142137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alphaModFix amt="79000"/>
              </a:blip>
              <a:srcRect l="33411" t="26992" r="35488" b="66838"/>
              <a:stretch/>
            </p:blipFill>
            <p:spPr>
              <a:xfrm>
                <a:off x="6385524" y="4449914"/>
                <a:ext cx="685414" cy="24755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15000"/>
                </a:schemeClr>
              </a:solidFill>
            </p:spPr>
          </p:pic>
          <p:sp>
            <p:nvSpPr>
              <p:cNvPr id="9" name="Freeform 8"/>
              <p:cNvSpPr/>
              <p:nvPr/>
            </p:nvSpPr>
            <p:spPr>
              <a:xfrm rot="2936753">
                <a:off x="6641923" y="5350159"/>
                <a:ext cx="323850" cy="413605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BF308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069801" y="5090466"/>
                <a:ext cx="1424303" cy="419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 smtClean="0"/>
                  <a:t>Transcriptome</a:t>
                </a:r>
                <a:endParaRPr lang="en-US" sz="1200" dirty="0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17046" t="34197" r="18560" b="15037"/>
              <a:stretch/>
            </p:blipFill>
            <p:spPr>
              <a:xfrm>
                <a:off x="7720403" y="4810247"/>
                <a:ext cx="979111" cy="610504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7595432" y="4487326"/>
                <a:ext cx="1291466" cy="419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Environment</a:t>
                </a:r>
                <a:endParaRPr lang="en-US" sz="1200" dirty="0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7086600" y="4705351"/>
                <a:ext cx="609600" cy="304799"/>
              </a:xfrm>
              <a:prstGeom prst="straightConnector1">
                <a:avLst/>
              </a:prstGeom>
              <a:ln w="12700" cmpd="sng">
                <a:solidFill>
                  <a:schemeClr val="bg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6728231" y="4697473"/>
                <a:ext cx="0" cy="500164"/>
              </a:xfrm>
              <a:prstGeom prst="straightConnector1">
                <a:avLst/>
              </a:prstGeom>
              <a:ln w="12700" cmpd="sng">
                <a:solidFill>
                  <a:schemeClr val="bg1">
                    <a:lumMod val="50000"/>
                  </a:schemeClr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Freeform 16"/>
              <p:cNvSpPr/>
              <p:nvPr/>
            </p:nvSpPr>
            <p:spPr>
              <a:xfrm rot="2936753">
                <a:off x="6582663" y="5502558"/>
                <a:ext cx="323850" cy="413605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BF308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 rot="2936753">
                <a:off x="6290577" y="5348051"/>
                <a:ext cx="323850" cy="413605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BF308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304526" y="1698170"/>
            <a:ext cx="6399352" cy="4528459"/>
          </a:xfrm>
        </p:spPr>
        <p:txBody>
          <a:bodyPr>
            <a:noAutofit/>
          </a:bodyPr>
          <a:lstStyle/>
          <a:p>
            <a:pPr marL="0" indent="0" defTabSz="914400">
              <a:spcBef>
                <a:spcPts val="0"/>
              </a:spcBef>
              <a:buNone/>
            </a:pPr>
            <a:endParaRPr lang="en-US" sz="2200" dirty="0"/>
          </a:p>
          <a:p>
            <a:pPr defTabSz="914400">
              <a:spcBef>
                <a:spcPts val="0"/>
              </a:spcBef>
            </a:pPr>
            <a:r>
              <a:rPr lang="en-US" sz="2200" dirty="0" smtClean="0"/>
              <a:t>Statistical Modeling of </a:t>
            </a:r>
            <a:r>
              <a:rPr lang="en-US" sz="2200" dirty="0" err="1" smtClean="0"/>
              <a:t>GxE</a:t>
            </a:r>
            <a:r>
              <a:rPr lang="en-US" sz="2200" dirty="0" smtClean="0"/>
              <a:t> </a:t>
            </a:r>
            <a:r>
              <a:rPr lang="en-US" sz="2200" dirty="0" err="1" smtClean="0"/>
              <a:t>eQTLs</a:t>
            </a:r>
            <a:endParaRPr lang="en-US" sz="2200" dirty="0"/>
          </a:p>
        </p:txBody>
      </p:sp>
      <p:sp>
        <p:nvSpPr>
          <p:cNvPr id="41" name="TextBox 40"/>
          <p:cNvSpPr txBox="1"/>
          <p:nvPr/>
        </p:nvSpPr>
        <p:spPr>
          <a:xfrm>
            <a:off x="2873793" y="5019171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Coefficient: detection of significant </a:t>
            </a:r>
            <a:r>
              <a:rPr lang="en-US" dirty="0" err="1" smtClean="0">
                <a:solidFill>
                  <a:srgbClr val="FF6600"/>
                </a:solidFill>
              </a:rPr>
              <a:t>GxE</a:t>
            </a:r>
            <a:r>
              <a:rPr lang="en-US" dirty="0" smtClean="0">
                <a:solidFill>
                  <a:srgbClr val="FF6600"/>
                </a:solidFill>
              </a:rPr>
              <a:t> effects</a:t>
            </a:r>
            <a:endParaRPr lang="en-US" dirty="0">
              <a:solidFill>
                <a:srgbClr val="FF66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57200" y="3131256"/>
            <a:ext cx="6445276" cy="1790217"/>
            <a:chOff x="832136" y="4460901"/>
            <a:chExt cx="6445276" cy="1790217"/>
          </a:xfrm>
        </p:grpSpPr>
        <p:graphicFrame>
          <p:nvGraphicFramePr>
            <p:cNvPr id="35" name="Content Placeholder 3"/>
            <p:cNvGraphicFramePr>
              <a:graphicFrameLocks noChangeAspect="1"/>
            </p:cNvGraphicFramePr>
            <p:nvPr>
              <p:extLst/>
            </p:nvPr>
          </p:nvGraphicFramePr>
          <p:xfrm>
            <a:off x="2176414" y="5364342"/>
            <a:ext cx="5100998" cy="6144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29" name="Equation" r:id="rId6" imgW="2006600" imgH="241300" progId="Equation.3">
                    <p:embed/>
                  </p:oleObj>
                </mc:Choice>
                <mc:Fallback>
                  <p:oleObj name="Equation" r:id="rId6" imgW="20066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176414" y="5364342"/>
                          <a:ext cx="5100998" cy="6144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TextBox 35"/>
            <p:cNvSpPr txBox="1"/>
            <p:nvPr/>
          </p:nvSpPr>
          <p:spPr>
            <a:xfrm>
              <a:off x="832136" y="4541415"/>
              <a:ext cx="2326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Gene expression levels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2256646" y="4981053"/>
              <a:ext cx="69782" cy="45359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5962045" y="4910747"/>
              <a:ext cx="0" cy="45359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447364" y="4460901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3366FF"/>
                  </a:solidFill>
                </a:rPr>
                <a:t>GxE</a:t>
              </a:r>
              <a:r>
                <a:rPr lang="en-US" dirty="0" smtClean="0">
                  <a:solidFill>
                    <a:srgbClr val="3366FF"/>
                  </a:solidFill>
                </a:rPr>
                <a:t> effect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V="1">
              <a:off x="5342692" y="5830368"/>
              <a:ext cx="104672" cy="4207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745529" y="4460901"/>
              <a:ext cx="1588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“environment”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4726913" y="4830233"/>
              <a:ext cx="128840" cy="69190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5798755" y="5427341"/>
              <a:ext cx="328936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 smtClean="0"/>
                <a:t>x</a:t>
              </a:r>
              <a:endParaRPr lang="en-US" sz="26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734946" y="3878205"/>
            <a:ext cx="1385047" cy="770974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solidFill>
              <a:srgbClr val="FF0000">
                <a:alpha val="76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433566" y="2087864"/>
            <a:ext cx="193544" cy="170179"/>
          </a:xfrm>
          <a:prstGeom prst="straightConnector1">
            <a:avLst/>
          </a:prstGeom>
          <a:ln w="12700" cmpd="sng">
            <a:solidFill>
              <a:schemeClr val="bg1">
                <a:lumMod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6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Motivation: Identifying context-specific effects of genetic variation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304526" y="1698170"/>
            <a:ext cx="6399352" cy="4528459"/>
          </a:xfrm>
        </p:spPr>
        <p:txBody>
          <a:bodyPr>
            <a:noAutofit/>
          </a:bodyPr>
          <a:lstStyle/>
          <a:p>
            <a:pPr defTabSz="914400">
              <a:spcBef>
                <a:spcPts val="0"/>
              </a:spcBef>
            </a:pPr>
            <a:endParaRPr lang="en-US" sz="2200" dirty="0" smtClean="0"/>
          </a:p>
          <a:p>
            <a:pPr defTabSz="914400">
              <a:spcBef>
                <a:spcPts val="0"/>
              </a:spcBef>
            </a:pPr>
            <a:r>
              <a:rPr lang="en-US" sz="2200" dirty="0" smtClean="0"/>
              <a:t>Finding </a:t>
            </a:r>
            <a:r>
              <a:rPr lang="en-US" sz="2200" dirty="0" err="1" smtClean="0">
                <a:solidFill>
                  <a:srgbClr val="FF0000"/>
                </a:solidFill>
              </a:rPr>
              <a:t>GxE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eQTLs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: sex, age, medication, smoking, child abuse,</a:t>
            </a:r>
            <a:r>
              <a:rPr lang="mr-IN" sz="2200" dirty="0" smtClean="0"/>
              <a:t>…</a:t>
            </a:r>
            <a:endParaRPr lang="en-US" sz="2200" dirty="0" smtClean="0"/>
          </a:p>
          <a:p>
            <a:pPr lvl="1" defTabSz="914400">
              <a:spcBef>
                <a:spcPts val="0"/>
              </a:spcBef>
            </a:pPr>
            <a:r>
              <a:rPr lang="en-US" sz="1800" dirty="0" smtClean="0"/>
              <a:t>Yao et al., HMG 2014</a:t>
            </a:r>
          </a:p>
          <a:p>
            <a:pPr lvl="1" defTabSz="914400">
              <a:spcBef>
                <a:spcPts val="0"/>
              </a:spcBef>
            </a:pPr>
            <a:r>
              <a:rPr lang="en-US" sz="1800" dirty="0" smtClean="0"/>
              <a:t>Kim </a:t>
            </a:r>
            <a:r>
              <a:rPr lang="en-US" sz="1800" dirty="0" err="1"/>
              <a:t>Kukurba</a:t>
            </a:r>
            <a:r>
              <a:rPr lang="en-US" sz="1800" dirty="0"/>
              <a:t> et al., Genome Research </a:t>
            </a:r>
            <a:r>
              <a:rPr lang="en-US" sz="1800" dirty="0" smtClean="0"/>
              <a:t>2016</a:t>
            </a:r>
            <a:endParaRPr lang="en-US" sz="1800" dirty="0"/>
          </a:p>
          <a:p>
            <a:pPr lvl="1" defTabSz="914400">
              <a:spcBef>
                <a:spcPts val="0"/>
              </a:spcBef>
            </a:pPr>
            <a:r>
              <a:rPr lang="en-US" sz="1800" dirty="0" smtClean="0"/>
              <a:t>David Knowles </a:t>
            </a:r>
            <a:r>
              <a:rPr lang="en-US" sz="1800" dirty="0"/>
              <a:t>et al., Nat Meth </a:t>
            </a:r>
            <a:r>
              <a:rPr lang="en-US" sz="1800" dirty="0" smtClean="0"/>
              <a:t>2017</a:t>
            </a:r>
          </a:p>
          <a:p>
            <a:pPr marL="0" indent="0" defTabSz="914400">
              <a:spcBef>
                <a:spcPts val="0"/>
              </a:spcBef>
              <a:buNone/>
            </a:pPr>
            <a:endParaRPr lang="en-US" sz="2200" dirty="0"/>
          </a:p>
          <a:p>
            <a:pPr defTabSz="914400">
              <a:spcBef>
                <a:spcPts val="0"/>
              </a:spcBef>
            </a:pPr>
            <a:r>
              <a:rPr lang="en-US" sz="2200" dirty="0" smtClean="0"/>
              <a:t>Statistical Modeling of </a:t>
            </a:r>
            <a:r>
              <a:rPr lang="en-US" sz="2200" dirty="0" err="1" smtClean="0"/>
              <a:t>GxE</a:t>
            </a:r>
            <a:endParaRPr lang="en-US" sz="2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6703878" y="2251747"/>
            <a:ext cx="2166114" cy="1144179"/>
            <a:chOff x="6042135" y="4201592"/>
            <a:chExt cx="2426619" cy="1445328"/>
          </a:xfrm>
        </p:grpSpPr>
        <p:sp>
          <p:nvSpPr>
            <p:cNvPr id="32" name="TextBox 31"/>
            <p:cNvSpPr txBox="1"/>
            <p:nvPr/>
          </p:nvSpPr>
          <p:spPr>
            <a:xfrm>
              <a:off x="6381769" y="4201592"/>
              <a:ext cx="523971" cy="349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DNA</a:t>
              </a:r>
              <a:endParaRPr lang="en-US" sz="1200" dirty="0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6042135" y="4461459"/>
              <a:ext cx="2426619" cy="1185461"/>
              <a:chOff x="6069801" y="4449914"/>
              <a:chExt cx="2817097" cy="1421372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alphaModFix amt="79000"/>
              </a:blip>
              <a:srcRect l="33411" t="26992" r="35488" b="66838"/>
              <a:stretch/>
            </p:blipFill>
            <p:spPr>
              <a:xfrm>
                <a:off x="6385524" y="4449914"/>
                <a:ext cx="685414" cy="24755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15000"/>
                </a:schemeClr>
              </a:solidFill>
            </p:spPr>
          </p:pic>
          <p:sp>
            <p:nvSpPr>
              <p:cNvPr id="45" name="Freeform 44"/>
              <p:cNvSpPr/>
              <p:nvPr/>
            </p:nvSpPr>
            <p:spPr>
              <a:xfrm rot="2936753">
                <a:off x="6641923" y="5350159"/>
                <a:ext cx="323850" cy="413605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BF308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069801" y="5090466"/>
                <a:ext cx="1424303" cy="419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 smtClean="0"/>
                  <a:t>Transcriptome</a:t>
                </a:r>
                <a:endParaRPr lang="en-US" sz="1200" dirty="0"/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4"/>
              <a:srcRect l="17046" t="34197" r="18560" b="15037"/>
              <a:stretch/>
            </p:blipFill>
            <p:spPr>
              <a:xfrm>
                <a:off x="7720403" y="4810247"/>
                <a:ext cx="979111" cy="610504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7595432" y="4487326"/>
                <a:ext cx="1291466" cy="419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Environment</a:t>
                </a:r>
                <a:endParaRPr lang="en-US" sz="1200" dirty="0"/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 flipH="1" flipV="1">
                <a:off x="7086600" y="4705351"/>
                <a:ext cx="609600" cy="304799"/>
              </a:xfrm>
              <a:prstGeom prst="straightConnector1">
                <a:avLst/>
              </a:prstGeom>
              <a:ln w="12700" cmpd="sng">
                <a:solidFill>
                  <a:schemeClr val="bg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6728231" y="4697473"/>
                <a:ext cx="0" cy="500164"/>
              </a:xfrm>
              <a:prstGeom prst="straightConnector1">
                <a:avLst/>
              </a:prstGeom>
              <a:ln w="12700" cmpd="sng">
                <a:solidFill>
                  <a:schemeClr val="bg1">
                    <a:lumMod val="50000"/>
                  </a:schemeClr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Freeform 50"/>
              <p:cNvSpPr/>
              <p:nvPr/>
            </p:nvSpPr>
            <p:spPr>
              <a:xfrm rot="2936753">
                <a:off x="6582663" y="5502558"/>
                <a:ext cx="323850" cy="413605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BF308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/>
              <p:cNvSpPr/>
              <p:nvPr/>
            </p:nvSpPr>
            <p:spPr>
              <a:xfrm rot="2936753">
                <a:off x="6290577" y="5348051"/>
                <a:ext cx="323850" cy="413605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BF308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53" name="Straight Arrow Connector 52"/>
          <p:cNvCxnSpPr/>
          <p:nvPr/>
        </p:nvCxnSpPr>
        <p:spPr>
          <a:xfrm flipH="1">
            <a:off x="7433566" y="2726741"/>
            <a:ext cx="193544" cy="170179"/>
          </a:xfrm>
          <a:prstGeom prst="straightConnector1">
            <a:avLst/>
          </a:prstGeom>
          <a:ln w="12700" cmpd="sng">
            <a:solidFill>
              <a:schemeClr val="bg1">
                <a:lumMod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22539" y="3837849"/>
            <a:ext cx="7926942" cy="16927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2600" u="sng" dirty="0" smtClean="0">
              <a:solidFill>
                <a:schemeClr val="bg1"/>
              </a:solidFill>
            </a:endParaRPr>
          </a:p>
          <a:p>
            <a:r>
              <a:rPr lang="en-US" sz="2600" u="sng" dirty="0" smtClean="0">
                <a:solidFill>
                  <a:schemeClr val="bg1"/>
                </a:solidFill>
              </a:rPr>
              <a:t>Major Challenge:</a:t>
            </a:r>
            <a:r>
              <a:rPr lang="en-US" sz="2600" dirty="0" smtClean="0">
                <a:solidFill>
                  <a:schemeClr val="bg1"/>
                </a:solidFill>
              </a:rPr>
              <a:t> Relevant environment factors can’t be 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comprehensively measured</a:t>
            </a:r>
          </a:p>
          <a:p>
            <a:endParaRPr lang="en-US" sz="2600" u="sng" dirty="0" smtClean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139" y="2291528"/>
            <a:ext cx="920486" cy="110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1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8241"/>
            <a:ext cx="8305799" cy="839511"/>
          </a:xfrm>
        </p:spPr>
        <p:txBody>
          <a:bodyPr>
            <a:noAutofit/>
          </a:bodyPr>
          <a:lstStyle/>
          <a:p>
            <a:r>
              <a:rPr lang="en-US" sz="2800" dirty="0" smtClean="0"/>
              <a:t>Can we infer exposure to environmental factor using ‘</a:t>
            </a:r>
            <a:r>
              <a:rPr lang="en-US" sz="2800" dirty="0" err="1" smtClean="0"/>
              <a:t>omics</a:t>
            </a:r>
            <a:r>
              <a:rPr lang="en-US" sz="2800" dirty="0" smtClean="0"/>
              <a:t> data?</a:t>
            </a:r>
            <a:endParaRPr lang="en-US" sz="28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2" y="1303722"/>
            <a:ext cx="8323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Measured demographical/environmental covariates (rows) are correlated with the latent variables from “</a:t>
            </a:r>
            <a:r>
              <a:rPr lang="en-US" sz="2000" dirty="0" err="1" smtClean="0"/>
              <a:t>omics</a:t>
            </a:r>
            <a:r>
              <a:rPr lang="en-US" sz="2000" dirty="0" smtClean="0"/>
              <a:t>” data (columns)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447844" y="2580509"/>
            <a:ext cx="139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-log P-values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312595" y="6079834"/>
            <a:ext cx="4662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Top 100 principal components of RNA-</a:t>
            </a:r>
            <a:r>
              <a:rPr lang="en-US" sz="1600" dirty="0" err="1" smtClean="0"/>
              <a:t>seq</a:t>
            </a:r>
            <a:r>
              <a:rPr lang="en-US" sz="1600" dirty="0" smtClean="0"/>
              <a:t> data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7680" b="17151"/>
          <a:stretch/>
        </p:blipFill>
        <p:spPr>
          <a:xfrm>
            <a:off x="1116957" y="2151308"/>
            <a:ext cx="5995686" cy="38687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91756" t="5476" b="75707"/>
          <a:stretch/>
        </p:blipFill>
        <p:spPr>
          <a:xfrm>
            <a:off x="7797958" y="3005722"/>
            <a:ext cx="1044465" cy="1713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354" y="2405557"/>
            <a:ext cx="1610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Cellular heterogeneity</a:t>
            </a:r>
            <a:endParaRPr lang="en-US" dirty="0"/>
          </a:p>
        </p:txBody>
      </p:sp>
      <p:sp>
        <p:nvSpPr>
          <p:cNvPr id="22" name="Left Brace 21"/>
          <p:cNvSpPr/>
          <p:nvPr/>
        </p:nvSpPr>
        <p:spPr>
          <a:xfrm>
            <a:off x="1602088" y="2522634"/>
            <a:ext cx="335201" cy="1165077"/>
          </a:xfrm>
          <a:prstGeom prst="leftBrac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9491" y="6413992"/>
            <a:ext cx="8008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[DGN Study: </a:t>
            </a:r>
            <a:r>
              <a:rPr lang="en-US" dirty="0" err="1" smtClean="0"/>
              <a:t>Battlet</a:t>
            </a:r>
            <a:r>
              <a:rPr lang="en-US" dirty="0"/>
              <a:t> </a:t>
            </a:r>
            <a:r>
              <a:rPr lang="en-US" dirty="0" smtClean="0"/>
              <a:t>et al., Genome Research 2014; </a:t>
            </a:r>
            <a:r>
              <a:rPr lang="en-US" dirty="0" err="1" smtClean="0"/>
              <a:t>Mostafavi</a:t>
            </a:r>
            <a:r>
              <a:rPr lang="en-US" dirty="0" smtClean="0"/>
              <a:t> et al., </a:t>
            </a:r>
            <a:r>
              <a:rPr lang="en-US" dirty="0" err="1" smtClean="0"/>
              <a:t>Mol</a:t>
            </a:r>
            <a:r>
              <a:rPr lang="en-US" dirty="0" smtClean="0"/>
              <a:t> Psych 2014]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12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63"/>
    </mc:Choice>
    <mc:Fallback xmlns="">
      <p:transition xmlns:p14="http://schemas.microsoft.com/office/powerpoint/2010/main" spd="slow" advTm="11026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47844" y="2580509"/>
            <a:ext cx="139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-log P-values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288169" y="6187073"/>
            <a:ext cx="4662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Top 100 principal components of RNA-</a:t>
            </a:r>
            <a:r>
              <a:rPr lang="en-US" sz="1600" dirty="0" err="1" smtClean="0"/>
              <a:t>seq</a:t>
            </a:r>
            <a:r>
              <a:rPr lang="en-US" sz="1600" dirty="0" smtClean="0"/>
              <a:t> data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7680" b="17151"/>
          <a:stretch/>
        </p:blipFill>
        <p:spPr>
          <a:xfrm>
            <a:off x="1116957" y="2151308"/>
            <a:ext cx="5995686" cy="38687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91756" t="5476" b="75707"/>
          <a:stretch/>
        </p:blipFill>
        <p:spPr>
          <a:xfrm>
            <a:off x="7797958" y="3005722"/>
            <a:ext cx="1044465" cy="1713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0658" y="2765106"/>
            <a:ext cx="1610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Cellular </a:t>
            </a:r>
            <a:r>
              <a:rPr lang="en-US" dirty="0" smtClean="0"/>
              <a:t>heterogeneity</a:t>
            </a:r>
            <a:endParaRPr lang="en-US" dirty="0"/>
          </a:p>
        </p:txBody>
      </p:sp>
      <p:sp>
        <p:nvSpPr>
          <p:cNvPr id="22" name="Left Brace 21"/>
          <p:cNvSpPr/>
          <p:nvPr/>
        </p:nvSpPr>
        <p:spPr>
          <a:xfrm>
            <a:off x="1602088" y="2522634"/>
            <a:ext cx="335201" cy="1165077"/>
          </a:xfrm>
          <a:prstGeom prst="leftBrac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3901009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Smoking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16957" y="3862706"/>
            <a:ext cx="6186668" cy="54724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116957" y="5802613"/>
            <a:ext cx="6186668" cy="34584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16957" y="4695297"/>
            <a:ext cx="6186668" cy="26839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8014" y="460315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BP meds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-63665" y="5692863"/>
            <a:ext cx="1420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Ate before blood draw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57202" y="1303722"/>
            <a:ext cx="8323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Measured demographical/environmental covariates (rows) are correlated with the latent variables from “</a:t>
            </a:r>
            <a:r>
              <a:rPr lang="en-US" sz="2000" dirty="0" err="1" smtClean="0"/>
              <a:t>omics</a:t>
            </a:r>
            <a:r>
              <a:rPr lang="en-US" sz="2000" dirty="0" smtClean="0"/>
              <a:t>” data (columns)</a:t>
            </a:r>
            <a:endParaRPr lang="en-US" sz="2000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57201" y="208241"/>
            <a:ext cx="8305799" cy="839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Can we infer exposure to environmental factor using ‘</a:t>
            </a:r>
            <a:r>
              <a:rPr lang="en-US" sz="2800" dirty="0" err="1" smtClean="0"/>
              <a:t>omics</a:t>
            </a:r>
            <a:r>
              <a:rPr lang="en-US" sz="2800" dirty="0" smtClean="0"/>
              <a:t> data?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21461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63"/>
    </mc:Choice>
    <mc:Fallback xmlns="">
      <p:transition xmlns:p14="http://schemas.microsoft.com/office/powerpoint/2010/main" spd="slow" advTm="110263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47844" y="2580509"/>
            <a:ext cx="139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-log P-values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288169" y="6187073"/>
            <a:ext cx="4662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Top 100 principal components of RNA-</a:t>
            </a:r>
            <a:r>
              <a:rPr lang="en-US" sz="1600" dirty="0" err="1" smtClean="0"/>
              <a:t>seq</a:t>
            </a:r>
            <a:r>
              <a:rPr lang="en-US" sz="1600" dirty="0" smtClean="0"/>
              <a:t> data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7680" b="17151"/>
          <a:stretch/>
        </p:blipFill>
        <p:spPr>
          <a:xfrm>
            <a:off x="1116957" y="2151308"/>
            <a:ext cx="5995686" cy="38687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91756" t="5476" b="75707"/>
          <a:stretch/>
        </p:blipFill>
        <p:spPr>
          <a:xfrm>
            <a:off x="7797958" y="3005722"/>
            <a:ext cx="1044465" cy="1713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354" y="2405557"/>
            <a:ext cx="1610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Technical factors</a:t>
            </a:r>
          </a:p>
          <a:p>
            <a:r>
              <a:rPr lang="en-US" dirty="0" smtClean="0"/>
              <a:t>+ Cellular heterogeneity</a:t>
            </a:r>
            <a:endParaRPr lang="en-US" dirty="0"/>
          </a:p>
        </p:txBody>
      </p:sp>
      <p:sp>
        <p:nvSpPr>
          <p:cNvPr id="22" name="Left Brace 21"/>
          <p:cNvSpPr/>
          <p:nvPr/>
        </p:nvSpPr>
        <p:spPr>
          <a:xfrm>
            <a:off x="1602088" y="2522634"/>
            <a:ext cx="335201" cy="1165077"/>
          </a:xfrm>
          <a:prstGeom prst="leftBrac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57202" y="1303722"/>
            <a:ext cx="8323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Measured demographical/environmental covariates (rows) are correlated with the latent variables from “</a:t>
            </a:r>
            <a:r>
              <a:rPr lang="en-US" sz="2000" dirty="0" err="1" smtClean="0"/>
              <a:t>omics</a:t>
            </a:r>
            <a:r>
              <a:rPr lang="en-US" sz="2000" dirty="0" smtClean="0"/>
              <a:t>” data (columns)</a:t>
            </a:r>
            <a:endParaRPr lang="en-US" sz="2000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57201" y="208241"/>
            <a:ext cx="8305799" cy="839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Can we infer exposure to environmental factor using ‘</a:t>
            </a:r>
            <a:r>
              <a:rPr lang="en-US" sz="2800" dirty="0" err="1" smtClean="0"/>
              <a:t>omics</a:t>
            </a:r>
            <a:r>
              <a:rPr lang="en-US" sz="2800" dirty="0" smtClean="0"/>
              <a:t> data?</a:t>
            </a:r>
            <a:endParaRPr lang="en-US" sz="2800" i="1" dirty="0"/>
          </a:p>
        </p:txBody>
      </p:sp>
      <p:sp>
        <p:nvSpPr>
          <p:cNvPr id="2" name="Rectangle 1"/>
          <p:cNvSpPr/>
          <p:nvPr/>
        </p:nvSpPr>
        <p:spPr>
          <a:xfrm>
            <a:off x="5197880" y="2405557"/>
            <a:ext cx="749494" cy="370817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84237" y="2057044"/>
            <a:ext cx="1921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“hidden” 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67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63"/>
    </mc:Choice>
    <mc:Fallback xmlns="">
      <p:transition xmlns:p14="http://schemas.microsoft.com/office/powerpoint/2010/main" spd="slow" advTm="110263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571367"/>
              </p:ext>
            </p:extLst>
          </p:nvPr>
        </p:nvGraphicFramePr>
        <p:xfrm>
          <a:off x="2095390" y="2856253"/>
          <a:ext cx="5100998" cy="614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3" name="Equation" r:id="rId3" imgW="2006600" imgH="241300" progId="Equation.3">
                  <p:embed/>
                </p:oleObj>
              </mc:Choice>
              <mc:Fallback>
                <p:oleObj name="Equation" r:id="rId3" imgW="2006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95390" y="2856253"/>
                        <a:ext cx="5100998" cy="614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751112" y="2033326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Gene expression levels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175622" y="2472964"/>
            <a:ext cx="69782" cy="4535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881021" y="2402658"/>
            <a:ext cx="0" cy="4535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366340" y="195281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GxE</a:t>
            </a:r>
            <a:r>
              <a:rPr lang="en-US" dirty="0" smtClean="0">
                <a:solidFill>
                  <a:srgbClr val="3366FF"/>
                </a:solidFill>
              </a:rPr>
              <a:t> effect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5261668" y="3322279"/>
            <a:ext cx="104672" cy="420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67705" y="3840727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Coefficient: detection of significant </a:t>
            </a:r>
            <a:r>
              <a:rPr lang="en-US" dirty="0" err="1" smtClean="0">
                <a:solidFill>
                  <a:srgbClr val="FF6600"/>
                </a:solidFill>
              </a:rPr>
              <a:t>GxE</a:t>
            </a:r>
            <a:r>
              <a:rPr lang="en-US" dirty="0" smtClean="0">
                <a:solidFill>
                  <a:srgbClr val="FF6600"/>
                </a:solidFill>
              </a:rPr>
              <a:t> effects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64505" y="1952812"/>
            <a:ext cx="158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“environment”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4645889" y="2322144"/>
            <a:ext cx="128840" cy="6919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17731" y="2919252"/>
            <a:ext cx="328936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600" dirty="0" smtClean="0"/>
              <a:t>x</a:t>
            </a:r>
            <a:endParaRPr lang="en-US" sz="2600" dirty="0"/>
          </a:p>
        </p:txBody>
      </p:sp>
      <p:sp>
        <p:nvSpPr>
          <p:cNvPr id="20" name="TextBox 19"/>
          <p:cNvSpPr txBox="1"/>
          <p:nvPr/>
        </p:nvSpPr>
        <p:spPr>
          <a:xfrm>
            <a:off x="422849" y="4600980"/>
            <a:ext cx="59844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Two step approach:</a:t>
            </a:r>
          </a:p>
          <a:p>
            <a:pPr marL="457200" indent="-457200">
              <a:buAutoNum type="arabicPeriod"/>
            </a:pPr>
            <a:r>
              <a:rPr lang="en-US" sz="2200" dirty="0" smtClean="0"/>
              <a:t>Infer hidden factors from gene expression data</a:t>
            </a:r>
          </a:p>
          <a:p>
            <a:pPr marL="457200" indent="-457200">
              <a:buAutoNum type="arabicPeriod"/>
            </a:pPr>
            <a:r>
              <a:rPr lang="en-US" sz="2200" dirty="0" smtClean="0"/>
              <a:t>Solve above equation with the inferred factors</a:t>
            </a:r>
          </a:p>
          <a:p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502986" y="6469040"/>
            <a:ext cx="7857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Motivated by “proxy” gene </a:t>
            </a:r>
            <a:r>
              <a:rPr lang="en-US" dirty="0" err="1" smtClean="0"/>
              <a:t>GxE</a:t>
            </a:r>
            <a:r>
              <a:rPr lang="en-US" dirty="0" smtClean="0"/>
              <a:t> </a:t>
            </a:r>
            <a:r>
              <a:rPr lang="en-US" dirty="0"/>
              <a:t>studies [</a:t>
            </a:r>
            <a:r>
              <a:rPr lang="en-US" b="1" dirty="0" err="1" smtClean="0"/>
              <a:t>Zhernakova</a:t>
            </a:r>
            <a:r>
              <a:rPr lang="en-US" b="1" dirty="0" smtClean="0"/>
              <a:t> et al., Nature Genetics 2016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Methods: Statistical Modeling of </a:t>
            </a:r>
            <a:r>
              <a:rPr lang="en-US" sz="3000" dirty="0" err="1" smtClean="0"/>
              <a:t>GxE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2449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2095390" y="2856253"/>
          <a:ext cx="5100998" cy="614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name="Equation" r:id="rId3" imgW="2006600" imgH="241300" progId="Equation.3">
                  <p:embed/>
                </p:oleObj>
              </mc:Choice>
              <mc:Fallback>
                <p:oleObj name="Equation" r:id="rId3" imgW="2006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95390" y="2856253"/>
                        <a:ext cx="5100998" cy="614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751112" y="2033326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Gene expression levels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175622" y="2472964"/>
            <a:ext cx="69782" cy="4535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881021" y="2402658"/>
            <a:ext cx="0" cy="4535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366340" y="195281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GxE</a:t>
            </a:r>
            <a:r>
              <a:rPr lang="en-US" dirty="0" smtClean="0">
                <a:solidFill>
                  <a:srgbClr val="3366FF"/>
                </a:solidFill>
              </a:rPr>
              <a:t> effect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5261668" y="3322279"/>
            <a:ext cx="104672" cy="420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67705" y="3840727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Coefficient: detection of significant </a:t>
            </a:r>
            <a:r>
              <a:rPr lang="en-US" dirty="0" err="1" smtClean="0">
                <a:solidFill>
                  <a:srgbClr val="FF6600"/>
                </a:solidFill>
              </a:rPr>
              <a:t>GxE</a:t>
            </a:r>
            <a:r>
              <a:rPr lang="en-US" dirty="0" smtClean="0">
                <a:solidFill>
                  <a:srgbClr val="FF6600"/>
                </a:solidFill>
              </a:rPr>
              <a:t> effects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64505" y="1952812"/>
            <a:ext cx="158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“environment”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4645889" y="2322144"/>
            <a:ext cx="128840" cy="6919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17731" y="2919252"/>
            <a:ext cx="328936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600" dirty="0" smtClean="0"/>
              <a:t>x</a:t>
            </a:r>
            <a:endParaRPr lang="en-US" sz="2600" dirty="0"/>
          </a:p>
        </p:txBody>
      </p:sp>
      <p:sp>
        <p:nvSpPr>
          <p:cNvPr id="20" name="TextBox 19"/>
          <p:cNvSpPr txBox="1"/>
          <p:nvPr/>
        </p:nvSpPr>
        <p:spPr>
          <a:xfrm>
            <a:off x="422849" y="4600980"/>
            <a:ext cx="59844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Two step approach:</a:t>
            </a:r>
          </a:p>
          <a:p>
            <a:pPr marL="457200" indent="-457200">
              <a:buAutoNum type="arabicPeriod"/>
            </a:pPr>
            <a:r>
              <a:rPr lang="en-US" sz="2200" dirty="0" smtClean="0"/>
              <a:t>Infer hidden factors from gene expression data</a:t>
            </a:r>
          </a:p>
          <a:p>
            <a:pPr marL="457200" indent="-457200">
              <a:buAutoNum type="arabicPeriod"/>
            </a:pPr>
            <a:r>
              <a:rPr lang="en-US" sz="2200" dirty="0" smtClean="0"/>
              <a:t>Solve above equation with the inferred factors</a:t>
            </a:r>
          </a:p>
          <a:p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502986" y="6469040"/>
            <a:ext cx="7857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Motivated by “proxy” gene </a:t>
            </a:r>
            <a:r>
              <a:rPr lang="en-US" dirty="0" err="1" smtClean="0"/>
              <a:t>GxE</a:t>
            </a:r>
            <a:r>
              <a:rPr lang="en-US" dirty="0" smtClean="0"/>
              <a:t> </a:t>
            </a:r>
            <a:r>
              <a:rPr lang="en-US" dirty="0"/>
              <a:t>studies [</a:t>
            </a:r>
            <a:r>
              <a:rPr lang="en-US" b="1" dirty="0" err="1" smtClean="0"/>
              <a:t>Zhernakova</a:t>
            </a:r>
            <a:r>
              <a:rPr lang="en-US" b="1" dirty="0" smtClean="0"/>
              <a:t> et al., Nature Genetics 2016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432FF"/>
                </a:solidFill>
              </a:rPr>
              <a:t>We need to use DCARS instead !!!</a:t>
            </a:r>
            <a:endParaRPr lang="en-US" sz="30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Three approaches to extracting hidden environment factors (i.e., LVs) from gene expression data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Clustering: needs to be “conditional” (e.g., some version of hierarchical clustering)</a:t>
            </a:r>
          </a:p>
          <a:p>
            <a:endParaRPr lang="en-US" dirty="0" smtClean="0"/>
          </a:p>
          <a:p>
            <a:r>
              <a:rPr lang="en-US" dirty="0" smtClean="0"/>
              <a:t>PCA or variants (sparse PCA)</a:t>
            </a:r>
          </a:p>
          <a:p>
            <a:endParaRPr lang="en-US" dirty="0" smtClean="0"/>
          </a:p>
          <a:p>
            <a:r>
              <a:rPr lang="en-US" dirty="0" smtClean="0"/>
              <a:t>PLIER </a:t>
            </a:r>
            <a:r>
              <a:rPr lang="mr-IN" dirty="0" smtClean="0"/>
              <a:t>–</a:t>
            </a:r>
            <a:r>
              <a:rPr lang="en-US" dirty="0" smtClean="0"/>
              <a:t> factor analysis with prior knowledge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387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06" y="0"/>
            <a:ext cx="7846893" cy="1143000"/>
          </a:xfrm>
        </p:spPr>
        <p:txBody>
          <a:bodyPr>
            <a:normAutofit/>
          </a:bodyPr>
          <a:lstStyle/>
          <a:p>
            <a:r>
              <a:rPr lang="en-US" sz="3300" dirty="0" smtClean="0"/>
              <a:t>PLIER: Gene pathway-informed </a:t>
            </a:r>
            <a:r>
              <a:rPr lang="en-US" sz="3300" smtClean="0"/>
              <a:t>latent variables (LVs)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636273"/>
              </p:ext>
            </p:extLst>
          </p:nvPr>
        </p:nvGraphicFramePr>
        <p:xfrm>
          <a:off x="3259912" y="4455559"/>
          <a:ext cx="4347999" cy="697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3" name="Equation" r:id="rId3" imgW="1346200" imgH="215900" progId="Equation.3">
                  <p:embed/>
                </p:oleObj>
              </mc:Choice>
              <mc:Fallback>
                <p:oleObj name="Equation" r:id="rId3" imgW="1346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59912" y="4455559"/>
                        <a:ext cx="4347999" cy="697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08852" y="4445245"/>
            <a:ext cx="1915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Observed Expression Data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2905" y="3660241"/>
            <a:ext cx="10721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Known factors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998998" y="3785152"/>
            <a:ext cx="1493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Latent factors</a:t>
            </a:r>
            <a:endParaRPr lang="en-US" sz="1600" dirty="0"/>
          </a:p>
        </p:txBody>
      </p:sp>
      <p:sp>
        <p:nvSpPr>
          <p:cNvPr id="10" name="Right Brace 9"/>
          <p:cNvSpPr/>
          <p:nvPr/>
        </p:nvSpPr>
        <p:spPr>
          <a:xfrm rot="16200000">
            <a:off x="4442469" y="4135402"/>
            <a:ext cx="270389" cy="640313"/>
          </a:xfrm>
          <a:prstGeom prst="rightBrac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 rot="16200000">
            <a:off x="5996308" y="4026349"/>
            <a:ext cx="277573" cy="851235"/>
          </a:xfrm>
          <a:prstGeom prst="rightBrac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875482" y="4837294"/>
            <a:ext cx="243881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/>
          </p:cNvPicPr>
          <p:nvPr/>
        </p:nvPicPr>
        <p:blipFill rotWithShape="1">
          <a:blip r:embed="rId5"/>
          <a:srcRect r="12848"/>
          <a:stretch/>
        </p:blipFill>
        <p:spPr>
          <a:xfrm>
            <a:off x="1242884" y="2126615"/>
            <a:ext cx="1555330" cy="1208413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stCxn id="7" idx="0"/>
          </p:cNvCxnSpPr>
          <p:nvPr/>
        </p:nvCxnSpPr>
        <p:spPr>
          <a:xfrm flipH="1" flipV="1">
            <a:off x="4323470" y="3397491"/>
            <a:ext cx="55500" cy="26275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782842" y="2645200"/>
            <a:ext cx="557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</a:t>
            </a:r>
            <a:r>
              <a:rPr lang="en-US" sz="2800" b="1" dirty="0" smtClean="0"/>
              <a:t>B</a:t>
            </a:r>
            <a:endParaRPr lang="en-US" sz="2800" b="1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6122208" y="3379864"/>
            <a:ext cx="66861" cy="37059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1084" y="2275240"/>
            <a:ext cx="1140424" cy="105978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015397" y="2645200"/>
            <a:ext cx="56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</a:t>
            </a:r>
            <a:r>
              <a:rPr lang="en-US" sz="2800" b="1" dirty="0" smtClean="0"/>
              <a:t>V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17224" y="2687575"/>
            <a:ext cx="3443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=</a:t>
            </a:r>
            <a:endParaRPr lang="en-US" sz="2500" dirty="0"/>
          </a:p>
        </p:txBody>
      </p:sp>
      <p:sp>
        <p:nvSpPr>
          <p:cNvPr id="28" name="TextBox 27"/>
          <p:cNvSpPr txBox="1"/>
          <p:nvPr/>
        </p:nvSpPr>
        <p:spPr>
          <a:xfrm>
            <a:off x="5401389" y="2691366"/>
            <a:ext cx="3443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+</a:t>
            </a:r>
            <a:endParaRPr lang="en-US" sz="25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5751" y="2193906"/>
            <a:ext cx="1238644" cy="1203585"/>
          </a:xfrm>
          <a:prstGeom prst="rect">
            <a:avLst/>
          </a:prstGeom>
        </p:spPr>
      </p:pic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516999"/>
              </p:ext>
            </p:extLst>
          </p:nvPr>
        </p:nvGraphicFramePr>
        <p:xfrm>
          <a:off x="3585751" y="5517167"/>
          <a:ext cx="2624138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4" name="Equation" r:id="rId8" imgW="812800" imgH="241300" progId="Equation.3">
                  <p:embed/>
                </p:oleObj>
              </mc:Choice>
              <mc:Fallback>
                <p:oleObj name="Equation" r:id="rId8" imgW="812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85751" y="5517167"/>
                        <a:ext cx="2624138" cy="78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1092129" y="5517167"/>
            <a:ext cx="1915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Regularization term provide prior information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88675" y="3785152"/>
            <a:ext cx="1424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“gene” loading</a:t>
            </a:r>
            <a:endParaRPr lang="en-US" sz="1600" dirty="0"/>
          </a:p>
        </p:txBody>
      </p:sp>
      <p:cxnSp>
        <p:nvCxnSpPr>
          <p:cNvPr id="41" name="Straight Arrow Connector 40"/>
          <p:cNvCxnSpPr>
            <a:endCxn id="37" idx="2"/>
          </p:cNvCxnSpPr>
          <p:nvPr/>
        </p:nvCxnSpPr>
        <p:spPr>
          <a:xfrm flipH="1" flipV="1">
            <a:off x="7300091" y="3168420"/>
            <a:ext cx="76873" cy="61673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882128" y="6292184"/>
            <a:ext cx="2061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Maria </a:t>
            </a:r>
            <a:r>
              <a:rPr lang="en-US" sz="1400" dirty="0" err="1" smtClean="0"/>
              <a:t>Chikina’s</a:t>
            </a:r>
            <a:r>
              <a:rPr lang="en-US" sz="1400" dirty="0" smtClean="0"/>
              <a:t> lab, U Pitt</a:t>
            </a:r>
            <a:endParaRPr lang="en-US" sz="14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7585" y="5434007"/>
            <a:ext cx="802356" cy="79914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608355" y="6595459"/>
            <a:ext cx="2535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(Mao and </a:t>
            </a:r>
            <a:r>
              <a:rPr lang="en-US" sz="1400" dirty="0" err="1" smtClean="0"/>
              <a:t>Chikina</a:t>
            </a:r>
            <a:r>
              <a:rPr lang="en-US" sz="1400" dirty="0" smtClean="0"/>
              <a:t>, </a:t>
            </a:r>
            <a:r>
              <a:rPr lang="en-US" sz="1400" dirty="0" err="1" smtClean="0"/>
              <a:t>bioRxiv</a:t>
            </a:r>
            <a:r>
              <a:rPr lang="en-US" sz="1400" dirty="0" smtClean="0"/>
              <a:t> 2017)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39907" y="1143000"/>
            <a:ext cx="7885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derive broad patterns (LVs) in gene expression that are supported by prior pathway </a:t>
            </a:r>
            <a:r>
              <a:rPr lang="en-US" smtClean="0"/>
              <a:t>and functional annotations.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37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45348">
            <a:off x="1307071" y="2308541"/>
            <a:ext cx="355564" cy="342254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199186"/>
              </p:ext>
            </p:extLst>
          </p:nvPr>
        </p:nvGraphicFramePr>
        <p:xfrm>
          <a:off x="2143061" y="2374210"/>
          <a:ext cx="3274089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7727"/>
                <a:gridCol w="467727"/>
                <a:gridCol w="467727"/>
                <a:gridCol w="467727"/>
                <a:gridCol w="467727"/>
                <a:gridCol w="467727"/>
                <a:gridCol w="467727"/>
              </a:tblGrid>
              <a:tr h="2733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…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33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…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33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…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33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…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33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…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33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45348">
            <a:off x="1307073" y="2589747"/>
            <a:ext cx="355564" cy="34225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45348">
            <a:off x="1307072" y="2912818"/>
            <a:ext cx="355564" cy="34225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45348">
            <a:off x="1307073" y="3280073"/>
            <a:ext cx="355564" cy="34225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45348">
            <a:off x="1307076" y="3575223"/>
            <a:ext cx="355564" cy="34225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45348">
            <a:off x="1307070" y="3891290"/>
            <a:ext cx="355564" cy="342254"/>
          </a:xfrm>
          <a:prstGeom prst="rect">
            <a:avLst/>
          </a:prstGeom>
        </p:spPr>
      </p:pic>
      <p:grpSp>
        <p:nvGrpSpPr>
          <p:cNvPr id="114" name="Group 113"/>
          <p:cNvGrpSpPr/>
          <p:nvPr/>
        </p:nvGrpSpPr>
        <p:grpSpPr>
          <a:xfrm>
            <a:off x="1892032" y="2366752"/>
            <a:ext cx="128292" cy="223831"/>
            <a:chOff x="1750993" y="3022988"/>
            <a:chExt cx="267863" cy="577246"/>
          </a:xfrm>
        </p:grpSpPr>
        <p:sp>
          <p:nvSpPr>
            <p:cNvPr id="115" name="Oval 114"/>
            <p:cNvSpPr/>
            <p:nvPr/>
          </p:nvSpPr>
          <p:spPr>
            <a:xfrm>
              <a:off x="1763822" y="3022988"/>
              <a:ext cx="228600" cy="228600"/>
            </a:xfrm>
            <a:prstGeom prst="ellipse">
              <a:avLst/>
            </a:prstGeom>
            <a:solidFill>
              <a:srgbClr val="6699FF">
                <a:alpha val="40000"/>
              </a:srgbClr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BFF79"/>
                </a:solidFill>
              </a:endParaRPr>
            </a:p>
          </p:txBody>
        </p:sp>
        <p:cxnSp>
          <p:nvCxnSpPr>
            <p:cNvPr id="116" name="Straight Connector 115"/>
            <p:cNvCxnSpPr>
              <a:stCxn id="115" idx="4"/>
            </p:cNvCxnSpPr>
            <p:nvPr/>
          </p:nvCxnSpPr>
          <p:spPr>
            <a:xfrm>
              <a:off x="1878122" y="3251588"/>
              <a:ext cx="1163" cy="152400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H="1">
              <a:off x="1763822" y="3403988"/>
              <a:ext cx="114300" cy="196246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1879285" y="3403988"/>
              <a:ext cx="113137" cy="196246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1750993" y="3314192"/>
              <a:ext cx="267863" cy="0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/>
          <p:cNvGrpSpPr/>
          <p:nvPr/>
        </p:nvGrpSpPr>
        <p:grpSpPr>
          <a:xfrm>
            <a:off x="1898176" y="2723343"/>
            <a:ext cx="128292" cy="223831"/>
            <a:chOff x="1750993" y="3022988"/>
            <a:chExt cx="267863" cy="577246"/>
          </a:xfrm>
        </p:grpSpPr>
        <p:sp>
          <p:nvSpPr>
            <p:cNvPr id="121" name="Oval 120"/>
            <p:cNvSpPr/>
            <p:nvPr/>
          </p:nvSpPr>
          <p:spPr>
            <a:xfrm>
              <a:off x="1763822" y="3022988"/>
              <a:ext cx="228600" cy="228600"/>
            </a:xfrm>
            <a:prstGeom prst="ellipse">
              <a:avLst/>
            </a:prstGeom>
            <a:solidFill>
              <a:srgbClr val="6699FF">
                <a:alpha val="40000"/>
              </a:srgbClr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BFF79"/>
                </a:solidFill>
              </a:endParaRPr>
            </a:p>
          </p:txBody>
        </p:sp>
        <p:cxnSp>
          <p:nvCxnSpPr>
            <p:cNvPr id="122" name="Straight Connector 121"/>
            <p:cNvCxnSpPr>
              <a:stCxn id="121" idx="4"/>
            </p:cNvCxnSpPr>
            <p:nvPr/>
          </p:nvCxnSpPr>
          <p:spPr>
            <a:xfrm>
              <a:off x="1878122" y="3251588"/>
              <a:ext cx="1163" cy="152400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1763822" y="3403988"/>
              <a:ext cx="114300" cy="196246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1879285" y="3403988"/>
              <a:ext cx="113137" cy="196246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1750993" y="3314192"/>
              <a:ext cx="267863" cy="0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/>
          <p:cNvGrpSpPr/>
          <p:nvPr/>
        </p:nvGrpSpPr>
        <p:grpSpPr>
          <a:xfrm>
            <a:off x="1898176" y="3030159"/>
            <a:ext cx="128292" cy="223831"/>
            <a:chOff x="1750993" y="3022988"/>
            <a:chExt cx="267863" cy="577246"/>
          </a:xfrm>
        </p:grpSpPr>
        <p:sp>
          <p:nvSpPr>
            <p:cNvPr id="127" name="Oval 126"/>
            <p:cNvSpPr/>
            <p:nvPr/>
          </p:nvSpPr>
          <p:spPr>
            <a:xfrm>
              <a:off x="1763822" y="3022988"/>
              <a:ext cx="228600" cy="228600"/>
            </a:xfrm>
            <a:prstGeom prst="ellipse">
              <a:avLst/>
            </a:prstGeom>
            <a:solidFill>
              <a:srgbClr val="6699FF">
                <a:alpha val="40000"/>
              </a:srgbClr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BFF79"/>
                </a:solidFill>
              </a:endParaRPr>
            </a:p>
          </p:txBody>
        </p:sp>
        <p:cxnSp>
          <p:nvCxnSpPr>
            <p:cNvPr id="128" name="Straight Connector 127"/>
            <p:cNvCxnSpPr>
              <a:stCxn id="127" idx="4"/>
            </p:cNvCxnSpPr>
            <p:nvPr/>
          </p:nvCxnSpPr>
          <p:spPr>
            <a:xfrm>
              <a:off x="1878122" y="3251588"/>
              <a:ext cx="1163" cy="152400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1763822" y="3403988"/>
              <a:ext cx="114300" cy="196246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1879285" y="3403988"/>
              <a:ext cx="113137" cy="196246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1750993" y="3314192"/>
              <a:ext cx="267863" cy="0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1888496" y="3314821"/>
            <a:ext cx="122149" cy="206626"/>
            <a:chOff x="926027" y="1771369"/>
            <a:chExt cx="267863" cy="577246"/>
          </a:xfrm>
        </p:grpSpPr>
        <p:sp>
          <p:nvSpPr>
            <p:cNvPr id="133" name="Oval 132"/>
            <p:cNvSpPr/>
            <p:nvPr/>
          </p:nvSpPr>
          <p:spPr>
            <a:xfrm>
              <a:off x="938856" y="1771369"/>
              <a:ext cx="228600" cy="228600"/>
            </a:xfrm>
            <a:prstGeom prst="ellipse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4" name="Straight Connector 133"/>
            <p:cNvCxnSpPr>
              <a:stCxn id="133" idx="4"/>
            </p:cNvCxnSpPr>
            <p:nvPr/>
          </p:nvCxnSpPr>
          <p:spPr>
            <a:xfrm>
              <a:off x="1053156" y="1999969"/>
              <a:ext cx="1163" cy="15240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938856" y="2152369"/>
              <a:ext cx="114300" cy="196246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1054319" y="2152369"/>
              <a:ext cx="113137" cy="196246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926027" y="2062573"/>
              <a:ext cx="267863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Group 137"/>
          <p:cNvGrpSpPr/>
          <p:nvPr/>
        </p:nvGrpSpPr>
        <p:grpSpPr>
          <a:xfrm>
            <a:off x="1880834" y="3641770"/>
            <a:ext cx="122149" cy="206626"/>
            <a:chOff x="926027" y="1771369"/>
            <a:chExt cx="267863" cy="577246"/>
          </a:xfrm>
        </p:grpSpPr>
        <p:sp>
          <p:nvSpPr>
            <p:cNvPr id="139" name="Oval 138"/>
            <p:cNvSpPr/>
            <p:nvPr/>
          </p:nvSpPr>
          <p:spPr>
            <a:xfrm>
              <a:off x="938856" y="1771369"/>
              <a:ext cx="228600" cy="228600"/>
            </a:xfrm>
            <a:prstGeom prst="ellipse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0" name="Straight Connector 139"/>
            <p:cNvCxnSpPr>
              <a:stCxn id="139" idx="4"/>
            </p:cNvCxnSpPr>
            <p:nvPr/>
          </p:nvCxnSpPr>
          <p:spPr>
            <a:xfrm>
              <a:off x="1053156" y="1999969"/>
              <a:ext cx="1163" cy="15240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H="1">
              <a:off x="938856" y="2152369"/>
              <a:ext cx="114300" cy="196246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1054319" y="2152369"/>
              <a:ext cx="113137" cy="196246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926027" y="2062573"/>
              <a:ext cx="267863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/>
          <p:cNvGrpSpPr/>
          <p:nvPr/>
        </p:nvGrpSpPr>
        <p:grpSpPr>
          <a:xfrm>
            <a:off x="1878007" y="3992738"/>
            <a:ext cx="122149" cy="206626"/>
            <a:chOff x="926027" y="1771369"/>
            <a:chExt cx="267863" cy="577246"/>
          </a:xfrm>
        </p:grpSpPr>
        <p:sp>
          <p:nvSpPr>
            <p:cNvPr id="145" name="Oval 144"/>
            <p:cNvSpPr/>
            <p:nvPr/>
          </p:nvSpPr>
          <p:spPr>
            <a:xfrm>
              <a:off x="938856" y="1771369"/>
              <a:ext cx="228600" cy="228600"/>
            </a:xfrm>
            <a:prstGeom prst="ellipse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6" name="Straight Connector 145"/>
            <p:cNvCxnSpPr>
              <a:stCxn id="145" idx="4"/>
            </p:cNvCxnSpPr>
            <p:nvPr/>
          </p:nvCxnSpPr>
          <p:spPr>
            <a:xfrm>
              <a:off x="1053156" y="1999969"/>
              <a:ext cx="1163" cy="15240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H="1">
              <a:off x="938856" y="2152369"/>
              <a:ext cx="114300" cy="196246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1054319" y="2152369"/>
              <a:ext cx="113137" cy="196246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926027" y="2062573"/>
              <a:ext cx="267863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Left Brace 12"/>
          <p:cNvSpPr/>
          <p:nvPr/>
        </p:nvSpPr>
        <p:spPr>
          <a:xfrm rot="5400000">
            <a:off x="3527955" y="407188"/>
            <a:ext cx="504300" cy="3274089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768282" y="1406468"/>
            <a:ext cx="1958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Millions of SNPs ….</a:t>
            </a:r>
            <a:endParaRPr lang="en-US" dirty="0"/>
          </a:p>
        </p:txBody>
      </p:sp>
      <p:sp>
        <p:nvSpPr>
          <p:cNvPr id="15" name="Striped Right Arrow 14"/>
          <p:cNvSpPr/>
          <p:nvPr/>
        </p:nvSpPr>
        <p:spPr>
          <a:xfrm>
            <a:off x="5811824" y="3046294"/>
            <a:ext cx="631819" cy="484632"/>
          </a:xfrm>
          <a:prstGeom prst="stripedRightArrow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768282" y="4654937"/>
            <a:ext cx="3855590" cy="1000606"/>
          </a:xfrm>
          <a:prstGeom prst="rect">
            <a:avLst/>
          </a:prstGeom>
          <a:solidFill>
            <a:schemeClr val="tx1">
              <a:lumMod val="50000"/>
              <a:lumOff val="50000"/>
              <a:alpha val="26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/>
          </a:p>
        </p:txBody>
      </p:sp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853214"/>
              </p:ext>
            </p:extLst>
          </p:nvPr>
        </p:nvGraphicFramePr>
        <p:xfrm>
          <a:off x="3516118" y="4927875"/>
          <a:ext cx="2360612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5" name="Equation" r:id="rId4" imgW="762000" imgH="203200" progId="Equation.3">
                  <p:embed/>
                </p:oleObj>
              </mc:Choice>
              <mc:Fallback>
                <p:oleObj name="Equation" r:id="rId4" imgW="762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16118" y="4927875"/>
                        <a:ext cx="2360612" cy="630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Box 71"/>
          <p:cNvSpPr txBox="1"/>
          <p:nvPr/>
        </p:nvSpPr>
        <p:spPr>
          <a:xfrm>
            <a:off x="2826824" y="6095544"/>
            <a:ext cx="120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phenotype</a:t>
            </a:r>
            <a:endParaRPr lang="en-US" dirty="0"/>
          </a:p>
        </p:txBody>
      </p:sp>
      <p:cxnSp>
        <p:nvCxnSpPr>
          <p:cNvPr id="73" name="Straight Arrow Connector 72"/>
          <p:cNvCxnSpPr>
            <a:stCxn id="72" idx="0"/>
          </p:cNvCxnSpPr>
          <p:nvPr/>
        </p:nvCxnSpPr>
        <p:spPr>
          <a:xfrm flipV="1">
            <a:off x="3428330" y="5502878"/>
            <a:ext cx="175575" cy="592666"/>
          </a:xfrm>
          <a:prstGeom prst="straightConnector1">
            <a:avLst/>
          </a:prstGeom>
          <a:ln w="952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endCxn id="71" idx="2"/>
          </p:cNvCxnSpPr>
          <p:nvPr/>
        </p:nvCxnSpPr>
        <p:spPr>
          <a:xfrm flipV="1">
            <a:off x="4610305" y="5558113"/>
            <a:ext cx="86119" cy="537432"/>
          </a:xfrm>
          <a:prstGeom prst="straightConnector1">
            <a:avLst/>
          </a:prstGeom>
          <a:ln w="952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4208837" y="6095544"/>
            <a:ext cx="1069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genotype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5427640" y="6095544"/>
            <a:ext cx="2042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Confounding covariates</a:t>
            </a:r>
            <a:endParaRPr lang="en-US" dirty="0"/>
          </a:p>
        </p:txBody>
      </p:sp>
      <p:cxnSp>
        <p:nvCxnSpPr>
          <p:cNvPr id="77" name="Straight Arrow Connector 76"/>
          <p:cNvCxnSpPr/>
          <p:nvPr/>
        </p:nvCxnSpPr>
        <p:spPr>
          <a:xfrm flipH="1" flipV="1">
            <a:off x="5707334" y="5473629"/>
            <a:ext cx="254499" cy="676732"/>
          </a:xfrm>
          <a:prstGeom prst="straightConnector1">
            <a:avLst/>
          </a:prstGeom>
          <a:ln w="952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6833200" y="2355943"/>
            <a:ext cx="157772" cy="184342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 smtClean="0"/>
          </a:p>
        </p:txBody>
      </p:sp>
      <p:sp>
        <p:nvSpPr>
          <p:cNvPr id="65" name="TextBox 64"/>
          <p:cNvSpPr txBox="1"/>
          <p:nvPr/>
        </p:nvSpPr>
        <p:spPr>
          <a:xfrm>
            <a:off x="451555" y="180428"/>
            <a:ext cx="8262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Motivation: genome-wide association studies (GWAS)</a:t>
            </a:r>
            <a:endParaRPr lang="en-US" sz="2800" dirty="0"/>
          </a:p>
        </p:txBody>
      </p:sp>
      <p:sp>
        <p:nvSpPr>
          <p:cNvPr id="63" name="TextBox 62"/>
          <p:cNvSpPr txBox="1"/>
          <p:nvPr/>
        </p:nvSpPr>
        <p:spPr>
          <a:xfrm>
            <a:off x="5583659" y="1291911"/>
            <a:ext cx="24990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Phenotype</a:t>
            </a:r>
          </a:p>
          <a:p>
            <a:pPr algn="ctr"/>
            <a:r>
              <a:rPr lang="en-US" sz="2200" dirty="0" smtClean="0"/>
              <a:t>(e.g., Schizophrenia)</a:t>
            </a:r>
            <a:endParaRPr lang="en-US" sz="2200" dirty="0"/>
          </a:p>
        </p:txBody>
      </p:sp>
      <p:sp>
        <p:nvSpPr>
          <p:cNvPr id="66" name="TextBox 65"/>
          <p:cNvSpPr txBox="1"/>
          <p:nvPr/>
        </p:nvSpPr>
        <p:spPr>
          <a:xfrm>
            <a:off x="2892286" y="1029702"/>
            <a:ext cx="15386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/>
              <a:t>Genetotpye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6964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Do the PLIER LVs replicate in different brain studies?</a:t>
            </a:r>
            <a:endParaRPr lang="en-US" sz="3000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2571750" y="2800353"/>
            <a:ext cx="4357688" cy="3443288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 rot="16200000">
            <a:off x="1776082" y="4306553"/>
            <a:ext cx="1848519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smtClean="0"/>
              <a:t>Number of LVs</a:t>
            </a:r>
            <a:endParaRPr lang="en-US" sz="2200"/>
          </a:p>
        </p:txBody>
      </p:sp>
      <p:sp>
        <p:nvSpPr>
          <p:cNvPr id="7" name="TextBox 6"/>
          <p:cNvSpPr txBox="1"/>
          <p:nvPr/>
        </p:nvSpPr>
        <p:spPr>
          <a:xfrm>
            <a:off x="2771779" y="6058974"/>
            <a:ext cx="44082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Correlation Coefficient between matched LVs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57313" y="1340684"/>
            <a:ext cx="70008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 smtClean="0"/>
              <a:t>Assess the correlation between LVs inferred from ROSMAP to those inferred jointly (concatenation) of CMC and ROSMAP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6243639" y="6460508"/>
            <a:ext cx="2871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Bernard Ng et al., In preparation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46941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2095390" y="2856253"/>
          <a:ext cx="5100998" cy="614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1" name="Equation" r:id="rId3" imgW="2006600" imgH="241300" progId="Equation.3">
                  <p:embed/>
                </p:oleObj>
              </mc:Choice>
              <mc:Fallback>
                <p:oleObj name="Equation" r:id="rId3" imgW="2006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95390" y="2856253"/>
                        <a:ext cx="5100998" cy="614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751112" y="2033326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Gene expression levels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175622" y="2472964"/>
            <a:ext cx="69782" cy="4535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881021" y="2402658"/>
            <a:ext cx="0" cy="4535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366340" y="195281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GxE</a:t>
            </a:r>
            <a:r>
              <a:rPr lang="en-US" dirty="0" smtClean="0">
                <a:solidFill>
                  <a:srgbClr val="3366FF"/>
                </a:solidFill>
              </a:rPr>
              <a:t> effect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5261668" y="3322279"/>
            <a:ext cx="104672" cy="420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67705" y="3840727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Coefficient: detection of significant </a:t>
            </a:r>
            <a:r>
              <a:rPr lang="en-US" dirty="0" err="1" smtClean="0">
                <a:solidFill>
                  <a:srgbClr val="FF6600"/>
                </a:solidFill>
              </a:rPr>
              <a:t>GxE</a:t>
            </a:r>
            <a:r>
              <a:rPr lang="en-US" dirty="0" smtClean="0">
                <a:solidFill>
                  <a:srgbClr val="FF6600"/>
                </a:solidFill>
              </a:rPr>
              <a:t> effects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64505" y="1952812"/>
            <a:ext cx="158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“environment”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4645889" y="2322144"/>
            <a:ext cx="128840" cy="6919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17731" y="2919252"/>
            <a:ext cx="328936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600" dirty="0" smtClean="0"/>
              <a:t>x</a:t>
            </a:r>
            <a:endParaRPr lang="en-US" sz="2600" dirty="0"/>
          </a:p>
        </p:txBody>
      </p:sp>
      <p:sp>
        <p:nvSpPr>
          <p:cNvPr id="20" name="TextBox 19"/>
          <p:cNvSpPr txBox="1"/>
          <p:nvPr/>
        </p:nvSpPr>
        <p:spPr>
          <a:xfrm>
            <a:off x="422849" y="4600980"/>
            <a:ext cx="59844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Two step approach:</a:t>
            </a:r>
          </a:p>
          <a:p>
            <a:pPr marL="457200" indent="-457200">
              <a:buAutoNum type="arabicPeriod"/>
            </a:pPr>
            <a:r>
              <a:rPr lang="en-US" sz="2200" dirty="0" smtClean="0"/>
              <a:t>Infer hidden factors from gene expression data</a:t>
            </a:r>
          </a:p>
          <a:p>
            <a:pPr marL="457200" indent="-457200">
              <a:buAutoNum type="arabicPeriod"/>
            </a:pPr>
            <a:r>
              <a:rPr lang="en-US" sz="2200" dirty="0" smtClean="0"/>
              <a:t>Solve above equation with the inferred factors</a:t>
            </a:r>
          </a:p>
          <a:p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502986" y="6469040"/>
            <a:ext cx="7857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Motivated by “proxy” gene </a:t>
            </a:r>
            <a:r>
              <a:rPr lang="en-US" dirty="0" err="1" smtClean="0"/>
              <a:t>GxE</a:t>
            </a:r>
            <a:r>
              <a:rPr lang="en-US" dirty="0" smtClean="0"/>
              <a:t> </a:t>
            </a:r>
            <a:r>
              <a:rPr lang="en-US" dirty="0"/>
              <a:t>studies [</a:t>
            </a:r>
            <a:r>
              <a:rPr lang="en-US" b="1" dirty="0" err="1" smtClean="0"/>
              <a:t>Zhernakova</a:t>
            </a:r>
            <a:r>
              <a:rPr lang="en-US" b="1" dirty="0" smtClean="0"/>
              <a:t> et al., Nature Genetics 2016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Methods: Statistical Modeling of </a:t>
            </a:r>
            <a:r>
              <a:rPr lang="en-US" sz="3000" dirty="0" err="1" smtClean="0"/>
              <a:t>GxE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98487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Detection of </a:t>
            </a:r>
            <a:r>
              <a:rPr lang="en-US" sz="3000" dirty="0" err="1" smtClean="0"/>
              <a:t>GxE</a:t>
            </a:r>
            <a:r>
              <a:rPr lang="en-US" sz="3000" dirty="0" smtClean="0"/>
              <a:t> </a:t>
            </a:r>
            <a:r>
              <a:rPr lang="en-US" sz="3000" dirty="0" err="1" smtClean="0"/>
              <a:t>eQTLs</a:t>
            </a:r>
            <a:r>
              <a:rPr lang="en-US" sz="3000" dirty="0" smtClean="0"/>
              <a:t> using LVs as proxies for hidden environmental variables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0593"/>
            <a:ext cx="9144000" cy="27198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0550" y="5660480"/>
            <a:ext cx="639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LVs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719153" y="3996099"/>
            <a:ext cx="2799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Number of significant </a:t>
            </a:r>
            <a:r>
              <a:rPr lang="en-US" sz="2200" dirty="0" err="1" smtClean="0"/>
              <a:t>GxE</a:t>
            </a:r>
            <a:r>
              <a:rPr lang="en-US" sz="2200" dirty="0" smtClean="0"/>
              <a:t> </a:t>
            </a:r>
            <a:r>
              <a:rPr lang="en-US" sz="2200" dirty="0" err="1" smtClean="0"/>
              <a:t>eQTLs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834188" y="1625117"/>
            <a:ext cx="77717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Permutation test for detecting significant hits at FDR 0.1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Identified ~2000 </a:t>
            </a:r>
            <a:r>
              <a:rPr lang="en-US" sz="2200" dirty="0" err="1" smtClean="0"/>
              <a:t>GxE</a:t>
            </a:r>
            <a:r>
              <a:rPr lang="en-US" sz="2200" dirty="0" smtClean="0"/>
              <a:t> </a:t>
            </a:r>
            <a:r>
              <a:rPr lang="en-US" sz="2200" dirty="0" err="1" smtClean="0"/>
              <a:t>eQTLs</a:t>
            </a: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 err="1" smtClean="0"/>
              <a:t>GxE</a:t>
            </a:r>
            <a:r>
              <a:rPr lang="en-US" sz="2200" dirty="0" smtClean="0"/>
              <a:t> </a:t>
            </a:r>
            <a:r>
              <a:rPr lang="en-US" sz="2200" dirty="0" err="1" smtClean="0"/>
              <a:t>eQTLs</a:t>
            </a:r>
            <a:r>
              <a:rPr lang="en-US" sz="2200" dirty="0" smtClean="0"/>
              <a:t> explain an additional 3-10% of variance in expression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3639" y="6460508"/>
            <a:ext cx="2871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Bernard Ng et al., In preparation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3631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err="1" smtClean="0"/>
              <a:t>GxE</a:t>
            </a:r>
            <a:r>
              <a:rPr lang="en-US" sz="3000" dirty="0" smtClean="0"/>
              <a:t> </a:t>
            </a:r>
            <a:r>
              <a:rPr lang="en-US" sz="3000" dirty="0" err="1" smtClean="0"/>
              <a:t>eQTLs</a:t>
            </a:r>
            <a:r>
              <a:rPr lang="en-US" sz="3000" dirty="0" smtClean="0"/>
              <a:t> replicate well in independent data from cortex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4735"/>
            <a:ext cx="8229600" cy="4525963"/>
          </a:xfrm>
        </p:spPr>
        <p:txBody>
          <a:bodyPr>
            <a:normAutofit/>
          </a:bodyPr>
          <a:lstStyle/>
          <a:p>
            <a:pPr marL="914400" lvl="1" indent="-514350"/>
            <a:endParaRPr lang="en-US" sz="2000" dirty="0" smtClean="0"/>
          </a:p>
          <a:p>
            <a:pPr marL="914400" lvl="1" indent="-514350"/>
            <a:r>
              <a:rPr lang="en-US" sz="2000" dirty="0" smtClean="0"/>
              <a:t>Replication: </a:t>
            </a:r>
            <a:r>
              <a:rPr lang="en-US" sz="2000" dirty="0" err="1" smtClean="0"/>
              <a:t>CommonMind</a:t>
            </a:r>
            <a:r>
              <a:rPr lang="en-US" sz="2000" dirty="0" smtClean="0"/>
              <a:t> data, N=500 (Gene expression + genotype)</a:t>
            </a:r>
          </a:p>
          <a:p>
            <a:pPr marL="914400" lvl="1" indent="-514350"/>
            <a:r>
              <a:rPr lang="en-US" sz="2000" dirty="0" smtClean="0"/>
              <a:t>Replication pi1 =  0.7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289"/>
          <a:stretch/>
        </p:blipFill>
        <p:spPr>
          <a:xfrm>
            <a:off x="3128963" y="2710317"/>
            <a:ext cx="3252688" cy="2631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2672" y="2457735"/>
            <a:ext cx="1753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Pi1 statistic = 0.7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637737" y="3811435"/>
            <a:ext cx="238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associations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48847" y="5341631"/>
            <a:ext cx="23013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CommonMind</a:t>
            </a:r>
            <a:r>
              <a:rPr lang="en-US" dirty="0" smtClean="0"/>
              <a:t> </a:t>
            </a:r>
            <a:r>
              <a:rPr lang="en-US" dirty="0" err="1" smtClean="0"/>
              <a:t>pvalues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43639" y="6460508"/>
            <a:ext cx="2871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Bernard Ng et al., In preparation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837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Inference of cell-specific </a:t>
            </a:r>
            <a:r>
              <a:rPr lang="en-US" sz="2800" dirty="0" err="1" smtClean="0"/>
              <a:t>eQTLs</a:t>
            </a:r>
            <a:r>
              <a:rPr lang="en-US" sz="2800" dirty="0" smtClean="0"/>
              <a:t> through </a:t>
            </a:r>
            <a:r>
              <a:rPr lang="en-US" sz="2800" dirty="0" err="1" smtClean="0"/>
              <a:t>GxLV</a:t>
            </a:r>
            <a:r>
              <a:rPr lang="en-US" sz="2800" dirty="0" smtClean="0"/>
              <a:t> models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350" y="1874844"/>
            <a:ext cx="4219508" cy="21941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83" y="1707118"/>
            <a:ext cx="2970082" cy="22267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4072" y="3801323"/>
            <a:ext cx="1787669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LV: </a:t>
            </a:r>
            <a:r>
              <a:rPr lang="en-US" sz="1200" dirty="0" err="1" smtClean="0"/>
              <a:t>Oligodendrocyte</a:t>
            </a:r>
            <a:r>
              <a:rPr lang="en-US" sz="1200" dirty="0" smtClean="0"/>
              <a:t> prop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426839" y="2633527"/>
            <a:ext cx="19192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STMN4 expression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33" y="4283305"/>
            <a:ext cx="2894704" cy="21702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48883" y="6315006"/>
            <a:ext cx="1450562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LV: Endothelial prop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642" y="4688756"/>
            <a:ext cx="4081158" cy="19265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54314" y="1603616"/>
            <a:ext cx="2069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STMN4 gene expression</a:t>
            </a:r>
          </a:p>
          <a:p>
            <a:pPr algn="ctr"/>
            <a:r>
              <a:rPr lang="en-US" sz="1200" dirty="0" smtClean="0"/>
              <a:t>Ben Barres RNA-</a:t>
            </a:r>
            <a:r>
              <a:rPr lang="en-US" sz="1200" dirty="0" err="1" smtClean="0"/>
              <a:t>Seq</a:t>
            </a:r>
            <a:r>
              <a:rPr lang="en-US" sz="1200" dirty="0" smtClean="0"/>
              <a:t> Database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954314" y="4269955"/>
            <a:ext cx="2069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ALBIM3 gene expression</a:t>
            </a:r>
          </a:p>
          <a:p>
            <a:pPr algn="ctr"/>
            <a:r>
              <a:rPr lang="en-US" sz="1200" dirty="0"/>
              <a:t>Ben Barres RNA-</a:t>
            </a:r>
            <a:r>
              <a:rPr lang="en-US" sz="1200" dirty="0" err="1"/>
              <a:t>Seq</a:t>
            </a:r>
            <a:r>
              <a:rPr lang="en-US" sz="1200" dirty="0"/>
              <a:t> </a:t>
            </a:r>
            <a:r>
              <a:rPr lang="en-US" sz="1200" dirty="0" smtClean="0"/>
              <a:t>Database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243639" y="6546236"/>
            <a:ext cx="2871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Bernard Ng et al., In preparation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438656" y="5146769"/>
            <a:ext cx="1967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ABLIM3 expression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26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Cell-specific </a:t>
            </a:r>
            <a:r>
              <a:rPr lang="en-US" sz="3000" dirty="0" err="1" smtClean="0"/>
              <a:t>eQTLs</a:t>
            </a:r>
            <a:r>
              <a:rPr lang="en-US" sz="3000" dirty="0" smtClean="0"/>
              <a:t>: More detection power for LVs compared to ‘single gene markers’</a:t>
            </a:r>
            <a:endParaRPr lang="en-US" sz="3000" dirty="0"/>
          </a:p>
        </p:txBody>
      </p:sp>
      <p:sp>
        <p:nvSpPr>
          <p:cNvPr id="6" name="Rectangle 5"/>
          <p:cNvSpPr/>
          <p:nvPr/>
        </p:nvSpPr>
        <p:spPr>
          <a:xfrm>
            <a:off x="3053494" y="2227592"/>
            <a:ext cx="1103422" cy="4371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609773" y="2470747"/>
            <a:ext cx="5343865" cy="4156339"/>
            <a:chOff x="1609773" y="1870669"/>
            <a:chExt cx="5343865" cy="41563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9773" y="1870669"/>
              <a:ext cx="5343865" cy="415633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963278" y="2102682"/>
              <a:ext cx="13901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Cell-type LVs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36875" y="2417823"/>
              <a:ext cx="19811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Single gene marker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86780" y="1679733"/>
            <a:ext cx="7600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Identify cell-type specific  </a:t>
            </a:r>
            <a:r>
              <a:rPr lang="en-US" sz="2000" dirty="0" err="1" smtClean="0"/>
              <a:t>eQTLs</a:t>
            </a:r>
            <a:r>
              <a:rPr lang="en-US" sz="2000" dirty="0" smtClean="0"/>
              <a:t> using LVs as proxies for cell type proportions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243639" y="6460508"/>
            <a:ext cx="2871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Bernard Ng et al., In preparation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8456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600" dirty="0"/>
          </a:p>
          <a:p>
            <a:r>
              <a:rPr lang="en-US" sz="2600" dirty="0" smtClean="0"/>
              <a:t>Genomic data is more complex and multifactorial than appreciated before.</a:t>
            </a:r>
          </a:p>
          <a:p>
            <a:endParaRPr lang="en-US" sz="2600" dirty="0"/>
          </a:p>
          <a:p>
            <a:r>
              <a:rPr lang="en-US" sz="2600" dirty="0" smtClean="0"/>
              <a:t>New opportunities to decompose various factors that impact intermediate molecular traits.</a:t>
            </a:r>
          </a:p>
          <a:p>
            <a:endParaRPr lang="en-US" sz="2600" dirty="0" smtClean="0"/>
          </a:p>
          <a:p>
            <a:r>
              <a:rPr lang="en-US" sz="2600" dirty="0" smtClean="0"/>
              <a:t>Possibility of inference of larger set of environmental exposures by building models on well </a:t>
            </a:r>
            <a:r>
              <a:rPr lang="en-US" sz="2600" dirty="0" err="1" smtClean="0"/>
              <a:t>phenotyped</a:t>
            </a:r>
            <a:r>
              <a:rPr lang="en-US" sz="2600" dirty="0" smtClean="0"/>
              <a:t> datasets.</a:t>
            </a:r>
            <a:endParaRPr lang="en-US" sz="26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28613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0025"/>
            <a:ext cx="8229600" cy="8636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Acknowledgements</a:t>
            </a:r>
            <a:endParaRPr lang="en-US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430333"/>
            <a:ext cx="5105400" cy="4926017"/>
          </a:xfrm>
        </p:spPr>
        <p:txBody>
          <a:bodyPr>
            <a:noAutofit/>
          </a:bodyPr>
          <a:lstStyle/>
          <a:p>
            <a:r>
              <a:rPr lang="en-US" sz="2200" u="sng" dirty="0" smtClean="0"/>
              <a:t>ROSMAP Study Collaborators</a:t>
            </a:r>
          </a:p>
          <a:p>
            <a:pPr marL="457200" lvl="1" indent="0">
              <a:buNone/>
            </a:pPr>
            <a:r>
              <a:rPr lang="en-US" sz="2200" b="1" dirty="0" smtClean="0"/>
              <a:t>Philip L. De </a:t>
            </a:r>
            <a:r>
              <a:rPr lang="en-US" sz="2200" b="1" dirty="0" err="1" smtClean="0"/>
              <a:t>Jager</a:t>
            </a:r>
            <a:r>
              <a:rPr lang="en-US" sz="2200" b="1" dirty="0" smtClean="0"/>
              <a:t> (Columbia)</a:t>
            </a:r>
          </a:p>
          <a:p>
            <a:pPr marL="457200" lvl="1" indent="0">
              <a:buNone/>
            </a:pPr>
            <a:r>
              <a:rPr lang="en-US" sz="2200" dirty="0" smtClean="0"/>
              <a:t>David </a:t>
            </a:r>
            <a:r>
              <a:rPr lang="en-US" sz="2200" dirty="0"/>
              <a:t>A. </a:t>
            </a:r>
            <a:r>
              <a:rPr lang="en-US" sz="2200" dirty="0" smtClean="0"/>
              <a:t>Bennett (RUSH U)</a:t>
            </a:r>
            <a:endParaRPr lang="en-US" sz="2200" dirty="0"/>
          </a:p>
          <a:p>
            <a:pPr marL="457200" lvl="1" indent="0">
              <a:buNone/>
            </a:pPr>
            <a:endParaRPr lang="en-US" sz="2200" dirty="0"/>
          </a:p>
          <a:p>
            <a:pPr marL="400050"/>
            <a:r>
              <a:rPr lang="en-US" sz="2200" u="sng" dirty="0" smtClean="0"/>
              <a:t>Collaborators </a:t>
            </a:r>
            <a:r>
              <a:rPr lang="en-US" sz="2200" dirty="0" smtClean="0"/>
              <a:t>(inspiration and discussions)</a:t>
            </a:r>
            <a:endParaRPr lang="en-US" sz="2200" dirty="0"/>
          </a:p>
          <a:p>
            <a:pPr marL="57150" indent="0">
              <a:buNone/>
            </a:pPr>
            <a:r>
              <a:rPr lang="en-US" sz="2200" dirty="0" smtClean="0"/>
              <a:t>	</a:t>
            </a:r>
            <a:r>
              <a:rPr lang="en-US" sz="2200" b="1" dirty="0" smtClean="0"/>
              <a:t>Ellis Patrick (U Sydney)</a:t>
            </a:r>
          </a:p>
          <a:p>
            <a:pPr marL="5715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Maria </a:t>
            </a:r>
            <a:r>
              <a:rPr lang="en-US" sz="2200" dirty="0" err="1" smtClean="0"/>
              <a:t>Chikina</a:t>
            </a:r>
            <a:r>
              <a:rPr lang="en-US" sz="2200" dirty="0" smtClean="0"/>
              <a:t> (U Pitt)</a:t>
            </a:r>
          </a:p>
          <a:p>
            <a:pPr marL="5715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Alexis Battle (JHU)</a:t>
            </a:r>
          </a:p>
          <a:p>
            <a:pPr marL="57150" lvl="1" indent="0">
              <a:buNone/>
            </a:pPr>
            <a:r>
              <a:rPr lang="en-US" sz="2200" dirty="0" smtClean="0"/>
              <a:t>	Chris </a:t>
            </a:r>
            <a:r>
              <a:rPr lang="en-US" sz="2200" dirty="0" err="1" smtClean="0"/>
              <a:t>Gaiteri</a:t>
            </a:r>
            <a:r>
              <a:rPr lang="en-US" sz="2200" dirty="0" smtClean="0"/>
              <a:t> (RUSH U)</a:t>
            </a:r>
            <a:endParaRPr lang="en-US" sz="2200" dirty="0"/>
          </a:p>
          <a:p>
            <a:pPr marL="57150" indent="0">
              <a:buNone/>
            </a:pPr>
            <a:endParaRPr lang="en-US" sz="2200" dirty="0" smtClean="0"/>
          </a:p>
          <a:p>
            <a:pPr marL="57150" indent="0">
              <a:buNone/>
            </a:pPr>
            <a:endParaRPr lang="en-US" sz="2200" b="1" dirty="0">
              <a:solidFill>
                <a:srgbClr val="0432FF"/>
              </a:solidFill>
            </a:endParaRPr>
          </a:p>
          <a:p>
            <a:pPr marL="57150" indent="0">
              <a:buNone/>
            </a:pPr>
            <a:endParaRPr lang="en-US" sz="2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140201" y="3721100"/>
            <a:ext cx="4038600" cy="149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endParaRPr lang="en-US" sz="1700" dirty="0" smtClean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00600" y="993767"/>
            <a:ext cx="4038600" cy="4398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200" b="1" dirty="0" smtClean="0">
              <a:solidFill>
                <a:srgbClr val="3366FF"/>
              </a:solidFill>
            </a:endParaRPr>
          </a:p>
          <a:p>
            <a:r>
              <a:rPr lang="en-US" sz="2200" u="sng" dirty="0" smtClean="0">
                <a:solidFill>
                  <a:srgbClr val="000000"/>
                </a:solidFill>
              </a:rPr>
              <a:t>UBC</a:t>
            </a:r>
          </a:p>
          <a:p>
            <a:pPr marL="457200" lvl="1" indent="0">
              <a:buNone/>
            </a:pPr>
            <a:r>
              <a:rPr lang="en-US" sz="2200" b="1" dirty="0" smtClean="0">
                <a:solidFill>
                  <a:srgbClr val="0432FF"/>
                </a:solidFill>
              </a:rPr>
              <a:t>Bernard Ng</a:t>
            </a:r>
          </a:p>
          <a:p>
            <a:pPr marL="457200" lvl="1" indent="0">
              <a:buNone/>
            </a:pPr>
            <a:r>
              <a:rPr lang="en-US" sz="2200" dirty="0" smtClean="0"/>
              <a:t>William </a:t>
            </a:r>
            <a:r>
              <a:rPr lang="en-US" sz="2200" dirty="0" err="1" smtClean="0"/>
              <a:t>Casazza</a:t>
            </a:r>
            <a:endParaRPr lang="en-US" sz="2200" dirty="0" smtClean="0"/>
          </a:p>
          <a:p>
            <a:pPr marL="457200" lvl="1" indent="0">
              <a:buNone/>
            </a:pPr>
            <a:endParaRPr lang="en-US" sz="2200" dirty="0"/>
          </a:p>
          <a:p>
            <a:pPr marL="400050"/>
            <a:r>
              <a:rPr lang="en-US" sz="2200" u="sng" dirty="0" smtClean="0"/>
              <a:t>Funding &amp; Support</a:t>
            </a:r>
          </a:p>
          <a:p>
            <a:pPr marL="457200" lvl="1" indent="0">
              <a:buNone/>
            </a:pPr>
            <a:r>
              <a:rPr lang="en-US" sz="2000" dirty="0" smtClean="0"/>
              <a:t>NIH/NIA U01 (De </a:t>
            </a:r>
            <a:r>
              <a:rPr lang="en-US" sz="2000" dirty="0" err="1" smtClean="0"/>
              <a:t>Jager</a:t>
            </a:r>
            <a:r>
              <a:rPr lang="en-US" sz="2000" dirty="0" smtClean="0"/>
              <a:t> et al)</a:t>
            </a:r>
          </a:p>
          <a:p>
            <a:pPr marL="457200" lvl="1" indent="0">
              <a:buNone/>
            </a:pPr>
            <a:r>
              <a:rPr lang="en-US" sz="2000" dirty="0" err="1" smtClean="0"/>
              <a:t>BioGen</a:t>
            </a:r>
            <a:r>
              <a:rPr lang="en-US" sz="2000" dirty="0" smtClean="0"/>
              <a:t> </a:t>
            </a:r>
            <a:r>
              <a:rPr lang="en-US" sz="2000" dirty="0" err="1" smtClean="0"/>
              <a:t>Inc</a:t>
            </a:r>
            <a:endParaRPr lang="en-US" sz="2000" dirty="0"/>
          </a:p>
          <a:p>
            <a:pPr marL="457200" lvl="1" indent="0">
              <a:buNone/>
            </a:pPr>
            <a:r>
              <a:rPr lang="en-US" sz="2000" dirty="0" smtClean="0"/>
              <a:t>NSERC</a:t>
            </a:r>
          </a:p>
          <a:p>
            <a:pPr marL="457200" lvl="1" indent="0">
              <a:buNone/>
            </a:pPr>
            <a:r>
              <a:rPr lang="en-US" sz="2000" dirty="0" smtClean="0"/>
              <a:t>CIFAR</a:t>
            </a:r>
          </a:p>
          <a:p>
            <a:pPr lvl="1"/>
            <a:endParaRPr lang="en-US" sz="2200" b="1" dirty="0">
              <a:solidFill>
                <a:srgbClr val="3366FF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918774" y="2882900"/>
            <a:ext cx="32688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u="sng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450" y="4569345"/>
            <a:ext cx="1483963" cy="197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is_is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387" y="3146980"/>
            <a:ext cx="3972631" cy="2416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Sample size vs discovery rate</a:t>
            </a:r>
          </a:p>
        </p:txBody>
      </p:sp>
      <p:grpSp>
        <p:nvGrpSpPr>
          <p:cNvPr id="4" name="Group 55"/>
          <p:cNvGrpSpPr/>
          <p:nvPr/>
        </p:nvGrpSpPr>
        <p:grpSpPr>
          <a:xfrm>
            <a:off x="3267594" y="3678807"/>
            <a:ext cx="1212940" cy="305314"/>
            <a:chOff x="3766573" y="4559009"/>
            <a:chExt cx="1105359" cy="276999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3766573" y="4696714"/>
              <a:ext cx="348642" cy="1588"/>
            </a:xfrm>
            <a:prstGeom prst="line">
              <a:avLst/>
            </a:prstGeom>
            <a:ln>
              <a:solidFill>
                <a:srgbClr val="253A9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110185" y="4559009"/>
              <a:ext cx="7617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cis</a:t>
              </a:r>
              <a:r>
                <a:rPr lang="en-US" sz="1200" dirty="0" smtClean="0"/>
                <a:t> eQTLs</a:t>
              </a:r>
              <a:endParaRPr lang="en-US" sz="1200" dirty="0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3168178" y="4248849"/>
            <a:ext cx="5449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6738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4167980" y="5383656"/>
            <a:ext cx="964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Cohort size</a:t>
            </a:r>
            <a:endParaRPr lang="en-US" sz="1200" dirty="0"/>
          </a:p>
        </p:txBody>
      </p:sp>
      <p:sp>
        <p:nvSpPr>
          <p:cNvPr id="56" name="TextBox 55"/>
          <p:cNvSpPr txBox="1"/>
          <p:nvPr/>
        </p:nvSpPr>
        <p:spPr>
          <a:xfrm rot="16200000">
            <a:off x="1779813" y="4169700"/>
            <a:ext cx="1666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Number eQTLs found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8115300" y="53462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752420" y="4811852"/>
            <a:ext cx="1256267" cy="2349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3314599" y="4964252"/>
            <a:ext cx="1614588" cy="2349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3214688" y="5091252"/>
            <a:ext cx="252312" cy="1905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3713165" y="4248849"/>
            <a:ext cx="0" cy="1109406"/>
          </a:xfrm>
          <a:prstGeom prst="line">
            <a:avLst/>
          </a:prstGeom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5564187" y="4399355"/>
            <a:ext cx="59691" cy="695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3405617" y="5142052"/>
            <a:ext cx="61384" cy="571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4340541" y="4707203"/>
            <a:ext cx="59691" cy="695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/>
          <p:cNvCxnSpPr>
            <a:endCxn id="91" idx="1"/>
          </p:cNvCxnSpPr>
          <p:nvPr/>
        </p:nvCxnSpPr>
        <p:spPr>
          <a:xfrm flipV="1">
            <a:off x="3168178" y="5170627"/>
            <a:ext cx="237439" cy="111125"/>
          </a:xfrm>
          <a:prstGeom prst="line">
            <a:avLst/>
          </a:prstGeom>
          <a:ln w="9525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endCxn id="92" idx="1"/>
          </p:cNvCxnSpPr>
          <p:nvPr/>
        </p:nvCxnSpPr>
        <p:spPr>
          <a:xfrm flipV="1">
            <a:off x="3434821" y="4742001"/>
            <a:ext cx="905720" cy="442383"/>
          </a:xfrm>
          <a:prstGeom prst="line">
            <a:avLst/>
          </a:prstGeom>
          <a:ln w="9525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4408698" y="4456252"/>
            <a:ext cx="1135983" cy="268817"/>
          </a:xfrm>
          <a:prstGeom prst="line">
            <a:avLst/>
          </a:prstGeom>
          <a:ln w="9525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4663102" y="4525848"/>
            <a:ext cx="1518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Non-normalized data</a:t>
            </a:r>
            <a:endParaRPr lang="en-US" sz="1200" dirty="0"/>
          </a:p>
        </p:txBody>
      </p:sp>
      <p:sp>
        <p:nvSpPr>
          <p:cNvPr id="106" name="TextBox 105"/>
          <p:cNvSpPr txBox="1"/>
          <p:nvPr/>
        </p:nvSpPr>
        <p:spPr>
          <a:xfrm>
            <a:off x="5380553" y="6507768"/>
            <a:ext cx="3687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Battle, </a:t>
            </a:r>
            <a:r>
              <a:rPr lang="en-US" sz="1400" dirty="0" err="1" smtClean="0"/>
              <a:t>Mostafavi</a:t>
            </a:r>
            <a:r>
              <a:rPr lang="en-US" sz="1400" dirty="0" smtClean="0"/>
              <a:t> et al., Genome Research, 2014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182073" y="1577758"/>
            <a:ext cx="65903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500" dirty="0" smtClean="0"/>
              <a:t>Sample sizes of ~400-500 + normalization are sufficient to find majority of </a:t>
            </a:r>
            <a:r>
              <a:rPr lang="en-US" sz="2500" dirty="0" err="1" smtClean="0"/>
              <a:t>eQTLs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25211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Do the PLIER LVs replicate?</a:t>
            </a:r>
            <a:endParaRPr lang="en-US" sz="3000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2571750" y="2800353"/>
            <a:ext cx="4357688" cy="3443288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 rot="16200000">
            <a:off x="1776082" y="4306553"/>
            <a:ext cx="1848519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smtClean="0"/>
              <a:t>Number of LVs</a:t>
            </a:r>
            <a:endParaRPr lang="en-US" sz="2200"/>
          </a:p>
        </p:txBody>
      </p:sp>
      <p:sp>
        <p:nvSpPr>
          <p:cNvPr id="7" name="TextBox 6"/>
          <p:cNvSpPr txBox="1"/>
          <p:nvPr/>
        </p:nvSpPr>
        <p:spPr>
          <a:xfrm>
            <a:off x="2771779" y="6058974"/>
            <a:ext cx="44082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Correlation Coefficient between matched LVs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57313" y="1340684"/>
            <a:ext cx="70008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 smtClean="0"/>
              <a:t>Assess the correlation between LVs inferred from ROSMAP to those inferred jointly (concatenation) of CMC and ROSMAP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6243639" y="6460508"/>
            <a:ext cx="2871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Bernard Ng et al., In preparation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87774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45348">
            <a:off x="1307071" y="2451418"/>
            <a:ext cx="355564" cy="342254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78281"/>
              </p:ext>
            </p:extLst>
          </p:nvPr>
        </p:nvGraphicFramePr>
        <p:xfrm>
          <a:off x="2143061" y="2517087"/>
          <a:ext cx="3274089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7727"/>
                <a:gridCol w="467727"/>
                <a:gridCol w="467727"/>
                <a:gridCol w="467727"/>
                <a:gridCol w="467727"/>
                <a:gridCol w="467727"/>
                <a:gridCol w="467727"/>
              </a:tblGrid>
              <a:tr h="2733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…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33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…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33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…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33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…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33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…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33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45348">
            <a:off x="1307073" y="2732624"/>
            <a:ext cx="355564" cy="34225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45348">
            <a:off x="1307072" y="3055695"/>
            <a:ext cx="355564" cy="34225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45348">
            <a:off x="1307073" y="3422950"/>
            <a:ext cx="355564" cy="34225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45348">
            <a:off x="1307076" y="3718100"/>
            <a:ext cx="355564" cy="34225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45348">
            <a:off x="1307070" y="4034167"/>
            <a:ext cx="355564" cy="342254"/>
          </a:xfrm>
          <a:prstGeom prst="rect">
            <a:avLst/>
          </a:prstGeom>
        </p:spPr>
      </p:pic>
      <p:grpSp>
        <p:nvGrpSpPr>
          <p:cNvPr id="114" name="Group 113"/>
          <p:cNvGrpSpPr/>
          <p:nvPr/>
        </p:nvGrpSpPr>
        <p:grpSpPr>
          <a:xfrm>
            <a:off x="1892032" y="2509629"/>
            <a:ext cx="128292" cy="223831"/>
            <a:chOff x="1750993" y="3022988"/>
            <a:chExt cx="267863" cy="577246"/>
          </a:xfrm>
        </p:grpSpPr>
        <p:sp>
          <p:nvSpPr>
            <p:cNvPr id="115" name="Oval 114"/>
            <p:cNvSpPr/>
            <p:nvPr/>
          </p:nvSpPr>
          <p:spPr>
            <a:xfrm>
              <a:off x="1763822" y="3022988"/>
              <a:ext cx="228600" cy="228600"/>
            </a:xfrm>
            <a:prstGeom prst="ellipse">
              <a:avLst/>
            </a:prstGeom>
            <a:solidFill>
              <a:srgbClr val="6699FF">
                <a:alpha val="40000"/>
              </a:srgbClr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BFF79"/>
                </a:solidFill>
              </a:endParaRPr>
            </a:p>
          </p:txBody>
        </p:sp>
        <p:cxnSp>
          <p:nvCxnSpPr>
            <p:cNvPr id="116" name="Straight Connector 115"/>
            <p:cNvCxnSpPr>
              <a:stCxn id="115" idx="4"/>
            </p:cNvCxnSpPr>
            <p:nvPr/>
          </p:nvCxnSpPr>
          <p:spPr>
            <a:xfrm>
              <a:off x="1878122" y="3251588"/>
              <a:ext cx="1163" cy="152400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H="1">
              <a:off x="1763822" y="3403988"/>
              <a:ext cx="114300" cy="196246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1879285" y="3403988"/>
              <a:ext cx="113137" cy="196246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1750993" y="3314192"/>
              <a:ext cx="267863" cy="0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/>
          <p:cNvGrpSpPr/>
          <p:nvPr/>
        </p:nvGrpSpPr>
        <p:grpSpPr>
          <a:xfrm>
            <a:off x="1898176" y="2866220"/>
            <a:ext cx="128292" cy="223831"/>
            <a:chOff x="1750993" y="3022988"/>
            <a:chExt cx="267863" cy="577246"/>
          </a:xfrm>
        </p:grpSpPr>
        <p:sp>
          <p:nvSpPr>
            <p:cNvPr id="121" name="Oval 120"/>
            <p:cNvSpPr/>
            <p:nvPr/>
          </p:nvSpPr>
          <p:spPr>
            <a:xfrm>
              <a:off x="1763822" y="3022988"/>
              <a:ext cx="228600" cy="228600"/>
            </a:xfrm>
            <a:prstGeom prst="ellipse">
              <a:avLst/>
            </a:prstGeom>
            <a:solidFill>
              <a:srgbClr val="6699FF">
                <a:alpha val="40000"/>
              </a:srgbClr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BFF79"/>
                </a:solidFill>
              </a:endParaRPr>
            </a:p>
          </p:txBody>
        </p:sp>
        <p:cxnSp>
          <p:nvCxnSpPr>
            <p:cNvPr id="122" name="Straight Connector 121"/>
            <p:cNvCxnSpPr>
              <a:stCxn id="121" idx="4"/>
            </p:cNvCxnSpPr>
            <p:nvPr/>
          </p:nvCxnSpPr>
          <p:spPr>
            <a:xfrm>
              <a:off x="1878122" y="3251588"/>
              <a:ext cx="1163" cy="152400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1763822" y="3403988"/>
              <a:ext cx="114300" cy="196246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1879285" y="3403988"/>
              <a:ext cx="113137" cy="196246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1750993" y="3314192"/>
              <a:ext cx="267863" cy="0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/>
          <p:cNvGrpSpPr/>
          <p:nvPr/>
        </p:nvGrpSpPr>
        <p:grpSpPr>
          <a:xfrm>
            <a:off x="1898176" y="3173036"/>
            <a:ext cx="128292" cy="223831"/>
            <a:chOff x="1750993" y="3022988"/>
            <a:chExt cx="267863" cy="577246"/>
          </a:xfrm>
        </p:grpSpPr>
        <p:sp>
          <p:nvSpPr>
            <p:cNvPr id="127" name="Oval 126"/>
            <p:cNvSpPr/>
            <p:nvPr/>
          </p:nvSpPr>
          <p:spPr>
            <a:xfrm>
              <a:off x="1763822" y="3022988"/>
              <a:ext cx="228600" cy="228600"/>
            </a:xfrm>
            <a:prstGeom prst="ellipse">
              <a:avLst/>
            </a:prstGeom>
            <a:solidFill>
              <a:srgbClr val="6699FF">
                <a:alpha val="40000"/>
              </a:srgbClr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BFF79"/>
                </a:solidFill>
              </a:endParaRPr>
            </a:p>
          </p:txBody>
        </p:sp>
        <p:cxnSp>
          <p:nvCxnSpPr>
            <p:cNvPr id="128" name="Straight Connector 127"/>
            <p:cNvCxnSpPr>
              <a:stCxn id="127" idx="4"/>
            </p:cNvCxnSpPr>
            <p:nvPr/>
          </p:nvCxnSpPr>
          <p:spPr>
            <a:xfrm>
              <a:off x="1878122" y="3251588"/>
              <a:ext cx="1163" cy="152400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1763822" y="3403988"/>
              <a:ext cx="114300" cy="196246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1879285" y="3403988"/>
              <a:ext cx="113137" cy="196246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1750993" y="3314192"/>
              <a:ext cx="267863" cy="0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1888496" y="3457698"/>
            <a:ext cx="122149" cy="206626"/>
            <a:chOff x="926027" y="1771369"/>
            <a:chExt cx="267863" cy="577246"/>
          </a:xfrm>
        </p:grpSpPr>
        <p:sp>
          <p:nvSpPr>
            <p:cNvPr id="133" name="Oval 132"/>
            <p:cNvSpPr/>
            <p:nvPr/>
          </p:nvSpPr>
          <p:spPr>
            <a:xfrm>
              <a:off x="938856" y="1771369"/>
              <a:ext cx="228600" cy="228600"/>
            </a:xfrm>
            <a:prstGeom prst="ellipse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4" name="Straight Connector 133"/>
            <p:cNvCxnSpPr>
              <a:stCxn id="133" idx="4"/>
            </p:cNvCxnSpPr>
            <p:nvPr/>
          </p:nvCxnSpPr>
          <p:spPr>
            <a:xfrm>
              <a:off x="1053156" y="1999969"/>
              <a:ext cx="1163" cy="15240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938856" y="2152369"/>
              <a:ext cx="114300" cy="196246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1054319" y="2152369"/>
              <a:ext cx="113137" cy="196246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926027" y="2062573"/>
              <a:ext cx="267863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Group 137"/>
          <p:cNvGrpSpPr/>
          <p:nvPr/>
        </p:nvGrpSpPr>
        <p:grpSpPr>
          <a:xfrm>
            <a:off x="1880834" y="3784647"/>
            <a:ext cx="122149" cy="206626"/>
            <a:chOff x="926027" y="1771369"/>
            <a:chExt cx="267863" cy="577246"/>
          </a:xfrm>
        </p:grpSpPr>
        <p:sp>
          <p:nvSpPr>
            <p:cNvPr id="139" name="Oval 138"/>
            <p:cNvSpPr/>
            <p:nvPr/>
          </p:nvSpPr>
          <p:spPr>
            <a:xfrm>
              <a:off x="938856" y="1771369"/>
              <a:ext cx="228600" cy="228600"/>
            </a:xfrm>
            <a:prstGeom prst="ellipse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0" name="Straight Connector 139"/>
            <p:cNvCxnSpPr>
              <a:stCxn id="139" idx="4"/>
            </p:cNvCxnSpPr>
            <p:nvPr/>
          </p:nvCxnSpPr>
          <p:spPr>
            <a:xfrm>
              <a:off x="1053156" y="1999969"/>
              <a:ext cx="1163" cy="15240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H="1">
              <a:off x="938856" y="2152369"/>
              <a:ext cx="114300" cy="196246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1054319" y="2152369"/>
              <a:ext cx="113137" cy="196246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926027" y="2062573"/>
              <a:ext cx="267863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/>
          <p:cNvGrpSpPr/>
          <p:nvPr/>
        </p:nvGrpSpPr>
        <p:grpSpPr>
          <a:xfrm>
            <a:off x="1878007" y="4135615"/>
            <a:ext cx="122149" cy="206626"/>
            <a:chOff x="926027" y="1771369"/>
            <a:chExt cx="267863" cy="577246"/>
          </a:xfrm>
        </p:grpSpPr>
        <p:sp>
          <p:nvSpPr>
            <p:cNvPr id="145" name="Oval 144"/>
            <p:cNvSpPr/>
            <p:nvPr/>
          </p:nvSpPr>
          <p:spPr>
            <a:xfrm>
              <a:off x="938856" y="1771369"/>
              <a:ext cx="228600" cy="228600"/>
            </a:xfrm>
            <a:prstGeom prst="ellipse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6" name="Straight Connector 145"/>
            <p:cNvCxnSpPr>
              <a:stCxn id="145" idx="4"/>
            </p:cNvCxnSpPr>
            <p:nvPr/>
          </p:nvCxnSpPr>
          <p:spPr>
            <a:xfrm>
              <a:off x="1053156" y="1999969"/>
              <a:ext cx="1163" cy="15240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H="1">
              <a:off x="938856" y="2152369"/>
              <a:ext cx="114300" cy="196246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1054319" y="2152369"/>
              <a:ext cx="113137" cy="196246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926027" y="2062573"/>
              <a:ext cx="267863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Left Brace 12"/>
          <p:cNvSpPr/>
          <p:nvPr/>
        </p:nvSpPr>
        <p:spPr>
          <a:xfrm rot="5400000">
            <a:off x="3527955" y="550065"/>
            <a:ext cx="504300" cy="3274089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768282" y="1549345"/>
            <a:ext cx="1958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Millions of SNPs ….</a:t>
            </a:r>
            <a:endParaRPr lang="en-US" dirty="0"/>
          </a:p>
        </p:txBody>
      </p:sp>
      <p:sp>
        <p:nvSpPr>
          <p:cNvPr id="15" name="Striped Right Arrow 14"/>
          <p:cNvSpPr/>
          <p:nvPr/>
        </p:nvSpPr>
        <p:spPr>
          <a:xfrm>
            <a:off x="5811824" y="3189171"/>
            <a:ext cx="631819" cy="484632"/>
          </a:xfrm>
          <a:prstGeom prst="stripedRightArrow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6833200" y="2498820"/>
            <a:ext cx="157772" cy="184342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662545" y="1360525"/>
            <a:ext cx="24990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Phenotype</a:t>
            </a:r>
          </a:p>
          <a:p>
            <a:pPr algn="ctr"/>
            <a:r>
              <a:rPr lang="en-US" sz="2200" dirty="0" smtClean="0"/>
              <a:t>(e.g., Schizophrenia)</a:t>
            </a:r>
            <a:endParaRPr lang="en-US" sz="2200" dirty="0"/>
          </a:p>
        </p:txBody>
      </p:sp>
      <p:sp>
        <p:nvSpPr>
          <p:cNvPr id="65" name="TextBox 64"/>
          <p:cNvSpPr txBox="1"/>
          <p:nvPr/>
        </p:nvSpPr>
        <p:spPr>
          <a:xfrm>
            <a:off x="451555" y="180428"/>
            <a:ext cx="8262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Motivation: genome-wide association studies (GWAS)</a:t>
            </a:r>
            <a:endParaRPr lang="en-US" sz="2800" dirty="0"/>
          </a:p>
        </p:txBody>
      </p:sp>
      <p:sp>
        <p:nvSpPr>
          <p:cNvPr id="63" name="TextBox 62"/>
          <p:cNvSpPr txBox="1"/>
          <p:nvPr/>
        </p:nvSpPr>
        <p:spPr>
          <a:xfrm>
            <a:off x="712695" y="5027839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 smtClean="0"/>
              <a:t>Require &gt; 100K samples (e.g</a:t>
            </a:r>
            <a:r>
              <a:rPr lang="en-US" sz="2400" smtClean="0"/>
              <a:t>., psychiatric disorders)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 smtClean="0"/>
              <a:t>Very polygenic and small effect size at each loci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 smtClean="0"/>
              <a:t>Majority of associated loci are in non-coding areas of the genome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886465" y="1159097"/>
            <a:ext cx="15386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/>
              <a:t>Genetotpye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9315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8241"/>
            <a:ext cx="8305799" cy="839511"/>
          </a:xfrm>
        </p:spPr>
        <p:txBody>
          <a:bodyPr>
            <a:noAutofit/>
          </a:bodyPr>
          <a:lstStyle/>
          <a:p>
            <a:r>
              <a:rPr lang="en-US" sz="2800" dirty="0" smtClean="0"/>
              <a:t>Top expression “patterns” are typically correlated with technical and biological “confounding factors”</a:t>
            </a:r>
            <a:endParaRPr lang="en-US" sz="2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2415" r="12603"/>
          <a:stretch/>
        </p:blipFill>
        <p:spPr>
          <a:xfrm>
            <a:off x="3185731" y="2576396"/>
            <a:ext cx="3278569" cy="3673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9299" y="2695513"/>
            <a:ext cx="2433255" cy="342016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500" dirty="0" smtClean="0"/>
              <a:t>Sequencing depth</a:t>
            </a:r>
          </a:p>
          <a:p>
            <a:pPr algn="r">
              <a:lnSpc>
                <a:spcPct val="90000"/>
              </a:lnSpc>
            </a:pPr>
            <a:r>
              <a:rPr lang="en-US" sz="1500" dirty="0" smtClean="0"/>
              <a:t>…..</a:t>
            </a:r>
          </a:p>
          <a:p>
            <a:pPr algn="r">
              <a:lnSpc>
                <a:spcPct val="90000"/>
              </a:lnSpc>
            </a:pPr>
            <a:r>
              <a:rPr lang="en-US" sz="1500" dirty="0" smtClean="0"/>
              <a:t>……</a:t>
            </a:r>
          </a:p>
          <a:p>
            <a:pPr algn="r">
              <a:lnSpc>
                <a:spcPct val="90000"/>
              </a:lnSpc>
            </a:pPr>
            <a:r>
              <a:rPr lang="en-US" sz="1500" dirty="0" smtClean="0"/>
              <a:t>……</a:t>
            </a:r>
          </a:p>
          <a:p>
            <a:pPr algn="r">
              <a:lnSpc>
                <a:spcPct val="90000"/>
              </a:lnSpc>
            </a:pPr>
            <a:r>
              <a:rPr lang="en-US" sz="1500" dirty="0" smtClean="0"/>
              <a:t>GC bias</a:t>
            </a:r>
          </a:p>
          <a:p>
            <a:pPr algn="r">
              <a:lnSpc>
                <a:spcPct val="90000"/>
              </a:lnSpc>
            </a:pPr>
            <a:r>
              <a:rPr lang="en-US" sz="1500" dirty="0"/>
              <a:t> </a:t>
            </a:r>
            <a:r>
              <a:rPr lang="en-US" sz="1500" dirty="0" smtClean="0"/>
              <a:t>  …..</a:t>
            </a:r>
          </a:p>
          <a:p>
            <a:pPr algn="r">
              <a:lnSpc>
                <a:spcPct val="90000"/>
              </a:lnSpc>
            </a:pPr>
            <a:r>
              <a:rPr lang="en-US" sz="1500" dirty="0"/>
              <a:t> </a:t>
            </a:r>
            <a:r>
              <a:rPr lang="en-US" sz="1500" dirty="0" smtClean="0"/>
              <a:t>  …..</a:t>
            </a:r>
          </a:p>
          <a:p>
            <a:pPr algn="r">
              <a:lnSpc>
                <a:spcPct val="90000"/>
              </a:lnSpc>
            </a:pPr>
            <a:r>
              <a:rPr lang="en-US" sz="1500" dirty="0"/>
              <a:t> </a:t>
            </a:r>
            <a:r>
              <a:rPr lang="en-US" sz="1500" dirty="0" smtClean="0"/>
              <a:t>  …..</a:t>
            </a:r>
          </a:p>
          <a:p>
            <a:pPr algn="r">
              <a:lnSpc>
                <a:spcPct val="90000"/>
              </a:lnSpc>
            </a:pPr>
            <a:r>
              <a:rPr lang="en-US" sz="1500" dirty="0"/>
              <a:t> </a:t>
            </a:r>
            <a:r>
              <a:rPr lang="en-US" sz="1500" dirty="0" smtClean="0"/>
              <a:t>  …..</a:t>
            </a:r>
          </a:p>
          <a:p>
            <a:pPr algn="r">
              <a:lnSpc>
                <a:spcPct val="90000"/>
              </a:lnSpc>
            </a:pPr>
            <a:r>
              <a:rPr lang="en-US" sz="1500" dirty="0" smtClean="0"/>
              <a:t>RNA yield</a:t>
            </a:r>
          </a:p>
          <a:p>
            <a:pPr algn="r">
              <a:lnSpc>
                <a:spcPct val="90000"/>
              </a:lnSpc>
            </a:pPr>
            <a:r>
              <a:rPr lang="en-US" sz="1500" dirty="0" smtClean="0"/>
              <a:t>% Duplicates</a:t>
            </a:r>
          </a:p>
          <a:p>
            <a:pPr algn="r">
              <a:lnSpc>
                <a:spcPct val="90000"/>
              </a:lnSpc>
            </a:pPr>
            <a:r>
              <a:rPr lang="en-US" sz="1500" dirty="0"/>
              <a:t> </a:t>
            </a:r>
            <a:r>
              <a:rPr lang="en-US" sz="1500" dirty="0" smtClean="0"/>
              <a:t>  …..</a:t>
            </a:r>
          </a:p>
          <a:p>
            <a:pPr algn="r">
              <a:lnSpc>
                <a:spcPct val="90000"/>
              </a:lnSpc>
            </a:pPr>
            <a:r>
              <a:rPr lang="en-US" sz="1500" dirty="0"/>
              <a:t> </a:t>
            </a:r>
            <a:r>
              <a:rPr lang="en-US" sz="1500" dirty="0" smtClean="0"/>
              <a:t>  …..</a:t>
            </a:r>
          </a:p>
          <a:p>
            <a:pPr algn="r">
              <a:lnSpc>
                <a:spcPct val="90000"/>
              </a:lnSpc>
            </a:pPr>
            <a:r>
              <a:rPr lang="en-US" sz="1500" dirty="0" smtClean="0"/>
              <a:t>Age</a:t>
            </a:r>
          </a:p>
          <a:p>
            <a:pPr algn="r">
              <a:lnSpc>
                <a:spcPct val="90000"/>
              </a:lnSpc>
            </a:pPr>
            <a:r>
              <a:rPr lang="en-US" sz="1500" dirty="0" smtClean="0"/>
              <a:t>Sex</a:t>
            </a:r>
          </a:p>
          <a:p>
            <a:pPr algn="r">
              <a:lnSpc>
                <a:spcPct val="90000"/>
              </a:lnSpc>
            </a:pPr>
            <a:r>
              <a:rPr lang="en-US" sz="1500" dirty="0" smtClean="0"/>
              <a:t>Time of day</a:t>
            </a:r>
            <a:endParaRPr lang="en-US" sz="1500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2" y="1303722"/>
            <a:ext cx="8323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Measured technical/biological covariates (rows) are correlated with the top principal components of the RNA-</a:t>
            </a:r>
            <a:r>
              <a:rPr lang="en-US" sz="2000" dirty="0" err="1" smtClean="0"/>
              <a:t>seq</a:t>
            </a:r>
            <a:r>
              <a:rPr lang="en-US" sz="2000" dirty="0" smtClean="0"/>
              <a:t> data (columns)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88269" r="6059"/>
          <a:stretch/>
        </p:blipFill>
        <p:spPr>
          <a:xfrm>
            <a:off x="7577623" y="3193988"/>
            <a:ext cx="657319" cy="20505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145134" y="3384664"/>
            <a:ext cx="340658" cy="178202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1200" b="1" dirty="0" smtClean="0"/>
              <a:t>14</a:t>
            </a:r>
          </a:p>
          <a:p>
            <a:pPr>
              <a:lnSpc>
                <a:spcPct val="70000"/>
              </a:lnSpc>
            </a:pPr>
            <a:endParaRPr lang="en-US" sz="1200" b="1" dirty="0" smtClean="0"/>
          </a:p>
          <a:p>
            <a:pPr>
              <a:lnSpc>
                <a:spcPct val="70000"/>
              </a:lnSpc>
            </a:pPr>
            <a:r>
              <a:rPr lang="en-US" sz="1200" b="1" dirty="0" smtClean="0"/>
              <a:t>12</a:t>
            </a:r>
          </a:p>
          <a:p>
            <a:pPr>
              <a:lnSpc>
                <a:spcPct val="70000"/>
              </a:lnSpc>
            </a:pPr>
            <a:endParaRPr lang="en-US" sz="1200" b="1" dirty="0" smtClean="0"/>
          </a:p>
          <a:p>
            <a:pPr>
              <a:lnSpc>
                <a:spcPct val="70000"/>
              </a:lnSpc>
            </a:pPr>
            <a:r>
              <a:rPr lang="en-US" sz="1200" b="1" dirty="0" smtClean="0"/>
              <a:t>10</a:t>
            </a:r>
          </a:p>
          <a:p>
            <a:pPr>
              <a:lnSpc>
                <a:spcPct val="70000"/>
              </a:lnSpc>
            </a:pPr>
            <a:endParaRPr lang="en-US" sz="1200" b="1" dirty="0"/>
          </a:p>
          <a:p>
            <a:pPr>
              <a:lnSpc>
                <a:spcPct val="70000"/>
              </a:lnSpc>
            </a:pPr>
            <a:r>
              <a:rPr lang="en-US" sz="1200" b="1" dirty="0" smtClean="0"/>
              <a:t>8</a:t>
            </a:r>
          </a:p>
          <a:p>
            <a:pPr>
              <a:lnSpc>
                <a:spcPct val="70000"/>
              </a:lnSpc>
            </a:pPr>
            <a:endParaRPr lang="en-US" sz="1200" b="1" dirty="0"/>
          </a:p>
          <a:p>
            <a:pPr>
              <a:lnSpc>
                <a:spcPct val="70000"/>
              </a:lnSpc>
            </a:pPr>
            <a:r>
              <a:rPr lang="en-US" sz="1200" b="1" dirty="0" smtClean="0"/>
              <a:t>6</a:t>
            </a:r>
          </a:p>
          <a:p>
            <a:pPr>
              <a:lnSpc>
                <a:spcPct val="70000"/>
              </a:lnSpc>
            </a:pPr>
            <a:endParaRPr lang="en-US" sz="1200" b="1" dirty="0"/>
          </a:p>
          <a:p>
            <a:pPr>
              <a:lnSpc>
                <a:spcPct val="70000"/>
              </a:lnSpc>
            </a:pPr>
            <a:r>
              <a:rPr lang="en-US" sz="1200" b="1" dirty="0" smtClean="0"/>
              <a:t>4</a:t>
            </a:r>
          </a:p>
          <a:p>
            <a:pPr>
              <a:lnSpc>
                <a:spcPct val="70000"/>
              </a:lnSpc>
            </a:pPr>
            <a:endParaRPr lang="en-US" sz="1200" b="1" dirty="0"/>
          </a:p>
          <a:p>
            <a:pPr>
              <a:lnSpc>
                <a:spcPct val="70000"/>
              </a:lnSpc>
            </a:pPr>
            <a:r>
              <a:rPr lang="en-US" sz="1200" b="1" dirty="0" smtClean="0"/>
              <a:t>2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48466" y="2816108"/>
            <a:ext cx="139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-log P-values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387601" y="6149763"/>
            <a:ext cx="4662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Top 30 principal components of RNA-</a:t>
            </a:r>
            <a:r>
              <a:rPr lang="en-US" sz="1600" dirty="0" err="1" smtClean="0"/>
              <a:t>seq</a:t>
            </a:r>
            <a:r>
              <a:rPr lang="en-US" sz="1600" dirty="0" smtClean="0"/>
              <a:t> data</a:t>
            </a:r>
            <a:endParaRPr lang="en-US" sz="1600" dirty="0"/>
          </a:p>
        </p:txBody>
      </p:sp>
      <p:sp>
        <p:nvSpPr>
          <p:cNvPr id="5" name="Left Brace 4"/>
          <p:cNvSpPr/>
          <p:nvPr/>
        </p:nvSpPr>
        <p:spPr>
          <a:xfrm>
            <a:off x="1168400" y="2555813"/>
            <a:ext cx="393700" cy="3586018"/>
          </a:xfrm>
          <a:prstGeom prst="leftBrac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9178993">
            <a:off x="370202" y="2801622"/>
            <a:ext cx="1505540" cy="3231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/>
              <a:t>Technical factors</a:t>
            </a:r>
            <a:endParaRPr lang="en-US" sz="1500" dirty="0"/>
          </a:p>
        </p:txBody>
      </p:sp>
      <p:sp>
        <p:nvSpPr>
          <p:cNvPr id="19" name="TextBox 18"/>
          <p:cNvSpPr txBox="1"/>
          <p:nvPr/>
        </p:nvSpPr>
        <p:spPr>
          <a:xfrm>
            <a:off x="5448967" y="2142610"/>
            <a:ext cx="2758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e.g., processing technician?</a:t>
            </a:r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114800" y="2119308"/>
            <a:ext cx="1276350" cy="347605"/>
          </a:xfrm>
          <a:custGeom>
            <a:avLst/>
            <a:gdLst>
              <a:gd name="connsiteX0" fmla="*/ 0 w 1651000"/>
              <a:gd name="connsiteY0" fmla="*/ 457200 h 457200"/>
              <a:gd name="connsiteX1" fmla="*/ 520700 w 1651000"/>
              <a:gd name="connsiteY1" fmla="*/ 101600 h 457200"/>
              <a:gd name="connsiteX2" fmla="*/ 1651000 w 1651000"/>
              <a:gd name="connsiteY2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0" h="457200">
                <a:moveTo>
                  <a:pt x="0" y="457200"/>
                </a:moveTo>
                <a:cubicBezTo>
                  <a:pt x="122766" y="317500"/>
                  <a:pt x="245533" y="177800"/>
                  <a:pt x="520700" y="101600"/>
                </a:cubicBezTo>
                <a:cubicBezTo>
                  <a:pt x="795867" y="25400"/>
                  <a:pt x="1651000" y="0"/>
                  <a:pt x="1651000" y="0"/>
                </a:cubicBezTo>
              </a:path>
            </a:pathLst>
          </a:custGeom>
          <a:ln w="57150" cmpd="sng">
            <a:solidFill>
              <a:srgbClr val="7F7F7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448967" y="1911592"/>
            <a:ext cx="233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Unknown confounder?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38600" y="2500196"/>
            <a:ext cx="152400" cy="3673587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72535" y="6585216"/>
            <a:ext cx="3751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Battle, </a:t>
            </a:r>
            <a:r>
              <a:rPr lang="en-US" sz="1400" dirty="0" err="1" smtClean="0"/>
              <a:t>Mostafavi</a:t>
            </a:r>
            <a:r>
              <a:rPr lang="en-US" sz="1400" dirty="0" smtClean="0"/>
              <a:t> et al., Genome Research 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03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63"/>
    </mc:Choice>
    <mc:Fallback xmlns="">
      <p:transition xmlns:p14="http://schemas.microsoft.com/office/powerpoint/2010/main" spd="slow" advTm="110263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Do the latent variables replicate across datasets?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Brain gene expression and genotype data from ~1000 individuals</a:t>
            </a:r>
          </a:p>
          <a:p>
            <a:pPr lvl="1"/>
            <a:r>
              <a:rPr lang="en-US" sz="2200" dirty="0" err="1" smtClean="0"/>
              <a:t>CommonMind</a:t>
            </a:r>
            <a:r>
              <a:rPr lang="en-US" sz="2200" dirty="0" smtClean="0"/>
              <a:t> consortium data (n=500)</a:t>
            </a:r>
          </a:p>
          <a:p>
            <a:pPr lvl="1"/>
            <a:r>
              <a:rPr lang="en-US" sz="2200" dirty="0" smtClean="0"/>
              <a:t>ROSMAP consortium data (n=500)</a:t>
            </a:r>
          </a:p>
          <a:p>
            <a:endParaRPr lang="en-US" sz="2200" dirty="0" smtClean="0"/>
          </a:p>
          <a:p>
            <a:r>
              <a:rPr lang="en-US" sz="2200" dirty="0" smtClean="0"/>
              <a:t>~50 gene expression “factors” in ROSMAP, ~65-75% are preserved in </a:t>
            </a:r>
            <a:r>
              <a:rPr lang="en-US" sz="2200" dirty="0" err="1" smtClean="0"/>
              <a:t>CommonMind</a:t>
            </a:r>
            <a:r>
              <a:rPr lang="en-US" sz="2200" dirty="0" smtClean="0"/>
              <a:t> data.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096907"/>
            <a:ext cx="4000442" cy="2649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696876" y="4152686"/>
            <a:ext cx="3458258" cy="259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66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rc 30"/>
          <p:cNvSpPr/>
          <p:nvPr/>
        </p:nvSpPr>
        <p:spPr>
          <a:xfrm>
            <a:off x="1121416" y="2797895"/>
            <a:ext cx="5384801" cy="4060105"/>
          </a:xfrm>
          <a:prstGeom prst="arc">
            <a:avLst>
              <a:gd name="adj1" fmla="val 9987514"/>
              <a:gd name="adj2" fmla="val 9986377"/>
            </a:avLst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77000">
                <a:schemeClr val="bg1">
                  <a:alpha val="64000"/>
                </a:schemeClr>
              </a:gs>
            </a:gsLst>
            <a:lin ang="9600000" scaled="0"/>
            <a:tileRect/>
          </a:gra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 rot="343713">
            <a:off x="4190686" y="4130020"/>
            <a:ext cx="1428974" cy="1449446"/>
            <a:chOff x="3235085" y="2796884"/>
            <a:chExt cx="1428974" cy="1449446"/>
          </a:xfrm>
        </p:grpSpPr>
        <p:grpSp>
          <p:nvGrpSpPr>
            <p:cNvPr id="35" name="Group 34"/>
            <p:cNvGrpSpPr/>
            <p:nvPr/>
          </p:nvGrpSpPr>
          <p:grpSpPr>
            <a:xfrm>
              <a:off x="3235085" y="3599096"/>
              <a:ext cx="622689" cy="647234"/>
              <a:chOff x="3459200" y="3927798"/>
              <a:chExt cx="622689" cy="647234"/>
            </a:xfrm>
          </p:grpSpPr>
          <p:sp>
            <p:nvSpPr>
              <p:cNvPr id="79" name="Freeform 78"/>
              <p:cNvSpPr/>
              <p:nvPr/>
            </p:nvSpPr>
            <p:spPr>
              <a:xfrm>
                <a:off x="3459200" y="3927798"/>
                <a:ext cx="323850" cy="413605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BF308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3553627" y="3948629"/>
                <a:ext cx="528262" cy="527051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BF308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3744229" y="4251159"/>
                <a:ext cx="292100" cy="323873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BF308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3844907" y="3066508"/>
              <a:ext cx="819152" cy="848013"/>
              <a:chOff x="3949494" y="3574502"/>
              <a:chExt cx="819152" cy="848013"/>
            </a:xfrm>
          </p:grpSpPr>
          <p:sp>
            <p:nvSpPr>
              <p:cNvPr id="56" name="Freeform 55"/>
              <p:cNvSpPr/>
              <p:nvPr/>
            </p:nvSpPr>
            <p:spPr>
              <a:xfrm>
                <a:off x="3949494" y="3660311"/>
                <a:ext cx="444500" cy="476358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FF6E2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4324144" y="3574502"/>
                <a:ext cx="444500" cy="476358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FF6E2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4324146" y="3946157"/>
                <a:ext cx="444500" cy="476358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FF6E2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4005259" y="3814909"/>
                <a:ext cx="444500" cy="476358"/>
              </a:xfrm>
              <a:custGeom>
                <a:avLst/>
                <a:gdLst>
                  <a:gd name="connsiteX0" fmla="*/ 0 w 682772"/>
                  <a:gd name="connsiteY0" fmla="*/ 428625 h 476358"/>
                  <a:gd name="connsiteX1" fmla="*/ 301625 w 682772"/>
                  <a:gd name="connsiteY1" fmla="*/ 460375 h 476358"/>
                  <a:gd name="connsiteX2" fmla="*/ 365125 w 682772"/>
                  <a:gd name="connsiteY2" fmla="*/ 206375 h 476358"/>
                  <a:gd name="connsiteX3" fmla="*/ 635000 w 682772"/>
                  <a:gd name="connsiteY3" fmla="*/ 254000 h 476358"/>
                  <a:gd name="connsiteX4" fmla="*/ 682625 w 682772"/>
                  <a:gd name="connsiteY4" fmla="*/ 0 h 476358"/>
                  <a:gd name="connsiteX5" fmla="*/ 682625 w 682772"/>
                  <a:gd name="connsiteY5" fmla="*/ 0 h 47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2772" h="476358">
                    <a:moveTo>
                      <a:pt x="0" y="428625"/>
                    </a:moveTo>
                    <a:cubicBezTo>
                      <a:pt x="120385" y="463021"/>
                      <a:pt x="240771" y="497417"/>
                      <a:pt x="301625" y="460375"/>
                    </a:cubicBezTo>
                    <a:cubicBezTo>
                      <a:pt x="362479" y="423333"/>
                      <a:pt x="309563" y="240771"/>
                      <a:pt x="365125" y="206375"/>
                    </a:cubicBezTo>
                    <a:cubicBezTo>
                      <a:pt x="420687" y="171979"/>
                      <a:pt x="582083" y="288396"/>
                      <a:pt x="635000" y="254000"/>
                    </a:cubicBezTo>
                    <a:cubicBezTo>
                      <a:pt x="687917" y="219604"/>
                      <a:pt x="682625" y="0"/>
                      <a:pt x="682625" y="0"/>
                    </a:cubicBezTo>
                    <a:lnTo>
                      <a:pt x="682625" y="0"/>
                    </a:lnTo>
                  </a:path>
                </a:pathLst>
              </a:custGeom>
              <a:ln>
                <a:solidFill>
                  <a:srgbClr val="FF6E2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Striped Right Arrow 42"/>
            <p:cNvSpPr/>
            <p:nvPr/>
          </p:nvSpPr>
          <p:spPr>
            <a:xfrm rot="2824725">
              <a:off x="3266383" y="2897011"/>
              <a:ext cx="506147" cy="305894"/>
            </a:xfrm>
            <a:prstGeom prst="stripedRightArrow">
              <a:avLst/>
            </a:prstGeom>
            <a:solidFill>
              <a:srgbClr val="FFFF66"/>
            </a:solidFill>
            <a:ln>
              <a:solidFill>
                <a:srgbClr val="5959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 rot="19746940">
            <a:off x="3289730" y="3172064"/>
            <a:ext cx="65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SNP</a:t>
            </a:r>
            <a:endParaRPr lang="en-US" dirty="0"/>
          </a:p>
        </p:txBody>
      </p:sp>
      <p:grpSp>
        <p:nvGrpSpPr>
          <p:cNvPr id="48" name="Group 28"/>
          <p:cNvGrpSpPr/>
          <p:nvPr/>
        </p:nvGrpSpPr>
        <p:grpSpPr>
          <a:xfrm rot="19746940">
            <a:off x="2785218" y="3325625"/>
            <a:ext cx="2757093" cy="1687377"/>
            <a:chOff x="-161554" y="2130397"/>
            <a:chExt cx="5865346" cy="3439564"/>
          </a:xfrm>
        </p:grpSpPr>
        <p:sp>
          <p:nvSpPr>
            <p:cNvPr id="49" name="Freeform 48"/>
            <p:cNvSpPr/>
            <p:nvPr/>
          </p:nvSpPr>
          <p:spPr>
            <a:xfrm>
              <a:off x="-13261" y="2164262"/>
              <a:ext cx="5700121" cy="2986566"/>
            </a:xfrm>
            <a:custGeom>
              <a:avLst/>
              <a:gdLst>
                <a:gd name="connsiteX0" fmla="*/ 0 w 5300133"/>
                <a:gd name="connsiteY0" fmla="*/ 2923822 h 2968978"/>
                <a:gd name="connsiteX1" fmla="*/ 423333 w 5300133"/>
                <a:gd name="connsiteY1" fmla="*/ 2906889 h 2968978"/>
                <a:gd name="connsiteX2" fmla="*/ 254000 w 5300133"/>
                <a:gd name="connsiteY2" fmla="*/ 2551289 h 2968978"/>
                <a:gd name="connsiteX3" fmla="*/ 643467 w 5300133"/>
                <a:gd name="connsiteY3" fmla="*/ 2551289 h 2968978"/>
                <a:gd name="connsiteX4" fmla="*/ 423333 w 5300133"/>
                <a:gd name="connsiteY4" fmla="*/ 2127955 h 2968978"/>
                <a:gd name="connsiteX5" fmla="*/ 846667 w 5300133"/>
                <a:gd name="connsiteY5" fmla="*/ 2161822 h 2968978"/>
                <a:gd name="connsiteX6" fmla="*/ 660400 w 5300133"/>
                <a:gd name="connsiteY6" fmla="*/ 1653822 h 2968978"/>
                <a:gd name="connsiteX7" fmla="*/ 1049867 w 5300133"/>
                <a:gd name="connsiteY7" fmla="*/ 1670755 h 2968978"/>
                <a:gd name="connsiteX8" fmla="*/ 999067 w 5300133"/>
                <a:gd name="connsiteY8" fmla="*/ 1196622 h 2968978"/>
                <a:gd name="connsiteX9" fmla="*/ 1371600 w 5300133"/>
                <a:gd name="connsiteY9" fmla="*/ 1365955 h 2968978"/>
                <a:gd name="connsiteX10" fmla="*/ 1303867 w 5300133"/>
                <a:gd name="connsiteY10" fmla="*/ 942622 h 2968978"/>
                <a:gd name="connsiteX11" fmla="*/ 1659467 w 5300133"/>
                <a:gd name="connsiteY11" fmla="*/ 1061155 h 2968978"/>
                <a:gd name="connsiteX12" fmla="*/ 1557867 w 5300133"/>
                <a:gd name="connsiteY12" fmla="*/ 603955 h 2968978"/>
                <a:gd name="connsiteX13" fmla="*/ 2015067 w 5300133"/>
                <a:gd name="connsiteY13" fmla="*/ 756355 h 2968978"/>
                <a:gd name="connsiteX14" fmla="*/ 1947333 w 5300133"/>
                <a:gd name="connsiteY14" fmla="*/ 366889 h 2968978"/>
                <a:gd name="connsiteX15" fmla="*/ 2319867 w 5300133"/>
                <a:gd name="connsiteY15" fmla="*/ 451555 h 2968978"/>
                <a:gd name="connsiteX16" fmla="*/ 2336800 w 5300133"/>
                <a:gd name="connsiteY16" fmla="*/ 95955 h 2968978"/>
                <a:gd name="connsiteX17" fmla="*/ 2726267 w 5300133"/>
                <a:gd name="connsiteY17" fmla="*/ 366889 h 2968978"/>
                <a:gd name="connsiteX18" fmla="*/ 2844800 w 5300133"/>
                <a:gd name="connsiteY18" fmla="*/ 11289 h 2968978"/>
                <a:gd name="connsiteX19" fmla="*/ 3064933 w 5300133"/>
                <a:gd name="connsiteY19" fmla="*/ 299155 h 2968978"/>
                <a:gd name="connsiteX20" fmla="*/ 3386667 w 5300133"/>
                <a:gd name="connsiteY20" fmla="*/ 45155 h 2968978"/>
                <a:gd name="connsiteX21" fmla="*/ 3522133 w 5300133"/>
                <a:gd name="connsiteY21" fmla="*/ 468489 h 2968978"/>
                <a:gd name="connsiteX22" fmla="*/ 3810000 w 5300133"/>
                <a:gd name="connsiteY22" fmla="*/ 197555 h 2968978"/>
                <a:gd name="connsiteX23" fmla="*/ 3894667 w 5300133"/>
                <a:gd name="connsiteY23" fmla="*/ 553155 h 2968978"/>
                <a:gd name="connsiteX24" fmla="*/ 4216400 w 5300133"/>
                <a:gd name="connsiteY24" fmla="*/ 349955 h 2968978"/>
                <a:gd name="connsiteX25" fmla="*/ 4301067 w 5300133"/>
                <a:gd name="connsiteY25" fmla="*/ 739422 h 2968978"/>
                <a:gd name="connsiteX26" fmla="*/ 4605867 w 5300133"/>
                <a:gd name="connsiteY26" fmla="*/ 570089 h 2968978"/>
                <a:gd name="connsiteX27" fmla="*/ 4639733 w 5300133"/>
                <a:gd name="connsiteY27" fmla="*/ 942622 h 2968978"/>
                <a:gd name="connsiteX28" fmla="*/ 4978400 w 5300133"/>
                <a:gd name="connsiteY28" fmla="*/ 824089 h 2968978"/>
                <a:gd name="connsiteX29" fmla="*/ 4944533 w 5300133"/>
                <a:gd name="connsiteY29" fmla="*/ 1162755 h 2968978"/>
                <a:gd name="connsiteX30" fmla="*/ 5300133 w 5300133"/>
                <a:gd name="connsiteY30" fmla="*/ 1111955 h 296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00133" h="2968978">
                  <a:moveTo>
                    <a:pt x="0" y="2923822"/>
                  </a:moveTo>
                  <a:cubicBezTo>
                    <a:pt x="190500" y="2946400"/>
                    <a:pt x="381000" y="2968978"/>
                    <a:pt x="423333" y="2906889"/>
                  </a:cubicBezTo>
                  <a:cubicBezTo>
                    <a:pt x="465666" y="2844800"/>
                    <a:pt x="217311" y="2610555"/>
                    <a:pt x="254000" y="2551289"/>
                  </a:cubicBezTo>
                  <a:cubicBezTo>
                    <a:pt x="290689" y="2492023"/>
                    <a:pt x="615245" y="2621845"/>
                    <a:pt x="643467" y="2551289"/>
                  </a:cubicBezTo>
                  <a:cubicBezTo>
                    <a:pt x="671689" y="2480733"/>
                    <a:pt x="389466" y="2192866"/>
                    <a:pt x="423333" y="2127955"/>
                  </a:cubicBezTo>
                  <a:cubicBezTo>
                    <a:pt x="457200" y="2063044"/>
                    <a:pt x="807156" y="2240844"/>
                    <a:pt x="846667" y="2161822"/>
                  </a:cubicBezTo>
                  <a:cubicBezTo>
                    <a:pt x="886178" y="2082800"/>
                    <a:pt x="626533" y="1735666"/>
                    <a:pt x="660400" y="1653822"/>
                  </a:cubicBezTo>
                  <a:cubicBezTo>
                    <a:pt x="694267" y="1571978"/>
                    <a:pt x="993423" y="1746955"/>
                    <a:pt x="1049867" y="1670755"/>
                  </a:cubicBezTo>
                  <a:cubicBezTo>
                    <a:pt x="1106312" y="1594555"/>
                    <a:pt x="945445" y="1247422"/>
                    <a:pt x="999067" y="1196622"/>
                  </a:cubicBezTo>
                  <a:cubicBezTo>
                    <a:pt x="1052689" y="1145822"/>
                    <a:pt x="1320800" y="1408288"/>
                    <a:pt x="1371600" y="1365955"/>
                  </a:cubicBezTo>
                  <a:cubicBezTo>
                    <a:pt x="1422400" y="1323622"/>
                    <a:pt x="1255889" y="993422"/>
                    <a:pt x="1303867" y="942622"/>
                  </a:cubicBezTo>
                  <a:cubicBezTo>
                    <a:pt x="1351845" y="891822"/>
                    <a:pt x="1617134" y="1117599"/>
                    <a:pt x="1659467" y="1061155"/>
                  </a:cubicBezTo>
                  <a:cubicBezTo>
                    <a:pt x="1701800" y="1004711"/>
                    <a:pt x="1498600" y="654755"/>
                    <a:pt x="1557867" y="603955"/>
                  </a:cubicBezTo>
                  <a:cubicBezTo>
                    <a:pt x="1617134" y="553155"/>
                    <a:pt x="1950156" y="795866"/>
                    <a:pt x="2015067" y="756355"/>
                  </a:cubicBezTo>
                  <a:cubicBezTo>
                    <a:pt x="2079978" y="716844"/>
                    <a:pt x="1896533" y="417689"/>
                    <a:pt x="1947333" y="366889"/>
                  </a:cubicBezTo>
                  <a:cubicBezTo>
                    <a:pt x="1998133" y="316089"/>
                    <a:pt x="2254956" y="496711"/>
                    <a:pt x="2319867" y="451555"/>
                  </a:cubicBezTo>
                  <a:cubicBezTo>
                    <a:pt x="2384778" y="406399"/>
                    <a:pt x="2269067" y="110066"/>
                    <a:pt x="2336800" y="95955"/>
                  </a:cubicBezTo>
                  <a:cubicBezTo>
                    <a:pt x="2404533" y="81844"/>
                    <a:pt x="2641600" y="381000"/>
                    <a:pt x="2726267" y="366889"/>
                  </a:cubicBezTo>
                  <a:cubicBezTo>
                    <a:pt x="2810934" y="352778"/>
                    <a:pt x="2788356" y="22578"/>
                    <a:pt x="2844800" y="11289"/>
                  </a:cubicBezTo>
                  <a:cubicBezTo>
                    <a:pt x="2901244" y="0"/>
                    <a:pt x="2974622" y="293511"/>
                    <a:pt x="3064933" y="299155"/>
                  </a:cubicBezTo>
                  <a:cubicBezTo>
                    <a:pt x="3155244" y="304799"/>
                    <a:pt x="3310467" y="16933"/>
                    <a:pt x="3386667" y="45155"/>
                  </a:cubicBezTo>
                  <a:cubicBezTo>
                    <a:pt x="3462867" y="73377"/>
                    <a:pt x="3451578" y="443089"/>
                    <a:pt x="3522133" y="468489"/>
                  </a:cubicBezTo>
                  <a:cubicBezTo>
                    <a:pt x="3592688" y="493889"/>
                    <a:pt x="3747911" y="183444"/>
                    <a:pt x="3810000" y="197555"/>
                  </a:cubicBezTo>
                  <a:cubicBezTo>
                    <a:pt x="3872089" y="211666"/>
                    <a:pt x="3826934" y="527755"/>
                    <a:pt x="3894667" y="553155"/>
                  </a:cubicBezTo>
                  <a:cubicBezTo>
                    <a:pt x="3962400" y="578555"/>
                    <a:pt x="4148667" y="318911"/>
                    <a:pt x="4216400" y="349955"/>
                  </a:cubicBezTo>
                  <a:cubicBezTo>
                    <a:pt x="4284133" y="380999"/>
                    <a:pt x="4236156" y="702733"/>
                    <a:pt x="4301067" y="739422"/>
                  </a:cubicBezTo>
                  <a:cubicBezTo>
                    <a:pt x="4365978" y="776111"/>
                    <a:pt x="4549423" y="536222"/>
                    <a:pt x="4605867" y="570089"/>
                  </a:cubicBezTo>
                  <a:cubicBezTo>
                    <a:pt x="4662311" y="603956"/>
                    <a:pt x="4577644" y="900289"/>
                    <a:pt x="4639733" y="942622"/>
                  </a:cubicBezTo>
                  <a:cubicBezTo>
                    <a:pt x="4701822" y="984955"/>
                    <a:pt x="4927600" y="787400"/>
                    <a:pt x="4978400" y="824089"/>
                  </a:cubicBezTo>
                  <a:cubicBezTo>
                    <a:pt x="5029200" y="860778"/>
                    <a:pt x="4890911" y="1114777"/>
                    <a:pt x="4944533" y="1162755"/>
                  </a:cubicBezTo>
                  <a:cubicBezTo>
                    <a:pt x="4998155" y="1210733"/>
                    <a:pt x="5300133" y="1111955"/>
                    <a:pt x="5300133" y="1111955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61554" y="2172727"/>
              <a:ext cx="5865346" cy="3397234"/>
            </a:xfrm>
            <a:custGeom>
              <a:avLst/>
              <a:gdLst>
                <a:gd name="connsiteX0" fmla="*/ 0 w 5300133"/>
                <a:gd name="connsiteY0" fmla="*/ 2813755 h 2895599"/>
                <a:gd name="connsiteX1" fmla="*/ 440267 w 5300133"/>
                <a:gd name="connsiteY1" fmla="*/ 2830688 h 2895599"/>
                <a:gd name="connsiteX2" fmla="*/ 254000 w 5300133"/>
                <a:gd name="connsiteY2" fmla="*/ 2424288 h 2895599"/>
                <a:gd name="connsiteX3" fmla="*/ 711200 w 5300133"/>
                <a:gd name="connsiteY3" fmla="*/ 2475088 h 2895599"/>
                <a:gd name="connsiteX4" fmla="*/ 423333 w 5300133"/>
                <a:gd name="connsiteY4" fmla="*/ 2000955 h 2895599"/>
                <a:gd name="connsiteX5" fmla="*/ 931333 w 5300133"/>
                <a:gd name="connsiteY5" fmla="*/ 2119488 h 2895599"/>
                <a:gd name="connsiteX6" fmla="*/ 694267 w 5300133"/>
                <a:gd name="connsiteY6" fmla="*/ 1492955 h 2895599"/>
                <a:gd name="connsiteX7" fmla="*/ 1134533 w 5300133"/>
                <a:gd name="connsiteY7" fmla="*/ 1645355 h 2895599"/>
                <a:gd name="connsiteX8" fmla="*/ 1049867 w 5300133"/>
                <a:gd name="connsiteY8" fmla="*/ 1154288 h 2895599"/>
                <a:gd name="connsiteX9" fmla="*/ 1490133 w 5300133"/>
                <a:gd name="connsiteY9" fmla="*/ 1323622 h 2895599"/>
                <a:gd name="connsiteX10" fmla="*/ 1354667 w 5300133"/>
                <a:gd name="connsiteY10" fmla="*/ 883355 h 2895599"/>
                <a:gd name="connsiteX11" fmla="*/ 1778000 w 5300133"/>
                <a:gd name="connsiteY11" fmla="*/ 984955 h 2895599"/>
                <a:gd name="connsiteX12" fmla="*/ 1625600 w 5300133"/>
                <a:gd name="connsiteY12" fmla="*/ 510822 h 2895599"/>
                <a:gd name="connsiteX13" fmla="*/ 2082800 w 5300133"/>
                <a:gd name="connsiteY13" fmla="*/ 680155 h 2895599"/>
                <a:gd name="connsiteX14" fmla="*/ 2065867 w 5300133"/>
                <a:gd name="connsiteY14" fmla="*/ 307622 h 2895599"/>
                <a:gd name="connsiteX15" fmla="*/ 2404533 w 5300133"/>
                <a:gd name="connsiteY15" fmla="*/ 375355 h 2895599"/>
                <a:gd name="connsiteX16" fmla="*/ 2421467 w 5300133"/>
                <a:gd name="connsiteY16" fmla="*/ 87488 h 2895599"/>
                <a:gd name="connsiteX17" fmla="*/ 2827867 w 5300133"/>
                <a:gd name="connsiteY17" fmla="*/ 324555 h 2895599"/>
                <a:gd name="connsiteX18" fmla="*/ 2929467 w 5300133"/>
                <a:gd name="connsiteY18" fmla="*/ 2822 h 2895599"/>
                <a:gd name="connsiteX19" fmla="*/ 3166533 w 5300133"/>
                <a:gd name="connsiteY19" fmla="*/ 307622 h 2895599"/>
                <a:gd name="connsiteX20" fmla="*/ 3488267 w 5300133"/>
                <a:gd name="connsiteY20" fmla="*/ 70555 h 2895599"/>
                <a:gd name="connsiteX21" fmla="*/ 3606800 w 5300133"/>
                <a:gd name="connsiteY21" fmla="*/ 493888 h 2895599"/>
                <a:gd name="connsiteX22" fmla="*/ 3911600 w 5300133"/>
                <a:gd name="connsiteY22" fmla="*/ 239888 h 2895599"/>
                <a:gd name="connsiteX23" fmla="*/ 4013200 w 5300133"/>
                <a:gd name="connsiteY23" fmla="*/ 612422 h 2895599"/>
                <a:gd name="connsiteX24" fmla="*/ 4301067 w 5300133"/>
                <a:gd name="connsiteY24" fmla="*/ 392288 h 2895599"/>
                <a:gd name="connsiteX25" fmla="*/ 4402667 w 5300133"/>
                <a:gd name="connsiteY25" fmla="*/ 747888 h 2895599"/>
                <a:gd name="connsiteX26" fmla="*/ 4758267 w 5300133"/>
                <a:gd name="connsiteY26" fmla="*/ 595488 h 2895599"/>
                <a:gd name="connsiteX27" fmla="*/ 4724400 w 5300133"/>
                <a:gd name="connsiteY27" fmla="*/ 1052688 h 2895599"/>
                <a:gd name="connsiteX28" fmla="*/ 5063067 w 5300133"/>
                <a:gd name="connsiteY28" fmla="*/ 934155 h 2895599"/>
                <a:gd name="connsiteX29" fmla="*/ 5029200 w 5300133"/>
                <a:gd name="connsiteY29" fmla="*/ 1154288 h 2895599"/>
                <a:gd name="connsiteX30" fmla="*/ 5300133 w 5300133"/>
                <a:gd name="connsiteY30" fmla="*/ 1188155 h 2895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00133" h="2895599">
                  <a:moveTo>
                    <a:pt x="0" y="2813755"/>
                  </a:moveTo>
                  <a:cubicBezTo>
                    <a:pt x="198967" y="2854677"/>
                    <a:pt x="397934" y="2895599"/>
                    <a:pt x="440267" y="2830688"/>
                  </a:cubicBezTo>
                  <a:cubicBezTo>
                    <a:pt x="482600" y="2765777"/>
                    <a:pt x="208844" y="2483555"/>
                    <a:pt x="254000" y="2424288"/>
                  </a:cubicBezTo>
                  <a:cubicBezTo>
                    <a:pt x="299156" y="2365021"/>
                    <a:pt x="682978" y="2545644"/>
                    <a:pt x="711200" y="2475088"/>
                  </a:cubicBezTo>
                  <a:cubicBezTo>
                    <a:pt x="739422" y="2404533"/>
                    <a:pt x="386644" y="2060222"/>
                    <a:pt x="423333" y="2000955"/>
                  </a:cubicBezTo>
                  <a:cubicBezTo>
                    <a:pt x="460022" y="1941688"/>
                    <a:pt x="886177" y="2204155"/>
                    <a:pt x="931333" y="2119488"/>
                  </a:cubicBezTo>
                  <a:cubicBezTo>
                    <a:pt x="976489" y="2034821"/>
                    <a:pt x="660400" y="1571977"/>
                    <a:pt x="694267" y="1492955"/>
                  </a:cubicBezTo>
                  <a:cubicBezTo>
                    <a:pt x="728134" y="1413933"/>
                    <a:pt x="1075266" y="1701800"/>
                    <a:pt x="1134533" y="1645355"/>
                  </a:cubicBezTo>
                  <a:cubicBezTo>
                    <a:pt x="1193800" y="1588910"/>
                    <a:pt x="990600" y="1207910"/>
                    <a:pt x="1049867" y="1154288"/>
                  </a:cubicBezTo>
                  <a:cubicBezTo>
                    <a:pt x="1109134" y="1100666"/>
                    <a:pt x="1439333" y="1368777"/>
                    <a:pt x="1490133" y="1323622"/>
                  </a:cubicBezTo>
                  <a:cubicBezTo>
                    <a:pt x="1540933" y="1278467"/>
                    <a:pt x="1306689" y="939800"/>
                    <a:pt x="1354667" y="883355"/>
                  </a:cubicBezTo>
                  <a:cubicBezTo>
                    <a:pt x="1402645" y="826911"/>
                    <a:pt x="1732845" y="1047044"/>
                    <a:pt x="1778000" y="984955"/>
                  </a:cubicBezTo>
                  <a:cubicBezTo>
                    <a:pt x="1823155" y="922866"/>
                    <a:pt x="1574800" y="561622"/>
                    <a:pt x="1625600" y="510822"/>
                  </a:cubicBezTo>
                  <a:cubicBezTo>
                    <a:pt x="1676400" y="460022"/>
                    <a:pt x="2009422" y="714022"/>
                    <a:pt x="2082800" y="680155"/>
                  </a:cubicBezTo>
                  <a:cubicBezTo>
                    <a:pt x="2156178" y="646288"/>
                    <a:pt x="2012245" y="358422"/>
                    <a:pt x="2065867" y="307622"/>
                  </a:cubicBezTo>
                  <a:cubicBezTo>
                    <a:pt x="2119489" y="256822"/>
                    <a:pt x="2345267" y="412044"/>
                    <a:pt x="2404533" y="375355"/>
                  </a:cubicBezTo>
                  <a:cubicBezTo>
                    <a:pt x="2463799" y="338666"/>
                    <a:pt x="2350911" y="95955"/>
                    <a:pt x="2421467" y="87488"/>
                  </a:cubicBezTo>
                  <a:cubicBezTo>
                    <a:pt x="2492023" y="79021"/>
                    <a:pt x="2743200" y="338666"/>
                    <a:pt x="2827867" y="324555"/>
                  </a:cubicBezTo>
                  <a:cubicBezTo>
                    <a:pt x="2912534" y="310444"/>
                    <a:pt x="2873023" y="5644"/>
                    <a:pt x="2929467" y="2822"/>
                  </a:cubicBezTo>
                  <a:cubicBezTo>
                    <a:pt x="2985911" y="0"/>
                    <a:pt x="3073400" y="296333"/>
                    <a:pt x="3166533" y="307622"/>
                  </a:cubicBezTo>
                  <a:cubicBezTo>
                    <a:pt x="3259666" y="318911"/>
                    <a:pt x="3414889" y="39511"/>
                    <a:pt x="3488267" y="70555"/>
                  </a:cubicBezTo>
                  <a:cubicBezTo>
                    <a:pt x="3561645" y="101599"/>
                    <a:pt x="3536245" y="465666"/>
                    <a:pt x="3606800" y="493888"/>
                  </a:cubicBezTo>
                  <a:cubicBezTo>
                    <a:pt x="3677356" y="522110"/>
                    <a:pt x="3843867" y="220132"/>
                    <a:pt x="3911600" y="239888"/>
                  </a:cubicBezTo>
                  <a:cubicBezTo>
                    <a:pt x="3979333" y="259644"/>
                    <a:pt x="3948289" y="587022"/>
                    <a:pt x="4013200" y="612422"/>
                  </a:cubicBezTo>
                  <a:cubicBezTo>
                    <a:pt x="4078111" y="637822"/>
                    <a:pt x="4236156" y="369710"/>
                    <a:pt x="4301067" y="392288"/>
                  </a:cubicBezTo>
                  <a:cubicBezTo>
                    <a:pt x="4365978" y="414866"/>
                    <a:pt x="4326467" y="714021"/>
                    <a:pt x="4402667" y="747888"/>
                  </a:cubicBezTo>
                  <a:cubicBezTo>
                    <a:pt x="4478867" y="781755"/>
                    <a:pt x="4704645" y="544688"/>
                    <a:pt x="4758267" y="595488"/>
                  </a:cubicBezTo>
                  <a:cubicBezTo>
                    <a:pt x="4811889" y="646288"/>
                    <a:pt x="4673600" y="996243"/>
                    <a:pt x="4724400" y="1052688"/>
                  </a:cubicBezTo>
                  <a:cubicBezTo>
                    <a:pt x="4775200" y="1109133"/>
                    <a:pt x="5012267" y="917222"/>
                    <a:pt x="5063067" y="934155"/>
                  </a:cubicBezTo>
                  <a:cubicBezTo>
                    <a:pt x="5113867" y="951088"/>
                    <a:pt x="4989689" y="1111955"/>
                    <a:pt x="5029200" y="1154288"/>
                  </a:cubicBezTo>
                  <a:cubicBezTo>
                    <a:pt x="5068711" y="1196621"/>
                    <a:pt x="5300133" y="1188155"/>
                    <a:pt x="5300133" y="1188155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>
              <a:spLocks noChangeAspect="1"/>
            </p:cNvSpPr>
            <p:nvPr/>
          </p:nvSpPr>
          <p:spPr>
            <a:xfrm>
              <a:off x="2889231" y="2130397"/>
              <a:ext cx="283129" cy="405383"/>
            </a:xfrm>
            <a:prstGeom prst="rect">
              <a:avLst/>
            </a:prstGeom>
            <a:solidFill>
              <a:srgbClr val="66CC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A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52" name="Rectangle 51"/>
          <p:cNvSpPr>
            <a:spLocks noChangeAspect="1"/>
          </p:cNvSpPr>
          <p:nvPr/>
        </p:nvSpPr>
        <p:spPr>
          <a:xfrm rot="19746940">
            <a:off x="3289119" y="4039083"/>
            <a:ext cx="151481" cy="227393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19746940">
            <a:off x="2713578" y="3828204"/>
            <a:ext cx="62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9705001">
            <a:off x="4504979" y="3727086"/>
            <a:ext cx="155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Transcriptome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893288">
            <a:off x="5178689" y="4078695"/>
            <a:ext cx="1098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mRNA levels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 rot="20347671">
            <a:off x="4144039" y="3218563"/>
            <a:ext cx="215350" cy="165791"/>
          </a:xfrm>
          <a:prstGeom prst="rect">
            <a:avLst/>
          </a:prstGeom>
          <a:solidFill>
            <a:srgbClr val="FF0000">
              <a:alpha val="52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rot="16200000">
            <a:off x="3281391" y="4534448"/>
            <a:ext cx="369223" cy="159212"/>
          </a:xfrm>
          <a:prstGeom prst="rect">
            <a:avLst/>
          </a:prstGeom>
          <a:solidFill>
            <a:schemeClr val="accent4">
              <a:lumMod val="75000"/>
              <a:alpha val="52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65916" y="109498"/>
            <a:ext cx="88034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Expression Quantitative Trait Loci (</a:t>
            </a:r>
            <a:r>
              <a:rPr lang="en-US" sz="3000" dirty="0" err="1" smtClean="0"/>
              <a:t>eQTL</a:t>
            </a:r>
            <a:r>
              <a:rPr lang="en-US" sz="3000" dirty="0" smtClean="0"/>
              <a:t>) Studies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3277" y="1135896"/>
            <a:ext cx="828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eQTL</a:t>
            </a:r>
            <a:r>
              <a:rPr lang="en-US" sz="2000" dirty="0" smtClean="0"/>
              <a:t> study: identification of associations between genetic variants (single nucleotide polymorphisms; SNPs) and gene expression levels.</a:t>
            </a:r>
            <a:endParaRPr lang="en-US" sz="2000" dirty="0"/>
          </a:p>
        </p:txBody>
      </p:sp>
      <p:sp>
        <p:nvSpPr>
          <p:cNvPr id="29" name="Rectangle 28"/>
          <p:cNvSpPr/>
          <p:nvPr/>
        </p:nvSpPr>
        <p:spPr>
          <a:xfrm>
            <a:off x="6773091" y="3582810"/>
            <a:ext cx="2199459" cy="885179"/>
          </a:xfrm>
          <a:prstGeom prst="rect">
            <a:avLst/>
          </a:prstGeom>
          <a:pattFill prst="lgGrid">
            <a:fgClr>
              <a:schemeClr val="tx1"/>
            </a:fgClr>
            <a:bgClr>
              <a:prstClr val="white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406048" y="2870600"/>
            <a:ext cx="791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Samples</a:t>
            </a:r>
            <a:endParaRPr lang="en-US" sz="1400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3048000" y="3578383"/>
            <a:ext cx="193496" cy="23001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6188607" y="3879150"/>
            <a:ext cx="791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Samples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7091690" y="3140221"/>
            <a:ext cx="169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Expression data</a:t>
            </a:r>
          </a:p>
        </p:txBody>
      </p:sp>
      <p:sp>
        <p:nvSpPr>
          <p:cNvPr id="37" name="Left Brace 36"/>
          <p:cNvSpPr/>
          <p:nvPr/>
        </p:nvSpPr>
        <p:spPr>
          <a:xfrm flipH="1">
            <a:off x="5826826" y="4423196"/>
            <a:ext cx="474444" cy="1041076"/>
          </a:xfrm>
          <a:prstGeom prst="leftBrace">
            <a:avLst/>
          </a:prstGeom>
          <a:ln>
            <a:solidFill>
              <a:srgbClr val="5959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6301270" y="4636242"/>
            <a:ext cx="379980" cy="28130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935338" y="2587120"/>
            <a:ext cx="2199459" cy="885179"/>
          </a:xfrm>
          <a:prstGeom prst="rect">
            <a:avLst/>
          </a:prstGeom>
          <a:pattFill prst="lgGrid">
            <a:fgClr>
              <a:schemeClr val="tx1"/>
            </a:fgClr>
            <a:bgClr>
              <a:prstClr val="white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46281" y="2217788"/>
            <a:ext cx="1609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Genotype data</a:t>
            </a:r>
            <a:endParaRPr lang="en-US" b="1" dirty="0"/>
          </a:p>
        </p:txBody>
      </p:sp>
      <p:sp>
        <p:nvSpPr>
          <p:cNvPr id="2" name="Freeform 1"/>
          <p:cNvSpPr/>
          <p:nvPr/>
        </p:nvSpPr>
        <p:spPr>
          <a:xfrm>
            <a:off x="2873060" y="2079818"/>
            <a:ext cx="4094458" cy="1438529"/>
          </a:xfrm>
          <a:custGeom>
            <a:avLst/>
            <a:gdLst>
              <a:gd name="connsiteX0" fmla="*/ 0 w 4094458"/>
              <a:gd name="connsiteY0" fmla="*/ 487812 h 1438529"/>
              <a:gd name="connsiteX1" fmla="*/ 2352579 w 4094458"/>
              <a:gd name="connsiteY1" fmla="*/ 43681 h 1438529"/>
              <a:gd name="connsiteX2" fmla="*/ 4094458 w 4094458"/>
              <a:gd name="connsiteY2" fmla="*/ 1438529 h 143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4458" h="1438529">
                <a:moveTo>
                  <a:pt x="0" y="487812"/>
                </a:moveTo>
                <a:cubicBezTo>
                  <a:pt x="835084" y="186520"/>
                  <a:pt x="1670169" y="-114772"/>
                  <a:pt x="2352579" y="43681"/>
                </a:cubicBezTo>
                <a:cubicBezTo>
                  <a:pt x="3034989" y="202134"/>
                  <a:pt x="4094458" y="1438529"/>
                  <a:pt x="4094458" y="1438529"/>
                </a:cubicBezTo>
              </a:path>
            </a:pathLst>
          </a:custGeom>
          <a:ln>
            <a:solidFill>
              <a:srgbClr val="3366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77723" y="203312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eQTL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2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21"/>
    </mc:Choice>
    <mc:Fallback xmlns="">
      <p:transition xmlns:p14="http://schemas.microsoft.com/office/powerpoint/2010/main" spd="slow" advTm="2282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088"/>
            <a:ext cx="8229600" cy="1143000"/>
          </a:xfrm>
        </p:spPr>
        <p:txBody>
          <a:bodyPr>
            <a:noAutofit/>
          </a:bodyPr>
          <a:lstStyle/>
          <a:p>
            <a:r>
              <a:rPr lang="en-US" sz="3500" dirty="0" smtClean="0"/>
              <a:t>Many large scale </a:t>
            </a:r>
            <a:r>
              <a:rPr lang="en-US" sz="3500" dirty="0" err="1" smtClean="0"/>
              <a:t>eQTL</a:t>
            </a:r>
            <a:r>
              <a:rPr lang="en-US" sz="3500" dirty="0" smtClean="0"/>
              <a:t> studies have been conducted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8302"/>
            <a:ext cx="5553348" cy="464383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DGN study: genotype and gene expression from blood</a:t>
            </a:r>
          </a:p>
          <a:p>
            <a:pPr lvl="1"/>
            <a:r>
              <a:rPr lang="en-US" sz="2000" dirty="0" smtClean="0"/>
              <a:t>~1000 individuals</a:t>
            </a:r>
          </a:p>
          <a:p>
            <a:pPr lvl="1"/>
            <a:endParaRPr lang="en-US" sz="2000" dirty="0"/>
          </a:p>
          <a:p>
            <a:r>
              <a:rPr lang="en-US" sz="2000" dirty="0" err="1" smtClean="0"/>
              <a:t>ImmVar</a:t>
            </a:r>
            <a:r>
              <a:rPr lang="en-US" sz="2000" dirty="0" smtClean="0"/>
              <a:t> project: genotype and gene expression from specific blood cell types</a:t>
            </a:r>
          </a:p>
          <a:p>
            <a:pPr lvl="1"/>
            <a:r>
              <a:rPr lang="en-US" sz="2000" dirty="0" smtClean="0"/>
              <a:t>~500 individuals</a:t>
            </a:r>
          </a:p>
          <a:p>
            <a:pPr lvl="1"/>
            <a:endParaRPr lang="en-US" sz="2000" dirty="0"/>
          </a:p>
          <a:p>
            <a:r>
              <a:rPr lang="en-US" sz="2000" dirty="0" err="1" smtClean="0"/>
              <a:t>GTEx</a:t>
            </a:r>
            <a:r>
              <a:rPr lang="en-US" sz="2000" dirty="0" smtClean="0"/>
              <a:t> project: genotype and gene expression from &gt;50 human tissues</a:t>
            </a:r>
          </a:p>
          <a:p>
            <a:pPr lvl="1"/>
            <a:r>
              <a:rPr lang="en-US" sz="2000" dirty="0" smtClean="0"/>
              <a:t>~100-500 individuals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…….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689" y="1312597"/>
            <a:ext cx="3155143" cy="1391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706" y="3035378"/>
            <a:ext cx="954431" cy="262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539" y="3271095"/>
            <a:ext cx="2776526" cy="931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9284" y="5044295"/>
            <a:ext cx="3247213" cy="6485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4800600"/>
            <a:ext cx="954431" cy="26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8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Key insights from </a:t>
            </a:r>
            <a:r>
              <a:rPr lang="en-US" sz="3300" dirty="0" err="1" smtClean="0"/>
              <a:t>eQTL</a:t>
            </a:r>
            <a:r>
              <a:rPr lang="en-US" sz="3300" dirty="0" smtClean="0"/>
              <a:t> studies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2" y="1600200"/>
            <a:ext cx="7845779" cy="5042647"/>
          </a:xfrm>
        </p:spPr>
        <p:txBody>
          <a:bodyPr>
            <a:normAutofit fontScale="85000" lnSpcReduction="20000"/>
          </a:bodyPr>
          <a:lstStyle/>
          <a:p>
            <a:pPr marL="571500" indent="-571500">
              <a:buFont typeface="+mj-lt"/>
              <a:buAutoNum type="romanLcPeriod"/>
            </a:pPr>
            <a:r>
              <a:rPr lang="en-US" sz="2800" dirty="0" smtClean="0"/>
              <a:t>Cis (local) </a:t>
            </a:r>
            <a:r>
              <a:rPr lang="en-US" sz="2800" dirty="0" err="1" smtClean="0"/>
              <a:t>eQTLs</a:t>
            </a:r>
            <a:r>
              <a:rPr lang="en-US" sz="2800" dirty="0" smtClean="0"/>
              <a:t> are very well replicated and explain substantial amount of variation in gene expression.</a:t>
            </a:r>
          </a:p>
          <a:p>
            <a:pPr marL="571500" indent="-571500">
              <a:buFont typeface="+mj-lt"/>
              <a:buAutoNum type="romanLcPeriod"/>
            </a:pPr>
            <a:endParaRPr lang="en-US" sz="2800" dirty="0" smtClean="0"/>
          </a:p>
          <a:p>
            <a:pPr marL="571500" indent="-571500">
              <a:buFont typeface="+mj-lt"/>
              <a:buAutoNum type="romanLcPeriod"/>
            </a:pPr>
            <a:r>
              <a:rPr lang="en-US" sz="2800" dirty="0" smtClean="0"/>
              <a:t>GWAS loci are enriched in </a:t>
            </a:r>
            <a:r>
              <a:rPr lang="en-US" sz="2800" dirty="0" err="1" smtClean="0"/>
              <a:t>eQTLs</a:t>
            </a:r>
            <a:r>
              <a:rPr lang="en-US" sz="2800" dirty="0" smtClean="0"/>
              <a:t>.</a:t>
            </a:r>
            <a:endParaRPr lang="en-US" sz="2800" dirty="0"/>
          </a:p>
          <a:p>
            <a:pPr marL="571500" indent="-571500">
              <a:buFont typeface="+mj-lt"/>
              <a:buAutoNum type="romanLcPeriod"/>
            </a:pPr>
            <a:endParaRPr lang="en-US" sz="2400" dirty="0"/>
          </a:p>
          <a:p>
            <a:pPr marL="571500" indent="-571500">
              <a:buFont typeface="+mj-lt"/>
              <a:buAutoNum type="romanLcPeriod"/>
            </a:pPr>
            <a:r>
              <a:rPr lang="en-US" sz="2800" dirty="0" smtClean="0"/>
              <a:t>Tissue-specificity and temporal dynamics are important.</a:t>
            </a:r>
          </a:p>
          <a:p>
            <a:pPr marL="971550" lvl="2" indent="-571500">
              <a:buFont typeface="Lucida Grande"/>
              <a:buChar char="-"/>
            </a:pPr>
            <a:r>
              <a:rPr lang="en-US" sz="2200" dirty="0" smtClean="0"/>
              <a:t>Small in proportion: ~10-20% tissue specific</a:t>
            </a:r>
          </a:p>
          <a:p>
            <a:pPr marL="971550" lvl="2" indent="-571500">
              <a:buFont typeface="Lucida Grande"/>
              <a:buChar char="-"/>
            </a:pPr>
            <a:r>
              <a:rPr lang="en-US" sz="2200" dirty="0" smtClean="0"/>
              <a:t>Genetics factors that are important to complex human traits can be context-specific</a:t>
            </a:r>
            <a:endParaRPr lang="en-US" sz="2200" dirty="0"/>
          </a:p>
          <a:p>
            <a:pPr marL="971550" lvl="2" indent="-571500">
              <a:buFont typeface="Lucida Grande"/>
              <a:buChar char="-"/>
            </a:pPr>
            <a:endParaRPr lang="en-US" sz="2800" dirty="0"/>
          </a:p>
          <a:p>
            <a:pPr marL="571500" indent="-571500">
              <a:buFont typeface="+mj-lt"/>
              <a:buAutoNum type="romanLcPeriod"/>
            </a:pPr>
            <a:r>
              <a:rPr lang="en-US" sz="2800" dirty="0" smtClean="0"/>
              <a:t>Many GWAS-associated loci are not </a:t>
            </a:r>
            <a:r>
              <a:rPr lang="en-US" sz="2800" dirty="0" err="1" smtClean="0"/>
              <a:t>eQTLs</a:t>
            </a:r>
            <a:r>
              <a:rPr lang="en-US" sz="2800" dirty="0" smtClean="0"/>
              <a:t>.</a:t>
            </a:r>
          </a:p>
          <a:p>
            <a:pPr marL="971550" lvl="1" indent="-571500"/>
            <a:r>
              <a:rPr lang="en-US" sz="2200" dirty="0" smtClean="0"/>
              <a:t>50% of GWAS-SNPs significantly co-localize with any </a:t>
            </a:r>
            <a:r>
              <a:rPr lang="en-US" sz="2200" dirty="0" err="1" smtClean="0"/>
              <a:t>eQTL</a:t>
            </a:r>
            <a:r>
              <a:rPr lang="en-US" sz="2200" dirty="0" smtClean="0"/>
              <a:t> [</a:t>
            </a:r>
            <a:r>
              <a:rPr lang="en-US" sz="2200" dirty="0" err="1" smtClean="0"/>
              <a:t>GTEx</a:t>
            </a:r>
            <a:r>
              <a:rPr lang="en-US" sz="2200" dirty="0" smtClean="0"/>
              <a:t> 2017]</a:t>
            </a:r>
          </a:p>
          <a:p>
            <a:pPr marL="971550" lvl="1" indent="-571500"/>
            <a:r>
              <a:rPr lang="en-US" sz="2200" dirty="0" smtClean="0"/>
              <a:t>Need to investigate impact on additional molecular traits AND context-specific effects.</a:t>
            </a:r>
            <a:endParaRPr lang="en-US" sz="2200" dirty="0"/>
          </a:p>
          <a:p>
            <a:pPr marL="971550" lvl="1" indent="-571500"/>
            <a:endParaRPr lang="en-US" sz="2400" dirty="0" smtClean="0"/>
          </a:p>
          <a:p>
            <a:pPr marL="971550" lvl="1" indent="-571500">
              <a:buFont typeface="+mj-lt"/>
              <a:buAutoNum type="romanLcPeriod"/>
            </a:pPr>
            <a:endParaRPr lang="en-US" sz="24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4650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Key insights from </a:t>
            </a:r>
            <a:r>
              <a:rPr lang="en-US" sz="3300" dirty="0" err="1" smtClean="0"/>
              <a:t>eQTL</a:t>
            </a:r>
            <a:r>
              <a:rPr lang="en-US" sz="3300" dirty="0" smtClean="0"/>
              <a:t> studies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2" y="1600200"/>
            <a:ext cx="7845779" cy="5042647"/>
          </a:xfrm>
        </p:spPr>
        <p:txBody>
          <a:bodyPr>
            <a:normAutofit fontScale="85000" lnSpcReduction="20000"/>
          </a:bodyPr>
          <a:lstStyle/>
          <a:p>
            <a:pPr marL="571500" indent="-571500">
              <a:buFont typeface="+mj-lt"/>
              <a:buAutoNum type="romanLcPeriod"/>
            </a:pPr>
            <a:r>
              <a:rPr lang="en-US" sz="2800" dirty="0" smtClean="0"/>
              <a:t>Cis (local) </a:t>
            </a:r>
            <a:r>
              <a:rPr lang="en-US" sz="2800" dirty="0" err="1" smtClean="0"/>
              <a:t>eQTLs</a:t>
            </a:r>
            <a:r>
              <a:rPr lang="en-US" sz="2800" dirty="0" smtClean="0"/>
              <a:t> are very well replicated and explain substantial amount of variation in gene expression.</a:t>
            </a:r>
          </a:p>
          <a:p>
            <a:pPr marL="571500" indent="-571500">
              <a:buFont typeface="+mj-lt"/>
              <a:buAutoNum type="romanLcPeriod"/>
            </a:pPr>
            <a:endParaRPr lang="en-US" sz="2800" dirty="0" smtClean="0"/>
          </a:p>
          <a:p>
            <a:pPr marL="571500" indent="-571500">
              <a:buFont typeface="+mj-lt"/>
              <a:buAutoNum type="romanLcPeriod"/>
            </a:pPr>
            <a:r>
              <a:rPr lang="en-US" sz="2800" dirty="0" smtClean="0"/>
              <a:t>GWAS loci are enriched in </a:t>
            </a:r>
            <a:r>
              <a:rPr lang="en-US" sz="2800" dirty="0" err="1" smtClean="0"/>
              <a:t>eQTLs</a:t>
            </a:r>
            <a:r>
              <a:rPr lang="en-US" sz="2800" dirty="0" smtClean="0"/>
              <a:t>.</a:t>
            </a:r>
            <a:endParaRPr lang="en-US" sz="2800" dirty="0"/>
          </a:p>
          <a:p>
            <a:pPr marL="571500" indent="-571500">
              <a:buFont typeface="+mj-lt"/>
              <a:buAutoNum type="romanLcPeriod"/>
            </a:pPr>
            <a:endParaRPr lang="en-US" sz="2400" dirty="0"/>
          </a:p>
          <a:p>
            <a:pPr marL="571500" indent="-571500">
              <a:buFont typeface="+mj-lt"/>
              <a:buAutoNum type="romanLcPeriod"/>
            </a:pPr>
            <a:r>
              <a:rPr lang="en-US" sz="2800" dirty="0" smtClean="0"/>
              <a:t>Tissue-specificity and temporal dynamics are important.</a:t>
            </a:r>
          </a:p>
          <a:p>
            <a:pPr marL="971550" lvl="2" indent="-571500">
              <a:buFont typeface="Lucida Grande"/>
              <a:buChar char="-"/>
            </a:pPr>
            <a:r>
              <a:rPr lang="en-US" sz="2200" dirty="0" smtClean="0"/>
              <a:t>Small in proportion: ~10-20% tissue specific</a:t>
            </a:r>
          </a:p>
          <a:p>
            <a:pPr marL="971550" lvl="2" indent="-571500">
              <a:buFont typeface="Lucida Grande"/>
              <a:buChar char="-"/>
            </a:pPr>
            <a:r>
              <a:rPr lang="en-US" sz="2200" dirty="0" smtClean="0"/>
              <a:t>Genetics factors that are important to complex human traits can be context-specific</a:t>
            </a:r>
            <a:endParaRPr lang="en-US" sz="2200" dirty="0"/>
          </a:p>
          <a:p>
            <a:pPr marL="971550" lvl="2" indent="-571500">
              <a:buFont typeface="Lucida Grande"/>
              <a:buChar char="-"/>
            </a:pPr>
            <a:endParaRPr lang="en-US" sz="2800" dirty="0"/>
          </a:p>
          <a:p>
            <a:pPr marL="571500" indent="-571500">
              <a:buFont typeface="+mj-lt"/>
              <a:buAutoNum type="romanLcPeriod"/>
            </a:pPr>
            <a:r>
              <a:rPr lang="en-US" sz="2800" dirty="0" smtClean="0"/>
              <a:t>Many GWAS-associated loci are not </a:t>
            </a:r>
            <a:r>
              <a:rPr lang="en-US" sz="2800" dirty="0" err="1" smtClean="0"/>
              <a:t>eQTLs</a:t>
            </a:r>
            <a:r>
              <a:rPr lang="en-US" sz="2800" dirty="0" smtClean="0"/>
              <a:t>.</a:t>
            </a:r>
          </a:p>
          <a:p>
            <a:pPr marL="971550" lvl="1" indent="-571500"/>
            <a:r>
              <a:rPr lang="en-US" sz="2200" dirty="0" smtClean="0"/>
              <a:t>50% of GWAS-SNPs significantly co-localize with any </a:t>
            </a:r>
            <a:r>
              <a:rPr lang="en-US" sz="2200" dirty="0" err="1" smtClean="0"/>
              <a:t>eQTL</a:t>
            </a:r>
            <a:r>
              <a:rPr lang="en-US" sz="2200" dirty="0" smtClean="0"/>
              <a:t> [</a:t>
            </a:r>
            <a:r>
              <a:rPr lang="en-US" sz="2200" dirty="0" err="1" smtClean="0"/>
              <a:t>GTEx</a:t>
            </a:r>
            <a:r>
              <a:rPr lang="en-US" sz="2200" dirty="0" smtClean="0"/>
              <a:t> 2017]</a:t>
            </a:r>
          </a:p>
          <a:p>
            <a:pPr marL="971550" lvl="1" indent="-571500"/>
            <a:r>
              <a:rPr lang="en-US" sz="2200" dirty="0" smtClean="0"/>
              <a:t>Need to investigate impact on additional molecular traits AND context-specific effects.</a:t>
            </a:r>
            <a:endParaRPr lang="en-US" sz="2200" dirty="0"/>
          </a:p>
          <a:p>
            <a:pPr marL="971550" lvl="1" indent="-571500"/>
            <a:endParaRPr lang="en-US" sz="2400" dirty="0" smtClean="0"/>
          </a:p>
          <a:p>
            <a:pPr marL="971550" lvl="1" indent="-571500">
              <a:buFont typeface="+mj-lt"/>
              <a:buAutoNum type="romanLcPeriod"/>
            </a:pPr>
            <a:endParaRPr lang="en-US" sz="2400" dirty="0" smtClean="0"/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42488" y="3431288"/>
            <a:ext cx="7659023" cy="2400657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cmpd="sng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Courier New"/>
              <a:buChar char="o"/>
            </a:pPr>
            <a:endParaRPr lang="en-US" sz="2500" dirty="0" smtClean="0">
              <a:solidFill>
                <a:srgbClr val="FFFFFF"/>
              </a:solidFill>
            </a:endParaRPr>
          </a:p>
          <a:p>
            <a:pPr marL="342900" indent="-342900">
              <a:lnSpc>
                <a:spcPct val="120000"/>
              </a:lnSpc>
              <a:buFont typeface="Courier New"/>
              <a:buChar char="o"/>
            </a:pPr>
            <a:r>
              <a:rPr lang="en-US" sz="2500" dirty="0" smtClean="0">
                <a:solidFill>
                  <a:srgbClr val="FFFFFF"/>
                </a:solidFill>
              </a:rPr>
              <a:t>Need to map brain QTLs</a:t>
            </a:r>
          </a:p>
          <a:p>
            <a:pPr marL="342900" indent="-342900">
              <a:lnSpc>
                <a:spcPct val="120000"/>
              </a:lnSpc>
              <a:buFont typeface="Courier New"/>
              <a:buChar char="o"/>
            </a:pPr>
            <a:endParaRPr lang="en-US" sz="2500" dirty="0" smtClean="0">
              <a:solidFill>
                <a:srgbClr val="FFFFFF"/>
              </a:solidFill>
            </a:endParaRPr>
          </a:p>
          <a:p>
            <a:pPr marL="342900" indent="-342900">
              <a:lnSpc>
                <a:spcPct val="120000"/>
              </a:lnSpc>
              <a:buFont typeface="Courier New"/>
              <a:buChar char="o"/>
            </a:pPr>
            <a:r>
              <a:rPr lang="en-US" sz="2500" dirty="0" smtClean="0">
                <a:solidFill>
                  <a:srgbClr val="FFFFFF"/>
                </a:solidFill>
              </a:rPr>
              <a:t>Can we look beyond expression as the ‘read out’?</a:t>
            </a:r>
          </a:p>
          <a:p>
            <a:pPr marL="342900" indent="-342900">
              <a:lnSpc>
                <a:spcPct val="120000"/>
              </a:lnSpc>
              <a:buFont typeface="Courier New"/>
              <a:buChar char="o"/>
            </a:pPr>
            <a:endParaRPr lang="en-US" sz="25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0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85637" y="425821"/>
            <a:ext cx="7294491" cy="5860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ROSMAP: Religions Order Study (ROS) and Memory and Aging Project (MAP)</a:t>
            </a:r>
            <a:endParaRPr lang="en-US" sz="3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938728"/>
            <a:ext cx="7904922" cy="467737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Longitudinal study of aging:</a:t>
            </a:r>
          </a:p>
          <a:p>
            <a:pPr lvl="1"/>
            <a:r>
              <a:rPr lang="en-US" sz="2200" dirty="0" smtClean="0"/>
              <a:t>Started in 1994</a:t>
            </a:r>
          </a:p>
          <a:p>
            <a:pPr lvl="1"/>
            <a:r>
              <a:rPr lang="en-US" sz="2200" dirty="0" smtClean="0"/>
              <a:t>N=3000 healthy at enrollment, in 40s or 50s</a:t>
            </a:r>
          </a:p>
          <a:p>
            <a:pPr lvl="1"/>
            <a:r>
              <a:rPr lang="en-US" sz="2200" dirty="0" smtClean="0"/>
              <a:t>30% diagnosed with Alzheimer’s disease (AD) at time of death</a:t>
            </a:r>
          </a:p>
          <a:p>
            <a:pPr marL="228600" lvl="1" indent="0">
              <a:buFont typeface="Arial"/>
              <a:buNone/>
            </a:pPr>
            <a:endParaRPr lang="en-US" sz="2200" dirty="0" smtClean="0"/>
          </a:p>
          <a:p>
            <a:r>
              <a:rPr lang="en-US" sz="2200" dirty="0" smtClean="0">
                <a:solidFill>
                  <a:srgbClr val="0432FF"/>
                </a:solidFill>
              </a:rPr>
              <a:t>RNA-</a:t>
            </a:r>
            <a:r>
              <a:rPr lang="en-US" sz="2200" dirty="0" err="1" smtClean="0">
                <a:solidFill>
                  <a:srgbClr val="0432FF"/>
                </a:solidFill>
              </a:rPr>
              <a:t>Seq</a:t>
            </a:r>
            <a:r>
              <a:rPr lang="en-US" sz="2200" dirty="0" smtClean="0">
                <a:solidFill>
                  <a:srgbClr val="0432FF"/>
                </a:solidFill>
              </a:rPr>
              <a:t> expression data (N=700):</a:t>
            </a:r>
          </a:p>
          <a:p>
            <a:pPr lvl="1"/>
            <a:r>
              <a:rPr lang="en-US" sz="2200" dirty="0" smtClean="0">
                <a:solidFill>
                  <a:srgbClr val="0432FF"/>
                </a:solidFill>
              </a:rPr>
              <a:t>RNA from DLPFC; average 70M reads</a:t>
            </a:r>
          </a:p>
          <a:p>
            <a:r>
              <a:rPr lang="en-US" sz="2200" dirty="0" err="1" smtClean="0">
                <a:solidFill>
                  <a:srgbClr val="0432FF"/>
                </a:solidFill>
              </a:rPr>
              <a:t>Epigenomic</a:t>
            </a:r>
            <a:r>
              <a:rPr lang="en-US" sz="2200" dirty="0" smtClean="0">
                <a:solidFill>
                  <a:srgbClr val="0432FF"/>
                </a:solidFill>
              </a:rPr>
              <a:t> (N=700): </a:t>
            </a:r>
          </a:p>
          <a:p>
            <a:pPr lvl="1"/>
            <a:r>
              <a:rPr lang="en-US" sz="2200" dirty="0" smtClean="0">
                <a:solidFill>
                  <a:srgbClr val="0432FF"/>
                </a:solidFill>
              </a:rPr>
              <a:t>DNA methylation + Histone acetylation</a:t>
            </a:r>
          </a:p>
          <a:p>
            <a:r>
              <a:rPr lang="en-US" sz="2200" dirty="0" smtClean="0">
                <a:solidFill>
                  <a:srgbClr val="0432FF"/>
                </a:solidFill>
              </a:rPr>
              <a:t>Genotype (N=2000)</a:t>
            </a:r>
            <a:endParaRPr lang="en-US" sz="2200" dirty="0">
              <a:solidFill>
                <a:srgbClr val="0432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390" y="5387428"/>
            <a:ext cx="843807" cy="11012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79364" y="6418036"/>
            <a:ext cx="1075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David Bennett</a:t>
            </a:r>
            <a:endParaRPr lang="en-US" sz="12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 l="23750" t="14667" r="53751" b="77333"/>
          <a:stretch>
            <a:fillRect/>
          </a:stretch>
        </p:blipFill>
        <p:spPr bwMode="auto">
          <a:xfrm>
            <a:off x="7935422" y="5025800"/>
            <a:ext cx="1166429" cy="25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968" y="5387429"/>
            <a:ext cx="799609" cy="11012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06185" y="6421448"/>
            <a:ext cx="981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Phil De </a:t>
            </a:r>
            <a:r>
              <a:rPr lang="en-US" sz="1200" dirty="0" err="1" smtClean="0"/>
              <a:t>Jager</a:t>
            </a:r>
            <a:endParaRPr lang="en-US" sz="1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9652" y="4933076"/>
            <a:ext cx="794925" cy="375783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5708645" y="4786455"/>
            <a:ext cx="341199" cy="1171575"/>
          </a:xfrm>
          <a:prstGeom prst="rightBrace">
            <a:avLst>
              <a:gd name="adj1" fmla="val 8333"/>
              <a:gd name="adj2" fmla="val 51220"/>
            </a:avLst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128828" y="5173442"/>
            <a:ext cx="67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53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14074</TotalTime>
  <Words>2528</Words>
  <Application>Microsoft Macintosh PowerPoint</Application>
  <PresentationFormat>On-screen Show (4:3)</PresentationFormat>
  <Paragraphs>550</Paragraphs>
  <Slides>41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Calibri</vt:lpstr>
      <vt:lpstr>Courier New</vt:lpstr>
      <vt:lpstr>Lucida Grande</vt:lpstr>
      <vt:lpstr>Mangal</vt:lpstr>
      <vt:lpstr>Wingdings</vt:lpstr>
      <vt:lpstr>Arial</vt:lpstr>
      <vt:lpstr>Office Theme</vt:lpstr>
      <vt:lpstr>Equation</vt:lpstr>
      <vt:lpstr>Combining genomic data to understand complex human traits</vt:lpstr>
      <vt:lpstr>PowerPoint Presentation</vt:lpstr>
      <vt:lpstr>PowerPoint Presentation</vt:lpstr>
      <vt:lpstr>PowerPoint Presentation</vt:lpstr>
      <vt:lpstr>PowerPoint Presentation</vt:lpstr>
      <vt:lpstr>Many large scale eQTL studies have been conducted</vt:lpstr>
      <vt:lpstr>Key insights from eQTL studies</vt:lpstr>
      <vt:lpstr>Key insights from eQTL studies</vt:lpstr>
      <vt:lpstr>PowerPoint Presentation</vt:lpstr>
      <vt:lpstr>PowerPoint Presentation</vt:lpstr>
      <vt:lpstr>PowerPoint Presentation</vt:lpstr>
      <vt:lpstr>PowerPoint Presentation</vt:lpstr>
      <vt:lpstr>Statistical view</vt:lpstr>
      <vt:lpstr>PowerPoint Presentation</vt:lpstr>
      <vt:lpstr>Using xQTL associations to improve detection power in GWAS</vt:lpstr>
      <vt:lpstr>Thanks!</vt:lpstr>
      <vt:lpstr>xQTL guided GWAS results in additional independent significant loci</vt:lpstr>
      <vt:lpstr>xQTL guided GWAS results in additional independent significant loci</vt:lpstr>
      <vt:lpstr>Can we identify additional context specific QTLs from the same dataset?</vt:lpstr>
      <vt:lpstr>Motivation: Identifying context-specific effects of genetic variation</vt:lpstr>
      <vt:lpstr>Motivation: Identifying context-specific effects of genetic variation</vt:lpstr>
      <vt:lpstr>Motivation: Identifying context-specific effects of genetic variation</vt:lpstr>
      <vt:lpstr>Can we infer exposure to environmental factor using ‘omics data?</vt:lpstr>
      <vt:lpstr>PowerPoint Presentation</vt:lpstr>
      <vt:lpstr>PowerPoint Presentation</vt:lpstr>
      <vt:lpstr>Methods: Statistical Modeling of GxE</vt:lpstr>
      <vt:lpstr>We need to use DCARS instead !!!</vt:lpstr>
      <vt:lpstr>Three approaches to extracting hidden environment factors (i.e., LVs) from gene expression data</vt:lpstr>
      <vt:lpstr>PLIER: Gene pathway-informed latent variables (LVs)</vt:lpstr>
      <vt:lpstr>Do the PLIER LVs replicate in different brain studies?</vt:lpstr>
      <vt:lpstr>Methods: Statistical Modeling of GxE</vt:lpstr>
      <vt:lpstr>Detection of GxE eQTLs using LVs as proxies for hidden environmental variables</vt:lpstr>
      <vt:lpstr>GxE eQTLs replicate well in independent data from cortex</vt:lpstr>
      <vt:lpstr>Inference of cell-specific eQTLs through GxLV models</vt:lpstr>
      <vt:lpstr>Cell-specific eQTLs: More detection power for LVs compared to ‘single gene markers’</vt:lpstr>
      <vt:lpstr>Summary</vt:lpstr>
      <vt:lpstr>Acknowledgements</vt:lpstr>
      <vt:lpstr>Sample size vs discovery rate</vt:lpstr>
      <vt:lpstr>Do the PLIER LVs replicate?</vt:lpstr>
      <vt:lpstr>Top expression “patterns” are typically correlated with technical and biological “confounding factors”</vt:lpstr>
      <vt:lpstr>Do the latent variables replicate across datasets?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Mostafavi</dc:creator>
  <cp:lastModifiedBy>Microsoft Office User</cp:lastModifiedBy>
  <cp:revision>822</cp:revision>
  <cp:lastPrinted>2018-07-31T19:13:22Z</cp:lastPrinted>
  <dcterms:created xsi:type="dcterms:W3CDTF">2018-07-25T15:52:29Z</dcterms:created>
  <dcterms:modified xsi:type="dcterms:W3CDTF">2018-11-08T19:22:26Z</dcterms:modified>
</cp:coreProperties>
</file>