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52"/>
  </p:notesMasterIdLst>
  <p:sldIdLst>
    <p:sldId id="378" r:id="rId2"/>
    <p:sldId id="436" r:id="rId3"/>
    <p:sldId id="437" r:id="rId4"/>
    <p:sldId id="445" r:id="rId5"/>
    <p:sldId id="444" r:id="rId6"/>
    <p:sldId id="446" r:id="rId7"/>
    <p:sldId id="439" r:id="rId8"/>
    <p:sldId id="379" r:id="rId9"/>
    <p:sldId id="380" r:id="rId10"/>
    <p:sldId id="381" r:id="rId11"/>
    <p:sldId id="382" r:id="rId12"/>
    <p:sldId id="383" r:id="rId13"/>
    <p:sldId id="386" r:id="rId14"/>
    <p:sldId id="388" r:id="rId15"/>
    <p:sldId id="390" r:id="rId16"/>
    <p:sldId id="391" r:id="rId17"/>
    <p:sldId id="447" r:id="rId18"/>
    <p:sldId id="423" r:id="rId19"/>
    <p:sldId id="392" r:id="rId20"/>
    <p:sldId id="393" r:id="rId21"/>
    <p:sldId id="425" r:id="rId22"/>
    <p:sldId id="401" r:id="rId23"/>
    <p:sldId id="402" r:id="rId24"/>
    <p:sldId id="403" r:id="rId25"/>
    <p:sldId id="406" r:id="rId26"/>
    <p:sldId id="408" r:id="rId27"/>
    <p:sldId id="410" r:id="rId28"/>
    <p:sldId id="420" r:id="rId29"/>
    <p:sldId id="411" r:id="rId30"/>
    <p:sldId id="412" r:id="rId31"/>
    <p:sldId id="421" r:id="rId32"/>
    <p:sldId id="414" r:id="rId33"/>
    <p:sldId id="415" r:id="rId34"/>
    <p:sldId id="416" r:id="rId35"/>
    <p:sldId id="417" r:id="rId36"/>
    <p:sldId id="422" r:id="rId37"/>
    <p:sldId id="426" r:id="rId38"/>
    <p:sldId id="441" r:id="rId39"/>
    <p:sldId id="443" r:id="rId40"/>
    <p:sldId id="440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5" r:id="rId50"/>
    <p:sldId id="418" r:id="rId5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7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E6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8504" autoAdjust="0"/>
  </p:normalViewPr>
  <p:slideViewPr>
    <p:cSldViewPr snapToGrid="0" snapToObjects="1">
      <p:cViewPr varScale="1">
        <p:scale>
          <a:sx n="73" d="100"/>
          <a:sy n="73" d="100"/>
        </p:scale>
        <p:origin x="1080" y="36"/>
      </p:cViewPr>
      <p:guideLst>
        <p:guide orient="horz" pos="1687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20CCA-5671-48F9-82BD-62D76CB0150F}" type="datetimeFigureOut">
              <a:rPr lang="en-AU" smtClean="0"/>
              <a:t>8/11/2018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D1F5A-BD35-4091-BCAB-003CC73E6E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65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1F5A-BD35-4091-BCAB-003CC73E6E8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950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1F5A-BD35-4091-BCAB-003CC73E6E8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590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So</a:t>
            </a:r>
            <a:r>
              <a:rPr lang="en-AU" baseline="0" dirty="0" smtClean="0"/>
              <a:t> we know that genes do not work in isolation, but instead coordinate in a system. This naturally lends itself to thinking about gene </a:t>
            </a:r>
            <a:r>
              <a:rPr lang="en-AU" baseline="0" dirty="0" err="1" smtClean="0"/>
              <a:t>coexpression</a:t>
            </a:r>
            <a:r>
              <a:rPr lang="en-AU" baseline="0" dirty="0" smtClean="0"/>
              <a:t> and in particular concordance between expression of genes. We can imagine that in certain disease states, that this neatly functioning system can break down, especially in certain parts. Changes in </a:t>
            </a:r>
            <a:r>
              <a:rPr lang="en-AU" baseline="0" dirty="0" err="1" smtClean="0"/>
              <a:t>coexpression</a:t>
            </a:r>
            <a:r>
              <a:rPr lang="en-AU" baseline="0" dirty="0" smtClean="0"/>
              <a:t> patterns may be able to point to when and in what way these disturbances take place.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0BC8-EE64-4547-B5A9-2963BA402D1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091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0BC8-EE64-4547-B5A9-2963BA402D15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902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baseline="0" dirty="0"/>
          </a:p>
        </p:txBody>
      </p:sp>
      <p:sp>
        <p:nvSpPr>
          <p:cNvPr id="82948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469CE-7208-4ACD-8399-B810A252E02D}" type="datetime1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94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Prognostic biomarkers in melanoma</a:t>
            </a:r>
          </a:p>
        </p:txBody>
      </p:sp>
      <p:sp>
        <p:nvSpPr>
          <p:cNvPr id="829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806A4-BF88-4035-9250-EB8AB394ABA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0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50BC8-EE64-4547-B5A9-2963BA402D15}" type="slidenum">
              <a:rPr lang="en-AU" smtClean="0"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88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0"/>
            <a:ext cx="4556125" cy="51435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88" y="314325"/>
            <a:ext cx="4030662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0451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09563"/>
            <a:ext cx="40354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448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2694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8495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5704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020366"/>
            <a:ext cx="4038600" cy="309779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015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420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93588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71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3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269F7152-Ed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20655"/>
          <a:stretch/>
        </p:blipFill>
        <p:spPr>
          <a:xfrm>
            <a:off x="4579682" y="0"/>
            <a:ext cx="4564318" cy="5165567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31B6F-623F-48B4-94F8-6424A6F24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4161" r="-14161"/>
          <a:stretch/>
        </p:blipFill>
        <p:spPr>
          <a:xfrm>
            <a:off x="3623994" y="0"/>
            <a:ext cx="7748351" cy="51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10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664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29125"/>
            <a:ext cx="15367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261227"/>
            <a:ext cx="8388586" cy="396568"/>
          </a:xfrm>
        </p:spPr>
        <p:txBody>
          <a:bodyPr tIns="0" anchor="t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884" y="657795"/>
            <a:ext cx="8387705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350309"/>
            <a:ext cx="8226486" cy="3476622"/>
          </a:xfrm>
          <a:solidFill>
            <a:srgbClr val="D9D9D9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635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charcoal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224574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PPT Template_widescreen_background file_charcoal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9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blue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388445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PPT Template_widescreen_background file_blue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69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yellow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634252"/>
          </a:xfrm>
        </p:spPr>
        <p:txBody>
          <a:bodyPr tIns="0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PPT Template_widescreen_background file_yellow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9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269F7152-Edit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20655"/>
          <a:stretch/>
        </p:blipFill>
        <p:spPr>
          <a:xfrm>
            <a:off x="4579682" y="0"/>
            <a:ext cx="4564318" cy="5165567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9818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0"/>
            <a:ext cx="4556125" cy="51435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11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 descr="Cropped images_Widescreen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2712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 descr="Cropped images_Widescreen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5800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28959"/>
          <a:stretch/>
        </p:blipFill>
        <p:spPr bwMode="auto">
          <a:xfrm>
            <a:off x="4530724" y="0"/>
            <a:ext cx="4613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861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 descr="Cropped images_Widescreen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26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269F8271-Edit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18811"/>
          <a:stretch/>
        </p:blipFill>
        <p:spPr>
          <a:xfrm>
            <a:off x="4560888" y="1"/>
            <a:ext cx="4583112" cy="51435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8610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5458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45169" y="313766"/>
            <a:ext cx="4035774" cy="4513166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60073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14325"/>
            <a:ext cx="40354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445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88" y="314325"/>
            <a:ext cx="4030662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6307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09563"/>
            <a:ext cx="40354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4526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1898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020366"/>
            <a:ext cx="4038600" cy="309779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627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970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9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6" descr="Cropped images_Widescreen_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2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29125"/>
            <a:ext cx="15367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261227"/>
            <a:ext cx="8388586" cy="396568"/>
          </a:xfrm>
        </p:spPr>
        <p:txBody>
          <a:bodyPr tIns="0" anchor="t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884" y="657795"/>
            <a:ext cx="8387705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350309"/>
            <a:ext cx="8226486" cy="3476622"/>
          </a:xfrm>
          <a:solidFill>
            <a:srgbClr val="D9D9D9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1622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charcoal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224574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42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blue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388445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15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_widescreen_background file_yellow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1634252"/>
          </a:xfrm>
        </p:spPr>
        <p:txBody>
          <a:bodyPr tIns="0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7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28959"/>
          <a:stretch/>
        </p:blipFill>
        <p:spPr bwMode="auto">
          <a:xfrm>
            <a:off x="4530724" y="0"/>
            <a:ext cx="4613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28959"/>
          <a:stretch/>
        </p:blipFill>
        <p:spPr bwMode="auto">
          <a:xfrm>
            <a:off x="4530724" y="0"/>
            <a:ext cx="46132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907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269F8271-Ed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18811"/>
          <a:stretch/>
        </p:blipFill>
        <p:spPr>
          <a:xfrm>
            <a:off x="4560888" y="1"/>
            <a:ext cx="4583112" cy="51435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 descr="269F8271-Edit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18811"/>
          <a:stretch/>
        </p:blipFill>
        <p:spPr>
          <a:xfrm>
            <a:off x="4560888" y="1"/>
            <a:ext cx="4583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3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 Template_widescreen_background file_red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PPT Template_widescreen_background file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45169" y="313766"/>
            <a:ext cx="4035774" cy="4513166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5815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14325"/>
            <a:ext cx="40354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3" y="1290842"/>
            <a:ext cx="3965263" cy="1303630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3330" y="2594472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26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731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28pt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19175"/>
            <a:ext cx="82296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Sub-heading Bold… 24pt</a:t>
            </a:r>
          </a:p>
          <a:p>
            <a:pPr lvl="0"/>
            <a:r>
              <a:rPr lang="en-US" dirty="0"/>
              <a:t>Add body copy </a:t>
            </a:r>
          </a:p>
          <a:p>
            <a:pPr lvl="0"/>
            <a:r>
              <a:rPr lang="en-US" dirty="0"/>
              <a:t>Add bullet point</a:t>
            </a:r>
          </a:p>
          <a:p>
            <a:pPr lvl="0"/>
            <a:r>
              <a:rPr lang="en-US" dirty="0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Page </a:t>
            </a:r>
            <a:fld id="{17B45C2B-5911-204A-99D5-05E77B133151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68" r:id="rId25"/>
    <p:sldLayoutId id="2147483737" r:id="rId26"/>
    <p:sldLayoutId id="2147483739" r:id="rId27"/>
    <p:sldLayoutId id="2147483740" r:id="rId28"/>
    <p:sldLayoutId id="2147483751" r:id="rId29"/>
    <p:sldLayoutId id="2147483752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31" r:id="rId37"/>
    <p:sldLayoutId id="2147483732" r:id="rId38"/>
    <p:sldLayoutId id="2147483734" r:id="rId39"/>
    <p:sldLayoutId id="2147483747" r:id="rId40"/>
    <p:sldLayoutId id="2147483748" r:id="rId41"/>
    <p:sldLayoutId id="2147483749" r:id="rId42"/>
    <p:sldLayoutId id="2147483750" r:id="rId4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tiff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31" y="853420"/>
            <a:ext cx="4102885" cy="1303630"/>
          </a:xfrm>
        </p:spPr>
        <p:txBody>
          <a:bodyPr rtlCol="0">
            <a:noAutofit/>
          </a:bodyPr>
          <a:lstStyle/>
          <a:p>
            <a:r>
              <a:rPr lang="en-AU" sz="2700" dirty="0"/>
              <a:t>Differential correlation across </a:t>
            </a:r>
            <a:r>
              <a:rPr lang="en-AU" sz="2700" dirty="0" smtClean="0"/>
              <a:t>ranked samples</a:t>
            </a:r>
            <a:endParaRPr lang="en-US" sz="2700" dirty="0">
              <a:latin typeface="Tw Cen MT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en-US" sz="1800" dirty="0"/>
              <a:t>Ellis Patrick</a:t>
            </a:r>
            <a:endParaRPr lang="en-US" dirty="0">
              <a:ea typeface="+mn-ea"/>
            </a:endParaRPr>
          </a:p>
          <a:p>
            <a:pPr>
              <a:defRPr/>
            </a:pPr>
            <a:r>
              <a:rPr lang="en-US" sz="1400" i="1" dirty="0"/>
              <a:t>School of Mathematics and Statistics,</a:t>
            </a:r>
            <a:br>
              <a:rPr lang="en-US" sz="1400" i="1" dirty="0"/>
            </a:br>
            <a:r>
              <a:rPr lang="en-US" sz="1400" i="1" dirty="0"/>
              <a:t>The University of Sydney</a:t>
            </a:r>
          </a:p>
          <a:p>
            <a:pPr>
              <a:defRPr/>
            </a:pPr>
            <a:r>
              <a:rPr lang="en-US" sz="1400" i="1" dirty="0"/>
              <a:t>Westmead Institute for Medical Research,</a:t>
            </a:r>
            <a:br>
              <a:rPr lang="en-US" sz="1400" i="1" dirty="0"/>
            </a:br>
            <a:r>
              <a:rPr lang="en-US" sz="1400" i="1" dirty="0"/>
              <a:t>The University of Sydney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45" y="4323075"/>
            <a:ext cx="1250490" cy="6098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83352" y="3974243"/>
            <a:ext cx="2904179" cy="1546577"/>
            <a:chOff x="3397751" y="3620925"/>
            <a:chExt cx="3872239" cy="2062102"/>
          </a:xfrm>
        </p:grpSpPr>
        <p:sp>
          <p:nvSpPr>
            <p:cNvPr id="7" name="TextBox 6"/>
            <p:cNvSpPr txBox="1"/>
            <p:nvPr/>
          </p:nvSpPr>
          <p:spPr>
            <a:xfrm>
              <a:off x="3397751" y="3620925"/>
              <a:ext cx="3872239" cy="206210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AU" sz="1500" dirty="0">
                  <a:solidFill>
                    <a:schemeClr val="bg1"/>
                  </a:solidFill>
                </a:rPr>
                <a:t>        e</a:t>
              </a:r>
              <a:r>
                <a:rPr lang="en-AU" sz="1500" dirty="0" smtClean="0">
                  <a:solidFill>
                    <a:schemeClr val="bg1"/>
                  </a:solidFill>
                </a:rPr>
                <a:t>llis.patrick@sydney.edu.au</a:t>
              </a:r>
              <a:endParaRPr lang="en-AU" sz="15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sz="1500" dirty="0">
                  <a:solidFill>
                    <a:schemeClr val="bg1"/>
                  </a:solidFill>
                </a:rPr>
                <a:t>        @</a:t>
              </a:r>
              <a:r>
                <a:rPr lang="en-AU" sz="1500" dirty="0" err="1">
                  <a:solidFill>
                    <a:schemeClr val="bg1"/>
                  </a:solidFill>
                </a:rPr>
                <a:t>TheEllisPatrick</a:t>
              </a:r>
              <a:endParaRPr lang="en-AU" sz="15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AU" sz="1500" dirty="0">
                  <a:solidFill>
                    <a:schemeClr val="bg1"/>
                  </a:solidFill>
                </a:rPr>
                <a:t>        www.ellispatrick.com </a:t>
              </a:r>
            </a:p>
            <a:p>
              <a:pPr>
                <a:lnSpc>
                  <a:spcPct val="150000"/>
                </a:lnSpc>
              </a:pPr>
              <a:endParaRPr lang="en-AU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4" descr="Image result for twitter ic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732" y="4227072"/>
              <a:ext cx="332984" cy="332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connection, globe, internet, web, website, worldwide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086" y="4727349"/>
              <a:ext cx="274284" cy="274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732" y="3841966"/>
              <a:ext cx="332984" cy="2089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10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5" y="115328"/>
            <a:ext cx="6007894" cy="18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 2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2" y="3834144"/>
            <a:ext cx="776577" cy="11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2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38" y="3834144"/>
            <a:ext cx="862428" cy="11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91" y="2055071"/>
            <a:ext cx="4912775" cy="1649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3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5" y="115328"/>
            <a:ext cx="6007894" cy="1885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0" y="489359"/>
            <a:ext cx="3901347" cy="4568244"/>
          </a:xfrm>
          <a:prstGeom prst="rect">
            <a:avLst/>
          </a:prstGeom>
        </p:spPr>
      </p:pic>
      <p:pic>
        <p:nvPicPr>
          <p:cNvPr id="2050" name="Picture 2" descr=" 20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2" y="3834144"/>
            <a:ext cx="776577" cy="11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2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38" y="3834144"/>
            <a:ext cx="862428" cy="11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 descr=" 6"/>
          <p:cNvSpPr txBox="1"/>
          <p:nvPr/>
        </p:nvSpPr>
        <p:spPr>
          <a:xfrm>
            <a:off x="5564171" y="41471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Good outcome</a:t>
            </a:r>
            <a:endParaRPr lang="en-AU" dirty="0"/>
          </a:p>
        </p:txBody>
      </p:sp>
      <p:sp>
        <p:nvSpPr>
          <p:cNvPr id="7" name="Rectangle 6" descr=" 7"/>
          <p:cNvSpPr/>
          <p:nvPr/>
        </p:nvSpPr>
        <p:spPr>
          <a:xfrm>
            <a:off x="7596895" y="4147104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/>
              <a:t>Bad outcome</a:t>
            </a:r>
            <a:endParaRPr lang="en-AU" dirty="0"/>
          </a:p>
        </p:txBody>
      </p:sp>
      <p:pic>
        <p:nvPicPr>
          <p:cNvPr id="8" name="Picture 7" descr="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91" y="2055071"/>
            <a:ext cx="4912775" cy="1649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2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Motivation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418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46" y="1609116"/>
            <a:ext cx="7209314" cy="2373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1669" y="1306286"/>
            <a:ext cx="3779520" cy="3030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25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Aim: to identify changes in correlation across a continuous range of samples</a:t>
            </a:r>
            <a:endParaRPr lang="en-AU" dirty="0"/>
          </a:p>
        </p:txBody>
      </p:sp>
      <p:pic>
        <p:nvPicPr>
          <p:cNvPr id="3" name="Picture 2" descr="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8" y="1666798"/>
            <a:ext cx="4913263" cy="2363489"/>
          </a:xfrm>
          <a:prstGeom prst="rect">
            <a:avLst/>
          </a:prstGeom>
        </p:spPr>
      </p:pic>
      <p:cxnSp>
        <p:nvCxnSpPr>
          <p:cNvPr id="30" name="Straight Connector 29" descr=" 30"/>
          <p:cNvCxnSpPr/>
          <p:nvPr/>
        </p:nvCxnSpPr>
        <p:spPr>
          <a:xfrm>
            <a:off x="-2056470" y="1327470"/>
            <a:ext cx="0" cy="520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 descr=" 31"/>
          <p:cNvCxnSpPr/>
          <p:nvPr/>
        </p:nvCxnSpPr>
        <p:spPr>
          <a:xfrm>
            <a:off x="-2067901" y="1850393"/>
            <a:ext cx="6086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 descr=" 32"/>
          <p:cNvSpPr/>
          <p:nvPr/>
        </p:nvSpPr>
        <p:spPr>
          <a:xfrm>
            <a:off x="-1967171" y="1581786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3" name="Oval 32" descr=" 33"/>
          <p:cNvSpPr/>
          <p:nvPr/>
        </p:nvSpPr>
        <p:spPr>
          <a:xfrm>
            <a:off x="-1954775" y="1683943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4" name="Oval 33" descr=" 34"/>
          <p:cNvSpPr/>
          <p:nvPr/>
        </p:nvSpPr>
        <p:spPr>
          <a:xfrm>
            <a:off x="-1559269" y="1698945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5" name="Oval 34" descr=" 35"/>
          <p:cNvSpPr/>
          <p:nvPr/>
        </p:nvSpPr>
        <p:spPr>
          <a:xfrm>
            <a:off x="-1787952" y="1666798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6" name="Oval 35" descr=" 36"/>
          <p:cNvSpPr/>
          <p:nvPr/>
        </p:nvSpPr>
        <p:spPr>
          <a:xfrm>
            <a:off x="-1780721" y="1517493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7" name="Oval 36" descr=" 37"/>
          <p:cNvSpPr/>
          <p:nvPr/>
        </p:nvSpPr>
        <p:spPr>
          <a:xfrm>
            <a:off x="-1576414" y="1408399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8" name="Oval 37" descr=" 38"/>
          <p:cNvSpPr/>
          <p:nvPr/>
        </p:nvSpPr>
        <p:spPr>
          <a:xfrm>
            <a:off x="-1885019" y="1361667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39" name="TextBox 38" descr=" 39"/>
          <p:cNvSpPr txBox="1"/>
          <p:nvPr/>
        </p:nvSpPr>
        <p:spPr>
          <a:xfrm>
            <a:off x="-1619276" y="176739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>
                <a:latin typeface="Gill Sans MT" panose="020B0502020104020203" pitchFamily="34" charset="0"/>
              </a:rPr>
              <a:t>x</a:t>
            </a:r>
            <a:endParaRPr lang="en-AU" i="1" dirty="0">
              <a:latin typeface="Gill Sans MT" panose="020B0502020104020203" pitchFamily="34" charset="0"/>
            </a:endParaRPr>
          </a:p>
        </p:txBody>
      </p:sp>
      <p:sp>
        <p:nvSpPr>
          <p:cNvPr id="40" name="TextBox 39" descr=" 40"/>
          <p:cNvSpPr txBox="1"/>
          <p:nvPr/>
        </p:nvSpPr>
        <p:spPr>
          <a:xfrm>
            <a:off x="-2232638" y="1216625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latin typeface="Gill Sans MT" panose="020B0502020104020203" pitchFamily="34" charset="0"/>
              </a:rPr>
              <a:t>y</a:t>
            </a:r>
          </a:p>
        </p:txBody>
      </p:sp>
      <p:cxnSp>
        <p:nvCxnSpPr>
          <p:cNvPr id="41" name="Straight Connector 40" descr=" 41"/>
          <p:cNvCxnSpPr/>
          <p:nvPr/>
        </p:nvCxnSpPr>
        <p:spPr>
          <a:xfrm>
            <a:off x="-2017787" y="2628327"/>
            <a:ext cx="0" cy="5200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 descr=" 42"/>
          <p:cNvCxnSpPr/>
          <p:nvPr/>
        </p:nvCxnSpPr>
        <p:spPr>
          <a:xfrm>
            <a:off x="-2029218" y="3151250"/>
            <a:ext cx="6086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 descr=" 46"/>
          <p:cNvSpPr/>
          <p:nvPr/>
        </p:nvSpPr>
        <p:spPr>
          <a:xfrm>
            <a:off x="-1749269" y="2967655"/>
            <a:ext cx="34289" cy="342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Gill Sans MT" panose="020B0502020104020203" pitchFamily="34" charset="0"/>
            </a:endParaRPr>
          </a:p>
        </p:txBody>
      </p:sp>
      <p:sp>
        <p:nvSpPr>
          <p:cNvPr id="50" name="TextBox 49" descr=" 50"/>
          <p:cNvSpPr txBox="1"/>
          <p:nvPr/>
        </p:nvSpPr>
        <p:spPr>
          <a:xfrm>
            <a:off x="-1580593" y="30682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 smtClean="0">
                <a:latin typeface="Gill Sans MT" panose="020B0502020104020203" pitchFamily="34" charset="0"/>
              </a:rPr>
              <a:t>x</a:t>
            </a:r>
            <a:endParaRPr lang="en-AU" i="1" dirty="0">
              <a:latin typeface="Gill Sans MT" panose="020B0502020104020203" pitchFamily="34" charset="0"/>
            </a:endParaRPr>
          </a:p>
        </p:txBody>
      </p:sp>
      <p:sp>
        <p:nvSpPr>
          <p:cNvPr id="51" name="TextBox 50" descr=" 51"/>
          <p:cNvSpPr txBox="1"/>
          <p:nvPr/>
        </p:nvSpPr>
        <p:spPr>
          <a:xfrm>
            <a:off x="-2193956" y="2517482"/>
            <a:ext cx="2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i="1" dirty="0">
                <a:latin typeface="Gill Sans MT" panose="020B0502020104020203" pitchFamily="34" charset="0"/>
              </a:rPr>
              <a:t>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729163" y="1581786"/>
            <a:ext cx="0" cy="1855799"/>
          </a:xfrm>
          <a:prstGeom prst="line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270" y="2017773"/>
            <a:ext cx="4914994" cy="1232734"/>
          </a:xfrm>
          <a:prstGeom prst="rect">
            <a:avLst/>
          </a:prstGeom>
        </p:spPr>
      </p:pic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Local weighted correlations</a:t>
            </a:r>
            <a:endParaRPr lang="en-AU" dirty="0"/>
          </a:p>
        </p:txBody>
      </p: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3" y="1086406"/>
            <a:ext cx="3578375" cy="333781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08" y="944563"/>
            <a:ext cx="4437749" cy="355019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3201456" y="2471264"/>
                <a:ext cx="267067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AU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d>
                        <m:d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AU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01456" y="2471264"/>
                <a:ext cx="2670679" cy="369332"/>
              </a:xfrm>
              <a:prstGeom prst="rect">
                <a:avLst/>
              </a:prstGeom>
              <a:blipFill>
                <a:blip r:embed="rId5"/>
                <a:stretch>
                  <a:fillRect t="-913" r="-2786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462712" y="904130"/>
            <a:ext cx="2406290" cy="37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621274" y="3991271"/>
            <a:ext cx="308518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Ranked by outcome</a:t>
            </a:r>
            <a:endParaRPr lang="en-A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739" y="3991271"/>
            <a:ext cx="26616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Gene 1 (x)</a:t>
            </a:r>
            <a:endParaRPr lang="en-A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813909" y="2483108"/>
            <a:ext cx="231832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Gene 2 (y)</a:t>
            </a:r>
            <a:endParaRPr lang="en-A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8714" y="966011"/>
            <a:ext cx="26616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Coloured by outcome</a:t>
            </a:r>
            <a:endParaRPr lang="en-A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11079" y="1565592"/>
            <a:ext cx="0" cy="2244436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8510" y="2687810"/>
            <a:ext cx="2936799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Local weighted correlations</a:t>
            </a:r>
            <a:endParaRPr lang="en-AU" dirty="0"/>
          </a:p>
        </p:txBody>
      </p: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62" y="1268017"/>
            <a:ext cx="3151531" cy="29396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5" descr="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" y="1240253"/>
            <a:ext cx="8887460" cy="2962487"/>
          </a:xfrm>
          <a:prstGeom prst="rect">
            <a:avLst/>
          </a:prstGeom>
        </p:spPr>
      </p:pic>
      <p:sp>
        <p:nvSpPr>
          <p:cNvPr id="13" name="Rectangle 12" descr=" 13"/>
          <p:cNvSpPr/>
          <p:nvPr/>
        </p:nvSpPr>
        <p:spPr>
          <a:xfrm>
            <a:off x="5898441" y="1034504"/>
            <a:ext cx="3245559" cy="35577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23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Local weighted correlations</a:t>
            </a:r>
            <a:endParaRPr lang="en-AU" dirty="0"/>
          </a:p>
        </p:txBody>
      </p: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62" y="1268017"/>
            <a:ext cx="3151531" cy="29396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" name="Picture 5" descr="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" y="1240253"/>
            <a:ext cx="8887460" cy="29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Speeding up permutation tests:</a:t>
            </a:r>
            <a:br>
              <a:rPr lang="en-AU" smtClean="0"/>
            </a:br>
            <a:r>
              <a:rPr lang="en-AU" smtClean="0"/>
              <a:t>Determining critical values</a:t>
            </a:r>
            <a:endParaRPr lang="en-AU" dirty="0"/>
          </a:p>
        </p:txBody>
      </p:sp>
      <p:pic>
        <p:nvPicPr>
          <p:cNvPr id="4" name="Content Placeholder 3" descr="C:\Users\Shila Ghazanfar\Dropbox\corTest\Figures\choosingCriticalValue_loess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28241"/>
            <a:ext cx="8229600" cy="2956918"/>
          </a:xfrm>
        </p:spPr>
      </p:pic>
    </p:spTree>
    <p:extLst>
      <p:ext uri="{BB962C8B-B14F-4D97-AF65-F5344CB8AC3E}">
        <p14:creationId xmlns:p14="http://schemas.microsoft.com/office/powerpoint/2010/main" val="30051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48387"/>
          <a:stretch/>
        </p:blipFill>
        <p:spPr>
          <a:xfrm>
            <a:off x="776006" y="1231278"/>
            <a:ext cx="7722567" cy="3271148"/>
          </a:xfrm>
        </p:spPr>
      </p:pic>
      <p:sp>
        <p:nvSpPr>
          <p:cNvPr id="6" name="Rectangle 5"/>
          <p:cNvSpPr/>
          <p:nvPr/>
        </p:nvSpPr>
        <p:spPr>
          <a:xfrm>
            <a:off x="4581939" y="1033670"/>
            <a:ext cx="4403035" cy="3697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77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" b="-3016"/>
          <a:stretch/>
        </p:blipFill>
        <p:spPr>
          <a:xfrm>
            <a:off x="591168" y="382055"/>
            <a:ext cx="8161487" cy="4600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5372" y="4772297"/>
            <a:ext cx="4267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Ghazanfar et al. (2018) </a:t>
            </a:r>
            <a:r>
              <a:rPr lang="en-AU" sz="1400" i="1" dirty="0" smtClean="0"/>
              <a:t>Bioinformatics</a:t>
            </a:r>
            <a:endParaRPr lang="en-AU" sz="1400" i="1" dirty="0"/>
          </a:p>
        </p:txBody>
      </p:sp>
    </p:spTree>
    <p:extLst>
      <p:ext uri="{BB962C8B-B14F-4D97-AF65-F5344CB8AC3E}">
        <p14:creationId xmlns:p14="http://schemas.microsoft.com/office/powerpoint/2010/main" val="39541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91" y="-53688"/>
            <a:ext cx="3357969" cy="5197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" r="88203"/>
          <a:stretch/>
        </p:blipFill>
        <p:spPr>
          <a:xfrm>
            <a:off x="5603966" y="-53688"/>
            <a:ext cx="3540034" cy="5197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" r="88203"/>
          <a:stretch/>
        </p:blipFill>
        <p:spPr>
          <a:xfrm>
            <a:off x="-670560" y="-53688"/>
            <a:ext cx="3540034" cy="51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6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b="1" dirty="0" smtClean="0"/>
          </a:p>
          <a:p>
            <a:endParaRPr lang="en-AU" u="sng" dirty="0"/>
          </a:p>
        </p:txBody>
      </p:sp>
    </p:spTree>
    <p:extLst>
      <p:ext uri="{BB962C8B-B14F-4D97-AF65-F5344CB8AC3E}">
        <p14:creationId xmlns:p14="http://schemas.microsoft.com/office/powerpoint/2010/main" val="33931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97" y="250108"/>
            <a:ext cx="2490005" cy="1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250" y="1383061"/>
            <a:ext cx="4814135" cy="3596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00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DCARS with TCGA data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628650" y="1264428"/>
            <a:ext cx="3893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dirty="0"/>
              <a:t>Identify significant gene pairs across the STRING </a:t>
            </a:r>
            <a:r>
              <a:rPr lang="en-AU" dirty="0" smtClean="0"/>
              <a:t>network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AU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dirty="0"/>
              <a:t>Characterise these pairs into positive/negative/zero </a:t>
            </a:r>
            <a:r>
              <a:rPr lang="en-AU" dirty="0" smtClean="0"/>
              <a:t>correlation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AU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AU" dirty="0"/>
              <a:t>Further characterise gene pairs with a network approach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175" y="0"/>
            <a:ext cx="2190567" cy="50910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5034428" y="21334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gene pairs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6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05" y="0"/>
            <a:ext cx="2190567" cy="5091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92443" y="21334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gene pairs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0"/>
          <a:stretch/>
        </p:blipFill>
        <p:spPr>
          <a:xfrm>
            <a:off x="3503957" y="-226829"/>
            <a:ext cx="4727736" cy="5353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11302" y="-390645"/>
            <a:ext cx="642395" cy="96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2759586" y="4814098"/>
            <a:ext cx="67066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200" dirty="0" err="1"/>
              <a:t>walktrap</a:t>
            </a:r>
            <a:r>
              <a:rPr lang="en-AU" sz="1200" dirty="0"/>
              <a:t> algorithm implemented in the </a:t>
            </a:r>
            <a:r>
              <a:rPr lang="en-AU" sz="1200" dirty="0" err="1"/>
              <a:t>igraph</a:t>
            </a:r>
            <a:r>
              <a:rPr lang="en-AU" sz="1200" dirty="0"/>
              <a:t> R </a:t>
            </a:r>
            <a:r>
              <a:rPr lang="en-AU" sz="1200" dirty="0" smtClean="0"/>
              <a:t>package (</a:t>
            </a:r>
            <a:r>
              <a:rPr lang="en-AU" sz="1200" dirty="0" err="1" smtClean="0"/>
              <a:t>Csárdi</a:t>
            </a:r>
            <a:r>
              <a:rPr lang="en-AU" sz="1200" dirty="0" smtClean="0"/>
              <a:t> </a:t>
            </a:r>
            <a:r>
              <a:rPr lang="en-AU" sz="1200" dirty="0"/>
              <a:t>and </a:t>
            </a:r>
            <a:r>
              <a:rPr lang="en-AU" sz="1200" dirty="0" err="1"/>
              <a:t>Nepusz</a:t>
            </a:r>
            <a:r>
              <a:rPr lang="en-AU" sz="1200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00246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7"/>
          <a:stretch/>
        </p:blipFill>
        <p:spPr>
          <a:xfrm>
            <a:off x="3298223" y="81858"/>
            <a:ext cx="4978284" cy="5009239"/>
          </a:xfrm>
        </p:spPr>
      </p:pic>
      <p:pic>
        <p:nvPicPr>
          <p:cNvPr id="5" name="Picture 4" descr="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5" y="0"/>
            <a:ext cx="2190567" cy="5091097"/>
          </a:xfrm>
          <a:prstGeom prst="rect">
            <a:avLst/>
          </a:prstGeom>
        </p:spPr>
      </p:pic>
      <p:sp>
        <p:nvSpPr>
          <p:cNvPr id="6" name="TextBox 5" descr=" 6"/>
          <p:cNvSpPr txBox="1"/>
          <p:nvPr/>
        </p:nvSpPr>
        <p:spPr>
          <a:xfrm rot="16200000">
            <a:off x="-492443" y="2133453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gene pairs</a:t>
            </a:r>
            <a:endParaRPr lang="en-AU" dirty="0"/>
          </a:p>
        </p:txBody>
      </p:sp>
      <p:sp>
        <p:nvSpPr>
          <p:cNvPr id="10" name="Rectangle 9" descr=" 10"/>
          <p:cNvSpPr/>
          <p:nvPr/>
        </p:nvSpPr>
        <p:spPr>
          <a:xfrm>
            <a:off x="3125165" y="-269112"/>
            <a:ext cx="642395" cy="96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 descr=" 11"/>
          <p:cNvSpPr/>
          <p:nvPr/>
        </p:nvSpPr>
        <p:spPr>
          <a:xfrm>
            <a:off x="7955310" y="-189536"/>
            <a:ext cx="642395" cy="96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07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Evaluation: Comparison with other approaches</a:t>
            </a:r>
            <a:endParaRPr lang="en-AU" dirty="0"/>
          </a:p>
        </p:txBody>
      </p:sp>
      <p:sp>
        <p:nvSpPr>
          <p:cNvPr id="12" name="Content Placeholder 11" descr="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rPr>
              <a:t>Differential correlation (Fisher’s Z-transform)</a:t>
            </a:r>
          </a:p>
          <a:p>
            <a:r>
              <a:rPr lang="en-AU" dirty="0" smtClean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rPr>
              <a:t>Linear model with interaction effect.</a:t>
            </a:r>
          </a:p>
          <a:p>
            <a:pPr marL="0" indent="0">
              <a:buNone/>
            </a:pPr>
            <a:endParaRPr lang="en-AU" dirty="0" smtClean="0">
              <a:solidFill>
                <a:schemeClr val="tx1">
                  <a:lumMod val="10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dirty="0" smtClean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rPr>
              <a:t>Assess </a:t>
            </a:r>
            <a:r>
              <a:rPr lang="en-AU" dirty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rPr>
              <a:t>using known cancer genes list</a:t>
            </a:r>
            <a:endParaRPr lang="en-AU" dirty="0"/>
          </a:p>
          <a:p>
            <a:pPr marL="0" indent="0">
              <a:buNone/>
            </a:pPr>
            <a:r>
              <a:rPr lang="en-AU" dirty="0" smtClean="0"/>
              <a:t>                        </a:t>
            </a:r>
            <a:br>
              <a:rPr lang="en-AU" dirty="0" smtClean="0"/>
            </a:br>
            <a:r>
              <a:rPr lang="en-AU" dirty="0" smtClean="0"/>
              <a:t>          </a:t>
            </a:r>
            <a:endParaRPr lang="en-AU" dirty="0"/>
          </a:p>
        </p:txBody>
      </p:sp>
      <p:pic>
        <p:nvPicPr>
          <p:cNvPr id="11" name="Picture 10" descr="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931562"/>
            <a:ext cx="3743325" cy="1250156"/>
          </a:xfrm>
          <a:prstGeom prst="rect">
            <a:avLst/>
          </a:prstGeom>
        </p:spPr>
      </p:pic>
      <p:grpSp>
        <p:nvGrpSpPr>
          <p:cNvPr id="13" name="Group 12" descr=" 9"/>
          <p:cNvGrpSpPr/>
          <p:nvPr/>
        </p:nvGrpSpPr>
        <p:grpSpPr>
          <a:xfrm>
            <a:off x="4952206" y="3229218"/>
            <a:ext cx="3014663" cy="900113"/>
            <a:chOff x="1323975" y="5179792"/>
            <a:chExt cx="4019550" cy="12001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3975" y="5179792"/>
              <a:ext cx="4019550" cy="7810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8312" y="5960842"/>
              <a:ext cx="3190875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2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06" y="825500"/>
            <a:ext cx="2706927" cy="406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2266" y="334486"/>
            <a:ext cx="427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Enrichment of “known” cancer genes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2424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Comparisons across multiple cancers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00331"/>
            <a:ext cx="7886700" cy="21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Further application: Single-cell RNA-</a:t>
            </a:r>
            <a:r>
              <a:rPr lang="en-AU" dirty="0" err="1" smtClean="0"/>
              <a:t>Seq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2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78AD9-B264-4265-BF87-22271CC5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471" y="116439"/>
            <a:ext cx="1713311" cy="171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C741B-6324-42F3-AF87-AD01A579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5" y="516523"/>
            <a:ext cx="5012474" cy="2333933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35357E-8405-4478-8A75-D9F30B3B4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9" t="5010" r="7832" b="7396"/>
          <a:stretch/>
        </p:blipFill>
        <p:spPr>
          <a:xfrm>
            <a:off x="4313903" y="2519836"/>
            <a:ext cx="4395019" cy="250722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0198" y="-8492"/>
            <a:ext cx="8229600" cy="85725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smtClean="0"/>
              <a:t>Motivation: Fetal liver development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48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91" y="-53688"/>
            <a:ext cx="3357969" cy="51971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" r="88203"/>
          <a:stretch/>
        </p:blipFill>
        <p:spPr>
          <a:xfrm>
            <a:off x="5603966" y="-53688"/>
            <a:ext cx="3540034" cy="5197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" r="88203"/>
          <a:stretch/>
        </p:blipFill>
        <p:spPr>
          <a:xfrm>
            <a:off x="-670560" y="-53688"/>
            <a:ext cx="3540034" cy="5197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211414">
            <a:off x="5588267" y="3129281"/>
            <a:ext cx="2726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Cancer Research UK Cambridge Institute</a:t>
            </a:r>
          </a:p>
        </p:txBody>
      </p:sp>
      <p:sp>
        <p:nvSpPr>
          <p:cNvPr id="11" name="Freeform 10"/>
          <p:cNvSpPr/>
          <p:nvPr/>
        </p:nvSpPr>
        <p:spPr>
          <a:xfrm>
            <a:off x="3240057" y="3687422"/>
            <a:ext cx="2316986" cy="353355"/>
          </a:xfrm>
          <a:custGeom>
            <a:avLst/>
            <a:gdLst>
              <a:gd name="connsiteX0" fmla="*/ 0 w 2316986"/>
              <a:gd name="connsiteY0" fmla="*/ 510680 h 510680"/>
              <a:gd name="connsiteX1" fmla="*/ 78377 w 2316986"/>
              <a:gd name="connsiteY1" fmla="*/ 501971 h 510680"/>
              <a:gd name="connsiteX2" fmla="*/ 121920 w 2316986"/>
              <a:gd name="connsiteY2" fmla="*/ 484554 h 510680"/>
              <a:gd name="connsiteX3" fmla="*/ 261257 w 2316986"/>
              <a:gd name="connsiteY3" fmla="*/ 458428 h 510680"/>
              <a:gd name="connsiteX4" fmla="*/ 304800 w 2316986"/>
              <a:gd name="connsiteY4" fmla="*/ 432303 h 510680"/>
              <a:gd name="connsiteX5" fmla="*/ 348343 w 2316986"/>
              <a:gd name="connsiteY5" fmla="*/ 423594 h 510680"/>
              <a:gd name="connsiteX6" fmla="*/ 452846 w 2316986"/>
              <a:gd name="connsiteY6" fmla="*/ 406177 h 510680"/>
              <a:gd name="connsiteX7" fmla="*/ 487680 w 2316986"/>
              <a:gd name="connsiteY7" fmla="*/ 397468 h 510680"/>
              <a:gd name="connsiteX8" fmla="*/ 548640 w 2316986"/>
              <a:gd name="connsiteY8" fmla="*/ 388760 h 510680"/>
              <a:gd name="connsiteX9" fmla="*/ 618308 w 2316986"/>
              <a:gd name="connsiteY9" fmla="*/ 371343 h 510680"/>
              <a:gd name="connsiteX10" fmla="*/ 644434 w 2316986"/>
              <a:gd name="connsiteY10" fmla="*/ 362634 h 510680"/>
              <a:gd name="connsiteX11" fmla="*/ 705394 w 2316986"/>
              <a:gd name="connsiteY11" fmla="*/ 327800 h 510680"/>
              <a:gd name="connsiteX12" fmla="*/ 775063 w 2316986"/>
              <a:gd name="connsiteY12" fmla="*/ 319091 h 510680"/>
              <a:gd name="connsiteX13" fmla="*/ 818606 w 2316986"/>
              <a:gd name="connsiteY13" fmla="*/ 310383 h 510680"/>
              <a:gd name="connsiteX14" fmla="*/ 879566 w 2316986"/>
              <a:gd name="connsiteY14" fmla="*/ 284257 h 510680"/>
              <a:gd name="connsiteX15" fmla="*/ 931817 w 2316986"/>
              <a:gd name="connsiteY15" fmla="*/ 258131 h 510680"/>
              <a:gd name="connsiteX16" fmla="*/ 1105988 w 2316986"/>
              <a:gd name="connsiteY16" fmla="*/ 240714 h 510680"/>
              <a:gd name="connsiteX17" fmla="*/ 1175657 w 2316986"/>
              <a:gd name="connsiteY17" fmla="*/ 223297 h 510680"/>
              <a:gd name="connsiteX18" fmla="*/ 1297577 w 2316986"/>
              <a:gd name="connsiteY18" fmla="*/ 179754 h 510680"/>
              <a:gd name="connsiteX19" fmla="*/ 1367246 w 2316986"/>
              <a:gd name="connsiteY19" fmla="*/ 144920 h 510680"/>
              <a:gd name="connsiteX20" fmla="*/ 1436914 w 2316986"/>
              <a:gd name="connsiteY20" fmla="*/ 127503 h 510680"/>
              <a:gd name="connsiteX21" fmla="*/ 1463040 w 2316986"/>
              <a:gd name="connsiteY21" fmla="*/ 118794 h 510680"/>
              <a:gd name="connsiteX22" fmla="*/ 1497874 w 2316986"/>
              <a:gd name="connsiteY22" fmla="*/ 110085 h 510680"/>
              <a:gd name="connsiteX23" fmla="*/ 1567543 w 2316986"/>
              <a:gd name="connsiteY23" fmla="*/ 92668 h 510680"/>
              <a:gd name="connsiteX24" fmla="*/ 1637211 w 2316986"/>
              <a:gd name="connsiteY24" fmla="*/ 75251 h 510680"/>
              <a:gd name="connsiteX25" fmla="*/ 1942011 w 2316986"/>
              <a:gd name="connsiteY25" fmla="*/ 49125 h 510680"/>
              <a:gd name="connsiteX26" fmla="*/ 1968137 w 2316986"/>
              <a:gd name="connsiteY26" fmla="*/ 40417 h 510680"/>
              <a:gd name="connsiteX27" fmla="*/ 2046514 w 2316986"/>
              <a:gd name="connsiteY27" fmla="*/ 23000 h 510680"/>
              <a:gd name="connsiteX28" fmla="*/ 2316480 w 2316986"/>
              <a:gd name="connsiteY28" fmla="*/ 57834 h 510680"/>
              <a:gd name="connsiteX29" fmla="*/ 2316480 w 2316986"/>
              <a:gd name="connsiteY29" fmla="*/ 75251 h 51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16986" h="510680">
                <a:moveTo>
                  <a:pt x="0" y="510680"/>
                </a:moveTo>
                <a:cubicBezTo>
                  <a:pt x="26126" y="507777"/>
                  <a:pt x="52674" y="507479"/>
                  <a:pt x="78377" y="501971"/>
                </a:cubicBezTo>
                <a:cubicBezTo>
                  <a:pt x="93662" y="498696"/>
                  <a:pt x="106979" y="489151"/>
                  <a:pt x="121920" y="484554"/>
                </a:cubicBezTo>
                <a:cubicBezTo>
                  <a:pt x="185122" y="465107"/>
                  <a:pt x="196356" y="466541"/>
                  <a:pt x="261257" y="458428"/>
                </a:cubicBezTo>
                <a:cubicBezTo>
                  <a:pt x="275771" y="449720"/>
                  <a:pt x="289084" y="438589"/>
                  <a:pt x="304800" y="432303"/>
                </a:cubicBezTo>
                <a:cubicBezTo>
                  <a:pt x="318543" y="426806"/>
                  <a:pt x="333766" y="426166"/>
                  <a:pt x="348343" y="423594"/>
                </a:cubicBezTo>
                <a:lnTo>
                  <a:pt x="452846" y="406177"/>
                </a:lnTo>
                <a:cubicBezTo>
                  <a:pt x="464652" y="404209"/>
                  <a:pt x="475904" y="399609"/>
                  <a:pt x="487680" y="397468"/>
                </a:cubicBezTo>
                <a:cubicBezTo>
                  <a:pt x="507875" y="393796"/>
                  <a:pt x="528512" y="392785"/>
                  <a:pt x="548640" y="388760"/>
                </a:cubicBezTo>
                <a:cubicBezTo>
                  <a:pt x="572113" y="384066"/>
                  <a:pt x="595599" y="378913"/>
                  <a:pt x="618308" y="371343"/>
                </a:cubicBezTo>
                <a:cubicBezTo>
                  <a:pt x="627017" y="368440"/>
                  <a:pt x="636223" y="366739"/>
                  <a:pt x="644434" y="362634"/>
                </a:cubicBezTo>
                <a:cubicBezTo>
                  <a:pt x="670346" y="349678"/>
                  <a:pt x="674861" y="335433"/>
                  <a:pt x="705394" y="327800"/>
                </a:cubicBezTo>
                <a:cubicBezTo>
                  <a:pt x="728099" y="322124"/>
                  <a:pt x="751931" y="322650"/>
                  <a:pt x="775063" y="319091"/>
                </a:cubicBezTo>
                <a:cubicBezTo>
                  <a:pt x="789693" y="316840"/>
                  <a:pt x="804092" y="313286"/>
                  <a:pt x="818606" y="310383"/>
                </a:cubicBezTo>
                <a:cubicBezTo>
                  <a:pt x="876817" y="271573"/>
                  <a:pt x="809273" y="312374"/>
                  <a:pt x="879566" y="284257"/>
                </a:cubicBezTo>
                <a:cubicBezTo>
                  <a:pt x="897646" y="277025"/>
                  <a:pt x="913737" y="265363"/>
                  <a:pt x="931817" y="258131"/>
                </a:cubicBezTo>
                <a:cubicBezTo>
                  <a:pt x="976247" y="240359"/>
                  <a:pt x="1092934" y="241530"/>
                  <a:pt x="1105988" y="240714"/>
                </a:cubicBezTo>
                <a:cubicBezTo>
                  <a:pt x="1129211" y="234908"/>
                  <a:pt x="1152948" y="230867"/>
                  <a:pt x="1175657" y="223297"/>
                </a:cubicBezTo>
                <a:cubicBezTo>
                  <a:pt x="1210420" y="211709"/>
                  <a:pt x="1261640" y="196340"/>
                  <a:pt x="1297577" y="179754"/>
                </a:cubicBezTo>
                <a:cubicBezTo>
                  <a:pt x="1321151" y="168874"/>
                  <a:pt x="1342935" y="154037"/>
                  <a:pt x="1367246" y="144920"/>
                </a:cubicBezTo>
                <a:cubicBezTo>
                  <a:pt x="1389659" y="136515"/>
                  <a:pt x="1413820" y="133801"/>
                  <a:pt x="1436914" y="127503"/>
                </a:cubicBezTo>
                <a:cubicBezTo>
                  <a:pt x="1445770" y="125088"/>
                  <a:pt x="1454213" y="121316"/>
                  <a:pt x="1463040" y="118794"/>
                </a:cubicBezTo>
                <a:cubicBezTo>
                  <a:pt x="1474548" y="115506"/>
                  <a:pt x="1486366" y="113373"/>
                  <a:pt x="1497874" y="110085"/>
                </a:cubicBezTo>
                <a:cubicBezTo>
                  <a:pt x="1591089" y="83452"/>
                  <a:pt x="1429464" y="124533"/>
                  <a:pt x="1567543" y="92668"/>
                </a:cubicBezTo>
                <a:cubicBezTo>
                  <a:pt x="1590867" y="87285"/>
                  <a:pt x="1613361" y="77295"/>
                  <a:pt x="1637211" y="75251"/>
                </a:cubicBezTo>
                <a:lnTo>
                  <a:pt x="1942011" y="49125"/>
                </a:lnTo>
                <a:cubicBezTo>
                  <a:pt x="1950720" y="46222"/>
                  <a:pt x="1959311" y="42939"/>
                  <a:pt x="1968137" y="40417"/>
                </a:cubicBezTo>
                <a:cubicBezTo>
                  <a:pt x="1996846" y="32215"/>
                  <a:pt x="2016569" y="28989"/>
                  <a:pt x="2046514" y="23000"/>
                </a:cubicBezTo>
                <a:cubicBezTo>
                  <a:pt x="2178336" y="27394"/>
                  <a:pt x="2294819" y="-50468"/>
                  <a:pt x="2316480" y="57834"/>
                </a:cubicBezTo>
                <a:cubicBezTo>
                  <a:pt x="2317619" y="63527"/>
                  <a:pt x="2316480" y="69445"/>
                  <a:pt x="2316480" y="75251"/>
                </a:cubicBezTo>
              </a:path>
            </a:pathLst>
          </a:custGeom>
          <a:noFill/>
          <a:ln w="571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3448594" y="4589417"/>
            <a:ext cx="1045211" cy="209006"/>
          </a:xfrm>
          <a:custGeom>
            <a:avLst/>
            <a:gdLst>
              <a:gd name="connsiteX0" fmla="*/ 0 w 1045211"/>
              <a:gd name="connsiteY0" fmla="*/ 0 h 209006"/>
              <a:gd name="connsiteX1" fmla="*/ 95795 w 1045211"/>
              <a:gd name="connsiteY1" fmla="*/ 34834 h 209006"/>
              <a:gd name="connsiteX2" fmla="*/ 200297 w 1045211"/>
              <a:gd name="connsiteY2" fmla="*/ 43543 h 209006"/>
              <a:gd name="connsiteX3" fmla="*/ 252549 w 1045211"/>
              <a:gd name="connsiteY3" fmla="*/ 52252 h 209006"/>
              <a:gd name="connsiteX4" fmla="*/ 583475 w 1045211"/>
              <a:gd name="connsiteY4" fmla="*/ 60960 h 209006"/>
              <a:gd name="connsiteX5" fmla="*/ 731520 w 1045211"/>
              <a:gd name="connsiteY5" fmla="*/ 78377 h 209006"/>
              <a:gd name="connsiteX6" fmla="*/ 862149 w 1045211"/>
              <a:gd name="connsiteY6" fmla="*/ 87086 h 209006"/>
              <a:gd name="connsiteX7" fmla="*/ 940526 w 1045211"/>
              <a:gd name="connsiteY7" fmla="*/ 113212 h 209006"/>
              <a:gd name="connsiteX8" fmla="*/ 966652 w 1045211"/>
              <a:gd name="connsiteY8" fmla="*/ 121920 h 209006"/>
              <a:gd name="connsiteX9" fmla="*/ 992777 w 1045211"/>
              <a:gd name="connsiteY9" fmla="*/ 130629 h 209006"/>
              <a:gd name="connsiteX10" fmla="*/ 1001486 w 1045211"/>
              <a:gd name="connsiteY10" fmla="*/ 156754 h 209006"/>
              <a:gd name="connsiteX11" fmla="*/ 1027612 w 1045211"/>
              <a:gd name="connsiteY11" fmla="*/ 165463 h 209006"/>
              <a:gd name="connsiteX12" fmla="*/ 1045029 w 1045211"/>
              <a:gd name="connsiteY12" fmla="*/ 209006 h 20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5211" h="209006">
                <a:moveTo>
                  <a:pt x="0" y="0"/>
                </a:moveTo>
                <a:cubicBezTo>
                  <a:pt x="15497" y="6199"/>
                  <a:pt x="81672" y="33657"/>
                  <a:pt x="95795" y="34834"/>
                </a:cubicBezTo>
                <a:cubicBezTo>
                  <a:pt x="130629" y="37737"/>
                  <a:pt x="165556" y="39683"/>
                  <a:pt x="200297" y="43543"/>
                </a:cubicBezTo>
                <a:cubicBezTo>
                  <a:pt x="217847" y="45493"/>
                  <a:pt x="234910" y="51450"/>
                  <a:pt x="252549" y="52252"/>
                </a:cubicBezTo>
                <a:cubicBezTo>
                  <a:pt x="362782" y="57263"/>
                  <a:pt x="473166" y="58057"/>
                  <a:pt x="583475" y="60960"/>
                </a:cubicBezTo>
                <a:cubicBezTo>
                  <a:pt x="632823" y="66766"/>
                  <a:pt x="682048" y="73739"/>
                  <a:pt x="731520" y="78377"/>
                </a:cubicBezTo>
                <a:cubicBezTo>
                  <a:pt x="774969" y="82450"/>
                  <a:pt x="818948" y="80914"/>
                  <a:pt x="862149" y="87086"/>
                </a:cubicBezTo>
                <a:cubicBezTo>
                  <a:pt x="862156" y="87087"/>
                  <a:pt x="927460" y="108857"/>
                  <a:pt x="940526" y="113212"/>
                </a:cubicBezTo>
                <a:lnTo>
                  <a:pt x="966652" y="121920"/>
                </a:lnTo>
                <a:lnTo>
                  <a:pt x="992777" y="130629"/>
                </a:lnTo>
                <a:cubicBezTo>
                  <a:pt x="995680" y="139337"/>
                  <a:pt x="994995" y="150263"/>
                  <a:pt x="1001486" y="156754"/>
                </a:cubicBezTo>
                <a:cubicBezTo>
                  <a:pt x="1007977" y="163245"/>
                  <a:pt x="1020444" y="159728"/>
                  <a:pt x="1027612" y="165463"/>
                </a:cubicBezTo>
                <a:cubicBezTo>
                  <a:pt x="1048249" y="181973"/>
                  <a:pt x="1045029" y="189136"/>
                  <a:pt x="1045029" y="209006"/>
                </a:cubicBezTo>
              </a:path>
            </a:pathLst>
          </a:custGeom>
          <a:noFill/>
          <a:ln w="571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 rot="20643018">
            <a:off x="4731813" y="4396764"/>
            <a:ext cx="2251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Cambridge, UK</a:t>
            </a:r>
            <a:endParaRPr lang="en-AU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995347-9B8F-42C4-B08C-007CFA9FEE7B}"/>
              </a:ext>
            </a:extLst>
          </p:cNvPr>
          <p:cNvSpPr txBox="1">
            <a:spLocks/>
          </p:cNvSpPr>
          <p:nvPr/>
        </p:nvSpPr>
        <p:spPr>
          <a:xfrm>
            <a:off x="0" y="88510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sp>
        <p:nvSpPr>
          <p:cNvPr id="8" name="Right Arrow 3">
            <a:extLst>
              <a:ext uri="{FF2B5EF4-FFF2-40B4-BE49-F238E27FC236}">
                <a16:creationId xmlns:a16="http://schemas.microsoft.com/office/drawing/2014/main" id="{87CE0B38-9BFC-44D2-8DAD-9D691F830500}"/>
              </a:ext>
            </a:extLst>
          </p:cNvPr>
          <p:cNvSpPr/>
          <p:nvPr/>
        </p:nvSpPr>
        <p:spPr>
          <a:xfrm>
            <a:off x="1561396" y="848758"/>
            <a:ext cx="7037882" cy="4047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Developmental time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8C82F-F081-4644-A252-CC12BE894517}"/>
              </a:ext>
            </a:extLst>
          </p:cNvPr>
          <p:cNvSpPr txBox="1"/>
          <p:nvPr/>
        </p:nvSpPr>
        <p:spPr>
          <a:xfrm>
            <a:off x="1669471" y="13342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E9.5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4B57F9-5F06-4EB9-BBE2-72A83CCBD4AC}"/>
              </a:ext>
            </a:extLst>
          </p:cNvPr>
          <p:cNvSpPr txBox="1"/>
          <p:nvPr/>
        </p:nvSpPr>
        <p:spPr>
          <a:xfrm>
            <a:off x="2283564" y="13450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C5DA8-504A-4871-9653-491C7FCEF826}"/>
              </a:ext>
            </a:extLst>
          </p:cNvPr>
          <p:cNvSpPr txBox="1"/>
          <p:nvPr/>
        </p:nvSpPr>
        <p:spPr>
          <a:xfrm>
            <a:off x="2972495" y="1348703"/>
            <a:ext cx="77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E11.5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470ED-06D4-42E2-8634-3E6AE2D5A6EF}"/>
              </a:ext>
            </a:extLst>
          </p:cNvPr>
          <p:cNvSpPr txBox="1"/>
          <p:nvPr/>
        </p:nvSpPr>
        <p:spPr>
          <a:xfrm>
            <a:off x="3669814" y="13450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E12.5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01571-9DD9-4CE1-B4BD-E247E6DD6B4C}"/>
              </a:ext>
            </a:extLst>
          </p:cNvPr>
          <p:cNvSpPr txBox="1"/>
          <p:nvPr/>
        </p:nvSpPr>
        <p:spPr>
          <a:xfrm>
            <a:off x="4344998" y="13450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E13.5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53EE8-E231-41BE-A869-1C44919A6FFC}"/>
              </a:ext>
            </a:extLst>
          </p:cNvPr>
          <p:cNvSpPr txBox="1"/>
          <p:nvPr/>
        </p:nvSpPr>
        <p:spPr>
          <a:xfrm>
            <a:off x="5020183" y="13450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E14.5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43168A-70C8-4128-9270-0EC4CA00CD47}"/>
              </a:ext>
            </a:extLst>
          </p:cNvPr>
          <p:cNvSpPr txBox="1"/>
          <p:nvPr/>
        </p:nvSpPr>
        <p:spPr>
          <a:xfrm>
            <a:off x="5695367" y="134502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E15.5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F1A8D-FA48-4BC0-B15A-4ECD75A6C04B}"/>
              </a:ext>
            </a:extLst>
          </p:cNvPr>
          <p:cNvSpPr txBox="1"/>
          <p:nvPr/>
        </p:nvSpPr>
        <p:spPr>
          <a:xfrm>
            <a:off x="6384412" y="133634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E16.5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23A6D-F7A6-419C-B7FD-06983FE18BDB}"/>
              </a:ext>
            </a:extLst>
          </p:cNvPr>
          <p:cNvSpPr txBox="1"/>
          <p:nvPr/>
        </p:nvSpPr>
        <p:spPr>
          <a:xfrm>
            <a:off x="7073458" y="134796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E17.5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A73E97F7-EA9D-400C-8D6B-0CDE6E6E2AAB}"/>
              </a:ext>
            </a:extLst>
          </p:cNvPr>
          <p:cNvSpPr/>
          <p:nvPr/>
        </p:nvSpPr>
        <p:spPr>
          <a:xfrm>
            <a:off x="82475" y="1748611"/>
            <a:ext cx="1262743" cy="6790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GSE87795 </a:t>
            </a:r>
          </a:p>
          <a:p>
            <a:pPr algn="ctr"/>
            <a:r>
              <a:rPr lang="en-AU" sz="1400" dirty="0"/>
              <a:t>Su et al.</a:t>
            </a:r>
          </a:p>
          <a:p>
            <a:pPr algn="ctr"/>
            <a:r>
              <a:rPr lang="en-AU" sz="1400" dirty="0"/>
              <a:t>N = 389</a:t>
            </a:r>
          </a:p>
        </p:txBody>
      </p:sp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7E95CA64-83CF-45DC-BC35-36DCECCBC1E4}"/>
              </a:ext>
            </a:extLst>
          </p:cNvPr>
          <p:cNvSpPr/>
          <p:nvPr/>
        </p:nvSpPr>
        <p:spPr>
          <a:xfrm>
            <a:off x="82476" y="2525616"/>
            <a:ext cx="1262743" cy="6790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GSE90047 </a:t>
            </a:r>
          </a:p>
          <a:p>
            <a:pPr algn="ctr"/>
            <a:r>
              <a:rPr lang="en-AU" sz="1400" dirty="0"/>
              <a:t>Li et al.</a:t>
            </a:r>
          </a:p>
          <a:p>
            <a:pPr algn="ctr"/>
            <a:r>
              <a:rPr lang="en-AU" sz="1400" dirty="0"/>
              <a:t>N = 448</a:t>
            </a: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75D0BA1F-79CA-4F92-97CD-97ABD615A6C7}"/>
              </a:ext>
            </a:extLst>
          </p:cNvPr>
          <p:cNvSpPr/>
          <p:nvPr/>
        </p:nvSpPr>
        <p:spPr>
          <a:xfrm>
            <a:off x="82476" y="3238899"/>
            <a:ext cx="1262743" cy="6790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GSE87038 Dong et al.</a:t>
            </a:r>
          </a:p>
          <a:p>
            <a:pPr algn="ctr"/>
            <a:r>
              <a:rPr lang="en-AU" sz="1400" dirty="0"/>
              <a:t>N = 320</a:t>
            </a: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3552007E-11D9-4CE1-A91D-E0D4C14EF5B4}"/>
              </a:ext>
            </a:extLst>
          </p:cNvPr>
          <p:cNvSpPr/>
          <p:nvPr/>
        </p:nvSpPr>
        <p:spPr>
          <a:xfrm>
            <a:off x="82476" y="3943707"/>
            <a:ext cx="1262743" cy="6790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/>
              <a:t>GSE96981 Camp et al.</a:t>
            </a:r>
          </a:p>
          <a:p>
            <a:pPr algn="ctr"/>
            <a:r>
              <a:rPr lang="en-AU" sz="1400" dirty="0"/>
              <a:t>N = 79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8E159D-8223-4B6F-9E08-80B2E2AEC817}"/>
              </a:ext>
            </a:extLst>
          </p:cNvPr>
          <p:cNvSpPr/>
          <p:nvPr/>
        </p:nvSpPr>
        <p:spPr>
          <a:xfrm>
            <a:off x="3163897" y="1866644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3E0BD0-BD7A-47B2-BC1A-DFA48D8E7C4A}"/>
              </a:ext>
            </a:extLst>
          </p:cNvPr>
          <p:cNvSpPr/>
          <p:nvPr/>
        </p:nvSpPr>
        <p:spPr>
          <a:xfrm>
            <a:off x="3860801" y="1864488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BBE1448-C194-455C-BE81-FB8103D89CBC}"/>
              </a:ext>
            </a:extLst>
          </p:cNvPr>
          <p:cNvSpPr/>
          <p:nvPr/>
        </p:nvSpPr>
        <p:spPr>
          <a:xfrm>
            <a:off x="4516546" y="187018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D18C64-48C5-4160-A454-491DF4E5097D}"/>
              </a:ext>
            </a:extLst>
          </p:cNvPr>
          <p:cNvSpPr/>
          <p:nvPr/>
        </p:nvSpPr>
        <p:spPr>
          <a:xfrm>
            <a:off x="5125462" y="1857961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335A0F-3518-406D-8199-86E3C0677B02}"/>
              </a:ext>
            </a:extLst>
          </p:cNvPr>
          <p:cNvSpPr/>
          <p:nvPr/>
        </p:nvSpPr>
        <p:spPr>
          <a:xfrm>
            <a:off x="6547051" y="1867909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5D1F52-032A-4A3D-9079-84708718DD93}"/>
              </a:ext>
            </a:extLst>
          </p:cNvPr>
          <p:cNvSpPr/>
          <p:nvPr/>
        </p:nvSpPr>
        <p:spPr>
          <a:xfrm>
            <a:off x="3163897" y="2663719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477E1C-CF0F-4DF0-B2B9-5641674A09C3}"/>
              </a:ext>
            </a:extLst>
          </p:cNvPr>
          <p:cNvSpPr/>
          <p:nvPr/>
        </p:nvSpPr>
        <p:spPr>
          <a:xfrm>
            <a:off x="3849951" y="2662192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8485B3-BA25-464D-B902-6A2623D87413}"/>
              </a:ext>
            </a:extLst>
          </p:cNvPr>
          <p:cNvSpPr/>
          <p:nvPr/>
        </p:nvSpPr>
        <p:spPr>
          <a:xfrm>
            <a:off x="4501256" y="2649139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FA2D52-0329-4D7C-BF59-B142D093F709}"/>
              </a:ext>
            </a:extLst>
          </p:cNvPr>
          <p:cNvSpPr/>
          <p:nvPr/>
        </p:nvSpPr>
        <p:spPr>
          <a:xfrm>
            <a:off x="5110546" y="2649139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F4C0D75-F576-4B51-9F0E-D340023A02E7}"/>
              </a:ext>
            </a:extLst>
          </p:cNvPr>
          <p:cNvSpPr/>
          <p:nvPr/>
        </p:nvSpPr>
        <p:spPr>
          <a:xfrm>
            <a:off x="5821345" y="2665246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017156-F973-45DE-9A96-F109FAD196CD}"/>
              </a:ext>
            </a:extLst>
          </p:cNvPr>
          <p:cNvSpPr/>
          <p:nvPr/>
        </p:nvSpPr>
        <p:spPr>
          <a:xfrm>
            <a:off x="7226367" y="2649139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A3CAE38-C3FD-42BF-AAA7-CF13778C8B7C}"/>
              </a:ext>
            </a:extLst>
          </p:cNvPr>
          <p:cNvSpPr/>
          <p:nvPr/>
        </p:nvSpPr>
        <p:spPr>
          <a:xfrm>
            <a:off x="1772227" y="341072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C5B0ADC-0BE3-415B-96DD-63B2C0F3B1CC}"/>
              </a:ext>
            </a:extLst>
          </p:cNvPr>
          <p:cNvSpPr/>
          <p:nvPr/>
        </p:nvSpPr>
        <p:spPr>
          <a:xfrm>
            <a:off x="2461386" y="340725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BCF6081-DE74-4F44-BFD9-0815AE1E71BD}"/>
              </a:ext>
            </a:extLst>
          </p:cNvPr>
          <p:cNvSpPr/>
          <p:nvPr/>
        </p:nvSpPr>
        <p:spPr>
          <a:xfrm>
            <a:off x="3151312" y="340725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C2B46B-8806-4F29-9D5E-A4C023651BB6}"/>
              </a:ext>
            </a:extLst>
          </p:cNvPr>
          <p:cNvSpPr/>
          <p:nvPr/>
        </p:nvSpPr>
        <p:spPr>
          <a:xfrm>
            <a:off x="5128267" y="402655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2BE7ED4-2110-423C-900D-6EFF6B70894C}"/>
              </a:ext>
            </a:extLst>
          </p:cNvPr>
          <p:cNvSpPr/>
          <p:nvPr/>
        </p:nvSpPr>
        <p:spPr>
          <a:xfrm>
            <a:off x="5839067" y="4042657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AE2E256-2574-4B05-9241-CF865D433DA6}"/>
              </a:ext>
            </a:extLst>
          </p:cNvPr>
          <p:cNvSpPr/>
          <p:nvPr/>
        </p:nvSpPr>
        <p:spPr>
          <a:xfrm>
            <a:off x="6578933" y="4053290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DE6DB00-515E-4644-8673-AA835107E4EA}"/>
              </a:ext>
            </a:extLst>
          </p:cNvPr>
          <p:cNvSpPr/>
          <p:nvPr/>
        </p:nvSpPr>
        <p:spPr>
          <a:xfrm>
            <a:off x="2461386" y="2665246"/>
            <a:ext cx="288854" cy="2776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98" y="-147831"/>
            <a:ext cx="8229600" cy="857250"/>
          </a:xfrm>
        </p:spPr>
        <p:txBody>
          <a:bodyPr/>
          <a:lstStyle/>
          <a:p>
            <a:r>
              <a:rPr lang="en-US" dirty="0"/>
              <a:t>Motivation: Fetal liver development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21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DFF05B-7E09-410D-8570-F661AC28F8B8}"/>
              </a:ext>
            </a:extLst>
          </p:cNvPr>
          <p:cNvGrpSpPr/>
          <p:nvPr/>
        </p:nvGrpSpPr>
        <p:grpSpPr>
          <a:xfrm>
            <a:off x="1076671" y="1097137"/>
            <a:ext cx="7013371" cy="2634641"/>
            <a:chOff x="-10208456" y="-2299070"/>
            <a:chExt cx="8488327" cy="31887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48801E-8213-4BE4-9C41-A5C8A7AE7667}"/>
                </a:ext>
              </a:extLst>
            </p:cNvPr>
            <p:cNvSpPr/>
            <p:nvPr/>
          </p:nvSpPr>
          <p:spPr>
            <a:xfrm>
              <a:off x="-10208456" y="-2299070"/>
              <a:ext cx="8488327" cy="318872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328DC4-C875-4596-8544-082E60182E5D}"/>
                </a:ext>
              </a:extLst>
            </p:cNvPr>
            <p:cNvGrpSpPr/>
            <p:nvPr/>
          </p:nvGrpSpPr>
          <p:grpSpPr>
            <a:xfrm>
              <a:off x="-9899013" y="-2094056"/>
              <a:ext cx="8062186" cy="2820969"/>
              <a:chOff x="2533326" y="1102598"/>
              <a:chExt cx="8062186" cy="282096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DED4D99-5B7B-4BAC-AF90-63DCDDED3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65937" y="2399567"/>
                <a:ext cx="8029575" cy="15240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97B0870-E992-41EB-8E95-A65DEEFED1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33326" y="1102598"/>
                <a:ext cx="4400550" cy="11334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22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9603DD-836B-5C47-97DC-3C39BFAE8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" r="899" b="337"/>
          <a:stretch/>
        </p:blipFill>
        <p:spPr>
          <a:xfrm>
            <a:off x="4004855" y="922132"/>
            <a:ext cx="4140647" cy="42213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CBDDDBF-DEBC-974C-9BA3-574C49DD04A0}"/>
              </a:ext>
            </a:extLst>
          </p:cNvPr>
          <p:cNvSpPr/>
          <p:nvPr/>
        </p:nvSpPr>
        <p:spPr>
          <a:xfrm rot="18454112">
            <a:off x="5155050" y="1703429"/>
            <a:ext cx="1964922" cy="78377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7272E2-79B2-9046-9E9B-AB9FF7541247}"/>
              </a:ext>
            </a:extLst>
          </p:cNvPr>
          <p:cNvSpPr/>
          <p:nvPr/>
        </p:nvSpPr>
        <p:spPr>
          <a:xfrm rot="19456808">
            <a:off x="4287082" y="1895651"/>
            <a:ext cx="1448717" cy="48156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650DF-BF61-164B-BFB0-7E150F4D7E72}"/>
              </a:ext>
            </a:extLst>
          </p:cNvPr>
          <p:cNvSpPr txBox="1"/>
          <p:nvPr/>
        </p:nvSpPr>
        <p:spPr>
          <a:xfrm>
            <a:off x="4673806" y="287554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accent1"/>
                </a:solidFill>
              </a:rPr>
              <a:t>Hepatocyte</a:t>
            </a:r>
            <a:r>
              <a:rPr lang="en-AU" b="1" dirty="0" smtClean="0"/>
              <a:t> </a:t>
            </a:r>
            <a:endParaRPr lang="en-A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D588B5-2C7C-5B47-B75D-88AD77C2A866}"/>
              </a:ext>
            </a:extLst>
          </p:cNvPr>
          <p:cNvSpPr txBox="1"/>
          <p:nvPr/>
        </p:nvSpPr>
        <p:spPr>
          <a:xfrm>
            <a:off x="3231272" y="145452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>
                <a:solidFill>
                  <a:schemeClr val="accent1"/>
                </a:solidFill>
              </a:rPr>
              <a:t>Cholangiocyte</a:t>
            </a:r>
            <a:endParaRPr lang="en-AU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6F819A-B2AE-E84C-8CF9-2318139CC711}"/>
              </a:ext>
            </a:extLst>
          </p:cNvPr>
          <p:cNvCxnSpPr/>
          <p:nvPr/>
        </p:nvCxnSpPr>
        <p:spPr>
          <a:xfrm flipH="1">
            <a:off x="5379485" y="1244757"/>
            <a:ext cx="1574074" cy="15557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CF1D62D1-B536-5843-9123-688238BA0E33}"/>
              </a:ext>
            </a:extLst>
          </p:cNvPr>
          <p:cNvSpPr/>
          <p:nvPr/>
        </p:nvSpPr>
        <p:spPr>
          <a:xfrm rot="9271788">
            <a:off x="4659617" y="1042926"/>
            <a:ext cx="2273199" cy="1128298"/>
          </a:xfrm>
          <a:prstGeom prst="arc">
            <a:avLst>
              <a:gd name="adj1" fmla="val 16200000"/>
              <a:gd name="adj2" fmla="val 21273670"/>
            </a:avLst>
          </a:prstGeom>
          <a:ln w="7620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FA011A-1B25-884A-8AFC-26569B80AABB}"/>
              </a:ext>
            </a:extLst>
          </p:cNvPr>
          <p:cNvSpPr txBox="1"/>
          <p:nvPr/>
        </p:nvSpPr>
        <p:spPr>
          <a:xfrm>
            <a:off x="6698680" y="7955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E10.5</a:t>
            </a:r>
            <a:endParaRPr lang="en-AU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D5904-C490-3347-87F3-1251A4E1D5CF}"/>
              </a:ext>
            </a:extLst>
          </p:cNvPr>
          <p:cNvSpPr txBox="1"/>
          <p:nvPr/>
        </p:nvSpPr>
        <p:spPr>
          <a:xfrm>
            <a:off x="4673806" y="315838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E17.5</a:t>
            </a:r>
            <a:endParaRPr lang="en-AU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8FBBF6-8E88-E14D-A05F-6BC216E66841}"/>
              </a:ext>
            </a:extLst>
          </p:cNvPr>
          <p:cNvSpPr txBox="1"/>
          <p:nvPr/>
        </p:nvSpPr>
        <p:spPr>
          <a:xfrm>
            <a:off x="3994607" y="17603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E17.5</a:t>
            </a:r>
            <a:endParaRPr lang="en-AU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AD56B1-C855-014C-A420-14A95EBA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047"/>
            <a:ext cx="7886700" cy="994172"/>
          </a:xfrm>
        </p:spPr>
        <p:txBody>
          <a:bodyPr/>
          <a:lstStyle/>
          <a:p>
            <a:r>
              <a:rPr lang="en-AU" dirty="0"/>
              <a:t>Results: liver datasets – </a:t>
            </a:r>
            <a:r>
              <a:rPr lang="en-AU" dirty="0" err="1"/>
              <a:t>tSNE</a:t>
            </a:r>
            <a:endParaRPr lang="en-A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91AADA-7E07-465B-A79A-D37EC500C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9" t="5010" r="7832" b="7396"/>
          <a:stretch/>
        </p:blipFill>
        <p:spPr>
          <a:xfrm>
            <a:off x="53454" y="1743996"/>
            <a:ext cx="3543830" cy="20216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D588B5-2C7C-5B47-B75D-88AD77C2A866}"/>
              </a:ext>
            </a:extLst>
          </p:cNvPr>
          <p:cNvSpPr txBox="1"/>
          <p:nvPr/>
        </p:nvSpPr>
        <p:spPr>
          <a:xfrm>
            <a:off x="6698680" y="518569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accent1"/>
                </a:solidFill>
              </a:rPr>
              <a:t>LSPCs/</a:t>
            </a:r>
            <a:r>
              <a:rPr lang="en-AU" b="1" dirty="0" err="1" smtClean="0">
                <a:solidFill>
                  <a:schemeClr val="accent1"/>
                </a:solidFill>
              </a:rPr>
              <a:t>Hepatoblast</a:t>
            </a:r>
            <a:endParaRPr lang="en-AU" b="1" dirty="0" smtClean="0">
              <a:solidFill>
                <a:schemeClr val="accent1"/>
              </a:solidFill>
            </a:endParaRPr>
          </a:p>
          <a:p>
            <a:endParaRPr lang="en-AU" b="1" dirty="0">
              <a:solidFill>
                <a:schemeClr val="accent1"/>
              </a:solidFill>
            </a:endParaRPr>
          </a:p>
          <a:p>
            <a:endParaRPr lang="en-AU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BDDDBF-DEBC-974C-9BA3-574C49DD04A0}"/>
              </a:ext>
            </a:extLst>
          </p:cNvPr>
          <p:cNvSpPr/>
          <p:nvPr/>
        </p:nvSpPr>
        <p:spPr>
          <a:xfrm rot="18454112">
            <a:off x="6786459" y="1080279"/>
            <a:ext cx="427787" cy="29661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05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25" grpId="0" animBg="1"/>
      <p:bldP spid="26" grpId="0"/>
      <p:bldP spid="27" grpId="0"/>
      <p:bldP spid="28" grpId="0"/>
      <p:bldP spid="18" grpId="0"/>
      <p:bldP spid="19" grpId="0" animBg="1"/>
      <p:bldP spid="1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E99FF-E176-4FD4-AB2F-FCDDD9B5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Differential correlation across pseudotime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EB272-ADFE-4243-BE03-BEC426E4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466" y="1399937"/>
            <a:ext cx="2643188" cy="3364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EAEDC-2593-4B60-A391-E1700D6800A0}"/>
              </a:ext>
            </a:extLst>
          </p:cNvPr>
          <p:cNvSpPr txBox="1"/>
          <p:nvPr/>
        </p:nvSpPr>
        <p:spPr>
          <a:xfrm>
            <a:off x="2036007" y="1842587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Hepatocyte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A05E1-ADB4-4307-B298-94B0218332D8}"/>
              </a:ext>
            </a:extLst>
          </p:cNvPr>
          <p:cNvSpPr txBox="1"/>
          <p:nvPr/>
        </p:nvSpPr>
        <p:spPr>
          <a:xfrm>
            <a:off x="5924755" y="1842587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>
                <a:solidFill>
                  <a:schemeClr val="accent2">
                    <a:lumMod val="75000"/>
                  </a:schemeClr>
                </a:solidFill>
              </a:rPr>
              <a:t>Cholangiocyte</a:t>
            </a:r>
            <a:endParaRPr lang="en-A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F3342-00C5-4BDD-AA92-71936B8F0CD9}"/>
              </a:ext>
            </a:extLst>
          </p:cNvPr>
          <p:cNvSpPr txBox="1"/>
          <p:nvPr/>
        </p:nvSpPr>
        <p:spPr>
          <a:xfrm>
            <a:off x="4130239" y="465730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Hepatoblast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B10B120-3949-4F5B-9239-9BBC49E77DC6}"/>
              </a:ext>
            </a:extLst>
          </p:cNvPr>
          <p:cNvSpPr/>
          <p:nvPr/>
        </p:nvSpPr>
        <p:spPr>
          <a:xfrm rot="15980755">
            <a:off x="3934087" y="3105482"/>
            <a:ext cx="4532966" cy="2714680"/>
          </a:xfrm>
          <a:prstGeom prst="arc">
            <a:avLst>
              <a:gd name="adj1" fmla="val 16200000"/>
              <a:gd name="adj2" fmla="val 21273670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1F36C33-E581-499C-9C8B-8A4A63B5C68A}"/>
              </a:ext>
            </a:extLst>
          </p:cNvPr>
          <p:cNvSpPr/>
          <p:nvPr/>
        </p:nvSpPr>
        <p:spPr>
          <a:xfrm rot="15666287" flipV="1">
            <a:off x="306622" y="3517936"/>
            <a:ext cx="5578346" cy="2555747"/>
          </a:xfrm>
          <a:prstGeom prst="arc">
            <a:avLst>
              <a:gd name="adj1" fmla="val 16200000"/>
              <a:gd name="adj2" fmla="val 20769310"/>
            </a:avLst>
          </a:prstGeom>
          <a:ln w="762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F93851-7BA2-4012-B7CB-87C3148EB66C}"/>
              </a:ext>
            </a:extLst>
          </p:cNvPr>
          <p:cNvSpPr txBox="1"/>
          <p:nvPr/>
        </p:nvSpPr>
        <p:spPr>
          <a:xfrm>
            <a:off x="5962401" y="3979436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Cell trajectory as </a:t>
            </a:r>
            <a:r>
              <a:rPr lang="en-AU" dirty="0" smtClean="0"/>
              <a:t>estimated</a:t>
            </a:r>
          </a:p>
          <a:p>
            <a:r>
              <a:rPr lang="en-AU" dirty="0" smtClean="0"/>
              <a:t> </a:t>
            </a:r>
            <a:r>
              <a:rPr lang="en-AU" dirty="0"/>
              <a:t>using Monocle 2</a:t>
            </a:r>
          </a:p>
        </p:txBody>
      </p:sp>
    </p:spTree>
    <p:extLst>
      <p:ext uri="{BB962C8B-B14F-4D97-AF65-F5344CB8AC3E}">
        <p14:creationId xmlns:p14="http://schemas.microsoft.com/office/powerpoint/2010/main" val="3755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2ADB0B8-1B98-44B1-8DE6-A1632D03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25" y="1098406"/>
            <a:ext cx="1965549" cy="658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F7C0A-FEAE-432F-91E4-6AF35C11E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7" y="2201069"/>
            <a:ext cx="3936206" cy="230028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2A1A0C-F11F-40C2-B575-AACA7B1F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Scaffolding network for DCARS testing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89A24CA-1731-49B4-A1DD-0EE7641DA010}"/>
              </a:ext>
            </a:extLst>
          </p:cNvPr>
          <p:cNvSpPr/>
          <p:nvPr/>
        </p:nvSpPr>
        <p:spPr>
          <a:xfrm>
            <a:off x="3807641" y="1058743"/>
            <a:ext cx="1965549" cy="73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7CDAEF-7078-4929-932A-499BE01099B3}"/>
              </a:ext>
            </a:extLst>
          </p:cNvPr>
          <p:cNvSpPr txBox="1"/>
          <p:nvPr/>
        </p:nvSpPr>
        <p:spPr>
          <a:xfrm>
            <a:off x="5976964" y="1111534"/>
            <a:ext cx="3046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100" dirty="0"/>
              <a:t>11748 gene pairs tested</a:t>
            </a:r>
          </a:p>
          <a:p>
            <a:pPr algn="ctr"/>
            <a:r>
              <a:rPr lang="en-AU" sz="2100" dirty="0"/>
              <a:t>1994 genes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9D1E987-8985-4B88-9E48-0BAEBD1D86C0}"/>
              </a:ext>
            </a:extLst>
          </p:cNvPr>
          <p:cNvSpPr/>
          <p:nvPr/>
        </p:nvSpPr>
        <p:spPr>
          <a:xfrm>
            <a:off x="7066343" y="2080419"/>
            <a:ext cx="868102" cy="111138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BF2AB7A-DA03-45C1-AB04-08DE2D5BD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90666"/>
              </p:ext>
            </p:extLst>
          </p:nvPr>
        </p:nvGraphicFramePr>
        <p:xfrm>
          <a:off x="4862167" y="3509963"/>
          <a:ext cx="4224684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8959">
                  <a:extLst>
                    <a:ext uri="{9D8B030D-6E8A-4147-A177-3AD203B41FA5}">
                      <a16:colId xmlns:a16="http://schemas.microsoft.com/office/drawing/2014/main" val="4136152729"/>
                    </a:ext>
                  </a:extLst>
                </a:gridCol>
                <a:gridCol w="1221675">
                  <a:extLst>
                    <a:ext uri="{9D8B030D-6E8A-4147-A177-3AD203B41FA5}">
                      <a16:colId xmlns:a16="http://schemas.microsoft.com/office/drawing/2014/main" val="2366233156"/>
                    </a:ext>
                  </a:extLst>
                </a:gridCol>
                <a:gridCol w="1254050">
                  <a:extLst>
                    <a:ext uri="{9D8B030D-6E8A-4147-A177-3AD203B41FA5}">
                      <a16:colId xmlns:a16="http://schemas.microsoft.com/office/drawing/2014/main" val="72011318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AU" sz="1400" dirty="0"/>
                        <a:t>FDR &lt; 0.1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dirty="0" err="1" smtClean="0"/>
                        <a:t>Cholangiocyte</a:t>
                      </a:r>
                      <a:endParaRPr lang="en-A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Hepatocyte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435897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AU" sz="1400" dirty="0"/>
                        <a:t>Number of gene pairs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b="1" dirty="0"/>
                        <a:t>434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98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48205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AU" sz="1400" dirty="0"/>
                        <a:t>Number of genes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b="1" dirty="0">
                          <a:effectLst/>
                        </a:rPr>
                        <a:t>448</a:t>
                      </a:r>
                      <a:endParaRPr lang="en-AU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147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7063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6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C9C6-048D-45C5-9B8B-870B99BA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1" y="-108121"/>
            <a:ext cx="8520320" cy="994172"/>
          </a:xfrm>
        </p:spPr>
        <p:txBody>
          <a:bodyPr>
            <a:normAutofit/>
          </a:bodyPr>
          <a:lstStyle/>
          <a:p>
            <a:r>
              <a:rPr lang="en-AU" sz="2700" dirty="0" err="1"/>
              <a:t>Cholangiocyte</a:t>
            </a:r>
            <a:r>
              <a:rPr lang="en-AU" sz="2700" dirty="0"/>
              <a:t> gene </a:t>
            </a:r>
            <a:r>
              <a:rPr lang="en-AU" sz="2700" dirty="0" smtClean="0"/>
              <a:t>pairs</a:t>
            </a:r>
            <a:endParaRPr lang="en-AU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C186BF-B889-4C67-9332-12061D763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13865"/>
            <a:ext cx="5046593" cy="824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432D4C-8309-4D34-BBEC-0631C1F6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55" y="783760"/>
            <a:ext cx="3246650" cy="315799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F3DECE7-929E-4DC8-8EBB-C87F3FFC7D4F}"/>
              </a:ext>
            </a:extLst>
          </p:cNvPr>
          <p:cNvSpPr/>
          <p:nvPr/>
        </p:nvSpPr>
        <p:spPr>
          <a:xfrm>
            <a:off x="89451" y="3945855"/>
            <a:ext cx="186690" cy="176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864E44-FC0F-4B48-9BF9-5243F7A8E7C4}"/>
              </a:ext>
            </a:extLst>
          </p:cNvPr>
          <p:cNvSpPr txBox="1"/>
          <p:nvPr/>
        </p:nvSpPr>
        <p:spPr>
          <a:xfrm>
            <a:off x="282244" y="3895801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Differential expression in gene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03EC4-3FAE-4DAC-AECE-D92B3E8F33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6883" r="54958" b="5942"/>
          <a:stretch/>
        </p:blipFill>
        <p:spPr>
          <a:xfrm>
            <a:off x="7129083" y="927374"/>
            <a:ext cx="1820417" cy="3003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4D02A4-FB07-4171-A851-260C61FFD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4"/>
          <a:stretch/>
        </p:blipFill>
        <p:spPr>
          <a:xfrm>
            <a:off x="4480190" y="886051"/>
            <a:ext cx="2536817" cy="300346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F50564-C460-41C5-9F75-D91A2986BC18}"/>
              </a:ext>
            </a:extLst>
          </p:cNvPr>
          <p:cNvCxnSpPr>
            <a:cxnSpLocks/>
          </p:cNvCxnSpPr>
          <p:nvPr/>
        </p:nvCxnSpPr>
        <p:spPr>
          <a:xfrm flipH="1">
            <a:off x="3227733" y="2362754"/>
            <a:ext cx="1140381" cy="6935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FC53CF-E9CA-4436-BC7F-56B85235A363}"/>
              </a:ext>
            </a:extLst>
          </p:cNvPr>
          <p:cNvCxnSpPr>
            <a:cxnSpLocks/>
          </p:cNvCxnSpPr>
          <p:nvPr/>
        </p:nvCxnSpPr>
        <p:spPr>
          <a:xfrm flipH="1" flipV="1">
            <a:off x="2735746" y="1777933"/>
            <a:ext cx="1632368" cy="5848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E5FFA68-DADD-4A7D-957F-671561860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7" t="4800" b="2558"/>
          <a:stretch/>
        </p:blipFill>
        <p:spPr>
          <a:xfrm>
            <a:off x="4346165" y="850110"/>
            <a:ext cx="2641121" cy="31579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E8EDA90-5A2C-4BCD-88EB-99D1C58C0650}"/>
              </a:ext>
            </a:extLst>
          </p:cNvPr>
          <p:cNvSpPr txBox="1"/>
          <p:nvPr/>
        </p:nvSpPr>
        <p:spPr>
          <a:xfrm>
            <a:off x="6326171" y="57799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/>
              <a:t>Pcna</a:t>
            </a:r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271CA-04FC-4FB4-A934-56E4EE999582}"/>
              </a:ext>
            </a:extLst>
          </p:cNvPr>
          <p:cNvSpPr txBox="1"/>
          <p:nvPr/>
        </p:nvSpPr>
        <p:spPr>
          <a:xfrm>
            <a:off x="6393249" y="58484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Sparc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154C0F-E351-408F-B26E-A54DAE5FCE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144" y="861842"/>
            <a:ext cx="2040356" cy="32076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26F28A5-5AC0-4DED-BC9F-53321D208981}"/>
              </a:ext>
            </a:extLst>
          </p:cNvPr>
          <p:cNvSpPr txBox="1"/>
          <p:nvPr/>
        </p:nvSpPr>
        <p:spPr>
          <a:xfrm rot="16200000">
            <a:off x="6158848" y="1591631"/>
            <a:ext cx="12170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weighted correlation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D85841-CE32-4454-BF92-47A7A3CBE9B8}"/>
              </a:ext>
            </a:extLst>
          </p:cNvPr>
          <p:cNvSpPr txBox="1"/>
          <p:nvPr/>
        </p:nvSpPr>
        <p:spPr>
          <a:xfrm>
            <a:off x="4893120" y="397479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Pseudotime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079443-CBFF-493A-A732-EC15B08C5B76}"/>
              </a:ext>
            </a:extLst>
          </p:cNvPr>
          <p:cNvSpPr txBox="1"/>
          <p:nvPr/>
        </p:nvSpPr>
        <p:spPr>
          <a:xfrm>
            <a:off x="7531285" y="397795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Pseudotime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8AB4C1-757C-4316-9F8C-23F39B1681B0}"/>
              </a:ext>
            </a:extLst>
          </p:cNvPr>
          <p:cNvSpPr txBox="1"/>
          <p:nvPr/>
        </p:nvSpPr>
        <p:spPr>
          <a:xfrm rot="16200000">
            <a:off x="3886572" y="1608485"/>
            <a:ext cx="755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Expression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3A0D7B-4153-49CA-9AF9-D72B5A03B20E}"/>
              </a:ext>
            </a:extLst>
          </p:cNvPr>
          <p:cNvSpPr txBox="1"/>
          <p:nvPr/>
        </p:nvSpPr>
        <p:spPr>
          <a:xfrm>
            <a:off x="1418227" y="607925"/>
            <a:ext cx="22621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dirty="0"/>
              <a:t>Subnetworks with 4 or more nodes</a:t>
            </a:r>
          </a:p>
        </p:txBody>
      </p:sp>
    </p:spTree>
    <p:extLst>
      <p:ext uri="{BB962C8B-B14F-4D97-AF65-F5344CB8AC3E}">
        <p14:creationId xmlns:p14="http://schemas.microsoft.com/office/powerpoint/2010/main" val="38076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8" grpId="0"/>
      <p:bldP spid="29" grpId="0"/>
      <p:bldP spid="29" grpId="1"/>
      <p:bldP spid="31" grpId="0"/>
      <p:bldP spid="32" grpId="0"/>
      <p:bldP spid="33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Summary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Developed approach for identifying differential correlation across ranked samples.</a:t>
            </a:r>
          </a:p>
          <a:p>
            <a:endParaRPr lang="en-AU" dirty="0" smtClean="0"/>
          </a:p>
          <a:p>
            <a:r>
              <a:rPr lang="en-AU" dirty="0" smtClean="0"/>
              <a:t>Applied to cancer survival and lineage trajectories.</a:t>
            </a:r>
          </a:p>
          <a:p>
            <a:endParaRPr lang="en-AU" dirty="0" smtClean="0"/>
          </a:p>
          <a:p>
            <a:r>
              <a:rPr lang="en-AU" dirty="0" smtClean="0"/>
              <a:t>Extended by </a:t>
            </a:r>
          </a:p>
          <a:p>
            <a:pPr lvl="1"/>
            <a:r>
              <a:rPr lang="en-AU" dirty="0"/>
              <a:t>U</a:t>
            </a:r>
            <a:r>
              <a:rPr lang="en-AU" dirty="0" smtClean="0"/>
              <a:t>sing non-linear censored regression.</a:t>
            </a:r>
          </a:p>
          <a:p>
            <a:pPr lvl="1"/>
            <a:r>
              <a:rPr lang="en-AU" dirty="0" smtClean="0"/>
              <a:t>2D smoothing.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04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0364" y="4736460"/>
            <a:ext cx="1711593" cy="372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A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930" name="AutoShape 2" descr="Image result for cornell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0932" name="AutoShape 4" descr="Image result for cornell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634" name="AutoShape 2" descr="https://mail.google.com/mail/ca/u/0/?ui=2&amp;ik=bb710337ec&amp;view=fimg&amp;th=156fac65a0421ec3&amp;attid=0.4&amp;disp=emb&amp;realattid=9b7e0060b11fd65c_0.1.4&amp;attbid=ANGjdJ_2X_CucM4ZF9V9Uotd1pJ15Wnucl6PrjeM6XDe6WMiYn-MqgmAI9Ztg4PcLFEClCJ2zTOlpVUBFvPDM7YeqynJyYi7r6O2ZUdKCOhLUtsc79J0NvaQNzE0fHI&amp;sz=s0-l75-ft&amp;ats=1473490132767&amp;rm=156fac65a0421ec3&amp;zw&amp;atsh=1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636" name="AutoShape 4" descr="https://mail.google.com/mail/ca/u/0/?ui=2&amp;ik=bb710337ec&amp;view=fimg&amp;th=156fac65a0421ec3&amp;attid=0.4&amp;disp=emb&amp;realattid=9b7e0060b11fd65c_0.1.4&amp;attbid=ANGjdJ_2X_CucM4ZF9V9Uotd1pJ15Wnucl6PrjeM6XDe6WMiYn-MqgmAI9Ztg4PcLFEClCJ2zTOlpVUBFvPDM7YeqynJyYi7r6O2ZUdKCOhLUtsc79J0NvaQNzE0fHI&amp;sz=s0-l75-ft&amp;ats=1473490132767&amp;rm=156fac65a0421ec3&amp;zw&amp;atsh=1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638" name="AutoShape 6" descr="https://mail.google.com/mail/ca/u/0/?ui=2&amp;ik=bb710337ec&amp;view=fimg&amp;th=156fac65a0421ec3&amp;attid=0.4&amp;disp=emb&amp;realattid=9b7e0060b11fd65c_0.1.4&amp;attbid=ANGjdJ_2X_CucM4ZF9V9Uotd1pJ15Wnucl6PrjeM6XDe6WMiYn-MqgmAI9Ztg4PcLFEClCJ2zTOlpVUBFvPDM7YeqynJyYi7r6O2ZUdKCOhLUtsc79J0NvaQNzE0fHI&amp;sz=s0-l75-ft&amp;ats=1473490132767&amp;rm=156fac65a0421ec3&amp;zw&amp;atsh=1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3640" name="AutoShape 8" descr="Displaying IMG_2420_2_preview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4" y="4287887"/>
            <a:ext cx="1848300" cy="6399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1156" y="1020956"/>
            <a:ext cx="4711546" cy="2410996"/>
            <a:chOff x="-2007645" y="4861580"/>
            <a:chExt cx="3930628" cy="3214659"/>
          </a:xfrm>
        </p:grpSpPr>
        <p:sp>
          <p:nvSpPr>
            <p:cNvPr id="5" name="TextBox 4"/>
            <p:cNvSpPr txBox="1"/>
            <p:nvPr/>
          </p:nvSpPr>
          <p:spPr>
            <a:xfrm>
              <a:off x="-2007645" y="5285733"/>
              <a:ext cx="3930628" cy="2790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Mathematics and Statistics</a:t>
              </a:r>
              <a:br>
                <a:rPr lang="en-AU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A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Statistical Bioinformatics Group</a:t>
              </a:r>
              <a:endParaRPr lang="en-A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AU" b="1" dirty="0" smtClean="0"/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b="1" dirty="0" smtClean="0"/>
                <a:t>Shila Ghazanfar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dirty="0" smtClean="0"/>
                <a:t>Dario Strbenac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John </a:t>
              </a:r>
              <a:r>
                <a:rPr lang="en-AU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Ormerod</a:t>
              </a:r>
              <a:endParaRPr lang="en-AU" b="1" dirty="0" smtClean="0"/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dirty="0" smtClea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Jean Yang</a:t>
              </a:r>
              <a:endParaRPr lang="en-AU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63634" y="4861580"/>
              <a:ext cx="24630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AU" sz="13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Image result for australian research council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46" y="4060016"/>
            <a:ext cx="1942181" cy="5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edia.healthdirect.org.au/images/logos/w300/NHMRC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4" y="4119004"/>
            <a:ext cx="1124311" cy="82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88A15439-583E-4457-B93C-459338055477}"/>
              </a:ext>
            </a:extLst>
          </p:cNvPr>
          <p:cNvSpPr txBox="1">
            <a:spLocks/>
          </p:cNvSpPr>
          <p:nvPr/>
        </p:nvSpPr>
        <p:spPr>
          <a:xfrm>
            <a:off x="5090507" y="1394599"/>
            <a:ext cx="3832620" cy="1441976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-AU" sz="2000" b="1" dirty="0">
                <a:solidFill>
                  <a:prstClr val="black"/>
                </a:solidFill>
                <a:latin typeface="Helvetica" pitchFamily="2" charset="0"/>
              </a:rPr>
              <a:t>Shanghai </a:t>
            </a:r>
            <a:r>
              <a:rPr lang="en-AU" sz="2000" b="1" dirty="0" err="1">
                <a:solidFill>
                  <a:prstClr val="black"/>
                </a:solidFill>
                <a:latin typeface="Helvetica" pitchFamily="2" charset="0"/>
              </a:rPr>
              <a:t>Jiaotong</a:t>
            </a:r>
            <a:r>
              <a:rPr lang="en-AU" sz="2000" b="1" dirty="0">
                <a:solidFill>
                  <a:prstClr val="black"/>
                </a:solidFill>
                <a:latin typeface="Helvetica" pitchFamily="2" charset="0"/>
              </a:rPr>
              <a:t> </a:t>
            </a:r>
            <a:r>
              <a:rPr lang="en-AU" sz="2000" b="1" dirty="0" smtClean="0">
                <a:solidFill>
                  <a:prstClr val="black"/>
                </a:solidFill>
                <a:latin typeface="Helvetica" pitchFamily="2" charset="0"/>
              </a:rPr>
              <a:t>University</a:t>
            </a:r>
          </a:p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endParaRPr lang="en-AU" sz="2000" b="1" dirty="0">
              <a:solidFill>
                <a:prstClr val="black"/>
              </a:solidFill>
              <a:latin typeface="Helvetica" pitchFamily="2" charset="0"/>
            </a:endParaRPr>
          </a:p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-AU" altLang="zh-TW" sz="1800" dirty="0" err="1">
                <a:solidFill>
                  <a:prstClr val="black"/>
                </a:solidFill>
                <a:latin typeface="Helvetica" pitchFamily="2" charset="0"/>
              </a:rPr>
              <a:t>Zeguang</a:t>
            </a:r>
            <a:r>
              <a:rPr lang="en-AU" altLang="zh-TW" sz="1800" dirty="0">
                <a:solidFill>
                  <a:prstClr val="black"/>
                </a:solidFill>
                <a:latin typeface="Helvetica" pitchFamily="2" charset="0"/>
              </a:rPr>
              <a:t> </a:t>
            </a:r>
            <a:r>
              <a:rPr lang="en-AU" altLang="zh-TW" sz="1800" dirty="0" smtClean="0">
                <a:solidFill>
                  <a:prstClr val="black"/>
                </a:solidFill>
                <a:latin typeface="Helvetica" pitchFamily="2" charset="0"/>
              </a:rPr>
              <a:t>Han</a:t>
            </a:r>
          </a:p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-AU" altLang="zh-TW" sz="1800" b="1" dirty="0" err="1" smtClean="0">
                <a:solidFill>
                  <a:prstClr val="black"/>
                </a:solidFill>
                <a:latin typeface="Helvetica" pitchFamily="2" charset="0"/>
              </a:rPr>
              <a:t>Xianbin</a:t>
            </a:r>
            <a:r>
              <a:rPr lang="en-AU" altLang="zh-TW" sz="1800" b="1" dirty="0" smtClean="0">
                <a:solidFill>
                  <a:prstClr val="black"/>
                </a:solidFill>
                <a:latin typeface="Helvetica" pitchFamily="2" charset="0"/>
              </a:rPr>
              <a:t> Su</a:t>
            </a:r>
          </a:p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-AU" sz="1800" dirty="0" smtClean="0">
                <a:solidFill>
                  <a:prstClr val="black"/>
                </a:solidFill>
                <a:latin typeface="Helvetica" pitchFamily="2" charset="0"/>
              </a:rPr>
              <a:t>X</a:t>
            </a:r>
            <a:r>
              <a:rPr lang="en-GB" sz="1800" dirty="0">
                <a:solidFill>
                  <a:prstClr val="black"/>
                </a:solidFill>
                <a:latin typeface="Helvetica" pitchFamily="2" charset="0"/>
              </a:rPr>
              <a:t>in </a:t>
            </a:r>
            <a:r>
              <a:rPr lang="en-GB" sz="1800" dirty="0" smtClean="0">
                <a:solidFill>
                  <a:prstClr val="black"/>
                </a:solidFill>
                <a:latin typeface="Helvetica" pitchFamily="2" charset="0"/>
              </a:rPr>
              <a:t>Zou</a:t>
            </a:r>
          </a:p>
          <a:p>
            <a:pPr marL="0" indent="0" algn="ctr" defTabSz="685800" fontAlgn="auto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SzPct val="100000"/>
              <a:buNone/>
            </a:pPr>
            <a:r>
              <a:rPr lang="en-GB" sz="1800" dirty="0" smtClean="0">
                <a:solidFill>
                  <a:prstClr val="black"/>
                </a:solidFill>
                <a:latin typeface="Helvetica" pitchFamily="2" charset="0"/>
              </a:rPr>
              <a:t>Yi </a:t>
            </a:r>
            <a:r>
              <a:rPr lang="en-GB" sz="1800" dirty="0">
                <a:solidFill>
                  <a:prstClr val="black"/>
                </a:solidFill>
                <a:latin typeface="Helvetica" pitchFamily="2" charset="0"/>
              </a:rPr>
              <a:t>Shi</a:t>
            </a:r>
            <a:r>
              <a:rPr lang="en-AU" sz="1800" dirty="0">
                <a:solidFill>
                  <a:prstClr val="black"/>
                </a:solidFill>
                <a:latin typeface="Helvetica" pitchFamily="2" charset="0"/>
              </a:rPr>
              <a:t> </a:t>
            </a:r>
            <a:endParaRPr lang="en-AU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CDEA23-F6E1-4510-8F31-1A08DA78F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052" y="4171770"/>
            <a:ext cx="883300" cy="883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905" y="4029912"/>
            <a:ext cx="2212470" cy="10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8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5" y="201060"/>
            <a:ext cx="4789714" cy="4148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16" y="315086"/>
            <a:ext cx="2653746" cy="235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14" y="2909916"/>
            <a:ext cx="1691775" cy="14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8312" y="705561"/>
            <a:ext cx="4456944" cy="4023483"/>
            <a:chOff x="2386784" y="1429280"/>
            <a:chExt cx="4456944" cy="40234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049B3E-906F-4D4B-BF87-8269480F1F0E}"/>
                </a:ext>
              </a:extLst>
            </p:cNvPr>
            <p:cNvSpPr txBox="1"/>
            <p:nvPr/>
          </p:nvSpPr>
          <p:spPr>
            <a:xfrm>
              <a:off x="2386784" y="1429280"/>
              <a:ext cx="44569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rgbClr val="00B050"/>
                  </a:solidFill>
                </a:rPr>
                <a:t>CD11c</a:t>
              </a:r>
              <a:r>
                <a:rPr lang="en-AU" b="1" dirty="0">
                  <a:solidFill>
                    <a:prstClr val="white"/>
                  </a:solidFill>
                </a:rPr>
                <a:t> </a:t>
              </a:r>
              <a:r>
                <a:rPr lang="en-AU" b="1" dirty="0">
                  <a:solidFill>
                    <a:srgbClr val="FF0000"/>
                  </a:solidFill>
                </a:rPr>
                <a:t>HIV RNA</a:t>
              </a:r>
              <a:endParaRPr lang="en-AU" b="1" dirty="0">
                <a:solidFill>
                  <a:srgbClr val="FFC000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95201C9-B140-3748-BD09-B9C23035C6FB}"/>
                </a:ext>
              </a:extLst>
            </p:cNvPr>
            <p:cNvCxnSpPr/>
            <p:nvPr/>
          </p:nvCxnSpPr>
          <p:spPr>
            <a:xfrm flipH="1">
              <a:off x="3503670" y="2577096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CBB3865-CADB-0247-8DAC-ADE0C11126F9}"/>
                </a:ext>
              </a:extLst>
            </p:cNvPr>
            <p:cNvCxnSpPr/>
            <p:nvPr/>
          </p:nvCxnSpPr>
          <p:spPr>
            <a:xfrm flipH="1">
              <a:off x="3546003" y="3286383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B0F8722-C260-5148-8465-59F625A102FF}"/>
                </a:ext>
              </a:extLst>
            </p:cNvPr>
            <p:cNvCxnSpPr/>
            <p:nvPr/>
          </p:nvCxnSpPr>
          <p:spPr>
            <a:xfrm flipH="1">
              <a:off x="3482383" y="4193780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3E17C-B816-B543-9DCC-CC153AE5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166" y="1810254"/>
              <a:ext cx="3523667" cy="36425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7D078C-373B-8E46-99A8-B940382FE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8596" y="2577096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262C1E6-1662-AD44-8893-AF2B59076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7821" y="3273464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73A481F-BC8B-FE41-BA58-047B4CEEA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0929" y="4193780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297044" y="705561"/>
            <a:ext cx="4456944" cy="4023483"/>
            <a:chOff x="2386784" y="1429280"/>
            <a:chExt cx="4456944" cy="40234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B40615-5D63-9E4B-8B9C-29FC0E576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422" y="1810254"/>
              <a:ext cx="3523667" cy="36425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049B3E-906F-4D4B-BF87-8269480F1F0E}"/>
                </a:ext>
              </a:extLst>
            </p:cNvPr>
            <p:cNvSpPr txBox="1"/>
            <p:nvPr/>
          </p:nvSpPr>
          <p:spPr>
            <a:xfrm>
              <a:off x="2386784" y="1429280"/>
              <a:ext cx="44569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rgbClr val="00B050"/>
                  </a:solidFill>
                </a:rPr>
                <a:t>CD11c</a:t>
              </a:r>
              <a:r>
                <a:rPr lang="en-AU" b="1" dirty="0">
                  <a:solidFill>
                    <a:prstClr val="white"/>
                  </a:solidFill>
                </a:rPr>
                <a:t> </a:t>
              </a:r>
              <a:r>
                <a:rPr lang="en-AU" b="1" dirty="0">
                  <a:solidFill>
                    <a:srgbClr val="FF0000"/>
                  </a:solidFill>
                </a:rPr>
                <a:t>HIV RNA</a:t>
              </a:r>
              <a:endParaRPr lang="en-AU" b="1" dirty="0">
                <a:solidFill>
                  <a:srgbClr val="FFC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E7D078C-373B-8E46-99A8-B940382FE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8596" y="2577096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262C1E6-1662-AD44-8893-AF2B59076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7821" y="3273464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73A481F-BC8B-FE41-BA58-047B4CEEA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0929" y="4193780"/>
              <a:ext cx="84666" cy="338667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93" y="-73695"/>
            <a:ext cx="8229600" cy="857250"/>
          </a:xfrm>
        </p:spPr>
        <p:txBody>
          <a:bodyPr/>
          <a:lstStyle/>
          <a:p>
            <a:r>
              <a:rPr lang="en-AU" dirty="0" err="1"/>
              <a:t>Autofluorescence</a:t>
            </a:r>
            <a:r>
              <a:rPr lang="en-AU" dirty="0"/>
              <a:t> Removal</a:t>
            </a:r>
          </a:p>
        </p:txBody>
      </p:sp>
    </p:spTree>
    <p:extLst>
      <p:ext uri="{BB962C8B-B14F-4D97-AF65-F5344CB8AC3E}">
        <p14:creationId xmlns:p14="http://schemas.microsoft.com/office/powerpoint/2010/main" val="2076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westmeadinstitute.org.au/getmedia/cc8bf3f8-c45c-4eb5-b7f8-2c340059dc6b/WWW_WMI.as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6" y="1912803"/>
            <a:ext cx="4386506" cy="28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4" y="1912803"/>
            <a:ext cx="4215093" cy="28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he university of syd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6" y="171714"/>
            <a:ext cx="2742728" cy="95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995" y="171714"/>
            <a:ext cx="2642688" cy="104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504" y="1282213"/>
            <a:ext cx="484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Sydney Bioinformatics and Biometrics Group,</a:t>
            </a:r>
          </a:p>
          <a:p>
            <a:pPr algn="ctr"/>
            <a:r>
              <a:rPr lang="en-AU" dirty="0" smtClean="0"/>
              <a:t>School of Mathematics and Statistics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4744793" y="1469148"/>
            <a:ext cx="421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Centre for Cancer Research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890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27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E2148C-34C3-4E7B-9B21-A29321730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F7827-10F2-4FFD-9F41-7CC5AB28F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6172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C051C-FE6B-4B96-86AB-F536779A4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7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D1B6ED-E7C7-4F53-B206-9075AB8D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38" y="0"/>
            <a:ext cx="68265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4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D904D-D68C-4D1F-BFAD-4F2E25B9B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21" y="779410"/>
            <a:ext cx="8961706" cy="35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18" y="291206"/>
            <a:ext cx="7886700" cy="994172"/>
          </a:xfrm>
        </p:spPr>
        <p:txBody>
          <a:bodyPr>
            <a:normAutofit/>
          </a:bodyPr>
          <a:lstStyle/>
          <a:p>
            <a:r>
              <a:rPr lang="en-AU" dirty="0" smtClean="0"/>
              <a:t>Speeding up permutation tests:</a:t>
            </a:r>
            <a:br>
              <a:rPr lang="en-AU" dirty="0" smtClean="0"/>
            </a:br>
            <a:r>
              <a:rPr lang="en-AU" dirty="0" smtClean="0"/>
              <a:t>Determining critical values</a:t>
            </a:r>
            <a:endParaRPr lang="en-AU" dirty="0"/>
          </a:p>
        </p:txBody>
      </p:sp>
      <p:pic>
        <p:nvPicPr>
          <p:cNvPr id="4" name="Content Placeholder 3" descr="C:\Users\Shila Ghazanfar\Dropbox\corTest\Figures\choosingCriticalValue_loess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2" y="1632032"/>
            <a:ext cx="8766454" cy="3150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3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417" y="-90759"/>
            <a:ext cx="7886700" cy="994172"/>
          </a:xfrm>
        </p:spPr>
        <p:txBody>
          <a:bodyPr/>
          <a:lstStyle/>
          <a:p>
            <a:r>
              <a:rPr lang="en-AU" dirty="0" smtClean="0"/>
              <a:t>Weighted correlation vectors for 13 cancers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414" y="1016520"/>
            <a:ext cx="6247541" cy="39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Concordance of DCARS among other methods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1740" y="995379"/>
            <a:ext cx="3811574" cy="3816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2" y="1125084"/>
            <a:ext cx="3848836" cy="3829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7952" y="4253696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Fisher Z-transformation test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6262685" y="4261981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Linear model interaction term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070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Calculating critical values using permutation on stratified sampled gene pairs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71" y="1463437"/>
            <a:ext cx="8663858" cy="315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Blue Mountains, Australia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2" name="Picture 4" descr="https://lh3.googleusercontent.com/1cnoI3wEpm2BxAF7IQ4_nWoaE78nFDB8zAR2B5SWkfb_eE5nv12B9fkRbQ3pFUxxjPvgHzjRyp8TeGWXxoBlcf-badKCUxniWmsYypez10KvRwQnJ5JUCm9RsiN7y9HexJxWZQ7xCYLS9bEBl_ZJWnQhAUOEYg8oT7-BhafU8QpinI0xa5PTaI3xpbG-m3ZayyayOJ5nCSFF6Owjy9Iwyk_Qb2hL_LL50hRvTfcrDtfOZ4ko5z7uUJJlBG71B5o6XNrino2dDN97TCvuHlD_8ju6YBWyj250M_fIxLkPrbrYQhunhWt0Rz5LTeo2x9Zf6L0GqTdlSpueb4cwJp2GAmmMNDL-R-1GZUS1ZmeZ4rm-VKthEraEJOWTjlBfs4nqWvqNXImzOCoCyGezOzbkQoLkERDkeOPgkj2Hnd9b_SopgnsIDh58Q4YbuEeCrjQJ7FZFSU4_xbL_bSbJSUt3LFJZGDOYUSqPtD0cEKV_AUzd-G7YlKl9jlJ5t9kt3mG-gQJLH1R78zQsY0J5L9v8RFZFRMiT61HhozYmJR8QWGL02ADCSMM83DsS9OCaO9G8C5VxlFfGCxij9BB4LZJL90MPjlv3u-XuFCRwoBzPcv_jTnObCO0qtEBAVGaE8VHisDDVEqNzXhlWUbI0DEgAdWMngFlI4cuAfUu-2ViitFaB=w850-h213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0" y="1380626"/>
            <a:ext cx="9148650" cy="228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8C0DB3-27EB-49E3-9FD3-D8456CD13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62" y="556900"/>
            <a:ext cx="3234971" cy="429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94A47C-CBE5-4A6C-BD7E-D2A04EA42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228" y="541992"/>
            <a:ext cx="3234971" cy="4298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D6A12C-A044-4291-AF81-26920792E2C5}"/>
              </a:ext>
            </a:extLst>
          </p:cNvPr>
          <p:cNvSpPr/>
          <p:nvPr/>
        </p:nvSpPr>
        <p:spPr>
          <a:xfrm>
            <a:off x="5691567" y="556900"/>
            <a:ext cx="3320632" cy="441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8679C-826F-4984-A111-CB597BB31238}"/>
              </a:ext>
            </a:extLst>
          </p:cNvPr>
          <p:cNvSpPr/>
          <p:nvPr/>
        </p:nvSpPr>
        <p:spPr>
          <a:xfrm>
            <a:off x="6991630" y="0"/>
            <a:ext cx="2199143" cy="4911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DAA78-BC0B-480A-9635-ADE66282B3BC}"/>
              </a:ext>
            </a:extLst>
          </p:cNvPr>
          <p:cNvSpPr/>
          <p:nvPr/>
        </p:nvSpPr>
        <p:spPr>
          <a:xfrm>
            <a:off x="7909560" y="571807"/>
            <a:ext cx="1216366" cy="4701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C4E3C-CFDB-4D22-BF38-0A1F060A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5" y="-163995"/>
            <a:ext cx="7886700" cy="994172"/>
          </a:xfrm>
        </p:spPr>
        <p:txBody>
          <a:bodyPr/>
          <a:lstStyle/>
          <a:p>
            <a:r>
              <a:rPr lang="en-AU" dirty="0" err="1"/>
              <a:t>Pcna</a:t>
            </a:r>
            <a:r>
              <a:rPr lang="en-AU" dirty="0"/>
              <a:t>: DNA replication, mismatch repair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FFA3B-3A1E-499F-95E1-39FB8278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16" y="1780320"/>
            <a:ext cx="2072521" cy="21095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155EBB-09AB-4045-8C60-29EEFBF71D3D}"/>
              </a:ext>
            </a:extLst>
          </p:cNvPr>
          <p:cNvSpPr/>
          <p:nvPr/>
        </p:nvSpPr>
        <p:spPr>
          <a:xfrm>
            <a:off x="3756660" y="541992"/>
            <a:ext cx="1821180" cy="441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0E34B-A418-4362-B59D-7AC4C322DF10}"/>
              </a:ext>
            </a:extLst>
          </p:cNvPr>
          <p:cNvSpPr/>
          <p:nvPr/>
        </p:nvSpPr>
        <p:spPr>
          <a:xfrm>
            <a:off x="4667250" y="493512"/>
            <a:ext cx="1024317" cy="441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8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405" y="1829028"/>
            <a:ext cx="8229600" cy="857250"/>
          </a:xfrm>
        </p:spPr>
        <p:txBody>
          <a:bodyPr/>
          <a:lstStyle/>
          <a:p>
            <a:r>
              <a:rPr lang="en-AU" dirty="0" smtClean="0"/>
              <a:t>Where are we going with this?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77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Prediction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" y="914667"/>
            <a:ext cx="8982489" cy="3742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2011" y="4731982"/>
            <a:ext cx="377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Patrick et al (2017) </a:t>
            </a:r>
            <a:r>
              <a:rPr lang="en-AU" sz="1400" i="1" dirty="0" err="1" smtClean="0"/>
              <a:t>Oncotarget</a:t>
            </a:r>
            <a:endParaRPr lang="en-AU" sz="1400" i="1" dirty="0"/>
          </a:p>
        </p:txBody>
      </p:sp>
    </p:spTree>
    <p:extLst>
      <p:ext uri="{BB962C8B-B14F-4D97-AF65-F5344CB8AC3E}">
        <p14:creationId xmlns:p14="http://schemas.microsoft.com/office/powerpoint/2010/main" val="12288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Outline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 descr="https://www.globus.co.uk/assets/images/blog/Rotating%20Co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Differential correlation</a:t>
            </a:r>
            <a:endParaRPr lang="en-AU" dirty="0"/>
          </a:p>
        </p:txBody>
      </p:sp>
      <p:pic>
        <p:nvPicPr>
          <p:cNvPr id="4" name="Picture 3" descr="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940" y="1043947"/>
            <a:ext cx="2840076" cy="306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1"/>
          <a:stretch>
            <a:fillRect/>
          </a:stretch>
        </p:blipFill>
        <p:spPr bwMode="auto">
          <a:xfrm>
            <a:off x="2277288" y="1790685"/>
            <a:ext cx="6817181" cy="319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37"/>
          <a:stretch/>
        </p:blipFill>
        <p:spPr bwMode="auto">
          <a:xfrm>
            <a:off x="0" y="10718"/>
            <a:ext cx="4834890" cy="187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 descr=" 7"/>
          <p:cNvSpPr/>
          <p:nvPr/>
        </p:nvSpPr>
        <p:spPr>
          <a:xfrm>
            <a:off x="2366010" y="1881566"/>
            <a:ext cx="377190" cy="2631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62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emplate-widescreen_August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PPT-template-widescreen_June16.potx</Template>
  <TotalTime>1958</TotalTime>
  <Words>527</Words>
  <Application>Microsoft Office PowerPoint</Application>
  <PresentationFormat>On-screen Show (16:9)</PresentationFormat>
  <Paragraphs>152</Paragraphs>
  <Slides>50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微軟正黑體</vt:lpstr>
      <vt:lpstr>ＭＳ Ｐゴシック</vt:lpstr>
      <vt:lpstr>Arial</vt:lpstr>
      <vt:lpstr>Bradley Hand ITC</vt:lpstr>
      <vt:lpstr>Calibri</vt:lpstr>
      <vt:lpstr>Cambria Math</vt:lpstr>
      <vt:lpstr>Gill Sans MT</vt:lpstr>
      <vt:lpstr>Helvetica</vt:lpstr>
      <vt:lpstr>Lucida Grande</vt:lpstr>
      <vt:lpstr>Tw Cen MT</vt:lpstr>
      <vt:lpstr>PPT-template-widescreen_August15</vt:lpstr>
      <vt:lpstr>Differential correlation across ranked samples</vt:lpstr>
      <vt:lpstr>PowerPoint Presentation</vt:lpstr>
      <vt:lpstr>PowerPoint Presentation</vt:lpstr>
      <vt:lpstr>PowerPoint Presentation</vt:lpstr>
      <vt:lpstr>The Blue Mountains, Australia</vt:lpstr>
      <vt:lpstr>Where are we going with this?</vt:lpstr>
      <vt:lpstr>Prediction</vt:lpstr>
      <vt:lpstr>Outline</vt:lpstr>
      <vt:lpstr>Differential correlation</vt:lpstr>
      <vt:lpstr>PowerPoint Presentation</vt:lpstr>
      <vt:lpstr>PowerPoint Presentation</vt:lpstr>
      <vt:lpstr>Motivation</vt:lpstr>
      <vt:lpstr>Aim: to identify changes in correlation across a continuous range of samples</vt:lpstr>
      <vt:lpstr>Local weighted correlations</vt:lpstr>
      <vt:lpstr>Local weighted correlations</vt:lpstr>
      <vt:lpstr>Local weighted correlations</vt:lpstr>
      <vt:lpstr>Speeding up permutation tests: Determining critical values</vt:lpstr>
      <vt:lpstr>PowerPoint Presentation</vt:lpstr>
      <vt:lpstr>PowerPoint Presentation</vt:lpstr>
      <vt:lpstr>PowerPoint Presentation</vt:lpstr>
      <vt:lpstr>PowerPoint Presentation</vt:lpstr>
      <vt:lpstr>DCARS with TCGA data</vt:lpstr>
      <vt:lpstr>PowerPoint Presentation</vt:lpstr>
      <vt:lpstr>PowerPoint Presentation</vt:lpstr>
      <vt:lpstr>Evaluation: Comparison with other approaches</vt:lpstr>
      <vt:lpstr>PowerPoint Presentation</vt:lpstr>
      <vt:lpstr>Comparisons across multiple cancers</vt:lpstr>
      <vt:lpstr>Further application: Single-cell RNA-Seq</vt:lpstr>
      <vt:lpstr>PowerPoint Presentation</vt:lpstr>
      <vt:lpstr>Motivation: Fetal liver development</vt:lpstr>
      <vt:lpstr>PowerPoint Presentation</vt:lpstr>
      <vt:lpstr>Results: liver datasets – tSNE</vt:lpstr>
      <vt:lpstr>Differential correlation across pseudotime</vt:lpstr>
      <vt:lpstr>Scaffolding network for DCARS testing</vt:lpstr>
      <vt:lpstr>Cholangiocyte gene pairs</vt:lpstr>
      <vt:lpstr>Summary</vt:lpstr>
      <vt:lpstr>Acknowledgements</vt:lpstr>
      <vt:lpstr>PowerPoint Presentation</vt:lpstr>
      <vt:lpstr>Autofluorescence Removal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Speeding up permutation tests: Determining critical values</vt:lpstr>
      <vt:lpstr>Weighted correlation vectors for 13 cancers</vt:lpstr>
      <vt:lpstr>Concordance of DCARS among other methods</vt:lpstr>
      <vt:lpstr>Calculating critical values using permutation on stratified sampled gene pairs</vt:lpstr>
      <vt:lpstr>Pcna: DNA replication, mismatch repair</vt:lpstr>
    </vt:vector>
  </TitlesOfParts>
  <Company>Fuji Xerox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</dc:title>
  <dc:creator>Ellis Patrick</dc:creator>
  <cp:lastModifiedBy>Ellis Patrick</cp:lastModifiedBy>
  <cp:revision>101</cp:revision>
  <dcterms:created xsi:type="dcterms:W3CDTF">2017-08-28T07:11:26Z</dcterms:created>
  <dcterms:modified xsi:type="dcterms:W3CDTF">2018-11-08T16:06:59Z</dcterms:modified>
</cp:coreProperties>
</file>