
<file path=[Content_Types].xml><?xml version="1.0" encoding="utf-8"?>
<Types xmlns="http://schemas.openxmlformats.org/package/2006/content-types">
  <Override PartName="/ppt/drawings/drawing1.xml" ContentType="application/vnd.openxmlformats-officedocument.drawingml.chartshapes+xml"/>
  <Override PartName="/ppt/slides/slide18.xml" ContentType="application/vnd.openxmlformats-officedocument.presentationml.slide+xml"/>
  <Default Extension="pict" ContentType="image/pict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embeddings/Microsoft_Equation3.bin" ContentType="application/vnd.openxmlformats-officedocument.oleObject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Override PartName="/ppt/embeddings/Microsoft_Equation4.bin" ContentType="application/vnd.openxmlformats-officedocument.oleObject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Default Extension="pdf" ContentType="application/pdf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Default Extension="xlsx" ContentType="application/vnd.openxmlformats-officedocument.spreadsheetml.sheet"/>
  <Override PartName="/ppt/slides/slide12.xml" ContentType="application/vnd.openxmlformats-officedocument.presentationml.slide+xml"/>
  <Default Extension="vml" ContentType="application/vnd.openxmlformats-officedocument.vmlDrawing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embeddings/Microsoft_Equation5.bin" ContentType="application/vnd.openxmlformats-officedocument.oleObject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embeddings/Microsoft_Equation1.bin" ContentType="application/vnd.openxmlformats-officedocument.oleObject"/>
  <Default Extension="tiff" ContentType="image/tiff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slides/slide4.xml" ContentType="application/vnd.openxmlformats-officedocument.presentationml.slide+xml"/>
  <Default Extension="wmf" ContentType="image/x-wmf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6" r:id="rId3"/>
    <p:sldId id="391" r:id="rId4"/>
    <p:sldId id="379" r:id="rId5"/>
    <p:sldId id="390" r:id="rId6"/>
    <p:sldId id="374" r:id="rId7"/>
    <p:sldId id="347" r:id="rId8"/>
    <p:sldId id="392" r:id="rId9"/>
    <p:sldId id="393" r:id="rId10"/>
    <p:sldId id="409" r:id="rId11"/>
    <p:sldId id="376" r:id="rId12"/>
    <p:sldId id="397" r:id="rId13"/>
    <p:sldId id="358" r:id="rId14"/>
    <p:sldId id="395" r:id="rId15"/>
    <p:sldId id="396" r:id="rId16"/>
    <p:sldId id="398" r:id="rId17"/>
    <p:sldId id="399" r:id="rId18"/>
    <p:sldId id="400" r:id="rId19"/>
    <p:sldId id="401" r:id="rId20"/>
    <p:sldId id="402" r:id="rId21"/>
    <p:sldId id="403" r:id="rId22"/>
    <p:sldId id="404" r:id="rId23"/>
    <p:sldId id="405" r:id="rId24"/>
    <p:sldId id="406" r:id="rId25"/>
    <p:sldId id="408" r:id="rId26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7C0097"/>
    <a:srgbClr val="E60011"/>
    <a:srgbClr val="000C24"/>
    <a:srgbClr val="7CAD0E"/>
    <a:srgbClr val="B074C1"/>
    <a:srgbClr val="97D9C4"/>
    <a:srgbClr val="F1AB1F"/>
    <a:srgbClr val="F554FF"/>
    <a:srgbClr val="5FF5FF"/>
    <a:srgbClr val="FFFFFF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26316" autoAdjust="0"/>
    <p:restoredTop sz="72112" autoAdjust="0"/>
  </p:normalViewPr>
  <p:slideViewPr>
    <p:cSldViewPr snapToObjects="1">
      <p:cViewPr>
        <p:scale>
          <a:sx n="75" d="100"/>
          <a:sy n="75" d="100"/>
        </p:scale>
        <p:origin x="-1064" y="-128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solidFill>
                  <a:schemeClr val="bg1"/>
                </a:solidFill>
              </a:rPr>
              <a:t>Numbers</a:t>
            </a:r>
            <a:r>
              <a:rPr lang="en-US" baseline="0" dirty="0" smtClean="0">
                <a:solidFill>
                  <a:schemeClr val="bg1"/>
                </a:solidFill>
              </a:rPr>
              <a:t> of Somatic Variants</a:t>
            </a:r>
            <a:endParaRPr lang="en-US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208163607352078"/>
          <c:y val="0.0368962095100416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12294334242656"/>
          <c:y val="0.140673798400203"/>
          <c:w val="0.865097860348243"/>
          <c:h val="0.687816769172976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SideA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Sheet1!$A$2:$A$17</c:f>
              <c:strCache>
                <c:ptCount val="16"/>
                <c:pt idx="0">
                  <c:v>W</c:v>
                </c:pt>
                <c:pt idx="1">
                  <c:v>M</c:v>
                </c:pt>
                <c:pt idx="2">
                  <c:v>N</c:v>
                </c:pt>
                <c:pt idx="3">
                  <c:v>S</c:v>
                </c:pt>
                <c:pt idx="4">
                  <c:v>J</c:v>
                </c:pt>
                <c:pt idx="5">
                  <c:v>G</c:v>
                </c:pt>
                <c:pt idx="6">
                  <c:v>T</c:v>
                </c:pt>
                <c:pt idx="7">
                  <c:v>D</c:v>
                </c:pt>
                <c:pt idx="8">
                  <c:v>A</c:v>
                </c:pt>
                <c:pt idx="9">
                  <c:v>O</c:v>
                </c:pt>
                <c:pt idx="10">
                  <c:v>P</c:v>
                </c:pt>
                <c:pt idx="11">
                  <c:v>U</c:v>
                </c:pt>
                <c:pt idx="12">
                  <c:v>X</c:v>
                </c:pt>
                <c:pt idx="13">
                  <c:v>K</c:v>
                </c:pt>
                <c:pt idx="14">
                  <c:v>Kc</c:v>
                </c:pt>
                <c:pt idx="15">
                  <c:v>F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1123.0</c:v>
                </c:pt>
                <c:pt idx="1">
                  <c:v>436.0</c:v>
                </c:pt>
                <c:pt idx="2">
                  <c:v>395.0</c:v>
                </c:pt>
                <c:pt idx="3">
                  <c:v>266.0</c:v>
                </c:pt>
                <c:pt idx="4">
                  <c:v>245.0</c:v>
                </c:pt>
                <c:pt idx="5">
                  <c:v>199.0</c:v>
                </c:pt>
                <c:pt idx="6">
                  <c:v>216.0</c:v>
                </c:pt>
                <c:pt idx="7">
                  <c:v>178.0</c:v>
                </c:pt>
                <c:pt idx="8">
                  <c:v>181.0</c:v>
                </c:pt>
                <c:pt idx="9">
                  <c:v>175.0</c:v>
                </c:pt>
                <c:pt idx="10">
                  <c:v>152.0</c:v>
                </c:pt>
                <c:pt idx="11">
                  <c:v>141.0</c:v>
                </c:pt>
                <c:pt idx="12">
                  <c:v>126.0</c:v>
                </c:pt>
                <c:pt idx="13">
                  <c:v>121.0</c:v>
                </c:pt>
                <c:pt idx="14">
                  <c:v>112.0</c:v>
                </c:pt>
                <c:pt idx="15">
                  <c:v>71.0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SideB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Sheet1!$A$2:$A$17</c:f>
              <c:strCache>
                <c:ptCount val="16"/>
                <c:pt idx="0">
                  <c:v>W</c:v>
                </c:pt>
                <c:pt idx="1">
                  <c:v>M</c:v>
                </c:pt>
                <c:pt idx="2">
                  <c:v>N</c:v>
                </c:pt>
                <c:pt idx="3">
                  <c:v>S</c:v>
                </c:pt>
                <c:pt idx="4">
                  <c:v>J</c:v>
                </c:pt>
                <c:pt idx="5">
                  <c:v>G</c:v>
                </c:pt>
                <c:pt idx="6">
                  <c:v>T</c:v>
                </c:pt>
                <c:pt idx="7">
                  <c:v>D</c:v>
                </c:pt>
                <c:pt idx="8">
                  <c:v>A</c:v>
                </c:pt>
                <c:pt idx="9">
                  <c:v>O</c:v>
                </c:pt>
                <c:pt idx="10">
                  <c:v>P</c:v>
                </c:pt>
                <c:pt idx="11">
                  <c:v>U</c:v>
                </c:pt>
                <c:pt idx="12">
                  <c:v>X</c:v>
                </c:pt>
                <c:pt idx="13">
                  <c:v>K</c:v>
                </c:pt>
                <c:pt idx="14">
                  <c:v>Kc</c:v>
                </c:pt>
                <c:pt idx="15">
                  <c:v>F</c:v>
                </c:pt>
              </c:strCache>
            </c:str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1090.0</c:v>
                </c:pt>
                <c:pt idx="1">
                  <c:v>420.0</c:v>
                </c:pt>
                <c:pt idx="2">
                  <c:v>371.0</c:v>
                </c:pt>
                <c:pt idx="3">
                  <c:v>260.0</c:v>
                </c:pt>
                <c:pt idx="4">
                  <c:v>222.0</c:v>
                </c:pt>
                <c:pt idx="5">
                  <c:v>189.0</c:v>
                </c:pt>
                <c:pt idx="6">
                  <c:v>164.0</c:v>
                </c:pt>
                <c:pt idx="7">
                  <c:v>176.0</c:v>
                </c:pt>
                <c:pt idx="8">
                  <c:v>167.0</c:v>
                </c:pt>
                <c:pt idx="9">
                  <c:v>171.0</c:v>
                </c:pt>
                <c:pt idx="10">
                  <c:v>129.0</c:v>
                </c:pt>
                <c:pt idx="11">
                  <c:v>140.0</c:v>
                </c:pt>
                <c:pt idx="12">
                  <c:v>121.0</c:v>
                </c:pt>
                <c:pt idx="13">
                  <c:v>115.0</c:v>
                </c:pt>
                <c:pt idx="14">
                  <c:v>69.0</c:v>
                </c:pt>
                <c:pt idx="15">
                  <c:v>66.0</c:v>
                </c:pt>
              </c:numCache>
            </c:numRef>
          </c:val>
        </c:ser>
        <c:gapWidth val="219"/>
        <c:overlap val="-27"/>
        <c:axId val="257670904"/>
        <c:axId val="257673928"/>
      </c:barChart>
      <c:catAx>
        <c:axId val="257670904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257673928"/>
        <c:crosses val="autoZero"/>
        <c:auto val="1"/>
        <c:lblAlgn val="ctr"/>
        <c:lblOffset val="100"/>
      </c:catAx>
      <c:valAx>
        <c:axId val="25767392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7670904"/>
        <c:crosses val="autoZero"/>
        <c:crossBetween val="between"/>
      </c:valAx>
      <c:spPr>
        <a:noFill/>
        <a:ln>
          <a:solidFill>
            <a:schemeClr val="tx1">
              <a:lumMod val="95000"/>
            </a:schemeClr>
          </a:solidFill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0.11171</cdr:x>
      <cdr:y>0.14251</cdr:y>
    </cdr:from>
    <cdr:to>
      <cdr:x>0.11171</cdr:x>
      <cdr:y>0.83921</cdr:y>
    </cdr:to>
    <cdr:cxnSp macro="">
      <cdr:nvCxnSpPr>
        <cdr:cNvPr id="5" name="Straight Connector 4"/>
        <cdr:cNvCxnSpPr/>
      </cdr:nvCxnSpPr>
      <cdr:spPr>
        <a:xfrm xmlns:a="http://schemas.openxmlformats.org/drawingml/2006/main">
          <a:off x="523876" y="490547"/>
          <a:ext cx="0" cy="2398095"/>
        </a:xfrm>
        <a:prstGeom xmlns:a="http://schemas.openxmlformats.org/drawingml/2006/main" prst="line">
          <a:avLst/>
        </a:prstGeom>
        <a:ln xmlns:a="http://schemas.openxmlformats.org/drawingml/2006/main" w="12700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0.09569</cdr:x>
      <cdr:y>0.83997</cdr:y>
    </cdr:from>
    <cdr:to>
      <cdr:x>0.97311</cdr:x>
      <cdr:y>0.83997</cdr:y>
    </cdr:to>
    <cdr:cxnSp macro="">
      <cdr:nvCxnSpPr>
        <cdr:cNvPr id="9" name="Straight Connector 8"/>
        <cdr:cNvCxnSpPr/>
      </cdr:nvCxnSpPr>
      <cdr:spPr>
        <a:xfrm xmlns:a="http://schemas.openxmlformats.org/drawingml/2006/main" flipH="1">
          <a:off x="483776" y="3199759"/>
          <a:ext cx="4436031" cy="0"/>
        </a:xfrm>
        <a:prstGeom xmlns:a="http://schemas.openxmlformats.org/drawingml/2006/main" prst="line">
          <a:avLst/>
        </a:prstGeom>
        <a:ln xmlns:a="http://schemas.openxmlformats.org/drawingml/2006/main" w="12700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287D2-CA50-9643-AD1D-2E07DA7437FE}" type="datetimeFigureOut">
              <a:rPr lang="en-US" smtClean="0"/>
              <a:pPr/>
              <a:t>11/7/18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D5720-13E4-9A47-87E8-D031A26F1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696749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22ABC-1E27-314B-B56B-D999570A7792}" type="datetimeFigureOut">
              <a:rPr lang="en-US" smtClean="0"/>
              <a:pPr/>
              <a:t>11/7/18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75C7D-CF24-8846-A85D-AF6791594D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247109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75C7D-CF24-8846-A85D-AF6791594DF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372766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75C7D-CF24-8846-A85D-AF6791594DF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864997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75C7D-CF24-8846-A85D-AF6791594DF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828383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75C7D-CF24-8846-A85D-AF6791594DF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828383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75C7D-CF24-8846-A85D-AF6791594DF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501829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75C7D-CF24-8846-A85D-AF6791594DF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945520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75C7D-CF24-8846-A85D-AF6791594DF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29966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75C7D-CF24-8846-A85D-AF6791594DF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75C7D-CF24-8846-A85D-AF6791594DF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76214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75C7D-CF24-8846-A85D-AF6791594DF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111449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75C7D-CF24-8846-A85D-AF6791594DF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11144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75C7D-CF24-8846-A85D-AF6791594DF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58987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75C7D-CF24-8846-A85D-AF6791594DF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16973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75C7D-CF24-8846-A85D-AF6791594DF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3692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75C7D-CF24-8846-A85D-AF6791594DF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82838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75C7D-CF24-8846-A85D-AF6791594DF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0948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75C7D-CF24-8846-A85D-AF6791594DF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91447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75C7D-CF24-8846-A85D-AF6791594DF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5878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75C7D-CF24-8846-A85D-AF6791594DF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48303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667000" y="3505200"/>
            <a:ext cx="3810000" cy="365125"/>
          </a:xfrm>
          <a:prstGeom prst="rect">
            <a:avLst/>
          </a:prstGeom>
        </p:spPr>
        <p:txBody>
          <a:bodyPr/>
          <a:lstStyle>
            <a:lvl1pPr algn="ctr">
              <a:defRPr sz="2000">
                <a:latin typeface="+mn-lt"/>
              </a:defRPr>
            </a:lvl1pPr>
          </a:lstStyle>
          <a:p>
            <a:r>
              <a:rPr lang="en-US" dirty="0" smtClean="0"/>
              <a:t>December 2, 2011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82735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Interior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rgbClr val="790A2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5943600"/>
            <a:ext cx="9144000" cy="1588"/>
          </a:xfrm>
          <a:prstGeom prst="line">
            <a:avLst/>
          </a:prstGeom>
          <a:ln w="25400">
            <a:solidFill>
              <a:srgbClr val="F1AB1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229600" cy="46482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790A26"/>
              </a:buClr>
              <a:buSzPct val="85000"/>
              <a:buFont typeface="Arial"/>
              <a:buChar char="•"/>
              <a:defRPr baseline="0">
                <a:solidFill>
                  <a:schemeClr val="bg1"/>
                </a:solidFill>
                <a:latin typeface="+mn-lt"/>
                <a:cs typeface="Frutiger 55 Roman"/>
              </a:defRPr>
            </a:lvl1pPr>
            <a:lvl2pPr marL="742950" indent="-285750">
              <a:buClr>
                <a:srgbClr val="790A26"/>
              </a:buClr>
              <a:buSzPct val="85000"/>
              <a:buFont typeface="Arial"/>
              <a:buChar char="•"/>
              <a:defRPr baseline="0">
                <a:solidFill>
                  <a:schemeClr val="bg1"/>
                </a:solidFill>
                <a:latin typeface="+mn-lt"/>
                <a:cs typeface="Frutiger 55 Roman"/>
              </a:defRPr>
            </a:lvl2pPr>
            <a:lvl3pPr marL="1143000" indent="-228600">
              <a:buClr>
                <a:srgbClr val="790A26"/>
              </a:buClr>
              <a:buSzPct val="85000"/>
              <a:buFont typeface="Arial"/>
              <a:buChar char="•"/>
              <a:defRPr baseline="0">
                <a:solidFill>
                  <a:schemeClr val="bg1"/>
                </a:solidFill>
                <a:latin typeface="+mn-lt"/>
                <a:cs typeface="Frutiger 55 Roman"/>
              </a:defRPr>
            </a:lvl3pPr>
            <a:lvl4pPr marL="1600200" indent="-228600">
              <a:buClr>
                <a:srgbClr val="790A26"/>
              </a:buClr>
              <a:buSzPct val="85000"/>
              <a:buFont typeface="Arial"/>
              <a:buChar char="•"/>
              <a:defRPr baseline="0">
                <a:solidFill>
                  <a:schemeClr val="bg1"/>
                </a:solidFill>
                <a:latin typeface="+mn-lt"/>
                <a:cs typeface="Frutiger 55 Roman"/>
              </a:defRPr>
            </a:lvl4pPr>
            <a:lvl5pPr marL="2057400" indent="-228600">
              <a:buClr>
                <a:srgbClr val="790A26"/>
              </a:buClr>
              <a:buSzPct val="85000"/>
              <a:buFont typeface="Arial"/>
              <a:buChar char="•"/>
              <a:defRPr baseline="0">
                <a:solidFill>
                  <a:schemeClr val="bg1"/>
                </a:solidFill>
                <a:latin typeface="+mn-lt"/>
                <a:cs typeface="Frutiger 55 Roman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 b="1" i="0">
                <a:solidFill>
                  <a:srgbClr val="000000"/>
                </a:solidFill>
                <a:latin typeface="Palatino Linotype"/>
                <a:cs typeface="Palatino Linotype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4"/>
          </p:nvPr>
        </p:nvSpPr>
        <p:spPr>
          <a:xfrm>
            <a:off x="6553200" y="622871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FE98728-8B25-A142-A87B-AACB3930A1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Keck School of Medicine Lockups white gold CMYK_2lines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0050" y="6172200"/>
            <a:ext cx="1554480" cy="42672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44674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067A38-472A-A141-8CF5-E6E6044E66B7}" type="datetimeFigureOut">
              <a:rPr lang="en-US" smtClean="0"/>
              <a:pPr/>
              <a:t>11/7/18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2FD859-EC1B-444C-9527-621EC0473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8CF95A-49D4-8543-84AD-E4757D03067B}" type="datetimeFigureOut">
              <a:rPr lang="en-US" smtClean="0"/>
              <a:pPr/>
              <a:t>11/7/18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B5BF5-C659-F241-8603-FA325C755A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78908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emf"/><Relationship Id="rId7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rgbClr val="790A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rgbClr val="790A2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5943600"/>
            <a:ext cx="9144000" cy="1588"/>
          </a:xfrm>
          <a:prstGeom prst="line">
            <a:avLst/>
          </a:prstGeom>
          <a:ln w="25400">
            <a:solidFill>
              <a:srgbClr val="F1AB1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Regular Use Shield_GoldOnTrans.ep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1000" y="228600"/>
            <a:ext cx="914400" cy="914400"/>
          </a:xfrm>
          <a:prstGeom prst="rect">
            <a:avLst/>
          </a:prstGeom>
        </p:spPr>
      </p:pic>
      <p:pic>
        <p:nvPicPr>
          <p:cNvPr id="7" name="Picture 6" descr="Keck School of Medicine Lockups white gold CMYK_2lines.ep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050" y="6172200"/>
            <a:ext cx="1554480" cy="42672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359524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51" r:id="rId2"/>
    <p:sldLayoutId id="2147483653" r:id="rId3"/>
    <p:sldLayoutId id="2147483654" r:id="rId4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 spc="0">
          <a:solidFill>
            <a:schemeClr val="tx1"/>
          </a:solidFill>
          <a:latin typeface="Adobe Caslon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df"/><Relationship Id="rId4" Type="http://schemas.openxmlformats.org/officeDocument/2006/relationships/image" Target="../media/image19.png"/><Relationship Id="rId5" Type="http://schemas.openxmlformats.org/officeDocument/2006/relationships/image" Target="../media/image20.pdf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oleObject" Target="../embeddings/Microsoft_Equation3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png"/><Relationship Id="rId5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4" Type="http://schemas.openxmlformats.org/officeDocument/2006/relationships/oleObject" Target="../embeddings/Microsoft_Equation4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4" Type="http://schemas.openxmlformats.org/officeDocument/2006/relationships/oleObject" Target="../embeddings/Microsoft_Equation5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5.png"/><Relationship Id="rId5" Type="http://schemas.openxmlformats.org/officeDocument/2006/relationships/oleObject" Target="../embeddings/Microsoft_Equation1.bin"/><Relationship Id="rId6" Type="http://schemas.openxmlformats.org/officeDocument/2006/relationships/image" Target="../media/image1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Microsoft_Equation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438400" y="3657600"/>
            <a:ext cx="4267200" cy="1905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Kim Siegmund</a:t>
            </a:r>
          </a:p>
          <a:p>
            <a:pPr marL="0" indent="0" algn="ctr">
              <a:buNone/>
            </a:pPr>
            <a:r>
              <a:rPr lang="en-US" sz="2400" dirty="0" smtClean="0"/>
              <a:t>kims@usc.edu</a:t>
            </a:r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November 8, 2018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14843"/>
            <a:ext cx="8229600" cy="990600"/>
          </a:xfrm>
        </p:spPr>
        <p:txBody>
          <a:bodyPr>
            <a:noAutofit/>
          </a:bodyPr>
          <a:lstStyle/>
          <a:p>
            <a:r>
              <a:rPr lang="en-US" dirty="0" smtClean="0"/>
              <a:t>Statistical approach for investigating change in mutational process during cancer growth and development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05600" y="6031468"/>
            <a:ext cx="1819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BIRS-CMO 2018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5286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7C0097"/>
                </a:solidFill>
              </a:rPr>
              <a:t>Hi</a:t>
            </a:r>
            <a:r>
              <a:rPr lang="en-US" dirty="0" smtClean="0"/>
              <a:t>erarchical </a:t>
            </a:r>
            <a:r>
              <a:rPr lang="en-US" dirty="0" smtClean="0">
                <a:solidFill>
                  <a:srgbClr val="7C0097"/>
                </a:solidFill>
              </a:rPr>
              <a:t>LDA  (</a:t>
            </a:r>
            <a:r>
              <a:rPr lang="en-US" dirty="0" err="1" smtClean="0">
                <a:solidFill>
                  <a:srgbClr val="7C0097"/>
                </a:solidFill>
              </a:rPr>
              <a:t>HiLDA</a:t>
            </a:r>
            <a:r>
              <a:rPr lang="en-US" dirty="0" smtClean="0">
                <a:solidFill>
                  <a:srgbClr val="7C0097"/>
                </a:solidFill>
              </a:rPr>
              <a:t>)</a:t>
            </a:r>
            <a:endParaRPr lang="en-US" dirty="0">
              <a:solidFill>
                <a:srgbClr val="7C009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FE98728-8B25-A142-A87B-AACB3930A169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6111" name="Picture 31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76200" y="1447800"/>
            <a:ext cx="8839200" cy="1308100"/>
          </a:xfrm>
          <a:prstGeom prst="rect">
            <a:avLst/>
          </a:prstGeom>
          <a:noFill/>
        </p:spPr>
      </p:pic>
      <p:pic>
        <p:nvPicPr>
          <p:cNvPr id="46113" name="Picture 33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rcRect/>
              <a:stretch>
                <a:fillRect/>
              </a:stretch>
            </p:blipFill>
          </mc:Choice>
          <mc:Fallback>
            <p:blipFill>
              <a:blip r:embed="rId6"/>
              <a:srcRect/>
              <a:stretch>
                <a:fillRect/>
              </a:stretch>
            </p:blipFill>
          </mc:Fallback>
        </mc:AlternateContent>
        <p:spPr bwMode="auto">
          <a:xfrm>
            <a:off x="2187575" y="4876800"/>
            <a:ext cx="4899025" cy="91440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>
            <a:off x="2971800" y="2514600"/>
            <a:ext cx="838200" cy="1588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858000" y="2514600"/>
            <a:ext cx="838200" cy="1588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V="1">
            <a:off x="3229065" y="2866936"/>
            <a:ext cx="704671" cy="1524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5715000" y="2667000"/>
            <a:ext cx="1219200" cy="106680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219200" y="3295471"/>
            <a:ext cx="52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  </a:t>
            </a:r>
            <a:r>
              <a:rPr lang="en-US" sz="3000" dirty="0" smtClean="0">
                <a:solidFill>
                  <a:schemeClr val="bg1"/>
                </a:solidFill>
              </a:rPr>
              <a:t>q</a:t>
            </a:r>
            <a:r>
              <a:rPr lang="en-US" sz="3000" baseline="-25000" dirty="0" smtClean="0">
                <a:solidFill>
                  <a:schemeClr val="bg1"/>
                </a:solidFill>
              </a:rPr>
              <a:t>1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smtClean="0">
                <a:solidFill>
                  <a:schemeClr val="bg1"/>
                </a:solidFill>
              </a:rPr>
              <a:t>~ Dir(</a:t>
            </a:r>
            <a:r>
              <a:rPr lang="en-US" sz="30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p</a:t>
            </a:r>
            <a:r>
              <a:rPr lang="en-US" sz="3000" baseline="-250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11</a:t>
            </a:r>
            <a:r>
              <a:rPr lang="en-US" sz="30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,…,</a:t>
            </a:r>
            <a:r>
              <a:rPr lang="en-US" sz="30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p</a:t>
            </a:r>
            <a:r>
              <a:rPr lang="en-US" sz="3000" baseline="-250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1K</a:t>
            </a:r>
            <a:r>
              <a:rPr lang="en-US" sz="30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, Φ</a:t>
            </a:r>
            <a:r>
              <a:rPr lang="en-US" sz="3000" baseline="-250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1</a:t>
            </a:r>
            <a:r>
              <a:rPr lang="en-US" sz="3000" dirty="0" smtClean="0">
                <a:solidFill>
                  <a:schemeClr val="bg1"/>
                </a:solidFill>
              </a:rPr>
              <a:t>)</a:t>
            </a:r>
            <a:endParaRPr lang="en-US" sz="3000" dirty="0" smtClean="0">
              <a:solidFill>
                <a:schemeClr val="bg1"/>
              </a:solidFill>
            </a:endParaRPr>
          </a:p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  q</a:t>
            </a:r>
            <a:r>
              <a:rPr lang="en-US" sz="3000" baseline="-25000" dirty="0" smtClean="0">
                <a:solidFill>
                  <a:schemeClr val="bg1"/>
                </a:solidFill>
              </a:rPr>
              <a:t>2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smtClean="0">
                <a:solidFill>
                  <a:schemeClr val="bg1"/>
                </a:solidFill>
              </a:rPr>
              <a:t>~ Dir(</a:t>
            </a:r>
            <a:r>
              <a:rPr lang="en-US" sz="3000" dirty="0" smtClean="0">
                <a:solidFill>
                  <a:srgbClr val="7CAD0E"/>
                </a:solidFill>
              </a:rPr>
              <a:t>p</a:t>
            </a:r>
            <a:r>
              <a:rPr lang="en-US" sz="3000" baseline="-25000" dirty="0" smtClean="0">
                <a:solidFill>
                  <a:srgbClr val="7CAD0E"/>
                </a:solidFill>
              </a:rPr>
              <a:t>21</a:t>
            </a:r>
            <a:r>
              <a:rPr lang="en-US" sz="3000" dirty="0" smtClean="0">
                <a:solidFill>
                  <a:srgbClr val="7CAD0E"/>
                </a:solidFill>
              </a:rPr>
              <a:t>,…,</a:t>
            </a:r>
            <a:r>
              <a:rPr lang="en-US" sz="3000" dirty="0" smtClean="0">
                <a:solidFill>
                  <a:srgbClr val="7CAD0E"/>
                </a:solidFill>
              </a:rPr>
              <a:t>p</a:t>
            </a:r>
            <a:r>
              <a:rPr lang="en-US" sz="3000" baseline="-25000" dirty="0" smtClean="0">
                <a:solidFill>
                  <a:srgbClr val="7CAD0E"/>
                </a:solidFill>
              </a:rPr>
              <a:t>2K</a:t>
            </a:r>
            <a:r>
              <a:rPr lang="en-US" sz="3000" dirty="0" smtClean="0">
                <a:solidFill>
                  <a:srgbClr val="7CAD0E"/>
                </a:solidFill>
              </a:rPr>
              <a:t>, Φ</a:t>
            </a:r>
            <a:r>
              <a:rPr lang="en-US" sz="3000" baseline="-25000" dirty="0" smtClean="0">
                <a:solidFill>
                  <a:srgbClr val="7CAD0E"/>
                </a:solidFill>
              </a:rPr>
              <a:t>2</a:t>
            </a:r>
            <a:r>
              <a:rPr lang="en-US" sz="3000" dirty="0" smtClean="0">
                <a:solidFill>
                  <a:schemeClr val="bg1"/>
                </a:solidFill>
              </a:rPr>
              <a:t>)</a:t>
            </a:r>
            <a:endParaRPr lang="en-US" sz="3000" dirty="0" smtClean="0">
              <a:solidFill>
                <a:srgbClr val="7CAD0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Model Selection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 dirty="0"/>
              <a:t>9</a:t>
            </a:r>
            <a:endParaRPr lang="en-US" dirty="0"/>
          </a:p>
        </p:txBody>
      </p:sp>
      <p:grpSp>
        <p:nvGrpSpPr>
          <p:cNvPr id="2" name="Group 86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60E53723-14B4-401D-AE27-ABA1A9A82B67}"/>
              </a:ext>
            </a:extLst>
          </p:cNvPr>
          <p:cNvGrpSpPr/>
          <p:nvPr/>
        </p:nvGrpSpPr>
        <p:grpSpPr>
          <a:xfrm>
            <a:off x="228600" y="1590289"/>
            <a:ext cx="5387433" cy="3736256"/>
            <a:chOff x="1847853" y="1831877"/>
            <a:chExt cx="4856854" cy="3044207"/>
          </a:xfrm>
        </p:grpSpPr>
        <mc:AlternateContent>
          <mc:Choice xmlns:mv="urn:schemas-microsoft-com:mac:vml"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  <p:sp>
              <p:nvSpPr>
                <p:cNvPr id="16" name="Rectangle 15">
                  <a:extLst>
                    <a:ext uri="{FF2B5EF4-FFF2-40B4-BE49-F238E27FC236}">
                      <a16:creationId xmlns:mv="urn:schemas-microsoft-com:mac:vml" xmlns="" xmlns:a16="http://schemas.microsoft.com/office/drawing/2014/main" id="{F9FC897B-60FB-4816-A6CA-95580CDACBEC}"/>
                    </a:ext>
                  </a:extLst>
                </p:cNvPr>
                <p:cNvSpPr/>
                <p:nvPr/>
              </p:nvSpPr>
              <p:spPr>
                <a:xfrm>
                  <a:off x="2634971" y="1831877"/>
                  <a:ext cx="3389781" cy="350022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0" dirty="0"/>
                    <a:t>A model indicator variable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a14:m>
                  <a:endParaRPr lang="en-US" dirty="0"/>
                </a:p>
              </p:txBody>
            </p:sp>
          </mc:Choice>
          <mc:Fallback>
            <p:sp>
              <p:nvSpPr>
                <p:cNvPr id="16" name="Rectangle 15">
                  <a:extLst>
                    <a:ext uri="{FF2B5EF4-FFF2-40B4-BE49-F238E27FC236}">
                      <a16:creationId xmlns:mv="urn:schemas-microsoft-com:mac:vml" xmlns:a16="http://schemas.microsoft.com/office/drawing/2014/main" xmlns="" xmlns:a14="http://schemas.microsoft.com/office/drawing/2010/main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id="{F9FC897B-60FB-4816-A6CA-95580CDACB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4971" y="1831877"/>
                  <a:ext cx="3389781" cy="350022"/>
                </a:xfrm>
                <a:prstGeom prst="rect">
                  <a:avLst/>
                </a:prstGeom>
                <a:blipFill>
                  <a:blip r:embed="rId4"/>
                  <a:stretch>
                    <a:fillRect b="-121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>
          <mc:Choice xmlns:mv="urn:schemas-microsoft-com:mac:vml"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  <p:sp>
              <p:nvSpPr>
                <p:cNvPr id="31" name="Rectangle 30">
                  <a:extLst>
                    <a:ext uri="{FF2B5EF4-FFF2-40B4-BE49-F238E27FC236}">
                      <a16:creationId xmlns:mv="urn:schemas-microsoft-com:mac:vml" xmlns="" xmlns:a16="http://schemas.microsoft.com/office/drawing/2014/main" id="{7303C696-25EC-47FB-BFAF-2960821CEA1A}"/>
                    </a:ext>
                  </a:extLst>
                </p:cNvPr>
                <p:cNvSpPr/>
                <p:nvPr/>
              </p:nvSpPr>
              <p:spPr>
                <a:xfrm>
                  <a:off x="1847853" y="2684648"/>
                  <a:ext cx="2059924" cy="1236010"/>
                </a:xfrm>
                <a:prstGeom prst="rect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/>
                    <a:t>Model 1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𝐷𝑖𝑟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,..,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𝐷𝑖𝑟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,..,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1" name="Rectangle 30">
                  <a:extLst>
                    <a:ext uri="{FF2B5EF4-FFF2-40B4-BE49-F238E27FC236}">
                      <a16:creationId xmlns:mv="urn:schemas-microsoft-com:mac:vml" xmlns:a16="http://schemas.microsoft.com/office/drawing/2014/main" xmlns="" xmlns:a14="http://schemas.microsoft.com/office/drawing/2010/main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id="{7303C696-25EC-47FB-BFAF-2960821CEA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7853" y="2684648"/>
                  <a:ext cx="2059924" cy="12360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>
          <mc:Choice xmlns:mv="urn:schemas-microsoft-com:mac:vml"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  <p:sp>
              <p:nvSpPr>
                <p:cNvPr id="32" name="Rectangle 31">
                  <a:extLst>
                    <a:ext uri="{FF2B5EF4-FFF2-40B4-BE49-F238E27FC236}">
                      <a16:creationId xmlns:mv="urn:schemas-microsoft-com:mac:vml" xmlns="" xmlns:a16="http://schemas.microsoft.com/office/drawing/2014/main" id="{6D818FE7-3281-4302-8E02-91E5717CC547}"/>
                    </a:ext>
                  </a:extLst>
                </p:cNvPr>
                <p:cNvSpPr/>
                <p:nvPr/>
              </p:nvSpPr>
              <p:spPr>
                <a:xfrm>
                  <a:off x="4802528" y="2684650"/>
                  <a:ext cx="1902179" cy="1236009"/>
                </a:xfrm>
                <a:prstGeom prst="rect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1" dirty="0" smtClean="0"/>
                          <m:t>Model</m:t>
                        </m:r>
                        <m:r>
                          <m:rPr>
                            <m:nor/>
                          </m:rPr>
                          <a:rPr lang="en-US" b="1" dirty="0" smtClean="0"/>
                          <m:t> </m:t>
                        </m:r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US" b="1" i="0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𝐷𝑖𝑟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,..,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𝐷𝑖𝑟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,..,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2" name="Rectangle 31">
                  <a:extLst>
                    <a:ext uri="{FF2B5EF4-FFF2-40B4-BE49-F238E27FC236}">
                      <a16:creationId xmlns:mv="urn:schemas-microsoft-com:mac:vml" xmlns:a16="http://schemas.microsoft.com/office/drawing/2014/main" xmlns="" xmlns:a14="http://schemas.microsoft.com/office/drawing/2010/main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id="{6D818FE7-3281-4302-8E02-91E5717CC54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2528" y="2684650"/>
                  <a:ext cx="1902179" cy="1236009"/>
                </a:xfrm>
                <a:prstGeom prst="rect">
                  <a:avLst/>
                </a:prstGeom>
                <a:blipFill>
                  <a:blip r:embed="rId6"/>
                  <a:stretch>
                    <a:fillRect l="-857"/>
                  </a:stretch>
                </a:blipFill>
                <a:ln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Connector: Curved 19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0DC6AA68-B11B-4851-A322-2798B4AC33B1}"/>
                </a:ext>
              </a:extLst>
            </p:cNvPr>
            <p:cNvCxnSpPr>
              <a:cxnSpLocks/>
              <a:stCxn id="16" idx="2"/>
              <a:endCxn id="31" idx="0"/>
            </p:cNvCxnSpPr>
            <p:nvPr/>
          </p:nvCxnSpPr>
          <p:spPr>
            <a:xfrm rot="5400000">
              <a:off x="3352464" y="1707251"/>
              <a:ext cx="502749" cy="1452046"/>
            </a:xfrm>
            <a:prstGeom prst="curvedConnector3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2" name="Connector: Curved 21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FDBC06AF-61C2-4C43-956D-23A9CDCF9BAB}"/>
                </a:ext>
              </a:extLst>
            </p:cNvPr>
            <p:cNvCxnSpPr>
              <a:cxnSpLocks/>
              <a:stCxn id="16" idx="2"/>
              <a:endCxn id="32" idx="0"/>
            </p:cNvCxnSpPr>
            <p:nvPr/>
          </p:nvCxnSpPr>
          <p:spPr>
            <a:xfrm rot="16200000" flipH="1">
              <a:off x="4790364" y="1721396"/>
              <a:ext cx="502751" cy="1423757"/>
            </a:xfrm>
            <a:prstGeom prst="curvedConnector3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mc:AlternateContent>
          <mc:Choice xmlns:mv="urn:schemas-microsoft-com:mac:vml"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  <p:sp>
              <p:nvSpPr>
                <p:cNvPr id="36" name="Rectangle 35">
                  <a:extLst>
                    <a:ext uri="{FF2B5EF4-FFF2-40B4-BE49-F238E27FC236}">
                      <a16:creationId xmlns:mv="urn:schemas-microsoft-com:mac:vml" xmlns="" xmlns:a16="http://schemas.microsoft.com/office/drawing/2014/main" id="{A2717342-CCEE-43FB-A328-EDB018064DDD}"/>
                    </a:ext>
                  </a:extLst>
                </p:cNvPr>
                <p:cNvSpPr/>
                <p:nvPr/>
              </p:nvSpPr>
              <p:spPr>
                <a:xfrm>
                  <a:off x="3540813" y="4576132"/>
                  <a:ext cx="1743635" cy="299952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𝑂𝑏𝑣𝑒𝑟𝑠𝑒𝑑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𝐷𝑎𝑡𝑎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6" name="Rectangle 35">
                  <a:extLst>
                    <a:ext uri="{FF2B5EF4-FFF2-40B4-BE49-F238E27FC236}">
                      <a16:creationId xmlns:mv="urn:schemas-microsoft-com:mac:vml" xmlns:a16="http://schemas.microsoft.com/office/drawing/2014/main" xmlns="" xmlns:a14="http://schemas.microsoft.com/office/drawing/2010/main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id="{A2717342-CCEE-43FB-A328-EDB018064DD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0813" y="4576132"/>
                  <a:ext cx="1743635" cy="29995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Connector: Curved 25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A50DC028-3D67-44E7-A73C-F48353EA65B0}"/>
                </a:ext>
              </a:extLst>
            </p:cNvPr>
            <p:cNvCxnSpPr>
              <a:cxnSpLocks/>
              <a:stCxn id="31" idx="2"/>
              <a:endCxn id="36" idx="0"/>
            </p:cNvCxnSpPr>
            <p:nvPr/>
          </p:nvCxnSpPr>
          <p:spPr>
            <a:xfrm rot="16200000" flipH="1">
              <a:off x="3317487" y="3480987"/>
              <a:ext cx="655474" cy="1534816"/>
            </a:xfrm>
            <a:prstGeom prst="curvedConnector3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9" name="Connector: Curved 38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6D61AA7F-B26C-44F1-9B71-604CA350D6A1}"/>
                </a:ext>
              </a:extLst>
            </p:cNvPr>
            <p:cNvCxnSpPr>
              <a:cxnSpLocks/>
              <a:stCxn id="32" idx="2"/>
              <a:endCxn id="36" idx="0"/>
            </p:cNvCxnSpPr>
            <p:nvPr/>
          </p:nvCxnSpPr>
          <p:spPr>
            <a:xfrm rot="5400000">
              <a:off x="4755388" y="3577902"/>
              <a:ext cx="655473" cy="1340987"/>
            </a:xfrm>
            <a:prstGeom prst="curvedConnector3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2133600" y="4958405"/>
            <a:ext cx="1905000" cy="369332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0000"/>
                </a:solidFill>
              </a:rPr>
              <a:t>  </a:t>
            </a:r>
            <a:r>
              <a:rPr lang="en-US" b="1" i="1" dirty="0" smtClean="0">
                <a:solidFill>
                  <a:srgbClr val="000000"/>
                </a:solidFill>
              </a:rPr>
              <a:t>Observed Data</a:t>
            </a:r>
            <a:endParaRPr lang="en-US" b="1" i="1" dirty="0">
              <a:solidFill>
                <a:srgbClr val="000000"/>
              </a:solidFill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5943600" y="2971800"/>
          <a:ext cx="3070427" cy="860650"/>
        </p:xfrm>
        <a:graphic>
          <a:graphicData uri="http://schemas.openxmlformats.org/presentationml/2006/ole">
            <p:oleObj spid="_x0000_s62466" name="Equation" r:id="rId8" imgW="1676400" imgH="469900" progId="Equation.3">
              <p:embed/>
            </p:oleObj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5997373" y="4477086"/>
            <a:ext cx="1332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Posterior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Model odds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35171" y="1696716"/>
            <a:ext cx="1332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Prior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Model odds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rot="5400000">
            <a:off x="8067624" y="2657423"/>
            <a:ext cx="628753" cy="1588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 flipH="1" flipV="1">
            <a:off x="6317353" y="4165834"/>
            <a:ext cx="622505" cy="1588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6200000" flipV="1">
            <a:off x="7639390" y="3792307"/>
            <a:ext cx="457394" cy="265827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776492" y="4153918"/>
            <a:ext cx="834108" cy="646331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0000"/>
                </a:solidFill>
              </a:rPr>
              <a:t>Bayes</a:t>
            </a:r>
            <a:endParaRPr lang="en-US" b="1" dirty="0" smtClean="0">
              <a:solidFill>
                <a:srgbClr val="000000"/>
              </a:solidFill>
            </a:endParaRPr>
          </a:p>
          <a:p>
            <a:r>
              <a:rPr lang="en-US" b="1" dirty="0" smtClean="0">
                <a:solidFill>
                  <a:srgbClr val="000000"/>
                </a:solidFill>
              </a:rPr>
              <a:t>Factor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2172" y="2762071"/>
            <a:ext cx="1997813" cy="120032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Model 1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q</a:t>
            </a:r>
            <a:r>
              <a:rPr lang="en-US" baseline="-25000" dirty="0" smtClean="0">
                <a:solidFill>
                  <a:schemeClr val="bg1"/>
                </a:solidFill>
              </a:rPr>
              <a:t>1</a:t>
            </a:r>
            <a:r>
              <a:rPr lang="en-US" dirty="0" smtClean="0">
                <a:solidFill>
                  <a:schemeClr val="bg1"/>
                </a:solidFill>
              </a:rPr>
              <a:t> ~ Dir(</a:t>
            </a:r>
            <a:r>
              <a:rPr lang="en-US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p</a:t>
            </a:r>
            <a:r>
              <a:rPr lang="en-US" baseline="-250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11</a:t>
            </a:r>
            <a:r>
              <a:rPr lang="en-US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,…,p</a:t>
            </a:r>
            <a:r>
              <a:rPr lang="en-US" baseline="-250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1K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q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 ~ Dir(</a:t>
            </a:r>
            <a:r>
              <a:rPr lang="en-US" dirty="0" smtClean="0">
                <a:solidFill>
                  <a:srgbClr val="3F8DE2"/>
                </a:solidFill>
              </a:rPr>
              <a:t>p</a:t>
            </a:r>
            <a:r>
              <a:rPr lang="en-US" baseline="-25000" dirty="0" smtClean="0">
                <a:solidFill>
                  <a:srgbClr val="3F8DE2"/>
                </a:solidFill>
              </a:rPr>
              <a:t>21</a:t>
            </a:r>
            <a:r>
              <a:rPr lang="en-US" dirty="0" smtClean="0">
                <a:solidFill>
                  <a:srgbClr val="3F8DE2"/>
                </a:solidFill>
              </a:rPr>
              <a:t>,…,p</a:t>
            </a:r>
            <a:r>
              <a:rPr lang="en-US" baseline="-25000" dirty="0" smtClean="0">
                <a:solidFill>
                  <a:srgbClr val="3F8DE2"/>
                </a:solidFill>
              </a:rPr>
              <a:t>2K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p</a:t>
            </a:r>
            <a:r>
              <a:rPr lang="en-US" baseline="-25000" dirty="0" smtClean="0">
                <a:solidFill>
                  <a:schemeClr val="bg1"/>
                </a:solidFill>
              </a:rPr>
              <a:t>1k</a:t>
            </a:r>
            <a:r>
              <a:rPr lang="en-US" dirty="0" smtClean="0">
                <a:solidFill>
                  <a:schemeClr val="bg1"/>
                </a:solidFill>
              </a:rPr>
              <a:t> = p</a:t>
            </a:r>
            <a:r>
              <a:rPr lang="en-US" baseline="-25000" dirty="0" smtClean="0">
                <a:solidFill>
                  <a:schemeClr val="bg1"/>
                </a:solidFill>
              </a:rPr>
              <a:t>2k</a:t>
            </a:r>
            <a:r>
              <a:rPr lang="en-US" dirty="0" smtClean="0">
                <a:solidFill>
                  <a:schemeClr val="bg1"/>
                </a:solidFill>
              </a:rPr>
              <a:t>, for all </a:t>
            </a:r>
            <a:r>
              <a:rPr lang="en-US" dirty="0" err="1" smtClean="0">
                <a:solidFill>
                  <a:schemeClr val="bg1"/>
                </a:solidFill>
              </a:rPr>
              <a:t>k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62138" y="2762071"/>
            <a:ext cx="1997813" cy="120032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Model 2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q</a:t>
            </a:r>
            <a:r>
              <a:rPr lang="en-US" baseline="-25000" dirty="0" smtClean="0">
                <a:solidFill>
                  <a:schemeClr val="bg1"/>
                </a:solidFill>
              </a:rPr>
              <a:t>1</a:t>
            </a:r>
            <a:r>
              <a:rPr lang="en-US" dirty="0" smtClean="0">
                <a:solidFill>
                  <a:schemeClr val="bg1"/>
                </a:solidFill>
              </a:rPr>
              <a:t> ~ Dir(</a:t>
            </a:r>
            <a:r>
              <a:rPr lang="en-US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p</a:t>
            </a:r>
            <a:r>
              <a:rPr lang="en-US" baseline="-250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11</a:t>
            </a:r>
            <a:r>
              <a:rPr lang="en-US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,…,p</a:t>
            </a:r>
            <a:r>
              <a:rPr lang="en-US" baseline="-250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1K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q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 ~ Dir(</a:t>
            </a:r>
            <a:r>
              <a:rPr lang="en-US" dirty="0" smtClean="0">
                <a:solidFill>
                  <a:srgbClr val="7CAD0E"/>
                </a:solidFill>
              </a:rPr>
              <a:t>p</a:t>
            </a:r>
            <a:r>
              <a:rPr lang="en-US" baseline="-25000" dirty="0" smtClean="0">
                <a:solidFill>
                  <a:srgbClr val="7CAD0E"/>
                </a:solidFill>
              </a:rPr>
              <a:t>21</a:t>
            </a:r>
            <a:r>
              <a:rPr lang="en-US" dirty="0" smtClean="0">
                <a:solidFill>
                  <a:srgbClr val="7CAD0E"/>
                </a:solidFill>
              </a:rPr>
              <a:t>,…,p</a:t>
            </a:r>
            <a:r>
              <a:rPr lang="en-US" baseline="-25000" dirty="0" smtClean="0">
                <a:solidFill>
                  <a:srgbClr val="7CAD0E"/>
                </a:solidFill>
              </a:rPr>
              <a:t>2K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p</a:t>
            </a:r>
            <a:r>
              <a:rPr lang="en-US" baseline="-25000" dirty="0" smtClean="0">
                <a:solidFill>
                  <a:schemeClr val="bg1"/>
                </a:solidFill>
              </a:rPr>
              <a:t>1k</a:t>
            </a:r>
            <a:r>
              <a:rPr lang="en-US" dirty="0" smtClean="0">
                <a:solidFill>
                  <a:schemeClr val="bg1"/>
                </a:solidFill>
              </a:rPr>
              <a:t> ≠ p</a:t>
            </a:r>
            <a:r>
              <a:rPr lang="en-US" baseline="-25000" dirty="0" smtClean="0">
                <a:solidFill>
                  <a:schemeClr val="bg1"/>
                </a:solidFill>
              </a:rPr>
              <a:t>2k</a:t>
            </a:r>
            <a:r>
              <a:rPr lang="en-US" dirty="0" smtClean="0">
                <a:solidFill>
                  <a:schemeClr val="bg1"/>
                </a:solidFill>
              </a:rPr>
              <a:t> for any </a:t>
            </a:r>
            <a:r>
              <a:rPr lang="en-US" dirty="0" err="1" smtClean="0">
                <a:solidFill>
                  <a:schemeClr val="bg1"/>
                </a:solidFill>
              </a:rPr>
              <a:t>k</a:t>
            </a:r>
            <a:endParaRPr lang="en-US" baseline="-25000" dirty="0" smtClean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10200" y="5436513"/>
            <a:ext cx="35152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</a:rPr>
              <a:t>Fit using MCMC (JAGS/R)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16 Colon Tumors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FE98728-8B25-A142-A87B-AACB3930A16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941321" y="3657600"/>
            <a:ext cx="2722483" cy="4572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57800" y="1472138"/>
            <a:ext cx="25146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57377" y="3238112"/>
            <a:ext cx="2443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Average 3.1 </a:t>
            </a:r>
            <a:r>
              <a:rPr lang="en-US" b="1" dirty="0" err="1" smtClean="0">
                <a:solidFill>
                  <a:schemeClr val="bg1"/>
                </a:solidFill>
              </a:rPr>
              <a:t>sSNVs</a:t>
            </a:r>
            <a:r>
              <a:rPr lang="en-US" b="1" dirty="0" smtClean="0">
                <a:solidFill>
                  <a:schemeClr val="bg1"/>
                </a:solidFill>
              </a:rPr>
              <a:t>/Mb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5586" y="2784076"/>
            <a:ext cx="2722483" cy="4572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" name="Group 23"/>
          <p:cNvGrpSpPr/>
          <p:nvPr/>
        </p:nvGrpSpPr>
        <p:grpSpPr>
          <a:xfrm>
            <a:off x="315586" y="1677041"/>
            <a:ext cx="2606040" cy="2227941"/>
            <a:chOff x="441960" y="1242103"/>
            <a:chExt cx="3552353" cy="291778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4138" y="1242103"/>
              <a:ext cx="3047997" cy="2202223"/>
            </a:xfrm>
            <a:prstGeom prst="rect">
              <a:avLst/>
            </a:prstGeom>
          </p:spPr>
        </p:pic>
        <p:grpSp>
          <p:nvGrpSpPr>
            <p:cNvPr id="5" name="Group 25"/>
            <p:cNvGrpSpPr/>
            <p:nvPr/>
          </p:nvGrpSpPr>
          <p:grpSpPr>
            <a:xfrm>
              <a:off x="1389106" y="2479652"/>
              <a:ext cx="905231" cy="1253719"/>
              <a:chOff x="4945688" y="3137308"/>
              <a:chExt cx="790368" cy="1253719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4945688" y="3169227"/>
                <a:ext cx="533400" cy="519545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>
                <a:off x="5479088" y="3137308"/>
                <a:ext cx="256968" cy="551464"/>
              </a:xfrm>
              <a:prstGeom prst="line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5479088" y="3670826"/>
                <a:ext cx="0" cy="720201"/>
              </a:xfrm>
              <a:prstGeom prst="line">
                <a:avLst/>
              </a:prstGeom>
              <a:ln w="76200">
                <a:solidFill>
                  <a:srgbClr val="0070C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76813" y="1764093"/>
              <a:ext cx="317500" cy="71556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1960" y="1581953"/>
              <a:ext cx="317500" cy="71556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20137" y="3444326"/>
              <a:ext cx="317500" cy="715561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1218496" y="1637511"/>
            <a:ext cx="187770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Side A        Side B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5586" y="4192906"/>
            <a:ext cx="328391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u="sng" dirty="0" smtClean="0">
                <a:solidFill>
                  <a:srgbClr val="000000"/>
                </a:solidFill>
              </a:rPr>
              <a:t>3 Whole Exomes/Patient</a:t>
            </a:r>
            <a:r>
              <a:rPr lang="en-US" sz="2200" dirty="0" smtClean="0">
                <a:solidFill>
                  <a:srgbClr val="000000"/>
                </a:solidFill>
              </a:rPr>
              <a:t>: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	2 tumor 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	1 adjacent normal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772400" y="1841470"/>
            <a:ext cx="1219200" cy="6665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Chart 28"/>
          <p:cNvGraphicFramePr/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90369570"/>
              </p:ext>
            </p:extLst>
          </p:nvPr>
        </p:nvGraphicFramePr>
        <p:xfrm>
          <a:off x="3935824" y="1677041"/>
          <a:ext cx="5055776" cy="3809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Pasted image at 2017_05_09 08_54 PM (2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762000"/>
            <a:ext cx="8382000" cy="522948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dirty="0" smtClean="0"/>
              <a:t>Somatic Mutations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FE98728-8B25-A142-A87B-AACB3930A16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0" y="5334000"/>
            <a:ext cx="62484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Classify Trunk &amp; Branch Mutations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FE98728-8B25-A142-A87B-AACB3930A16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46168" y="2310048"/>
            <a:ext cx="7617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rial"/>
                <a:cs typeface="Arial"/>
              </a:rPr>
              <a:t>Public A</a:t>
            </a:r>
          </a:p>
          <a:p>
            <a:r>
              <a:rPr lang="en-US" sz="1100" dirty="0" smtClean="0">
                <a:latin typeface="Arial"/>
                <a:cs typeface="Arial"/>
              </a:rPr>
              <a:t>Public B</a:t>
            </a:r>
          </a:p>
          <a:p>
            <a:r>
              <a:rPr lang="en-US" sz="1100" dirty="0" smtClean="0">
                <a:latin typeface="Arial"/>
                <a:cs typeface="Arial"/>
              </a:rPr>
              <a:t>Private A</a:t>
            </a:r>
          </a:p>
          <a:p>
            <a:r>
              <a:rPr lang="en-US" sz="1100" dirty="0" smtClean="0">
                <a:latin typeface="Arial"/>
                <a:cs typeface="Arial"/>
              </a:rPr>
              <a:t>Private 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91000" y="3714690"/>
            <a:ext cx="213360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Trunk     Branch        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9" name="Picture 8" descr="Pasted image at 2017_05_09 08_54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158129"/>
            <a:ext cx="5943600" cy="47854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77732" y="1154668"/>
            <a:ext cx="1146468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Sample W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91300" y="4114800"/>
            <a:ext cx="1056700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Sample P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6400" y="4114800"/>
            <a:ext cx="1101458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Sample 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0" y="1154668"/>
            <a:ext cx="1140006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Sample 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4200" y="1034534"/>
            <a:ext cx="13716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0" y="3974068"/>
            <a:ext cx="13716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24600" y="3288268"/>
            <a:ext cx="13716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629400" y="4114800"/>
            <a:ext cx="304800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   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91400" y="4114800"/>
            <a:ext cx="304800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   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67600" y="4267200"/>
            <a:ext cx="304800" cy="20005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rgbClr val="FFFFFF"/>
                </a:solidFill>
              </a:rPr>
              <a:t>    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sted image at 2017_05_09 08_54 PM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703" y="1066800"/>
            <a:ext cx="7977097" cy="50292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FE98728-8B25-A142-A87B-AACB3930A16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954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Do Mutational Signatures Differ Before and After Transformation?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0" y="5334000"/>
            <a:ext cx="4648200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   Trunk                          Branch               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Estimate Number of Signatures (5-mers)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FE98728-8B25-A142-A87B-AACB3930A16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21679" y="5463539"/>
            <a:ext cx="370486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2    3    4    5    6    7    8     9   10  11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356" y="1350280"/>
            <a:ext cx="34198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Analyze</a:t>
            </a:r>
            <a:r>
              <a:rPr lang="en-US" sz="2400" dirty="0" smtClean="0">
                <a:solidFill>
                  <a:schemeClr val="bg1"/>
                </a:solidFill>
              </a:rPr>
              <a:t> 500 </a:t>
            </a:r>
            <a:r>
              <a:rPr lang="en-US" sz="2400" dirty="0" smtClean="0">
                <a:solidFill>
                  <a:schemeClr val="bg1"/>
                </a:solidFill>
              </a:rPr>
              <a:t>bootstrap samples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Cluster </a:t>
            </a:r>
            <a:r>
              <a:rPr lang="en-US" sz="2400" dirty="0" err="1" smtClean="0">
                <a:solidFill>
                  <a:schemeClr val="bg1"/>
                </a:solidFill>
              </a:rPr>
              <a:t>k</a:t>
            </a:r>
            <a:r>
              <a:rPr lang="en-US" sz="2400" dirty="0" smtClean="0">
                <a:solidFill>
                  <a:schemeClr val="bg1"/>
                </a:solidFill>
              </a:rPr>
              <a:t> signatures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Compute </a:t>
            </a:r>
          </a:p>
          <a:p>
            <a:pPr marL="800100" lvl="1" indent="-342900"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within cluster similarity   </a:t>
            </a:r>
          </a:p>
          <a:p>
            <a:pPr marL="800100" lvl="1" indent="-342900"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KL divergence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Want high similarity</a:t>
            </a:r>
          </a:p>
          <a:p>
            <a:pPr marL="342900" indent="-342900"/>
            <a:r>
              <a:rPr lang="en-US" sz="2400" dirty="0" smtClean="0">
                <a:solidFill>
                  <a:schemeClr val="bg1"/>
                </a:solidFill>
              </a:rPr>
              <a:t>		      low divergence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29394" y="5181600"/>
            <a:ext cx="1523174" cy="49244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chemeClr val="accent6"/>
                </a:solidFill>
              </a:rPr>
              <a:t>Pick K=2</a:t>
            </a:r>
            <a:endParaRPr lang="en-US" sz="2600" b="1" dirty="0">
              <a:solidFill>
                <a:schemeClr val="accent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2355296" y="3056883"/>
            <a:ext cx="4216475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KL Divergence           Cosine Similarity 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479" y="1177529"/>
            <a:ext cx="3888921" cy="20990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2284" y="3352800"/>
            <a:ext cx="3922116" cy="2123852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190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2SigsSideAB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17" y="838200"/>
            <a:ext cx="6012383" cy="480924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FE98728-8B25-A142-A87B-AACB3930A16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 noChangeAspect="1"/>
          </p:cNvSpPr>
          <p:nvPr>
            <p:ph type="title"/>
          </p:nvPr>
        </p:nvSpPr>
        <p:spPr>
          <a:xfrm>
            <a:off x="228600" y="152400"/>
            <a:ext cx="8229600" cy="99060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dirty="0" smtClean="0"/>
              <a:t>2 Signatures:  Side A &amp; Side B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33400" y="5360313"/>
            <a:ext cx="80593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</a:rPr>
              <a:t>Comment:</a:t>
            </a:r>
            <a:r>
              <a:rPr lang="en-US" sz="2200" b="1" dirty="0" smtClean="0">
                <a:solidFill>
                  <a:srgbClr val="00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Fractions from two tumor sides should be equal (Model 1)</a:t>
            </a:r>
            <a:endParaRPr lang="en-US" sz="2200" dirty="0">
              <a:solidFill>
                <a:srgbClr val="00000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8E0319EF-E737-457A-AD4E-3B438DCC32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6902" b="74894"/>
          <a:stretch/>
        </p:blipFill>
        <p:spPr>
          <a:xfrm>
            <a:off x="6324600" y="1893333"/>
            <a:ext cx="1981200" cy="214526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3EE40F7C-5A86-4A12-B7C0-72AD4AB228E0}"/>
              </a:ext>
            </a:extLst>
          </p:cNvPr>
          <p:cNvSpPr/>
          <p:nvPr/>
        </p:nvSpPr>
        <p:spPr>
          <a:xfrm>
            <a:off x="6324601" y="1893332"/>
            <a:ext cx="1971472" cy="1078468"/>
          </a:xfrm>
          <a:prstGeom prst="rect">
            <a:avLst/>
          </a:prstGeom>
          <a:noFill/>
          <a:ln w="28575">
            <a:solidFill>
              <a:srgbClr val="FDAE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A0101B46-B204-4023-9A29-200F44C77564}"/>
              </a:ext>
            </a:extLst>
          </p:cNvPr>
          <p:cNvSpPr/>
          <p:nvPr/>
        </p:nvSpPr>
        <p:spPr>
          <a:xfrm>
            <a:off x="6324601" y="2971800"/>
            <a:ext cx="1971472" cy="1066800"/>
          </a:xfrm>
          <a:prstGeom prst="rect">
            <a:avLst/>
          </a:prstGeom>
          <a:noFill/>
          <a:ln w="28575">
            <a:solidFill>
              <a:srgbClr val="D53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324600" y="1828800"/>
            <a:ext cx="774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Aging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28971" y="2526268"/>
            <a:ext cx="948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C   G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28971" y="1893333"/>
            <a:ext cx="491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T</a:t>
            </a:r>
            <a:endParaRPr lang="en-US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2735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2SigsSideAB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17" y="838200"/>
            <a:ext cx="6012383" cy="480924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FE98728-8B25-A142-A87B-AACB3930A16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 noChangeAspect="1"/>
          </p:cNvSpPr>
          <p:nvPr>
            <p:ph type="title"/>
          </p:nvPr>
        </p:nvSpPr>
        <p:spPr>
          <a:xfrm>
            <a:off x="228600" y="152400"/>
            <a:ext cx="8229600" cy="99060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dirty="0" smtClean="0"/>
              <a:t>2 Signatures:  Side A &amp; Side B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990600" y="1143000"/>
            <a:ext cx="4343400" cy="22860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90665144"/>
              </p:ext>
            </p:extLst>
          </p:nvPr>
        </p:nvGraphicFramePr>
        <p:xfrm>
          <a:off x="5942704" y="2504747"/>
          <a:ext cx="3048000" cy="802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914400"/>
                <a:gridCol w="914400"/>
              </a:tblGrid>
              <a:tr h="436418">
                <a:tc>
                  <a:txBody>
                    <a:bodyPr/>
                    <a:lstStyle/>
                    <a:p>
                      <a:r>
                        <a:rPr lang="en-US" dirty="0" smtClean="0"/>
                        <a:t>Signature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A</a:t>
                      </a:r>
                      <a:r>
                        <a:rPr lang="en-US" dirty="0" smtClean="0"/>
                        <a:t>-P</a:t>
                      </a:r>
                      <a:r>
                        <a:rPr lang="en-US" baseline="-25000" dirty="0" smtClean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P-value</a:t>
                      </a:r>
                      <a:endParaRPr lang="en-US" dirty="0"/>
                    </a:p>
                  </a:txBody>
                  <a:tcPr/>
                </a:tc>
              </a:tr>
              <a:tr h="252845">
                <a:tc>
                  <a:txBody>
                    <a:bodyPr/>
                    <a:lstStyle/>
                    <a:p>
                      <a:r>
                        <a:rPr lang="en-US" dirty="0" smtClean="0"/>
                        <a:t>Aging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0.85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876692" y="1757791"/>
            <a:ext cx="2499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Fractional Multinomial </a:t>
            </a:r>
          </a:p>
          <a:p>
            <a:r>
              <a:rPr lang="en-US" b="1" dirty="0" err="1" smtClean="0">
                <a:solidFill>
                  <a:srgbClr val="000000"/>
                </a:solidFill>
              </a:rPr>
              <a:t>Logit</a:t>
            </a:r>
            <a:r>
              <a:rPr lang="en-US" b="1" dirty="0" smtClean="0">
                <a:solidFill>
                  <a:srgbClr val="000000"/>
                </a:solidFill>
              </a:rPr>
              <a:t> Regression: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2735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2SigsSideAB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17" y="838200"/>
            <a:ext cx="6012383" cy="480924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FE98728-8B25-A142-A87B-AACB3930A16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/>
          <p:cNvSpPr>
            <a:spLocks noGrp="1" noChangeAspect="1"/>
          </p:cNvSpPr>
          <p:nvPr>
            <p:ph type="title"/>
          </p:nvPr>
        </p:nvSpPr>
        <p:spPr>
          <a:xfrm>
            <a:off x="228600" y="152400"/>
            <a:ext cx="8229600" cy="99060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dirty="0" smtClean="0"/>
              <a:t>2 Signatures:  Side A &amp; Side B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990600" y="1143000"/>
            <a:ext cx="4343400" cy="22860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115797" y="1671935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0000"/>
                </a:solidFill>
              </a:rPr>
              <a:t>HiLDA</a:t>
            </a:r>
            <a:r>
              <a:rPr lang="en-US" b="1" dirty="0" smtClean="0">
                <a:solidFill>
                  <a:srgbClr val="000000"/>
                </a:solidFill>
              </a:rPr>
              <a:t>:</a:t>
            </a:r>
            <a:endParaRPr lang="en-US" b="1" dirty="0">
              <a:solidFill>
                <a:srgbClr val="000000"/>
              </a:solidFill>
            </a:endParaRPr>
          </a:p>
        </p:txBody>
      </p:sp>
      <p:graphicFrame>
        <p:nvGraphicFramePr>
          <p:cNvPr id="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39644437"/>
              </p:ext>
            </p:extLst>
          </p:nvPr>
        </p:nvGraphicFramePr>
        <p:xfrm>
          <a:off x="6208713" y="2432050"/>
          <a:ext cx="2386012" cy="754063"/>
        </p:xfrm>
        <a:graphic>
          <a:graphicData uri="http://schemas.openxmlformats.org/presentationml/2006/ole">
            <p:oleObj spid="_x0000_s107522" name="Equation" r:id="rId4" imgW="1485900" imgH="469900" progId="Equation.3">
              <p:embed/>
            </p:oleObj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115797" y="4312004"/>
            <a:ext cx="28385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Strong evidence for Model 1</a:t>
            </a:r>
          </a:p>
          <a:p>
            <a:pPr algn="ctr"/>
            <a:endParaRPr lang="en-US" dirty="0" smtClean="0">
              <a:solidFill>
                <a:srgbClr val="000000"/>
              </a:solidFill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Mean Signature Fractions 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are the same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22173" y="3403765"/>
            <a:ext cx="2152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95% CI = [0.07,0.11]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2735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4-investigato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085850"/>
            <a:ext cx="6477000" cy="4857750"/>
          </a:xfrm>
          <a:prstGeom prst="rect">
            <a:avLst/>
          </a:prstGeom>
        </p:spPr>
      </p:pic>
      <p:pic>
        <p:nvPicPr>
          <p:cNvPr id="11" name="Picture 10" descr="priy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600200"/>
            <a:ext cx="1524000" cy="1900051"/>
          </a:xfrm>
          <a:prstGeom prst="rect">
            <a:avLst/>
          </a:prstGeom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43200" y="5906869"/>
            <a:ext cx="64889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</a:t>
            </a:r>
            <a:r>
              <a:rPr lang="en-US" sz="2000" dirty="0" smtClean="0"/>
              <a:t>Natalia          </a:t>
            </a:r>
            <a:r>
              <a:rPr lang="en-US" sz="2000" b="1" dirty="0" err="1" smtClean="0"/>
              <a:t>Zhi</a:t>
            </a:r>
            <a:r>
              <a:rPr lang="en-US" sz="2000" dirty="0" smtClean="0"/>
              <a:t>        Darryl      Kim             Paul</a:t>
            </a:r>
          </a:p>
          <a:p>
            <a:r>
              <a:rPr lang="en-US" sz="2000" dirty="0" err="1" smtClean="0"/>
              <a:t>Zemlanskaia</a:t>
            </a:r>
            <a:r>
              <a:rPr lang="en-US" sz="2000" dirty="0" smtClean="0"/>
              <a:t>       </a:t>
            </a:r>
            <a:r>
              <a:rPr lang="en-US" sz="2000" b="1" dirty="0" smtClean="0"/>
              <a:t>Yang*</a:t>
            </a:r>
            <a:r>
              <a:rPr lang="en-US" sz="2000" dirty="0" smtClean="0"/>
              <a:t>      Shibata     Siegmund    Marjoram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3581400"/>
            <a:ext cx="204414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Priyatama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Pandey</a:t>
            </a:r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David Conti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(not pictured)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id="{BDBBBB03-0AD1-47E2-8184-8B4CE17061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6759" b="74830"/>
          <a:stretch/>
        </p:blipFill>
        <p:spPr>
          <a:xfrm>
            <a:off x="6354147" y="2130146"/>
            <a:ext cx="2012613" cy="213705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FE98728-8B25-A142-A87B-AACB3930A16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id="{90B0AF3F-EC9F-4F72-9809-26477EC684A9}"/>
              </a:ext>
            </a:extLst>
          </p:cNvPr>
          <p:cNvSpPr/>
          <p:nvPr/>
        </p:nvSpPr>
        <p:spPr>
          <a:xfrm>
            <a:off x="6400800" y="2126094"/>
            <a:ext cx="1931033" cy="1037614"/>
          </a:xfrm>
          <a:prstGeom prst="rect">
            <a:avLst/>
          </a:prstGeom>
          <a:noFill/>
          <a:ln w="38100">
            <a:solidFill>
              <a:srgbClr val="FDAE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id="{6BBB656B-D949-4F18-85EB-53B13E7FE69F}"/>
              </a:ext>
            </a:extLst>
          </p:cNvPr>
          <p:cNvSpPr/>
          <p:nvPr/>
        </p:nvSpPr>
        <p:spPr>
          <a:xfrm>
            <a:off x="6400800" y="3209564"/>
            <a:ext cx="1931031" cy="1057636"/>
          </a:xfrm>
          <a:prstGeom prst="rect">
            <a:avLst/>
          </a:prstGeom>
          <a:noFill/>
          <a:ln w="38100">
            <a:solidFill>
              <a:srgbClr val="D53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 noChangeAspect="1"/>
          </p:cNvSpPr>
          <p:nvPr>
            <p:ph type="title"/>
          </p:nvPr>
        </p:nvSpPr>
        <p:spPr>
          <a:xfrm>
            <a:off x="228600" y="152400"/>
            <a:ext cx="8229600" cy="99060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dirty="0" smtClean="0"/>
              <a:t>2 Signatures:  Trunk &amp; Branch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557123" y="2126094"/>
            <a:ext cx="774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Aging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90600" y="1143000"/>
            <a:ext cx="4343400" cy="22860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33400" y="5334000"/>
            <a:ext cx="76675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</a:rPr>
              <a:t>Question:</a:t>
            </a:r>
            <a:r>
              <a:rPr lang="en-US" sz="2200" b="1" dirty="0" smtClean="0">
                <a:solidFill>
                  <a:srgbClr val="00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Do fractions vary between Trunk &amp; Branch? (Model 2)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2754868"/>
            <a:ext cx="948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C    G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62800" y="2133600"/>
            <a:ext cx="491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T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20" name="Picture 19" descr="2SigsTrunkBranch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639" y="1219200"/>
            <a:ext cx="6070962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2SigsTrunkBranch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39" y="1219200"/>
            <a:ext cx="6070962" cy="39624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FE98728-8B25-A142-A87B-AACB3930A16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/>
          <p:cNvSpPr>
            <a:spLocks noGrp="1" noChangeAspect="1"/>
          </p:cNvSpPr>
          <p:nvPr>
            <p:ph type="title"/>
          </p:nvPr>
        </p:nvSpPr>
        <p:spPr>
          <a:xfrm>
            <a:off x="228600" y="152400"/>
            <a:ext cx="8229600" cy="99060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dirty="0" smtClean="0"/>
              <a:t>2 Signatures:  Trunk &amp; Branch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990600" y="1143000"/>
            <a:ext cx="4343400" cy="22860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90665144"/>
              </p:ext>
            </p:extLst>
          </p:nvPr>
        </p:nvGraphicFramePr>
        <p:xfrm>
          <a:off x="5942704" y="2504747"/>
          <a:ext cx="3048000" cy="802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914400"/>
                <a:gridCol w="914400"/>
              </a:tblGrid>
              <a:tr h="436418">
                <a:tc>
                  <a:txBody>
                    <a:bodyPr/>
                    <a:lstStyle/>
                    <a:p>
                      <a:r>
                        <a:rPr lang="en-US" dirty="0" smtClean="0"/>
                        <a:t>Signature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P</a:t>
                      </a:r>
                      <a:r>
                        <a:rPr lang="en-US" baseline="-25000" dirty="0" err="1" smtClean="0"/>
                        <a:t>Br</a:t>
                      </a:r>
                      <a:r>
                        <a:rPr lang="en-US" dirty="0" err="1" smtClean="0"/>
                        <a:t>-P</a:t>
                      </a:r>
                      <a:r>
                        <a:rPr lang="en-US" baseline="-25000" dirty="0" err="1" smtClean="0"/>
                        <a:t>Tr</a:t>
                      </a:r>
                      <a:endParaRPr lang="en-US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P-value</a:t>
                      </a:r>
                      <a:endParaRPr lang="en-US" dirty="0"/>
                    </a:p>
                  </a:txBody>
                  <a:tcPr/>
                </a:tc>
              </a:tr>
              <a:tr h="252845">
                <a:tc>
                  <a:txBody>
                    <a:bodyPr/>
                    <a:lstStyle/>
                    <a:p>
                      <a:r>
                        <a:rPr lang="en-US" dirty="0" smtClean="0"/>
                        <a:t>Aging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-0.25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&lt;0.001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5876692" y="1757791"/>
            <a:ext cx="2499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Fractional Multinomial </a:t>
            </a:r>
          </a:p>
          <a:p>
            <a:r>
              <a:rPr lang="en-US" b="1" dirty="0" err="1" smtClean="0">
                <a:solidFill>
                  <a:srgbClr val="000000"/>
                </a:solidFill>
              </a:rPr>
              <a:t>Logit</a:t>
            </a:r>
            <a:r>
              <a:rPr lang="en-US" b="1" dirty="0" smtClean="0">
                <a:solidFill>
                  <a:srgbClr val="000000"/>
                </a:solidFill>
              </a:rPr>
              <a:t> Regression:</a:t>
            </a:r>
            <a:endParaRPr lang="en-US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2SigsTrunkBranch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39" y="1219200"/>
            <a:ext cx="6070962" cy="39624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FE98728-8B25-A142-A87B-AACB3930A16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/>
          <p:cNvSpPr>
            <a:spLocks noGrp="1" noChangeAspect="1"/>
          </p:cNvSpPr>
          <p:nvPr>
            <p:ph type="title"/>
          </p:nvPr>
        </p:nvSpPr>
        <p:spPr>
          <a:xfrm>
            <a:off x="228600" y="152400"/>
            <a:ext cx="8229600" cy="99060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dirty="0" smtClean="0"/>
              <a:t>2 Signatures:  Trunk &amp; Branch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990600" y="1143000"/>
            <a:ext cx="4343400" cy="22860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056910" y="1671935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0000"/>
                </a:solidFill>
              </a:rPr>
              <a:t>HiLDA</a:t>
            </a:r>
            <a:r>
              <a:rPr lang="en-US" b="1" dirty="0" smtClean="0">
                <a:solidFill>
                  <a:srgbClr val="000000"/>
                </a:solidFill>
              </a:rPr>
              <a:t>:</a:t>
            </a:r>
            <a:endParaRPr lang="en-US" b="1" dirty="0">
              <a:solidFill>
                <a:srgbClr val="000000"/>
              </a:solidFill>
            </a:endParaRPr>
          </a:p>
        </p:txBody>
      </p:sp>
      <p:graphicFrame>
        <p:nvGraphicFramePr>
          <p:cNvPr id="880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39644437"/>
              </p:ext>
            </p:extLst>
          </p:nvPr>
        </p:nvGraphicFramePr>
        <p:xfrm>
          <a:off x="6199188" y="2462360"/>
          <a:ext cx="2406650" cy="693738"/>
        </p:xfrm>
        <a:graphic>
          <a:graphicData uri="http://schemas.openxmlformats.org/presentationml/2006/ole">
            <p:oleObj spid="_x0000_s111618" name="Equation" r:id="rId4" imgW="1498320" imgH="43164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997638" y="4312004"/>
            <a:ext cx="30748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Strong evidence for Model 2</a:t>
            </a:r>
          </a:p>
          <a:p>
            <a:pPr algn="ctr"/>
            <a:endParaRPr lang="en-US" dirty="0" smtClean="0">
              <a:solidFill>
                <a:srgbClr val="000000"/>
              </a:solidFill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Mean Signature Fractions 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are different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22173" y="3403765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95% CI = [10,16]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81000" y="1219200"/>
            <a:ext cx="8686800" cy="4648200"/>
          </a:xfrm>
        </p:spPr>
        <p:txBody>
          <a:bodyPr/>
          <a:lstStyle/>
          <a:p>
            <a:pPr>
              <a:buNone/>
            </a:pPr>
            <a:endParaRPr lang="en-US" sz="2500" dirty="0" smtClean="0"/>
          </a:p>
          <a:p>
            <a:pPr>
              <a:buNone/>
            </a:pPr>
            <a:r>
              <a:rPr lang="en-US" sz="2700" dirty="0" smtClean="0"/>
              <a:t>We propose a 2-Group Latent </a:t>
            </a:r>
            <a:r>
              <a:rPr lang="en-US" sz="2700" dirty="0" err="1" smtClean="0"/>
              <a:t>Dirichlet</a:t>
            </a:r>
            <a:r>
              <a:rPr lang="en-US" sz="2700" dirty="0" smtClean="0"/>
              <a:t> Allocation model </a:t>
            </a:r>
          </a:p>
          <a:p>
            <a:pPr>
              <a:buNone/>
            </a:pPr>
            <a:endParaRPr lang="en-US" sz="2700" dirty="0" smtClean="0"/>
          </a:p>
          <a:p>
            <a:r>
              <a:rPr lang="en-US" sz="2700" dirty="0" smtClean="0"/>
              <a:t>Group-level estimates of signature ‘exposure’</a:t>
            </a:r>
          </a:p>
          <a:p>
            <a:endParaRPr lang="en-US" sz="2700" dirty="0" smtClean="0"/>
          </a:p>
          <a:p>
            <a:r>
              <a:rPr lang="en-US" sz="2700" dirty="0" smtClean="0"/>
              <a:t>Test for differences between</a:t>
            </a:r>
            <a:r>
              <a:rPr lang="en-US" sz="2700" dirty="0" smtClean="0"/>
              <a:t> mean signature exposures</a:t>
            </a:r>
          </a:p>
          <a:p>
            <a:endParaRPr lang="en-US" sz="2700" dirty="0" smtClean="0"/>
          </a:p>
          <a:p>
            <a:pPr>
              <a:buNone/>
            </a:pPr>
            <a:endParaRPr lang="en-US" sz="2700" dirty="0" smtClean="0"/>
          </a:p>
          <a:p>
            <a:pPr>
              <a:buNone/>
            </a:pPr>
            <a:r>
              <a:rPr lang="en-US" sz="2700" dirty="0" smtClean="0"/>
              <a:t> </a:t>
            </a:r>
          </a:p>
          <a:p>
            <a:pPr>
              <a:buNone/>
            </a:pPr>
            <a:endParaRPr lang="en-US" sz="25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FE98728-8B25-A142-A87B-AACB3930A169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sz="2500" dirty="0" smtClean="0"/>
          </a:p>
          <a:p>
            <a:r>
              <a:rPr lang="en-US" sz="2700" dirty="0" smtClean="0"/>
              <a:t>Did not find new signatures during tumor growth</a:t>
            </a:r>
          </a:p>
          <a:p>
            <a:endParaRPr lang="en-US" sz="2700" dirty="0" smtClean="0"/>
          </a:p>
          <a:p>
            <a:r>
              <a:rPr lang="en-US" sz="2700" dirty="0" smtClean="0"/>
              <a:t>Did find the ‘aging’ signature was more frequent in trunk mutations (BF&gt;14)</a:t>
            </a:r>
          </a:p>
          <a:p>
            <a:endParaRPr lang="en-US" sz="2700" dirty="0" smtClean="0"/>
          </a:p>
          <a:p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FE98728-8B25-A142-A87B-AACB3930A169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FE98728-8B25-A142-A87B-AACB3930A169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 descr="los-angeles-20014181-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9555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0"/>
            <a:ext cx="7620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@</a:t>
            </a:r>
            <a:r>
              <a:rPr lang="en-US" sz="2800" b="1" dirty="0" err="1" smtClean="0">
                <a:solidFill>
                  <a:schemeClr val="accent6"/>
                </a:solidFill>
              </a:rPr>
              <a:t>USCBiostat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is n</a:t>
            </a:r>
            <a:r>
              <a:rPr lang="en-US" sz="2800" dirty="0" smtClean="0">
                <a:solidFill>
                  <a:schemeClr val="bg1"/>
                </a:solidFill>
              </a:rPr>
              <a:t>ow </a:t>
            </a:r>
            <a:r>
              <a:rPr lang="en-US" sz="2800" dirty="0" smtClean="0">
                <a:solidFill>
                  <a:schemeClr val="bg1"/>
                </a:solidFill>
              </a:rPr>
              <a:t>hiring faculty and post-</a:t>
            </a:r>
            <a:r>
              <a:rPr lang="en-US" sz="2800" dirty="0" smtClean="0">
                <a:solidFill>
                  <a:schemeClr val="bg1"/>
                </a:solidFill>
              </a:rPr>
              <a:t>docs</a:t>
            </a:r>
            <a:endParaRPr lang="en-US" sz="2800" b="1" dirty="0" smtClean="0">
              <a:solidFill>
                <a:schemeClr val="accent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38170" y="6096000"/>
            <a:ext cx="2300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kims@usc.edu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639720" y="457200"/>
            <a:ext cx="360868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/>
              <a:t>LOS ANGELES, CA</a:t>
            </a:r>
            <a:endParaRPr lang="en-US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000" y="228600"/>
            <a:ext cx="7650218" cy="990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Somatic Mutation Frequencies by Cancer Type</a:t>
            </a:r>
            <a:endParaRPr lang="en-US" sz="2400" dirty="0">
              <a:solidFill>
                <a:srgbClr val="660066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FE98728-8B25-A142-A87B-AACB3930A169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2600"/>
            <a:ext cx="9144000" cy="38159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0818" y="1320800"/>
            <a:ext cx="4470400" cy="355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20344" y="1078468"/>
            <a:ext cx="178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20D638"/>
                </a:solidFill>
              </a:rPr>
              <a:t>Alexandrov</a:t>
            </a:r>
            <a:r>
              <a:rPr lang="en-US" dirty="0" smtClean="0">
                <a:solidFill>
                  <a:srgbClr val="20D638"/>
                </a:solidFill>
              </a:rPr>
              <a:t> et al.</a:t>
            </a:r>
            <a:endParaRPr lang="en-US" dirty="0">
              <a:solidFill>
                <a:srgbClr val="20D638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8039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990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Mutational Process</a:t>
            </a:r>
            <a:endParaRPr lang="en-US" sz="2400" dirty="0">
              <a:solidFill>
                <a:srgbClr val="660066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FE98728-8B25-A142-A87B-AACB3930A16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590800"/>
            <a:ext cx="3162114" cy="2563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2743200"/>
            <a:ext cx="2036479" cy="23147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95184" y="4876800"/>
            <a:ext cx="26395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/>
                </a:solidFill>
              </a:rPr>
              <a:t>Adapted from: </a:t>
            </a:r>
          </a:p>
          <a:p>
            <a:pPr algn="r"/>
            <a:r>
              <a:rPr lang="en-US" sz="1200" b="1" dirty="0" err="1" smtClean="0">
                <a:solidFill>
                  <a:schemeClr val="bg1"/>
                </a:solidFill>
              </a:rPr>
              <a:t>Alexandrov</a:t>
            </a:r>
            <a:r>
              <a:rPr lang="en-US" sz="1200" b="1" dirty="0" smtClean="0">
                <a:solidFill>
                  <a:schemeClr val="bg1"/>
                </a:solidFill>
              </a:rPr>
              <a:t> and Stratton</a:t>
            </a:r>
          </a:p>
          <a:p>
            <a:pPr algn="r"/>
            <a:r>
              <a:rPr lang="en-US" sz="1200" b="1" dirty="0" err="1" smtClean="0">
                <a:solidFill>
                  <a:schemeClr val="bg1"/>
                </a:solidFill>
              </a:rPr>
              <a:t>Curr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Opin</a:t>
            </a:r>
            <a:r>
              <a:rPr lang="en-US" sz="1200" b="1" dirty="0">
                <a:solidFill>
                  <a:schemeClr val="bg1"/>
                </a:solidFill>
              </a:rPr>
              <a:t> Genet </a:t>
            </a:r>
            <a:r>
              <a:rPr lang="en-US" sz="1200" b="1" dirty="0" smtClean="0">
                <a:solidFill>
                  <a:schemeClr val="bg1"/>
                </a:solidFill>
              </a:rPr>
              <a:t>Dev 2014, 24:52-60.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387" y="1219199"/>
            <a:ext cx="1932813" cy="11400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0" y="1208539"/>
            <a:ext cx="3806828" cy="117718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43069" y="2359223"/>
            <a:ext cx="6076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Time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0" y="1129605"/>
            <a:ext cx="6727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100%</a:t>
            </a:r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 smtClean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endParaRPr lang="en-US" sz="1400" b="1" dirty="0" smtClean="0">
              <a:solidFill>
                <a:schemeClr val="bg1"/>
              </a:solidFill>
            </a:endParaRPr>
          </a:p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0%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20215" y="3076765"/>
            <a:ext cx="1172116" cy="64633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Mutation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Catalog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0226" y="5486400"/>
            <a:ext cx="89061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200" b="1" dirty="0" smtClean="0">
                <a:solidFill>
                  <a:srgbClr val="002060"/>
                </a:solidFill>
              </a:rPr>
              <a:t>Key Question:</a:t>
            </a:r>
            <a:r>
              <a:rPr lang="en-US" sz="2200" dirty="0" smtClean="0"/>
              <a:t>: :</a:t>
            </a:r>
            <a:r>
              <a:rPr lang="en-US" sz="2200" dirty="0" smtClean="0">
                <a:solidFill>
                  <a:srgbClr val="000000"/>
                </a:solidFill>
              </a:rPr>
              <a:t>Do new mutational processes arise at </a:t>
            </a:r>
            <a:r>
              <a:rPr lang="en-US" sz="2200" dirty="0" err="1" smtClean="0">
                <a:solidFill>
                  <a:srgbClr val="000000"/>
                </a:solidFill>
              </a:rPr>
              <a:t>tumorigenesis</a:t>
            </a:r>
            <a:r>
              <a:rPr lang="en-US" sz="2200" dirty="0" smtClean="0">
                <a:solidFill>
                  <a:srgbClr val="000000"/>
                </a:solidFill>
              </a:rPr>
              <a:t>?</a:t>
            </a:r>
            <a:r>
              <a:rPr lang="en-US" sz="2200" b="1" dirty="0" smtClean="0">
                <a:solidFill>
                  <a:srgbClr val="000000"/>
                </a:solidFill>
              </a:rPr>
              <a:t>	</a:t>
            </a:r>
            <a:endParaRPr lang="en-US" sz="2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5835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Isosceles Triangle 46"/>
          <p:cNvSpPr/>
          <p:nvPr/>
        </p:nvSpPr>
        <p:spPr>
          <a:xfrm rot="16200000">
            <a:off x="3645457" y="1991407"/>
            <a:ext cx="2619502" cy="1989489"/>
          </a:xfrm>
          <a:prstGeom prst="triangle">
            <a:avLst/>
          </a:prstGeom>
          <a:solidFill>
            <a:srgbClr val="97D9C4"/>
          </a:solidFill>
          <a:ln>
            <a:solidFill>
              <a:srgbClr val="97D9C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1130304" y="2986152"/>
            <a:ext cx="2895596" cy="1276"/>
          </a:xfrm>
          <a:prstGeom prst="line">
            <a:avLst/>
          </a:prstGeom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Tumor Ancestry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FE98728-8B25-A142-A87B-AACB3930A169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30" name="Straight Connector 29"/>
          <p:cNvCxnSpPr>
            <a:endCxn id="47" idx="0"/>
          </p:cNvCxnSpPr>
          <p:nvPr/>
        </p:nvCxnSpPr>
        <p:spPr>
          <a:xfrm rot="10800000">
            <a:off x="3960463" y="2986153"/>
            <a:ext cx="1367186" cy="633439"/>
          </a:xfrm>
          <a:prstGeom prst="line">
            <a:avLst/>
          </a:prstGeom>
          <a:ln w="5715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47" idx="0"/>
          </p:cNvCxnSpPr>
          <p:nvPr/>
        </p:nvCxnSpPr>
        <p:spPr>
          <a:xfrm rot="10800000" flipV="1">
            <a:off x="3960463" y="2286000"/>
            <a:ext cx="1989492" cy="700152"/>
          </a:xfrm>
          <a:prstGeom prst="line">
            <a:avLst/>
          </a:prstGeom>
          <a:ln w="57150" cap="flat" cmpd="sng" algn="ctr">
            <a:solidFill>
              <a:srgbClr val="7CAD0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Lightning Bolt 35"/>
          <p:cNvSpPr/>
          <p:nvPr/>
        </p:nvSpPr>
        <p:spPr>
          <a:xfrm flipV="1">
            <a:off x="4229100" y="3225474"/>
            <a:ext cx="228600" cy="262662"/>
          </a:xfrm>
          <a:prstGeom prst="lightningBolt">
            <a:avLst/>
          </a:prstGeom>
          <a:solidFill>
            <a:srgbClr val="E60011"/>
          </a:solidFill>
          <a:ln>
            <a:solidFill>
              <a:srgbClr val="E6001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Lightning Bolt 37"/>
          <p:cNvSpPr/>
          <p:nvPr/>
        </p:nvSpPr>
        <p:spPr>
          <a:xfrm flipH="1" flipV="1">
            <a:off x="4572000" y="2799689"/>
            <a:ext cx="228600" cy="262662"/>
          </a:xfrm>
          <a:prstGeom prst="lightningBolt">
            <a:avLst/>
          </a:prstGeom>
          <a:solidFill>
            <a:srgbClr val="E60011"/>
          </a:solidFill>
          <a:ln>
            <a:solidFill>
              <a:srgbClr val="E6001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ightning Bolt 40"/>
          <p:cNvSpPr/>
          <p:nvPr/>
        </p:nvSpPr>
        <p:spPr>
          <a:xfrm flipH="1">
            <a:off x="1524000" y="2667000"/>
            <a:ext cx="228600" cy="262662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1130304" y="4951412"/>
            <a:ext cx="5422896" cy="1588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143000" y="4953000"/>
            <a:ext cx="2009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Time (cell division)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 rot="16200000" flipV="1">
            <a:off x="3784188" y="5129276"/>
            <a:ext cx="352554" cy="2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3834286" y="5305554"/>
            <a:ext cx="101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Tumor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initiation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7" name="Straight Arrow Connector 76"/>
          <p:cNvCxnSpPr/>
          <p:nvPr/>
        </p:nvCxnSpPr>
        <p:spPr>
          <a:xfrm rot="16200000" flipV="1">
            <a:off x="5767324" y="5129276"/>
            <a:ext cx="352554" cy="2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748397" y="5322332"/>
            <a:ext cx="1018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Tumor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Removal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 rot="10800000" flipV="1">
            <a:off x="5486400" y="3356806"/>
            <a:ext cx="457200" cy="300794"/>
          </a:xfrm>
          <a:prstGeom prst="line">
            <a:avLst/>
          </a:prstGeom>
          <a:ln w="57150" cap="flat" cmpd="sng" algn="ctr">
            <a:solidFill>
              <a:srgbClr val="790A2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rot="10800000">
            <a:off x="5327649" y="3619594"/>
            <a:ext cx="622306" cy="266609"/>
          </a:xfrm>
          <a:prstGeom prst="line">
            <a:avLst/>
          </a:prstGeom>
          <a:ln w="5715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10800000">
            <a:off x="4852513" y="2668358"/>
            <a:ext cx="1097444" cy="74840"/>
          </a:xfrm>
          <a:prstGeom prst="line">
            <a:avLst/>
          </a:prstGeom>
          <a:ln w="57150" cap="flat" cmpd="sng" algn="ctr">
            <a:solidFill>
              <a:srgbClr val="B074C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Lightning Bolt 21"/>
          <p:cNvSpPr/>
          <p:nvPr/>
        </p:nvSpPr>
        <p:spPr>
          <a:xfrm flipH="1">
            <a:off x="3038610" y="2667000"/>
            <a:ext cx="228600" cy="262662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276832" y="65068"/>
            <a:ext cx="2943368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Inferring </a:t>
            </a:r>
            <a:r>
              <a:rPr lang="en-US" sz="2000" dirty="0" err="1" smtClean="0">
                <a:solidFill>
                  <a:schemeClr val="bg1"/>
                </a:solidFill>
              </a:rPr>
              <a:t>clonal</a:t>
            </a:r>
            <a:r>
              <a:rPr lang="en-US" sz="2000" dirty="0" smtClean="0">
                <a:solidFill>
                  <a:schemeClr val="bg1"/>
                </a:solidFill>
              </a:rPr>
              <a:t> expansion</a:t>
            </a:r>
            <a:r>
              <a:rPr lang="en-US" sz="2000" dirty="0" smtClean="0">
                <a:solidFill>
                  <a:schemeClr val="bg1"/>
                </a:solidFill>
              </a:rPr>
              <a:t> …in </a:t>
            </a:r>
            <a:r>
              <a:rPr lang="en-US" sz="2000" dirty="0" smtClean="0">
                <a:solidFill>
                  <a:schemeClr val="bg1"/>
                </a:solidFill>
              </a:rPr>
              <a:t>CRC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		-PNAS  2009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‘Big Bang’ growth model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             -Nat Gen 2015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Spatial mutation patterns as markers of early cancer cell mobility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               -PNAS </a:t>
            </a:r>
            <a:r>
              <a:rPr lang="en-US" sz="2000" dirty="0" smtClean="0">
                <a:solidFill>
                  <a:schemeClr val="bg1"/>
                </a:solidFill>
              </a:rPr>
              <a:t>2018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Epigenetic heterogeneity </a:t>
            </a:r>
            <a:r>
              <a:rPr lang="en-US" sz="2000" dirty="0" smtClean="0">
                <a:solidFill>
                  <a:schemeClr val="bg1"/>
                </a:solidFill>
              </a:rPr>
              <a:t>reveals evidence of 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Immune surveillance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          - </a:t>
            </a:r>
            <a:r>
              <a:rPr lang="en-US" sz="2000" dirty="0" err="1" smtClean="0">
                <a:solidFill>
                  <a:schemeClr val="bg1"/>
                </a:solidFill>
              </a:rPr>
              <a:t>Sci</a:t>
            </a:r>
            <a:r>
              <a:rPr lang="en-US" sz="2000" dirty="0" smtClean="0">
                <a:solidFill>
                  <a:schemeClr val="bg1"/>
                </a:solidFill>
              </a:rPr>
              <a:t> Rep, accepted 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           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Multi-Region Sequencing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FE98728-8B25-A142-A87B-AACB3930A16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941321" y="3276600"/>
            <a:ext cx="2722483" cy="4572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" name="Group 23"/>
          <p:cNvGrpSpPr/>
          <p:nvPr/>
        </p:nvGrpSpPr>
        <p:grpSpPr>
          <a:xfrm>
            <a:off x="665060" y="1803798"/>
            <a:ext cx="2606040" cy="2311000"/>
            <a:chOff x="441960" y="1242103"/>
            <a:chExt cx="3552353" cy="3026561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4138" y="1242103"/>
              <a:ext cx="3047997" cy="2202223"/>
            </a:xfrm>
            <a:prstGeom prst="rect">
              <a:avLst/>
            </a:prstGeom>
          </p:spPr>
        </p:pic>
        <p:grpSp>
          <p:nvGrpSpPr>
            <p:cNvPr id="5" name="Group 25"/>
            <p:cNvGrpSpPr/>
            <p:nvPr/>
          </p:nvGrpSpPr>
          <p:grpSpPr>
            <a:xfrm>
              <a:off x="1389105" y="2339577"/>
              <a:ext cx="1366268" cy="1393794"/>
              <a:chOff x="4945688" y="2997233"/>
              <a:chExt cx="1192905" cy="1393794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4945688" y="3169227"/>
                <a:ext cx="533400" cy="519545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0800000" flipV="1">
                <a:off x="5479092" y="2997233"/>
                <a:ext cx="659501" cy="691537"/>
              </a:xfrm>
              <a:prstGeom prst="line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5479088" y="3670826"/>
                <a:ext cx="0" cy="720201"/>
              </a:xfrm>
              <a:prstGeom prst="line">
                <a:avLst/>
              </a:prstGeom>
              <a:ln w="76200">
                <a:solidFill>
                  <a:srgbClr val="0070C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76813" y="1764093"/>
              <a:ext cx="317500" cy="71556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1960" y="1581953"/>
              <a:ext cx="317500" cy="715561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55237" y="3553103"/>
              <a:ext cx="317500" cy="715561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1143000" y="1764268"/>
            <a:ext cx="208880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Sample 1   Sample 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Content Placeholder 1"/>
          <p:cNvSpPr>
            <a:spLocks noGrp="1"/>
          </p:cNvSpPr>
          <p:nvPr>
            <p:ph sz="quarter" idx="13"/>
          </p:nvPr>
        </p:nvSpPr>
        <p:spPr>
          <a:xfrm>
            <a:off x="4114800" y="1752600"/>
            <a:ext cx="4876800" cy="3296285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/>
              <a:t>Question</a:t>
            </a:r>
            <a:r>
              <a:rPr lang="en-US" sz="2800" dirty="0" smtClean="0"/>
              <a:t>: </a:t>
            </a:r>
          </a:p>
          <a:p>
            <a:pPr>
              <a:buNone/>
            </a:pPr>
            <a:r>
              <a:rPr lang="en-US" sz="2800" dirty="0" smtClean="0"/>
              <a:t>    Are the mutational signatures different in trunk and branch mutations?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b="1" dirty="0" smtClean="0"/>
              <a:t>Approach: 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7C0097"/>
                </a:solidFill>
              </a:rPr>
              <a:t>    </a:t>
            </a:r>
            <a:r>
              <a:rPr lang="en-US" sz="2800" b="1" u="sng" dirty="0" smtClean="0">
                <a:solidFill>
                  <a:srgbClr val="7C0097"/>
                </a:solidFill>
              </a:rPr>
              <a:t>Hi</a:t>
            </a:r>
            <a:r>
              <a:rPr lang="en-US" sz="2800" dirty="0" smtClean="0"/>
              <a:t>erarchical </a:t>
            </a:r>
            <a:r>
              <a:rPr lang="en-US" sz="2800" b="1" u="sng" dirty="0" smtClean="0">
                <a:solidFill>
                  <a:srgbClr val="7C0097"/>
                </a:solidFill>
              </a:rPr>
              <a:t>L</a:t>
            </a:r>
            <a:r>
              <a:rPr lang="en-US" sz="2800" dirty="0" smtClean="0"/>
              <a:t>atent </a:t>
            </a:r>
            <a:r>
              <a:rPr lang="en-US" sz="2800" b="1" u="sng" dirty="0" err="1" smtClean="0">
                <a:solidFill>
                  <a:srgbClr val="7C0097"/>
                </a:solidFill>
              </a:rPr>
              <a:t>D</a:t>
            </a:r>
            <a:r>
              <a:rPr lang="en-US" sz="2800" dirty="0" err="1" smtClean="0"/>
              <a:t>irichlet</a:t>
            </a:r>
            <a:r>
              <a:rPr lang="en-US" sz="2800" dirty="0" smtClean="0"/>
              <a:t> </a:t>
            </a:r>
            <a:r>
              <a:rPr lang="en-US" sz="2800" b="1" u="sng" dirty="0" smtClean="0">
                <a:solidFill>
                  <a:srgbClr val="7C0097"/>
                </a:solidFill>
              </a:rPr>
              <a:t>A</a:t>
            </a:r>
            <a:r>
              <a:rPr lang="en-US" sz="2800" dirty="0" smtClean="0"/>
              <a:t>llocation model </a:t>
            </a:r>
            <a:r>
              <a:rPr lang="en-US" sz="2800" b="1" dirty="0" smtClean="0"/>
              <a:t> </a:t>
            </a:r>
            <a:r>
              <a:rPr lang="en-US" sz="2800" dirty="0" smtClean="0"/>
              <a:t>(</a:t>
            </a:r>
            <a:r>
              <a:rPr lang="en-US" sz="2800" b="1" dirty="0" err="1" smtClean="0">
                <a:solidFill>
                  <a:srgbClr val="7C0097"/>
                </a:solidFill>
              </a:rPr>
              <a:t>HiLDA</a:t>
            </a:r>
            <a:r>
              <a:rPr lang="en-US" sz="2800" dirty="0" smtClean="0"/>
              <a:t>)</a:t>
            </a:r>
          </a:p>
          <a:p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856159" y="4253805"/>
            <a:ext cx="203944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0000"/>
                </a:solidFill>
              </a:rPr>
              <a:t>Distinguish </a:t>
            </a:r>
          </a:p>
          <a:p>
            <a:pPr algn="ctr"/>
            <a:r>
              <a:rPr lang="en-US" sz="2200" dirty="0" smtClean="0">
                <a:solidFill>
                  <a:srgbClr val="000000"/>
                </a:solidFill>
              </a:rPr>
              <a:t>Trunk &amp; Branch </a:t>
            </a:r>
          </a:p>
          <a:p>
            <a:pPr algn="ctr"/>
            <a:r>
              <a:rPr lang="en-US" sz="2200" dirty="0" smtClean="0">
                <a:solidFill>
                  <a:srgbClr val="000000"/>
                </a:solidFill>
              </a:rPr>
              <a:t>mutations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Lightning Bolt 18"/>
          <p:cNvSpPr/>
          <p:nvPr/>
        </p:nvSpPr>
        <p:spPr>
          <a:xfrm flipH="1">
            <a:off x="1524000" y="2590800"/>
            <a:ext cx="228600" cy="262662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ightning Bolt 19"/>
          <p:cNvSpPr/>
          <p:nvPr/>
        </p:nvSpPr>
        <p:spPr>
          <a:xfrm flipH="1">
            <a:off x="1853781" y="3242538"/>
            <a:ext cx="228600" cy="262662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ightning Bolt 25"/>
          <p:cNvSpPr/>
          <p:nvPr/>
        </p:nvSpPr>
        <p:spPr>
          <a:xfrm>
            <a:off x="1752600" y="2743200"/>
            <a:ext cx="228600" cy="262662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990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Inferring Signatures from Catalogs</a:t>
            </a:r>
            <a:endParaRPr lang="en-US" sz="2400" dirty="0">
              <a:solidFill>
                <a:srgbClr val="660066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FE98728-8B25-A142-A87B-AACB3930A16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00400" y="5574268"/>
            <a:ext cx="5582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Fig 1B.   </a:t>
            </a:r>
            <a:r>
              <a:rPr lang="en-US" dirty="0" err="1" smtClean="0">
                <a:solidFill>
                  <a:schemeClr val="bg1"/>
                </a:solidFill>
              </a:rPr>
              <a:t>Alexandrov</a:t>
            </a:r>
            <a:r>
              <a:rPr lang="en-US" dirty="0" smtClean="0">
                <a:solidFill>
                  <a:schemeClr val="bg1"/>
                </a:solidFill>
              </a:rPr>
              <a:t> et al. (2013) Cell Reports 3, 246-259 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32960" y="1103732"/>
            <a:ext cx="8506240" cy="4394336"/>
            <a:chOff x="332960" y="1103732"/>
            <a:chExt cx="8506240" cy="439433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2960" y="1179932"/>
              <a:ext cx="8458200" cy="4306468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32960" y="1103732"/>
              <a:ext cx="429040" cy="26786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B208C7F7-3FA4-461F-9B7C-E66C5A09D4EC}"/>
                </a:ext>
              </a:extLst>
            </p:cNvPr>
            <p:cNvSpPr/>
            <p:nvPr/>
          </p:nvSpPr>
          <p:spPr>
            <a:xfrm rot="5400000">
              <a:off x="7810500" y="1638300"/>
              <a:ext cx="1447800" cy="609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>
                  <a:solidFill>
                    <a:schemeClr val="tx1"/>
                  </a:solidFill>
                </a:rPr>
                <a:t>Signatures</a:t>
              </a:r>
              <a:endParaRPr lang="en-US" sz="22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B208C7F7-3FA4-461F-9B7C-E66C5A09D4EC}"/>
                </a:ext>
              </a:extLst>
            </p:cNvPr>
            <p:cNvSpPr/>
            <p:nvPr/>
          </p:nvSpPr>
          <p:spPr>
            <a:xfrm rot="5400000">
              <a:off x="7658100" y="3390900"/>
              <a:ext cx="1752600" cy="6096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>
                  <a:solidFill>
                    <a:schemeClr val="tx1"/>
                  </a:solidFill>
                </a:rPr>
                <a:t># mutations </a:t>
              </a:r>
            </a:p>
            <a:p>
              <a:pPr algn="ctr"/>
              <a:r>
                <a:rPr lang="en-US" sz="2200" b="1" dirty="0" smtClean="0">
                  <a:solidFill>
                    <a:schemeClr val="tx1"/>
                  </a:solidFill>
                </a:rPr>
                <a:t>/signature</a:t>
              </a:r>
              <a:endParaRPr lang="en-US" sz="22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mc="http://schemas.openxmlformats.org/markup-compatibility/2006" xmlns:mv="urn:schemas-microsoft-com:mac:vml"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B208C7F7-3FA4-461F-9B7C-E66C5A09D4EC}"/>
                </a:ext>
              </a:extLst>
            </p:cNvPr>
            <p:cNvSpPr/>
            <p:nvPr/>
          </p:nvSpPr>
          <p:spPr>
            <a:xfrm rot="5400000">
              <a:off x="8109466" y="4768334"/>
              <a:ext cx="849868" cy="609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>
                  <a:solidFill>
                    <a:schemeClr val="tx1"/>
                  </a:solidFill>
                </a:rPr>
                <a:t>error</a:t>
              </a:r>
              <a:endParaRPr lang="en-US" sz="22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43200" y="1371600"/>
              <a:ext cx="5029200" cy="38100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5800" y="1277779"/>
              <a:ext cx="1143000" cy="24622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endParaRPr lang="en-US" sz="1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5800" y="2590800"/>
              <a:ext cx="1143000" cy="12311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endParaRPr lang="en-US" sz="1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85800" y="4267200"/>
              <a:ext cx="1143000" cy="12311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endParaRPr lang="en-US" sz="1000" dirty="0"/>
            </a:p>
          </p:txBody>
        </p:sp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2479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3352800"/>
            <a:ext cx="4580255" cy="233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Mutation Signature Model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FE98728-8B25-A142-A87B-AACB3930A169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3742987"/>
              </p:ext>
            </p:extLst>
          </p:nvPr>
        </p:nvGraphicFramePr>
        <p:xfrm>
          <a:off x="2438400" y="1612226"/>
          <a:ext cx="3432175" cy="928687"/>
        </p:xfrm>
        <a:graphic>
          <a:graphicData uri="http://schemas.openxmlformats.org/presentationml/2006/ole">
            <p:oleObj spid="_x0000_s71682" name="Equation" r:id="rId5" imgW="1130300" imgH="304800" progId="Equation.3">
              <p:embed/>
            </p:oleObj>
          </a:graphicData>
        </a:graphic>
      </p:graphicFrame>
      <p:grpSp>
        <p:nvGrpSpPr>
          <p:cNvPr id="2" name="Group 18"/>
          <p:cNvGrpSpPr/>
          <p:nvPr/>
        </p:nvGrpSpPr>
        <p:grpSpPr>
          <a:xfrm>
            <a:off x="264774" y="2606933"/>
            <a:ext cx="1106827" cy="3184267"/>
            <a:chOff x="238836" y="1748103"/>
            <a:chExt cx="908240" cy="2657101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8836" y="1748103"/>
              <a:ext cx="908240" cy="2228235"/>
            </a:xfrm>
            <a:prstGeom prst="rect">
              <a:avLst/>
            </a:prstGeom>
          </p:spPr>
        </p:pic>
        <p:grpSp>
          <p:nvGrpSpPr>
            <p:cNvPr id="5" name="Group 48"/>
            <p:cNvGrpSpPr/>
            <p:nvPr/>
          </p:nvGrpSpPr>
          <p:grpSpPr>
            <a:xfrm>
              <a:off x="626993" y="4130885"/>
              <a:ext cx="45719" cy="274319"/>
              <a:chOff x="1173481" y="5364481"/>
              <a:chExt cx="45719" cy="274319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1173481" y="5364481"/>
                <a:ext cx="45719" cy="45719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>
                <a:solidFill>
                  <a:schemeClr val="tx1">
                    <a:lumMod val="50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1173481" y="5486400"/>
                <a:ext cx="45719" cy="45719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>
                <a:solidFill>
                  <a:schemeClr val="tx1">
                    <a:lumMod val="50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173481" y="5593081"/>
                <a:ext cx="45719" cy="45719"/>
              </a:xfrm>
              <a:prstGeom prst="ellipse">
                <a:avLst/>
              </a:prstGeom>
              <a:solidFill>
                <a:schemeClr val="tx1">
                  <a:lumMod val="50000"/>
                </a:schemeClr>
              </a:solidFill>
              <a:ln>
                <a:solidFill>
                  <a:schemeClr val="tx1">
                    <a:lumMod val="50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457200" y="2514600"/>
            <a:ext cx="351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D</a:t>
            </a:r>
            <a:endParaRPr lang="en-US" b="1" u="sng" dirty="0"/>
          </a:p>
        </p:txBody>
      </p:sp>
      <p:sp>
        <p:nvSpPr>
          <p:cNvPr id="22" name="TextBox 21"/>
          <p:cNvSpPr txBox="1"/>
          <p:nvPr/>
        </p:nvSpPr>
        <p:spPr>
          <a:xfrm>
            <a:off x="264774" y="2145268"/>
            <a:ext cx="1335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bg1"/>
                </a:solidFill>
              </a:rPr>
              <a:t>Data (x)</a:t>
            </a:r>
            <a:endParaRPr lang="en-US" sz="2400" b="1" u="sng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91584" y="2378053"/>
            <a:ext cx="12188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0000"/>
                </a:solidFill>
              </a:rPr>
              <a:t>signature</a:t>
            </a:r>
            <a:endParaRPr lang="en-US" sz="2200" dirty="0">
              <a:solidFill>
                <a:srgbClr val="0000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10800000">
            <a:off x="5562602" y="2378053"/>
            <a:ext cx="228601" cy="16286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581400" y="2540913"/>
            <a:ext cx="381000" cy="36933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786604" y="2845713"/>
            <a:ext cx="11404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0000"/>
                </a:solidFill>
              </a:rPr>
              <a:t>Features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86433" y="1154668"/>
            <a:ext cx="2300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5"/>
                </a:solidFill>
              </a:rPr>
              <a:t>Shiraishi</a:t>
            </a:r>
            <a:r>
              <a:rPr lang="en-US" b="1" dirty="0" smtClean="0">
                <a:solidFill>
                  <a:schemeClr val="accent5"/>
                </a:solidFill>
              </a:rPr>
              <a:t> et al. </a:t>
            </a:r>
          </a:p>
          <a:p>
            <a:r>
              <a:rPr lang="en-US" b="1" dirty="0" err="1" smtClean="0">
                <a:solidFill>
                  <a:schemeClr val="accent5"/>
                </a:solidFill>
              </a:rPr>
              <a:t>PLoS</a:t>
            </a:r>
            <a:r>
              <a:rPr lang="en-US" b="1" dirty="0" smtClean="0">
                <a:solidFill>
                  <a:schemeClr val="accent5"/>
                </a:solidFill>
              </a:rPr>
              <a:t> Genetics (2015)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58000" y="3657600"/>
            <a:ext cx="762000" cy="685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005432" y="5059681"/>
            <a:ext cx="1614567" cy="685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124200" y="4953000"/>
            <a:ext cx="1932067" cy="685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027582" y="4953000"/>
            <a:ext cx="1107635" cy="685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822635" y="4953000"/>
            <a:ext cx="797365" cy="685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8864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990600"/>
            <a:ext cx="8229600" cy="4648200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			</a:t>
            </a:r>
            <a:r>
              <a:rPr lang="en-US" sz="2800" dirty="0" smtClean="0">
                <a:solidFill>
                  <a:schemeClr val="accent6"/>
                </a:solidFill>
              </a:rPr>
              <a:t>Latent </a:t>
            </a:r>
            <a:r>
              <a:rPr lang="en-US" sz="2800" dirty="0" err="1" smtClean="0">
                <a:solidFill>
                  <a:schemeClr val="accent6"/>
                </a:solidFill>
              </a:rPr>
              <a:t>Dirichlet</a:t>
            </a:r>
            <a:r>
              <a:rPr lang="en-US" sz="2800" dirty="0" smtClean="0">
                <a:solidFill>
                  <a:schemeClr val="accent6"/>
                </a:solidFill>
              </a:rPr>
              <a:t> Allocation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Mutation Signature Model </a:t>
            </a:r>
            <a:r>
              <a:rPr lang="en-US" dirty="0" smtClean="0">
                <a:solidFill>
                  <a:schemeClr val="bg1"/>
                </a:solidFill>
              </a:rPr>
              <a:t>(cont.)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FE98728-8B25-A142-A87B-AACB3930A16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54776" y="4899392"/>
            <a:ext cx="19007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</a:rPr>
              <a:t>Fit using</a:t>
            </a:r>
          </a:p>
          <a:p>
            <a:r>
              <a:rPr lang="en-US" sz="2200" b="1" dirty="0" smtClean="0">
                <a:solidFill>
                  <a:schemeClr val="bg1"/>
                </a:solidFill>
              </a:rPr>
              <a:t>EM algorithm</a:t>
            </a:r>
            <a:endParaRPr lang="en-US" sz="22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48483096"/>
              </p:ext>
            </p:extLst>
          </p:nvPr>
        </p:nvGraphicFramePr>
        <p:xfrm>
          <a:off x="1206500" y="2692400"/>
          <a:ext cx="5168900" cy="1524000"/>
        </p:xfrm>
        <a:graphic>
          <a:graphicData uri="http://schemas.openxmlformats.org/presentationml/2006/ole">
            <p:oleObj spid="_x0000_s73730" name="Equation" r:id="rId4" imgW="1701800" imgH="49530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547473" y="4836376"/>
            <a:ext cx="12190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0000"/>
                </a:solidFill>
              </a:rPr>
              <a:t>Mutation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7222" y="4654448"/>
            <a:ext cx="12659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0000"/>
                </a:solidFill>
              </a:rPr>
              <a:t>Signature</a:t>
            </a:r>
            <a:endParaRPr lang="en-US" sz="2200" dirty="0">
              <a:solidFill>
                <a:srgbClr val="00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3072717" y="4485656"/>
            <a:ext cx="531852" cy="16959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V="1">
            <a:off x="4117476" y="4429737"/>
            <a:ext cx="404336" cy="150813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979942" y="3504245"/>
            <a:ext cx="954258" cy="646331"/>
          </a:xfrm>
          <a:prstGeom prst="rect">
            <a:avLst/>
          </a:prstGeom>
          <a:noFill/>
          <a:ln w="9525" cap="flat" cmpd="sng" algn="ctr">
            <a:solidFill>
              <a:schemeClr val="accent3">
                <a:lumMod val="75000"/>
              </a:schemeClr>
            </a:solidFill>
            <a:prstDash val="lgDash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Missing</a:t>
            </a:r>
          </a:p>
          <a:p>
            <a:pPr algn="ctr"/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Data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rot="16200000" flipV="1">
            <a:off x="5979943" y="3198075"/>
            <a:ext cx="304798" cy="228602"/>
          </a:xfrm>
          <a:prstGeom prst="straightConnector1">
            <a:avLst/>
          </a:prstGeom>
          <a:ln>
            <a:solidFill>
              <a:srgbClr val="AA581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454083" y="4150576"/>
            <a:ext cx="359755" cy="34057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66427" y="4379176"/>
            <a:ext cx="9426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0000"/>
                </a:solidFill>
              </a:rPr>
              <a:t>Tumor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86433" y="1154668"/>
            <a:ext cx="2300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5"/>
                </a:solidFill>
              </a:rPr>
              <a:t>Shiraishi</a:t>
            </a:r>
            <a:r>
              <a:rPr lang="en-US" b="1" dirty="0" smtClean="0">
                <a:solidFill>
                  <a:schemeClr val="accent5"/>
                </a:solidFill>
              </a:rPr>
              <a:t> et al. </a:t>
            </a:r>
          </a:p>
          <a:p>
            <a:r>
              <a:rPr lang="en-US" b="1" dirty="0" err="1" smtClean="0">
                <a:solidFill>
                  <a:schemeClr val="accent5"/>
                </a:solidFill>
              </a:rPr>
              <a:t>PLoS</a:t>
            </a:r>
            <a:r>
              <a:rPr lang="en-US" b="1" dirty="0" smtClean="0">
                <a:solidFill>
                  <a:schemeClr val="accent5"/>
                </a:solidFill>
              </a:rPr>
              <a:t> Genetics (2015)</a:t>
            </a:r>
            <a:endParaRPr lang="en-US" b="1" dirty="0">
              <a:solidFill>
                <a:schemeClr val="accent5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4463807" y="2957807"/>
            <a:ext cx="510063" cy="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6838" y="1981200"/>
            <a:ext cx="15953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00FF"/>
                </a:solidFill>
              </a:rPr>
              <a:t>Multinomial</a:t>
            </a:r>
          </a:p>
          <a:p>
            <a:pPr algn="ctr"/>
            <a:r>
              <a:rPr lang="en-US" sz="2200" dirty="0" smtClean="0">
                <a:solidFill>
                  <a:srgbClr val="0000FF"/>
                </a:solidFill>
              </a:rPr>
              <a:t>probability</a:t>
            </a:r>
            <a:endParaRPr lang="en-US" sz="2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1" grpId="0" animBg="1"/>
    </p:bldLst>
  </p:timing>
</p:sld>
</file>

<file path=ppt/theme/theme1.xml><?xml version="1.0" encoding="utf-8"?>
<a:theme xmlns:a="http://schemas.openxmlformats.org/drawingml/2006/main" name="KeckSchoolofMedicin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KeckSchoolofMedicine</Template>
  <TotalTime>29089</TotalTime>
  <Words>772</Words>
  <Application>Microsoft Macintosh PowerPoint</Application>
  <PresentationFormat>Letter Paper (8.5x11 in)</PresentationFormat>
  <Paragraphs>248</Paragraphs>
  <Slides>25</Slides>
  <Notes>19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KeckSchoolofMedicine</vt:lpstr>
      <vt:lpstr>Equation</vt:lpstr>
      <vt:lpstr>Statistical approach for investigating change in mutational process during cancer growth and development</vt:lpstr>
      <vt:lpstr>Acknowledgements</vt:lpstr>
      <vt:lpstr>Somatic Mutation Frequencies by Cancer Type</vt:lpstr>
      <vt:lpstr>Mutational Process</vt:lpstr>
      <vt:lpstr>Tumor Ancestry</vt:lpstr>
      <vt:lpstr>Multi-Region Sequencing</vt:lpstr>
      <vt:lpstr>Inferring Signatures from Catalogs</vt:lpstr>
      <vt:lpstr>Mutation Signature Model</vt:lpstr>
      <vt:lpstr>Mutation Signature Model (cont.)</vt:lpstr>
      <vt:lpstr>Hierarchical LDA  (HiLDA)</vt:lpstr>
      <vt:lpstr>Bayes Model Selection</vt:lpstr>
      <vt:lpstr>16 Colon Tumors</vt:lpstr>
      <vt:lpstr>Somatic Mutations</vt:lpstr>
      <vt:lpstr>Classify Trunk &amp; Branch Mutations</vt:lpstr>
      <vt:lpstr>Do Mutational Signatures Differ Before and After Transformation?</vt:lpstr>
      <vt:lpstr>Estimate Number of Signatures (5-mers)</vt:lpstr>
      <vt:lpstr>2 Signatures:  Side A &amp; Side B</vt:lpstr>
      <vt:lpstr>2 Signatures:  Side A &amp; Side B</vt:lpstr>
      <vt:lpstr>2 Signatures:  Side A &amp; Side B</vt:lpstr>
      <vt:lpstr>2 Signatures:  Trunk &amp; Branch</vt:lpstr>
      <vt:lpstr>2 Signatures:  Trunk &amp; Branch</vt:lpstr>
      <vt:lpstr>2 Signatures:  Trunk &amp; Branch</vt:lpstr>
      <vt:lpstr>Summary</vt:lpstr>
      <vt:lpstr>Conclusions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Kim Siegmund</dc:creator>
  <cp:lastModifiedBy>Kim Siegmund</cp:lastModifiedBy>
  <cp:revision>1695</cp:revision>
  <cp:lastPrinted>2016-06-03T23:10:03Z</cp:lastPrinted>
  <dcterms:created xsi:type="dcterms:W3CDTF">2018-11-07T12:53:17Z</dcterms:created>
  <dcterms:modified xsi:type="dcterms:W3CDTF">2018-11-08T20:33:41Z</dcterms:modified>
</cp:coreProperties>
</file>