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843" r:id="rId2"/>
    <p:sldId id="850" r:id="rId3"/>
    <p:sldId id="768" r:id="rId4"/>
    <p:sldId id="780" r:id="rId5"/>
    <p:sldId id="792" r:id="rId6"/>
    <p:sldId id="794" r:id="rId7"/>
    <p:sldId id="789" r:id="rId8"/>
    <p:sldId id="782" r:id="rId9"/>
    <p:sldId id="807" r:id="rId10"/>
    <p:sldId id="812" r:id="rId11"/>
    <p:sldId id="818" r:id="rId12"/>
    <p:sldId id="819" r:id="rId13"/>
    <p:sldId id="844" r:id="rId14"/>
    <p:sldId id="845" r:id="rId15"/>
    <p:sldId id="846" r:id="rId16"/>
    <p:sldId id="831" r:id="rId17"/>
    <p:sldId id="828" r:id="rId18"/>
    <p:sldId id="829" r:id="rId19"/>
    <p:sldId id="832" r:id="rId20"/>
    <p:sldId id="827" r:id="rId21"/>
    <p:sldId id="830" r:id="rId22"/>
    <p:sldId id="833" r:id="rId23"/>
    <p:sldId id="847" r:id="rId24"/>
    <p:sldId id="848" r:id="rId25"/>
    <p:sldId id="849" r:id="rId26"/>
    <p:sldId id="784" r:id="rId27"/>
    <p:sldId id="689" r:id="rId28"/>
    <p:sldId id="808" r:id="rId29"/>
    <p:sldId id="821" r:id="rId3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89"/>
    <p:restoredTop sz="92320"/>
  </p:normalViewPr>
  <p:slideViewPr>
    <p:cSldViewPr snapToGrid="0" snapToObjects="1">
      <p:cViewPr>
        <p:scale>
          <a:sx n="118" d="100"/>
          <a:sy n="118" d="100"/>
        </p:scale>
        <p:origin x="-1064" y="3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6BE97A2-CB39-5B4C-B87B-81BD8AF57E58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6DF30DA-A37F-7341-9C38-946EEF465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3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1834-D48C-1849-8AFE-E4EB5EBB8D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0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DF30DA-A37F-7341-9C38-946EEF4656C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9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CE158E-9113-7A44-A37E-45A64F28882F}" type="slidenum">
              <a:rPr lang="en-US" sz="1200">
                <a:latin typeface="Calibri" charset="0"/>
              </a:rPr>
              <a:pPr eaLnBrk="1" hangingPunct="1"/>
              <a:t>27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837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D99DC-73AA-B141-AE66-6B7B6DBD2BC5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1CFE0-5F02-B645-9BED-8953BE851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5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DC6AB-8BE3-A740-B9CC-231192095534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16A8-E252-1347-8637-8A96FAB12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1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90364-F0C1-4643-AE0F-F26BB0BF4908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1E0B4-5948-D64A-A0C6-18F41C21B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8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2AFE4-2259-AD44-BD56-8529FCAFBEC0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A99E5-50C5-3B44-91A1-B01438F3D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0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C10B9-3234-B541-AB40-FF40D9761299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3D7D5-492A-6C4A-AD5D-B71CBC420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9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D48E3-18DD-0E44-B655-D44CCC8C1463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9E08A-8AEE-6848-8F8A-C30AD117E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3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20C2B-AF70-9C41-BC5F-DC1606958466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03956-1DFD-FC4A-89E5-2E87E65F1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6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E1807-7F56-E249-B881-29D4192CAC80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D604-CABD-FF48-829B-812D325A2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4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0D4BC-B6B0-F647-A571-F3FD245EAF3B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96568-4A9F-6D48-823C-FE2A6EE5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99FA-FF78-DC49-990D-DB539ED73B97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1F0E6-6D05-E341-96DB-B247DCA3D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3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53DE-C13F-FD4D-B0B3-A0395024CFCD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6F520-5643-A340-805E-B25E935DA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5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0BEA112-7771-D84F-AED3-D69739A26186}" type="datetime1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071F1E4-5255-AC4C-A9F9-F23750E21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tiff"/><Relationship Id="rId14" Type="http://schemas.openxmlformats.org/officeDocument/2006/relationships/image" Target="../media/image55.tiff"/><Relationship Id="rId15" Type="http://schemas.openxmlformats.org/officeDocument/2006/relationships/image" Target="../media/image56.tiff"/><Relationship Id="rId16" Type="http://schemas.openxmlformats.org/officeDocument/2006/relationships/image" Target="../media/image57.tiff"/><Relationship Id="rId17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1/344309" TargetMode="External"/><Relationship Id="rId4" Type="http://schemas.openxmlformats.org/officeDocument/2006/relationships/hyperlink" Target="https://doi.org/10.1101/414482" TargetMode="External"/><Relationship Id="rId5" Type="http://schemas.openxmlformats.org/officeDocument/2006/relationships/hyperlink" Target="https://doi.org/10.1101/26750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101/411058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tiff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9144000" cy="5143500"/>
            <a:chOff x="0" y="1112108"/>
            <a:chExt cx="7984503" cy="5526802"/>
          </a:xfrm>
        </p:grpSpPr>
        <p:pic>
          <p:nvPicPr>
            <p:cNvPr id="14" name="Picture 14" descr="Image result for nyc skyline">
              <a:extLst>
                <a:ext uri="{FF2B5EF4-FFF2-40B4-BE49-F238E27FC236}">
                  <a16:creationId xmlns:a16="http://schemas.microsoft.com/office/drawing/2014/main" xmlns="" id="{27637F41-97F2-4EE7-B6C6-A4AEB0619C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70" b="35855"/>
            <a:stretch/>
          </p:blipFill>
          <p:spPr bwMode="auto">
            <a:xfrm>
              <a:off x="0" y="1112108"/>
              <a:ext cx="7984503" cy="2792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vancouver skyline">
              <a:extLst>
                <a:ext uri="{FF2B5EF4-FFF2-40B4-BE49-F238E27FC236}">
                  <a16:creationId xmlns:a16="http://schemas.microsoft.com/office/drawing/2014/main" xmlns="" id="{4763D22D-1EDF-4081-8DB0-D3682D196C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89" b="24865"/>
            <a:stretch/>
          </p:blipFill>
          <p:spPr bwMode="auto">
            <a:xfrm>
              <a:off x="0" y="3904736"/>
              <a:ext cx="7984503" cy="273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280201" y="-31595"/>
            <a:ext cx="8773268" cy="1102519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en-US" sz="27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Single cell whole genome sequencing for population genetic inference of cancer dynamics</a:t>
            </a:r>
            <a:endParaRPr lang="en-US" sz="2100" b="1" dirty="0">
              <a:solidFill>
                <a:schemeClr val="bg1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615547" y="1101962"/>
            <a:ext cx="5099434" cy="131445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1" hangingPunct="1"/>
            <a:r>
              <a:rPr lang="en-US" sz="20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Sohrab </a:t>
            </a:r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P. Shah</a:t>
            </a:r>
          </a:p>
          <a:p>
            <a:pPr algn="l" eaLnBrk="1" hangingPunct="1"/>
            <a:r>
              <a:rPr lang="en-US" sz="1600" b="1" i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Chief, Computational Oncology</a:t>
            </a:r>
          </a:p>
          <a:p>
            <a:pPr algn="l" eaLnBrk="1" hangingPunct="1"/>
            <a:r>
              <a:rPr lang="en-US" sz="1600" b="1" i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Memorial Sloan Kettering Cancer Center</a:t>
            </a:r>
          </a:p>
          <a:p>
            <a:pPr algn="l" eaLnBrk="1" hangingPunct="1"/>
            <a:r>
              <a:rPr lang="en-US" sz="1600" b="1" i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New York, NY</a:t>
            </a:r>
          </a:p>
          <a:p>
            <a:pPr algn="l" eaLnBrk="1" hangingPunct="1"/>
            <a:endParaRPr lang="en-US" sz="1600" b="1" dirty="0">
              <a:solidFill>
                <a:srgbClr val="898989"/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 algn="l" eaLnBrk="1" hangingPunct="1"/>
            <a:r>
              <a:rPr lang="en-US" sz="1600" b="1" i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</a:rPr>
              <a:t>Scientist</a:t>
            </a:r>
          </a:p>
          <a:p>
            <a:pPr algn="l" eaLnBrk="1" hangingPunct="1"/>
            <a:r>
              <a:rPr lang="en-US" sz="1600" b="1" i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</a:rPr>
              <a:t>BC Cancer</a:t>
            </a:r>
          </a:p>
          <a:p>
            <a:pPr algn="l" eaLnBrk="1" hangingPunct="1"/>
            <a:r>
              <a:rPr lang="en-US" sz="1600" b="1" i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</a:rPr>
              <a:t>Vancouver, BC</a:t>
            </a:r>
          </a:p>
          <a:p>
            <a:pPr algn="l" eaLnBrk="1" hangingPunct="1"/>
            <a:endParaRPr lang="en-US" sz="1800" b="1" dirty="0" smtClean="0">
              <a:solidFill>
                <a:srgbClr val="898989"/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 algn="l" eaLnBrk="1" hangingPunct="1"/>
            <a:endParaRPr lang="en-US" b="1" dirty="0">
              <a:solidFill>
                <a:srgbClr val="898989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3" y="1359204"/>
            <a:ext cx="3055485" cy="738688"/>
          </a:xfrm>
          <a:prstGeom prst="rect">
            <a:avLst/>
          </a:prstGeom>
        </p:spPr>
      </p:pic>
      <p:pic>
        <p:nvPicPr>
          <p:cNvPr id="9" name="Picture 7" descr="ubcblue_full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243"/>
          <a:stretch/>
        </p:blipFill>
        <p:spPr bwMode="auto">
          <a:xfrm>
            <a:off x="280201" y="2740429"/>
            <a:ext cx="824366" cy="7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36" y="2718951"/>
            <a:ext cx="666650" cy="7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5306"/>
            <a:ext cx="901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Evidence of negative selection and rates of mitotic errors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6" y="802292"/>
            <a:ext cx="5609262" cy="4010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r="30368"/>
          <a:stretch/>
        </p:blipFill>
        <p:spPr>
          <a:xfrm>
            <a:off x="5666838" y="536970"/>
            <a:ext cx="3477162" cy="45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23449"/>
          <a:stretch/>
        </p:blipFill>
        <p:spPr>
          <a:xfrm>
            <a:off x="0" y="669072"/>
            <a:ext cx="3556000" cy="4362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400" y="75306"/>
            <a:ext cx="746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Merging cell subsets for clone-specific inference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16" y="793576"/>
            <a:ext cx="5350284" cy="44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1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8" y="906303"/>
            <a:ext cx="7178473" cy="4081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400" y="75306"/>
            <a:ext cx="746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Unambiguous LOH and clone-specific copy number genotypes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7483" y="1081668"/>
            <a:ext cx="278780" cy="350148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27421" y="1081667"/>
            <a:ext cx="278780" cy="350148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2" y="725136"/>
            <a:ext cx="7732771" cy="4333751"/>
          </a:xfrm>
        </p:spPr>
      </p:pic>
      <p:sp>
        <p:nvSpPr>
          <p:cNvPr id="5" name="TextBox 4"/>
          <p:cNvSpPr txBox="1"/>
          <p:nvPr/>
        </p:nvSpPr>
        <p:spPr>
          <a:xfrm>
            <a:off x="0" y="75306"/>
            <a:ext cx="901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Detecting DNA replication timing from dividing cells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390" y="725136"/>
            <a:ext cx="380010" cy="141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8190" y="4834123"/>
            <a:ext cx="456210" cy="309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9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80"/>
          <a:stretch/>
        </p:blipFill>
        <p:spPr>
          <a:xfrm>
            <a:off x="0" y="1080656"/>
            <a:ext cx="9088668" cy="3253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5306"/>
            <a:ext cx="901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Detecting DNA replication timing from dividing cells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58" y="4320039"/>
            <a:ext cx="589313" cy="1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6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5306"/>
            <a:ext cx="9013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Detecting DNA replication timing from dividing cells:</a:t>
            </a:r>
          </a:p>
          <a:p>
            <a:pPr algn="ctr"/>
            <a:r>
              <a:rPr lang="en-US" sz="2400" b="1" dirty="0" err="1" smtClean="0">
                <a:latin typeface="Helvetica" charset="0"/>
                <a:ea typeface="Helvetica" charset="0"/>
                <a:cs typeface="Helvetica" charset="0"/>
              </a:rPr>
              <a:t>Aneuploid</a:t>
            </a: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 cells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434"/>
            <a:ext cx="9144000" cy="3247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11" y="4533794"/>
            <a:ext cx="589313" cy="1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400" y="75306"/>
            <a:ext cx="8085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Inferring real time clonal trajectories and quantitative fitness attributes: </a:t>
            </a:r>
            <a:r>
              <a:rPr lang="en-US" sz="2400" b="1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serial PDX passaging</a:t>
            </a:r>
            <a:endParaRPr lang="en-US" sz="2400" b="1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133"/>
            <a:ext cx="9144000" cy="371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6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400" y="75306"/>
            <a:ext cx="746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Inferring real time clonal trajectories and quantitative fitness attributes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34" y="906303"/>
            <a:ext cx="5520728" cy="4237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4147" y="1106260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Copy Number</a:t>
            </a:r>
            <a:endParaRPr lang="en-US" sz="1200"/>
          </a:p>
        </p:txBody>
      </p:sp>
      <p:sp>
        <p:nvSpPr>
          <p:cNvPr id="4" name="TextBox 3"/>
          <p:cNvSpPr txBox="1"/>
          <p:nvPr/>
        </p:nvSpPr>
        <p:spPr>
          <a:xfrm>
            <a:off x="7394455" y="4571999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Ciara </a:t>
            </a:r>
            <a:r>
              <a:rPr lang="en-US" sz="1200" b="1" dirty="0" err="1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O’Flanagan</a:t>
            </a:r>
            <a:endParaRPr lang="en-US" sz="1200" b="1" dirty="0" smtClean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Emma </a:t>
            </a:r>
            <a:r>
              <a:rPr lang="en-US" sz="1200" b="1" dirty="0" err="1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Laks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7044" y="1514475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n=2386 cells</a:t>
            </a:r>
          </a:p>
          <a:p>
            <a:r>
              <a:rPr lang="en-US" b="1" dirty="0" smtClean="0"/>
              <a:t>6 </a:t>
            </a:r>
            <a:r>
              <a:rPr lang="en-US" b="1" dirty="0" err="1" smtClean="0"/>
              <a:t>timepoints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04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400" y="75306"/>
            <a:ext cx="746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Inferring real time clonal trajectories and quantitative fitness attributes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07" y="871403"/>
            <a:ext cx="7451471" cy="4272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48" y="4620280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Alexandre </a:t>
            </a:r>
            <a:r>
              <a:rPr lang="en-US" sz="1400" b="1" smtClean="0">
                <a:solidFill>
                  <a:schemeClr val="bg1">
                    <a:lumMod val="50000"/>
                  </a:schemeClr>
                </a:solidFill>
              </a:rPr>
              <a:t>Bouchard-Cote  </a:t>
            </a:r>
          </a:p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Sohrab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</a:rPr>
              <a:t>Salehi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" y="1661774"/>
            <a:ext cx="3593414" cy="254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/>
          <a:stretch/>
        </p:blipFill>
        <p:spPr>
          <a:xfrm>
            <a:off x="3665531" y="973665"/>
            <a:ext cx="5393267" cy="3395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400" y="75306"/>
            <a:ext cx="746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Inferring real time clonal trajectories and quantitative fitness attributes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48" y="4620280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Alexandre </a:t>
            </a:r>
            <a:r>
              <a:rPr lang="en-US" sz="1400" b="1" smtClean="0">
                <a:solidFill>
                  <a:schemeClr val="bg1">
                    <a:lumMod val="50000"/>
                  </a:schemeClr>
                </a:solidFill>
              </a:rPr>
              <a:t>Bouchard-Cote  </a:t>
            </a:r>
          </a:p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Sohrab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</a:rPr>
              <a:t>Salehi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Shareholder and consultant for Contextual Genomics </a:t>
            </a:r>
            <a:r>
              <a:rPr lang="en-US" smtClean="0"/>
              <a:t>Inc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9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400" y="100707"/>
            <a:ext cx="746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Inferring real time clonal trajectories and quantitative fitness attributes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31704"/>
            <a:ext cx="8540750" cy="3929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48" y="4620280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Alexandre </a:t>
            </a:r>
            <a:r>
              <a:rPr lang="en-US" sz="1400" b="1" smtClean="0">
                <a:solidFill>
                  <a:schemeClr val="bg1">
                    <a:lumMod val="50000"/>
                  </a:schemeClr>
                </a:solidFill>
              </a:rPr>
              <a:t>Bouchard-Cote  </a:t>
            </a:r>
          </a:p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Sohrab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</a:rPr>
              <a:t>Salehi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9" y="767435"/>
            <a:ext cx="2631665" cy="2020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6091"/>
            <a:ext cx="4293929" cy="1975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400" y="100707"/>
            <a:ext cx="746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Inferring real time clonal trajectories and quantitative fitness attributes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64" y="1075219"/>
            <a:ext cx="4239221" cy="3564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48" y="4620280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Alexandre </a:t>
            </a:r>
            <a:r>
              <a:rPr lang="en-US" sz="1400" b="1" smtClean="0">
                <a:solidFill>
                  <a:schemeClr val="bg1">
                    <a:lumMod val="50000"/>
                  </a:schemeClr>
                </a:solidFill>
              </a:rPr>
              <a:t>Bouchard-Cote  </a:t>
            </a:r>
          </a:p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Sohrab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</a:rPr>
              <a:t>Salehi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400" y="100707"/>
            <a:ext cx="746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Inferring real time clonal trajectories and quantitative fitness attributes: </a:t>
            </a:r>
            <a:r>
              <a:rPr lang="en-US" sz="2400" b="1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making predictions</a:t>
            </a:r>
            <a:endParaRPr lang="en-US" sz="2400" b="1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8216" y="931704"/>
            <a:ext cx="8069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likely is it for clone A to dominate clone F</a:t>
            </a:r>
            <a:r>
              <a:rPr lang="en-US" dirty="0" smtClean="0"/>
              <a:t>?</a:t>
            </a:r>
          </a:p>
          <a:p>
            <a:r>
              <a:rPr lang="en-US" dirty="0" smtClean="0"/>
              <a:t>delta </a:t>
            </a:r>
            <a:r>
              <a:rPr lang="en-US" dirty="0"/>
              <a:t>= X(A, X10) - </a:t>
            </a:r>
            <a:r>
              <a:rPr lang="en-US" dirty="0" smtClean="0"/>
              <a:t>X(F,X10)</a:t>
            </a:r>
          </a:p>
          <a:p>
            <a:r>
              <a:rPr lang="en-US" dirty="0" smtClean="0"/>
              <a:t>X(</a:t>
            </a:r>
            <a:r>
              <a:rPr lang="en-US" dirty="0" err="1" smtClean="0"/>
              <a:t>i</a:t>
            </a:r>
            <a:r>
              <a:rPr lang="en-US" dirty="0"/>
              <a:t>, t): abundance of clone </a:t>
            </a:r>
            <a:r>
              <a:rPr lang="en-US" dirty="0" err="1"/>
              <a:t>i</a:t>
            </a:r>
            <a:r>
              <a:rPr lang="en-US" dirty="0"/>
              <a:t> at time 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3" y="2046534"/>
            <a:ext cx="3322941" cy="278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63" y="1978845"/>
            <a:ext cx="5396829" cy="271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3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400" y="100707"/>
            <a:ext cx="746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Establishing clonal gene expression profiling through single cell RNA </a:t>
            </a:r>
            <a:r>
              <a:rPr lang="mr-IN" sz="2400" b="1" dirty="0" smtClean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 DNA mapping</a:t>
            </a:r>
            <a:endParaRPr lang="en-US" sz="2400" b="1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950501"/>
            <a:ext cx="8229600" cy="3232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206" y="4201886"/>
            <a:ext cx="910071" cy="910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9289" y="4648435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Kieran Campbell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8909" y="4656921"/>
            <a:ext cx="3519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b="1" dirty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https://doi.org/10.1101/344309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44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400" y="100707"/>
            <a:ext cx="746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Establishing clonal gene expression profiling through single cell RNA </a:t>
            </a:r>
            <a:r>
              <a:rPr lang="mr-IN" sz="2400" b="1" dirty="0" smtClean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 DNA mapping</a:t>
            </a:r>
            <a:endParaRPr lang="en-US" sz="2400" b="1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206" y="4201886"/>
            <a:ext cx="910071" cy="910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9289" y="4648435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Kieran Campbell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8909" y="4656921"/>
            <a:ext cx="3519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b="1" dirty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https://doi.org/10.1101/344309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991"/>
            <a:ext cx="9144000" cy="422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60199"/>
            <a:ext cx="5952395" cy="4383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400" y="100707"/>
            <a:ext cx="746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Establishing clonal gene expression profiling through single cell RNA </a:t>
            </a:r>
            <a:r>
              <a:rPr lang="mr-IN" sz="2400" b="1" dirty="0" smtClean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 DNA mapping</a:t>
            </a:r>
            <a:endParaRPr lang="en-US" sz="2400" b="1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8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Lessons learned from single cell whole genome sequencing at scale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1177849"/>
            <a:ext cx="8631044" cy="3394472"/>
          </a:xfrm>
        </p:spPr>
        <p:txBody>
          <a:bodyPr/>
          <a:lstStyle/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New single cell technologies enable a fundamentally novel approach for studying disease dynamics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Questions about background mutation rates and negative selection become accessible with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at scale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Sharper views of clonal repertoires are enabled for phylogenetic analysis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Quantitative fitness properties can be calculated in scaled time-series analysis</a:t>
            </a:r>
          </a:p>
        </p:txBody>
      </p:sp>
    </p:spTree>
    <p:extLst>
      <p:ext uri="{BB962C8B-B14F-4D97-AF65-F5344CB8AC3E}">
        <p14:creationId xmlns:p14="http://schemas.microsoft.com/office/powerpoint/2010/main" val="1366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1274491" y="66628"/>
            <a:ext cx="6629400" cy="194072"/>
          </a:xfrm>
        </p:spPr>
        <p:txBody>
          <a:bodyPr/>
          <a:lstStyle/>
          <a:p>
            <a:pPr eaLnBrk="1" hangingPunct="1"/>
            <a:r>
              <a:rPr lang="en-US" sz="2100" b="1" dirty="0" smtClean="0">
                <a:latin typeface="Helvetica" charset="0"/>
                <a:ea typeface="ＭＳ Ｐゴシック" charset="0"/>
                <a:cs typeface="Helvetica" charset="0"/>
              </a:rPr>
              <a:t>Acknowledgments</a:t>
            </a:r>
            <a:endParaRPr lang="en-US" sz="2100" b="1" dirty="0"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120247" y="88137"/>
            <a:ext cx="223268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latin typeface="Helvetica" charset="0"/>
                <a:cs typeface="Helvetica" charset="0"/>
              </a:rPr>
              <a:t>Sam </a:t>
            </a:r>
            <a:r>
              <a:rPr lang="en-US" sz="1600" b="1" dirty="0" err="1">
                <a:latin typeface="Helvetica" charset="0"/>
                <a:cs typeface="Helvetica" charset="0"/>
              </a:rPr>
              <a:t>Aparicio</a:t>
            </a:r>
            <a:endParaRPr lang="en-US" sz="1600" b="1" dirty="0"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smtClean="0">
                <a:latin typeface="Helvetica" charset="0"/>
                <a:cs typeface="Helvetica" charset="0"/>
              </a:rPr>
              <a:t>David Huntsman</a:t>
            </a:r>
          </a:p>
          <a:p>
            <a:pPr eaLnBrk="1" hangingPunct="1"/>
            <a:r>
              <a:rPr lang="en-US" sz="1600" b="1" dirty="0">
                <a:latin typeface="Helvetica" charset="0"/>
                <a:cs typeface="Helvetica" charset="0"/>
              </a:rPr>
              <a:t>Jessica </a:t>
            </a:r>
            <a:r>
              <a:rPr lang="en-US" sz="1600" b="1" dirty="0" err="1" smtClean="0">
                <a:latin typeface="Helvetica" charset="0"/>
                <a:cs typeface="Helvetica" charset="0"/>
              </a:rPr>
              <a:t>McAlpine</a:t>
            </a:r>
            <a:endParaRPr lang="en-US" sz="1600" b="1" dirty="0"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>
                <a:latin typeface="Helvetica" charset="0"/>
                <a:cs typeface="Helvetica" charset="0"/>
              </a:rPr>
              <a:t>Blake </a:t>
            </a:r>
            <a:r>
              <a:rPr lang="en-US" sz="1600" b="1" dirty="0" err="1">
                <a:latin typeface="Helvetica" charset="0"/>
                <a:cs typeface="Helvetica" charset="0"/>
              </a:rPr>
              <a:t>Gilks</a:t>
            </a:r>
            <a:endParaRPr lang="en-US" sz="1600" b="1" dirty="0"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smtClean="0">
                <a:latin typeface="Helvetica" charset="0"/>
                <a:cs typeface="Helvetica" charset="0"/>
              </a:rPr>
              <a:t>Alex Bouchard-Cote</a:t>
            </a:r>
          </a:p>
          <a:p>
            <a:pPr eaLnBrk="1" hangingPunct="1"/>
            <a:r>
              <a:rPr lang="en-US" sz="1600" b="1" dirty="0" smtClean="0">
                <a:latin typeface="Helvetica" charset="0"/>
                <a:cs typeface="Helvetica" charset="0"/>
              </a:rPr>
              <a:t>Carl Hansen</a:t>
            </a:r>
          </a:p>
          <a:p>
            <a:pPr eaLnBrk="1" hangingPunct="1"/>
            <a:r>
              <a:rPr lang="en-US" sz="1600" b="1" dirty="0" smtClean="0">
                <a:latin typeface="Helvetica" charset="0"/>
                <a:cs typeface="Helvetica" charset="0"/>
              </a:rPr>
              <a:t>Brad Nelson</a:t>
            </a:r>
            <a:endParaRPr lang="en-US" sz="1600" b="1" dirty="0">
              <a:latin typeface="Helvetica" charset="0"/>
              <a:cs typeface="Helvetica" charset="0"/>
            </a:endParaRPr>
          </a:p>
          <a:p>
            <a:pPr eaLnBrk="1" hangingPunct="1"/>
            <a:endParaRPr lang="en-US" sz="1600" b="1" dirty="0">
              <a:solidFill>
                <a:srgbClr val="0000FF"/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Andrew 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McPherson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Andrew 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Roth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Adi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Steif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Allen Zhang</a:t>
            </a:r>
          </a:p>
          <a:p>
            <a:pPr eaLnBrk="1" hangingPunct="1"/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Yikan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 Wang</a:t>
            </a: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Ali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Bashashati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Hossein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Farahani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Tyler Funnell</a:t>
            </a: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Kieran Campbell</a:t>
            </a: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Sohrab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Salehi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Emma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Laks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Hans Zahn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4710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586" y="736314"/>
            <a:ext cx="1615678" cy="59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918" y="1388969"/>
            <a:ext cx="1058465" cy="65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399" y="780532"/>
            <a:ext cx="1951918" cy="44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918" y="2124597"/>
            <a:ext cx="2270522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919" y="334537"/>
            <a:ext cx="162520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Box 6"/>
          <p:cNvSpPr txBox="1">
            <a:spLocks noChangeArrowheads="1"/>
          </p:cNvSpPr>
          <p:nvPr/>
        </p:nvSpPr>
        <p:spPr bwMode="auto">
          <a:xfrm>
            <a:off x="6524355" y="4831903"/>
            <a:ext cx="29718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50" b="1" dirty="0">
                <a:latin typeface="Helvetica" charset="0"/>
                <a:cs typeface="Helvetica" charset="0"/>
              </a:rPr>
              <a:t>More info: http</a:t>
            </a:r>
            <a:r>
              <a:rPr lang="en-US" sz="1350" b="1" dirty="0" smtClean="0">
                <a:latin typeface="Helvetica" charset="0"/>
                <a:cs typeface="Helvetica" charset="0"/>
              </a:rPr>
              <a:t>://</a:t>
            </a:r>
            <a:r>
              <a:rPr lang="en-US" sz="1350" b="1" dirty="0" err="1" smtClean="0">
                <a:latin typeface="Helvetica" charset="0"/>
                <a:cs typeface="Helvetica" charset="0"/>
              </a:rPr>
              <a:t>shahlab.ca</a:t>
            </a:r>
            <a:endParaRPr lang="en-US" sz="1350" b="1" dirty="0">
              <a:latin typeface="Helvetica" charset="0"/>
              <a:cs typeface="Helvetica" charset="0"/>
            </a:endParaRPr>
          </a:p>
        </p:txBody>
      </p:sp>
      <p:pic>
        <p:nvPicPr>
          <p:cNvPr id="47113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033" y="2631565"/>
            <a:ext cx="1839515" cy="6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383" y="1359758"/>
            <a:ext cx="1133475" cy="69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0819" y="2808515"/>
            <a:ext cx="1847850" cy="40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929024" y="4979577"/>
            <a:ext cx="59533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2963" y="334538"/>
            <a:ext cx="2038262" cy="502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8669" y="1388969"/>
            <a:ext cx="1466850" cy="6600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6918" y="3372953"/>
            <a:ext cx="1825233" cy="388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58858" y="3349866"/>
            <a:ext cx="1173050" cy="668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7440" y="2129836"/>
            <a:ext cx="1470729" cy="569742"/>
          </a:xfrm>
          <a:prstGeom prst="rect">
            <a:avLst/>
          </a:prstGeom>
        </p:spPr>
      </p:pic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2199146" y="2043813"/>
            <a:ext cx="2232689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Rebecca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Asiimwe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Viktoria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Bojilova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Samantha Leung</a:t>
            </a:r>
          </a:p>
          <a:p>
            <a:pPr eaLnBrk="1" hangingPunct="1"/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Diljot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 Grewal</a:t>
            </a: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Daniel Lai</a:t>
            </a: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Pascale Walters</a:t>
            </a:r>
          </a:p>
          <a:p>
            <a:pPr eaLnBrk="1" hangingPunct="1"/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Nafis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Abrar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	</a:t>
            </a: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Spencer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Vartr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-Watts</a:t>
            </a: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Oleg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Golovko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Jamie Lim</a:t>
            </a:r>
          </a:p>
          <a:p>
            <a:pPr eaLnBrk="1" hangingPunct="1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Ciara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Helvetica" charset="0"/>
                <a:cs typeface="Helvetica" charset="0"/>
              </a:rPr>
              <a:t>O’Flanagan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eaLnBrk="1" hangingPunct="1"/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3352" y="3971705"/>
            <a:ext cx="1322118" cy="727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98542" y="4011139"/>
            <a:ext cx="1725813" cy="74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686800" cy="3394472"/>
          </a:xfrm>
        </p:spPr>
        <p:txBody>
          <a:bodyPr/>
          <a:lstStyle/>
          <a:p>
            <a:pPr marL="0" indent="0">
              <a:buNone/>
            </a:pPr>
            <a:r>
              <a:rPr lang="mr-IN" sz="2000" b="1" dirty="0">
                <a:latin typeface="Helvetica" charset="0"/>
                <a:ea typeface="Helvetica" charset="0"/>
                <a:cs typeface="Helvetica" charset="0"/>
                <a:hlinkClick r:id="rId2"/>
              </a:rPr>
              <a:t>https://</a:t>
            </a:r>
            <a:r>
              <a:rPr lang="mr-IN" sz="2000" b="1" dirty="0" smtClean="0">
                <a:latin typeface="Helvetica" charset="0"/>
                <a:ea typeface="Helvetica" charset="0"/>
                <a:cs typeface="Helvetica" charset="0"/>
                <a:hlinkClick r:id="rId2"/>
              </a:rPr>
              <a:t>doi.org/10.1101/411058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    Single cell WGS</a:t>
            </a:r>
          </a:p>
          <a:p>
            <a:pPr marL="0" indent="0">
              <a:buNone/>
            </a:pPr>
            <a:r>
              <a:rPr lang="mr-IN" sz="2000" b="1" dirty="0">
                <a:latin typeface="Helvetica" charset="0"/>
                <a:ea typeface="Helvetica" charset="0"/>
                <a:cs typeface="Helvetica" charset="0"/>
                <a:hlinkClick r:id="rId3"/>
              </a:rPr>
              <a:t>https://</a:t>
            </a:r>
            <a:r>
              <a:rPr lang="mr-IN" sz="2000" b="1" dirty="0" smtClean="0">
                <a:latin typeface="Helvetica" charset="0"/>
                <a:ea typeface="Helvetica" charset="0"/>
                <a:cs typeface="Helvetica" charset="0"/>
                <a:hlinkClick r:id="rId3"/>
              </a:rPr>
              <a:t>doi.org/10.1101/344309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   Integrated </a:t>
            </a:r>
            <a:r>
              <a:rPr lang="en-US" sz="2000" b="1" dirty="0" err="1" smtClean="0">
                <a:latin typeface="Helvetica" charset="0"/>
                <a:ea typeface="Helvetica" charset="0"/>
                <a:cs typeface="Helvetica" charset="0"/>
              </a:rPr>
              <a:t>scRNAseq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 + </a:t>
            </a:r>
            <a:r>
              <a:rPr lang="en-US" sz="2000" b="1" dirty="0" err="1" smtClean="0">
                <a:latin typeface="Helvetica" charset="0"/>
                <a:ea typeface="Helvetica" charset="0"/>
                <a:cs typeface="Helvetica" charset="0"/>
              </a:rPr>
              <a:t>scDNASeq</a:t>
            </a:r>
            <a:endParaRPr lang="en-US" sz="2000" b="1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r>
              <a:rPr lang="mr-IN" sz="2000" b="1" dirty="0">
                <a:latin typeface="Helvetica" charset="0"/>
                <a:ea typeface="Helvetica" charset="0"/>
                <a:cs typeface="Helvetica" charset="0"/>
                <a:hlinkClick r:id="rId4"/>
              </a:rPr>
              <a:t>https://</a:t>
            </a:r>
            <a:r>
              <a:rPr lang="mr-IN" sz="2000" b="1" dirty="0" smtClean="0">
                <a:latin typeface="Helvetica" charset="0"/>
                <a:ea typeface="Helvetica" charset="0"/>
                <a:cs typeface="Helvetica" charset="0"/>
                <a:hlinkClick r:id="rId4"/>
              </a:rPr>
              <a:t>doi.org/10.1101/414482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   </a:t>
            </a:r>
            <a:r>
              <a:rPr lang="en-US" sz="2000" b="1" dirty="0" err="1" smtClean="0">
                <a:latin typeface="Helvetica" charset="0"/>
                <a:ea typeface="Helvetica" charset="0"/>
                <a:cs typeface="Helvetica" charset="0"/>
              </a:rPr>
              <a:t>sc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b="1" dirty="0" err="1" smtClean="0">
                <a:latin typeface="Helvetica" charset="0"/>
                <a:ea typeface="Helvetica" charset="0"/>
                <a:cs typeface="Helvetica" charset="0"/>
              </a:rPr>
              <a:t>CpG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 methylation</a:t>
            </a:r>
          </a:p>
          <a:p>
            <a:pPr marL="0" indent="0">
              <a:buNone/>
            </a:pPr>
            <a:r>
              <a:rPr lang="mr-IN" sz="2000" b="1" dirty="0">
                <a:latin typeface="Helvetica" charset="0"/>
                <a:ea typeface="Helvetica" charset="0"/>
                <a:cs typeface="Helvetica" charset="0"/>
                <a:hlinkClick r:id="rId5"/>
              </a:rPr>
              <a:t>https://</a:t>
            </a:r>
            <a:r>
              <a:rPr lang="mr-IN" sz="2000" b="1" dirty="0" smtClean="0">
                <a:latin typeface="Helvetica" charset="0"/>
                <a:ea typeface="Helvetica" charset="0"/>
                <a:cs typeface="Helvetica" charset="0"/>
                <a:hlinkClick r:id="rId5"/>
              </a:rPr>
              <a:t>doi.org/10.1101/267500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   Integrated SNV + SV signatures</a:t>
            </a:r>
          </a:p>
          <a:p>
            <a:pPr marL="0" indent="0">
              <a:buNone/>
            </a:pP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Preprints on </a:t>
            </a:r>
            <a:r>
              <a:rPr lang="en-US" b="1" dirty="0" err="1" smtClean="0">
                <a:latin typeface="Arial" charset="0"/>
                <a:ea typeface="Arial" charset="0"/>
                <a:cs typeface="Arial" charset="0"/>
              </a:rPr>
              <a:t>Biorxiv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0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Image result for nyc skyline">
            <a:extLst>
              <a:ext uri="{FF2B5EF4-FFF2-40B4-BE49-F238E27FC236}">
                <a16:creationId xmlns:a16="http://schemas.microsoft.com/office/drawing/2014/main" xmlns="" id="{27637F41-97F2-4EE7-B6C6-A4AEB0619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b="35855"/>
          <a:stretch/>
        </p:blipFill>
        <p:spPr bwMode="auto">
          <a:xfrm>
            <a:off x="-3858322" y="0"/>
            <a:ext cx="169490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772886" y="2252547"/>
            <a:ext cx="11048999" cy="28877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We are building </a:t>
            </a:r>
            <a: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a new </a:t>
            </a:r>
            <a:r>
              <a:rPr lang="en-US" sz="32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research program in Computational Oncology @</a:t>
            </a:r>
            <a: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MSK</a:t>
            </a:r>
            <a:b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32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Open faculty, PDF and staff positions:</a:t>
            </a:r>
            <a:b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Statistics, computer science, computational biology </a:t>
            </a:r>
            <a:b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32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Faculty:   https</a:t>
            </a:r>
            <a:r>
              <a:rPr lang="en-US" sz="32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://</a:t>
            </a:r>
            <a:r>
              <a:rPr lang="en-US" sz="3200" b="1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tinyurl.com</a:t>
            </a:r>
            <a: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/yc94q7b6</a:t>
            </a:r>
            <a:r>
              <a:rPr lang="en-US" sz="32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PDF:       https</a:t>
            </a:r>
            <a:r>
              <a:rPr lang="en-US" sz="32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://</a:t>
            </a:r>
            <a:r>
              <a:rPr lang="en-US" sz="3200" b="1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tinyurl.com</a:t>
            </a:r>
            <a: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/y8o2tr6b</a:t>
            </a:r>
            <a:b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Helvetica" charset="0"/>
              </a:rPr>
              <a:t>shahs3@mskcc.org</a:t>
            </a:r>
            <a:endParaRPr lang="en-US" sz="3200" b="1" dirty="0">
              <a:solidFill>
                <a:schemeClr val="bg1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0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7003" y="-46921"/>
            <a:ext cx="8773268" cy="11025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/>
            <a:r>
              <a:rPr lang="en-US" sz="2700" b="1" dirty="0" smtClean="0">
                <a:latin typeface="Helvetica" charset="0"/>
                <a:ea typeface="ＭＳ Ｐゴシック" charset="0"/>
                <a:cs typeface="Helvetica" charset="0"/>
              </a:rPr>
              <a:t>Cancer as a dynamic disease</a:t>
            </a:r>
            <a:endParaRPr lang="en-US" sz="2100" b="1" dirty="0">
              <a:latin typeface="Helvetica" charset="0"/>
              <a:ea typeface="ＭＳ Ｐゴシック" charset="0"/>
              <a:cs typeface="Helvetica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2727" y="955390"/>
            <a:ext cx="4290577" cy="1681088"/>
            <a:chOff x="2405029" y="1568553"/>
            <a:chExt cx="4290577" cy="1681088"/>
          </a:xfrm>
        </p:grpSpPr>
        <p:grpSp>
          <p:nvGrpSpPr>
            <p:cNvPr id="5" name="Group 4"/>
            <p:cNvGrpSpPr/>
            <p:nvPr/>
          </p:nvGrpSpPr>
          <p:grpSpPr>
            <a:xfrm>
              <a:off x="2405029" y="1568553"/>
              <a:ext cx="4225567" cy="1295387"/>
              <a:chOff x="4787372" y="2743596"/>
              <a:chExt cx="4225567" cy="1268006"/>
            </a:xfrm>
          </p:grpSpPr>
          <p:pic>
            <p:nvPicPr>
              <p:cNvPr id="8" name="Picture 1" descr="single_cell_schematic_X4 (1)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7729" y="2745535"/>
                <a:ext cx="1265210" cy="1266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 descr="single_cell_schematic_X2 (1)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5965" y="2743596"/>
                <a:ext cx="1265211" cy="1266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single_cell_schematic_X1 (1)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7372" y="2745535"/>
                <a:ext cx="1265210" cy="1266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" name="Curved Connector 5"/>
            <p:cNvCxnSpPr/>
            <p:nvPr/>
          </p:nvCxnSpPr>
          <p:spPr>
            <a:xfrm flipV="1">
              <a:off x="3673761" y="2215258"/>
              <a:ext cx="233383" cy="1981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urved Connector 6"/>
            <p:cNvCxnSpPr>
              <a:endCxn id="10" idx="1"/>
            </p:cNvCxnSpPr>
            <p:nvPr/>
          </p:nvCxnSpPr>
          <p:spPr>
            <a:xfrm>
              <a:off x="5168833" y="2215258"/>
              <a:ext cx="196553" cy="1981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2425349" y="2911087"/>
              <a:ext cx="11641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Diagnosis</a:t>
              </a:r>
              <a:endParaRPr lang="en-US" sz="1600" b="1" dirty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54456" y="2911087"/>
              <a:ext cx="1633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Post-treatment</a:t>
              </a:r>
              <a:endParaRPr lang="en-US" sz="1600" b="1" dirty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60973" y="2911087"/>
              <a:ext cx="12346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Metastasis</a:t>
              </a:r>
              <a:endParaRPr lang="en-US" sz="1600" b="1" dirty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-804456" y="2723402"/>
            <a:ext cx="7477760" cy="11025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r" eaLnBrk="1" hangingPunct="1"/>
            <a:r>
              <a:rPr lang="en-US" sz="2000" i="1" dirty="0" smtClean="0">
                <a:latin typeface="Helvetica" charset="0"/>
                <a:ea typeface="ＭＳ Ｐゴシック" charset="0"/>
                <a:cs typeface="Helvetica" charset="0"/>
              </a:rPr>
              <a:t>What cell populations constitute </a:t>
            </a:r>
            <a:r>
              <a:rPr lang="en-US" sz="2000" i="1" dirty="0">
                <a:latin typeface="Helvetica" charset="0"/>
                <a:ea typeface="ＭＳ Ｐゴシック" charset="0"/>
                <a:cs typeface="Helvetica" charset="0"/>
              </a:rPr>
              <a:t>a</a:t>
            </a:r>
            <a:r>
              <a:rPr lang="en-US" sz="2000" i="1" dirty="0" smtClean="0">
                <a:latin typeface="Helvetica" charset="0"/>
                <a:ea typeface="ＭＳ Ｐゴシック" charset="0"/>
                <a:cs typeface="Helvetica" charset="0"/>
              </a:rPr>
              <a:t> </a:t>
            </a:r>
            <a:r>
              <a:rPr lang="en-US" sz="2000" i="1" dirty="0" err="1" smtClean="0">
                <a:latin typeface="Helvetica" charset="0"/>
                <a:ea typeface="ＭＳ Ｐゴシック" charset="0"/>
                <a:cs typeface="Helvetica" charset="0"/>
              </a:rPr>
              <a:t>tumour</a:t>
            </a:r>
            <a:r>
              <a:rPr lang="en-US" sz="2000" i="1" dirty="0" smtClean="0">
                <a:latin typeface="Helvetica" charset="0"/>
                <a:ea typeface="ＭＳ Ｐゴシック" charset="0"/>
                <a:cs typeface="Helvetica" charset="0"/>
              </a:rPr>
              <a:t>?</a:t>
            </a:r>
          </a:p>
          <a:p>
            <a:pPr algn="r" eaLnBrk="1" hangingPunct="1"/>
            <a:r>
              <a:rPr lang="en-US" sz="2000" i="1" dirty="0" smtClean="0">
                <a:latin typeface="Helvetica" charset="0"/>
                <a:ea typeface="ＭＳ Ｐゴシック" charset="0"/>
                <a:cs typeface="Helvetica" charset="0"/>
              </a:rPr>
              <a:t>Can we predict the trajectories of cell populations?</a:t>
            </a:r>
          </a:p>
          <a:p>
            <a:pPr algn="r" eaLnBrk="1" hangingPunct="1"/>
            <a:r>
              <a:rPr lang="en-US" sz="2000" i="1" dirty="0" smtClean="0">
                <a:latin typeface="Helvetica" charset="0"/>
                <a:ea typeface="ＭＳ Ｐゴシック" charset="0"/>
                <a:cs typeface="Helvetica" charset="0"/>
              </a:rPr>
              <a:t>What is the </a:t>
            </a:r>
            <a:r>
              <a:rPr lang="en-US" sz="2000" i="1" dirty="0" err="1" smtClean="0">
                <a:latin typeface="Helvetica" charset="0"/>
                <a:ea typeface="ＭＳ Ｐゴシック" charset="0"/>
                <a:cs typeface="Helvetica" charset="0"/>
              </a:rPr>
              <a:t>behaviour</a:t>
            </a:r>
            <a:r>
              <a:rPr lang="en-US" sz="2000" i="1" dirty="0" smtClean="0">
                <a:latin typeface="Helvetica" charset="0"/>
                <a:ea typeface="ＭＳ Ｐゴシック" charset="0"/>
                <a:cs typeface="Helvetica" charset="0"/>
              </a:rPr>
              <a:t> of cell populations? </a:t>
            </a:r>
            <a:endParaRPr lang="en-US" sz="1800" i="1" dirty="0">
              <a:latin typeface="Helvetica" charset="0"/>
              <a:ea typeface="ＭＳ Ｐゴシック" charset="0"/>
              <a:cs typeface="Helvetica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673304" y="2783757"/>
            <a:ext cx="2104631" cy="948350"/>
            <a:chOff x="6695606" y="3647440"/>
            <a:chExt cx="2104631" cy="948350"/>
          </a:xfrm>
        </p:grpSpPr>
        <p:sp>
          <p:nvSpPr>
            <p:cNvPr id="3" name="TextBox 2"/>
            <p:cNvSpPr txBox="1"/>
            <p:nvPr/>
          </p:nvSpPr>
          <p:spPr>
            <a:xfrm>
              <a:off x="7051040" y="364744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Phylogenetics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51040" y="3936949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Fitness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51040" y="4226458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Phenotype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19" name="Curved Connector 18"/>
            <p:cNvCxnSpPr>
              <a:endCxn id="3" idx="1"/>
            </p:cNvCxnSpPr>
            <p:nvPr/>
          </p:nvCxnSpPr>
          <p:spPr>
            <a:xfrm>
              <a:off x="6695606" y="3830125"/>
              <a:ext cx="355434" cy="1981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/>
            <p:nvPr/>
          </p:nvCxnSpPr>
          <p:spPr>
            <a:xfrm>
              <a:off x="6695606" y="4125212"/>
              <a:ext cx="355434" cy="1981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/>
            <p:nvPr/>
          </p:nvCxnSpPr>
          <p:spPr>
            <a:xfrm>
              <a:off x="6695606" y="4409143"/>
              <a:ext cx="355434" cy="1981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703562" y="4171381"/>
            <a:ext cx="6317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The unit of selection is the cell.</a:t>
            </a:r>
          </a:p>
          <a:p>
            <a:r>
              <a:rPr lang="en-US" sz="2000" b="1" i="1" dirty="0" smtClean="0"/>
              <a:t>What can we learn from single cell investigations?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42365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8977" y="2226662"/>
            <a:ext cx="6515100" cy="138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8002" y="754088"/>
            <a:ext cx="6400800" cy="110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76948" y="-49185"/>
            <a:ext cx="935915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400" b="1" dirty="0">
                <a:latin typeface="Arial" charset="0"/>
                <a:ea typeface="Arial" charset="0"/>
                <a:cs typeface="Arial" charset="0"/>
              </a:rPr>
              <a:t>Single cell tagmentation based </a:t>
            </a:r>
            <a:r>
              <a:rPr lang="en-CA" sz="2400" b="1" dirty="0" smtClean="0">
                <a:latin typeface="Arial" charset="0"/>
                <a:ea typeface="Arial" charset="0"/>
                <a:cs typeface="Arial" charset="0"/>
              </a:rPr>
              <a:t>WGS: Direct </a:t>
            </a:r>
            <a:r>
              <a:rPr lang="en-CA" sz="2400" b="1" dirty="0">
                <a:latin typeface="Arial" charset="0"/>
                <a:ea typeface="Arial" charset="0"/>
                <a:cs typeface="Arial" charset="0"/>
              </a:rPr>
              <a:t>library </a:t>
            </a:r>
            <a:r>
              <a:rPr lang="en-CA" sz="2400" b="1" dirty="0" smtClean="0">
                <a:latin typeface="Arial" charset="0"/>
                <a:ea typeface="Arial" charset="0"/>
                <a:cs typeface="Arial" charset="0"/>
              </a:rPr>
              <a:t>prep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8976" y="3367937"/>
            <a:ext cx="23381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Copy number inference on low-coverage single cell genomes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157" y="3346552"/>
            <a:ext cx="15157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Cluster analysis and genome pooling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7966" y="3367937"/>
            <a:ext cx="18795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SNV/breakpoint inference on high-coverage pools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3228" y="3520840"/>
            <a:ext cx="12340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Clonal lineage reconstruction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18976" y="1558097"/>
            <a:ext cx="1273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Heterogeneous cell populations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3121" y="1558097"/>
            <a:ext cx="12523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Single </a:t>
            </a:r>
            <a:r>
              <a:rPr lang="en-US" sz="1200"/>
              <a:t>cell isolation and lysis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308038" y="1536810"/>
            <a:ext cx="12523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Direct library preparation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560369" y="1536811"/>
            <a:ext cx="11777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Minimal </a:t>
            </a:r>
            <a:r>
              <a:rPr lang="en-US" sz="1200"/>
              <a:t>PCR and </a:t>
            </a:r>
            <a:r>
              <a:rPr lang="en-US" sz="1200" dirty="0"/>
              <a:t>indexing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01369" y="1507430"/>
            <a:ext cx="11777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Indexed libraries pooled </a:t>
            </a:r>
            <a:r>
              <a:rPr lang="en-US" sz="1200"/>
              <a:t>for sequencing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5802055" y="4593001"/>
            <a:ext cx="3106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Hans Zahn, </a:t>
            </a:r>
            <a:r>
              <a:rPr 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Steif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Emma Laks, Shah, Aparicio, Hansen. Nature Methods 2017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21" y="4041281"/>
            <a:ext cx="784201" cy="7842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0370" y="4791964"/>
            <a:ext cx="8529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>
                <a:solidFill>
                  <a:schemeClr val="bg1">
                    <a:lumMod val="50000"/>
                  </a:schemeClr>
                </a:solidFill>
              </a:rPr>
              <a:t>Adi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bg1">
                    <a:lumMod val="50000"/>
                  </a:schemeClr>
                </a:solidFill>
              </a:rPr>
              <a:t>Steif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3208" r="21004" b="36241"/>
          <a:stretch/>
        </p:blipFill>
        <p:spPr>
          <a:xfrm>
            <a:off x="1299340" y="4024777"/>
            <a:ext cx="718418" cy="7842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32073" y="4777667"/>
            <a:ext cx="852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Emma </a:t>
            </a:r>
            <a:r>
              <a:rPr lang="en-US" sz="1000" b="1" dirty="0" err="1" smtClean="0">
                <a:solidFill>
                  <a:schemeClr val="bg1">
                    <a:lumMod val="50000"/>
                  </a:schemeClr>
                </a:solidFill>
              </a:rPr>
              <a:t>Laks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6" y="749051"/>
            <a:ext cx="6520681" cy="38517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6948" y="-49185"/>
            <a:ext cx="935915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400" b="1" dirty="0" smtClean="0">
                <a:latin typeface="Arial" charset="0"/>
                <a:ea typeface="Arial" charset="0"/>
                <a:cs typeface="Arial" charset="0"/>
              </a:rPr>
              <a:t>Open well platform scales to 1000s of cells per run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563" y="4404836"/>
            <a:ext cx="48949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Laks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McPherson, Lai, Zahn,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Steif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Shah,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Aparicio</a:t>
            </a: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www.biorxiv.org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/content/early/2018/09/06/411058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73" y="1267930"/>
            <a:ext cx="1690300" cy="34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2" y="62978"/>
            <a:ext cx="9144000" cy="508839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132669" y="158129"/>
            <a:ext cx="2550693" cy="923330"/>
            <a:chOff x="6132669" y="158129"/>
            <a:chExt cx="2550693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6132669" y="158129"/>
              <a:ext cx="1760048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209k</a:t>
              </a:r>
              <a:r>
                <a:rPr lang="en-US" dirty="0" smtClean="0"/>
                <a:t> cells from </a:t>
              </a:r>
              <a:r>
                <a:rPr lang="en-US" b="1" dirty="0" smtClean="0"/>
                <a:t>265</a:t>
              </a:r>
              <a:r>
                <a:rPr lang="en-US" dirty="0" smtClean="0"/>
                <a:t> libraries</a:t>
              </a:r>
            </a:p>
            <a:p>
              <a:r>
                <a:rPr lang="en-US" b="1" dirty="0" smtClean="0"/>
                <a:t>165k</a:t>
              </a:r>
              <a:r>
                <a:rPr lang="en-US" dirty="0" smtClean="0"/>
                <a:t> live cells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7892717" y="302508"/>
              <a:ext cx="790645" cy="1787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931251" y="158129"/>
            <a:ext cx="5112709" cy="883297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b="1" dirty="0" smtClean="0">
                <a:latin typeface="Arial" charset="0"/>
                <a:ea typeface="Arial" charset="0"/>
                <a:cs typeface="Arial" charset="0"/>
              </a:rPr>
              <a:t>Infrastructure investment facilitates scalable library construction, throughput, and cloud computing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51" y="1377917"/>
            <a:ext cx="872835" cy="872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55" y="2359087"/>
            <a:ext cx="888231" cy="888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04086" y="1554822"/>
            <a:ext cx="139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chemeClr val="bg1">
                    <a:lumMod val="50000"/>
                  </a:schemeClr>
                </a:solidFill>
              </a:rPr>
              <a:t>Andrew McPherson</a:t>
            </a:r>
            <a:endParaRPr lang="en-US" sz="12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4086" y="2630797"/>
            <a:ext cx="83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chemeClr val="bg1">
                    <a:lumMod val="50000"/>
                  </a:schemeClr>
                </a:solidFill>
              </a:rPr>
              <a:t>Daniel Lai</a:t>
            </a:r>
            <a:endParaRPr lang="en-US" sz="1200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>
          <a:xfrm>
            <a:off x="507668" y="533816"/>
            <a:ext cx="8238485" cy="4319703"/>
          </a:xfrm>
        </p:spPr>
      </p:pic>
      <p:sp>
        <p:nvSpPr>
          <p:cNvPr id="3" name="Rectangle 2"/>
          <p:cNvSpPr/>
          <p:nvPr/>
        </p:nvSpPr>
        <p:spPr>
          <a:xfrm>
            <a:off x="6367346" y="4668853"/>
            <a:ext cx="2470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Hans Zahn, </a:t>
            </a:r>
            <a:r>
              <a:rPr lang="en-US" sz="9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Steif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Emma Laks, Shah, Aparicio, Hansen. Nature Methods 2017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71239" y="-34134"/>
            <a:ext cx="7125629" cy="7665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b="1" dirty="0" smtClean="0">
                <a:latin typeface="Arial" charset="0"/>
                <a:ea typeface="Arial" charset="0"/>
                <a:cs typeface="Arial" charset="0"/>
              </a:rPr>
              <a:t>Whole genome copy </a:t>
            </a:r>
            <a:r>
              <a:rPr lang="en-CA" sz="2400" b="1" smtClean="0">
                <a:latin typeface="Arial" charset="0"/>
                <a:ea typeface="Arial" charset="0"/>
                <a:cs typeface="Arial" charset="0"/>
              </a:rPr>
              <a:t>number profiles from DLP 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>
          <a:xfrm>
            <a:off x="507668" y="533816"/>
            <a:ext cx="8238485" cy="4319703"/>
          </a:xfrm>
        </p:spPr>
      </p:pic>
      <p:sp>
        <p:nvSpPr>
          <p:cNvPr id="3" name="Rectangle 2"/>
          <p:cNvSpPr/>
          <p:nvPr/>
        </p:nvSpPr>
        <p:spPr>
          <a:xfrm>
            <a:off x="6367346" y="4668853"/>
            <a:ext cx="2470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Hans Zahn, </a:t>
            </a:r>
            <a:r>
              <a:rPr lang="en-US" sz="9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Steif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Emma Laks, Shah, Aparicio, Hansen. Nature Methods 2017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71239" y="-34134"/>
            <a:ext cx="7125629" cy="7665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b="1" dirty="0" smtClean="0">
                <a:latin typeface="Arial" charset="0"/>
                <a:ea typeface="Arial" charset="0"/>
                <a:cs typeface="Arial" charset="0"/>
              </a:rPr>
              <a:t>Whole genome copy </a:t>
            </a:r>
            <a:r>
              <a:rPr lang="en-CA" sz="2400" b="1" smtClean="0">
                <a:latin typeface="Arial" charset="0"/>
                <a:ea typeface="Arial" charset="0"/>
                <a:cs typeface="Arial" charset="0"/>
              </a:rPr>
              <a:t>number profiles from DLP 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0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1319" y="0"/>
            <a:ext cx="7911666" cy="883297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b="1" dirty="0" smtClean="0">
                <a:latin typeface="Arial" charset="0"/>
                <a:ea typeface="Arial" charset="0"/>
                <a:cs typeface="Arial" charset="0"/>
              </a:rPr>
              <a:t>Versatility and robustness over cell types </a:t>
            </a:r>
            <a:r>
              <a:rPr lang="en-CA" sz="2400" b="1" smtClean="0">
                <a:latin typeface="Arial" charset="0"/>
                <a:ea typeface="Arial" charset="0"/>
                <a:cs typeface="Arial" charset="0"/>
              </a:rPr>
              <a:t>and tissues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817"/>
            <a:ext cx="9144000" cy="3335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709" y="4245843"/>
            <a:ext cx="5596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Laks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McPherson, Lai, Zahn,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Steif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Shah,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Aparicio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www.biorxiv.org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/content/early/2018/09/06/411058</a:t>
            </a:r>
          </a:p>
        </p:txBody>
      </p:sp>
    </p:spTree>
    <p:extLst>
      <p:ext uri="{BB962C8B-B14F-4D97-AF65-F5344CB8AC3E}">
        <p14:creationId xmlns:p14="http://schemas.microsoft.com/office/powerpoint/2010/main" val="6394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199002</TotalTime>
  <Words>672</Words>
  <Application>Microsoft Macintosh PowerPoint</Application>
  <PresentationFormat>On-screen Show (16:9)</PresentationFormat>
  <Paragraphs>138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Helvetica</vt:lpstr>
      <vt:lpstr>ＭＳ Ｐゴシック</vt:lpstr>
      <vt:lpstr>Arial</vt:lpstr>
      <vt:lpstr>Office Theme</vt:lpstr>
      <vt:lpstr>Single cell whole genome sequencing for population genetic inference of cancer dynamics</vt:lpstr>
      <vt:lpstr>Disclosure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 from single cell whole genome sequencing at scale</vt:lpstr>
      <vt:lpstr>Acknowledgments</vt:lpstr>
      <vt:lpstr>Preprints on Biorxiv</vt:lpstr>
      <vt:lpstr>We are building a new research program in Computational Oncology @MSK  Open faculty, PDF and staff positions: Statistics, computer science, computational biology   Faculty:   https://tinyurl.com/yc94q7b6 PDF:       https://tinyurl.com/y8o2tr6b  shahs3@mskcc.org</vt:lpstr>
    </vt:vector>
  </TitlesOfParts>
  <Company>BC Cancer Agency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ITH meeting</dc:title>
  <dc:creator>Jamie Rosner</dc:creator>
  <cp:lastModifiedBy>Microsoft Office User</cp:lastModifiedBy>
  <cp:revision>609</cp:revision>
  <cp:lastPrinted>2018-10-04T04:06:28Z</cp:lastPrinted>
  <dcterms:created xsi:type="dcterms:W3CDTF">2012-09-11T17:55:13Z</dcterms:created>
  <dcterms:modified xsi:type="dcterms:W3CDTF">2018-11-06T22:37:58Z</dcterms:modified>
</cp:coreProperties>
</file>