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Default Extension="(null)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4"/>
  </p:notesMasterIdLst>
  <p:sldIdLst>
    <p:sldId id="297" r:id="rId2"/>
    <p:sldId id="296" r:id="rId3"/>
    <p:sldId id="257" r:id="rId4"/>
    <p:sldId id="259" r:id="rId5"/>
    <p:sldId id="329" r:id="rId6"/>
    <p:sldId id="337" r:id="rId7"/>
    <p:sldId id="330" r:id="rId8"/>
    <p:sldId id="334" r:id="rId9"/>
    <p:sldId id="331" r:id="rId10"/>
    <p:sldId id="335" r:id="rId11"/>
    <p:sldId id="332" r:id="rId12"/>
    <p:sldId id="313" r:id="rId13"/>
    <p:sldId id="262" r:id="rId14"/>
    <p:sldId id="263" r:id="rId15"/>
    <p:sldId id="303" r:id="rId16"/>
    <p:sldId id="302" r:id="rId17"/>
    <p:sldId id="298" r:id="rId18"/>
    <p:sldId id="264" r:id="rId19"/>
    <p:sldId id="279" r:id="rId20"/>
    <p:sldId id="258" r:id="rId21"/>
    <p:sldId id="280" r:id="rId22"/>
    <p:sldId id="265" r:id="rId23"/>
    <p:sldId id="281" r:id="rId24"/>
    <p:sldId id="304" r:id="rId25"/>
    <p:sldId id="305" r:id="rId26"/>
    <p:sldId id="306" r:id="rId27"/>
    <p:sldId id="307" r:id="rId28"/>
    <p:sldId id="308" r:id="rId29"/>
    <p:sldId id="309" r:id="rId30"/>
    <p:sldId id="310" r:id="rId31"/>
    <p:sldId id="311" r:id="rId32"/>
    <p:sldId id="312" r:id="rId33"/>
    <p:sldId id="282" r:id="rId34"/>
    <p:sldId id="284" r:id="rId35"/>
    <p:sldId id="291" r:id="rId36"/>
    <p:sldId id="292" r:id="rId37"/>
    <p:sldId id="290" r:id="rId38"/>
    <p:sldId id="343" r:id="rId39"/>
    <p:sldId id="336" r:id="rId40"/>
    <p:sldId id="338" r:id="rId41"/>
    <p:sldId id="295" r:id="rId42"/>
    <p:sldId id="299" r:id="rId43"/>
    <p:sldId id="301" r:id="rId44"/>
    <p:sldId id="288" r:id="rId45"/>
    <p:sldId id="293" r:id="rId46"/>
    <p:sldId id="314" r:id="rId47"/>
    <p:sldId id="316" r:id="rId48"/>
    <p:sldId id="315" r:id="rId49"/>
    <p:sldId id="320" r:id="rId50"/>
    <p:sldId id="317" r:id="rId51"/>
    <p:sldId id="318" r:id="rId52"/>
    <p:sldId id="321" r:id="rId53"/>
    <p:sldId id="319" r:id="rId54"/>
    <p:sldId id="294" r:id="rId55"/>
    <p:sldId id="322" r:id="rId56"/>
    <p:sldId id="323" r:id="rId57"/>
    <p:sldId id="326" r:id="rId58"/>
    <p:sldId id="327" r:id="rId59"/>
    <p:sldId id="339" r:id="rId60"/>
    <p:sldId id="340" r:id="rId61"/>
    <p:sldId id="341" r:id="rId62"/>
    <p:sldId id="342" r:id="rId6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ain talk" id="{4837EDD7-6CA8-E243-AC2A-5C7AD68C6469}">
          <p14:sldIdLst>
            <p14:sldId id="297"/>
            <p14:sldId id="296"/>
            <p14:sldId id="257"/>
            <p14:sldId id="259"/>
            <p14:sldId id="329"/>
            <p14:sldId id="337"/>
            <p14:sldId id="330"/>
            <p14:sldId id="334"/>
            <p14:sldId id="331"/>
            <p14:sldId id="335"/>
            <p14:sldId id="332"/>
            <p14:sldId id="313"/>
            <p14:sldId id="262"/>
            <p14:sldId id="263"/>
            <p14:sldId id="303"/>
            <p14:sldId id="302"/>
            <p14:sldId id="298"/>
            <p14:sldId id="264"/>
            <p14:sldId id="279"/>
            <p14:sldId id="258"/>
            <p14:sldId id="280"/>
            <p14:sldId id="265"/>
            <p14:sldId id="281"/>
            <p14:sldId id="304"/>
            <p14:sldId id="305"/>
            <p14:sldId id="306"/>
            <p14:sldId id="307"/>
            <p14:sldId id="308"/>
            <p14:sldId id="309"/>
            <p14:sldId id="310"/>
            <p14:sldId id="311"/>
            <p14:sldId id="312"/>
            <p14:sldId id="282"/>
            <p14:sldId id="284"/>
            <p14:sldId id="291"/>
            <p14:sldId id="292"/>
            <p14:sldId id="290"/>
            <p14:sldId id="343"/>
            <p14:sldId id="336"/>
            <p14:sldId id="338"/>
            <p14:sldId id="295"/>
          </p14:sldIdLst>
        </p14:section>
        <p14:section name="Appendix" id="{1B81E68F-43A2-F247-9332-222849491BCF}">
          <p14:sldIdLst>
            <p14:sldId id="299"/>
            <p14:sldId id="301"/>
            <p14:sldId id="288"/>
            <p14:sldId id="293"/>
            <p14:sldId id="314"/>
            <p14:sldId id="316"/>
            <p14:sldId id="315"/>
            <p14:sldId id="320"/>
            <p14:sldId id="317"/>
            <p14:sldId id="318"/>
            <p14:sldId id="321"/>
            <p14:sldId id="319"/>
            <p14:sldId id="294"/>
            <p14:sldId id="322"/>
            <p14:sldId id="323"/>
            <p14:sldId id="326"/>
            <p14:sldId id="327"/>
            <p14:sldId id="339"/>
            <p14:sldId id="340"/>
            <p14:sldId id="341"/>
            <p14:sldId id="34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091E"/>
    <a:srgbClr val="AB0E1B"/>
    <a:srgbClr val="76A4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9632" autoAdjust="0"/>
  </p:normalViewPr>
  <p:slideViewPr>
    <p:cSldViewPr snapToGrid="0" snapToObjects="1">
      <p:cViewPr varScale="1">
        <p:scale>
          <a:sx n="88" d="100"/>
          <a:sy n="88" d="100"/>
        </p:scale>
        <p:origin x="-976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notesMaster" Target="notesMasters/notesMaster1.xml"/><Relationship Id="rId65" Type="http://schemas.openxmlformats.org/officeDocument/2006/relationships/printerSettings" Target="printerSettings/printerSettings1.bin"/><Relationship Id="rId66" Type="http://schemas.openxmlformats.org/officeDocument/2006/relationships/presProps" Target="presProps.xml"/><Relationship Id="rId67" Type="http://schemas.openxmlformats.org/officeDocument/2006/relationships/viewProps" Target="viewProps.xml"/><Relationship Id="rId68" Type="http://schemas.openxmlformats.org/officeDocument/2006/relationships/theme" Target="theme/theme1.xml"/><Relationship Id="rId69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6D650D-FCA5-5F43-A78A-5544679AD919}" type="datetimeFigureOut">
              <a:rPr lang="en-US" smtClean="0"/>
              <a:t>11/5/18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177063-D0B3-4349-8F88-F44B132EA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651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Brain initiative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C8FD1-8EDA-4F43-A6E9-28AD08379E7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0686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177063-D0B3-4349-8F88-F44B132EA90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6505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177063-D0B3-4349-8F88-F44B132EA90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3893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177063-D0B3-4349-8F88-F44B132EA908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3893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177063-D0B3-4349-8F88-F44B132EA908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3893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177063-D0B3-4349-8F88-F44B132EA908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3893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BEFORE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C8FD1-8EDA-4F43-A6E9-28AD08379E7E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0686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AFTER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C8FD1-8EDA-4F43-A6E9-28AD08379E7E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0686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177063-D0B3-4349-8F88-F44B132EA908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6505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cellAlign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177063-D0B3-4349-8F88-F44B132EA908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9110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177063-D0B3-4349-8F88-F44B132EA908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389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other methods are there?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80947-CB4C-7E43-BF8C-C7028A4F2F2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764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177063-D0B3-4349-8F88-F44B132EA908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389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177063-D0B3-4349-8F88-F44B132EA90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6505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Blue </a:t>
            </a:r>
            <a:r>
              <a:rPr lang="mr-IN" dirty="0" smtClean="0"/>
              <a:t>–</a:t>
            </a:r>
            <a:r>
              <a:rPr lang="en-US" dirty="0" smtClean="0"/>
              <a:t> activated HBC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177063-D0B3-4349-8F88-F44B132EA90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6505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177063-D0B3-4349-8F88-F44B132EA90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650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Using PCA(3) and k-means(5)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177063-D0B3-4349-8F88-F44B132EA90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6505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177063-D0B3-4349-8F88-F44B132EA90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6505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177063-D0B3-4349-8F88-F44B132EA90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6505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177063-D0B3-4349-8F88-F44B132EA90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650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38D57-53A0-EA4C-8831-EE4365DFF875}" type="datetimeFigureOut">
              <a:rPr lang="en-US" smtClean="0"/>
              <a:t>11/5/18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68EE-1376-7C4E-9E9A-90AE0D279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572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38D57-53A0-EA4C-8831-EE4365DFF875}" type="datetimeFigureOut">
              <a:rPr lang="en-US" smtClean="0"/>
              <a:t>11/5/18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68EE-1376-7C4E-9E9A-90AE0D279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327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38D57-53A0-EA4C-8831-EE4365DFF875}" type="datetimeFigureOut">
              <a:rPr lang="en-US" smtClean="0"/>
              <a:t>11/5/18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68EE-1376-7C4E-9E9A-90AE0D279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1364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0032"/>
            <a:ext cx="7766050" cy="115035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0" y="2518947"/>
            <a:ext cx="7740650" cy="206466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797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38D57-53A0-EA4C-8831-EE4365DFF875}" type="datetimeFigureOut">
              <a:rPr lang="en-US" smtClean="0"/>
              <a:t>11/5/18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68EE-1376-7C4E-9E9A-90AE0D279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641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38D57-53A0-EA4C-8831-EE4365DFF875}" type="datetimeFigureOut">
              <a:rPr lang="en-US" smtClean="0"/>
              <a:t>11/5/18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68EE-1376-7C4E-9E9A-90AE0D279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624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38D57-53A0-EA4C-8831-EE4365DFF875}" type="datetimeFigureOut">
              <a:rPr lang="en-US" smtClean="0"/>
              <a:t>11/5/18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68EE-1376-7C4E-9E9A-90AE0D279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065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38D57-53A0-EA4C-8831-EE4365DFF875}" type="datetimeFigureOut">
              <a:rPr lang="en-US" smtClean="0"/>
              <a:t>11/5/18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68EE-1376-7C4E-9E9A-90AE0D279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20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38D57-53A0-EA4C-8831-EE4365DFF875}" type="datetimeFigureOut">
              <a:rPr lang="en-US" smtClean="0"/>
              <a:t>11/5/18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68EE-1376-7C4E-9E9A-90AE0D279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041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38D57-53A0-EA4C-8831-EE4365DFF875}" type="datetimeFigureOut">
              <a:rPr lang="en-US" smtClean="0"/>
              <a:t>11/5/18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68EE-1376-7C4E-9E9A-90AE0D279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943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38D57-53A0-EA4C-8831-EE4365DFF875}" type="datetimeFigureOut">
              <a:rPr lang="en-US" smtClean="0"/>
              <a:t>11/5/18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68EE-1376-7C4E-9E9A-90AE0D279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87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38D57-53A0-EA4C-8831-EE4365DFF875}" type="datetimeFigureOut">
              <a:rPr lang="en-US" smtClean="0"/>
              <a:t>11/5/18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68EE-1376-7C4E-9E9A-90AE0D279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469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38D57-53A0-EA4C-8831-EE4365DFF875}" type="datetimeFigureOut">
              <a:rPr lang="en-US" smtClean="0"/>
              <a:t>11/5/18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68EE-1376-7C4E-9E9A-90AE0D279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192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5" Type="http://schemas.openxmlformats.org/officeDocument/2006/relationships/image" Target="../media/image14.emf"/><Relationship Id="rId6" Type="http://schemas.openxmlformats.org/officeDocument/2006/relationships/image" Target="../media/image15.emf"/><Relationship Id="rId7" Type="http://schemas.openxmlformats.org/officeDocument/2006/relationships/image" Target="../media/image16.emf"/><Relationship Id="rId8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emf"/><Relationship Id="rId3" Type="http://schemas.openxmlformats.org/officeDocument/2006/relationships/image" Target="../media/image29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emf"/><Relationship Id="rId3" Type="http://schemas.openxmlformats.org/officeDocument/2006/relationships/image" Target="../media/image31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emf"/><Relationship Id="rId3" Type="http://schemas.openxmlformats.org/officeDocument/2006/relationships/image" Target="../media/image33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emf"/><Relationship Id="rId3" Type="http://schemas.openxmlformats.org/officeDocument/2006/relationships/image" Target="../media/image35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emf"/><Relationship Id="rId3" Type="http://schemas.openxmlformats.org/officeDocument/2006/relationships/image" Target="../media/image36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emf"/><Relationship Id="rId3" Type="http://schemas.openxmlformats.org/officeDocument/2006/relationships/image" Target="../media/image38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emf"/><Relationship Id="rId3" Type="http://schemas.openxmlformats.org/officeDocument/2006/relationships/image" Target="../media/image40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emf"/><Relationship Id="rId3" Type="http://schemas.openxmlformats.org/officeDocument/2006/relationships/image" Target="../media/image42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emf"/><Relationship Id="rId3" Type="http://schemas.openxmlformats.org/officeDocument/2006/relationships/image" Target="../media/image44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5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6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emf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0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1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2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4" Type="http://schemas.openxmlformats.org/officeDocument/2006/relationships/image" Target="../media/image54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5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8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4" Type="http://schemas.openxmlformats.org/officeDocument/2006/relationships/image" Target="../media/image61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9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4" Type="http://schemas.openxmlformats.org/officeDocument/2006/relationships/image" Target="../media/image64.emf"/><Relationship Id="rId5" Type="http://schemas.openxmlformats.org/officeDocument/2006/relationships/image" Target="../media/image65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2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6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7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4" Type="http://schemas.openxmlformats.org/officeDocument/2006/relationships/image" Target="../media/image70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8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1.emf"/><Relationship Id="rId3" Type="http://schemas.openxmlformats.org/officeDocument/2006/relationships/image" Target="../media/image72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3.emf"/><Relationship Id="rId3" Type="http://schemas.openxmlformats.org/officeDocument/2006/relationships/image" Target="../media/image74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4" Type="http://schemas.openxmlformats.org/officeDocument/2006/relationships/image" Target="../media/image77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5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8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9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0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1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2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4.(null)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(null)"/><Relationship Id="rId4" Type="http://schemas.openxmlformats.org/officeDocument/2006/relationships/image" Target="../media/image86.(null)"/><Relationship Id="rId5" Type="http://schemas.openxmlformats.org/officeDocument/2006/relationships/image" Target="../media/image87.(null)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8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Relationship Id="rId3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cberkeleyseal_line_k.eps"/>
          <p:cNvPicPr>
            <a:picLocks noChangeAspect="1"/>
          </p:cNvPicPr>
          <p:nvPr/>
        </p:nvPicPr>
        <p:blipFill>
          <a:blip r:embed="rId3">
            <a:alphaModFix amt="2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385" y="69783"/>
            <a:ext cx="4134168" cy="41341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4337280"/>
            <a:ext cx="9144000" cy="252072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63669" y="1308404"/>
            <a:ext cx="7080331" cy="3011269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US" sz="4000" b="1" dirty="0">
                <a:solidFill>
                  <a:srgbClr val="1F497D"/>
                </a:solidFill>
                <a:latin typeface="Rockwell"/>
                <a:cs typeface="Rockwell"/>
              </a:rPr>
              <a:t>Statistical Methods and Software for the Study of Stem Cell Differentiation Using Single-Cell </a:t>
            </a:r>
            <a:r>
              <a:rPr lang="en-US" sz="4000" b="1" dirty="0" err="1" smtClean="0">
                <a:solidFill>
                  <a:srgbClr val="1F497D"/>
                </a:solidFill>
                <a:latin typeface="Rockwell"/>
                <a:cs typeface="Rockwell"/>
              </a:rPr>
              <a:t>Transcriptome</a:t>
            </a:r>
            <a:r>
              <a:rPr lang="en-US" sz="4000" b="1" dirty="0" smtClean="0">
                <a:solidFill>
                  <a:srgbClr val="1F497D"/>
                </a:solidFill>
                <a:latin typeface="Rockwell"/>
                <a:cs typeface="Rockwell"/>
              </a:rPr>
              <a:t> </a:t>
            </a:r>
            <a:r>
              <a:rPr lang="en-US" sz="4000" b="1" dirty="0">
                <a:solidFill>
                  <a:srgbClr val="1F497D"/>
                </a:solidFill>
                <a:latin typeface="Rockwell"/>
                <a:cs typeface="Rockwell"/>
              </a:rPr>
              <a:t>Sequencing</a:t>
            </a:r>
            <a:endParaRPr lang="en-US" sz="4000" b="1" dirty="0">
              <a:solidFill>
                <a:srgbClr val="1F497D"/>
              </a:solidFill>
              <a:latin typeface="Rockwell"/>
              <a:cs typeface="Rockwel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" y="4653014"/>
            <a:ext cx="9143998" cy="1947588"/>
          </a:xfrm>
        </p:spPr>
        <p:txBody>
          <a:bodyPr>
            <a:normAutofit fontScale="92500" lnSpcReduction="10000"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Rockwell"/>
                <a:cs typeface="Rockwell"/>
              </a:rPr>
              <a:t>Kelly Street</a:t>
            </a:r>
            <a:endParaRPr lang="en-US" sz="500" b="1" dirty="0" smtClean="0">
              <a:solidFill>
                <a:schemeClr val="bg1"/>
              </a:solidFill>
              <a:latin typeface="Rockwell"/>
              <a:cs typeface="Rockwell"/>
            </a:endParaRPr>
          </a:p>
          <a:p>
            <a:r>
              <a:rPr lang="en-US" sz="2000" b="1" dirty="0" smtClean="0">
                <a:solidFill>
                  <a:schemeClr val="bg1">
                    <a:lumMod val="85000"/>
                  </a:schemeClr>
                </a:solidFill>
              </a:rPr>
              <a:t>PhD Candidate in Biostatistics</a:t>
            </a:r>
          </a:p>
          <a:p>
            <a:pPr>
              <a:spcBef>
                <a:spcPts val="0"/>
              </a:spcBef>
            </a:pPr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University of California, </a:t>
            </a:r>
            <a:r>
              <a:rPr lang="en-US" sz="2000" b="1" dirty="0" smtClean="0">
                <a:solidFill>
                  <a:schemeClr val="bg1">
                    <a:lumMod val="85000"/>
                  </a:schemeClr>
                </a:solidFill>
              </a:rPr>
              <a:t>Berkeley</a:t>
            </a:r>
          </a:p>
          <a:p>
            <a:pPr>
              <a:spcBef>
                <a:spcPts val="0"/>
              </a:spcBef>
            </a:pPr>
            <a:r>
              <a:rPr lang="en-US" sz="2000" b="1" dirty="0" smtClean="0">
                <a:solidFill>
                  <a:schemeClr val="bg1">
                    <a:lumMod val="85000"/>
                  </a:schemeClr>
                </a:solidFill>
              </a:rPr>
              <a:t>Advisor: </a:t>
            </a:r>
            <a:r>
              <a:rPr lang="en-US" sz="2000" b="1" dirty="0" smtClean="0">
                <a:solidFill>
                  <a:schemeClr val="bg1"/>
                </a:solidFill>
              </a:rPr>
              <a:t>Sandrine </a:t>
            </a:r>
            <a:r>
              <a:rPr lang="en-US" sz="2000" b="1" dirty="0" err="1" smtClean="0">
                <a:solidFill>
                  <a:schemeClr val="bg1"/>
                </a:solidFill>
              </a:rPr>
              <a:t>Dudoit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>
              <a:spcBef>
                <a:spcPts val="1200"/>
              </a:spcBef>
            </a:pPr>
            <a:r>
              <a:rPr lang="en-US" sz="2000" b="1" dirty="0" smtClean="0">
                <a:solidFill>
                  <a:schemeClr val="bg1">
                    <a:lumMod val="85000"/>
                  </a:schemeClr>
                </a:solidFill>
              </a:rPr>
              <a:t>BIRS-CMO Workshop</a:t>
            </a:r>
            <a:endParaRPr lang="en-US" sz="2000" b="1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en-US" sz="2000" b="1" dirty="0" smtClean="0">
                <a:solidFill>
                  <a:schemeClr val="bg1">
                    <a:lumMod val="85000"/>
                  </a:schemeClr>
                </a:solidFill>
              </a:rPr>
              <a:t>November 6</a:t>
            </a:r>
            <a:r>
              <a:rPr lang="en-US" sz="2000" b="1" baseline="30000" dirty="0" smtClean="0">
                <a:solidFill>
                  <a:schemeClr val="bg1">
                    <a:lumMod val="85000"/>
                  </a:schemeClr>
                </a:solidFill>
              </a:rPr>
              <a:t>th</a:t>
            </a:r>
            <a:r>
              <a:rPr lang="en-US" sz="2000" b="1" dirty="0" smtClean="0">
                <a:solidFill>
                  <a:schemeClr val="bg1">
                    <a:lumMod val="85000"/>
                  </a:schemeClr>
                </a:solidFill>
              </a:rPr>
              <a:t>, 2018</a:t>
            </a:r>
          </a:p>
        </p:txBody>
      </p:sp>
      <p:sp>
        <p:nvSpPr>
          <p:cNvPr id="9" name="Rectangle 8"/>
          <p:cNvSpPr/>
          <p:nvPr/>
        </p:nvSpPr>
        <p:spPr>
          <a:xfrm>
            <a:off x="2" y="4259779"/>
            <a:ext cx="7800832" cy="16748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320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flipH="1">
            <a:off x="-2" y="0"/>
            <a:ext cx="91440" cy="6858000"/>
          </a:xfrm>
          <a:prstGeom prst="rect">
            <a:avLst/>
          </a:prstGeom>
          <a:solidFill>
            <a:srgbClr val="1F4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1438" y="0"/>
            <a:ext cx="15842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1F497D"/>
                </a:solidFill>
                <a:latin typeface="Rockwell"/>
                <a:cs typeface="Rockwell"/>
              </a:rPr>
              <a:t>RSEC</a:t>
            </a:r>
            <a:endParaRPr lang="en-US" sz="4000" dirty="0">
              <a:solidFill>
                <a:srgbClr val="1F497D"/>
              </a:solidFill>
              <a:latin typeface="Rockwell"/>
              <a:cs typeface="Rockwell"/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0" y="707886"/>
            <a:ext cx="6408554" cy="91440"/>
          </a:xfrm>
          <a:prstGeom prst="rect">
            <a:avLst/>
          </a:prstGeom>
          <a:solidFill>
            <a:srgbClr val="4F81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1438" y="812255"/>
            <a:ext cx="5458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Helvetica"/>
                <a:cs typeface="Helvetica"/>
              </a:rPr>
              <a:t>Resampling-based Sequential Ensemble Clustering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758"/>
          <a:stretch/>
        </p:blipFill>
        <p:spPr>
          <a:xfrm>
            <a:off x="1675726" y="1181587"/>
            <a:ext cx="6484328" cy="567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031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r="50554"/>
          <a:stretch/>
        </p:blipFill>
        <p:spPr>
          <a:xfrm>
            <a:off x="1320300" y="1019007"/>
            <a:ext cx="6435768" cy="557370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flipH="1">
            <a:off x="-2" y="0"/>
            <a:ext cx="91440" cy="6858000"/>
          </a:xfrm>
          <a:prstGeom prst="rect">
            <a:avLst/>
          </a:prstGeom>
          <a:solidFill>
            <a:srgbClr val="1F4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1438" y="0"/>
            <a:ext cx="68781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1F497D"/>
                </a:solidFill>
                <a:latin typeface="Rockwell"/>
                <a:cs typeface="Rockwell"/>
              </a:rPr>
              <a:t>Olfactory Epithelium (OE)</a:t>
            </a:r>
            <a:endParaRPr lang="en-US" sz="4000" dirty="0">
              <a:solidFill>
                <a:srgbClr val="1F497D"/>
              </a:solidFill>
              <a:latin typeface="Rockwell"/>
              <a:cs typeface="Rockwel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33644" y="915631"/>
            <a:ext cx="874900" cy="97470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356043" y="6028653"/>
            <a:ext cx="47288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/>
            <a:r>
              <a:rPr lang="en-US" sz="1100" dirty="0">
                <a:latin typeface="Palatino"/>
                <a:cs typeface="Palatino"/>
              </a:rPr>
              <a:t>Fletcher RB, Das D, </a:t>
            </a:r>
            <a:r>
              <a:rPr lang="en-US" sz="1100" dirty="0" err="1">
                <a:latin typeface="Palatino"/>
                <a:cs typeface="Palatino"/>
              </a:rPr>
              <a:t>Gadye</a:t>
            </a:r>
            <a:r>
              <a:rPr lang="en-US" sz="1100" dirty="0">
                <a:latin typeface="Palatino"/>
                <a:cs typeface="Palatino"/>
              </a:rPr>
              <a:t> L, Street K, </a:t>
            </a:r>
            <a:r>
              <a:rPr lang="en-US" sz="1100" dirty="0" err="1">
                <a:latin typeface="Palatino"/>
                <a:cs typeface="Palatino"/>
              </a:rPr>
              <a:t>Baudhuin</a:t>
            </a:r>
            <a:r>
              <a:rPr lang="en-US" sz="1100" dirty="0">
                <a:latin typeface="Palatino"/>
                <a:cs typeface="Palatino"/>
              </a:rPr>
              <a:t> A, </a:t>
            </a:r>
            <a:r>
              <a:rPr lang="en-US" sz="1100" dirty="0" err="1">
                <a:latin typeface="Palatino"/>
                <a:cs typeface="Palatino"/>
              </a:rPr>
              <a:t>Risso</a:t>
            </a:r>
            <a:r>
              <a:rPr lang="en-US" sz="1100" dirty="0">
                <a:latin typeface="Palatino"/>
                <a:cs typeface="Palatino"/>
              </a:rPr>
              <a:t> D, Wagner A, Cole MB, Flores Q, Choi YG, </a:t>
            </a:r>
            <a:r>
              <a:rPr lang="en-US" sz="1100" dirty="0" err="1">
                <a:latin typeface="Palatino"/>
                <a:cs typeface="Palatino"/>
              </a:rPr>
              <a:t>Yosef</a:t>
            </a:r>
            <a:r>
              <a:rPr lang="en-US" sz="1100" dirty="0">
                <a:latin typeface="Palatino"/>
                <a:cs typeface="Palatino"/>
              </a:rPr>
              <a:t> N, </a:t>
            </a:r>
            <a:r>
              <a:rPr lang="en-US" sz="1100" dirty="0" err="1">
                <a:latin typeface="Palatino"/>
                <a:cs typeface="Palatino"/>
              </a:rPr>
              <a:t>Purdom</a:t>
            </a:r>
            <a:r>
              <a:rPr lang="en-US" sz="1100" dirty="0">
                <a:latin typeface="Palatino"/>
                <a:cs typeface="Palatino"/>
              </a:rPr>
              <a:t> E, </a:t>
            </a:r>
            <a:r>
              <a:rPr lang="en-US" sz="1100" dirty="0" err="1">
                <a:latin typeface="Palatino"/>
                <a:cs typeface="Palatino"/>
              </a:rPr>
              <a:t>Dudoit</a:t>
            </a:r>
            <a:r>
              <a:rPr lang="en-US" sz="1100" dirty="0">
                <a:latin typeface="Palatino"/>
                <a:cs typeface="Palatino"/>
              </a:rPr>
              <a:t> S, </a:t>
            </a:r>
            <a:r>
              <a:rPr lang="en-US" sz="1100" dirty="0" err="1">
                <a:latin typeface="Palatino"/>
                <a:cs typeface="Palatino"/>
              </a:rPr>
              <a:t>Ngai</a:t>
            </a:r>
            <a:r>
              <a:rPr lang="en-US" sz="1100" dirty="0">
                <a:latin typeface="Palatino"/>
                <a:cs typeface="Palatino"/>
              </a:rPr>
              <a:t> J. Deconstructing Olfactory Stem Cell Trajectories at Single-Cell Resolution. </a:t>
            </a:r>
            <a:r>
              <a:rPr lang="en-US" sz="1100" i="1" dirty="0">
                <a:latin typeface="Palatino"/>
                <a:cs typeface="Palatino"/>
              </a:rPr>
              <a:t>Cell Stem Cell</a:t>
            </a:r>
            <a:r>
              <a:rPr lang="en-US" sz="1100" dirty="0">
                <a:latin typeface="Palatino"/>
                <a:cs typeface="Palatino"/>
              </a:rPr>
              <a:t>. </a:t>
            </a:r>
            <a:r>
              <a:rPr lang="en-US" sz="1100" dirty="0" smtClean="0">
                <a:latin typeface="Palatino"/>
                <a:cs typeface="Palatino"/>
              </a:rPr>
              <a:t>2017.</a:t>
            </a:r>
            <a:endParaRPr lang="en-US" sz="1100" dirty="0">
              <a:latin typeface="Palatino"/>
              <a:cs typeface="Palatino"/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0" y="707886"/>
            <a:ext cx="6408554" cy="91440"/>
          </a:xfrm>
          <a:prstGeom prst="rect">
            <a:avLst/>
          </a:prstGeom>
          <a:solidFill>
            <a:srgbClr val="4F81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437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a_plain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5" b="13268"/>
          <a:stretch/>
        </p:blipFill>
        <p:spPr>
          <a:xfrm>
            <a:off x="399642" y="1576146"/>
            <a:ext cx="4529949" cy="429319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833102" y="1726351"/>
            <a:ext cx="3732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Helvetica"/>
                <a:cs typeface="Helvetica"/>
              </a:rPr>
              <a:t>Original Data</a:t>
            </a:r>
            <a:endParaRPr lang="en-US" sz="2800" b="1" dirty="0">
              <a:latin typeface="Helvetica"/>
              <a:cs typeface="Helvetica"/>
            </a:endParaRPr>
          </a:p>
        </p:txBody>
      </p:sp>
      <p:pic>
        <p:nvPicPr>
          <p:cNvPr id="9" name="Picture 8" descr="ica_jit1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1" b="13268"/>
          <a:stretch/>
        </p:blipFill>
        <p:spPr>
          <a:xfrm>
            <a:off x="326138" y="1576145"/>
            <a:ext cx="4603453" cy="42931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33102" y="1726351"/>
            <a:ext cx="3732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Helvetica"/>
                <a:cs typeface="Helvetica"/>
              </a:rPr>
              <a:t>Jittered Data 1</a:t>
            </a:r>
            <a:endParaRPr lang="en-US" sz="2800" b="1" dirty="0">
              <a:latin typeface="Helvetica"/>
              <a:cs typeface="Helvetica"/>
            </a:endParaRPr>
          </a:p>
        </p:txBody>
      </p:sp>
      <p:pic>
        <p:nvPicPr>
          <p:cNvPr id="11" name="Picture 10" descr="ica_jit2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9" b="13268"/>
          <a:stretch/>
        </p:blipFill>
        <p:spPr>
          <a:xfrm>
            <a:off x="420642" y="1576145"/>
            <a:ext cx="4508949" cy="4293196"/>
          </a:xfrm>
          <a:prstGeom prst="rect">
            <a:avLst/>
          </a:prstGeom>
        </p:spPr>
      </p:pic>
      <p:pic>
        <p:nvPicPr>
          <p:cNvPr id="14" name="Picture 13" descr="whyNotMonod-1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4" b="13268"/>
          <a:stretch/>
        </p:blipFill>
        <p:spPr>
          <a:xfrm>
            <a:off x="4552350" y="1576146"/>
            <a:ext cx="4487947" cy="4293195"/>
          </a:xfrm>
          <a:prstGeom prst="rect">
            <a:avLst/>
          </a:prstGeom>
        </p:spPr>
      </p:pic>
      <p:pic>
        <p:nvPicPr>
          <p:cNvPr id="16" name="Picture 15" descr="ica_mono_jit1.pdf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5" b="13268"/>
          <a:stretch/>
        </p:blipFill>
        <p:spPr>
          <a:xfrm>
            <a:off x="4510348" y="1576146"/>
            <a:ext cx="4529949" cy="4293195"/>
          </a:xfrm>
          <a:prstGeom prst="rect">
            <a:avLst/>
          </a:prstGeom>
        </p:spPr>
      </p:pic>
      <p:pic>
        <p:nvPicPr>
          <p:cNvPr id="19" name="Picture 18" descr="ica_mono_jit2.pdf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1" b="13268"/>
          <a:stretch/>
        </p:blipFill>
        <p:spPr>
          <a:xfrm>
            <a:off x="4489347" y="1576146"/>
            <a:ext cx="4550950" cy="429319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833102" y="1726351"/>
            <a:ext cx="3732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Helvetica"/>
                <a:cs typeface="Helvetica"/>
              </a:rPr>
              <a:t>Jittered Data 2</a:t>
            </a:r>
            <a:endParaRPr lang="en-US" sz="2800" b="1" dirty="0">
              <a:latin typeface="Helvetica"/>
              <a:cs typeface="Helvetica"/>
            </a:endParaRPr>
          </a:p>
        </p:txBody>
      </p:sp>
      <p:sp>
        <p:nvSpPr>
          <p:cNvPr id="18" name="Rectangle 17"/>
          <p:cNvSpPr/>
          <p:nvPr/>
        </p:nvSpPr>
        <p:spPr>
          <a:xfrm flipH="1">
            <a:off x="-2" y="0"/>
            <a:ext cx="91440" cy="6858000"/>
          </a:xfrm>
          <a:prstGeom prst="rect">
            <a:avLst/>
          </a:prstGeom>
          <a:solidFill>
            <a:srgbClr val="1F4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91438" y="0"/>
            <a:ext cx="24028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1F497D"/>
                </a:solidFill>
                <a:latin typeface="Rockwell"/>
                <a:cs typeface="Rockwell"/>
              </a:rPr>
              <a:t>Monocle</a:t>
            </a:r>
            <a:endParaRPr lang="en-US" sz="4000" dirty="0">
              <a:solidFill>
                <a:srgbClr val="1F497D"/>
              </a:solidFill>
              <a:latin typeface="Rockwell"/>
              <a:cs typeface="Rockwell"/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0" y="707886"/>
            <a:ext cx="6408554" cy="91440"/>
          </a:xfrm>
          <a:prstGeom prst="rect">
            <a:avLst/>
          </a:prstGeom>
          <a:solidFill>
            <a:srgbClr val="4F81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385626" y="5562292"/>
            <a:ext cx="4753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Helvetica"/>
                <a:cs typeface="Helvetica"/>
              </a:rPr>
              <a:t>IC-1</a:t>
            </a:r>
            <a:endParaRPr lang="en-US" sz="1200" dirty="0">
              <a:latin typeface="Helvetica"/>
              <a:cs typeface="Helvetic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40481" y="5562292"/>
            <a:ext cx="4753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Helvetica"/>
                <a:cs typeface="Helvetica"/>
              </a:rPr>
              <a:t>IC-1</a:t>
            </a:r>
            <a:endParaRPr lang="en-US" sz="1200" dirty="0">
              <a:latin typeface="Helvetica"/>
              <a:cs typeface="Helvetica"/>
            </a:endParaRPr>
          </a:p>
        </p:txBody>
      </p:sp>
      <p:sp>
        <p:nvSpPr>
          <p:cNvPr id="21" name="TextBox 20"/>
          <p:cNvSpPr txBox="1"/>
          <p:nvPr/>
        </p:nvSpPr>
        <p:spPr>
          <a:xfrm rot="16200000">
            <a:off x="377270" y="3765629"/>
            <a:ext cx="4753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Helvetica"/>
                <a:cs typeface="Helvetica"/>
              </a:rPr>
              <a:t>IC-2</a:t>
            </a:r>
            <a:endParaRPr lang="en-US" sz="1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88375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" grpId="0"/>
      <p:bldP spid="10" grpId="1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Bexample0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46" y="-12828"/>
            <a:ext cx="8572500" cy="6858000"/>
          </a:xfrm>
          <a:prstGeom prst="rect">
            <a:avLst/>
          </a:prstGeom>
          <a:ln>
            <a:noFill/>
          </a:ln>
        </p:spPr>
      </p:pic>
      <p:cxnSp>
        <p:nvCxnSpPr>
          <p:cNvPr id="17" name="Straight Connector 16"/>
          <p:cNvCxnSpPr/>
          <p:nvPr/>
        </p:nvCxnSpPr>
        <p:spPr>
          <a:xfrm flipH="1">
            <a:off x="0" y="4824680"/>
            <a:ext cx="3558666" cy="0"/>
          </a:xfrm>
          <a:prstGeom prst="line">
            <a:avLst/>
          </a:prstGeom>
          <a:ln w="7620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0" y="4824680"/>
            <a:ext cx="3558666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</a:rPr>
              <a:t>Low dimensional</a:t>
            </a:r>
          </a:p>
          <a:p>
            <a:pPr algn="r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</a:rPr>
              <a:t>PCA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</a:rPr>
              <a:t>, ICA,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</a:rPr>
              <a:t>tSNE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</a:rPr>
              <a:t>, UMAP, </a:t>
            </a:r>
            <a:r>
              <a:rPr lang="mr-I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</a:rPr>
              <a:t>…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Helvetica"/>
              <a:cs typeface="Helvetica"/>
            </a:endParaRPr>
          </a:p>
          <a:p>
            <a:pPr algn="r"/>
            <a:endParaRPr lang="en-US" sz="500" dirty="0" smtClean="0">
              <a:solidFill>
                <a:schemeClr val="tx1">
                  <a:lumMod val="75000"/>
                  <a:lumOff val="25000"/>
                </a:schemeClr>
              </a:solidFill>
              <a:latin typeface="Helvetica"/>
              <a:cs typeface="Helvetica"/>
            </a:endParaRPr>
          </a:p>
          <a:p>
            <a:pPr algn="r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</a:rPr>
              <a:t>Clustered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Helvetica"/>
              <a:cs typeface="Helvetica"/>
            </a:endParaRPr>
          </a:p>
          <a:p>
            <a:pPr algn="r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</a:rPr>
              <a:t>SC3, Seurat, RSEC, </a:t>
            </a:r>
            <a:r>
              <a:rPr lang="mr-I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</a:rPr>
              <a:t>…</a:t>
            </a: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7" name="Rectangle 6"/>
          <p:cNvSpPr/>
          <p:nvPr/>
        </p:nvSpPr>
        <p:spPr>
          <a:xfrm flipH="1">
            <a:off x="-2" y="0"/>
            <a:ext cx="91440" cy="6858000"/>
          </a:xfrm>
          <a:prstGeom prst="rect">
            <a:avLst/>
          </a:prstGeom>
          <a:solidFill>
            <a:srgbClr val="1F4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91438" y="0"/>
            <a:ext cx="28223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1F497D"/>
                </a:solidFill>
                <a:latin typeface="Rockwell"/>
                <a:cs typeface="Rockwell"/>
              </a:rPr>
              <a:t>Input Data</a:t>
            </a:r>
            <a:endParaRPr lang="en-US" sz="4000" dirty="0">
              <a:solidFill>
                <a:srgbClr val="1F497D"/>
              </a:solidFill>
              <a:latin typeface="Rockwell"/>
              <a:cs typeface="Rockwell"/>
            </a:endParaRPr>
          </a:p>
        </p:txBody>
      </p:sp>
      <p:sp>
        <p:nvSpPr>
          <p:cNvPr id="10" name="Rectangle 9"/>
          <p:cNvSpPr/>
          <p:nvPr/>
        </p:nvSpPr>
        <p:spPr>
          <a:xfrm flipH="1">
            <a:off x="0" y="707886"/>
            <a:ext cx="6408554" cy="91440"/>
          </a:xfrm>
          <a:prstGeom prst="rect">
            <a:avLst/>
          </a:prstGeom>
          <a:solidFill>
            <a:srgbClr val="4F81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795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example0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46" y="0"/>
            <a:ext cx="8572500" cy="68580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H="1">
            <a:off x="0" y="4824680"/>
            <a:ext cx="3558666" cy="0"/>
          </a:xfrm>
          <a:prstGeom prst="line">
            <a:avLst/>
          </a:prstGeom>
          <a:ln w="7620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0" y="4824680"/>
            <a:ext cx="35586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</a:rPr>
              <a:t>Identify global structure</a:t>
            </a:r>
          </a:p>
          <a:p>
            <a:pPr algn="r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</a:rPr>
              <a:t>Cluster shape sensitive</a:t>
            </a:r>
          </a:p>
        </p:txBody>
      </p:sp>
      <p:sp>
        <p:nvSpPr>
          <p:cNvPr id="9" name="Rectangle 8"/>
          <p:cNvSpPr/>
          <p:nvPr/>
        </p:nvSpPr>
        <p:spPr>
          <a:xfrm flipH="1">
            <a:off x="-2" y="0"/>
            <a:ext cx="91440" cy="6858000"/>
          </a:xfrm>
          <a:prstGeom prst="rect">
            <a:avLst/>
          </a:prstGeom>
          <a:solidFill>
            <a:srgbClr val="1F4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1438" y="0"/>
            <a:ext cx="650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1F497D"/>
                </a:solidFill>
                <a:latin typeface="Rockwell"/>
                <a:cs typeface="Rockwell"/>
              </a:rPr>
              <a:t>Minimum Spanning Tree</a:t>
            </a:r>
            <a:endParaRPr lang="en-US" sz="4000" dirty="0">
              <a:solidFill>
                <a:srgbClr val="1F497D"/>
              </a:solidFill>
              <a:latin typeface="Rockwell"/>
              <a:cs typeface="Rockwell"/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0" y="707886"/>
            <a:ext cx="6408554" cy="91440"/>
          </a:xfrm>
          <a:prstGeom prst="rect">
            <a:avLst/>
          </a:prstGeom>
          <a:solidFill>
            <a:srgbClr val="4F81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621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oy2_supMS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45" y="0"/>
            <a:ext cx="8572499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438" y="0"/>
            <a:ext cx="46132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1F497D"/>
                </a:solidFill>
                <a:latin typeface="Rockwell"/>
                <a:cs typeface="Rockwell"/>
              </a:rPr>
              <a:t>Constrained MST</a:t>
            </a:r>
            <a:endParaRPr lang="en-US" sz="4000" dirty="0">
              <a:solidFill>
                <a:srgbClr val="1F497D"/>
              </a:solidFill>
              <a:latin typeface="Rockwell"/>
              <a:cs typeface="Rockwell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0" y="4824680"/>
            <a:ext cx="3558666" cy="0"/>
          </a:xfrm>
          <a:prstGeom prst="line">
            <a:avLst/>
          </a:prstGeom>
          <a:ln w="7620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0" y="4824680"/>
            <a:ext cx="35586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</a:rPr>
              <a:t>Identify global structure</a:t>
            </a:r>
          </a:p>
          <a:p>
            <a:pPr algn="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</a:rPr>
              <a:t>Cluster shape sensitive</a:t>
            </a:r>
          </a:p>
          <a:p>
            <a:pPr algn="r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</a:rPr>
              <a:t>Incorporate prior knowledge</a:t>
            </a:r>
          </a:p>
        </p:txBody>
      </p:sp>
      <p:sp>
        <p:nvSpPr>
          <p:cNvPr id="12" name="Rectangle 11"/>
          <p:cNvSpPr/>
          <p:nvPr/>
        </p:nvSpPr>
        <p:spPr>
          <a:xfrm flipH="1">
            <a:off x="-2" y="0"/>
            <a:ext cx="91440" cy="6858000"/>
          </a:xfrm>
          <a:prstGeom prst="rect">
            <a:avLst/>
          </a:prstGeom>
          <a:solidFill>
            <a:srgbClr val="1F4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flipH="1">
            <a:off x="0" y="707886"/>
            <a:ext cx="6408554" cy="91440"/>
          </a:xfrm>
          <a:prstGeom prst="rect">
            <a:avLst/>
          </a:prstGeom>
          <a:solidFill>
            <a:srgbClr val="4F81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992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example02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46" y="0"/>
            <a:ext cx="85725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1438" y="0"/>
            <a:ext cx="44799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1F497D"/>
                </a:solidFill>
                <a:latin typeface="Rockwell"/>
                <a:cs typeface="Rockwell"/>
              </a:rPr>
              <a:t>Principal Curves</a:t>
            </a:r>
            <a:endParaRPr lang="en-US" sz="4000" dirty="0">
              <a:solidFill>
                <a:srgbClr val="1F497D"/>
              </a:solidFill>
              <a:latin typeface="Rockwell"/>
              <a:cs typeface="Rockwell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0" y="4824680"/>
            <a:ext cx="3558666" cy="0"/>
          </a:xfrm>
          <a:prstGeom prst="line">
            <a:avLst/>
          </a:prstGeom>
          <a:ln w="7620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0" y="4824680"/>
            <a:ext cx="35586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</a:rPr>
              <a:t>Highly stable</a:t>
            </a:r>
          </a:p>
          <a:p>
            <a:pPr algn="r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</a:rPr>
              <a:t>Uses cells, not clusters</a:t>
            </a:r>
          </a:p>
          <a:p>
            <a:pPr algn="r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</a:rPr>
              <a:t>Incongruent across branches</a:t>
            </a:r>
          </a:p>
        </p:txBody>
      </p:sp>
      <p:sp>
        <p:nvSpPr>
          <p:cNvPr id="7" name="Rectangle 6"/>
          <p:cNvSpPr/>
          <p:nvPr/>
        </p:nvSpPr>
        <p:spPr>
          <a:xfrm flipH="1">
            <a:off x="-2" y="0"/>
            <a:ext cx="91440" cy="6858000"/>
          </a:xfrm>
          <a:prstGeom prst="rect">
            <a:avLst/>
          </a:prstGeom>
          <a:solidFill>
            <a:srgbClr val="1F4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flipH="1">
            <a:off x="0" y="707886"/>
            <a:ext cx="6408554" cy="91440"/>
          </a:xfrm>
          <a:prstGeom prst="rect">
            <a:avLst/>
          </a:prstGeom>
          <a:solidFill>
            <a:srgbClr val="4F81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374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ability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3" t="9192"/>
          <a:stretch/>
        </p:blipFill>
        <p:spPr>
          <a:xfrm>
            <a:off x="795434" y="1705967"/>
            <a:ext cx="8153196" cy="41448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91531" y="1486234"/>
            <a:ext cx="21671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Helvetica"/>
                <a:cs typeface="Helvetica"/>
              </a:rPr>
              <a:t>MST on cells (backbone)</a:t>
            </a:r>
            <a:endParaRPr lang="en-US" sz="1400" dirty="0">
              <a:latin typeface="Helvetica"/>
              <a:cs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59793" y="1486234"/>
            <a:ext cx="14785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Helvetica"/>
                <a:cs typeface="Helvetica"/>
              </a:rPr>
              <a:t>MST on clusters</a:t>
            </a:r>
            <a:endParaRPr lang="en-US" sz="1400" dirty="0"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36834" y="1486234"/>
            <a:ext cx="1362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Helvetica"/>
                <a:cs typeface="Helvetica"/>
              </a:rPr>
              <a:t>Principal curve</a:t>
            </a:r>
            <a:endParaRPr lang="en-US" sz="1400" dirty="0"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356852" y="2665511"/>
            <a:ext cx="8771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Helvetica"/>
                <a:cs typeface="Helvetica"/>
              </a:rPr>
              <a:t>Full data</a:t>
            </a:r>
            <a:endParaRPr lang="en-US" sz="1400" dirty="0">
              <a:latin typeface="Helvetica"/>
              <a:cs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268223" y="4632288"/>
            <a:ext cx="10529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Helvetica"/>
                <a:cs typeface="Helvetica"/>
              </a:rPr>
              <a:t>50 subsets</a:t>
            </a:r>
            <a:endParaRPr lang="en-US" sz="1400" dirty="0">
              <a:latin typeface="Helvetica"/>
              <a:cs typeface="Helvetica"/>
            </a:endParaRPr>
          </a:p>
        </p:txBody>
      </p:sp>
      <p:sp>
        <p:nvSpPr>
          <p:cNvPr id="10" name="Rectangle 9"/>
          <p:cNvSpPr/>
          <p:nvPr/>
        </p:nvSpPr>
        <p:spPr>
          <a:xfrm flipH="1">
            <a:off x="-2" y="0"/>
            <a:ext cx="91440" cy="6858000"/>
          </a:xfrm>
          <a:prstGeom prst="rect">
            <a:avLst/>
          </a:prstGeom>
          <a:solidFill>
            <a:srgbClr val="1F4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91438" y="0"/>
            <a:ext cx="22610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1F497D"/>
                </a:solidFill>
                <a:latin typeface="Rockwell"/>
                <a:cs typeface="Rockwell"/>
              </a:rPr>
              <a:t>Stability</a:t>
            </a:r>
            <a:endParaRPr lang="en-US" sz="4000" dirty="0">
              <a:solidFill>
                <a:srgbClr val="1F497D"/>
              </a:solidFill>
              <a:latin typeface="Rockwell"/>
              <a:cs typeface="Rockwell"/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0" y="707886"/>
            <a:ext cx="6408554" cy="91440"/>
          </a:xfrm>
          <a:prstGeom prst="rect">
            <a:avLst/>
          </a:prstGeom>
          <a:solidFill>
            <a:srgbClr val="4F81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655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example02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46" y="0"/>
            <a:ext cx="85725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1438" y="0"/>
            <a:ext cx="44799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1F497D"/>
                </a:solidFill>
                <a:latin typeface="Rockwell"/>
                <a:cs typeface="Rockwell"/>
              </a:rPr>
              <a:t>Principal Curves</a:t>
            </a:r>
            <a:endParaRPr lang="en-US" sz="4000" dirty="0">
              <a:solidFill>
                <a:srgbClr val="1F497D"/>
              </a:solidFill>
              <a:latin typeface="Rockwell"/>
              <a:cs typeface="Rockwell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0" y="4824680"/>
            <a:ext cx="3558666" cy="0"/>
          </a:xfrm>
          <a:prstGeom prst="line">
            <a:avLst/>
          </a:prstGeom>
          <a:ln w="7620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0" y="4824680"/>
            <a:ext cx="35586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</a:rPr>
              <a:t>Highly stable</a:t>
            </a:r>
          </a:p>
          <a:p>
            <a:pPr algn="r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</a:rPr>
              <a:t>Uses cells, not clusters</a:t>
            </a:r>
          </a:p>
          <a:p>
            <a:pPr algn="r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</a:rPr>
              <a:t>Incongruent across branches</a:t>
            </a:r>
          </a:p>
        </p:txBody>
      </p:sp>
      <p:sp>
        <p:nvSpPr>
          <p:cNvPr id="7" name="Rectangle 6"/>
          <p:cNvSpPr/>
          <p:nvPr/>
        </p:nvSpPr>
        <p:spPr>
          <a:xfrm flipH="1">
            <a:off x="-2" y="0"/>
            <a:ext cx="91440" cy="6858000"/>
          </a:xfrm>
          <a:prstGeom prst="rect">
            <a:avLst/>
          </a:prstGeom>
          <a:solidFill>
            <a:srgbClr val="1F4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flipH="1">
            <a:off x="0" y="707886"/>
            <a:ext cx="6408554" cy="91440"/>
          </a:xfrm>
          <a:prstGeom prst="rect">
            <a:avLst/>
          </a:prstGeom>
          <a:solidFill>
            <a:srgbClr val="4F81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850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r="50554"/>
          <a:stretch/>
        </p:blipFill>
        <p:spPr>
          <a:xfrm>
            <a:off x="1320300" y="1019007"/>
            <a:ext cx="6435768" cy="55737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50554"/>
          <a:stretch/>
        </p:blipFill>
        <p:spPr>
          <a:xfrm>
            <a:off x="1320300" y="1019007"/>
            <a:ext cx="6435768" cy="557370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flipH="1">
            <a:off x="-2" y="0"/>
            <a:ext cx="91440" cy="6858000"/>
          </a:xfrm>
          <a:prstGeom prst="rect">
            <a:avLst/>
          </a:prstGeom>
          <a:solidFill>
            <a:srgbClr val="1F4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1438" y="0"/>
            <a:ext cx="54908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1F497D"/>
                </a:solidFill>
                <a:latin typeface="Rockwell"/>
                <a:cs typeface="Rockwell"/>
              </a:rPr>
              <a:t>Olfactory Epithelium</a:t>
            </a:r>
            <a:endParaRPr lang="en-US" sz="4000" dirty="0">
              <a:solidFill>
                <a:srgbClr val="1F497D"/>
              </a:solidFill>
              <a:latin typeface="Rockwell"/>
              <a:cs typeface="Rockwel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33644" y="886095"/>
            <a:ext cx="874900" cy="97470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356043" y="6028653"/>
            <a:ext cx="47288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/>
            <a:r>
              <a:rPr lang="en-US" sz="1100" dirty="0">
                <a:latin typeface="Palatino"/>
                <a:cs typeface="Palatino"/>
              </a:rPr>
              <a:t>Fletcher RB, Das D, </a:t>
            </a:r>
            <a:r>
              <a:rPr lang="en-US" sz="1100" dirty="0" err="1">
                <a:latin typeface="Palatino"/>
                <a:cs typeface="Palatino"/>
              </a:rPr>
              <a:t>Gadye</a:t>
            </a:r>
            <a:r>
              <a:rPr lang="en-US" sz="1100" dirty="0">
                <a:latin typeface="Palatino"/>
                <a:cs typeface="Palatino"/>
              </a:rPr>
              <a:t> L, Street K, </a:t>
            </a:r>
            <a:r>
              <a:rPr lang="en-US" sz="1100" dirty="0" err="1">
                <a:latin typeface="Palatino"/>
                <a:cs typeface="Palatino"/>
              </a:rPr>
              <a:t>Baudhuin</a:t>
            </a:r>
            <a:r>
              <a:rPr lang="en-US" sz="1100" dirty="0">
                <a:latin typeface="Palatino"/>
                <a:cs typeface="Palatino"/>
              </a:rPr>
              <a:t> A, </a:t>
            </a:r>
            <a:r>
              <a:rPr lang="en-US" sz="1100" dirty="0" err="1">
                <a:latin typeface="Palatino"/>
                <a:cs typeface="Palatino"/>
              </a:rPr>
              <a:t>Risso</a:t>
            </a:r>
            <a:r>
              <a:rPr lang="en-US" sz="1100" dirty="0">
                <a:latin typeface="Palatino"/>
                <a:cs typeface="Palatino"/>
              </a:rPr>
              <a:t> D, Wagner A, Cole MB, Flores Q, Choi YG, </a:t>
            </a:r>
            <a:r>
              <a:rPr lang="en-US" sz="1100" dirty="0" err="1">
                <a:latin typeface="Palatino"/>
                <a:cs typeface="Palatino"/>
              </a:rPr>
              <a:t>Yosef</a:t>
            </a:r>
            <a:r>
              <a:rPr lang="en-US" sz="1100" dirty="0">
                <a:latin typeface="Palatino"/>
                <a:cs typeface="Palatino"/>
              </a:rPr>
              <a:t> N, </a:t>
            </a:r>
            <a:r>
              <a:rPr lang="en-US" sz="1100" dirty="0" err="1">
                <a:latin typeface="Palatino"/>
                <a:cs typeface="Palatino"/>
              </a:rPr>
              <a:t>Purdom</a:t>
            </a:r>
            <a:r>
              <a:rPr lang="en-US" sz="1100" dirty="0">
                <a:latin typeface="Palatino"/>
                <a:cs typeface="Palatino"/>
              </a:rPr>
              <a:t> E, </a:t>
            </a:r>
            <a:r>
              <a:rPr lang="en-US" sz="1100" dirty="0" err="1">
                <a:latin typeface="Palatino"/>
                <a:cs typeface="Palatino"/>
              </a:rPr>
              <a:t>Dudoit</a:t>
            </a:r>
            <a:r>
              <a:rPr lang="en-US" sz="1100" dirty="0">
                <a:latin typeface="Palatino"/>
                <a:cs typeface="Palatino"/>
              </a:rPr>
              <a:t> S, </a:t>
            </a:r>
            <a:r>
              <a:rPr lang="en-US" sz="1100" dirty="0" err="1">
                <a:latin typeface="Palatino"/>
                <a:cs typeface="Palatino"/>
              </a:rPr>
              <a:t>Ngai</a:t>
            </a:r>
            <a:r>
              <a:rPr lang="en-US" sz="1100" dirty="0">
                <a:latin typeface="Palatino"/>
                <a:cs typeface="Palatino"/>
              </a:rPr>
              <a:t> J. Deconstructing Olfactory Stem Cell Trajectories at Single-Cell Resolution. </a:t>
            </a:r>
            <a:r>
              <a:rPr lang="en-US" sz="1100" i="1" dirty="0">
                <a:latin typeface="Palatino"/>
                <a:cs typeface="Palatino"/>
              </a:rPr>
              <a:t>Cell Stem Cell</a:t>
            </a:r>
            <a:r>
              <a:rPr lang="en-US" sz="1100" dirty="0">
                <a:latin typeface="Palatino"/>
                <a:cs typeface="Palatino"/>
              </a:rPr>
              <a:t>. </a:t>
            </a:r>
            <a:r>
              <a:rPr lang="en-US" sz="1100" dirty="0" smtClean="0">
                <a:latin typeface="Palatino"/>
                <a:cs typeface="Palatino"/>
              </a:rPr>
              <a:t>2017.</a:t>
            </a:r>
            <a:endParaRPr lang="en-US" sz="1100" dirty="0">
              <a:latin typeface="Palatino"/>
              <a:cs typeface="Palatino"/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0" y="707886"/>
            <a:ext cx="6408554" cy="91440"/>
          </a:xfrm>
          <a:prstGeom prst="rect">
            <a:avLst/>
          </a:prstGeom>
          <a:solidFill>
            <a:srgbClr val="4F81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305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5600" y="1115841"/>
            <a:ext cx="84328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latin typeface="Arial"/>
                <a:cs typeface="Arial"/>
              </a:rPr>
              <a:t>The Berkeley Team</a:t>
            </a:r>
          </a:p>
          <a:p>
            <a:pPr algn="ctr"/>
            <a:r>
              <a:rPr lang="en-US" dirty="0" smtClean="0">
                <a:latin typeface="Arial"/>
                <a:cs typeface="Arial"/>
              </a:rPr>
              <a:t>John Ngai (PI)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55869" y="1915359"/>
            <a:ext cx="42642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Statistics/Informatics</a:t>
            </a:r>
          </a:p>
          <a:p>
            <a:pPr algn="ctr"/>
            <a:r>
              <a:rPr lang="en-US" dirty="0" smtClean="0">
                <a:latin typeface="Arial"/>
                <a:cs typeface="Arial"/>
              </a:rPr>
              <a:t>Sandrine Dudoit (Biostatistics/Statistics)</a:t>
            </a:r>
          </a:p>
          <a:p>
            <a:pPr algn="ctr"/>
            <a:r>
              <a:rPr lang="en-US" dirty="0" smtClean="0">
                <a:latin typeface="Arial"/>
                <a:cs typeface="Arial"/>
              </a:rPr>
              <a:t>Elizabeth Purdom (Statistics)</a:t>
            </a:r>
          </a:p>
          <a:p>
            <a:pPr algn="ctr"/>
            <a:r>
              <a:rPr lang="en-US" dirty="0" smtClean="0">
                <a:latin typeface="Arial"/>
                <a:cs typeface="Arial"/>
              </a:rPr>
              <a:t>Nir Yosef (Computer Science)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6889" y="1915359"/>
            <a:ext cx="29938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Neuroscience</a:t>
            </a:r>
          </a:p>
          <a:p>
            <a:pPr algn="ctr"/>
            <a:r>
              <a:rPr lang="en-US" dirty="0" smtClean="0">
                <a:latin typeface="Arial"/>
                <a:cs typeface="Arial"/>
              </a:rPr>
              <a:t>Hillel Adesnik (MCB Neuro)</a:t>
            </a:r>
          </a:p>
          <a:p>
            <a:pPr algn="ctr"/>
            <a:r>
              <a:rPr lang="en-US" dirty="0" smtClean="0">
                <a:latin typeface="Arial"/>
                <a:cs typeface="Arial"/>
              </a:rPr>
              <a:t>Helen Bateup (MCB Neuro)</a:t>
            </a:r>
          </a:p>
          <a:p>
            <a:pPr algn="ctr"/>
            <a:r>
              <a:rPr lang="en-US" dirty="0" smtClean="0">
                <a:latin typeface="Arial"/>
                <a:cs typeface="Arial"/>
              </a:rPr>
              <a:t>Dan Feldman (MCB Neuro)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68044" y="3253088"/>
            <a:ext cx="50079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Genome Engineering</a:t>
            </a:r>
          </a:p>
          <a:p>
            <a:pPr algn="ctr"/>
            <a:r>
              <a:rPr lang="en-US" dirty="0" smtClean="0">
                <a:latin typeface="Arial"/>
                <a:cs typeface="Arial"/>
              </a:rPr>
              <a:t>Jennifer Doudna (MCB/Chemistry/LBNL/HHMI)</a:t>
            </a:r>
          </a:p>
          <a:p>
            <a:pPr algn="ctr"/>
            <a:r>
              <a:rPr lang="en-US" dirty="0" smtClean="0">
                <a:latin typeface="Arial"/>
                <a:cs typeface="Arial"/>
              </a:rPr>
              <a:t>Dirk Hockemeyer (MCB CDB)</a:t>
            </a:r>
          </a:p>
          <a:p>
            <a:pPr algn="ctr"/>
            <a:r>
              <a:rPr lang="en-US" dirty="0" smtClean="0">
                <a:latin typeface="Arial"/>
                <a:cs typeface="Arial"/>
              </a:rPr>
              <a:t>Russell Vance (MCB Immunology/HHMI)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23952" y="4971871"/>
            <a:ext cx="4200902" cy="1200329"/>
          </a:xfrm>
          <a:prstGeom prst="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u="sng" dirty="0" smtClean="0">
                <a:latin typeface="Arial"/>
                <a:cs typeface="Arial"/>
              </a:rPr>
              <a:t>Core Facilities</a:t>
            </a:r>
          </a:p>
          <a:p>
            <a:pPr algn="ctr"/>
            <a:r>
              <a:rPr lang="en-US" dirty="0" smtClean="0">
                <a:latin typeface="Arial"/>
                <a:cs typeface="Arial"/>
              </a:rPr>
              <a:t>QB3 Functional Genomics Laboratory</a:t>
            </a:r>
          </a:p>
          <a:p>
            <a:pPr algn="ctr"/>
            <a:r>
              <a:rPr lang="en-US" dirty="0" smtClean="0">
                <a:latin typeface="Arial"/>
                <a:cs typeface="Arial"/>
              </a:rPr>
              <a:t>QB3 Genomics Sequencing Laboratory</a:t>
            </a:r>
          </a:p>
          <a:p>
            <a:pPr algn="ctr"/>
            <a:r>
              <a:rPr lang="en-US" dirty="0" smtClean="0">
                <a:latin typeface="Arial"/>
                <a:cs typeface="Arial"/>
              </a:rPr>
              <a:t>Cancer Research Laboratory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8" name="Picture 7" descr="C:\Users\nrterranova\AppData\Local\Temp\ucseal_540_139.bmp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8485"/>
            <a:ext cx="895927" cy="89592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/>
          <p:cNvSpPr/>
          <p:nvPr/>
        </p:nvSpPr>
        <p:spPr>
          <a:xfrm flipH="1">
            <a:off x="-2" y="0"/>
            <a:ext cx="91440" cy="6858000"/>
          </a:xfrm>
          <a:prstGeom prst="rect">
            <a:avLst/>
          </a:prstGeom>
          <a:solidFill>
            <a:srgbClr val="1F4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flipH="1">
            <a:off x="0" y="707886"/>
            <a:ext cx="6408554" cy="91440"/>
          </a:xfrm>
          <a:prstGeom prst="rect">
            <a:avLst/>
          </a:prstGeom>
          <a:solidFill>
            <a:srgbClr val="4F81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91438" y="0"/>
            <a:ext cx="53380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1F497D"/>
                </a:solidFill>
                <a:latin typeface="Rockwell"/>
                <a:cs typeface="Rockwell"/>
              </a:rPr>
              <a:t>The BRAIN Initiative</a:t>
            </a:r>
            <a:endParaRPr lang="en-US" sz="4000" dirty="0">
              <a:solidFill>
                <a:srgbClr val="1F497D"/>
              </a:solidFill>
              <a:latin typeface="Rockwell"/>
              <a:cs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523358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Arrow Connector 7"/>
          <p:cNvCxnSpPr/>
          <p:nvPr/>
        </p:nvCxnSpPr>
        <p:spPr>
          <a:xfrm>
            <a:off x="2614507" y="1672385"/>
            <a:ext cx="4674918" cy="0"/>
          </a:xfrm>
          <a:prstGeom prst="straightConnector1">
            <a:avLst/>
          </a:prstGeom>
          <a:ln w="76200">
            <a:solidFill>
              <a:schemeClr val="tx1"/>
            </a:solidFill>
            <a:headEnd type="oval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OE_heatmap_orn_legen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67" y="1911210"/>
            <a:ext cx="1155949" cy="3853163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539002" y="1472330"/>
            <a:ext cx="1240974" cy="400110"/>
            <a:chOff x="7153848" y="4690018"/>
            <a:chExt cx="1240974" cy="400110"/>
          </a:xfrm>
        </p:grpSpPr>
        <p:sp>
          <p:nvSpPr>
            <p:cNvPr id="17" name="TextBox 16"/>
            <p:cNvSpPr txBox="1"/>
            <p:nvPr/>
          </p:nvSpPr>
          <p:spPr>
            <a:xfrm>
              <a:off x="7426563" y="4690018"/>
              <a:ext cx="968259" cy="4001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2000" dirty="0" err="1" smtClean="0">
                  <a:latin typeface="Helvetica"/>
                  <a:cs typeface="Helvetica"/>
                </a:rPr>
                <a:t>mORN</a:t>
              </a:r>
              <a:endParaRPr lang="en-US" sz="2000" dirty="0">
                <a:latin typeface="Helvetica"/>
                <a:cs typeface="Helvetica"/>
              </a:endParaRPr>
            </a:p>
          </p:txBody>
        </p:sp>
        <p:pic>
          <p:nvPicPr>
            <p:cNvPr id="18" name="Picture 17" descr="OE_legend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06" t="51859" r="75383" b="39390"/>
            <a:stretch/>
          </p:blipFill>
          <p:spPr>
            <a:xfrm>
              <a:off x="7153848" y="4690018"/>
              <a:ext cx="302248" cy="400110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1247959" y="1487271"/>
            <a:ext cx="886261" cy="400110"/>
            <a:chOff x="6816592" y="2766847"/>
            <a:chExt cx="886261" cy="400110"/>
          </a:xfrm>
        </p:grpSpPr>
        <p:sp>
          <p:nvSpPr>
            <p:cNvPr id="20" name="TextBox 19"/>
            <p:cNvSpPr txBox="1"/>
            <p:nvPr/>
          </p:nvSpPr>
          <p:spPr>
            <a:xfrm>
              <a:off x="6816592" y="2766847"/>
              <a:ext cx="726180" cy="4001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2000" dirty="0" smtClean="0">
                  <a:latin typeface="Helvetica"/>
                  <a:cs typeface="Helvetica"/>
                </a:rPr>
                <a:t>HBC</a:t>
              </a:r>
              <a:endParaRPr lang="en-US" sz="2000" dirty="0">
                <a:latin typeface="Helvetica"/>
                <a:cs typeface="Helvetica"/>
              </a:endParaRPr>
            </a:p>
          </p:txBody>
        </p:sp>
        <p:pic>
          <p:nvPicPr>
            <p:cNvPr id="21" name="Picture 20" descr="OE_legend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74" t="20171" r="75056" b="71078"/>
            <a:stretch/>
          </p:blipFill>
          <p:spPr>
            <a:xfrm>
              <a:off x="7384186" y="2766847"/>
              <a:ext cx="318667" cy="40011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814151" y="1885483"/>
            <a:ext cx="6401090" cy="4123766"/>
            <a:chOff x="1291481" y="2046941"/>
            <a:chExt cx="6401090" cy="4123766"/>
          </a:xfrm>
        </p:grpSpPr>
        <p:pic>
          <p:nvPicPr>
            <p:cNvPr id="22" name="Picture 21" descr="OE_heatmap_orn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17" t="24755" r="6313" b="7597"/>
            <a:stretch/>
          </p:blipFill>
          <p:spPr>
            <a:xfrm>
              <a:off x="1291481" y="2046941"/>
              <a:ext cx="6206051" cy="4123766"/>
            </a:xfrm>
            <a:prstGeom prst="rect">
              <a:avLst/>
            </a:prstGeom>
          </p:spPr>
        </p:pic>
        <p:cxnSp>
          <p:nvCxnSpPr>
            <p:cNvPr id="24" name="Straight Connector 23"/>
            <p:cNvCxnSpPr/>
            <p:nvPr/>
          </p:nvCxnSpPr>
          <p:spPr>
            <a:xfrm>
              <a:off x="7497532" y="3424464"/>
              <a:ext cx="195039" cy="0"/>
            </a:xfrm>
            <a:prstGeom prst="line">
              <a:avLst/>
            </a:prstGeom>
            <a:ln w="38100" cmpd="sng">
              <a:solidFill>
                <a:srgbClr val="1D8F6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7497532" y="4157436"/>
              <a:ext cx="195039" cy="0"/>
            </a:xfrm>
            <a:prstGeom prst="line">
              <a:avLst/>
            </a:prstGeom>
            <a:ln w="38100" cmpd="sng">
              <a:solidFill>
                <a:srgbClr val="1CCBC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7497532" y="5974443"/>
              <a:ext cx="195039" cy="0"/>
            </a:xfrm>
            <a:prstGeom prst="line">
              <a:avLst/>
            </a:prstGeom>
            <a:ln w="38100" cmpd="sng">
              <a:solidFill>
                <a:srgbClr val="FB6A0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/>
          <p:cNvSpPr txBox="1"/>
          <p:nvPr/>
        </p:nvSpPr>
        <p:spPr>
          <a:xfrm rot="16200000">
            <a:off x="-1068602" y="3620643"/>
            <a:ext cx="33190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Helvetica"/>
                <a:cs typeface="Helvetica"/>
              </a:rPr>
              <a:t>Normalized Log Read Counts</a:t>
            </a:r>
            <a:endParaRPr lang="en-US" sz="1200" dirty="0">
              <a:latin typeface="Helvetica"/>
              <a:cs typeface="Helvetica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910333" y="5861136"/>
            <a:ext cx="4041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Helvetica"/>
                <a:cs typeface="Helvetica"/>
              </a:rPr>
              <a:t>Neuronal Lineage Samples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33" name="TextBox 32"/>
          <p:cNvSpPr txBox="1"/>
          <p:nvPr/>
        </p:nvSpPr>
        <p:spPr>
          <a:xfrm rot="16200000">
            <a:off x="629353" y="3756146"/>
            <a:ext cx="22884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Helvetica"/>
                <a:cs typeface="Helvetica"/>
              </a:rPr>
              <a:t>Genes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215241" y="5659096"/>
            <a:ext cx="5936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rgbClr val="FB6A07"/>
                </a:solidFill>
                <a:latin typeface="Helvetica"/>
                <a:cs typeface="Helvetica"/>
              </a:rPr>
              <a:t>Omp</a:t>
            </a:r>
            <a:endParaRPr lang="en-US" sz="1100" b="1" dirty="0">
              <a:solidFill>
                <a:srgbClr val="FB6A07"/>
              </a:solidFill>
              <a:latin typeface="Helvetica"/>
              <a:cs typeface="Helvetica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215241" y="3842089"/>
            <a:ext cx="6138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1CCBCC"/>
                </a:solidFill>
                <a:latin typeface="Helvetica"/>
                <a:cs typeface="Helvetica"/>
              </a:rPr>
              <a:t>Hes6</a:t>
            </a:r>
            <a:endParaRPr lang="en-US" sz="1400" b="1" dirty="0">
              <a:solidFill>
                <a:srgbClr val="1CCBCC"/>
              </a:solidFill>
              <a:latin typeface="Helvetica"/>
              <a:cs typeface="Helvetica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215241" y="3109117"/>
            <a:ext cx="6436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1D8F64"/>
                </a:solidFill>
                <a:latin typeface="Helvetica"/>
                <a:cs typeface="Helvetica"/>
              </a:rPr>
              <a:t>Krt14</a:t>
            </a:r>
            <a:endParaRPr lang="en-US" sz="1400" b="1" dirty="0">
              <a:solidFill>
                <a:srgbClr val="1D8F64"/>
              </a:solidFill>
              <a:latin typeface="Helvetica"/>
              <a:cs typeface="Helvetica"/>
            </a:endParaRPr>
          </a:p>
        </p:txBody>
      </p:sp>
      <p:sp>
        <p:nvSpPr>
          <p:cNvPr id="25" name="Rectangle 24"/>
          <p:cNvSpPr/>
          <p:nvPr/>
        </p:nvSpPr>
        <p:spPr>
          <a:xfrm flipH="1">
            <a:off x="-2" y="0"/>
            <a:ext cx="91440" cy="6858000"/>
          </a:xfrm>
          <a:prstGeom prst="rect">
            <a:avLst/>
          </a:prstGeom>
          <a:solidFill>
            <a:srgbClr val="1F4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91438" y="0"/>
            <a:ext cx="62971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1F497D"/>
                </a:solidFill>
                <a:latin typeface="Rockwell"/>
                <a:cs typeface="Rockwell"/>
              </a:rPr>
              <a:t>Olfactory Neurogenesis</a:t>
            </a:r>
            <a:endParaRPr lang="en-US" sz="4000" dirty="0">
              <a:solidFill>
                <a:srgbClr val="1F497D"/>
              </a:solidFill>
              <a:latin typeface="Rockwell"/>
              <a:cs typeface="Rockwell"/>
            </a:endParaRPr>
          </a:p>
        </p:txBody>
      </p:sp>
      <p:sp>
        <p:nvSpPr>
          <p:cNvPr id="29" name="Rectangle 28"/>
          <p:cNvSpPr/>
          <p:nvPr/>
        </p:nvSpPr>
        <p:spPr>
          <a:xfrm flipH="1">
            <a:off x="0" y="707886"/>
            <a:ext cx="6408554" cy="91440"/>
          </a:xfrm>
          <a:prstGeom prst="rect">
            <a:avLst/>
          </a:prstGeom>
          <a:solidFill>
            <a:srgbClr val="4F81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453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example02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46" y="0"/>
            <a:ext cx="85725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1438" y="0"/>
            <a:ext cx="44799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1F497D"/>
                </a:solidFill>
                <a:latin typeface="Rockwell"/>
                <a:cs typeface="Rockwell"/>
              </a:rPr>
              <a:t>Principal Curves</a:t>
            </a:r>
            <a:endParaRPr lang="en-US" sz="4000" dirty="0">
              <a:solidFill>
                <a:srgbClr val="1F497D"/>
              </a:solidFill>
              <a:latin typeface="Rockwell"/>
              <a:cs typeface="Rockwell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0" y="4824680"/>
            <a:ext cx="3558666" cy="0"/>
          </a:xfrm>
          <a:prstGeom prst="line">
            <a:avLst/>
          </a:prstGeom>
          <a:ln w="7620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0" y="4824680"/>
            <a:ext cx="35586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</a:rPr>
              <a:t>Highly stable</a:t>
            </a:r>
          </a:p>
          <a:p>
            <a:pPr algn="r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</a:rPr>
              <a:t>Uses cells, not clusters</a:t>
            </a:r>
          </a:p>
          <a:p>
            <a:pPr algn="r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</a:rPr>
              <a:t>Incongruent across branches</a:t>
            </a:r>
          </a:p>
        </p:txBody>
      </p:sp>
      <p:sp>
        <p:nvSpPr>
          <p:cNvPr id="7" name="Rectangle 6"/>
          <p:cNvSpPr/>
          <p:nvPr/>
        </p:nvSpPr>
        <p:spPr>
          <a:xfrm flipH="1">
            <a:off x="-2" y="0"/>
            <a:ext cx="91440" cy="6858000"/>
          </a:xfrm>
          <a:prstGeom prst="rect">
            <a:avLst/>
          </a:prstGeom>
          <a:solidFill>
            <a:srgbClr val="1F4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flipH="1">
            <a:off x="0" y="707886"/>
            <a:ext cx="6408554" cy="91440"/>
          </a:xfrm>
          <a:prstGeom prst="rect">
            <a:avLst/>
          </a:prstGeom>
          <a:solidFill>
            <a:srgbClr val="4F81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549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Bexample0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46" y="0"/>
            <a:ext cx="85725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438" y="0"/>
            <a:ext cx="80406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1F497D"/>
                </a:solidFill>
                <a:latin typeface="Rockwell"/>
                <a:cs typeface="Rockwell"/>
              </a:rPr>
              <a:t>Simultaneous Principal Curves</a:t>
            </a:r>
            <a:endParaRPr lang="en-US" sz="4000" dirty="0">
              <a:solidFill>
                <a:srgbClr val="1F497D"/>
              </a:solidFill>
              <a:latin typeface="Rockwell"/>
              <a:cs typeface="Rockwell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0" y="4824680"/>
            <a:ext cx="3558666" cy="0"/>
          </a:xfrm>
          <a:prstGeom prst="line">
            <a:avLst/>
          </a:prstGeom>
          <a:ln w="7620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0" y="4824680"/>
            <a:ext cx="35586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</a:rPr>
              <a:t>Highly stable</a:t>
            </a:r>
          </a:p>
          <a:p>
            <a:pPr algn="r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</a:rPr>
              <a:t>Uses cells, not clusters</a:t>
            </a:r>
          </a:p>
          <a:p>
            <a:pPr algn="r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</a:rPr>
              <a:t>Mostly congruent</a:t>
            </a:r>
          </a:p>
          <a:p>
            <a:pPr algn="r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</a:rPr>
              <a:t> across branches</a:t>
            </a:r>
          </a:p>
        </p:txBody>
      </p:sp>
      <p:sp>
        <p:nvSpPr>
          <p:cNvPr id="9" name="Rectangle 8"/>
          <p:cNvSpPr/>
          <p:nvPr/>
        </p:nvSpPr>
        <p:spPr>
          <a:xfrm flipH="1">
            <a:off x="-2" y="0"/>
            <a:ext cx="91440" cy="6858000"/>
          </a:xfrm>
          <a:prstGeom prst="rect">
            <a:avLst/>
          </a:prstGeom>
          <a:solidFill>
            <a:srgbClr val="1F4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flipH="1">
            <a:off x="0" y="707886"/>
            <a:ext cx="6408554" cy="91440"/>
          </a:xfrm>
          <a:prstGeom prst="rect">
            <a:avLst/>
          </a:prstGeom>
          <a:solidFill>
            <a:srgbClr val="4F81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772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NBexample0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46" y="0"/>
            <a:ext cx="85725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438" y="0"/>
            <a:ext cx="80406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1F497D"/>
                </a:solidFill>
                <a:latin typeface="Rockwell"/>
                <a:cs typeface="Rockwell"/>
              </a:rPr>
              <a:t>Simultaneous Principal Curves</a:t>
            </a:r>
            <a:endParaRPr lang="en-US" sz="4000" dirty="0">
              <a:solidFill>
                <a:srgbClr val="1F497D"/>
              </a:solidFill>
              <a:latin typeface="Rockwell"/>
              <a:cs typeface="Rockwell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0" y="4824680"/>
            <a:ext cx="3558666" cy="0"/>
          </a:xfrm>
          <a:prstGeom prst="line">
            <a:avLst/>
          </a:prstGeom>
          <a:ln w="7620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0" y="4824680"/>
            <a:ext cx="35586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</a:rPr>
              <a:t>Highly stable</a:t>
            </a:r>
          </a:p>
          <a:p>
            <a:pPr algn="r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</a:rPr>
              <a:t>Uses cells, not clusters</a:t>
            </a:r>
          </a:p>
          <a:p>
            <a:pPr algn="r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</a:rPr>
              <a:t>Mostly congruent</a:t>
            </a:r>
          </a:p>
          <a:p>
            <a:pPr algn="r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</a:rPr>
              <a:t> across branches</a:t>
            </a:r>
          </a:p>
        </p:txBody>
      </p:sp>
      <p:sp>
        <p:nvSpPr>
          <p:cNvPr id="9" name="Rectangle 8"/>
          <p:cNvSpPr/>
          <p:nvPr/>
        </p:nvSpPr>
        <p:spPr>
          <a:xfrm flipH="1">
            <a:off x="-2" y="0"/>
            <a:ext cx="91440" cy="6858000"/>
          </a:xfrm>
          <a:prstGeom prst="rect">
            <a:avLst/>
          </a:prstGeom>
          <a:solidFill>
            <a:srgbClr val="1F4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flipH="1">
            <a:off x="0" y="707886"/>
            <a:ext cx="6408554" cy="91440"/>
          </a:xfrm>
          <a:prstGeom prst="rect">
            <a:avLst/>
          </a:prstGeom>
          <a:solidFill>
            <a:srgbClr val="4F81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177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C_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299" y="2232811"/>
            <a:ext cx="4572000" cy="3657600"/>
          </a:xfrm>
          <a:prstGeom prst="rect">
            <a:avLst/>
          </a:prstGeom>
        </p:spPr>
      </p:pic>
      <p:pic>
        <p:nvPicPr>
          <p:cNvPr id="3" name="Picture 2" descr="MST_5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" y="2232811"/>
            <a:ext cx="4572000" cy="36576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4579299" y="2934485"/>
            <a:ext cx="0" cy="2267642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299" y="5628801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00"/>
                </a:solidFill>
                <a:latin typeface="Avenir Book"/>
                <a:cs typeface="Avenir Book"/>
              </a:rPr>
              <a:t>MST</a:t>
            </a:r>
            <a:endParaRPr lang="en-US" sz="2800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9299" y="5628801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00"/>
                </a:solidFill>
                <a:latin typeface="Avenir Book"/>
                <a:cs typeface="Avenir Book"/>
              </a:rPr>
              <a:t>SPCs</a:t>
            </a:r>
            <a:endParaRPr lang="en-US" sz="2800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93299" y="1648035"/>
            <a:ext cx="4572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smtClean="0">
                <a:solidFill>
                  <a:srgbClr val="000000"/>
                </a:solidFill>
                <a:latin typeface="Avenir Book"/>
                <a:cs typeface="Avenir Book"/>
              </a:rPr>
              <a:t>k</a:t>
            </a:r>
            <a:r>
              <a:rPr lang="en-US" sz="3200" dirty="0" smtClean="0">
                <a:solidFill>
                  <a:srgbClr val="000000"/>
                </a:solidFill>
                <a:latin typeface="Avenir Book"/>
                <a:cs typeface="Avenir Book"/>
              </a:rPr>
              <a:t> = 5</a:t>
            </a:r>
            <a:endParaRPr lang="en-US" sz="3200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sp>
        <p:nvSpPr>
          <p:cNvPr id="16" name="Rectangle 15"/>
          <p:cNvSpPr/>
          <p:nvPr/>
        </p:nvSpPr>
        <p:spPr>
          <a:xfrm flipH="1">
            <a:off x="-2" y="0"/>
            <a:ext cx="91440" cy="6858000"/>
          </a:xfrm>
          <a:prstGeom prst="rect">
            <a:avLst/>
          </a:prstGeom>
          <a:solidFill>
            <a:srgbClr val="1F4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91438" y="0"/>
            <a:ext cx="22610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1F497D"/>
                </a:solidFill>
                <a:latin typeface="Rockwell"/>
                <a:cs typeface="Rockwell"/>
              </a:rPr>
              <a:t>Stability</a:t>
            </a:r>
            <a:endParaRPr lang="en-US" sz="4000" dirty="0">
              <a:solidFill>
                <a:srgbClr val="1F497D"/>
              </a:solidFill>
              <a:latin typeface="Rockwell"/>
              <a:cs typeface="Rockwell"/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0" y="707886"/>
            <a:ext cx="6408554" cy="91440"/>
          </a:xfrm>
          <a:prstGeom prst="rect">
            <a:avLst/>
          </a:prstGeom>
          <a:solidFill>
            <a:srgbClr val="4F81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13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MST_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" y="2232811"/>
            <a:ext cx="4572000" cy="3657600"/>
          </a:xfrm>
          <a:prstGeom prst="rect">
            <a:avLst/>
          </a:prstGeom>
        </p:spPr>
      </p:pic>
      <p:pic>
        <p:nvPicPr>
          <p:cNvPr id="22" name="Picture 21" descr="SPC_4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299" y="2232811"/>
            <a:ext cx="4572000" cy="36576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4579299" y="2934485"/>
            <a:ext cx="0" cy="2267642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299" y="5628801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00"/>
                </a:solidFill>
                <a:latin typeface="Avenir Book"/>
                <a:cs typeface="Avenir Book"/>
              </a:rPr>
              <a:t>MST</a:t>
            </a:r>
            <a:endParaRPr lang="en-US" sz="2800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9299" y="5628801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00"/>
                </a:solidFill>
                <a:latin typeface="Avenir Book"/>
                <a:cs typeface="Avenir Book"/>
              </a:rPr>
              <a:t>SPCs</a:t>
            </a:r>
            <a:endParaRPr lang="en-US" sz="2800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93299" y="1648035"/>
            <a:ext cx="4572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smtClean="0">
                <a:solidFill>
                  <a:srgbClr val="000000"/>
                </a:solidFill>
                <a:latin typeface="Avenir Book"/>
                <a:cs typeface="Avenir Book"/>
              </a:rPr>
              <a:t>k</a:t>
            </a:r>
            <a:r>
              <a:rPr lang="en-US" sz="3200" dirty="0" smtClean="0">
                <a:solidFill>
                  <a:srgbClr val="000000"/>
                </a:solidFill>
                <a:latin typeface="Avenir Book"/>
                <a:cs typeface="Avenir Book"/>
              </a:rPr>
              <a:t> = 4</a:t>
            </a:r>
            <a:endParaRPr lang="en-US" sz="3200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sp>
        <p:nvSpPr>
          <p:cNvPr id="10" name="Rectangle 9"/>
          <p:cNvSpPr/>
          <p:nvPr/>
        </p:nvSpPr>
        <p:spPr>
          <a:xfrm flipH="1">
            <a:off x="-2" y="0"/>
            <a:ext cx="91440" cy="6858000"/>
          </a:xfrm>
          <a:prstGeom prst="rect">
            <a:avLst/>
          </a:prstGeom>
          <a:solidFill>
            <a:srgbClr val="1F4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91438" y="0"/>
            <a:ext cx="22610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1F497D"/>
                </a:solidFill>
                <a:latin typeface="Rockwell"/>
                <a:cs typeface="Rockwell"/>
              </a:rPr>
              <a:t>Stability</a:t>
            </a:r>
            <a:endParaRPr lang="en-US" sz="4000" dirty="0">
              <a:solidFill>
                <a:srgbClr val="1F497D"/>
              </a:solidFill>
              <a:latin typeface="Rockwell"/>
              <a:cs typeface="Rockwell"/>
            </a:endParaRPr>
          </a:p>
        </p:txBody>
      </p:sp>
      <p:sp>
        <p:nvSpPr>
          <p:cNvPr id="16" name="Rectangle 15"/>
          <p:cNvSpPr/>
          <p:nvPr/>
        </p:nvSpPr>
        <p:spPr>
          <a:xfrm flipH="1">
            <a:off x="0" y="707886"/>
            <a:ext cx="6408554" cy="91440"/>
          </a:xfrm>
          <a:prstGeom prst="rect">
            <a:avLst/>
          </a:prstGeom>
          <a:solidFill>
            <a:srgbClr val="4F81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339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PC_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299" y="2232811"/>
            <a:ext cx="4572000" cy="3657600"/>
          </a:xfrm>
          <a:prstGeom prst="rect">
            <a:avLst/>
          </a:prstGeom>
        </p:spPr>
      </p:pic>
      <p:pic>
        <p:nvPicPr>
          <p:cNvPr id="16" name="Picture 15" descr="MST_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" y="2232811"/>
            <a:ext cx="4572000" cy="36576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4579299" y="2934485"/>
            <a:ext cx="0" cy="2267642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299" y="5628801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00"/>
                </a:solidFill>
                <a:latin typeface="Avenir Book"/>
                <a:cs typeface="Avenir Book"/>
              </a:rPr>
              <a:t>MST</a:t>
            </a:r>
            <a:endParaRPr lang="en-US" sz="2800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9299" y="5628801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00"/>
                </a:solidFill>
                <a:latin typeface="Avenir Book"/>
                <a:cs typeface="Avenir Book"/>
              </a:rPr>
              <a:t>SPCs</a:t>
            </a:r>
            <a:endParaRPr lang="en-US" sz="2800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93299" y="1648035"/>
            <a:ext cx="4572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smtClean="0">
                <a:solidFill>
                  <a:srgbClr val="000000"/>
                </a:solidFill>
                <a:latin typeface="Avenir Book"/>
                <a:cs typeface="Avenir Book"/>
              </a:rPr>
              <a:t>k</a:t>
            </a:r>
            <a:r>
              <a:rPr lang="en-US" sz="3200" dirty="0" smtClean="0">
                <a:solidFill>
                  <a:srgbClr val="000000"/>
                </a:solidFill>
                <a:latin typeface="Avenir Book"/>
                <a:cs typeface="Avenir Book"/>
              </a:rPr>
              <a:t> = 3</a:t>
            </a:r>
            <a:endParaRPr lang="en-US" sz="3200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-2" y="0"/>
            <a:ext cx="91440" cy="6858000"/>
          </a:xfrm>
          <a:prstGeom prst="rect">
            <a:avLst/>
          </a:prstGeom>
          <a:solidFill>
            <a:srgbClr val="1F4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91438" y="0"/>
            <a:ext cx="22610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1F497D"/>
                </a:solidFill>
                <a:latin typeface="Rockwell"/>
                <a:cs typeface="Rockwell"/>
              </a:rPr>
              <a:t>Stability</a:t>
            </a:r>
            <a:endParaRPr lang="en-US" sz="4000" dirty="0">
              <a:solidFill>
                <a:srgbClr val="1F497D"/>
              </a:solidFill>
              <a:latin typeface="Rockwell"/>
              <a:cs typeface="Rockwell"/>
            </a:endParaRPr>
          </a:p>
        </p:txBody>
      </p:sp>
      <p:sp>
        <p:nvSpPr>
          <p:cNvPr id="17" name="Rectangle 16"/>
          <p:cNvSpPr/>
          <p:nvPr/>
        </p:nvSpPr>
        <p:spPr>
          <a:xfrm flipH="1">
            <a:off x="0" y="707886"/>
            <a:ext cx="6408554" cy="91440"/>
          </a:xfrm>
          <a:prstGeom prst="rect">
            <a:avLst/>
          </a:prstGeom>
          <a:solidFill>
            <a:srgbClr val="4F81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147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PC_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299" y="2232811"/>
            <a:ext cx="4572000" cy="3657600"/>
          </a:xfrm>
          <a:prstGeom prst="rect">
            <a:avLst/>
          </a:prstGeom>
        </p:spPr>
      </p:pic>
      <p:pic>
        <p:nvPicPr>
          <p:cNvPr id="16" name="Picture 15" descr="MST_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" y="2232811"/>
            <a:ext cx="4572000" cy="36576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4579299" y="2934485"/>
            <a:ext cx="0" cy="2267642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299" y="5628801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00"/>
                </a:solidFill>
                <a:latin typeface="Avenir Book"/>
                <a:cs typeface="Avenir Book"/>
              </a:rPr>
              <a:t>MST</a:t>
            </a:r>
            <a:endParaRPr lang="en-US" sz="2800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9299" y="5628801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00"/>
                </a:solidFill>
                <a:latin typeface="Avenir Book"/>
                <a:cs typeface="Avenir Book"/>
              </a:rPr>
              <a:t>SPCs</a:t>
            </a:r>
            <a:endParaRPr lang="en-US" sz="2800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93299" y="1648035"/>
            <a:ext cx="4572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smtClean="0">
                <a:solidFill>
                  <a:srgbClr val="000000"/>
                </a:solidFill>
                <a:latin typeface="Avenir Book"/>
                <a:cs typeface="Avenir Book"/>
              </a:rPr>
              <a:t>k</a:t>
            </a:r>
            <a:r>
              <a:rPr lang="en-US" sz="3200" dirty="0" smtClean="0">
                <a:solidFill>
                  <a:srgbClr val="000000"/>
                </a:solidFill>
                <a:latin typeface="Avenir Book"/>
                <a:cs typeface="Avenir Book"/>
              </a:rPr>
              <a:t> = 2</a:t>
            </a:r>
            <a:endParaRPr lang="en-US" sz="3200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-2" y="0"/>
            <a:ext cx="91440" cy="6858000"/>
          </a:xfrm>
          <a:prstGeom prst="rect">
            <a:avLst/>
          </a:prstGeom>
          <a:solidFill>
            <a:srgbClr val="1F4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91438" y="0"/>
            <a:ext cx="22610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1F497D"/>
                </a:solidFill>
                <a:latin typeface="Rockwell"/>
                <a:cs typeface="Rockwell"/>
              </a:rPr>
              <a:t>Stability</a:t>
            </a:r>
            <a:endParaRPr lang="en-US" sz="4000" dirty="0">
              <a:solidFill>
                <a:srgbClr val="1F497D"/>
              </a:solidFill>
              <a:latin typeface="Rockwell"/>
              <a:cs typeface="Rockwell"/>
            </a:endParaRPr>
          </a:p>
        </p:txBody>
      </p:sp>
      <p:sp>
        <p:nvSpPr>
          <p:cNvPr id="17" name="Rectangle 16"/>
          <p:cNvSpPr/>
          <p:nvPr/>
        </p:nvSpPr>
        <p:spPr>
          <a:xfrm flipH="1">
            <a:off x="0" y="707886"/>
            <a:ext cx="6408554" cy="91440"/>
          </a:xfrm>
          <a:prstGeom prst="rect">
            <a:avLst/>
          </a:prstGeom>
          <a:solidFill>
            <a:srgbClr val="4F81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740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C_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299" y="2232811"/>
            <a:ext cx="4572000" cy="3657600"/>
          </a:xfrm>
          <a:prstGeom prst="rect">
            <a:avLst/>
          </a:prstGeom>
        </p:spPr>
      </p:pic>
      <p:pic>
        <p:nvPicPr>
          <p:cNvPr id="3" name="Picture 2" descr="MST_5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" y="2232811"/>
            <a:ext cx="4572000" cy="36576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4579299" y="2934485"/>
            <a:ext cx="0" cy="2267642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299" y="5628801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00"/>
                </a:solidFill>
                <a:latin typeface="Avenir Book"/>
                <a:cs typeface="Avenir Book"/>
              </a:rPr>
              <a:t>MST</a:t>
            </a:r>
            <a:endParaRPr lang="en-US" sz="2800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9299" y="5628801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00"/>
                </a:solidFill>
                <a:latin typeface="Avenir Book"/>
                <a:cs typeface="Avenir Book"/>
              </a:rPr>
              <a:t>SPCs</a:t>
            </a:r>
            <a:endParaRPr lang="en-US" sz="2800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93299" y="1648035"/>
            <a:ext cx="4572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smtClean="0">
                <a:solidFill>
                  <a:srgbClr val="000000"/>
                </a:solidFill>
                <a:latin typeface="Avenir Book"/>
                <a:cs typeface="Avenir Book"/>
              </a:rPr>
              <a:t>k</a:t>
            </a:r>
            <a:r>
              <a:rPr lang="en-US" sz="3200" dirty="0" smtClean="0">
                <a:solidFill>
                  <a:srgbClr val="000000"/>
                </a:solidFill>
                <a:latin typeface="Avenir Book"/>
                <a:cs typeface="Avenir Book"/>
              </a:rPr>
              <a:t> = 5</a:t>
            </a:r>
            <a:endParaRPr lang="en-US" sz="3200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-2" y="0"/>
            <a:ext cx="91440" cy="6858000"/>
          </a:xfrm>
          <a:prstGeom prst="rect">
            <a:avLst/>
          </a:prstGeom>
          <a:solidFill>
            <a:srgbClr val="1F4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91438" y="0"/>
            <a:ext cx="22610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1F497D"/>
                </a:solidFill>
                <a:latin typeface="Rockwell"/>
                <a:cs typeface="Rockwell"/>
              </a:rPr>
              <a:t>Stability</a:t>
            </a:r>
            <a:endParaRPr lang="en-US" sz="4000" dirty="0">
              <a:solidFill>
                <a:srgbClr val="1F497D"/>
              </a:solidFill>
              <a:latin typeface="Rockwell"/>
              <a:cs typeface="Rockwell"/>
            </a:endParaRPr>
          </a:p>
        </p:txBody>
      </p:sp>
      <p:sp>
        <p:nvSpPr>
          <p:cNvPr id="16" name="Rectangle 15"/>
          <p:cNvSpPr/>
          <p:nvPr/>
        </p:nvSpPr>
        <p:spPr>
          <a:xfrm flipH="1">
            <a:off x="0" y="707886"/>
            <a:ext cx="6408554" cy="91440"/>
          </a:xfrm>
          <a:prstGeom prst="rect">
            <a:avLst/>
          </a:prstGeom>
          <a:solidFill>
            <a:srgbClr val="4F81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504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PC_1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299" y="2232811"/>
            <a:ext cx="4572000" cy="3657600"/>
          </a:xfrm>
          <a:prstGeom prst="rect">
            <a:avLst/>
          </a:prstGeom>
        </p:spPr>
      </p:pic>
      <p:pic>
        <p:nvPicPr>
          <p:cNvPr id="16" name="Picture 15" descr="MST_10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" y="2232811"/>
            <a:ext cx="4572000" cy="36576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4579299" y="2934485"/>
            <a:ext cx="0" cy="2267642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299" y="5628801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00"/>
                </a:solidFill>
                <a:latin typeface="Avenir Book"/>
                <a:cs typeface="Avenir Book"/>
              </a:rPr>
              <a:t>MST</a:t>
            </a:r>
            <a:endParaRPr lang="en-US" sz="2800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9299" y="5628801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00"/>
                </a:solidFill>
                <a:latin typeface="Avenir Book"/>
                <a:cs typeface="Avenir Book"/>
              </a:rPr>
              <a:t>SPCs</a:t>
            </a:r>
            <a:endParaRPr lang="en-US" sz="2800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93299" y="1648035"/>
            <a:ext cx="4572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smtClean="0">
                <a:solidFill>
                  <a:srgbClr val="000000"/>
                </a:solidFill>
                <a:latin typeface="Avenir Book"/>
                <a:cs typeface="Avenir Book"/>
              </a:rPr>
              <a:t>k</a:t>
            </a:r>
            <a:r>
              <a:rPr lang="en-US" sz="3200" dirty="0" smtClean="0">
                <a:solidFill>
                  <a:srgbClr val="000000"/>
                </a:solidFill>
                <a:latin typeface="Avenir Book"/>
                <a:cs typeface="Avenir Book"/>
              </a:rPr>
              <a:t> = 10</a:t>
            </a:r>
            <a:endParaRPr lang="en-US" sz="3200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-2" y="0"/>
            <a:ext cx="91440" cy="6858000"/>
          </a:xfrm>
          <a:prstGeom prst="rect">
            <a:avLst/>
          </a:prstGeom>
          <a:solidFill>
            <a:srgbClr val="1F4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91438" y="0"/>
            <a:ext cx="22610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1F497D"/>
                </a:solidFill>
                <a:latin typeface="Rockwell"/>
                <a:cs typeface="Rockwell"/>
              </a:rPr>
              <a:t>Stability</a:t>
            </a:r>
            <a:endParaRPr lang="en-US" sz="4000" dirty="0">
              <a:solidFill>
                <a:srgbClr val="1F497D"/>
              </a:solidFill>
              <a:latin typeface="Rockwell"/>
              <a:cs typeface="Rockwell"/>
            </a:endParaRPr>
          </a:p>
        </p:txBody>
      </p:sp>
      <p:sp>
        <p:nvSpPr>
          <p:cNvPr id="17" name="Rectangle 16"/>
          <p:cNvSpPr/>
          <p:nvPr/>
        </p:nvSpPr>
        <p:spPr>
          <a:xfrm flipH="1">
            <a:off x="0" y="707886"/>
            <a:ext cx="6408554" cy="91440"/>
          </a:xfrm>
          <a:prstGeom prst="rect">
            <a:avLst/>
          </a:prstGeom>
          <a:solidFill>
            <a:srgbClr val="4F81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288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233256" y="1504432"/>
            <a:ext cx="5791411" cy="4709160"/>
            <a:chOff x="233256" y="1282912"/>
            <a:chExt cx="5791411" cy="4709160"/>
          </a:xfrm>
        </p:grpSpPr>
        <p:pic>
          <p:nvPicPr>
            <p:cNvPr id="10" name="Picture 6"/>
            <p:cNvPicPr>
              <a:picLocks noChangeAspect="1" noChangeArrowheads="1"/>
            </p:cNvPicPr>
            <p:nvPr/>
          </p:nvPicPr>
          <p:blipFill rotWithShape="1">
            <a:blip r:embed="rId2"/>
            <a:srcRect l="5486" r="61351"/>
            <a:stretch/>
          </p:blipFill>
          <p:spPr bwMode="auto">
            <a:xfrm>
              <a:off x="233256" y="1282912"/>
              <a:ext cx="5791411" cy="4709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Rectangle 26"/>
            <p:cNvSpPr/>
            <p:nvPr/>
          </p:nvSpPr>
          <p:spPr>
            <a:xfrm>
              <a:off x="5079628" y="1754630"/>
              <a:ext cx="945039" cy="25822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079628" y="4519628"/>
              <a:ext cx="945039" cy="12104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2"/>
          <a:srcRect l="68961"/>
          <a:stretch>
            <a:fillRect/>
          </a:stretch>
        </p:blipFill>
        <p:spPr bwMode="auto">
          <a:xfrm>
            <a:off x="91438" y="1504432"/>
            <a:ext cx="5418458" cy="4709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21"/>
          <p:cNvSpPr/>
          <p:nvPr/>
        </p:nvSpPr>
        <p:spPr>
          <a:xfrm flipH="1">
            <a:off x="-2" y="0"/>
            <a:ext cx="91440" cy="6858000"/>
          </a:xfrm>
          <a:prstGeom prst="rect">
            <a:avLst/>
          </a:prstGeom>
          <a:solidFill>
            <a:srgbClr val="1F4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91438" y="0"/>
            <a:ext cx="68781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1F497D"/>
                </a:solidFill>
                <a:latin typeface="Rockwell"/>
                <a:cs typeface="Rockwell"/>
              </a:rPr>
              <a:t>Olfactory Epithelium (OE)</a:t>
            </a:r>
            <a:endParaRPr lang="en-US" sz="4000" dirty="0">
              <a:solidFill>
                <a:srgbClr val="1F497D"/>
              </a:solidFill>
              <a:latin typeface="Rockwell"/>
              <a:cs typeface="Rockwell"/>
            </a:endParaRP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5271601" y="2070560"/>
            <a:ext cx="263866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600" b="1" dirty="0" err="1" smtClean="0">
                <a:solidFill>
                  <a:srgbClr val="E09B32"/>
                </a:solidFill>
                <a:latin typeface="Tahoma"/>
                <a:ea typeface="Osaka" charset="-128"/>
                <a:cs typeface="Tahoma"/>
              </a:rPr>
              <a:t>Sustentacular</a:t>
            </a:r>
            <a:r>
              <a:rPr lang="en-US" sz="1600" b="1" dirty="0" smtClean="0">
                <a:solidFill>
                  <a:srgbClr val="E09B32"/>
                </a:solidFill>
                <a:latin typeface="Tahoma"/>
                <a:ea typeface="Osaka" charset="-128"/>
                <a:cs typeface="Tahoma"/>
              </a:rPr>
              <a:t> cell (</a:t>
            </a:r>
            <a:r>
              <a:rPr lang="en-US" sz="1600" b="1" dirty="0" err="1" smtClean="0">
                <a:solidFill>
                  <a:srgbClr val="E09B32"/>
                </a:solidFill>
                <a:latin typeface="Tahoma"/>
                <a:ea typeface="Osaka" charset="-128"/>
                <a:cs typeface="Tahoma"/>
              </a:rPr>
              <a:t>Sus</a:t>
            </a:r>
            <a:r>
              <a:rPr lang="en-US" sz="1600" b="1" dirty="0" smtClean="0">
                <a:solidFill>
                  <a:srgbClr val="E09B32"/>
                </a:solidFill>
                <a:latin typeface="Tahoma"/>
                <a:ea typeface="Osaka" charset="-128"/>
                <a:cs typeface="Tahoma"/>
              </a:rPr>
              <a:t>)</a:t>
            </a:r>
            <a:endParaRPr lang="en-US" sz="1600" b="1" dirty="0">
              <a:solidFill>
                <a:srgbClr val="E09B32"/>
              </a:solidFill>
              <a:latin typeface="Tahoma"/>
              <a:ea typeface="Osaka" charset="-128"/>
              <a:cs typeface="Tahoma"/>
            </a:endParaRP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5271601" y="2790963"/>
            <a:ext cx="35671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600" b="1" dirty="0" smtClean="0">
                <a:solidFill>
                  <a:srgbClr val="800080"/>
                </a:solidFill>
                <a:latin typeface="Tahoma"/>
                <a:ea typeface="Osaka" charset="-128"/>
                <a:cs typeface="Tahoma"/>
              </a:rPr>
              <a:t>Olfactory receptor neuron (ORN)</a:t>
            </a:r>
            <a:endParaRPr lang="en-US" sz="1600" b="1" dirty="0">
              <a:solidFill>
                <a:srgbClr val="800080"/>
              </a:solidFill>
              <a:latin typeface="Tahoma"/>
              <a:ea typeface="Osaka" charset="-128"/>
              <a:cs typeface="Tahoma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5271601" y="3307919"/>
            <a:ext cx="309972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80FF"/>
                </a:solidFill>
                <a:latin typeface="Tahoma"/>
                <a:ea typeface="Osaka" charset="-128"/>
                <a:cs typeface="Tahoma"/>
              </a:rPr>
              <a:t>Immature olfactory </a:t>
            </a:r>
            <a:r>
              <a:rPr lang="en-US" sz="1600" b="1" dirty="0" smtClean="0">
                <a:solidFill>
                  <a:srgbClr val="0080FF"/>
                </a:solidFill>
                <a:latin typeface="Tahoma"/>
                <a:ea typeface="Osaka" charset="-128"/>
                <a:cs typeface="Tahoma"/>
              </a:rPr>
              <a:t>neuron</a:t>
            </a:r>
            <a:endParaRPr lang="en-US" sz="1600" b="1" dirty="0">
              <a:solidFill>
                <a:srgbClr val="0080FF"/>
              </a:solidFill>
              <a:latin typeface="Tahoma"/>
              <a:ea typeface="Osaka" charset="-128"/>
              <a:cs typeface="Tahoma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5271601" y="3820488"/>
            <a:ext cx="270378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0080"/>
                </a:solidFill>
                <a:latin typeface="Tahoma"/>
                <a:ea typeface="Osaka" charset="-128"/>
                <a:cs typeface="Tahoma"/>
              </a:rPr>
              <a:t>Globose basal </a:t>
            </a:r>
            <a:r>
              <a:rPr lang="en-US" sz="1600" b="1" dirty="0" smtClean="0">
                <a:solidFill>
                  <a:srgbClr val="000080"/>
                </a:solidFill>
                <a:latin typeface="Tahoma"/>
                <a:ea typeface="Osaka" charset="-128"/>
                <a:cs typeface="Tahoma"/>
              </a:rPr>
              <a:t>cell (GBC)</a:t>
            </a:r>
            <a:endParaRPr lang="en-US" sz="1600" b="1" dirty="0">
              <a:solidFill>
                <a:srgbClr val="000080"/>
              </a:solidFill>
              <a:latin typeface="Tahoma"/>
              <a:ea typeface="Osaka" charset="-128"/>
              <a:cs typeface="Tahoma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5271601" y="4219868"/>
            <a:ext cx="295275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408000"/>
                </a:solidFill>
                <a:latin typeface="Tahoma"/>
                <a:ea typeface="Osaka" charset="-128"/>
                <a:cs typeface="Tahoma"/>
              </a:rPr>
              <a:t>Horizontal basal </a:t>
            </a:r>
            <a:r>
              <a:rPr lang="en-US" sz="1600" b="1" dirty="0" smtClean="0">
                <a:solidFill>
                  <a:srgbClr val="408000"/>
                </a:solidFill>
                <a:latin typeface="Tahoma"/>
                <a:ea typeface="Osaka" charset="-128"/>
                <a:cs typeface="Tahoma"/>
              </a:rPr>
              <a:t>cell (HBC)</a:t>
            </a:r>
            <a:endParaRPr lang="en-US" sz="1600" b="1" dirty="0">
              <a:solidFill>
                <a:srgbClr val="408000"/>
              </a:solidFill>
              <a:latin typeface="Tahoma"/>
              <a:ea typeface="Osaka" charset="-128"/>
              <a:cs typeface="Tahoma"/>
            </a:endParaRPr>
          </a:p>
        </p:txBody>
      </p:sp>
      <p:sp>
        <p:nvSpPr>
          <p:cNvPr id="19" name="Text Box 12"/>
          <p:cNvSpPr txBox="1">
            <a:spLocks noChangeArrowheads="1"/>
          </p:cNvSpPr>
          <p:nvPr/>
        </p:nvSpPr>
        <p:spPr bwMode="auto">
          <a:xfrm>
            <a:off x="5271601" y="4741148"/>
            <a:ext cx="290285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B04131"/>
                </a:solidFill>
                <a:latin typeface="Tahoma"/>
                <a:ea typeface="Osaka" charset="-128"/>
                <a:cs typeface="Tahoma"/>
              </a:rPr>
              <a:t>Olfactory ensheathing glia</a:t>
            </a:r>
          </a:p>
        </p:txBody>
      </p:sp>
      <p:sp>
        <p:nvSpPr>
          <p:cNvPr id="20" name="Text Box 13"/>
          <p:cNvSpPr txBox="1">
            <a:spLocks noChangeArrowheads="1"/>
          </p:cNvSpPr>
          <p:nvPr/>
        </p:nvSpPr>
        <p:spPr bwMode="auto">
          <a:xfrm>
            <a:off x="5271601" y="5346874"/>
            <a:ext cx="188104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D3B688"/>
                </a:solidFill>
                <a:latin typeface="Tahoma"/>
                <a:ea typeface="Osaka" charset="-128"/>
                <a:cs typeface="Tahoma"/>
              </a:rPr>
              <a:t>Bowman’s gland</a:t>
            </a:r>
            <a:endParaRPr lang="en-US" sz="1600" b="1" dirty="0">
              <a:solidFill>
                <a:srgbClr val="AC956F"/>
              </a:solidFill>
              <a:latin typeface="Tahoma"/>
              <a:ea typeface="Osaka" charset="-128"/>
              <a:cs typeface="Tahoma"/>
            </a:endParaRPr>
          </a:p>
        </p:txBody>
      </p:sp>
      <p:sp>
        <p:nvSpPr>
          <p:cNvPr id="17" name="Rectangle 16"/>
          <p:cNvSpPr/>
          <p:nvPr/>
        </p:nvSpPr>
        <p:spPr>
          <a:xfrm flipH="1">
            <a:off x="0" y="707886"/>
            <a:ext cx="6408554" cy="91440"/>
          </a:xfrm>
          <a:prstGeom prst="rect">
            <a:avLst/>
          </a:prstGeom>
          <a:solidFill>
            <a:srgbClr val="4F81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806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PC_1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299" y="2232811"/>
            <a:ext cx="4572000" cy="3657600"/>
          </a:xfrm>
          <a:prstGeom prst="rect">
            <a:avLst/>
          </a:prstGeom>
        </p:spPr>
      </p:pic>
      <p:pic>
        <p:nvPicPr>
          <p:cNvPr id="16" name="Picture 15" descr="MST_15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" y="2232811"/>
            <a:ext cx="4572000" cy="36576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4579299" y="2934485"/>
            <a:ext cx="0" cy="2267642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299" y="5628801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00"/>
                </a:solidFill>
                <a:latin typeface="Avenir Book"/>
                <a:cs typeface="Avenir Book"/>
              </a:rPr>
              <a:t>MST</a:t>
            </a:r>
            <a:endParaRPr lang="en-US" sz="2800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9299" y="5628801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00"/>
                </a:solidFill>
                <a:latin typeface="Avenir Book"/>
                <a:cs typeface="Avenir Book"/>
              </a:rPr>
              <a:t>SPCs</a:t>
            </a:r>
            <a:endParaRPr lang="en-US" sz="2800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93299" y="1648035"/>
            <a:ext cx="4572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smtClean="0">
                <a:solidFill>
                  <a:srgbClr val="000000"/>
                </a:solidFill>
                <a:latin typeface="Avenir Book"/>
                <a:cs typeface="Avenir Book"/>
              </a:rPr>
              <a:t>k</a:t>
            </a:r>
            <a:r>
              <a:rPr lang="en-US" sz="3200" dirty="0" smtClean="0">
                <a:solidFill>
                  <a:srgbClr val="000000"/>
                </a:solidFill>
                <a:latin typeface="Avenir Book"/>
                <a:cs typeface="Avenir Book"/>
              </a:rPr>
              <a:t> = 15</a:t>
            </a:r>
            <a:endParaRPr lang="en-US" sz="3200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-2" y="0"/>
            <a:ext cx="91440" cy="6858000"/>
          </a:xfrm>
          <a:prstGeom prst="rect">
            <a:avLst/>
          </a:prstGeom>
          <a:solidFill>
            <a:srgbClr val="1F4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91438" y="0"/>
            <a:ext cx="22610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1F497D"/>
                </a:solidFill>
                <a:latin typeface="Rockwell"/>
                <a:cs typeface="Rockwell"/>
              </a:rPr>
              <a:t>Stability</a:t>
            </a:r>
            <a:endParaRPr lang="en-US" sz="4000" dirty="0">
              <a:solidFill>
                <a:srgbClr val="1F497D"/>
              </a:solidFill>
              <a:latin typeface="Rockwell"/>
              <a:cs typeface="Rockwell"/>
            </a:endParaRPr>
          </a:p>
        </p:txBody>
      </p:sp>
      <p:sp>
        <p:nvSpPr>
          <p:cNvPr id="17" name="Rectangle 16"/>
          <p:cNvSpPr/>
          <p:nvPr/>
        </p:nvSpPr>
        <p:spPr>
          <a:xfrm flipH="1">
            <a:off x="0" y="707886"/>
            <a:ext cx="6408554" cy="91440"/>
          </a:xfrm>
          <a:prstGeom prst="rect">
            <a:avLst/>
          </a:prstGeom>
          <a:solidFill>
            <a:srgbClr val="4F81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917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 flipH="1">
            <a:off x="-2" y="0"/>
            <a:ext cx="91440" cy="6858000"/>
          </a:xfrm>
          <a:prstGeom prst="rect">
            <a:avLst/>
          </a:prstGeom>
          <a:solidFill>
            <a:srgbClr val="1F4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SPC_18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299" y="2232811"/>
            <a:ext cx="4572000" cy="3657600"/>
          </a:xfrm>
          <a:prstGeom prst="rect">
            <a:avLst/>
          </a:prstGeom>
        </p:spPr>
      </p:pic>
      <p:pic>
        <p:nvPicPr>
          <p:cNvPr id="16" name="Picture 15" descr="MST_18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" y="2232811"/>
            <a:ext cx="4572000" cy="36576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4579299" y="2934485"/>
            <a:ext cx="0" cy="2267642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299" y="5628801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00"/>
                </a:solidFill>
                <a:latin typeface="Avenir Book"/>
                <a:cs typeface="Avenir Book"/>
              </a:rPr>
              <a:t>MST</a:t>
            </a:r>
            <a:endParaRPr lang="en-US" sz="2800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9299" y="5628801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00"/>
                </a:solidFill>
                <a:latin typeface="Avenir Book"/>
                <a:cs typeface="Avenir Book"/>
              </a:rPr>
              <a:t>SPCs</a:t>
            </a:r>
            <a:endParaRPr lang="en-US" sz="2800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93299" y="1648035"/>
            <a:ext cx="4572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smtClean="0">
                <a:solidFill>
                  <a:srgbClr val="000000"/>
                </a:solidFill>
                <a:latin typeface="Avenir Book"/>
                <a:cs typeface="Avenir Book"/>
              </a:rPr>
              <a:t>k</a:t>
            </a:r>
            <a:r>
              <a:rPr lang="en-US" sz="3200" dirty="0" smtClean="0">
                <a:solidFill>
                  <a:srgbClr val="000000"/>
                </a:solidFill>
                <a:latin typeface="Avenir Book"/>
                <a:cs typeface="Avenir Book"/>
              </a:rPr>
              <a:t> = 18</a:t>
            </a:r>
            <a:endParaRPr lang="en-US" sz="3200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1438" y="0"/>
            <a:ext cx="22610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1F497D"/>
                </a:solidFill>
                <a:latin typeface="Rockwell"/>
                <a:cs typeface="Rockwell"/>
              </a:rPr>
              <a:t>Stability</a:t>
            </a:r>
            <a:endParaRPr lang="en-US" sz="4000" dirty="0">
              <a:solidFill>
                <a:srgbClr val="1F497D"/>
              </a:solidFill>
              <a:latin typeface="Rockwell"/>
              <a:cs typeface="Rockwell"/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0" y="707886"/>
            <a:ext cx="6408554" cy="91440"/>
          </a:xfrm>
          <a:prstGeom prst="rect">
            <a:avLst/>
          </a:prstGeom>
          <a:solidFill>
            <a:srgbClr val="4F81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789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ST_AL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" y="2232811"/>
            <a:ext cx="4572000" cy="3657600"/>
          </a:xfrm>
          <a:prstGeom prst="rect">
            <a:avLst/>
          </a:prstGeom>
        </p:spPr>
      </p:pic>
      <p:pic>
        <p:nvPicPr>
          <p:cNvPr id="16" name="Picture 15" descr="SPC_AL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32811"/>
            <a:ext cx="4572000" cy="36576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4579299" y="2934485"/>
            <a:ext cx="0" cy="2267642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299" y="5628801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00"/>
                </a:solidFill>
                <a:latin typeface="Avenir Book"/>
                <a:cs typeface="Avenir Book"/>
              </a:rPr>
              <a:t>MST</a:t>
            </a:r>
            <a:endParaRPr lang="en-US" sz="2800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9299" y="5628801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00"/>
                </a:solidFill>
                <a:latin typeface="Avenir Book"/>
                <a:cs typeface="Avenir Book"/>
              </a:rPr>
              <a:t>SPCs</a:t>
            </a:r>
            <a:endParaRPr lang="en-US" sz="2800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93299" y="1648035"/>
            <a:ext cx="4572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smtClean="0">
                <a:solidFill>
                  <a:srgbClr val="000000"/>
                </a:solidFill>
                <a:latin typeface="Avenir Book"/>
                <a:cs typeface="Avenir Book"/>
              </a:rPr>
              <a:t>k</a:t>
            </a:r>
            <a:r>
              <a:rPr lang="en-US" sz="3200" dirty="0" smtClean="0">
                <a:solidFill>
                  <a:srgbClr val="000000"/>
                </a:solidFill>
                <a:latin typeface="Avenir Book"/>
                <a:cs typeface="Avenir Book"/>
              </a:rPr>
              <a:t> = 3, </a:t>
            </a:r>
            <a:r>
              <a:rPr lang="mr-IN" sz="3200" dirty="0" smtClean="0">
                <a:solidFill>
                  <a:srgbClr val="000000"/>
                </a:solidFill>
                <a:latin typeface="Avenir Book"/>
                <a:cs typeface="Avenir Book"/>
              </a:rPr>
              <a:t>…</a:t>
            </a:r>
            <a:r>
              <a:rPr lang="en-US" sz="3200" dirty="0" smtClean="0">
                <a:solidFill>
                  <a:srgbClr val="000000"/>
                </a:solidFill>
                <a:latin typeface="Avenir Book"/>
                <a:cs typeface="Avenir Book"/>
              </a:rPr>
              <a:t>, 17</a:t>
            </a:r>
            <a:endParaRPr lang="en-US" sz="3200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-2" y="0"/>
            <a:ext cx="91440" cy="6858000"/>
          </a:xfrm>
          <a:prstGeom prst="rect">
            <a:avLst/>
          </a:prstGeom>
          <a:solidFill>
            <a:srgbClr val="1F4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91438" y="0"/>
            <a:ext cx="22610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1F497D"/>
                </a:solidFill>
                <a:latin typeface="Rockwell"/>
                <a:cs typeface="Rockwell"/>
              </a:rPr>
              <a:t>Stability</a:t>
            </a:r>
            <a:endParaRPr lang="en-US" sz="4000" dirty="0">
              <a:solidFill>
                <a:srgbClr val="1F497D"/>
              </a:solidFill>
              <a:latin typeface="Rockwell"/>
              <a:cs typeface="Rockwell"/>
            </a:endParaRPr>
          </a:p>
        </p:txBody>
      </p:sp>
      <p:sp>
        <p:nvSpPr>
          <p:cNvPr id="17" name="Rectangle 16"/>
          <p:cNvSpPr/>
          <p:nvPr/>
        </p:nvSpPr>
        <p:spPr>
          <a:xfrm flipH="1">
            <a:off x="0" y="707886"/>
            <a:ext cx="6408554" cy="91440"/>
          </a:xfrm>
          <a:prstGeom prst="rect">
            <a:avLst/>
          </a:prstGeom>
          <a:solidFill>
            <a:srgbClr val="4F81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293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518" y="340248"/>
            <a:ext cx="5800311" cy="654394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66981" y="246504"/>
            <a:ext cx="874900" cy="97470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 flipH="1">
            <a:off x="-2" y="0"/>
            <a:ext cx="91440" cy="6858000"/>
          </a:xfrm>
          <a:prstGeom prst="rect">
            <a:avLst/>
          </a:prstGeom>
          <a:solidFill>
            <a:srgbClr val="1F4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1438" y="0"/>
            <a:ext cx="52383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1F497D"/>
                </a:solidFill>
                <a:latin typeface="Rockwell"/>
                <a:cs typeface="Rockwell"/>
              </a:rPr>
              <a:t>OE Injury Response</a:t>
            </a:r>
            <a:endParaRPr lang="en-US" sz="4000" dirty="0">
              <a:solidFill>
                <a:srgbClr val="1F497D"/>
              </a:solidFill>
              <a:latin typeface="Rockwell"/>
              <a:cs typeface="Rockwel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61031" y="5186287"/>
            <a:ext cx="33829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/>
            <a:r>
              <a:rPr lang="en-US" sz="1100" dirty="0" err="1">
                <a:latin typeface="Palatino"/>
                <a:cs typeface="Palatino"/>
              </a:rPr>
              <a:t>Gadye</a:t>
            </a:r>
            <a:r>
              <a:rPr lang="en-US" sz="1100" dirty="0">
                <a:latin typeface="Palatino"/>
                <a:cs typeface="Palatino"/>
              </a:rPr>
              <a:t>, L., Das, D., Sanchez, M.A., Street, K., </a:t>
            </a:r>
            <a:r>
              <a:rPr lang="en-US" sz="1100" dirty="0" err="1">
                <a:latin typeface="Palatino"/>
                <a:cs typeface="Palatino"/>
              </a:rPr>
              <a:t>Baudhuin</a:t>
            </a:r>
            <a:r>
              <a:rPr lang="en-US" sz="1100" dirty="0">
                <a:latin typeface="Palatino"/>
                <a:cs typeface="Palatino"/>
              </a:rPr>
              <a:t>, A., Wagner, A., Cole, M.B., Choi, Y.G., </a:t>
            </a:r>
            <a:r>
              <a:rPr lang="en-US" sz="1100" dirty="0" err="1">
                <a:latin typeface="Palatino"/>
                <a:cs typeface="Palatino"/>
              </a:rPr>
              <a:t>Yosef</a:t>
            </a:r>
            <a:r>
              <a:rPr lang="en-US" sz="1100" dirty="0">
                <a:latin typeface="Palatino"/>
                <a:cs typeface="Palatino"/>
              </a:rPr>
              <a:t>, N., </a:t>
            </a:r>
            <a:r>
              <a:rPr lang="en-US" sz="1100" dirty="0" err="1">
                <a:latin typeface="Palatino"/>
                <a:cs typeface="Palatino"/>
              </a:rPr>
              <a:t>Purdom</a:t>
            </a:r>
            <a:r>
              <a:rPr lang="en-US" sz="1100" dirty="0">
                <a:latin typeface="Palatino"/>
                <a:cs typeface="Palatino"/>
              </a:rPr>
              <a:t>, E., et al. (2017). Injury Activates Transient Olfactory Stem Cell States with Diverse Lineage Capacities. </a:t>
            </a:r>
            <a:r>
              <a:rPr lang="en-US" sz="1100" i="1" dirty="0">
                <a:latin typeface="Palatino"/>
                <a:cs typeface="Palatino"/>
              </a:rPr>
              <a:t>Cell Stem </a:t>
            </a:r>
            <a:r>
              <a:rPr lang="en-US" sz="1100" i="1" dirty="0" smtClean="0">
                <a:latin typeface="Palatino"/>
                <a:cs typeface="Palatino"/>
              </a:rPr>
              <a:t>Cell.</a:t>
            </a:r>
            <a:r>
              <a:rPr lang="en-US" sz="1100" dirty="0" smtClean="0">
                <a:latin typeface="Palatino"/>
                <a:cs typeface="Palatino"/>
              </a:rPr>
              <a:t> </a:t>
            </a:r>
            <a:r>
              <a:rPr lang="mr-IN" sz="1100" dirty="0" smtClean="0">
                <a:latin typeface="Palatino"/>
                <a:cs typeface="Palatino"/>
              </a:rPr>
              <a:t>2017</a:t>
            </a:r>
            <a:r>
              <a:rPr lang="en-US" sz="1100" dirty="0" smtClean="0">
                <a:latin typeface="Palatino"/>
                <a:cs typeface="Palatino"/>
              </a:rPr>
              <a:t>.</a:t>
            </a:r>
            <a:endParaRPr lang="en-US" sz="1100" dirty="0">
              <a:latin typeface="Palatino"/>
              <a:cs typeface="Palatino"/>
            </a:endParaRPr>
          </a:p>
        </p:txBody>
      </p:sp>
      <p:sp>
        <p:nvSpPr>
          <p:cNvPr id="9" name="Rectangle 8"/>
          <p:cNvSpPr/>
          <p:nvPr/>
        </p:nvSpPr>
        <p:spPr>
          <a:xfrm flipH="1">
            <a:off x="0" y="707886"/>
            <a:ext cx="6408554" cy="91440"/>
          </a:xfrm>
          <a:prstGeom prst="rect">
            <a:avLst/>
          </a:prstGeom>
          <a:solidFill>
            <a:srgbClr val="4F81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186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61" y="760794"/>
            <a:ext cx="7054750" cy="596521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277" y="799326"/>
            <a:ext cx="874900" cy="97470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 flipH="1">
            <a:off x="-2" y="0"/>
            <a:ext cx="91440" cy="6858000"/>
          </a:xfrm>
          <a:prstGeom prst="rect">
            <a:avLst/>
          </a:prstGeom>
          <a:solidFill>
            <a:srgbClr val="1F4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1438" y="0"/>
            <a:ext cx="52383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1F497D"/>
                </a:solidFill>
                <a:latin typeface="Rockwell"/>
                <a:cs typeface="Rockwell"/>
              </a:rPr>
              <a:t>OE Injury Response</a:t>
            </a:r>
            <a:endParaRPr lang="en-US" sz="4000" dirty="0">
              <a:solidFill>
                <a:srgbClr val="1F497D"/>
              </a:solidFill>
              <a:latin typeface="Rockwell"/>
              <a:cs typeface="Rockwel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61031" y="5186287"/>
            <a:ext cx="33829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/>
            <a:r>
              <a:rPr lang="en-US" sz="1100" dirty="0" err="1">
                <a:latin typeface="Palatino"/>
                <a:cs typeface="Palatino"/>
              </a:rPr>
              <a:t>Gadye</a:t>
            </a:r>
            <a:r>
              <a:rPr lang="en-US" sz="1100" dirty="0">
                <a:latin typeface="Palatino"/>
                <a:cs typeface="Palatino"/>
              </a:rPr>
              <a:t>, L., Das, D., Sanchez, M.A., Street, K., </a:t>
            </a:r>
            <a:r>
              <a:rPr lang="en-US" sz="1100" dirty="0" err="1">
                <a:latin typeface="Palatino"/>
                <a:cs typeface="Palatino"/>
              </a:rPr>
              <a:t>Baudhuin</a:t>
            </a:r>
            <a:r>
              <a:rPr lang="en-US" sz="1100" dirty="0">
                <a:latin typeface="Palatino"/>
                <a:cs typeface="Palatino"/>
              </a:rPr>
              <a:t>, A., Wagner, A., Cole, M.B., Choi, Y.G., </a:t>
            </a:r>
            <a:r>
              <a:rPr lang="en-US" sz="1100" dirty="0" err="1">
                <a:latin typeface="Palatino"/>
                <a:cs typeface="Palatino"/>
              </a:rPr>
              <a:t>Yosef</a:t>
            </a:r>
            <a:r>
              <a:rPr lang="en-US" sz="1100" dirty="0">
                <a:latin typeface="Palatino"/>
                <a:cs typeface="Palatino"/>
              </a:rPr>
              <a:t>, N., </a:t>
            </a:r>
            <a:r>
              <a:rPr lang="en-US" sz="1100" dirty="0" err="1">
                <a:latin typeface="Palatino"/>
                <a:cs typeface="Palatino"/>
              </a:rPr>
              <a:t>Purdom</a:t>
            </a:r>
            <a:r>
              <a:rPr lang="en-US" sz="1100" dirty="0">
                <a:latin typeface="Palatino"/>
                <a:cs typeface="Palatino"/>
              </a:rPr>
              <a:t>, E., et al. (2017). Injury Activates Transient Olfactory Stem Cell States with Diverse Lineage Capacities. </a:t>
            </a:r>
            <a:r>
              <a:rPr lang="en-US" sz="1100" i="1" dirty="0">
                <a:latin typeface="Palatino"/>
                <a:cs typeface="Palatino"/>
              </a:rPr>
              <a:t>Cell Stem </a:t>
            </a:r>
            <a:r>
              <a:rPr lang="en-US" sz="1100" i="1" dirty="0" smtClean="0">
                <a:latin typeface="Palatino"/>
                <a:cs typeface="Palatino"/>
              </a:rPr>
              <a:t>Cell.</a:t>
            </a:r>
            <a:r>
              <a:rPr lang="en-US" sz="1100" dirty="0" smtClean="0">
                <a:latin typeface="Palatino"/>
                <a:cs typeface="Palatino"/>
              </a:rPr>
              <a:t> </a:t>
            </a:r>
            <a:r>
              <a:rPr lang="mr-IN" sz="1100" dirty="0" smtClean="0">
                <a:latin typeface="Palatino"/>
                <a:cs typeface="Palatino"/>
              </a:rPr>
              <a:t>2017</a:t>
            </a:r>
            <a:r>
              <a:rPr lang="en-US" sz="1100" dirty="0" smtClean="0">
                <a:latin typeface="Palatino"/>
                <a:cs typeface="Palatino"/>
              </a:rPr>
              <a:t>.</a:t>
            </a:r>
            <a:endParaRPr lang="en-US" sz="1100" dirty="0">
              <a:latin typeface="Palatino"/>
              <a:cs typeface="Palatino"/>
            </a:endParaRPr>
          </a:p>
        </p:txBody>
      </p:sp>
      <p:sp>
        <p:nvSpPr>
          <p:cNvPr id="8" name="Rectangle 7"/>
          <p:cNvSpPr/>
          <p:nvPr/>
        </p:nvSpPr>
        <p:spPr>
          <a:xfrm flipH="1">
            <a:off x="0" y="707886"/>
            <a:ext cx="6408554" cy="91440"/>
          </a:xfrm>
          <a:prstGeom prst="rect">
            <a:avLst/>
          </a:prstGeom>
          <a:solidFill>
            <a:srgbClr val="4F81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29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061" y="4948503"/>
            <a:ext cx="2885999" cy="180516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flipH="1">
            <a:off x="-2" y="0"/>
            <a:ext cx="91440" cy="6858000"/>
          </a:xfrm>
          <a:prstGeom prst="rect">
            <a:avLst/>
          </a:prstGeom>
          <a:solidFill>
            <a:srgbClr val="1F4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1438" y="0"/>
            <a:ext cx="48701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1F497D"/>
                </a:solidFill>
                <a:latin typeface="Rockwell"/>
                <a:cs typeface="Rockwell"/>
              </a:rPr>
              <a:t>Simulation Studies</a:t>
            </a:r>
            <a:endParaRPr lang="en-US" sz="4000" dirty="0">
              <a:solidFill>
                <a:srgbClr val="1F497D"/>
              </a:solidFill>
              <a:latin typeface="Rockwell"/>
              <a:cs typeface="Rockwell"/>
            </a:endParaRPr>
          </a:p>
        </p:txBody>
      </p:sp>
      <p:pic>
        <p:nvPicPr>
          <p:cNvPr id="2" name="Picture 1" descr="FIGURE-4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74" r="50521"/>
          <a:stretch/>
        </p:blipFill>
        <p:spPr>
          <a:xfrm>
            <a:off x="4961632" y="1214119"/>
            <a:ext cx="4096218" cy="4973838"/>
          </a:xfrm>
          <a:prstGeom prst="rect">
            <a:avLst/>
          </a:prstGeom>
        </p:spPr>
      </p:pic>
      <p:pic>
        <p:nvPicPr>
          <p:cNvPr id="8" name="Picture 7" descr="Untitle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43" y="1409632"/>
            <a:ext cx="3653725" cy="36537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53633" y="1160547"/>
            <a:ext cx="9459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Helvetica"/>
                <a:cs typeface="Helvetica"/>
              </a:rPr>
              <a:t>More noise</a:t>
            </a:r>
            <a:endParaRPr lang="en-US" sz="1200" dirty="0">
              <a:latin typeface="Helvetica"/>
              <a:cs typeface="Helvetic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52720" y="1160547"/>
            <a:ext cx="9203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Helvetica"/>
                <a:cs typeface="Helvetica"/>
              </a:rPr>
              <a:t>Less noise</a:t>
            </a:r>
            <a:endParaRPr lang="en-US" sz="1200" dirty="0">
              <a:latin typeface="Helvetica"/>
              <a:cs typeface="Helvetica"/>
            </a:endParaRPr>
          </a:p>
        </p:txBody>
      </p:sp>
      <p:sp>
        <p:nvSpPr>
          <p:cNvPr id="14" name="TextBox 13"/>
          <p:cNvSpPr txBox="1"/>
          <p:nvPr/>
        </p:nvSpPr>
        <p:spPr>
          <a:xfrm rot="16200000">
            <a:off x="261732" y="2220135"/>
            <a:ext cx="962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Helvetica"/>
                <a:cs typeface="Helvetica"/>
              </a:rPr>
              <a:t>Fewer cells</a:t>
            </a:r>
            <a:endParaRPr lang="en-US" sz="1200" dirty="0">
              <a:latin typeface="Helvetica"/>
              <a:cs typeface="Helvetica"/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292205" y="4005479"/>
            <a:ext cx="8858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Helvetica"/>
                <a:cs typeface="Helvetica"/>
              </a:rPr>
              <a:t>More cells</a:t>
            </a:r>
            <a:endParaRPr lang="en-US" sz="1200" dirty="0">
              <a:latin typeface="Helvetica"/>
              <a:cs typeface="Helvetic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09837" y="1004064"/>
            <a:ext cx="690897" cy="55991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flipH="1">
            <a:off x="0" y="707886"/>
            <a:ext cx="6408554" cy="91440"/>
          </a:xfrm>
          <a:prstGeom prst="rect">
            <a:avLst/>
          </a:prstGeom>
          <a:solidFill>
            <a:srgbClr val="4F81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723659" y="1132633"/>
            <a:ext cx="6979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latin typeface="Helvetica"/>
                <a:cs typeface="Helvetica"/>
              </a:rPr>
              <a:t>Scores</a:t>
            </a:r>
            <a:endParaRPr lang="en-US" sz="1200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628163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9277" y="799326"/>
            <a:ext cx="874900" cy="97470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 flipH="1">
            <a:off x="-2" y="0"/>
            <a:ext cx="91440" cy="6858000"/>
          </a:xfrm>
          <a:prstGeom prst="rect">
            <a:avLst/>
          </a:prstGeom>
          <a:solidFill>
            <a:srgbClr val="1F4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1438" y="0"/>
            <a:ext cx="48701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1F497D"/>
                </a:solidFill>
                <a:latin typeface="Rockwell"/>
                <a:cs typeface="Rockwell"/>
              </a:rPr>
              <a:t>Simulation Studies</a:t>
            </a:r>
            <a:endParaRPr lang="en-US" sz="4000" dirty="0">
              <a:solidFill>
                <a:srgbClr val="1F497D"/>
              </a:solidFill>
              <a:latin typeface="Rockwell"/>
              <a:cs typeface="Rockwel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" r="27156" b="46534"/>
          <a:stretch/>
        </p:blipFill>
        <p:spPr>
          <a:xfrm>
            <a:off x="132416" y="966809"/>
            <a:ext cx="9011584" cy="516020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693951" y="1787986"/>
            <a:ext cx="690897" cy="459634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693951" y="672897"/>
            <a:ext cx="690897" cy="55991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7009" y="6384330"/>
            <a:ext cx="86520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6688" indent="-166688"/>
            <a:r>
              <a:rPr lang="en-US" sz="1100" dirty="0" err="1">
                <a:latin typeface="Palatino"/>
                <a:cs typeface="Palatino"/>
              </a:rPr>
              <a:t>Saelens</a:t>
            </a:r>
            <a:r>
              <a:rPr lang="en-US" sz="1100" dirty="0">
                <a:latin typeface="Palatino"/>
                <a:cs typeface="Palatino"/>
              </a:rPr>
              <a:t> W, </a:t>
            </a:r>
            <a:r>
              <a:rPr lang="en-US" sz="1100" dirty="0" err="1">
                <a:latin typeface="Palatino"/>
                <a:cs typeface="Palatino"/>
              </a:rPr>
              <a:t>Cannoodt</a:t>
            </a:r>
            <a:r>
              <a:rPr lang="en-US" sz="1100" dirty="0">
                <a:latin typeface="Palatino"/>
                <a:cs typeface="Palatino"/>
              </a:rPr>
              <a:t> R, </a:t>
            </a:r>
            <a:r>
              <a:rPr lang="en-US" sz="1100" dirty="0" err="1">
                <a:latin typeface="Palatino"/>
                <a:cs typeface="Palatino"/>
              </a:rPr>
              <a:t>Todorov</a:t>
            </a:r>
            <a:r>
              <a:rPr lang="en-US" sz="1100" dirty="0">
                <a:latin typeface="Palatino"/>
                <a:cs typeface="Palatino"/>
              </a:rPr>
              <a:t> H, </a:t>
            </a:r>
            <a:r>
              <a:rPr lang="en-US" sz="1100" dirty="0" err="1">
                <a:latin typeface="Palatino"/>
                <a:cs typeface="Palatino"/>
              </a:rPr>
              <a:t>Saeys</a:t>
            </a:r>
            <a:r>
              <a:rPr lang="en-US" sz="1100" dirty="0">
                <a:latin typeface="Palatino"/>
                <a:cs typeface="Palatino"/>
              </a:rPr>
              <a:t> Y. A comparison of single-cell trajectory inference methods: towards more accurate and robust tools. </a:t>
            </a:r>
            <a:r>
              <a:rPr lang="en-US" sz="1100" i="1" dirty="0" err="1" smtClean="0">
                <a:latin typeface="Palatino"/>
                <a:cs typeface="Palatino"/>
              </a:rPr>
              <a:t>bioRxiv</a:t>
            </a:r>
            <a:r>
              <a:rPr lang="en-US" sz="1100" i="1" dirty="0" smtClean="0">
                <a:latin typeface="Palatino"/>
                <a:cs typeface="Palatino"/>
              </a:rPr>
              <a:t>.</a:t>
            </a:r>
            <a:r>
              <a:rPr lang="en-US" sz="1100" dirty="0" smtClean="0">
                <a:latin typeface="Palatino"/>
                <a:cs typeface="Palatino"/>
              </a:rPr>
              <a:t> 2018. </a:t>
            </a:r>
            <a:r>
              <a:rPr lang="en-US" sz="1100" dirty="0">
                <a:latin typeface="Palatino"/>
                <a:cs typeface="Palatino"/>
              </a:rPr>
              <a:t>https://</a:t>
            </a:r>
            <a:r>
              <a:rPr lang="en-US" sz="1100" dirty="0" err="1">
                <a:latin typeface="Palatino"/>
                <a:cs typeface="Palatino"/>
              </a:rPr>
              <a:t>www.biorxiv.org</a:t>
            </a:r>
            <a:r>
              <a:rPr lang="en-US" sz="1100" dirty="0">
                <a:latin typeface="Palatino"/>
                <a:cs typeface="Palatino"/>
              </a:rPr>
              <a:t>/content/early/2018/03/05/276907.</a:t>
            </a:r>
          </a:p>
        </p:txBody>
      </p:sp>
      <p:sp>
        <p:nvSpPr>
          <p:cNvPr id="10" name="Rectangle 9"/>
          <p:cNvSpPr/>
          <p:nvPr/>
        </p:nvSpPr>
        <p:spPr>
          <a:xfrm flipH="1">
            <a:off x="0" y="707886"/>
            <a:ext cx="6408554" cy="91440"/>
          </a:xfrm>
          <a:prstGeom prst="rect">
            <a:avLst/>
          </a:prstGeom>
          <a:solidFill>
            <a:srgbClr val="4F81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876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 flipH="1">
            <a:off x="-2" y="0"/>
            <a:ext cx="91440" cy="6858000"/>
          </a:xfrm>
          <a:prstGeom prst="rect">
            <a:avLst/>
          </a:prstGeom>
          <a:solidFill>
            <a:srgbClr val="1F4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1438" y="0"/>
            <a:ext cx="52351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1F497D"/>
                </a:solidFill>
                <a:latin typeface="Rockwell"/>
                <a:cs typeface="Rockwell"/>
              </a:rPr>
              <a:t>Additional Methods</a:t>
            </a:r>
            <a:endParaRPr lang="en-US" sz="4000" dirty="0">
              <a:solidFill>
                <a:srgbClr val="1F497D"/>
              </a:solidFill>
              <a:latin typeface="Rockwell"/>
              <a:cs typeface="Rockwel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97575" y="2444646"/>
            <a:ext cx="6222226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76A437"/>
                </a:solidFill>
              </a:rPr>
              <a:t>scone</a:t>
            </a:r>
            <a:endParaRPr lang="en-US" sz="2000" dirty="0" smtClean="0">
              <a:solidFill>
                <a:srgbClr val="76A437"/>
              </a:solidFill>
            </a:endParaRPr>
          </a:p>
          <a:p>
            <a:pPr>
              <a:tabLst>
                <a:tab pos="111125" algn="l"/>
              </a:tabLst>
            </a:pPr>
            <a:r>
              <a:rPr lang="en-US" sz="2000" dirty="0" smtClean="0"/>
              <a:t>	Single </a:t>
            </a:r>
            <a:r>
              <a:rPr lang="en-US" sz="2000" dirty="0"/>
              <a:t>Cell Overview of Normalized Expression data</a:t>
            </a:r>
            <a:endParaRPr lang="en-US" sz="2000" dirty="0" smtClean="0"/>
          </a:p>
          <a:p>
            <a:endParaRPr lang="en-US" sz="2000" dirty="0" smtClean="0">
              <a:solidFill>
                <a:srgbClr val="76A437"/>
              </a:solidFill>
            </a:endParaRPr>
          </a:p>
          <a:p>
            <a:r>
              <a:rPr lang="en-US" sz="2800" dirty="0" err="1">
                <a:solidFill>
                  <a:srgbClr val="76A437"/>
                </a:solidFill>
              </a:rPr>
              <a:t>z</a:t>
            </a:r>
            <a:r>
              <a:rPr lang="en-US" sz="2800" dirty="0" err="1" smtClean="0">
                <a:solidFill>
                  <a:srgbClr val="76A437"/>
                </a:solidFill>
              </a:rPr>
              <a:t>inbwave</a:t>
            </a:r>
            <a:endParaRPr lang="en-US" sz="2000" dirty="0">
              <a:solidFill>
                <a:srgbClr val="76A437"/>
              </a:solidFill>
            </a:endParaRPr>
          </a:p>
          <a:p>
            <a:pPr>
              <a:tabLst>
                <a:tab pos="111125" algn="l"/>
              </a:tabLst>
            </a:pPr>
            <a:r>
              <a:rPr lang="en-US" sz="2000" dirty="0" smtClean="0"/>
              <a:t>	Zero</a:t>
            </a:r>
            <a:r>
              <a:rPr lang="en-US" sz="2000" dirty="0"/>
              <a:t>-Inflated Negative Binomial Model for RNA-</a:t>
            </a:r>
            <a:r>
              <a:rPr lang="en-US" sz="2000" dirty="0" err="1"/>
              <a:t>Seq</a:t>
            </a:r>
            <a:r>
              <a:rPr lang="en-US" sz="2000" dirty="0"/>
              <a:t> </a:t>
            </a:r>
            <a:r>
              <a:rPr lang="en-US" sz="2000" dirty="0" smtClean="0"/>
              <a:t>Data</a:t>
            </a:r>
          </a:p>
          <a:p>
            <a:pPr lvl="1"/>
            <a:endParaRPr lang="en-US" sz="2000" dirty="0" smtClean="0"/>
          </a:p>
          <a:p>
            <a:r>
              <a:rPr lang="en-US" sz="2800" dirty="0" err="1" smtClean="0">
                <a:solidFill>
                  <a:srgbClr val="76A437"/>
                </a:solidFill>
              </a:rPr>
              <a:t>clusterExperiment</a:t>
            </a:r>
            <a:endParaRPr lang="en-US" sz="2000" dirty="0">
              <a:solidFill>
                <a:srgbClr val="76A437"/>
              </a:solidFill>
            </a:endParaRPr>
          </a:p>
          <a:p>
            <a:pPr>
              <a:tabLst>
                <a:tab pos="111125" algn="l"/>
              </a:tabLst>
            </a:pPr>
            <a:r>
              <a:rPr lang="en-US" sz="2000" dirty="0" smtClean="0"/>
              <a:t>	Compare </a:t>
            </a:r>
            <a:r>
              <a:rPr lang="en-US" sz="2000" dirty="0" err="1"/>
              <a:t>Clusterings</a:t>
            </a:r>
            <a:r>
              <a:rPr lang="en-US" sz="2000" dirty="0"/>
              <a:t> for Single-Cell Sequencing</a:t>
            </a:r>
            <a:endParaRPr lang="en-US" sz="2000" dirty="0" smtClean="0"/>
          </a:p>
          <a:p>
            <a:endParaRPr lang="en-US" sz="2000" dirty="0" smtClean="0">
              <a:solidFill>
                <a:srgbClr val="76A437"/>
              </a:solidFill>
            </a:endParaRPr>
          </a:p>
          <a:p>
            <a:r>
              <a:rPr lang="en-US" sz="2800" dirty="0">
                <a:solidFill>
                  <a:srgbClr val="76A437"/>
                </a:solidFill>
              </a:rPr>
              <a:t>s</a:t>
            </a:r>
            <a:r>
              <a:rPr lang="en-US" sz="2800" dirty="0" smtClean="0">
                <a:solidFill>
                  <a:srgbClr val="76A437"/>
                </a:solidFill>
              </a:rPr>
              <a:t>lingshot</a:t>
            </a:r>
            <a:endParaRPr lang="en-US" sz="2000" dirty="0">
              <a:solidFill>
                <a:srgbClr val="76A437"/>
              </a:solidFill>
            </a:endParaRPr>
          </a:p>
          <a:p>
            <a:pPr>
              <a:tabLst>
                <a:tab pos="111125" algn="l"/>
              </a:tabLst>
            </a:pPr>
            <a:r>
              <a:rPr lang="en-US" sz="2000" dirty="0" smtClean="0"/>
              <a:t>	Trajectory inference for Single-Cell Sequencing Data</a:t>
            </a:r>
            <a:endParaRPr lang="en-US" sz="2000" dirty="0"/>
          </a:p>
        </p:txBody>
      </p:sp>
      <p:pic>
        <p:nvPicPr>
          <p:cNvPr id="6" name="Picture 5" descr="bioconductor_logo_cmyk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051" y="1043909"/>
            <a:ext cx="4102100" cy="11811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flipH="1">
            <a:off x="0" y="707886"/>
            <a:ext cx="6408554" cy="91440"/>
          </a:xfrm>
          <a:prstGeom prst="rect">
            <a:avLst/>
          </a:prstGeom>
          <a:solidFill>
            <a:srgbClr val="4F81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357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 flipH="1">
            <a:off x="-2" y="0"/>
            <a:ext cx="91440" cy="6858000"/>
          </a:xfrm>
          <a:prstGeom prst="rect">
            <a:avLst/>
          </a:prstGeom>
          <a:solidFill>
            <a:srgbClr val="1F4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1438" y="0"/>
            <a:ext cx="32361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1F497D"/>
                </a:solidFill>
                <a:latin typeface="Rockwell"/>
                <a:cs typeface="Rockwell"/>
              </a:rPr>
              <a:t>ZINB-</a:t>
            </a:r>
            <a:r>
              <a:rPr lang="en-US" sz="4000" dirty="0" err="1" smtClean="0">
                <a:solidFill>
                  <a:srgbClr val="1F497D"/>
                </a:solidFill>
                <a:latin typeface="Rockwell"/>
                <a:cs typeface="Rockwell"/>
              </a:rPr>
              <a:t>WaVE</a:t>
            </a:r>
            <a:endParaRPr lang="en-US" sz="4000" dirty="0">
              <a:solidFill>
                <a:srgbClr val="1F497D"/>
              </a:solidFill>
              <a:latin typeface="Rockwell"/>
              <a:cs typeface="Rockwell"/>
            </a:endParaRPr>
          </a:p>
        </p:txBody>
      </p:sp>
      <p:sp>
        <p:nvSpPr>
          <p:cNvPr id="8" name="Rectangle 7"/>
          <p:cNvSpPr/>
          <p:nvPr/>
        </p:nvSpPr>
        <p:spPr>
          <a:xfrm flipH="1">
            <a:off x="0" y="707886"/>
            <a:ext cx="6408554" cy="91440"/>
          </a:xfrm>
          <a:prstGeom prst="rect">
            <a:avLst/>
          </a:prstGeom>
          <a:solidFill>
            <a:srgbClr val="4F81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1438" y="812255"/>
            <a:ext cx="6304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Helvetica"/>
                <a:cs typeface="Helvetica"/>
              </a:rPr>
              <a:t>Zero Inflated Negative Binomial Wanted Variance Extraction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8" y="1998302"/>
            <a:ext cx="9040588" cy="318858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8189" y="6427113"/>
            <a:ext cx="89658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/>
            <a:r>
              <a:rPr lang="en-US" sz="1100" dirty="0" err="1" smtClean="0">
                <a:latin typeface="Palatino"/>
                <a:cs typeface="Palatino"/>
              </a:rPr>
              <a:t>Risso</a:t>
            </a:r>
            <a:r>
              <a:rPr lang="en-US" sz="1100" dirty="0" smtClean="0">
                <a:latin typeface="Palatino"/>
                <a:cs typeface="Palatino"/>
              </a:rPr>
              <a:t> D, </a:t>
            </a:r>
            <a:r>
              <a:rPr lang="en-US" sz="1100" dirty="0" err="1" smtClean="0">
                <a:latin typeface="Palatino"/>
                <a:cs typeface="Palatino"/>
              </a:rPr>
              <a:t>Perraudeau</a:t>
            </a:r>
            <a:r>
              <a:rPr lang="en-US" sz="1100" dirty="0" smtClean="0">
                <a:latin typeface="Palatino"/>
                <a:cs typeface="Palatino"/>
              </a:rPr>
              <a:t> F, </a:t>
            </a:r>
            <a:r>
              <a:rPr lang="en-US" sz="1100" dirty="0" err="1" smtClean="0">
                <a:latin typeface="Palatino"/>
                <a:cs typeface="Palatino"/>
              </a:rPr>
              <a:t>Gribkova</a:t>
            </a:r>
            <a:r>
              <a:rPr lang="en-US" sz="1100" dirty="0" smtClean="0">
                <a:latin typeface="Palatino"/>
                <a:cs typeface="Palatino"/>
              </a:rPr>
              <a:t> S, </a:t>
            </a:r>
            <a:r>
              <a:rPr lang="en-US" sz="1100" dirty="0" err="1" smtClean="0">
                <a:latin typeface="Palatino"/>
                <a:cs typeface="Palatino"/>
              </a:rPr>
              <a:t>Dudoit</a:t>
            </a:r>
            <a:r>
              <a:rPr lang="en-US" sz="1100" dirty="0" smtClean="0">
                <a:latin typeface="Palatino"/>
                <a:cs typeface="Palatino"/>
              </a:rPr>
              <a:t> S, </a:t>
            </a:r>
            <a:r>
              <a:rPr lang="en-US" sz="1100" dirty="0" err="1" smtClean="0">
                <a:latin typeface="Palatino"/>
                <a:cs typeface="Palatino"/>
              </a:rPr>
              <a:t>Vert</a:t>
            </a:r>
            <a:r>
              <a:rPr lang="en-US" sz="1100" dirty="0" smtClean="0">
                <a:latin typeface="Palatino"/>
                <a:cs typeface="Palatino"/>
              </a:rPr>
              <a:t> J-P</a:t>
            </a:r>
            <a:r>
              <a:rPr lang="en-US" sz="1100" dirty="0">
                <a:latin typeface="Palatino"/>
                <a:cs typeface="Palatino"/>
              </a:rPr>
              <a:t>. A general and flexible method for signal extraction from single-cell RNA-</a:t>
            </a:r>
            <a:r>
              <a:rPr lang="en-US" sz="1100" dirty="0" err="1">
                <a:latin typeface="Palatino"/>
                <a:cs typeface="Palatino"/>
              </a:rPr>
              <a:t>seq</a:t>
            </a:r>
            <a:r>
              <a:rPr lang="en-US" sz="1100" dirty="0">
                <a:latin typeface="Palatino"/>
                <a:cs typeface="Palatino"/>
              </a:rPr>
              <a:t> data. </a:t>
            </a:r>
            <a:r>
              <a:rPr lang="en-US" sz="1100" i="1" dirty="0" smtClean="0">
                <a:latin typeface="Palatino"/>
                <a:cs typeface="Palatino"/>
              </a:rPr>
              <a:t>Nature Communications. </a:t>
            </a:r>
            <a:r>
              <a:rPr lang="en-US" sz="1100" dirty="0" smtClean="0">
                <a:latin typeface="Palatino"/>
                <a:cs typeface="Palatino"/>
              </a:rPr>
              <a:t>2018.</a:t>
            </a:r>
            <a:endParaRPr lang="en-US" sz="1100" dirty="0">
              <a:latin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2842940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 flipH="1">
            <a:off x="-2" y="0"/>
            <a:ext cx="91440" cy="6858000"/>
          </a:xfrm>
          <a:prstGeom prst="rect">
            <a:avLst/>
          </a:prstGeom>
          <a:solidFill>
            <a:srgbClr val="1F4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1438" y="0"/>
            <a:ext cx="67379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1F497D"/>
                </a:solidFill>
                <a:latin typeface="Rockwell"/>
                <a:cs typeface="Rockwell"/>
              </a:rPr>
              <a:t>Recommended Workflow</a:t>
            </a:r>
            <a:endParaRPr lang="en-US" sz="4000" dirty="0">
              <a:solidFill>
                <a:srgbClr val="1F497D"/>
              </a:solidFill>
              <a:latin typeface="Rockwell"/>
              <a:cs typeface="Rockwell"/>
            </a:endParaRPr>
          </a:p>
        </p:txBody>
      </p:sp>
      <p:sp>
        <p:nvSpPr>
          <p:cNvPr id="8" name="Rectangle 7"/>
          <p:cNvSpPr/>
          <p:nvPr/>
        </p:nvSpPr>
        <p:spPr>
          <a:xfrm flipH="1">
            <a:off x="0" y="707886"/>
            <a:ext cx="6408554" cy="91440"/>
          </a:xfrm>
          <a:prstGeom prst="rect">
            <a:avLst/>
          </a:prstGeom>
          <a:solidFill>
            <a:srgbClr val="4F81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34117"/>
          <a:stretch/>
        </p:blipFill>
        <p:spPr>
          <a:xfrm>
            <a:off x="779993" y="2082800"/>
            <a:ext cx="7661325" cy="208184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992911" y="3825102"/>
            <a:ext cx="5699770" cy="33954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t="78436"/>
          <a:stretch/>
        </p:blipFill>
        <p:spPr>
          <a:xfrm>
            <a:off x="779993" y="4164646"/>
            <a:ext cx="7661325" cy="681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838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r="50554"/>
          <a:stretch/>
        </p:blipFill>
        <p:spPr>
          <a:xfrm>
            <a:off x="1320300" y="1019007"/>
            <a:ext cx="6435768" cy="557370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flipH="1">
            <a:off x="-2" y="0"/>
            <a:ext cx="91440" cy="6858000"/>
          </a:xfrm>
          <a:prstGeom prst="rect">
            <a:avLst/>
          </a:prstGeom>
          <a:solidFill>
            <a:srgbClr val="1F4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1438" y="0"/>
            <a:ext cx="68781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1F497D"/>
                </a:solidFill>
                <a:latin typeface="Rockwell"/>
                <a:cs typeface="Rockwell"/>
              </a:rPr>
              <a:t>Olfactory Epithelium (OE)</a:t>
            </a:r>
            <a:endParaRPr lang="en-US" sz="4000" dirty="0">
              <a:solidFill>
                <a:srgbClr val="1F497D"/>
              </a:solidFill>
              <a:latin typeface="Rockwell"/>
              <a:cs typeface="Rockwel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33644" y="915631"/>
            <a:ext cx="874900" cy="97470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356043" y="6028653"/>
            <a:ext cx="47288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/>
            <a:r>
              <a:rPr lang="en-US" sz="1100" dirty="0">
                <a:latin typeface="Palatino"/>
                <a:cs typeface="Palatino"/>
              </a:rPr>
              <a:t>Fletcher RB, Das D, </a:t>
            </a:r>
            <a:r>
              <a:rPr lang="en-US" sz="1100" dirty="0" err="1">
                <a:latin typeface="Palatino"/>
                <a:cs typeface="Palatino"/>
              </a:rPr>
              <a:t>Gadye</a:t>
            </a:r>
            <a:r>
              <a:rPr lang="en-US" sz="1100" dirty="0">
                <a:latin typeface="Palatino"/>
                <a:cs typeface="Palatino"/>
              </a:rPr>
              <a:t> L, Street K, </a:t>
            </a:r>
            <a:r>
              <a:rPr lang="en-US" sz="1100" dirty="0" err="1">
                <a:latin typeface="Palatino"/>
                <a:cs typeface="Palatino"/>
              </a:rPr>
              <a:t>Baudhuin</a:t>
            </a:r>
            <a:r>
              <a:rPr lang="en-US" sz="1100" dirty="0">
                <a:latin typeface="Palatino"/>
                <a:cs typeface="Palatino"/>
              </a:rPr>
              <a:t> A, </a:t>
            </a:r>
            <a:r>
              <a:rPr lang="en-US" sz="1100" dirty="0" err="1">
                <a:latin typeface="Palatino"/>
                <a:cs typeface="Palatino"/>
              </a:rPr>
              <a:t>Risso</a:t>
            </a:r>
            <a:r>
              <a:rPr lang="en-US" sz="1100" dirty="0">
                <a:latin typeface="Palatino"/>
                <a:cs typeface="Palatino"/>
              </a:rPr>
              <a:t> D, Wagner A, Cole MB, Flores Q, Choi YG, </a:t>
            </a:r>
            <a:r>
              <a:rPr lang="en-US" sz="1100" dirty="0" err="1">
                <a:latin typeface="Palatino"/>
                <a:cs typeface="Palatino"/>
              </a:rPr>
              <a:t>Yosef</a:t>
            </a:r>
            <a:r>
              <a:rPr lang="en-US" sz="1100" dirty="0">
                <a:latin typeface="Palatino"/>
                <a:cs typeface="Palatino"/>
              </a:rPr>
              <a:t> N, </a:t>
            </a:r>
            <a:r>
              <a:rPr lang="en-US" sz="1100" dirty="0" err="1">
                <a:latin typeface="Palatino"/>
                <a:cs typeface="Palatino"/>
              </a:rPr>
              <a:t>Purdom</a:t>
            </a:r>
            <a:r>
              <a:rPr lang="en-US" sz="1100" dirty="0">
                <a:latin typeface="Palatino"/>
                <a:cs typeface="Palatino"/>
              </a:rPr>
              <a:t> E, </a:t>
            </a:r>
            <a:r>
              <a:rPr lang="en-US" sz="1100" dirty="0" err="1">
                <a:latin typeface="Palatino"/>
                <a:cs typeface="Palatino"/>
              </a:rPr>
              <a:t>Dudoit</a:t>
            </a:r>
            <a:r>
              <a:rPr lang="en-US" sz="1100" dirty="0">
                <a:latin typeface="Palatino"/>
                <a:cs typeface="Palatino"/>
              </a:rPr>
              <a:t> S, </a:t>
            </a:r>
            <a:r>
              <a:rPr lang="en-US" sz="1100" dirty="0" err="1">
                <a:latin typeface="Palatino"/>
                <a:cs typeface="Palatino"/>
              </a:rPr>
              <a:t>Ngai</a:t>
            </a:r>
            <a:r>
              <a:rPr lang="en-US" sz="1100" dirty="0">
                <a:latin typeface="Palatino"/>
                <a:cs typeface="Palatino"/>
              </a:rPr>
              <a:t> J. Deconstructing Olfactory Stem Cell Trajectories at Single-Cell Resolution. </a:t>
            </a:r>
            <a:r>
              <a:rPr lang="en-US" sz="1100" i="1" dirty="0">
                <a:latin typeface="Palatino"/>
                <a:cs typeface="Palatino"/>
              </a:rPr>
              <a:t>Cell Stem Cell</a:t>
            </a:r>
            <a:r>
              <a:rPr lang="en-US" sz="1100" dirty="0">
                <a:latin typeface="Palatino"/>
                <a:cs typeface="Palatino"/>
              </a:rPr>
              <a:t>. </a:t>
            </a:r>
            <a:r>
              <a:rPr lang="en-US" sz="1100" dirty="0" smtClean="0">
                <a:latin typeface="Palatino"/>
                <a:cs typeface="Palatino"/>
              </a:rPr>
              <a:t>2017.</a:t>
            </a:r>
            <a:endParaRPr lang="en-US" sz="1100" dirty="0">
              <a:latin typeface="Palatino"/>
              <a:cs typeface="Palatino"/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0" y="707886"/>
            <a:ext cx="6408554" cy="91440"/>
          </a:xfrm>
          <a:prstGeom prst="rect">
            <a:avLst/>
          </a:prstGeom>
          <a:solidFill>
            <a:srgbClr val="4F81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495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 flipH="1">
            <a:off x="-2" y="0"/>
            <a:ext cx="91440" cy="6858000"/>
          </a:xfrm>
          <a:prstGeom prst="rect">
            <a:avLst/>
          </a:prstGeom>
          <a:solidFill>
            <a:srgbClr val="1F4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1438" y="0"/>
            <a:ext cx="67379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1F497D"/>
                </a:solidFill>
                <a:latin typeface="Rockwell"/>
                <a:cs typeface="Rockwell"/>
              </a:rPr>
              <a:t>Recommended Workflow</a:t>
            </a:r>
            <a:endParaRPr lang="en-US" sz="4000" dirty="0">
              <a:solidFill>
                <a:srgbClr val="1F497D"/>
              </a:solidFill>
              <a:latin typeface="Rockwell"/>
              <a:cs typeface="Rockwell"/>
            </a:endParaRPr>
          </a:p>
        </p:txBody>
      </p:sp>
      <p:sp>
        <p:nvSpPr>
          <p:cNvPr id="8" name="Rectangle 7"/>
          <p:cNvSpPr/>
          <p:nvPr/>
        </p:nvSpPr>
        <p:spPr>
          <a:xfrm flipH="1">
            <a:off x="0" y="707886"/>
            <a:ext cx="6408554" cy="91440"/>
          </a:xfrm>
          <a:prstGeom prst="rect">
            <a:avLst/>
          </a:prstGeom>
          <a:solidFill>
            <a:srgbClr val="4F81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8" y="1075278"/>
            <a:ext cx="9052562" cy="550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348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flipH="1">
            <a:off x="-2" y="0"/>
            <a:ext cx="91440" cy="6858000"/>
          </a:xfrm>
          <a:prstGeom prst="rect">
            <a:avLst/>
          </a:prstGeom>
          <a:solidFill>
            <a:srgbClr val="1F4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63950" y="1521286"/>
            <a:ext cx="31144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1F497D"/>
                </a:solidFill>
                <a:latin typeface="Rockwell"/>
                <a:cs typeface="Rockwell"/>
              </a:rPr>
              <a:t>Thank You!</a:t>
            </a:r>
            <a:endParaRPr lang="en-US" sz="4000" dirty="0">
              <a:solidFill>
                <a:srgbClr val="1F497D"/>
              </a:solidFill>
              <a:latin typeface="Rockwell"/>
              <a:cs typeface="Rockwel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07922" y="2457578"/>
            <a:ext cx="3423934" cy="25083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cs typeface="Helvetica"/>
              </a:rPr>
              <a:t>Special thanks to:</a:t>
            </a:r>
          </a:p>
          <a:p>
            <a:endParaRPr lang="en-US" sz="500" dirty="0" smtClean="0">
              <a:solidFill>
                <a:schemeClr val="tx1">
                  <a:lumMod val="50000"/>
                  <a:lumOff val="50000"/>
                </a:schemeClr>
              </a:solidFill>
              <a:latin typeface="Helvetica"/>
              <a:cs typeface="Helvetica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>
                <a:latin typeface="Helvetica"/>
                <a:cs typeface="Helvetica"/>
              </a:rPr>
              <a:t>Sandrine </a:t>
            </a:r>
            <a:r>
              <a:rPr lang="en-US" sz="2000" dirty="0" err="1" smtClean="0">
                <a:latin typeface="Helvetica"/>
                <a:cs typeface="Helvetica"/>
              </a:rPr>
              <a:t>Dudoit</a:t>
            </a:r>
            <a:endParaRPr lang="en-US" sz="2000" dirty="0" smtClean="0">
              <a:latin typeface="Helvetica"/>
              <a:cs typeface="Helvetica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>
                <a:latin typeface="Helvetica"/>
                <a:cs typeface="Helvetica"/>
              </a:rPr>
              <a:t>Elizabeth </a:t>
            </a:r>
            <a:r>
              <a:rPr lang="en-US" sz="2000" dirty="0" err="1" smtClean="0">
                <a:latin typeface="Helvetica"/>
                <a:cs typeface="Helvetica"/>
              </a:rPr>
              <a:t>Purdom</a:t>
            </a:r>
            <a:endParaRPr lang="en-US" sz="2000" dirty="0" smtClean="0">
              <a:latin typeface="Helvetica"/>
              <a:cs typeface="Helvetica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>
                <a:latin typeface="Helvetica"/>
                <a:cs typeface="Helvetica"/>
              </a:rPr>
              <a:t>John </a:t>
            </a:r>
            <a:r>
              <a:rPr lang="en-US" sz="2000" dirty="0" err="1" smtClean="0">
                <a:latin typeface="Helvetica"/>
                <a:cs typeface="Helvetica"/>
              </a:rPr>
              <a:t>Ngai</a:t>
            </a:r>
            <a:endParaRPr lang="en-US" sz="2000" dirty="0" smtClean="0">
              <a:latin typeface="Helvetica"/>
              <a:cs typeface="Helvetica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000" dirty="0" err="1" smtClean="0">
                <a:latin typeface="Helvetica"/>
                <a:cs typeface="Helvetica"/>
              </a:rPr>
              <a:t>Davide</a:t>
            </a:r>
            <a:r>
              <a:rPr lang="en-US" sz="2000" dirty="0" smtClean="0">
                <a:latin typeface="Helvetica"/>
                <a:cs typeface="Helvetica"/>
              </a:rPr>
              <a:t> </a:t>
            </a:r>
            <a:r>
              <a:rPr lang="en-US" sz="2000" dirty="0" err="1" smtClean="0">
                <a:latin typeface="Helvetica"/>
                <a:cs typeface="Helvetica"/>
              </a:rPr>
              <a:t>Risso</a:t>
            </a:r>
            <a:endParaRPr lang="en-US" sz="2000" dirty="0" smtClean="0">
              <a:latin typeface="Helvetica"/>
              <a:cs typeface="Helvetica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>
                <a:latin typeface="Helvetica"/>
                <a:cs typeface="Helvetica"/>
              </a:rPr>
              <a:t>Russell Fletcher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err="1" smtClean="0">
                <a:latin typeface="Helvetica"/>
                <a:cs typeface="Helvetica"/>
              </a:rPr>
              <a:t>Diya</a:t>
            </a:r>
            <a:r>
              <a:rPr lang="en-US" sz="2000" dirty="0" smtClean="0">
                <a:latin typeface="Helvetica"/>
                <a:cs typeface="Helvetica"/>
              </a:rPr>
              <a:t> Das</a:t>
            </a:r>
            <a:endParaRPr lang="en-US" sz="2000" dirty="0">
              <a:latin typeface="Helvetica"/>
              <a:cs typeface="Helvetica"/>
            </a:endParaRPr>
          </a:p>
        </p:txBody>
      </p:sp>
      <p:sp>
        <p:nvSpPr>
          <p:cNvPr id="9" name="Rectangle 8"/>
          <p:cNvSpPr/>
          <p:nvPr/>
        </p:nvSpPr>
        <p:spPr>
          <a:xfrm flipH="1">
            <a:off x="0" y="707886"/>
            <a:ext cx="6408554" cy="91440"/>
          </a:xfrm>
          <a:prstGeom prst="rect">
            <a:avLst/>
          </a:prstGeom>
          <a:solidFill>
            <a:srgbClr val="4F81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988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oy2_supMS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45" y="0"/>
            <a:ext cx="8572499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438" y="0"/>
            <a:ext cx="46132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1F497D"/>
                </a:solidFill>
                <a:latin typeface="Rockwell"/>
                <a:cs typeface="Rockwell"/>
              </a:rPr>
              <a:t>Constrained MST</a:t>
            </a:r>
            <a:endParaRPr lang="en-US" sz="4000" dirty="0">
              <a:solidFill>
                <a:srgbClr val="1F497D"/>
              </a:solidFill>
              <a:latin typeface="Rockwell"/>
              <a:cs typeface="Rockwell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0" y="4824680"/>
            <a:ext cx="3558666" cy="0"/>
          </a:xfrm>
          <a:prstGeom prst="line">
            <a:avLst/>
          </a:prstGeom>
          <a:ln w="7620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0" y="4824680"/>
            <a:ext cx="35586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</a:rPr>
              <a:t>Identify global structure</a:t>
            </a:r>
          </a:p>
          <a:p>
            <a:pPr algn="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</a:rPr>
              <a:t>Cluster shape sensitive</a:t>
            </a:r>
          </a:p>
          <a:p>
            <a:pPr algn="r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</a:rPr>
              <a:t>Incorporate prior knowledge</a:t>
            </a:r>
          </a:p>
        </p:txBody>
      </p:sp>
      <p:sp>
        <p:nvSpPr>
          <p:cNvPr id="12" name="Rectangle 11"/>
          <p:cNvSpPr/>
          <p:nvPr/>
        </p:nvSpPr>
        <p:spPr>
          <a:xfrm flipH="1">
            <a:off x="-2" y="0"/>
            <a:ext cx="91440" cy="6858000"/>
          </a:xfrm>
          <a:prstGeom prst="rect">
            <a:avLst/>
          </a:prstGeom>
          <a:solidFill>
            <a:srgbClr val="1F4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flipH="1">
            <a:off x="0" y="707886"/>
            <a:ext cx="6408554" cy="91440"/>
          </a:xfrm>
          <a:prstGeom prst="rect">
            <a:avLst/>
          </a:prstGeom>
          <a:solidFill>
            <a:srgbClr val="4F81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793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toy2_supCurv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45" y="0"/>
            <a:ext cx="85725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438" y="0"/>
            <a:ext cx="47800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1F497D"/>
                </a:solidFill>
                <a:latin typeface="Rockwell"/>
                <a:cs typeface="Rockwell"/>
              </a:rPr>
              <a:t>Constrained SPCs</a:t>
            </a:r>
            <a:endParaRPr lang="en-US" sz="4000" dirty="0">
              <a:solidFill>
                <a:srgbClr val="1F497D"/>
              </a:solidFill>
              <a:latin typeface="Rockwell"/>
              <a:cs typeface="Rockwell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0" y="4824680"/>
            <a:ext cx="3558666" cy="0"/>
          </a:xfrm>
          <a:prstGeom prst="line">
            <a:avLst/>
          </a:prstGeom>
          <a:ln w="7620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0" y="4824680"/>
            <a:ext cx="35586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</a:rPr>
              <a:t>Identify global structure</a:t>
            </a:r>
          </a:p>
          <a:p>
            <a:pPr algn="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</a:rPr>
              <a:t>Cluster shape sensitive</a:t>
            </a:r>
          </a:p>
          <a:p>
            <a:pPr algn="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</a:rPr>
              <a:t>Incorporate prior knowledge</a:t>
            </a:r>
          </a:p>
        </p:txBody>
      </p:sp>
      <p:sp>
        <p:nvSpPr>
          <p:cNvPr id="12" name="Rectangle 11"/>
          <p:cNvSpPr/>
          <p:nvPr/>
        </p:nvSpPr>
        <p:spPr>
          <a:xfrm flipH="1">
            <a:off x="-2" y="0"/>
            <a:ext cx="91440" cy="6858000"/>
          </a:xfrm>
          <a:prstGeom prst="rect">
            <a:avLst/>
          </a:prstGeom>
          <a:solidFill>
            <a:srgbClr val="1F4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flipH="1">
            <a:off x="0" y="707886"/>
            <a:ext cx="6408554" cy="91440"/>
          </a:xfrm>
          <a:prstGeom prst="rect">
            <a:avLst/>
          </a:prstGeom>
          <a:solidFill>
            <a:srgbClr val="4F81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929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5FB3480-E4F3-5A42-8FED-B68C5633FF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510" y="934945"/>
            <a:ext cx="6204520" cy="62045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flipH="1">
            <a:off x="-2" y="0"/>
            <a:ext cx="91440" cy="6858000"/>
          </a:xfrm>
          <a:prstGeom prst="rect">
            <a:avLst/>
          </a:prstGeom>
          <a:solidFill>
            <a:srgbClr val="1F4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1438" y="0"/>
            <a:ext cx="78534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1F497D"/>
                </a:solidFill>
                <a:latin typeface="Rockwell"/>
                <a:cs typeface="Rockwell"/>
              </a:rPr>
              <a:t>Expression Pattern Clustering</a:t>
            </a:r>
            <a:endParaRPr lang="en-US" sz="4000" dirty="0">
              <a:solidFill>
                <a:srgbClr val="1F497D"/>
              </a:solidFill>
              <a:latin typeface="Rockwell"/>
              <a:cs typeface="Rockwel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438" y="6581001"/>
            <a:ext cx="79216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/>
            <a:r>
              <a:rPr lang="en-US" sz="1200" dirty="0" smtClean="0">
                <a:latin typeface="Palatino"/>
                <a:cs typeface="Palatino"/>
              </a:rPr>
              <a:t>Graphic </a:t>
            </a:r>
            <a:r>
              <a:rPr lang="en-US" sz="1200" dirty="0">
                <a:latin typeface="Palatino"/>
                <a:cs typeface="Palatino"/>
              </a:rPr>
              <a:t>by Hector Roux de </a:t>
            </a:r>
            <a:r>
              <a:rPr lang="en-US" sz="1200" dirty="0" err="1" smtClean="0">
                <a:latin typeface="Palatino"/>
                <a:cs typeface="Palatino"/>
              </a:rPr>
              <a:t>Bezieux</a:t>
            </a:r>
            <a:r>
              <a:rPr lang="en-US" sz="1200" dirty="0" smtClean="0">
                <a:latin typeface="Palatino"/>
                <a:cs typeface="Palatino"/>
              </a:rPr>
              <a:t>.</a:t>
            </a:r>
            <a:endParaRPr lang="en-US" sz="1200" dirty="0">
              <a:latin typeface="Palatino"/>
              <a:cs typeface="Palatino"/>
            </a:endParaRPr>
          </a:p>
        </p:txBody>
      </p:sp>
      <p:sp>
        <p:nvSpPr>
          <p:cNvPr id="8" name="Rectangle 7"/>
          <p:cNvSpPr/>
          <p:nvPr/>
        </p:nvSpPr>
        <p:spPr>
          <a:xfrm flipH="1">
            <a:off x="0" y="707886"/>
            <a:ext cx="6408554" cy="91440"/>
          </a:xfrm>
          <a:prstGeom prst="rect">
            <a:avLst/>
          </a:prstGeom>
          <a:solidFill>
            <a:srgbClr val="4F81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932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-339" b="214"/>
          <a:stretch/>
        </p:blipFill>
        <p:spPr>
          <a:xfrm>
            <a:off x="139550" y="0"/>
            <a:ext cx="8847457" cy="686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541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38" y="1029586"/>
            <a:ext cx="7521732" cy="6769559"/>
          </a:xfrm>
          <a:prstGeom prst="rect">
            <a:avLst/>
          </a:prstGeom>
        </p:spPr>
      </p:pic>
      <p:pic>
        <p:nvPicPr>
          <p:cNvPr id="3" name="Picture 2" descr="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38" y="1029586"/>
            <a:ext cx="7521732" cy="6769559"/>
          </a:xfrm>
          <a:prstGeom prst="rect">
            <a:avLst/>
          </a:prstGeom>
        </p:spPr>
      </p:pic>
      <p:pic>
        <p:nvPicPr>
          <p:cNvPr id="4" name="Picture 3" descr="3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38" y="1029586"/>
            <a:ext cx="7521732" cy="676955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flipH="1">
            <a:off x="-2" y="0"/>
            <a:ext cx="91440" cy="6858000"/>
          </a:xfrm>
          <a:prstGeom prst="rect">
            <a:avLst/>
          </a:prstGeom>
          <a:solidFill>
            <a:srgbClr val="1F4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1438" y="0"/>
            <a:ext cx="80406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1F497D"/>
                </a:solidFill>
                <a:latin typeface="Rockwell"/>
                <a:cs typeface="Rockwell"/>
              </a:rPr>
              <a:t>Simultaneous Principal Curves</a:t>
            </a:r>
            <a:endParaRPr lang="en-US" sz="4000" dirty="0">
              <a:solidFill>
                <a:srgbClr val="1F497D"/>
              </a:solidFill>
              <a:latin typeface="Rockwell"/>
              <a:cs typeface="Rockwell"/>
            </a:endParaRPr>
          </a:p>
        </p:txBody>
      </p:sp>
      <p:sp>
        <p:nvSpPr>
          <p:cNvPr id="8" name="Rectangle 7"/>
          <p:cNvSpPr/>
          <p:nvPr/>
        </p:nvSpPr>
        <p:spPr>
          <a:xfrm flipH="1">
            <a:off x="0" y="707886"/>
            <a:ext cx="6408554" cy="91440"/>
          </a:xfrm>
          <a:prstGeom prst="rect">
            <a:avLst/>
          </a:prstGeom>
          <a:solidFill>
            <a:srgbClr val="4F81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707507" y="1221561"/>
            <a:ext cx="3732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Helvetica"/>
                <a:cs typeface="Helvetica"/>
              </a:rPr>
              <a:t>Initialization</a:t>
            </a:r>
            <a:endParaRPr lang="en-US" sz="2800" b="1" dirty="0">
              <a:latin typeface="Helvetica"/>
              <a:cs typeface="Helvetic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39561" y="4760073"/>
            <a:ext cx="466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(1)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84147" y="2313995"/>
            <a:ext cx="466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(2)</a:t>
            </a:r>
            <a:endParaRPr lang="en-US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365831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flipH="1">
            <a:off x="-2" y="0"/>
            <a:ext cx="91440" cy="6858000"/>
          </a:xfrm>
          <a:prstGeom prst="rect">
            <a:avLst/>
          </a:prstGeom>
          <a:solidFill>
            <a:srgbClr val="1F4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1438" y="0"/>
            <a:ext cx="80406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1F497D"/>
                </a:solidFill>
                <a:latin typeface="Rockwell"/>
                <a:cs typeface="Rockwell"/>
              </a:rPr>
              <a:t>Simultaneous Principal Curves</a:t>
            </a:r>
            <a:endParaRPr lang="en-US" sz="4000" dirty="0">
              <a:solidFill>
                <a:srgbClr val="1F497D"/>
              </a:solidFill>
              <a:latin typeface="Rockwell"/>
              <a:cs typeface="Rockwell"/>
            </a:endParaRPr>
          </a:p>
        </p:txBody>
      </p:sp>
      <p:sp>
        <p:nvSpPr>
          <p:cNvPr id="8" name="Rectangle 7"/>
          <p:cNvSpPr/>
          <p:nvPr/>
        </p:nvSpPr>
        <p:spPr>
          <a:xfrm flipH="1">
            <a:off x="0" y="707886"/>
            <a:ext cx="6408554" cy="91440"/>
          </a:xfrm>
          <a:prstGeom prst="rect">
            <a:avLst/>
          </a:prstGeom>
          <a:solidFill>
            <a:srgbClr val="4F81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4-1x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882" y="1477566"/>
            <a:ext cx="3657600" cy="3657600"/>
          </a:xfrm>
          <a:prstGeom prst="rect">
            <a:avLst/>
          </a:prstGeom>
        </p:spPr>
      </p:pic>
      <p:pic>
        <p:nvPicPr>
          <p:cNvPr id="3" name="Picture 2" descr="4-1y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880" y="3585121"/>
            <a:ext cx="3657600" cy="3657600"/>
          </a:xfrm>
          <a:prstGeom prst="rect">
            <a:avLst/>
          </a:prstGeom>
        </p:spPr>
      </p:pic>
      <p:pic>
        <p:nvPicPr>
          <p:cNvPr id="4" name="Picture 3" descr="4-2x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877" y="1477566"/>
            <a:ext cx="3657600" cy="3657600"/>
          </a:xfrm>
          <a:prstGeom prst="rect">
            <a:avLst/>
          </a:prstGeom>
        </p:spPr>
      </p:pic>
      <p:pic>
        <p:nvPicPr>
          <p:cNvPr id="6" name="Picture 5" descr="4-2y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877" y="3585121"/>
            <a:ext cx="3657600" cy="3657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18410" y="1833586"/>
            <a:ext cx="2048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Lineage 1</a:t>
            </a:r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81579" y="1833586"/>
            <a:ext cx="2048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Lineage 2</a:t>
            </a:r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07507" y="1221561"/>
            <a:ext cx="3732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Helvetica"/>
                <a:cs typeface="Helvetica"/>
              </a:rPr>
              <a:t>Update</a:t>
            </a:r>
            <a:endParaRPr lang="en-US" sz="2800" b="1" dirty="0">
              <a:latin typeface="Helvetica"/>
              <a:cs typeface="Helvetic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18410" y="6322687"/>
            <a:ext cx="20485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Helvetica"/>
                <a:cs typeface="Helvetica"/>
              </a:rPr>
              <a:t>Pseudotime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81579" y="6321198"/>
            <a:ext cx="20485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Helvetica"/>
                <a:cs typeface="Helvetica"/>
              </a:rPr>
              <a:t>Pseudotime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97119" y="5156907"/>
            <a:ext cx="503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Helvetica"/>
                <a:cs typeface="Helvetica"/>
              </a:rPr>
              <a:t>Y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97119" y="3082925"/>
            <a:ext cx="503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Helvetica"/>
                <a:cs typeface="Helvetica"/>
              </a:rPr>
              <a:t>X</a:t>
            </a:r>
            <a:endParaRPr lang="en-US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803652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4-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38" y="1029586"/>
            <a:ext cx="7521732" cy="676955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flipH="1">
            <a:off x="-2" y="0"/>
            <a:ext cx="91440" cy="6858000"/>
          </a:xfrm>
          <a:prstGeom prst="rect">
            <a:avLst/>
          </a:prstGeom>
          <a:solidFill>
            <a:srgbClr val="1F4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1438" y="0"/>
            <a:ext cx="80406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1F497D"/>
                </a:solidFill>
                <a:latin typeface="Rockwell"/>
                <a:cs typeface="Rockwell"/>
              </a:rPr>
              <a:t>Simultaneous Principal Curves</a:t>
            </a:r>
            <a:endParaRPr lang="en-US" sz="4000" dirty="0">
              <a:solidFill>
                <a:srgbClr val="1F497D"/>
              </a:solidFill>
              <a:latin typeface="Rockwell"/>
              <a:cs typeface="Rockwell"/>
            </a:endParaRPr>
          </a:p>
        </p:txBody>
      </p:sp>
      <p:sp>
        <p:nvSpPr>
          <p:cNvPr id="8" name="Rectangle 7"/>
          <p:cNvSpPr/>
          <p:nvPr/>
        </p:nvSpPr>
        <p:spPr>
          <a:xfrm flipH="1">
            <a:off x="0" y="707886"/>
            <a:ext cx="6408554" cy="91440"/>
          </a:xfrm>
          <a:prstGeom prst="rect">
            <a:avLst/>
          </a:prstGeom>
          <a:solidFill>
            <a:srgbClr val="4F81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707507" y="1221561"/>
            <a:ext cx="3732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Helvetica"/>
                <a:cs typeface="Helvetica"/>
              </a:rPr>
              <a:t>Update</a:t>
            </a:r>
            <a:endParaRPr lang="en-US" sz="2800" b="1" dirty="0">
              <a:latin typeface="Helvetica"/>
              <a:cs typeface="Helvetic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39561" y="4760073"/>
            <a:ext cx="466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(1)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84147" y="2313995"/>
            <a:ext cx="466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(2)</a:t>
            </a:r>
            <a:endParaRPr lang="en-US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803652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38" y="1029586"/>
            <a:ext cx="7521732" cy="676955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flipH="1">
            <a:off x="-2" y="0"/>
            <a:ext cx="91440" cy="6858000"/>
          </a:xfrm>
          <a:prstGeom prst="rect">
            <a:avLst/>
          </a:prstGeom>
          <a:solidFill>
            <a:srgbClr val="1F4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1438" y="0"/>
            <a:ext cx="80406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1F497D"/>
                </a:solidFill>
                <a:latin typeface="Rockwell"/>
                <a:cs typeface="Rockwell"/>
              </a:rPr>
              <a:t>Simultaneous Principal Curves</a:t>
            </a:r>
            <a:endParaRPr lang="en-US" sz="4000" dirty="0">
              <a:solidFill>
                <a:srgbClr val="1F497D"/>
              </a:solidFill>
              <a:latin typeface="Rockwell"/>
              <a:cs typeface="Rockwell"/>
            </a:endParaRPr>
          </a:p>
        </p:txBody>
      </p:sp>
      <p:sp>
        <p:nvSpPr>
          <p:cNvPr id="8" name="Rectangle 7"/>
          <p:cNvSpPr/>
          <p:nvPr/>
        </p:nvSpPr>
        <p:spPr>
          <a:xfrm flipH="1">
            <a:off x="0" y="707886"/>
            <a:ext cx="6408554" cy="91440"/>
          </a:xfrm>
          <a:prstGeom prst="rect">
            <a:avLst/>
          </a:prstGeom>
          <a:solidFill>
            <a:srgbClr val="4F81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707507" y="1221561"/>
            <a:ext cx="3732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Helvetica"/>
                <a:cs typeface="Helvetica"/>
              </a:rPr>
              <a:t>Shrink</a:t>
            </a:r>
            <a:endParaRPr lang="en-US" sz="2800" b="1" dirty="0">
              <a:latin typeface="Helvetica"/>
              <a:cs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39561" y="4760073"/>
            <a:ext cx="466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(1)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84147" y="2313995"/>
            <a:ext cx="466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(2)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04267" y="3507436"/>
            <a:ext cx="732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D7091E"/>
                </a:solidFill>
                <a:latin typeface="Helvetica"/>
                <a:cs typeface="Helvetica"/>
              </a:rPr>
              <a:t>(</a:t>
            </a:r>
            <a:r>
              <a:rPr lang="en-US" dirty="0" err="1" smtClean="0">
                <a:solidFill>
                  <a:srgbClr val="D7091E"/>
                </a:solidFill>
                <a:latin typeface="Helvetica"/>
                <a:cs typeface="Helvetica"/>
              </a:rPr>
              <a:t>Avg</a:t>
            </a:r>
            <a:r>
              <a:rPr lang="en-US" dirty="0" smtClean="0">
                <a:solidFill>
                  <a:srgbClr val="D7091E"/>
                </a:solidFill>
                <a:latin typeface="Helvetica"/>
                <a:cs typeface="Helvetica"/>
              </a:rPr>
              <a:t>)</a:t>
            </a:r>
            <a:endParaRPr lang="en-US" dirty="0">
              <a:solidFill>
                <a:srgbClr val="D7091E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299878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flipH="1">
            <a:off x="-2" y="0"/>
            <a:ext cx="91440" cy="6858000"/>
          </a:xfrm>
          <a:prstGeom prst="rect">
            <a:avLst/>
          </a:prstGeom>
          <a:solidFill>
            <a:srgbClr val="1F4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1438" y="0"/>
            <a:ext cx="21032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1F497D"/>
                </a:solidFill>
                <a:latin typeface="Rockwell"/>
                <a:cs typeface="Rockwell"/>
              </a:rPr>
              <a:t>SCONE</a:t>
            </a:r>
            <a:endParaRPr lang="en-US" sz="4000" dirty="0">
              <a:solidFill>
                <a:srgbClr val="1F497D"/>
              </a:solidFill>
              <a:latin typeface="Rockwell"/>
              <a:cs typeface="Rockwell"/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0" y="707886"/>
            <a:ext cx="6408554" cy="91440"/>
          </a:xfrm>
          <a:prstGeom prst="rect">
            <a:avLst/>
          </a:prstGeom>
          <a:solidFill>
            <a:srgbClr val="4F81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91438" y="812255"/>
            <a:ext cx="5521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Helvetica"/>
                <a:cs typeface="Helvetica"/>
              </a:rPr>
              <a:t>Single Cell Overview of Normalized Expression data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1439" y="6427113"/>
            <a:ext cx="9052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/>
            <a:r>
              <a:rPr lang="en-US" sz="1100" dirty="0" smtClean="0">
                <a:latin typeface="Palatino"/>
                <a:cs typeface="Palatino"/>
              </a:rPr>
              <a:t>Cole </a:t>
            </a:r>
            <a:r>
              <a:rPr lang="en-US" sz="1100" dirty="0">
                <a:latin typeface="Palatino"/>
                <a:cs typeface="Palatino"/>
              </a:rPr>
              <a:t>MB, </a:t>
            </a:r>
            <a:r>
              <a:rPr lang="en-US" sz="1100" dirty="0" err="1" smtClean="0">
                <a:latin typeface="Palatino"/>
                <a:cs typeface="Palatino"/>
              </a:rPr>
              <a:t>Risso</a:t>
            </a:r>
            <a:r>
              <a:rPr lang="en-US" sz="1100" dirty="0" smtClean="0">
                <a:latin typeface="Palatino"/>
                <a:cs typeface="Palatino"/>
              </a:rPr>
              <a:t> D, Wagner A, </a:t>
            </a:r>
            <a:r>
              <a:rPr lang="en-US" sz="1100" dirty="0" err="1" smtClean="0">
                <a:latin typeface="Palatino"/>
                <a:cs typeface="Palatino"/>
              </a:rPr>
              <a:t>DeTomaso</a:t>
            </a:r>
            <a:r>
              <a:rPr lang="en-US" sz="1100" dirty="0" smtClean="0">
                <a:latin typeface="Palatino"/>
                <a:cs typeface="Palatino"/>
              </a:rPr>
              <a:t> D, </a:t>
            </a:r>
            <a:r>
              <a:rPr lang="en-US" sz="1100" dirty="0" err="1" smtClean="0">
                <a:latin typeface="Palatino"/>
                <a:cs typeface="Palatino"/>
              </a:rPr>
              <a:t>Ngai</a:t>
            </a:r>
            <a:r>
              <a:rPr lang="en-US" sz="1100" dirty="0" smtClean="0">
                <a:latin typeface="Palatino"/>
                <a:cs typeface="Palatino"/>
              </a:rPr>
              <a:t> J, </a:t>
            </a:r>
            <a:r>
              <a:rPr lang="en-US" sz="1100" dirty="0" err="1" smtClean="0">
                <a:latin typeface="Palatino"/>
                <a:cs typeface="Palatino"/>
              </a:rPr>
              <a:t>Purdom</a:t>
            </a:r>
            <a:r>
              <a:rPr lang="en-US" sz="1100" dirty="0" smtClean="0">
                <a:latin typeface="Palatino"/>
                <a:cs typeface="Palatino"/>
              </a:rPr>
              <a:t> E, </a:t>
            </a:r>
            <a:r>
              <a:rPr lang="en-US" sz="1100" dirty="0" err="1" smtClean="0">
                <a:latin typeface="Palatino"/>
                <a:cs typeface="Palatino"/>
              </a:rPr>
              <a:t>Dudoit</a:t>
            </a:r>
            <a:r>
              <a:rPr lang="en-US" sz="1100" dirty="0" smtClean="0">
                <a:latin typeface="Palatino"/>
                <a:cs typeface="Palatino"/>
              </a:rPr>
              <a:t> </a:t>
            </a:r>
            <a:r>
              <a:rPr lang="en-US" sz="1100" dirty="0">
                <a:latin typeface="Palatino"/>
                <a:cs typeface="Palatino"/>
              </a:rPr>
              <a:t>S, </a:t>
            </a:r>
            <a:r>
              <a:rPr lang="en-US" sz="1100" dirty="0" err="1" smtClean="0">
                <a:latin typeface="Palatino"/>
                <a:cs typeface="Palatino"/>
              </a:rPr>
              <a:t>Yosef</a:t>
            </a:r>
            <a:r>
              <a:rPr lang="en-US" sz="1100" dirty="0" smtClean="0">
                <a:latin typeface="Palatino"/>
                <a:cs typeface="Palatino"/>
              </a:rPr>
              <a:t> N</a:t>
            </a:r>
            <a:r>
              <a:rPr lang="en-US" sz="1100" dirty="0">
                <a:latin typeface="Palatino"/>
                <a:cs typeface="Palatino"/>
              </a:rPr>
              <a:t>. Performance Assessment and Selection of Normalization Procedures for Single-Cell RNA-</a:t>
            </a:r>
            <a:r>
              <a:rPr lang="en-US" sz="1100" dirty="0" smtClean="0">
                <a:latin typeface="Palatino"/>
                <a:cs typeface="Palatino"/>
              </a:rPr>
              <a:t>Seq. </a:t>
            </a:r>
            <a:r>
              <a:rPr lang="en-US" sz="1100" i="1" dirty="0" err="1" smtClean="0">
                <a:latin typeface="Palatino"/>
                <a:cs typeface="Palatino"/>
              </a:rPr>
              <a:t>bioRxiv</a:t>
            </a:r>
            <a:r>
              <a:rPr lang="en-US" sz="1100" dirty="0" smtClean="0">
                <a:latin typeface="Palatino"/>
                <a:cs typeface="Palatino"/>
              </a:rPr>
              <a:t>. 2017</a:t>
            </a:r>
            <a:endParaRPr lang="en-US" sz="1100" dirty="0">
              <a:latin typeface="Palatino"/>
              <a:cs typeface="Palatino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5783" y="964945"/>
            <a:ext cx="5747583" cy="52997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86719" y="1166819"/>
            <a:ext cx="531583" cy="33954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446929" y="1225891"/>
            <a:ext cx="531583" cy="330795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466600" y="5838299"/>
            <a:ext cx="531583" cy="47245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717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flipH="1">
            <a:off x="-2" y="0"/>
            <a:ext cx="91440" cy="6858000"/>
          </a:xfrm>
          <a:prstGeom prst="rect">
            <a:avLst/>
          </a:prstGeom>
          <a:solidFill>
            <a:srgbClr val="1F4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1438" y="0"/>
            <a:ext cx="80406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1F497D"/>
                </a:solidFill>
                <a:latin typeface="Rockwell"/>
                <a:cs typeface="Rockwell"/>
              </a:rPr>
              <a:t>Simultaneous Principal Curves</a:t>
            </a:r>
            <a:endParaRPr lang="en-US" sz="4000" dirty="0">
              <a:solidFill>
                <a:srgbClr val="1F497D"/>
              </a:solidFill>
              <a:latin typeface="Rockwell"/>
              <a:cs typeface="Rockwell"/>
            </a:endParaRPr>
          </a:p>
        </p:txBody>
      </p:sp>
      <p:sp>
        <p:nvSpPr>
          <p:cNvPr id="8" name="Rectangle 7"/>
          <p:cNvSpPr/>
          <p:nvPr/>
        </p:nvSpPr>
        <p:spPr>
          <a:xfrm flipH="1">
            <a:off x="0" y="707886"/>
            <a:ext cx="6408554" cy="91440"/>
          </a:xfrm>
          <a:prstGeom prst="rect">
            <a:avLst/>
          </a:prstGeom>
          <a:solidFill>
            <a:srgbClr val="4F81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6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07" y="1760111"/>
            <a:ext cx="4572000" cy="4114800"/>
          </a:xfrm>
          <a:prstGeom prst="rect">
            <a:avLst/>
          </a:prstGeom>
        </p:spPr>
      </p:pic>
      <p:pic>
        <p:nvPicPr>
          <p:cNvPr id="3" name="Picture 2" descr="6-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801" y="1760111"/>
            <a:ext cx="4572000" cy="4114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-66166" y="3165148"/>
            <a:ext cx="1003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Helvetica"/>
                <a:cs typeface="Helvetica"/>
              </a:rPr>
              <a:t>Shrinkage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32448" y="4979388"/>
            <a:ext cx="20485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Helvetica"/>
                <a:cs typeface="Helvetica"/>
              </a:rPr>
              <a:t>Pseudotime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64351" y="4979388"/>
            <a:ext cx="20485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Helvetica"/>
                <a:cs typeface="Helvetica"/>
              </a:rPr>
              <a:t>Pseudotime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32448" y="2124995"/>
            <a:ext cx="2048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Lineage 1</a:t>
            </a:r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11740" y="2124995"/>
            <a:ext cx="2048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Lineage 2</a:t>
            </a:r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07507" y="1221561"/>
            <a:ext cx="3732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Helvetica"/>
                <a:cs typeface="Helvetica"/>
              </a:rPr>
              <a:t>Shrink</a:t>
            </a:r>
            <a:endParaRPr lang="en-US" sz="2800" b="1" dirty="0">
              <a:latin typeface="Helvetica"/>
              <a:cs typeface="Helvetica"/>
            </a:endParaRPr>
          </a:p>
        </p:txBody>
      </p:sp>
      <p:pic>
        <p:nvPicPr>
          <p:cNvPr id="6" name="Picture 5" descr="6-legend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44" t="39443" b="43462"/>
          <a:stretch/>
        </p:blipFill>
        <p:spPr>
          <a:xfrm>
            <a:off x="3856584" y="5093332"/>
            <a:ext cx="2041646" cy="78157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 rot="16200000">
            <a:off x="199088" y="4339222"/>
            <a:ext cx="777155" cy="307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Helvetica"/>
                <a:cs typeface="Helvetica"/>
              </a:rPr>
              <a:t>Cells</a:t>
            </a:r>
            <a:endParaRPr lang="en-US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803652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flipH="1">
            <a:off x="-2" y="0"/>
            <a:ext cx="91440" cy="6858000"/>
          </a:xfrm>
          <a:prstGeom prst="rect">
            <a:avLst/>
          </a:prstGeom>
          <a:solidFill>
            <a:srgbClr val="1F4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1438" y="0"/>
            <a:ext cx="80406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1F497D"/>
                </a:solidFill>
                <a:latin typeface="Rockwell"/>
                <a:cs typeface="Rockwell"/>
              </a:rPr>
              <a:t>Simultaneous Principal Curves</a:t>
            </a:r>
            <a:endParaRPr lang="en-US" sz="4000" dirty="0">
              <a:solidFill>
                <a:srgbClr val="1F497D"/>
              </a:solidFill>
              <a:latin typeface="Rockwell"/>
              <a:cs typeface="Rockwell"/>
            </a:endParaRPr>
          </a:p>
        </p:txBody>
      </p:sp>
      <p:sp>
        <p:nvSpPr>
          <p:cNvPr id="8" name="Rectangle 7"/>
          <p:cNvSpPr/>
          <p:nvPr/>
        </p:nvSpPr>
        <p:spPr>
          <a:xfrm flipH="1">
            <a:off x="0" y="707886"/>
            <a:ext cx="6408554" cy="91440"/>
          </a:xfrm>
          <a:prstGeom prst="rect">
            <a:avLst/>
          </a:prstGeom>
          <a:solidFill>
            <a:srgbClr val="4F81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7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38" y="1014604"/>
            <a:ext cx="7521732" cy="67695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07507" y="1221561"/>
            <a:ext cx="3732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Helvetica"/>
                <a:cs typeface="Helvetica"/>
              </a:rPr>
              <a:t>Shrink</a:t>
            </a:r>
            <a:endParaRPr lang="en-US" sz="2800" b="1" dirty="0">
              <a:latin typeface="Helvetica"/>
              <a:cs typeface="Helvetica"/>
            </a:endParaRPr>
          </a:p>
        </p:txBody>
      </p:sp>
      <p:pic>
        <p:nvPicPr>
          <p:cNvPr id="3" name="Picture 2" descr="7-legend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97" t="40054" b="43462"/>
          <a:stretch/>
        </p:blipFill>
        <p:spPr>
          <a:xfrm>
            <a:off x="5777360" y="2247035"/>
            <a:ext cx="1943231" cy="75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652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-zoo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34" y="1014604"/>
            <a:ext cx="6632296" cy="66322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flipH="1">
            <a:off x="-2" y="0"/>
            <a:ext cx="91440" cy="6858000"/>
          </a:xfrm>
          <a:prstGeom prst="rect">
            <a:avLst/>
          </a:prstGeom>
          <a:solidFill>
            <a:srgbClr val="1F4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1438" y="0"/>
            <a:ext cx="80406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1F497D"/>
                </a:solidFill>
                <a:latin typeface="Rockwell"/>
                <a:cs typeface="Rockwell"/>
              </a:rPr>
              <a:t>Simultaneous Principal Curves</a:t>
            </a:r>
            <a:endParaRPr lang="en-US" sz="4000" dirty="0">
              <a:solidFill>
                <a:srgbClr val="1F497D"/>
              </a:solidFill>
              <a:latin typeface="Rockwell"/>
              <a:cs typeface="Rockwell"/>
            </a:endParaRPr>
          </a:p>
        </p:txBody>
      </p:sp>
      <p:sp>
        <p:nvSpPr>
          <p:cNvPr id="8" name="Rectangle 7"/>
          <p:cNvSpPr/>
          <p:nvPr/>
        </p:nvSpPr>
        <p:spPr>
          <a:xfrm flipH="1">
            <a:off x="0" y="707886"/>
            <a:ext cx="6408554" cy="91440"/>
          </a:xfrm>
          <a:prstGeom prst="rect">
            <a:avLst/>
          </a:prstGeom>
          <a:solidFill>
            <a:srgbClr val="4F81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707507" y="1221561"/>
            <a:ext cx="3732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Helvetica"/>
                <a:cs typeface="Helvetica"/>
              </a:rPr>
              <a:t>Shrink</a:t>
            </a:r>
            <a:endParaRPr lang="en-US" sz="2800" b="1" dirty="0">
              <a:latin typeface="Helvetica"/>
              <a:cs typeface="Helvetica"/>
            </a:endParaRPr>
          </a:p>
        </p:txBody>
      </p:sp>
      <p:pic>
        <p:nvPicPr>
          <p:cNvPr id="10" name="Picture 9" descr="7-legend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97" t="40054" b="43462"/>
          <a:stretch/>
        </p:blipFill>
        <p:spPr>
          <a:xfrm>
            <a:off x="5512215" y="2121425"/>
            <a:ext cx="1943231" cy="75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432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flipH="1">
            <a:off x="-2" y="0"/>
            <a:ext cx="91440" cy="6858000"/>
          </a:xfrm>
          <a:prstGeom prst="rect">
            <a:avLst/>
          </a:prstGeom>
          <a:solidFill>
            <a:srgbClr val="1F4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1438" y="0"/>
            <a:ext cx="80406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1F497D"/>
                </a:solidFill>
                <a:latin typeface="Rockwell"/>
                <a:cs typeface="Rockwell"/>
              </a:rPr>
              <a:t>Simultaneous Principal Curves</a:t>
            </a:r>
            <a:endParaRPr lang="en-US" sz="4000" dirty="0">
              <a:solidFill>
                <a:srgbClr val="1F497D"/>
              </a:solidFill>
              <a:latin typeface="Rockwell"/>
              <a:cs typeface="Rockwell"/>
            </a:endParaRPr>
          </a:p>
        </p:txBody>
      </p:sp>
      <p:sp>
        <p:nvSpPr>
          <p:cNvPr id="8" name="Rectangle 7"/>
          <p:cNvSpPr/>
          <p:nvPr/>
        </p:nvSpPr>
        <p:spPr>
          <a:xfrm flipH="1">
            <a:off x="0" y="707886"/>
            <a:ext cx="6408554" cy="91440"/>
          </a:xfrm>
          <a:prstGeom prst="rect">
            <a:avLst/>
          </a:prstGeom>
          <a:solidFill>
            <a:srgbClr val="4F81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8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38" y="1014603"/>
            <a:ext cx="7521732" cy="67695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07507" y="1221561"/>
            <a:ext cx="3732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Helvetica"/>
                <a:cs typeface="Helvetica"/>
              </a:rPr>
              <a:t>Result</a:t>
            </a:r>
            <a:endParaRPr lang="en-US" sz="2800" b="1" dirty="0">
              <a:latin typeface="Helvetica"/>
              <a:cs typeface="Helvetica"/>
            </a:endParaRPr>
          </a:p>
        </p:txBody>
      </p:sp>
      <p:pic>
        <p:nvPicPr>
          <p:cNvPr id="10" name="Picture 9" descr="7-legend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97" t="40054" b="53955"/>
          <a:stretch/>
        </p:blipFill>
        <p:spPr>
          <a:xfrm>
            <a:off x="5777360" y="2247035"/>
            <a:ext cx="1943231" cy="273923"/>
          </a:xfrm>
          <a:prstGeom prst="rect">
            <a:avLst/>
          </a:prstGeom>
        </p:spPr>
      </p:pic>
      <p:pic>
        <p:nvPicPr>
          <p:cNvPr id="11" name="Picture 10" descr="7-legend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97" t="50134" b="43462"/>
          <a:stretch/>
        </p:blipFill>
        <p:spPr>
          <a:xfrm>
            <a:off x="5777360" y="2534915"/>
            <a:ext cx="1943231" cy="29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652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flipH="1">
            <a:off x="-2" y="0"/>
            <a:ext cx="91440" cy="6858000"/>
          </a:xfrm>
          <a:prstGeom prst="rect">
            <a:avLst/>
          </a:prstGeom>
          <a:solidFill>
            <a:srgbClr val="1F4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1438" y="0"/>
            <a:ext cx="43983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1F497D"/>
                </a:solidFill>
                <a:latin typeface="Rockwell"/>
                <a:cs typeface="Rockwell"/>
              </a:rPr>
              <a:t>Cluster Analysis</a:t>
            </a:r>
            <a:endParaRPr lang="en-US" sz="4000" dirty="0">
              <a:solidFill>
                <a:srgbClr val="1F497D"/>
              </a:solidFill>
              <a:latin typeface="Rockwell"/>
              <a:cs typeface="Rockwell"/>
            </a:endParaRPr>
          </a:p>
        </p:txBody>
      </p:sp>
      <p:pic>
        <p:nvPicPr>
          <p:cNvPr id="3" name="Picture 2" descr="bubble_seurat_rsec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8" y="1594912"/>
            <a:ext cx="9052560" cy="452628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569483" y="946223"/>
            <a:ext cx="1993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Inhibitory Neurons</a:t>
            </a:r>
            <a:endParaRPr lang="en-US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91438" y="6581001"/>
            <a:ext cx="79216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/>
            <a:r>
              <a:rPr lang="en-US" sz="1200" dirty="0" smtClean="0">
                <a:latin typeface="Palatino"/>
                <a:cs typeface="Palatino"/>
              </a:rPr>
              <a:t>Joint work with John </a:t>
            </a:r>
            <a:r>
              <a:rPr lang="en-US" sz="1200" dirty="0" err="1" smtClean="0">
                <a:latin typeface="Palatino"/>
                <a:cs typeface="Palatino"/>
              </a:rPr>
              <a:t>Ngai</a:t>
            </a:r>
            <a:r>
              <a:rPr lang="en-US" sz="1200" dirty="0" smtClean="0">
                <a:latin typeface="Palatino"/>
                <a:cs typeface="Palatino"/>
              </a:rPr>
              <a:t>, Elizabeth </a:t>
            </a:r>
            <a:r>
              <a:rPr lang="en-US" sz="1200" dirty="0" err="1" smtClean="0">
                <a:latin typeface="Palatino"/>
                <a:cs typeface="Palatino"/>
              </a:rPr>
              <a:t>Purdom</a:t>
            </a:r>
            <a:r>
              <a:rPr lang="en-US" sz="1200" dirty="0" smtClean="0">
                <a:latin typeface="Palatino"/>
                <a:cs typeface="Palatino"/>
              </a:rPr>
              <a:t>, </a:t>
            </a:r>
            <a:r>
              <a:rPr lang="en-US" sz="1200" dirty="0" err="1" smtClean="0">
                <a:latin typeface="Palatino"/>
                <a:cs typeface="Palatino"/>
              </a:rPr>
              <a:t>Koen</a:t>
            </a:r>
            <a:r>
              <a:rPr lang="en-US" sz="1200" dirty="0" smtClean="0">
                <a:latin typeface="Palatino"/>
                <a:cs typeface="Palatino"/>
              </a:rPr>
              <a:t> Van den Berge, </a:t>
            </a:r>
            <a:r>
              <a:rPr lang="en-US" sz="1200" dirty="0" err="1" smtClean="0">
                <a:latin typeface="Palatino"/>
                <a:cs typeface="Palatino"/>
              </a:rPr>
              <a:t>Diya</a:t>
            </a:r>
            <a:r>
              <a:rPr lang="en-US" sz="1200" dirty="0" smtClean="0">
                <a:latin typeface="Palatino"/>
                <a:cs typeface="Palatino"/>
              </a:rPr>
              <a:t> Das, Rebecca Chance, Shinya Iguchi.</a:t>
            </a:r>
            <a:endParaRPr lang="en-US" sz="1200" dirty="0">
              <a:latin typeface="Palatino"/>
              <a:cs typeface="Palatino"/>
            </a:endParaRPr>
          </a:p>
        </p:txBody>
      </p:sp>
      <p:sp>
        <p:nvSpPr>
          <p:cNvPr id="8" name="Rectangle 7"/>
          <p:cNvSpPr/>
          <p:nvPr/>
        </p:nvSpPr>
        <p:spPr>
          <a:xfrm flipH="1">
            <a:off x="0" y="707886"/>
            <a:ext cx="6408554" cy="91440"/>
          </a:xfrm>
          <a:prstGeom prst="rect">
            <a:avLst/>
          </a:prstGeom>
          <a:solidFill>
            <a:srgbClr val="4F81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45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flipH="1">
            <a:off x="-2" y="0"/>
            <a:ext cx="91440" cy="6858000"/>
          </a:xfrm>
          <a:prstGeom prst="rect">
            <a:avLst/>
          </a:prstGeom>
          <a:solidFill>
            <a:srgbClr val="1F4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1438" y="0"/>
            <a:ext cx="43983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1F497D"/>
                </a:solidFill>
                <a:latin typeface="Rockwell"/>
                <a:cs typeface="Rockwell"/>
              </a:rPr>
              <a:t>Cluster Analysis</a:t>
            </a:r>
            <a:endParaRPr lang="en-US" sz="4000" dirty="0">
              <a:solidFill>
                <a:srgbClr val="1F497D"/>
              </a:solidFill>
              <a:latin typeface="Rockwell"/>
              <a:cs typeface="Rockwel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38" y="6581001"/>
            <a:ext cx="79216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/>
            <a:r>
              <a:rPr lang="en-US" sz="1200" dirty="0" smtClean="0">
                <a:latin typeface="Palatino"/>
                <a:cs typeface="Palatino"/>
              </a:rPr>
              <a:t>Joint work with John </a:t>
            </a:r>
            <a:r>
              <a:rPr lang="en-US" sz="1200" dirty="0" err="1" smtClean="0">
                <a:latin typeface="Palatino"/>
                <a:cs typeface="Palatino"/>
              </a:rPr>
              <a:t>Ngai</a:t>
            </a:r>
            <a:r>
              <a:rPr lang="en-US" sz="1200" dirty="0" smtClean="0">
                <a:latin typeface="Palatino"/>
                <a:cs typeface="Palatino"/>
              </a:rPr>
              <a:t>, Elizabeth </a:t>
            </a:r>
            <a:r>
              <a:rPr lang="en-US" sz="1200" dirty="0" err="1" smtClean="0">
                <a:latin typeface="Palatino"/>
                <a:cs typeface="Palatino"/>
              </a:rPr>
              <a:t>Purdom</a:t>
            </a:r>
            <a:r>
              <a:rPr lang="en-US" sz="1200" dirty="0" smtClean="0">
                <a:latin typeface="Palatino"/>
                <a:cs typeface="Palatino"/>
              </a:rPr>
              <a:t>, </a:t>
            </a:r>
            <a:r>
              <a:rPr lang="en-US" sz="1200" dirty="0" err="1" smtClean="0">
                <a:latin typeface="Palatino"/>
                <a:cs typeface="Palatino"/>
              </a:rPr>
              <a:t>Koen</a:t>
            </a:r>
            <a:r>
              <a:rPr lang="en-US" sz="1200" dirty="0" smtClean="0">
                <a:latin typeface="Palatino"/>
                <a:cs typeface="Palatino"/>
              </a:rPr>
              <a:t> Van den Berge, </a:t>
            </a:r>
            <a:r>
              <a:rPr lang="en-US" sz="1200" dirty="0" err="1" smtClean="0">
                <a:latin typeface="Palatino"/>
                <a:cs typeface="Palatino"/>
              </a:rPr>
              <a:t>Diya</a:t>
            </a:r>
            <a:r>
              <a:rPr lang="en-US" sz="1200" dirty="0" smtClean="0">
                <a:latin typeface="Palatino"/>
                <a:cs typeface="Palatino"/>
              </a:rPr>
              <a:t> Das, Rebecca Chance, Shinya Iguchi.</a:t>
            </a:r>
            <a:endParaRPr lang="en-US" sz="1200" dirty="0">
              <a:latin typeface="Palatino"/>
              <a:cs typeface="Palatino"/>
            </a:endParaRPr>
          </a:p>
        </p:txBody>
      </p:sp>
      <p:sp>
        <p:nvSpPr>
          <p:cNvPr id="8" name="Rectangle 7"/>
          <p:cNvSpPr/>
          <p:nvPr/>
        </p:nvSpPr>
        <p:spPr>
          <a:xfrm flipH="1">
            <a:off x="0" y="707886"/>
            <a:ext cx="6408554" cy="91440"/>
          </a:xfrm>
          <a:prstGeom prst="rect">
            <a:avLst/>
          </a:prstGeom>
          <a:solidFill>
            <a:srgbClr val="4F81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optARI_rsec_seurat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8" y="1594912"/>
            <a:ext cx="9052560" cy="45262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69483" y="946223"/>
            <a:ext cx="1993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Inhibitory Neurons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67059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flipH="1">
            <a:off x="-2" y="0"/>
            <a:ext cx="91440" cy="6858000"/>
          </a:xfrm>
          <a:prstGeom prst="rect">
            <a:avLst/>
          </a:prstGeom>
          <a:solidFill>
            <a:srgbClr val="1F4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1438" y="0"/>
            <a:ext cx="43983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1F497D"/>
                </a:solidFill>
                <a:latin typeface="Rockwell"/>
                <a:cs typeface="Rockwell"/>
              </a:rPr>
              <a:t>Cluster Analysis</a:t>
            </a:r>
            <a:endParaRPr lang="en-US" sz="4000" dirty="0">
              <a:solidFill>
                <a:srgbClr val="1F497D"/>
              </a:solidFill>
              <a:latin typeface="Rockwell"/>
              <a:cs typeface="Rockwel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38" y="6581001"/>
            <a:ext cx="79216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/>
            <a:r>
              <a:rPr lang="en-US" sz="1200" dirty="0" smtClean="0">
                <a:latin typeface="Palatino"/>
                <a:cs typeface="Palatino"/>
              </a:rPr>
              <a:t>Joint work with John </a:t>
            </a:r>
            <a:r>
              <a:rPr lang="en-US" sz="1200" dirty="0" err="1" smtClean="0">
                <a:latin typeface="Palatino"/>
                <a:cs typeface="Palatino"/>
              </a:rPr>
              <a:t>Ngai</a:t>
            </a:r>
            <a:r>
              <a:rPr lang="en-US" sz="1200" dirty="0" smtClean="0">
                <a:latin typeface="Palatino"/>
                <a:cs typeface="Palatino"/>
              </a:rPr>
              <a:t>, Elizabeth </a:t>
            </a:r>
            <a:r>
              <a:rPr lang="en-US" sz="1200" dirty="0" err="1" smtClean="0">
                <a:latin typeface="Palatino"/>
                <a:cs typeface="Palatino"/>
              </a:rPr>
              <a:t>Purdom</a:t>
            </a:r>
            <a:r>
              <a:rPr lang="en-US" sz="1200" dirty="0" smtClean="0">
                <a:latin typeface="Palatino"/>
                <a:cs typeface="Palatino"/>
              </a:rPr>
              <a:t>, </a:t>
            </a:r>
            <a:r>
              <a:rPr lang="en-US" sz="1200" dirty="0" err="1" smtClean="0">
                <a:latin typeface="Palatino"/>
                <a:cs typeface="Palatino"/>
              </a:rPr>
              <a:t>Koen</a:t>
            </a:r>
            <a:r>
              <a:rPr lang="en-US" sz="1200" dirty="0" smtClean="0">
                <a:latin typeface="Palatino"/>
                <a:cs typeface="Palatino"/>
              </a:rPr>
              <a:t> Van den Berge, </a:t>
            </a:r>
            <a:r>
              <a:rPr lang="en-US" sz="1200" dirty="0" err="1" smtClean="0">
                <a:latin typeface="Palatino"/>
                <a:cs typeface="Palatino"/>
              </a:rPr>
              <a:t>Diya</a:t>
            </a:r>
            <a:r>
              <a:rPr lang="en-US" sz="1200" dirty="0" smtClean="0">
                <a:latin typeface="Palatino"/>
                <a:cs typeface="Palatino"/>
              </a:rPr>
              <a:t> Das, Rebecca Chance, Shinya Iguchi.</a:t>
            </a:r>
            <a:endParaRPr lang="en-US" sz="1200" dirty="0">
              <a:latin typeface="Palatino"/>
              <a:cs typeface="Palatino"/>
            </a:endParaRPr>
          </a:p>
        </p:txBody>
      </p:sp>
      <p:sp>
        <p:nvSpPr>
          <p:cNvPr id="8" name="Rectangle 7"/>
          <p:cNvSpPr/>
          <p:nvPr/>
        </p:nvSpPr>
        <p:spPr>
          <a:xfrm flipH="1">
            <a:off x="0" y="707886"/>
            <a:ext cx="6408554" cy="91440"/>
          </a:xfrm>
          <a:prstGeom prst="rect">
            <a:avLst/>
          </a:prstGeom>
          <a:solidFill>
            <a:srgbClr val="4F81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cluster_similarity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85" b="4871"/>
          <a:stretch/>
        </p:blipFill>
        <p:spPr>
          <a:xfrm>
            <a:off x="1951451" y="1413254"/>
            <a:ext cx="5076591" cy="458518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60615" y="946223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Consensus Clustering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975071" y="5998439"/>
            <a:ext cx="18517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Helvetica"/>
                <a:cs typeface="Helvetica"/>
              </a:rPr>
              <a:t>Adjusted Rand Index</a:t>
            </a:r>
            <a:endParaRPr lang="en-US" sz="1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160740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clu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410" y="-1"/>
            <a:ext cx="7097059" cy="709705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flipH="1">
            <a:off x="-2" y="0"/>
            <a:ext cx="91440" cy="6858000"/>
          </a:xfrm>
          <a:prstGeom prst="rect">
            <a:avLst/>
          </a:prstGeom>
          <a:solidFill>
            <a:srgbClr val="1F4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023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oclu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409" y="-1"/>
            <a:ext cx="7097059" cy="709705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flipH="1">
            <a:off x="-2" y="0"/>
            <a:ext cx="91440" cy="6858000"/>
          </a:xfrm>
          <a:prstGeom prst="rect">
            <a:avLst/>
          </a:prstGeom>
          <a:solidFill>
            <a:srgbClr val="1F4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365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115" y="839772"/>
            <a:ext cx="5509549" cy="540382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277" y="799326"/>
            <a:ext cx="874900" cy="97470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 flipH="1">
            <a:off x="-2" y="0"/>
            <a:ext cx="91440" cy="6858000"/>
          </a:xfrm>
          <a:prstGeom prst="rect">
            <a:avLst/>
          </a:prstGeom>
          <a:solidFill>
            <a:srgbClr val="1F4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1438" y="0"/>
            <a:ext cx="72043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1F497D"/>
                </a:solidFill>
                <a:latin typeface="Rockwell"/>
                <a:cs typeface="Rockwell"/>
              </a:rPr>
              <a:t>Dynamic Time Warping DE</a:t>
            </a:r>
            <a:endParaRPr lang="en-US" sz="4000" dirty="0">
              <a:solidFill>
                <a:srgbClr val="1F497D"/>
              </a:solidFill>
              <a:latin typeface="Rockwell"/>
              <a:cs typeface="Rockwel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438" y="6396335"/>
            <a:ext cx="9052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/>
            <a:r>
              <a:rPr lang="en-US" sz="1200" dirty="0" smtClean="0">
                <a:latin typeface="Palatino"/>
                <a:cs typeface="Palatino"/>
              </a:rPr>
              <a:t>Joint work with </a:t>
            </a:r>
            <a:r>
              <a:rPr lang="en-US" sz="1200" dirty="0" err="1" smtClean="0">
                <a:latin typeface="Palatino"/>
                <a:cs typeface="Palatino"/>
              </a:rPr>
              <a:t>Lieven</a:t>
            </a:r>
            <a:r>
              <a:rPr lang="en-US" sz="1200" dirty="0" smtClean="0">
                <a:latin typeface="Palatino"/>
                <a:cs typeface="Palatino"/>
              </a:rPr>
              <a:t> Clement, </a:t>
            </a:r>
            <a:r>
              <a:rPr lang="en-US" sz="1200" dirty="0" err="1">
                <a:latin typeface="Palatino"/>
                <a:cs typeface="Palatino"/>
              </a:rPr>
              <a:t>Koen</a:t>
            </a:r>
            <a:r>
              <a:rPr lang="en-US" sz="1200" dirty="0">
                <a:latin typeface="Palatino"/>
                <a:cs typeface="Palatino"/>
              </a:rPr>
              <a:t> Van den </a:t>
            </a:r>
            <a:r>
              <a:rPr lang="en-US" sz="1200" dirty="0" smtClean="0">
                <a:latin typeface="Palatino"/>
                <a:cs typeface="Palatino"/>
              </a:rPr>
              <a:t>Berge</a:t>
            </a:r>
            <a:r>
              <a:rPr lang="en-US" sz="1200" dirty="0">
                <a:latin typeface="Palatino"/>
                <a:cs typeface="Palatino"/>
              </a:rPr>
              <a:t>, </a:t>
            </a:r>
            <a:r>
              <a:rPr lang="en-US" sz="1200" dirty="0" err="1">
                <a:latin typeface="Palatino"/>
                <a:cs typeface="Palatino"/>
              </a:rPr>
              <a:t>Matthieu</a:t>
            </a:r>
            <a:r>
              <a:rPr lang="en-US" sz="1200" dirty="0">
                <a:latin typeface="Palatino"/>
                <a:cs typeface="Palatino"/>
              </a:rPr>
              <a:t> </a:t>
            </a:r>
            <a:r>
              <a:rPr lang="en-US" sz="1200" dirty="0" err="1" smtClean="0">
                <a:latin typeface="Palatino"/>
                <a:cs typeface="Palatino"/>
              </a:rPr>
              <a:t>Doutreligne</a:t>
            </a:r>
            <a:r>
              <a:rPr lang="en-US" sz="1200" dirty="0" smtClean="0">
                <a:latin typeface="Palatino"/>
                <a:cs typeface="Palatino"/>
              </a:rPr>
              <a:t>, and Hector Roux de </a:t>
            </a:r>
            <a:r>
              <a:rPr lang="en-US" sz="1200" dirty="0" err="1" smtClean="0">
                <a:latin typeface="Palatino"/>
                <a:cs typeface="Palatino"/>
              </a:rPr>
              <a:t>Bezieux</a:t>
            </a:r>
            <a:r>
              <a:rPr lang="en-US" sz="1200" dirty="0" smtClean="0">
                <a:latin typeface="Palatino"/>
                <a:cs typeface="Palatino"/>
              </a:rPr>
              <a:t>.</a:t>
            </a:r>
          </a:p>
          <a:p>
            <a:pPr marL="169863" indent="-169863"/>
            <a:r>
              <a:rPr lang="en-US" sz="1200" dirty="0" smtClean="0">
                <a:latin typeface="Palatino"/>
                <a:cs typeface="Palatino"/>
              </a:rPr>
              <a:t>Graphic: https</a:t>
            </a:r>
            <a:r>
              <a:rPr lang="en-US" sz="1200" dirty="0">
                <a:latin typeface="Palatino"/>
                <a:cs typeface="Palatino"/>
              </a:rPr>
              <a:t>://</a:t>
            </a:r>
            <a:r>
              <a:rPr lang="en-US" sz="1200" dirty="0" err="1">
                <a:latin typeface="Palatino"/>
                <a:cs typeface="Palatino"/>
              </a:rPr>
              <a:t>www.psb.ugent.be</a:t>
            </a:r>
            <a:r>
              <a:rPr lang="en-US" sz="1200" dirty="0">
                <a:latin typeface="Palatino"/>
                <a:cs typeface="Palatino"/>
              </a:rPr>
              <a:t>/</a:t>
            </a:r>
            <a:r>
              <a:rPr lang="en-US" sz="1200" dirty="0" err="1">
                <a:latin typeface="Palatino"/>
                <a:cs typeface="Palatino"/>
              </a:rPr>
              <a:t>cbd</a:t>
            </a:r>
            <a:r>
              <a:rPr lang="en-US" sz="1200" dirty="0">
                <a:latin typeface="Palatino"/>
                <a:cs typeface="Palatino"/>
              </a:rPr>
              <a:t>/papers/</a:t>
            </a:r>
            <a:r>
              <a:rPr lang="en-US" sz="1200" dirty="0" err="1">
                <a:latin typeface="Palatino"/>
                <a:cs typeface="Palatino"/>
              </a:rPr>
              <a:t>gentxwarper</a:t>
            </a:r>
            <a:r>
              <a:rPr lang="en-US" sz="1200" dirty="0">
                <a:latin typeface="Palatino"/>
                <a:cs typeface="Palatino"/>
              </a:rPr>
              <a:t>/</a:t>
            </a:r>
            <a:r>
              <a:rPr lang="en-US" sz="1200" dirty="0" err="1">
                <a:latin typeface="Palatino"/>
                <a:cs typeface="Palatino"/>
              </a:rPr>
              <a:t>DTWalgorithm.htm</a:t>
            </a:r>
            <a:endParaRPr lang="en-US" sz="1200" dirty="0">
              <a:latin typeface="Palatino"/>
              <a:cs typeface="Palatino"/>
            </a:endParaRPr>
          </a:p>
        </p:txBody>
      </p:sp>
      <p:sp>
        <p:nvSpPr>
          <p:cNvPr id="9" name="Rectangle 8"/>
          <p:cNvSpPr/>
          <p:nvPr/>
        </p:nvSpPr>
        <p:spPr>
          <a:xfrm flipH="1">
            <a:off x="0" y="707886"/>
            <a:ext cx="6408554" cy="91440"/>
          </a:xfrm>
          <a:prstGeom prst="rect">
            <a:avLst/>
          </a:prstGeom>
          <a:solidFill>
            <a:srgbClr val="4F81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316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flipH="1">
            <a:off x="-2" y="0"/>
            <a:ext cx="91440" cy="6858000"/>
          </a:xfrm>
          <a:prstGeom prst="rect">
            <a:avLst/>
          </a:prstGeom>
          <a:solidFill>
            <a:srgbClr val="1F4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1438" y="0"/>
            <a:ext cx="21032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1F497D"/>
                </a:solidFill>
                <a:latin typeface="Rockwell"/>
                <a:cs typeface="Rockwell"/>
              </a:rPr>
              <a:t>SCONE</a:t>
            </a:r>
            <a:endParaRPr lang="en-US" sz="4000" dirty="0">
              <a:solidFill>
                <a:srgbClr val="1F497D"/>
              </a:solidFill>
              <a:latin typeface="Rockwell"/>
              <a:cs typeface="Rockwell"/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0" y="707886"/>
            <a:ext cx="6408554" cy="91440"/>
          </a:xfrm>
          <a:prstGeom prst="rect">
            <a:avLst/>
          </a:prstGeom>
          <a:solidFill>
            <a:srgbClr val="4F81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91438" y="812255"/>
            <a:ext cx="5521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Helvetica"/>
                <a:cs typeface="Helvetica"/>
              </a:rPr>
              <a:t>Single Cell Overview of Normalized Expression data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1439" y="6427113"/>
            <a:ext cx="9052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/>
            <a:r>
              <a:rPr lang="en-US" sz="1100" dirty="0" smtClean="0">
                <a:latin typeface="Palatino"/>
                <a:cs typeface="Palatino"/>
              </a:rPr>
              <a:t>Cole </a:t>
            </a:r>
            <a:r>
              <a:rPr lang="en-US" sz="1100" dirty="0">
                <a:latin typeface="Palatino"/>
                <a:cs typeface="Palatino"/>
              </a:rPr>
              <a:t>MB, </a:t>
            </a:r>
            <a:r>
              <a:rPr lang="en-US" sz="1100" dirty="0" err="1" smtClean="0">
                <a:latin typeface="Palatino"/>
                <a:cs typeface="Palatino"/>
              </a:rPr>
              <a:t>Risso</a:t>
            </a:r>
            <a:r>
              <a:rPr lang="en-US" sz="1100" dirty="0" smtClean="0">
                <a:latin typeface="Palatino"/>
                <a:cs typeface="Palatino"/>
              </a:rPr>
              <a:t> D, Wagner A, </a:t>
            </a:r>
            <a:r>
              <a:rPr lang="en-US" sz="1100" dirty="0" err="1" smtClean="0">
                <a:latin typeface="Palatino"/>
                <a:cs typeface="Palatino"/>
              </a:rPr>
              <a:t>DeTomaso</a:t>
            </a:r>
            <a:r>
              <a:rPr lang="en-US" sz="1100" dirty="0" smtClean="0">
                <a:latin typeface="Palatino"/>
                <a:cs typeface="Palatino"/>
              </a:rPr>
              <a:t> D, </a:t>
            </a:r>
            <a:r>
              <a:rPr lang="en-US" sz="1100" dirty="0" err="1" smtClean="0">
                <a:latin typeface="Palatino"/>
                <a:cs typeface="Palatino"/>
              </a:rPr>
              <a:t>Ngai</a:t>
            </a:r>
            <a:r>
              <a:rPr lang="en-US" sz="1100" dirty="0" smtClean="0">
                <a:latin typeface="Palatino"/>
                <a:cs typeface="Palatino"/>
              </a:rPr>
              <a:t> J, </a:t>
            </a:r>
            <a:r>
              <a:rPr lang="en-US" sz="1100" dirty="0" err="1" smtClean="0">
                <a:latin typeface="Palatino"/>
                <a:cs typeface="Palatino"/>
              </a:rPr>
              <a:t>Purdom</a:t>
            </a:r>
            <a:r>
              <a:rPr lang="en-US" sz="1100" dirty="0" smtClean="0">
                <a:latin typeface="Palatino"/>
                <a:cs typeface="Palatino"/>
              </a:rPr>
              <a:t> E, </a:t>
            </a:r>
            <a:r>
              <a:rPr lang="en-US" sz="1100" dirty="0" err="1" smtClean="0">
                <a:latin typeface="Palatino"/>
                <a:cs typeface="Palatino"/>
              </a:rPr>
              <a:t>Dudoit</a:t>
            </a:r>
            <a:r>
              <a:rPr lang="en-US" sz="1100" dirty="0" smtClean="0">
                <a:latin typeface="Palatino"/>
                <a:cs typeface="Palatino"/>
              </a:rPr>
              <a:t> </a:t>
            </a:r>
            <a:r>
              <a:rPr lang="en-US" sz="1100" dirty="0">
                <a:latin typeface="Palatino"/>
                <a:cs typeface="Palatino"/>
              </a:rPr>
              <a:t>S, </a:t>
            </a:r>
            <a:r>
              <a:rPr lang="en-US" sz="1100" dirty="0" err="1" smtClean="0">
                <a:latin typeface="Palatino"/>
                <a:cs typeface="Palatino"/>
              </a:rPr>
              <a:t>Yosef</a:t>
            </a:r>
            <a:r>
              <a:rPr lang="en-US" sz="1100" dirty="0" smtClean="0">
                <a:latin typeface="Palatino"/>
                <a:cs typeface="Palatino"/>
              </a:rPr>
              <a:t> N</a:t>
            </a:r>
            <a:r>
              <a:rPr lang="en-US" sz="1100" dirty="0">
                <a:latin typeface="Palatino"/>
                <a:cs typeface="Palatino"/>
              </a:rPr>
              <a:t>. Performance Assessment and Selection of Normalization Procedures for Single-Cell RNA-</a:t>
            </a:r>
            <a:r>
              <a:rPr lang="en-US" sz="1100" dirty="0" smtClean="0">
                <a:latin typeface="Palatino"/>
                <a:cs typeface="Palatino"/>
              </a:rPr>
              <a:t>Seq. </a:t>
            </a:r>
            <a:r>
              <a:rPr lang="en-US" sz="1100" i="1" dirty="0" err="1" smtClean="0">
                <a:latin typeface="Palatino"/>
                <a:cs typeface="Palatino"/>
              </a:rPr>
              <a:t>bioRxiv</a:t>
            </a:r>
            <a:r>
              <a:rPr lang="en-US" sz="1100" dirty="0" smtClean="0">
                <a:latin typeface="Palatino"/>
                <a:cs typeface="Palatino"/>
              </a:rPr>
              <a:t>. 2017</a:t>
            </a:r>
            <a:endParaRPr lang="en-US" sz="1100" dirty="0">
              <a:latin typeface="Palatino"/>
              <a:cs typeface="Palatino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415" y="1225891"/>
            <a:ext cx="7445338" cy="494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357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8C9D6D4-A980-8541-9CF9-C92C12BD76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59" y="1347324"/>
            <a:ext cx="8907788" cy="51125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flipH="1">
            <a:off x="-2" y="0"/>
            <a:ext cx="91440" cy="6858000"/>
          </a:xfrm>
          <a:prstGeom prst="rect">
            <a:avLst/>
          </a:prstGeom>
          <a:solidFill>
            <a:srgbClr val="1F4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1438" y="0"/>
            <a:ext cx="62540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1F497D"/>
                </a:solidFill>
                <a:latin typeface="Rockwell"/>
                <a:cs typeface="Rockwell"/>
              </a:rPr>
              <a:t>Dynamic Time Merging</a:t>
            </a:r>
            <a:endParaRPr lang="en-US" sz="4000" dirty="0">
              <a:solidFill>
                <a:srgbClr val="1F497D"/>
              </a:solidFill>
              <a:latin typeface="Rockwell"/>
              <a:cs typeface="Rockwel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25173" y="890395"/>
            <a:ext cx="3165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Mouse Embryogenesis Datasets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1438" y="6581001"/>
            <a:ext cx="79216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/>
            <a:r>
              <a:rPr lang="en-US" sz="1200" dirty="0" smtClean="0">
                <a:latin typeface="Palatino"/>
                <a:cs typeface="Palatino"/>
              </a:rPr>
              <a:t>Joint work with Lin He and Martin </a:t>
            </a:r>
            <a:r>
              <a:rPr lang="en-US" sz="1200" dirty="0" err="1" smtClean="0">
                <a:latin typeface="Palatino"/>
                <a:cs typeface="Palatino"/>
              </a:rPr>
              <a:t>Kinisu</a:t>
            </a:r>
            <a:r>
              <a:rPr lang="en-US" sz="1200" dirty="0" smtClean="0">
                <a:latin typeface="Palatino"/>
                <a:cs typeface="Palatino"/>
              </a:rPr>
              <a:t>. Graphic </a:t>
            </a:r>
            <a:r>
              <a:rPr lang="en-US" sz="1200" dirty="0">
                <a:latin typeface="Palatino"/>
                <a:cs typeface="Palatino"/>
              </a:rPr>
              <a:t>by Hector Roux de </a:t>
            </a:r>
            <a:r>
              <a:rPr lang="en-US" sz="1200" dirty="0" err="1" smtClean="0">
                <a:latin typeface="Palatino"/>
                <a:cs typeface="Palatino"/>
              </a:rPr>
              <a:t>Bezieux</a:t>
            </a:r>
            <a:r>
              <a:rPr lang="en-US" sz="1200" dirty="0" smtClean="0">
                <a:latin typeface="Palatino"/>
                <a:cs typeface="Palatino"/>
              </a:rPr>
              <a:t>.</a:t>
            </a:r>
            <a:endParaRPr lang="en-US" sz="1200" dirty="0">
              <a:latin typeface="Palatino"/>
              <a:cs typeface="Palatino"/>
            </a:endParaRPr>
          </a:p>
        </p:txBody>
      </p:sp>
      <p:sp>
        <p:nvSpPr>
          <p:cNvPr id="9" name="Rectangle 8"/>
          <p:cNvSpPr/>
          <p:nvPr/>
        </p:nvSpPr>
        <p:spPr>
          <a:xfrm flipH="1">
            <a:off x="0" y="707886"/>
            <a:ext cx="6408554" cy="91440"/>
          </a:xfrm>
          <a:prstGeom prst="rect">
            <a:avLst/>
          </a:prstGeom>
          <a:solidFill>
            <a:srgbClr val="4F81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700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flipH="1">
            <a:off x="-2" y="0"/>
            <a:ext cx="91440" cy="6858000"/>
          </a:xfrm>
          <a:prstGeom prst="rect">
            <a:avLst/>
          </a:prstGeom>
          <a:solidFill>
            <a:srgbClr val="1F4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1438" y="0"/>
            <a:ext cx="78534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1F497D"/>
                </a:solidFill>
                <a:latin typeface="Rockwell"/>
                <a:cs typeface="Rockwell"/>
              </a:rPr>
              <a:t>Expression Pattern Clustering</a:t>
            </a:r>
            <a:endParaRPr lang="en-US" sz="4000" dirty="0">
              <a:solidFill>
                <a:srgbClr val="1F497D"/>
              </a:solidFill>
              <a:latin typeface="Rockwell"/>
              <a:cs typeface="Rockwel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DD239FE-CF01-3D4C-B44C-C4DE147A7D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5" t="11310" b="55476"/>
          <a:stretch/>
        </p:blipFill>
        <p:spPr>
          <a:xfrm>
            <a:off x="2748226" y="1028255"/>
            <a:ext cx="3657600" cy="1190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4986589-EA26-F441-A47D-31D1D96D6B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5" t="13324"/>
          <a:stretch/>
        </p:blipFill>
        <p:spPr>
          <a:xfrm>
            <a:off x="2748226" y="3447450"/>
            <a:ext cx="3657600" cy="31056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99A8635-E86D-EB4B-94A1-7779E57FAE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5" t="15672" b="55476"/>
          <a:stretch/>
        </p:blipFill>
        <p:spPr>
          <a:xfrm>
            <a:off x="2748226" y="2315995"/>
            <a:ext cx="3657600" cy="103375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723161" y="2001047"/>
            <a:ext cx="262450" cy="28857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700551" y="3077892"/>
            <a:ext cx="262450" cy="28857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454741" y="5002765"/>
            <a:ext cx="759061" cy="28857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202138" y="1533447"/>
            <a:ext cx="9333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Cluster 6</a:t>
            </a:r>
            <a:endParaRPr lang="en-US" sz="16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6204866" y="2669553"/>
            <a:ext cx="9333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Cluster 8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204866" y="3877057"/>
            <a:ext cx="9333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Cluster 1</a:t>
            </a:r>
            <a:endParaRPr lang="en-US" sz="1600" b="1" dirty="0"/>
          </a:p>
        </p:txBody>
      </p:sp>
      <p:sp>
        <p:nvSpPr>
          <p:cNvPr id="20" name="TextBox 19"/>
          <p:cNvSpPr txBox="1"/>
          <p:nvPr/>
        </p:nvSpPr>
        <p:spPr>
          <a:xfrm rot="16200000">
            <a:off x="2014910" y="2738499"/>
            <a:ext cx="10942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Helvetica"/>
                <a:cs typeface="Helvetica"/>
              </a:rPr>
              <a:t>l</a:t>
            </a:r>
            <a:r>
              <a:rPr lang="en-US" sz="1100" dirty="0" smtClean="0">
                <a:latin typeface="Helvetica"/>
                <a:cs typeface="Helvetica"/>
              </a:rPr>
              <a:t>og expression</a:t>
            </a:r>
            <a:endParaRPr lang="en-US" sz="1100" dirty="0">
              <a:latin typeface="Helvetica"/>
              <a:cs typeface="Helvetica"/>
            </a:endParaRPr>
          </a:p>
        </p:txBody>
      </p:sp>
      <p:sp>
        <p:nvSpPr>
          <p:cNvPr id="21" name="TextBox 20"/>
          <p:cNvSpPr txBox="1"/>
          <p:nvPr/>
        </p:nvSpPr>
        <p:spPr>
          <a:xfrm rot="16200000">
            <a:off x="2014910" y="1502298"/>
            <a:ext cx="10942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Helvetica"/>
                <a:cs typeface="Helvetica"/>
              </a:rPr>
              <a:t>l</a:t>
            </a:r>
            <a:r>
              <a:rPr lang="en-US" sz="1100" dirty="0" smtClean="0">
                <a:latin typeface="Helvetica"/>
                <a:cs typeface="Helvetica"/>
              </a:rPr>
              <a:t>og expression</a:t>
            </a:r>
            <a:endParaRPr lang="en-US" sz="1100" dirty="0">
              <a:latin typeface="Helvetica"/>
              <a:cs typeface="Helvetica"/>
            </a:endParaRPr>
          </a:p>
        </p:txBody>
      </p:sp>
      <p:sp>
        <p:nvSpPr>
          <p:cNvPr id="22" name="TextBox 21"/>
          <p:cNvSpPr txBox="1"/>
          <p:nvPr/>
        </p:nvSpPr>
        <p:spPr>
          <a:xfrm rot="16200000">
            <a:off x="2014910" y="3931279"/>
            <a:ext cx="10942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Helvetica"/>
                <a:cs typeface="Helvetica"/>
              </a:rPr>
              <a:t>l</a:t>
            </a:r>
            <a:r>
              <a:rPr lang="en-US" sz="1100" dirty="0" smtClean="0">
                <a:latin typeface="Helvetica"/>
                <a:cs typeface="Helvetica"/>
              </a:rPr>
              <a:t>og expression</a:t>
            </a:r>
            <a:endParaRPr lang="en-US" sz="1100" dirty="0">
              <a:latin typeface="Helvetica"/>
              <a:cs typeface="Helvetica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1438" y="6581001"/>
            <a:ext cx="79216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/>
            <a:r>
              <a:rPr lang="en-US" sz="1200" dirty="0" smtClean="0">
                <a:latin typeface="Palatino"/>
                <a:cs typeface="Palatino"/>
              </a:rPr>
              <a:t>Joint work with Lin He and Martin </a:t>
            </a:r>
            <a:r>
              <a:rPr lang="en-US" sz="1200" dirty="0" err="1" smtClean="0">
                <a:latin typeface="Palatino"/>
                <a:cs typeface="Palatino"/>
              </a:rPr>
              <a:t>Kinisu</a:t>
            </a:r>
            <a:r>
              <a:rPr lang="en-US" sz="1200" dirty="0" smtClean="0">
                <a:latin typeface="Palatino"/>
                <a:cs typeface="Palatino"/>
              </a:rPr>
              <a:t>. Graphic </a:t>
            </a:r>
            <a:r>
              <a:rPr lang="en-US" sz="1200" dirty="0">
                <a:latin typeface="Palatino"/>
                <a:cs typeface="Palatino"/>
              </a:rPr>
              <a:t>by Hector Roux de </a:t>
            </a:r>
            <a:r>
              <a:rPr lang="en-US" sz="1200" dirty="0" err="1" smtClean="0">
                <a:latin typeface="Palatino"/>
                <a:cs typeface="Palatino"/>
              </a:rPr>
              <a:t>Bezieux</a:t>
            </a:r>
            <a:r>
              <a:rPr lang="en-US" sz="1200" dirty="0" smtClean="0">
                <a:latin typeface="Palatino"/>
                <a:cs typeface="Palatino"/>
              </a:rPr>
              <a:t>.</a:t>
            </a:r>
            <a:endParaRPr lang="en-US" sz="1200" dirty="0">
              <a:latin typeface="Palatino"/>
              <a:cs typeface="Palatino"/>
            </a:endParaRPr>
          </a:p>
        </p:txBody>
      </p:sp>
      <p:sp>
        <p:nvSpPr>
          <p:cNvPr id="24" name="Rectangle 23"/>
          <p:cNvSpPr/>
          <p:nvPr/>
        </p:nvSpPr>
        <p:spPr>
          <a:xfrm flipH="1">
            <a:off x="0" y="707886"/>
            <a:ext cx="6408554" cy="91440"/>
          </a:xfrm>
          <a:prstGeom prst="rect">
            <a:avLst/>
          </a:prstGeom>
          <a:solidFill>
            <a:srgbClr val="4F81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094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flipH="1">
            <a:off x="-2" y="0"/>
            <a:ext cx="91440" cy="6858000"/>
          </a:xfrm>
          <a:prstGeom prst="rect">
            <a:avLst/>
          </a:prstGeom>
          <a:solidFill>
            <a:srgbClr val="1F4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1438" y="0"/>
            <a:ext cx="73067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1F497D"/>
                </a:solidFill>
                <a:latin typeface="Rockwell"/>
                <a:cs typeface="Rockwell"/>
              </a:rPr>
              <a:t>Incorporating RNA Velocity</a:t>
            </a:r>
            <a:endParaRPr lang="en-US" sz="4000" dirty="0">
              <a:solidFill>
                <a:srgbClr val="1F497D"/>
              </a:solidFill>
              <a:latin typeface="Rockwell"/>
              <a:cs typeface="Rockwell"/>
            </a:endParaRPr>
          </a:p>
        </p:txBody>
      </p:sp>
      <p:sp>
        <p:nvSpPr>
          <p:cNvPr id="8" name="Rectangle 7"/>
          <p:cNvSpPr/>
          <p:nvPr/>
        </p:nvSpPr>
        <p:spPr>
          <a:xfrm flipH="1">
            <a:off x="0" y="707886"/>
            <a:ext cx="6408554" cy="91440"/>
          </a:xfrm>
          <a:prstGeom prst="rect">
            <a:avLst/>
          </a:prstGeom>
          <a:solidFill>
            <a:srgbClr val="4F81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velocit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53" y="785369"/>
            <a:ext cx="8298302" cy="56651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438" y="6257836"/>
            <a:ext cx="905256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Palatino"/>
                <a:cs typeface="Palatino"/>
              </a:rPr>
              <a:t>La </a:t>
            </a:r>
            <a:r>
              <a:rPr lang="en-US" sz="1100" dirty="0" err="1" smtClean="0">
                <a:latin typeface="Palatino"/>
                <a:cs typeface="Palatino"/>
              </a:rPr>
              <a:t>Manno</a:t>
            </a:r>
            <a:r>
              <a:rPr lang="en-US" sz="1100" dirty="0" smtClean="0">
                <a:latin typeface="Palatino"/>
                <a:cs typeface="Palatino"/>
              </a:rPr>
              <a:t>, G., </a:t>
            </a:r>
            <a:r>
              <a:rPr lang="en-US" sz="1100" dirty="0" err="1" smtClean="0">
                <a:latin typeface="Palatino"/>
                <a:cs typeface="Palatino"/>
              </a:rPr>
              <a:t>Soldatov</a:t>
            </a:r>
            <a:r>
              <a:rPr lang="en-US" sz="1100" dirty="0" smtClean="0">
                <a:latin typeface="Palatino"/>
                <a:cs typeface="Palatino"/>
              </a:rPr>
              <a:t>, R., </a:t>
            </a:r>
            <a:r>
              <a:rPr lang="en-US" sz="1100" dirty="0" err="1" smtClean="0">
                <a:latin typeface="Palatino"/>
                <a:cs typeface="Palatino"/>
              </a:rPr>
              <a:t>Zeisel</a:t>
            </a:r>
            <a:r>
              <a:rPr lang="en-US" sz="1100" dirty="0" smtClean="0">
                <a:latin typeface="Palatino"/>
                <a:cs typeface="Palatino"/>
              </a:rPr>
              <a:t>, A., Braun, E., </a:t>
            </a:r>
            <a:r>
              <a:rPr lang="en-US" sz="1100" dirty="0" err="1" smtClean="0">
                <a:latin typeface="Palatino"/>
                <a:cs typeface="Palatino"/>
              </a:rPr>
              <a:t>Hochgerner</a:t>
            </a:r>
            <a:r>
              <a:rPr lang="en-US" sz="1100" dirty="0" smtClean="0">
                <a:latin typeface="Palatino"/>
                <a:cs typeface="Palatino"/>
              </a:rPr>
              <a:t>, H., </a:t>
            </a:r>
            <a:r>
              <a:rPr lang="en-US" sz="1100" dirty="0" err="1" smtClean="0">
                <a:latin typeface="Palatino"/>
                <a:cs typeface="Palatino"/>
              </a:rPr>
              <a:t>Petukhov</a:t>
            </a:r>
            <a:r>
              <a:rPr lang="en-US" sz="1100" dirty="0" smtClean="0">
                <a:latin typeface="Palatino"/>
                <a:cs typeface="Palatino"/>
              </a:rPr>
              <a:t>, V.,</a:t>
            </a:r>
            <a:r>
              <a:rPr lang="en-US" sz="1100" dirty="0">
                <a:latin typeface="Palatino"/>
                <a:cs typeface="Palatino"/>
              </a:rPr>
              <a:t> </a:t>
            </a:r>
            <a:r>
              <a:rPr lang="en-US" sz="1100" dirty="0" err="1" smtClean="0">
                <a:latin typeface="Palatino"/>
                <a:cs typeface="Palatino"/>
              </a:rPr>
              <a:t>Lidschreiber</a:t>
            </a:r>
            <a:r>
              <a:rPr lang="en-US" sz="1100" dirty="0" smtClean="0">
                <a:latin typeface="Palatino"/>
                <a:cs typeface="Palatino"/>
              </a:rPr>
              <a:t>, K., </a:t>
            </a:r>
            <a:r>
              <a:rPr lang="en-US" sz="1100" dirty="0" err="1" smtClean="0">
                <a:latin typeface="Palatino"/>
                <a:cs typeface="Palatino"/>
              </a:rPr>
              <a:t>Kastriti</a:t>
            </a:r>
            <a:r>
              <a:rPr lang="en-US" sz="1100" dirty="0" smtClean="0">
                <a:latin typeface="Palatino"/>
                <a:cs typeface="Palatino"/>
              </a:rPr>
              <a:t>, M.E., </a:t>
            </a:r>
            <a:r>
              <a:rPr lang="en-US" sz="1100" dirty="0" err="1" smtClean="0">
                <a:latin typeface="Palatino"/>
                <a:cs typeface="Palatino"/>
              </a:rPr>
              <a:t>Lönnerberg</a:t>
            </a:r>
            <a:r>
              <a:rPr lang="en-US" sz="1100" dirty="0" smtClean="0">
                <a:latin typeface="Palatino"/>
                <a:cs typeface="Palatino"/>
              </a:rPr>
              <a:t>, P., </a:t>
            </a:r>
            <a:r>
              <a:rPr lang="en-US" sz="1100" dirty="0" err="1" smtClean="0">
                <a:latin typeface="Palatino"/>
                <a:cs typeface="Palatino"/>
              </a:rPr>
              <a:t>Furlan</a:t>
            </a:r>
            <a:r>
              <a:rPr lang="en-US" sz="1100" dirty="0" smtClean="0">
                <a:latin typeface="Palatino"/>
                <a:cs typeface="Palatino"/>
              </a:rPr>
              <a:t>, A., Fan, J., </a:t>
            </a:r>
            <a:r>
              <a:rPr lang="en-US" sz="1100" dirty="0" err="1" smtClean="0">
                <a:latin typeface="Palatino"/>
                <a:cs typeface="Palatino"/>
              </a:rPr>
              <a:t>Borm</a:t>
            </a:r>
            <a:r>
              <a:rPr lang="en-US" sz="1100" dirty="0" smtClean="0">
                <a:latin typeface="Palatino"/>
                <a:cs typeface="Palatino"/>
              </a:rPr>
              <a:t>, L.E., Liu, Z.,</a:t>
            </a:r>
            <a:r>
              <a:rPr lang="en-US" sz="1100" dirty="0">
                <a:latin typeface="Palatino"/>
                <a:cs typeface="Palatino"/>
              </a:rPr>
              <a:t> </a:t>
            </a:r>
            <a:r>
              <a:rPr lang="en-US" sz="1100" dirty="0" smtClean="0">
                <a:latin typeface="Palatino"/>
                <a:cs typeface="Palatino"/>
              </a:rPr>
              <a:t>van </a:t>
            </a:r>
            <a:r>
              <a:rPr lang="en-US" sz="1100" dirty="0" err="1" smtClean="0">
                <a:latin typeface="Palatino"/>
                <a:cs typeface="Palatino"/>
              </a:rPr>
              <a:t>Bruggen</a:t>
            </a:r>
            <a:r>
              <a:rPr lang="en-US" sz="1100" dirty="0" smtClean="0">
                <a:latin typeface="Palatino"/>
                <a:cs typeface="Palatino"/>
              </a:rPr>
              <a:t>, D., </a:t>
            </a:r>
            <a:r>
              <a:rPr lang="en-US" sz="1100" dirty="0" err="1" smtClean="0">
                <a:latin typeface="Palatino"/>
                <a:cs typeface="Palatino"/>
              </a:rPr>
              <a:t>Guo</a:t>
            </a:r>
            <a:r>
              <a:rPr lang="en-US" sz="1100" dirty="0" smtClean="0">
                <a:latin typeface="Palatino"/>
                <a:cs typeface="Palatino"/>
              </a:rPr>
              <a:t>, J., He, X., Barker, R., </a:t>
            </a:r>
            <a:r>
              <a:rPr lang="en-US" sz="1100" dirty="0" err="1" smtClean="0">
                <a:latin typeface="Palatino"/>
                <a:cs typeface="Palatino"/>
              </a:rPr>
              <a:t>Sundström</a:t>
            </a:r>
            <a:r>
              <a:rPr lang="en-US" sz="1100" dirty="0" smtClean="0">
                <a:latin typeface="Palatino"/>
                <a:cs typeface="Palatino"/>
              </a:rPr>
              <a:t>, E., </a:t>
            </a:r>
            <a:r>
              <a:rPr lang="en-US" sz="1100" dirty="0" err="1" smtClean="0">
                <a:latin typeface="Palatino"/>
                <a:cs typeface="Palatino"/>
              </a:rPr>
              <a:t>Castelo</a:t>
            </a:r>
            <a:r>
              <a:rPr lang="en-US" sz="1100" dirty="0" err="1">
                <a:latin typeface="Palatino"/>
                <a:cs typeface="Palatino"/>
              </a:rPr>
              <a:t>-</a:t>
            </a:r>
            <a:r>
              <a:rPr lang="en-US" sz="1100" dirty="0" err="1" smtClean="0">
                <a:latin typeface="Palatino"/>
                <a:cs typeface="Palatino"/>
              </a:rPr>
              <a:t>Branco</a:t>
            </a:r>
            <a:r>
              <a:rPr lang="en-US" sz="1100" dirty="0" smtClean="0">
                <a:latin typeface="Palatino"/>
                <a:cs typeface="Palatino"/>
              </a:rPr>
              <a:t>, G., Cramer, P., </a:t>
            </a:r>
            <a:r>
              <a:rPr lang="en-US" sz="1100" dirty="0" err="1" smtClean="0">
                <a:latin typeface="Palatino"/>
                <a:cs typeface="Palatino"/>
              </a:rPr>
              <a:t>Adameyko</a:t>
            </a:r>
            <a:r>
              <a:rPr lang="en-US" sz="1100" dirty="0" smtClean="0">
                <a:latin typeface="Palatino"/>
                <a:cs typeface="Palatino"/>
              </a:rPr>
              <a:t>, I., </a:t>
            </a:r>
            <a:r>
              <a:rPr lang="en-US" sz="1100" dirty="0" err="1" smtClean="0">
                <a:latin typeface="Palatino"/>
                <a:cs typeface="Palatino"/>
              </a:rPr>
              <a:t>Linnarsson</a:t>
            </a:r>
            <a:r>
              <a:rPr lang="en-US" sz="1100" dirty="0" smtClean="0">
                <a:latin typeface="Palatino"/>
                <a:cs typeface="Palatino"/>
              </a:rPr>
              <a:t>, S., </a:t>
            </a:r>
            <a:r>
              <a:rPr lang="en-US" sz="1100" dirty="0">
                <a:latin typeface="Palatino"/>
                <a:cs typeface="Palatino"/>
              </a:rPr>
              <a:t>&amp; </a:t>
            </a:r>
            <a:r>
              <a:rPr lang="en-US" sz="1100" dirty="0" err="1" smtClean="0">
                <a:latin typeface="Palatino"/>
                <a:cs typeface="Palatino"/>
              </a:rPr>
              <a:t>Kharchenko</a:t>
            </a:r>
            <a:r>
              <a:rPr lang="en-US" sz="1100" dirty="0" smtClean="0">
                <a:latin typeface="Palatino"/>
                <a:cs typeface="Palatino"/>
              </a:rPr>
              <a:t>, P.V. (2018). RNA velocity of single cells. </a:t>
            </a:r>
            <a:r>
              <a:rPr lang="en-US" sz="1100" i="1" dirty="0" smtClean="0">
                <a:latin typeface="Palatino"/>
                <a:cs typeface="Palatino"/>
              </a:rPr>
              <a:t>Nature</a:t>
            </a:r>
            <a:r>
              <a:rPr lang="en-US" sz="1100" dirty="0" smtClean="0">
                <a:latin typeface="Palatino"/>
                <a:cs typeface="Palatino"/>
              </a:rPr>
              <a:t>. 2018; Aug 23;560:494-498.</a:t>
            </a:r>
            <a:endParaRPr lang="en-US" sz="1100" dirty="0">
              <a:latin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62858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flipH="1">
            <a:off x="-2" y="0"/>
            <a:ext cx="91440" cy="6858000"/>
          </a:xfrm>
          <a:prstGeom prst="rect">
            <a:avLst/>
          </a:prstGeom>
          <a:solidFill>
            <a:srgbClr val="1F4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1438" y="0"/>
            <a:ext cx="15842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1F497D"/>
                </a:solidFill>
                <a:latin typeface="Rockwell"/>
                <a:cs typeface="Rockwell"/>
              </a:rPr>
              <a:t>RSEC</a:t>
            </a:r>
            <a:endParaRPr lang="en-US" sz="4000" dirty="0">
              <a:solidFill>
                <a:srgbClr val="1F497D"/>
              </a:solidFill>
              <a:latin typeface="Rockwell"/>
              <a:cs typeface="Rockwell"/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0" y="707886"/>
            <a:ext cx="6408554" cy="91440"/>
          </a:xfrm>
          <a:prstGeom prst="rect">
            <a:avLst/>
          </a:prstGeom>
          <a:solidFill>
            <a:srgbClr val="4F81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1438" y="812255"/>
            <a:ext cx="5458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Helvetica"/>
                <a:cs typeface="Helvetica"/>
              </a:rPr>
              <a:t>Resampling-based Sequential Ensemble Clustering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04" y="1181587"/>
            <a:ext cx="5165347" cy="524799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8189" y="6427113"/>
            <a:ext cx="89658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/>
            <a:r>
              <a:rPr lang="en-US" sz="1100" dirty="0" err="1" smtClean="0">
                <a:latin typeface="Palatino"/>
                <a:cs typeface="Palatino"/>
              </a:rPr>
              <a:t>Risso</a:t>
            </a:r>
            <a:r>
              <a:rPr lang="en-US" sz="1100" dirty="0" smtClean="0">
                <a:latin typeface="Palatino"/>
                <a:cs typeface="Palatino"/>
              </a:rPr>
              <a:t> D, Purvis L, Fletcher RB, Das D, </a:t>
            </a:r>
            <a:r>
              <a:rPr lang="en-US" sz="1100" dirty="0" err="1" smtClean="0">
                <a:latin typeface="Palatino"/>
                <a:cs typeface="Palatino"/>
              </a:rPr>
              <a:t>Ngai</a:t>
            </a:r>
            <a:r>
              <a:rPr lang="en-US" sz="1100" dirty="0" smtClean="0">
                <a:latin typeface="Palatino"/>
                <a:cs typeface="Palatino"/>
              </a:rPr>
              <a:t> J, </a:t>
            </a:r>
            <a:r>
              <a:rPr lang="en-US" sz="1100" dirty="0" err="1" smtClean="0">
                <a:latin typeface="Palatino"/>
                <a:cs typeface="Palatino"/>
              </a:rPr>
              <a:t>Dudoit</a:t>
            </a:r>
            <a:r>
              <a:rPr lang="en-US" sz="1100" dirty="0" smtClean="0">
                <a:latin typeface="Palatino"/>
                <a:cs typeface="Palatino"/>
              </a:rPr>
              <a:t> S, </a:t>
            </a:r>
            <a:r>
              <a:rPr lang="en-US" sz="1100" dirty="0" err="1" smtClean="0">
                <a:latin typeface="Palatino"/>
                <a:cs typeface="Palatino"/>
              </a:rPr>
              <a:t>Purdom</a:t>
            </a:r>
            <a:r>
              <a:rPr lang="en-US" sz="1100" dirty="0" smtClean="0">
                <a:latin typeface="Palatino"/>
                <a:cs typeface="Palatino"/>
              </a:rPr>
              <a:t> E. </a:t>
            </a:r>
            <a:r>
              <a:rPr lang="en-US" sz="1100" dirty="0" err="1" smtClean="0">
                <a:latin typeface="Palatino"/>
                <a:cs typeface="Palatino"/>
              </a:rPr>
              <a:t>clusterExperiment</a:t>
            </a:r>
            <a:r>
              <a:rPr lang="en-US" sz="1100" dirty="0" smtClean="0">
                <a:latin typeface="Palatino"/>
                <a:cs typeface="Palatino"/>
              </a:rPr>
              <a:t> and RSEC: a </a:t>
            </a:r>
            <a:r>
              <a:rPr lang="en-US" sz="1100" dirty="0" err="1" smtClean="0">
                <a:latin typeface="Palatino"/>
                <a:cs typeface="Palatino"/>
              </a:rPr>
              <a:t>Bioconductor</a:t>
            </a:r>
            <a:r>
              <a:rPr lang="en-US" sz="1100" dirty="0" smtClean="0">
                <a:latin typeface="Palatino"/>
                <a:cs typeface="Palatino"/>
              </a:rPr>
              <a:t> package and framework for clustering of single-cell and other large gene expression datasets. </a:t>
            </a:r>
            <a:r>
              <a:rPr lang="en-US" sz="1100" i="1" dirty="0" smtClean="0">
                <a:latin typeface="Palatino"/>
                <a:cs typeface="Palatino"/>
              </a:rPr>
              <a:t>PLOS Computational Biology. </a:t>
            </a:r>
            <a:r>
              <a:rPr lang="en-US" sz="1100" dirty="0" smtClean="0">
                <a:latin typeface="Palatino"/>
                <a:cs typeface="Palatino"/>
              </a:rPr>
              <a:t>2018.</a:t>
            </a:r>
            <a:endParaRPr lang="en-US" sz="1100" dirty="0">
              <a:latin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1595082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flipH="1">
            <a:off x="-2" y="0"/>
            <a:ext cx="91440" cy="6858000"/>
          </a:xfrm>
          <a:prstGeom prst="rect">
            <a:avLst/>
          </a:prstGeom>
          <a:solidFill>
            <a:srgbClr val="1F4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1438" y="0"/>
            <a:ext cx="15842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1F497D"/>
                </a:solidFill>
                <a:latin typeface="Rockwell"/>
                <a:cs typeface="Rockwell"/>
              </a:rPr>
              <a:t>RSEC</a:t>
            </a:r>
            <a:endParaRPr lang="en-US" sz="4000" dirty="0">
              <a:solidFill>
                <a:srgbClr val="1F497D"/>
              </a:solidFill>
              <a:latin typeface="Rockwell"/>
              <a:cs typeface="Rockwell"/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0" y="707886"/>
            <a:ext cx="6408554" cy="91440"/>
          </a:xfrm>
          <a:prstGeom prst="rect">
            <a:avLst/>
          </a:prstGeom>
          <a:solidFill>
            <a:srgbClr val="4F81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1438" y="812255"/>
            <a:ext cx="5458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Helvetica"/>
                <a:cs typeface="Helvetica"/>
              </a:rPr>
              <a:t>Resampling-based Sequential Ensemble Clustering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2442" b="14107"/>
          <a:stretch/>
        </p:blipFill>
        <p:spPr>
          <a:xfrm>
            <a:off x="3262578" y="1092979"/>
            <a:ext cx="3400052" cy="49078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86161"/>
          <a:stretch/>
        </p:blipFill>
        <p:spPr>
          <a:xfrm>
            <a:off x="1629826" y="6000871"/>
            <a:ext cx="5032804" cy="79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051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flipH="1">
            <a:off x="-2" y="0"/>
            <a:ext cx="91440" cy="6858000"/>
          </a:xfrm>
          <a:prstGeom prst="rect">
            <a:avLst/>
          </a:prstGeom>
          <a:solidFill>
            <a:srgbClr val="1F497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1438" y="0"/>
            <a:ext cx="15842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1F497D"/>
                </a:solidFill>
                <a:latin typeface="Rockwell"/>
                <a:cs typeface="Rockwell"/>
              </a:rPr>
              <a:t>RSEC</a:t>
            </a:r>
            <a:endParaRPr lang="en-US" sz="4000" dirty="0">
              <a:solidFill>
                <a:srgbClr val="1F497D"/>
              </a:solidFill>
              <a:latin typeface="Rockwell"/>
              <a:cs typeface="Rockwell"/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0" y="707886"/>
            <a:ext cx="6408554" cy="91440"/>
          </a:xfrm>
          <a:prstGeom prst="rect">
            <a:avLst/>
          </a:prstGeom>
          <a:solidFill>
            <a:srgbClr val="4F81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1438" y="812255"/>
            <a:ext cx="5458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Helvetica"/>
                <a:cs typeface="Helvetica"/>
              </a:rPr>
              <a:t>Resampling-based Sequential Ensemble Clustering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12936"/>
          <a:stretch/>
        </p:blipFill>
        <p:spPr>
          <a:xfrm>
            <a:off x="2137764" y="1625991"/>
            <a:ext cx="6837925" cy="488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65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9605</TotalTime>
  <Words>1509</Words>
  <Application>Microsoft Macintosh PowerPoint</Application>
  <PresentationFormat>On-screen Show (4:3)</PresentationFormat>
  <Paragraphs>284</Paragraphs>
  <Slides>62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3" baseType="lpstr">
      <vt:lpstr>Office Theme</vt:lpstr>
      <vt:lpstr>Statistical Methods and Software for the Study of Stem Cell Differentiation Using Single-Cell Transcriptome Sequencing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UC Berkeley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Kelly Street</dc:creator>
  <cp:lastModifiedBy>Kelly Street</cp:lastModifiedBy>
  <cp:revision>44</cp:revision>
  <dcterms:created xsi:type="dcterms:W3CDTF">2018-08-27T04:38:03Z</dcterms:created>
  <dcterms:modified xsi:type="dcterms:W3CDTF">2018-11-06T21:36:30Z</dcterms:modified>
</cp:coreProperties>
</file>