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69" r:id="rId3"/>
    <p:sldId id="370" r:id="rId4"/>
    <p:sldId id="353" r:id="rId5"/>
    <p:sldId id="368" r:id="rId6"/>
    <p:sldId id="346" r:id="rId7"/>
    <p:sldId id="371" r:id="rId8"/>
    <p:sldId id="372" r:id="rId9"/>
    <p:sldId id="311" r:id="rId10"/>
    <p:sldId id="345" r:id="rId11"/>
    <p:sldId id="312" r:id="rId12"/>
    <p:sldId id="349" r:id="rId13"/>
    <p:sldId id="313" r:id="rId14"/>
    <p:sldId id="310" r:id="rId15"/>
    <p:sldId id="350" r:id="rId16"/>
    <p:sldId id="379" r:id="rId17"/>
    <p:sldId id="380" r:id="rId18"/>
    <p:sldId id="356" r:id="rId19"/>
    <p:sldId id="323" r:id="rId20"/>
    <p:sldId id="355" r:id="rId21"/>
    <p:sldId id="359" r:id="rId22"/>
    <p:sldId id="342" r:id="rId23"/>
    <p:sldId id="344" r:id="rId24"/>
    <p:sldId id="331" r:id="rId25"/>
    <p:sldId id="351" r:id="rId26"/>
    <p:sldId id="360" r:id="rId27"/>
    <p:sldId id="361" r:id="rId28"/>
    <p:sldId id="362" r:id="rId29"/>
    <p:sldId id="363" r:id="rId30"/>
    <p:sldId id="364" r:id="rId31"/>
    <p:sldId id="365" r:id="rId32"/>
    <p:sldId id="366" r:id="rId33"/>
    <p:sldId id="367" r:id="rId34"/>
    <p:sldId id="373" r:id="rId35"/>
    <p:sldId id="374" r:id="rId36"/>
    <p:sldId id="375" r:id="rId37"/>
    <p:sldId id="376" r:id="rId38"/>
    <p:sldId id="377" r:id="rId39"/>
    <p:sldId id="378" r:id="rId40"/>
    <p:sldId id="381" r:id="rId41"/>
    <p:sldId id="382" r:id="rId42"/>
    <p:sldId id="383" r:id="rId43"/>
    <p:sldId id="384"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72" autoAdjust="0"/>
  </p:normalViewPr>
  <p:slideViewPr>
    <p:cSldViewPr>
      <p:cViewPr>
        <p:scale>
          <a:sx n="50" d="100"/>
          <a:sy n="50" d="100"/>
        </p:scale>
        <p:origin x="-174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AC90E84-4BEB-44E1-96D4-302FB0A18908}" type="datetimeFigureOut">
              <a:rPr lang="en-US" smtClean="0"/>
              <a:t>11/5/2018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CF2C636-347A-4B11-AD37-353B3661679F}" type="slidenum">
              <a:rPr lang="en-US" smtClean="0"/>
              <a:t>‹#›</a:t>
            </a:fld>
            <a:endParaRPr lang="en-US"/>
          </a:p>
        </p:txBody>
      </p:sp>
    </p:spTree>
    <p:extLst>
      <p:ext uri="{BB962C8B-B14F-4D97-AF65-F5344CB8AC3E}">
        <p14:creationId xmlns:p14="http://schemas.microsoft.com/office/powerpoint/2010/main" val="346991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16B58-94DD-4ACF-8057-2676DE2DFE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3180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4"/>
          <p:cNvSpPr>
            <a:spLocks noGrp="1" noChangeArrowheads="1"/>
          </p:cNvSpPr>
          <p:nvPr>
            <p:ph type="sldNum"/>
          </p:nvPr>
        </p:nvSpPr>
        <p:spPr>
          <a:ln/>
        </p:spPr>
        <p:txBody>
          <a:bodyPr/>
          <a:lstStyle/>
          <a:p>
            <a:fld id="{0B5389F6-B235-4223-9A18-F33B9BC5C8BA}" type="slidenum">
              <a:rPr lang="en-US" altLang="en-US"/>
              <a:pPr/>
              <a:t>14</a:t>
            </a:fld>
            <a:endParaRPr lang="en-US" altLang="en-US"/>
          </a:p>
        </p:txBody>
      </p:sp>
      <p:sp>
        <p:nvSpPr>
          <p:cNvPr id="32769" name="Text Box 1"/>
          <p:cNvSpPr txBox="1">
            <a:spLocks noChangeArrowheads="1"/>
          </p:cNvSpPr>
          <p:nvPr/>
        </p:nvSpPr>
        <p:spPr bwMode="auto">
          <a:xfrm>
            <a:off x="0" y="0"/>
            <a:ext cx="1694" cy="1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fld id="{88C24199-0309-46D8-A3AD-2D7D17A59598}" type="slidenum">
              <a:rPr lang="en-US" altLang="en-US">
                <a:latin typeface="+mn-lt" charset="0"/>
              </a:rPr>
              <a:pPr hangingPunct="1">
                <a:lnSpc>
                  <a:spcPct val="100000"/>
                </a:lnSpc>
                <a:buClrTx/>
                <a:buFontTx/>
                <a:buNone/>
              </a:pPr>
              <a:t>14</a:t>
            </a:fld>
            <a:endParaRPr lang="en-US" altLang="en-US">
              <a:latin typeface="+mn-lt" charset="0"/>
            </a:endParaRPr>
          </a:p>
        </p:txBody>
      </p:sp>
      <p:sp>
        <p:nvSpPr>
          <p:cNvPr id="32770" name="Rectangle 2"/>
          <p:cNvSpPr txBox="1">
            <a:spLocks noGrp="1" noRot="1" noChangeAspect="1" noChangeArrowheads="1"/>
          </p:cNvSpPr>
          <p:nvPr>
            <p:ph type="sldImg"/>
          </p:nvPr>
        </p:nvSpPr>
        <p:spPr bwMode="auto">
          <a:xfrm>
            <a:off x="1257300" y="728663"/>
            <a:ext cx="4802188"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3"/>
          <p:cNvSpPr txBox="1">
            <a:spLocks noGrp="1" noChangeArrowheads="1"/>
          </p:cNvSpPr>
          <p:nvPr>
            <p:ph type="body" idx="1"/>
          </p:nvPr>
        </p:nvSpPr>
        <p:spPr bwMode="auto">
          <a:xfrm>
            <a:off x="731521" y="4560570"/>
            <a:ext cx="5850467" cy="4318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6F083355-155E-4C7E-B603-5BA9F5DDAAAE}" type="slidenum">
              <a:rPr lang="en-US" altLang="en-US"/>
              <a:pPr/>
              <a:t>16</a:t>
            </a:fld>
            <a:endParaRPr lang="en-US" altLang="en-US"/>
          </a:p>
        </p:txBody>
      </p:sp>
      <p:sp>
        <p:nvSpPr>
          <p:cNvPr id="41985" name="Rectangle 1"/>
          <p:cNvSpPr txBox="1">
            <a:spLocks noGrp="1" noRot="1" noChangeAspect="1" noChangeArrowheads="1"/>
          </p:cNvSpPr>
          <p:nvPr>
            <p:ph type="sldImg"/>
          </p:nvPr>
        </p:nvSpPr>
        <p:spPr bwMode="auto">
          <a:xfrm>
            <a:off x="1257300" y="730250"/>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A6961CE9-FBC0-4CA2-9F43-84929BC2E040}" type="slidenum">
              <a:rPr lang="en-US" altLang="en-US"/>
              <a:pPr/>
              <a:t>17</a:t>
            </a:fld>
            <a:endParaRPr lang="en-US" altLang="en-US"/>
          </a:p>
        </p:txBody>
      </p:sp>
      <p:sp>
        <p:nvSpPr>
          <p:cNvPr id="46081"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A6961CE9-FBC0-4CA2-9F43-84929BC2E040}" type="slidenum">
              <a:rPr lang="en-US" altLang="en-US"/>
              <a:pPr/>
              <a:t>18</a:t>
            </a:fld>
            <a:endParaRPr lang="en-US" altLang="en-US"/>
          </a:p>
        </p:txBody>
      </p:sp>
      <p:sp>
        <p:nvSpPr>
          <p:cNvPr id="46081"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300" dirty="0" err="1"/>
              <a:t>MSigDB</a:t>
            </a:r>
            <a:r>
              <a:rPr lang="en-US" sz="1300" dirty="0"/>
              <a:t> Canonical</a:t>
            </a:r>
          </a:p>
          <a:p>
            <a:r>
              <a:rPr lang="en-US" sz="1300" dirty="0"/>
              <a:t>[27] and Hallmark [26] pathways. In particular, we focused on 442</a:t>
            </a:r>
          </a:p>
          <a:p>
            <a:r>
              <a:rPr lang="en-US" sz="1300" dirty="0" err="1"/>
              <a:t>MSigDB</a:t>
            </a:r>
            <a:r>
              <a:rPr lang="en-US" sz="1300" dirty="0"/>
              <a:t> pathways containing at least 5 of the 1; 004 genes utilized 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A6961CE9-FBC0-4CA2-9F43-84929BC2E040}" type="slidenum">
              <a:rPr lang="en-US" altLang="en-US"/>
              <a:pPr/>
              <a:t>19</a:t>
            </a:fld>
            <a:endParaRPr lang="en-US" altLang="en-US"/>
          </a:p>
        </p:txBody>
      </p:sp>
      <p:sp>
        <p:nvSpPr>
          <p:cNvPr id="46081"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A6961CE9-FBC0-4CA2-9F43-84929BC2E040}" type="slidenum">
              <a:rPr lang="en-US" altLang="en-US"/>
              <a:pPr/>
              <a:t>20</a:t>
            </a:fld>
            <a:endParaRPr lang="en-US" altLang="en-US"/>
          </a:p>
        </p:txBody>
      </p:sp>
      <p:sp>
        <p:nvSpPr>
          <p:cNvPr id="46081"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300" dirty="0"/>
              <a:t>Vanessa </a:t>
            </a:r>
            <a:r>
              <a:rPr lang="en-US" sz="1300" dirty="0" err="1"/>
              <a:t>Dehennaut</a:t>
            </a:r>
            <a:r>
              <a:rPr lang="en-US" sz="1300" dirty="0"/>
              <a:t>, Ingrid </a:t>
            </a:r>
            <a:r>
              <a:rPr lang="en-US" sz="1300" dirty="0" err="1"/>
              <a:t>Loison</a:t>
            </a:r>
            <a:r>
              <a:rPr lang="en-US" sz="1300" dirty="0"/>
              <a:t>, Marion </a:t>
            </a:r>
            <a:r>
              <a:rPr lang="en-US" sz="1300" dirty="0" err="1"/>
              <a:t>Dubuissez</a:t>
            </a:r>
            <a:r>
              <a:rPr lang="en-US" sz="1300" dirty="0"/>
              <a:t>, Joe </a:t>
            </a:r>
            <a:r>
              <a:rPr lang="en-US" sz="1300" dirty="0" err="1"/>
              <a:t>Nassour</a:t>
            </a:r>
            <a:r>
              <a:rPr lang="en-US" sz="1300" dirty="0"/>
              <a:t>, Corinne</a:t>
            </a:r>
          </a:p>
          <a:p>
            <a:r>
              <a:rPr lang="en-US" sz="1300" dirty="0" err="1"/>
              <a:t>Abbadie</a:t>
            </a:r>
            <a:r>
              <a:rPr lang="en-US" sz="1300" dirty="0"/>
              <a:t>, and Dominique </a:t>
            </a:r>
            <a:r>
              <a:rPr lang="en-US" sz="1300" dirty="0" err="1"/>
              <a:t>Leprince</a:t>
            </a:r>
            <a:r>
              <a:rPr lang="en-US" sz="1300" dirty="0"/>
              <a:t>. </a:t>
            </a:r>
            <a:r>
              <a:rPr lang="en-US" sz="1300" dirty="0" err="1"/>
              <a:t>Dna</a:t>
            </a:r>
            <a:r>
              <a:rPr lang="en-US" sz="1300" dirty="0"/>
              <a:t> double-strand breaks lead to activation</a:t>
            </a:r>
          </a:p>
          <a:p>
            <a:r>
              <a:rPr lang="en-US" sz="1300" dirty="0"/>
              <a:t>of </a:t>
            </a:r>
            <a:r>
              <a:rPr lang="en-US" sz="1300" dirty="0" err="1"/>
              <a:t>hypermethylated</a:t>
            </a:r>
            <a:r>
              <a:rPr lang="en-US" sz="1300" dirty="0"/>
              <a:t> in cancer 1 (hic1) by </a:t>
            </a:r>
            <a:r>
              <a:rPr lang="en-US" sz="1300" dirty="0" err="1"/>
              <a:t>sumoylation</a:t>
            </a:r>
            <a:r>
              <a:rPr lang="en-US" sz="1300" dirty="0"/>
              <a:t> to regulate </a:t>
            </a:r>
            <a:r>
              <a:rPr lang="en-US" sz="1300" dirty="0" err="1"/>
              <a:t>dna</a:t>
            </a:r>
            <a:r>
              <a:rPr lang="en-US" sz="1300" dirty="0"/>
              <a:t> repair.</a:t>
            </a:r>
          </a:p>
          <a:p>
            <a:r>
              <a:rPr lang="en-US" sz="1300" dirty="0"/>
              <a:t>Journal of Biological Chemistry, 288(15):10254–10264, 2013.</a:t>
            </a:r>
          </a:p>
          <a:p>
            <a:endParaRPr lang="en-US" altLang="en-US" sz="1300" dirty="0"/>
          </a:p>
          <a:p>
            <a:r>
              <a:rPr lang="en-US" sz="1300" dirty="0" err="1"/>
              <a:t>KumKum</a:t>
            </a:r>
            <a:r>
              <a:rPr lang="en-US" sz="1300" dirty="0"/>
              <a:t> Khanna and Stephen P Jackson. </a:t>
            </a:r>
            <a:r>
              <a:rPr lang="en-US" sz="1300" dirty="0" err="1"/>
              <a:t>Dna</a:t>
            </a:r>
            <a:r>
              <a:rPr lang="en-US" sz="1300" dirty="0"/>
              <a:t> double-strand breaks: signaling,</a:t>
            </a:r>
          </a:p>
          <a:p>
            <a:r>
              <a:rPr lang="en-US" sz="1300" dirty="0"/>
              <a:t>repair and the cancer connection. Nature genetics, 27(3):247, 2001.</a:t>
            </a:r>
          </a:p>
          <a:p>
            <a:endParaRPr lang="en-US" sz="1300" dirty="0"/>
          </a:p>
          <a:p>
            <a:r>
              <a:rPr lang="en-US" sz="1300" dirty="0"/>
              <a:t>HIC2 involves the interaction with tumor micro-</a:t>
            </a:r>
            <a:r>
              <a:rPr lang="en-US" sz="1300" dirty="0" err="1"/>
              <a:t>enviorment</a:t>
            </a:r>
            <a:r>
              <a:rPr lang="en-US" sz="1300" dirty="0"/>
              <a:t>, and was recently shown as a novel regulator of intestinal immune homeostasis.[ref: The transcriptional repressor HIC1 regulates intestinal immune homeostasis]. And it has been suggested that the microenvironment also influenced HIC1 expression in tumor cells.[ ref: Signification of </a:t>
            </a:r>
            <a:r>
              <a:rPr lang="en-US" sz="1300" dirty="0" err="1"/>
              <a:t>Hypermethylated</a:t>
            </a:r>
            <a:r>
              <a:rPr lang="en-US" sz="1300" dirty="0"/>
              <a:t> in Cancer 1 (HIC1) as Tumor Suppressor Gene in Tumor Progression]”</a:t>
            </a:r>
          </a:p>
          <a:p>
            <a:endParaRPr 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254EB302-023F-459C-8A60-9574263E8C32}" type="slidenum">
              <a:rPr lang="en-US" altLang="en-US"/>
              <a:pPr/>
              <a:t>21</a:t>
            </a:fld>
            <a:endParaRPr lang="en-US" altLang="en-US"/>
          </a:p>
        </p:txBody>
      </p:sp>
      <p:sp>
        <p:nvSpPr>
          <p:cNvPr id="47105"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254EB302-023F-459C-8A60-9574263E8C32}" type="slidenum">
              <a:rPr lang="en-US" altLang="en-US"/>
              <a:pPr/>
              <a:t>22</a:t>
            </a:fld>
            <a:endParaRPr lang="en-US" altLang="en-US"/>
          </a:p>
        </p:txBody>
      </p:sp>
      <p:sp>
        <p:nvSpPr>
          <p:cNvPr id="47105"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6684" algn="l"/>
                <a:tab pos="1373367" algn="l"/>
                <a:tab pos="2060051" algn="l"/>
                <a:tab pos="2746735" algn="l"/>
              </a:tabLst>
              <a:defRPr>
                <a:solidFill>
                  <a:schemeClr val="tx1"/>
                </a:solidFill>
                <a:latin typeface="Arial" charset="0"/>
                <a:cs typeface="Arial Unicode MS" charset="0"/>
              </a:defRPr>
            </a:lvl1pPr>
            <a:lvl2pPr eaLnBrk="0">
              <a:tabLst>
                <a:tab pos="686684" algn="l"/>
                <a:tab pos="1373367" algn="l"/>
                <a:tab pos="2060051" algn="l"/>
                <a:tab pos="2746735" algn="l"/>
              </a:tabLst>
              <a:defRPr>
                <a:solidFill>
                  <a:schemeClr val="tx1"/>
                </a:solidFill>
                <a:latin typeface="Arial" charset="0"/>
                <a:cs typeface="Arial Unicode MS" charset="0"/>
              </a:defRPr>
            </a:lvl2pPr>
            <a:lvl3pPr eaLnBrk="0">
              <a:tabLst>
                <a:tab pos="686684" algn="l"/>
                <a:tab pos="1373367" algn="l"/>
                <a:tab pos="2060051" algn="l"/>
                <a:tab pos="2746735" algn="l"/>
              </a:tabLst>
              <a:defRPr>
                <a:solidFill>
                  <a:schemeClr val="tx1"/>
                </a:solidFill>
                <a:latin typeface="Arial" charset="0"/>
                <a:cs typeface="Arial Unicode MS" charset="0"/>
              </a:defRPr>
            </a:lvl3pPr>
            <a:lvl4pPr eaLnBrk="0">
              <a:tabLst>
                <a:tab pos="686684" algn="l"/>
                <a:tab pos="1373367" algn="l"/>
                <a:tab pos="2060051" algn="l"/>
                <a:tab pos="2746735" algn="l"/>
              </a:tabLst>
              <a:defRPr>
                <a:solidFill>
                  <a:schemeClr val="tx1"/>
                </a:solidFill>
                <a:latin typeface="Arial" charset="0"/>
                <a:cs typeface="Arial Unicode MS" charset="0"/>
              </a:defRPr>
            </a:lvl4pPr>
            <a:lvl5pPr eaLnBrk="0">
              <a:tabLst>
                <a:tab pos="686684" algn="l"/>
                <a:tab pos="1373367" algn="l"/>
                <a:tab pos="2060051" algn="l"/>
                <a:tab pos="2746735" algn="l"/>
              </a:tabLst>
              <a:defRPr>
                <a:solidFill>
                  <a:schemeClr val="tx1"/>
                </a:solidFill>
                <a:latin typeface="Arial" charset="0"/>
                <a:cs typeface="Arial Unicode MS" charset="0"/>
              </a:defRPr>
            </a:lvl5pPr>
            <a:lvl6pPr marL="2385322" indent="-216848" defTabSz="433695" eaLnBrk="0" fontAlgn="base" hangingPunct="0">
              <a:lnSpc>
                <a:spcPct val="93000"/>
              </a:lnSpc>
              <a:spcBef>
                <a:spcPct val="0"/>
              </a:spcBef>
              <a:spcAft>
                <a:spcPct val="0"/>
              </a:spcAft>
              <a:buClr>
                <a:srgbClr val="000000"/>
              </a:buClr>
              <a:buSzPct val="100000"/>
              <a:buFont typeface="Times New Roman" pitchFamily="16" charset="0"/>
              <a:tabLst>
                <a:tab pos="686684" algn="l"/>
                <a:tab pos="1373367" algn="l"/>
                <a:tab pos="2060051" algn="l"/>
                <a:tab pos="2746735" algn="l"/>
              </a:tabLst>
              <a:defRPr>
                <a:solidFill>
                  <a:schemeClr val="tx1"/>
                </a:solidFill>
                <a:latin typeface="Arial" charset="0"/>
                <a:cs typeface="Arial Unicode MS" charset="0"/>
              </a:defRPr>
            </a:lvl6pPr>
            <a:lvl7pPr marL="2819017" indent="-216848" defTabSz="433695" eaLnBrk="0" fontAlgn="base" hangingPunct="0">
              <a:lnSpc>
                <a:spcPct val="93000"/>
              </a:lnSpc>
              <a:spcBef>
                <a:spcPct val="0"/>
              </a:spcBef>
              <a:spcAft>
                <a:spcPct val="0"/>
              </a:spcAft>
              <a:buClr>
                <a:srgbClr val="000000"/>
              </a:buClr>
              <a:buSzPct val="100000"/>
              <a:buFont typeface="Times New Roman" pitchFamily="16" charset="0"/>
              <a:tabLst>
                <a:tab pos="686684" algn="l"/>
                <a:tab pos="1373367" algn="l"/>
                <a:tab pos="2060051" algn="l"/>
                <a:tab pos="2746735" algn="l"/>
              </a:tabLst>
              <a:defRPr>
                <a:solidFill>
                  <a:schemeClr val="tx1"/>
                </a:solidFill>
                <a:latin typeface="Arial" charset="0"/>
                <a:cs typeface="Arial Unicode MS" charset="0"/>
              </a:defRPr>
            </a:lvl7pPr>
            <a:lvl8pPr marL="3252713" indent="-216848" defTabSz="433695" eaLnBrk="0" fontAlgn="base" hangingPunct="0">
              <a:lnSpc>
                <a:spcPct val="93000"/>
              </a:lnSpc>
              <a:spcBef>
                <a:spcPct val="0"/>
              </a:spcBef>
              <a:spcAft>
                <a:spcPct val="0"/>
              </a:spcAft>
              <a:buClr>
                <a:srgbClr val="000000"/>
              </a:buClr>
              <a:buSzPct val="100000"/>
              <a:buFont typeface="Times New Roman" pitchFamily="16" charset="0"/>
              <a:tabLst>
                <a:tab pos="686684" algn="l"/>
                <a:tab pos="1373367" algn="l"/>
                <a:tab pos="2060051" algn="l"/>
                <a:tab pos="2746735" algn="l"/>
              </a:tabLst>
              <a:defRPr>
                <a:solidFill>
                  <a:schemeClr val="tx1"/>
                </a:solidFill>
                <a:latin typeface="Arial" charset="0"/>
                <a:cs typeface="Arial Unicode MS" charset="0"/>
              </a:defRPr>
            </a:lvl8pPr>
            <a:lvl9pPr marL="3686407" indent="-216848" defTabSz="433695" eaLnBrk="0" fontAlgn="base" hangingPunct="0">
              <a:lnSpc>
                <a:spcPct val="93000"/>
              </a:lnSpc>
              <a:spcBef>
                <a:spcPct val="0"/>
              </a:spcBef>
              <a:spcAft>
                <a:spcPct val="0"/>
              </a:spcAft>
              <a:buClr>
                <a:srgbClr val="000000"/>
              </a:buClr>
              <a:buSzPct val="100000"/>
              <a:buFont typeface="Times New Roman" pitchFamily="16" charset="0"/>
              <a:tabLst>
                <a:tab pos="686684" algn="l"/>
                <a:tab pos="1373367" algn="l"/>
                <a:tab pos="2060051" algn="l"/>
                <a:tab pos="2746735" algn="l"/>
              </a:tabLst>
              <a:defRPr>
                <a:solidFill>
                  <a:schemeClr val="tx1"/>
                </a:solidFill>
                <a:latin typeface="Arial" charset="0"/>
                <a:cs typeface="Arial Unicode MS" charset="0"/>
              </a:defRPr>
            </a:lvl9pPr>
          </a:lstStyle>
          <a:p>
            <a:pPr eaLnBrk="1"/>
            <a:fld id="{E0547330-7E60-4EF2-AF14-1A68C765D297}" type="slidenum">
              <a:rPr lang="en-US" altLang="en-US" smtClean="0">
                <a:solidFill>
                  <a:srgbClr val="000000"/>
                </a:solidFill>
                <a:latin typeface="Times New Roman" pitchFamily="16" charset="0"/>
              </a:rPr>
              <a:pPr eaLnBrk="1"/>
              <a:t>24</a:t>
            </a:fld>
            <a:endParaRPr lang="en-US" altLang="en-US" smtClean="0">
              <a:solidFill>
                <a:srgbClr val="000000"/>
              </a:solidFill>
              <a:latin typeface="Times New Roman" pitchFamily="16" charset="0"/>
            </a:endParaRPr>
          </a:p>
        </p:txBody>
      </p:sp>
      <p:sp>
        <p:nvSpPr>
          <p:cNvPr id="4099" name="Rectangle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32119" y="4559662"/>
            <a:ext cx="5852460" cy="432023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FEF132FD-35B3-48F8-9B1F-D5A61347E2C3}" type="slidenum">
              <a:rPr lang="en-US" altLang="en-US"/>
              <a:pPr/>
              <a:t>25</a:t>
            </a:fld>
            <a:endParaRPr lang="en-US" altLang="en-US"/>
          </a:p>
        </p:txBody>
      </p:sp>
      <p:sp>
        <p:nvSpPr>
          <p:cNvPr id="44033" name="Rectangle 1"/>
          <p:cNvSpPr txBox="1">
            <a:spLocks noGrp="1" noRot="1" noChangeAspect="1" noChangeArrowheads="1"/>
          </p:cNvSpPr>
          <p:nvPr>
            <p:ph type="sldImg"/>
          </p:nvPr>
        </p:nvSpPr>
        <p:spPr bwMode="auto">
          <a:xfrm>
            <a:off x="1506538" y="801688"/>
            <a:ext cx="5267325" cy="39512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829734" y="5015628"/>
            <a:ext cx="6622627" cy="4742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CF2C636-347A-4B11-AD37-353B3661679F}" type="slidenum">
              <a:rPr lang="en-US" smtClean="0"/>
              <a:t>4</a:t>
            </a:fld>
            <a:endParaRPr lang="en-US"/>
          </a:p>
        </p:txBody>
      </p:sp>
    </p:spTree>
    <p:extLst>
      <p:ext uri="{BB962C8B-B14F-4D97-AF65-F5344CB8AC3E}">
        <p14:creationId xmlns:p14="http://schemas.microsoft.com/office/powerpoint/2010/main" val="3042687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key focus of our</a:t>
            </a:r>
            <a:r>
              <a:rPr lang="en-US" dirty="0" smtClean="0"/>
              <a:t> PGDAC</a:t>
            </a:r>
            <a:r>
              <a:rPr lang="en-US" baseline="0" dirty="0" smtClean="0"/>
              <a:t> is system level learning, as system level learning is essential to understand the molecular mechanism underlying tumor initiation and development. We will employ network approaches, which are powerful tools to characterize the relationships among genes and proteins in a global manner. </a:t>
            </a:r>
          </a:p>
          <a:p>
            <a:endParaRPr lang="en-US" baseline="0" dirty="0" smtClean="0"/>
          </a:p>
          <a:p>
            <a:r>
              <a:rPr lang="en-US" sz="1300" dirty="0"/>
              <a:t>Many recent works have convincingly demonstrated the power of network based system learning to guide mechanistic and translational investigation</a:t>
            </a:r>
            <a:r>
              <a:rPr lang="en-US" sz="1300" baseline="30000" dirty="0">
                <a:hlinkClick r:id="rId3" action="ppaction://hlinkfile" tooltip=", 2015 #1833"/>
              </a:rPr>
              <a:t>15-17</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946626-B3B2-4286-A034-BE692EC372E1}" type="slidenum">
              <a:rPr lang="en-US" smtClean="0"/>
              <a:t>29</a:t>
            </a:fld>
            <a:endParaRPr lang="en-US"/>
          </a:p>
        </p:txBody>
      </p:sp>
    </p:spTree>
    <p:extLst>
      <p:ext uri="{BB962C8B-B14F-4D97-AF65-F5344CB8AC3E}">
        <p14:creationId xmlns:p14="http://schemas.microsoft.com/office/powerpoint/2010/main" val="2628146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FA3A812-D636-485B-842B-14E529B50826}" type="slidenum">
              <a:rPr lang="en-US" altLang="en-US"/>
              <a:pPr/>
              <a:t>30</a:t>
            </a:fld>
            <a:endParaRPr lang="en-US" altLang="en-US"/>
          </a:p>
        </p:txBody>
      </p:sp>
      <p:sp>
        <p:nvSpPr>
          <p:cNvPr id="32769" name="Rectangle 1"/>
          <p:cNvSpPr txBox="1">
            <a:spLocks noGrp="1" noRot="1" noChangeAspect="1" noChangeArrowheads="1"/>
          </p:cNvSpPr>
          <p:nvPr>
            <p:ph type="sldImg"/>
          </p:nvPr>
        </p:nvSpPr>
        <p:spPr bwMode="auto">
          <a:xfrm>
            <a:off x="1257300" y="730250"/>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FA3A812-D636-485B-842B-14E529B50826}" type="slidenum">
              <a:rPr lang="en-US" altLang="en-US"/>
              <a:pPr/>
              <a:t>31</a:t>
            </a:fld>
            <a:endParaRPr lang="en-US" altLang="en-US"/>
          </a:p>
        </p:txBody>
      </p:sp>
      <p:sp>
        <p:nvSpPr>
          <p:cNvPr id="32769" name="Rectangle 1"/>
          <p:cNvSpPr txBox="1">
            <a:spLocks noGrp="1" noRot="1" noChangeAspect="1" noChangeArrowheads="1"/>
          </p:cNvSpPr>
          <p:nvPr>
            <p:ph type="sldImg"/>
          </p:nvPr>
        </p:nvSpPr>
        <p:spPr bwMode="auto">
          <a:xfrm>
            <a:off x="1257300" y="730250"/>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4"/>
          <p:cNvSpPr>
            <a:spLocks noGrp="1" noChangeArrowheads="1"/>
          </p:cNvSpPr>
          <p:nvPr>
            <p:ph type="sldNum"/>
          </p:nvPr>
        </p:nvSpPr>
        <p:spPr>
          <a:ln/>
        </p:spPr>
        <p:txBody>
          <a:bodyPr/>
          <a:lstStyle/>
          <a:p>
            <a:fld id="{75B65A82-DCA3-4539-8723-40F78361AEBA}" type="slidenum">
              <a:rPr lang="en-US" altLang="en-US"/>
              <a:pPr/>
              <a:t>35</a:t>
            </a:fld>
            <a:endParaRPr lang="en-US" altLang="en-US"/>
          </a:p>
        </p:txBody>
      </p:sp>
      <p:sp>
        <p:nvSpPr>
          <p:cNvPr id="36865" name="Text Box 1"/>
          <p:cNvSpPr txBox="1">
            <a:spLocks noChangeArrowheads="1"/>
          </p:cNvSpPr>
          <p:nvPr/>
        </p:nvSpPr>
        <p:spPr bwMode="auto">
          <a:xfrm>
            <a:off x="0" y="0"/>
            <a:ext cx="1694" cy="1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fld id="{AC09EB05-9654-4FA5-936E-B17478D30392}" type="slidenum">
              <a:rPr lang="en-US" altLang="en-US">
                <a:latin typeface="+mn-lt" charset="0"/>
              </a:rPr>
              <a:pPr hangingPunct="1">
                <a:lnSpc>
                  <a:spcPct val="100000"/>
                </a:lnSpc>
                <a:buClrTx/>
                <a:buFontTx/>
                <a:buNone/>
              </a:pPr>
              <a:t>35</a:t>
            </a:fld>
            <a:endParaRPr lang="en-US" altLang="en-US">
              <a:latin typeface="+mn-lt" charset="0"/>
            </a:endParaRPr>
          </a:p>
        </p:txBody>
      </p:sp>
      <p:sp>
        <p:nvSpPr>
          <p:cNvPr id="36866" name="Rectangle 2"/>
          <p:cNvSpPr txBox="1">
            <a:spLocks noGrp="1" noRot="1" noChangeAspect="1" noChangeArrowheads="1"/>
          </p:cNvSpPr>
          <p:nvPr>
            <p:ph type="sldImg"/>
          </p:nvPr>
        </p:nvSpPr>
        <p:spPr bwMode="auto">
          <a:xfrm>
            <a:off x="1257300" y="728663"/>
            <a:ext cx="4802188"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3"/>
          <p:cNvSpPr txBox="1">
            <a:spLocks noGrp="1" noChangeArrowheads="1"/>
          </p:cNvSpPr>
          <p:nvPr>
            <p:ph type="body" idx="1"/>
          </p:nvPr>
        </p:nvSpPr>
        <p:spPr bwMode="auto">
          <a:xfrm>
            <a:off x="731521" y="4560570"/>
            <a:ext cx="5850467" cy="4318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5138CD8E-64F5-4E26-B1A8-AA5616EB9F0E}" type="slidenum">
              <a:rPr lang="en-US" altLang="en-US"/>
              <a:pPr/>
              <a:t>36</a:t>
            </a:fld>
            <a:endParaRPr lang="en-US" altLang="en-US"/>
          </a:p>
        </p:txBody>
      </p:sp>
      <p:sp>
        <p:nvSpPr>
          <p:cNvPr id="37889"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4"/>
          <p:cNvSpPr>
            <a:spLocks noGrp="1" noChangeArrowheads="1"/>
          </p:cNvSpPr>
          <p:nvPr>
            <p:ph type="sldNum"/>
          </p:nvPr>
        </p:nvSpPr>
        <p:spPr>
          <a:ln/>
        </p:spPr>
        <p:txBody>
          <a:bodyPr/>
          <a:lstStyle/>
          <a:p>
            <a:fld id="{796100EF-54C4-4880-956E-B35224EAD532}" type="slidenum">
              <a:rPr lang="en-US" altLang="en-US"/>
              <a:pPr/>
              <a:t>37</a:t>
            </a:fld>
            <a:endParaRPr lang="en-US" altLang="en-US"/>
          </a:p>
        </p:txBody>
      </p:sp>
      <p:sp>
        <p:nvSpPr>
          <p:cNvPr id="38913" name="Text Box 1"/>
          <p:cNvSpPr txBox="1">
            <a:spLocks noChangeArrowheads="1"/>
          </p:cNvSpPr>
          <p:nvPr/>
        </p:nvSpPr>
        <p:spPr bwMode="auto">
          <a:xfrm>
            <a:off x="0" y="0"/>
            <a:ext cx="1694" cy="1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fld id="{F818F742-2E4F-43DF-8A06-2A9AA6049DDC}" type="slidenum">
              <a:rPr lang="en-US" altLang="en-US">
                <a:latin typeface="+mn-lt" charset="0"/>
              </a:rPr>
              <a:pPr hangingPunct="1">
                <a:lnSpc>
                  <a:spcPct val="100000"/>
                </a:lnSpc>
                <a:buClrTx/>
                <a:buFontTx/>
                <a:buNone/>
              </a:pPr>
              <a:t>37</a:t>
            </a:fld>
            <a:endParaRPr lang="en-US" altLang="en-US">
              <a:latin typeface="+mn-lt" charset="0"/>
            </a:endParaRPr>
          </a:p>
        </p:txBody>
      </p:sp>
      <p:sp>
        <p:nvSpPr>
          <p:cNvPr id="38914" name="Rectangle 2"/>
          <p:cNvSpPr txBox="1">
            <a:spLocks noGrp="1" noRot="1" noChangeAspect="1" noChangeArrowheads="1"/>
          </p:cNvSpPr>
          <p:nvPr>
            <p:ph type="sldImg"/>
          </p:nvPr>
        </p:nvSpPr>
        <p:spPr bwMode="auto">
          <a:xfrm>
            <a:off x="1257300" y="728663"/>
            <a:ext cx="4802188"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3"/>
          <p:cNvSpPr txBox="1">
            <a:spLocks noGrp="1" noChangeArrowheads="1"/>
          </p:cNvSpPr>
          <p:nvPr>
            <p:ph type="body" idx="1"/>
          </p:nvPr>
        </p:nvSpPr>
        <p:spPr bwMode="auto">
          <a:xfrm>
            <a:off x="731521" y="4560570"/>
            <a:ext cx="5850467" cy="4318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4507B376-5DAA-42C5-8F18-A05C0F96FFBC}" type="slidenum">
              <a:rPr lang="en-US" altLang="en-US"/>
              <a:pPr/>
              <a:t>38</a:t>
            </a:fld>
            <a:endParaRPr lang="en-US" altLang="en-US"/>
          </a:p>
        </p:txBody>
      </p:sp>
      <p:sp>
        <p:nvSpPr>
          <p:cNvPr id="39937"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BBB38833-6488-4F34-9B53-696C2B420E9E}" type="slidenum">
              <a:rPr lang="en-US" altLang="en-US"/>
              <a:pPr/>
              <a:t>39</a:t>
            </a:fld>
            <a:endParaRPr lang="en-US" altLang="en-US"/>
          </a:p>
        </p:txBody>
      </p:sp>
      <p:sp>
        <p:nvSpPr>
          <p:cNvPr id="40961" name="Rectangle 1"/>
          <p:cNvSpPr txBox="1">
            <a:spLocks noGrp="1" noRot="1" noChangeAspect="1" noChangeArrowheads="1"/>
          </p:cNvSpPr>
          <p:nvPr>
            <p:ph type="sldImg"/>
          </p:nvPr>
        </p:nvSpPr>
        <p:spPr bwMode="auto">
          <a:xfrm>
            <a:off x="1506538" y="801688"/>
            <a:ext cx="5267325" cy="39512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829734" y="5015628"/>
            <a:ext cx="6622627" cy="4742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6F083355-155E-4C7E-B603-5BA9F5DDAAAE}" type="slidenum">
              <a:rPr lang="en-US" altLang="en-US"/>
              <a:pPr/>
              <a:t>40</a:t>
            </a:fld>
            <a:endParaRPr lang="en-US" altLang="en-US"/>
          </a:p>
        </p:txBody>
      </p:sp>
      <p:sp>
        <p:nvSpPr>
          <p:cNvPr id="41985" name="Rectangle 1"/>
          <p:cNvSpPr txBox="1">
            <a:spLocks noGrp="1" noRot="1" noChangeAspect="1" noChangeArrowheads="1"/>
          </p:cNvSpPr>
          <p:nvPr>
            <p:ph type="sldImg"/>
          </p:nvPr>
        </p:nvSpPr>
        <p:spPr bwMode="auto">
          <a:xfrm>
            <a:off x="1257300" y="730250"/>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DDF664C-F3BD-4A09-B49D-BF7747CEDAA8}" type="slidenum">
              <a:rPr lang="en-US" altLang="en-US"/>
              <a:pPr/>
              <a:t>41</a:t>
            </a:fld>
            <a:endParaRPr lang="en-US" altLang="en-US"/>
          </a:p>
        </p:txBody>
      </p:sp>
      <p:sp>
        <p:nvSpPr>
          <p:cNvPr id="43009" name="Rectangle 1"/>
          <p:cNvSpPr txBox="1">
            <a:spLocks noGrp="1" noRot="1" noChangeAspect="1" noChangeArrowheads="1"/>
          </p:cNvSpPr>
          <p:nvPr>
            <p:ph type="sldImg"/>
          </p:nvPr>
        </p:nvSpPr>
        <p:spPr bwMode="auto">
          <a:xfrm>
            <a:off x="1504950" y="801688"/>
            <a:ext cx="5272088" cy="3952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829733" y="5015628"/>
            <a:ext cx="6624320" cy="4743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u="sng" dirty="0" smtClean="0"/>
              <a:t>system level learning </a:t>
            </a:r>
            <a:r>
              <a:rPr lang="en-US" sz="1200" dirty="0" smtClean="0"/>
              <a:t>is essential for understanding the molecular underpinnings of cancer</a:t>
            </a:r>
          </a:p>
          <a:p>
            <a:pPr marL="342900" indent="-342900">
              <a:buFont typeface="Arial" panose="020B0604020202020204" pitchFamily="34" charset="0"/>
              <a:buChar char="•"/>
            </a:pPr>
            <a:endParaRPr lang="en-US" sz="1200" u="sng" dirty="0" smtClean="0"/>
          </a:p>
          <a:p>
            <a:pPr marL="342900" indent="-342900">
              <a:buFont typeface="Arial" panose="020B0604020202020204" pitchFamily="34" charset="0"/>
              <a:buChar char="•"/>
            </a:pPr>
            <a:r>
              <a:rPr lang="en-US" sz="1200" u="sng" smtClean="0"/>
              <a:t>Molecular networks </a:t>
            </a:r>
            <a:r>
              <a:rPr lang="en-US" sz="1200" smtClean="0"/>
              <a:t>are central to extracting all relevant information from the rapidly increasing volumes of omics data. </a:t>
            </a:r>
          </a:p>
          <a:p>
            <a:endParaRPr lang="en-US" dirty="0"/>
          </a:p>
        </p:txBody>
      </p:sp>
      <p:sp>
        <p:nvSpPr>
          <p:cNvPr id="4" name="Slide Number Placeholder 3"/>
          <p:cNvSpPr>
            <a:spLocks noGrp="1"/>
          </p:cNvSpPr>
          <p:nvPr>
            <p:ph type="sldNum" sz="quarter" idx="10"/>
          </p:nvPr>
        </p:nvSpPr>
        <p:spPr/>
        <p:txBody>
          <a:bodyPr/>
          <a:lstStyle/>
          <a:p>
            <a:fld id="{5CF2C636-347A-4B11-AD37-353B3661679F}" type="slidenum">
              <a:rPr lang="en-US" smtClean="0"/>
              <a:t>5</a:t>
            </a:fld>
            <a:endParaRPr lang="en-US"/>
          </a:p>
        </p:txBody>
      </p:sp>
    </p:spTree>
    <p:extLst>
      <p:ext uri="{BB962C8B-B14F-4D97-AF65-F5344CB8AC3E}">
        <p14:creationId xmlns:p14="http://schemas.microsoft.com/office/powerpoint/2010/main" val="3042687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75036B2-C519-400A-95E6-F355B564B6F6}" type="slidenum">
              <a:rPr lang="en-US" altLang="en-US"/>
              <a:pPr/>
              <a:t>42</a:t>
            </a:fld>
            <a:endParaRPr lang="en-US" altLang="en-US"/>
          </a:p>
        </p:txBody>
      </p:sp>
      <p:sp>
        <p:nvSpPr>
          <p:cNvPr id="45057"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A6961CE9-FBC0-4CA2-9F43-84929BC2E040}" type="slidenum">
              <a:rPr lang="en-US" altLang="en-US"/>
              <a:pPr/>
              <a:t>43</a:t>
            </a:fld>
            <a:endParaRPr lang="en-US" altLang="en-US"/>
          </a:p>
        </p:txBody>
      </p:sp>
      <p:sp>
        <p:nvSpPr>
          <p:cNvPr id="46081"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6,8,3,4,7,9,15</a:t>
            </a:r>
            <a:endParaRPr lang="en-US" dirty="0"/>
          </a:p>
        </p:txBody>
      </p:sp>
      <p:sp>
        <p:nvSpPr>
          <p:cNvPr id="4" name="Slide Number Placeholder 3"/>
          <p:cNvSpPr>
            <a:spLocks noGrp="1"/>
          </p:cNvSpPr>
          <p:nvPr>
            <p:ph type="sldNum" sz="quarter" idx="10"/>
          </p:nvPr>
        </p:nvSpPr>
        <p:spPr/>
        <p:txBody>
          <a:bodyPr/>
          <a:lstStyle/>
          <a:p>
            <a:fld id="{53E6CCAA-E300-440A-AC79-DFEEFCDD948C}" type="slidenum">
              <a:rPr lang="en-US" smtClean="0"/>
              <a:t>7</a:t>
            </a:fld>
            <a:endParaRPr lang="en-US"/>
          </a:p>
        </p:txBody>
      </p:sp>
    </p:spTree>
    <p:extLst>
      <p:ext uri="{BB962C8B-B14F-4D97-AF65-F5344CB8AC3E}">
        <p14:creationId xmlns:p14="http://schemas.microsoft.com/office/powerpoint/2010/main" val="211629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6,8,3,4,7,9,15</a:t>
            </a:r>
            <a:endParaRPr lang="en-US" dirty="0"/>
          </a:p>
        </p:txBody>
      </p:sp>
      <p:sp>
        <p:nvSpPr>
          <p:cNvPr id="4" name="Slide Number Placeholder 3"/>
          <p:cNvSpPr>
            <a:spLocks noGrp="1"/>
          </p:cNvSpPr>
          <p:nvPr>
            <p:ph type="sldNum" sz="quarter" idx="10"/>
          </p:nvPr>
        </p:nvSpPr>
        <p:spPr/>
        <p:txBody>
          <a:bodyPr/>
          <a:lstStyle/>
          <a:p>
            <a:fld id="{53E6CCAA-E300-440A-AC79-DFEEFCDD948C}" type="slidenum">
              <a:rPr lang="en-US" smtClean="0"/>
              <a:t>8</a:t>
            </a:fld>
            <a:endParaRPr lang="en-US"/>
          </a:p>
        </p:txBody>
      </p:sp>
    </p:spTree>
    <p:extLst>
      <p:ext uri="{BB962C8B-B14F-4D97-AF65-F5344CB8AC3E}">
        <p14:creationId xmlns:p14="http://schemas.microsoft.com/office/powerpoint/2010/main" val="211629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59BE290-74BA-4E73-A7B5-EC8423CB7E83}" type="slidenum">
              <a:rPr lang="en-US" altLang="en-US"/>
              <a:pPr/>
              <a:t>9</a:t>
            </a:fld>
            <a:endParaRPr lang="en-US" altLang="en-US"/>
          </a:p>
        </p:txBody>
      </p:sp>
      <p:sp>
        <p:nvSpPr>
          <p:cNvPr id="33793" name="Rectangle 1"/>
          <p:cNvSpPr txBox="1">
            <a:spLocks noGrp="1" noRot="1" noChangeAspect="1" noChangeArrowheads="1"/>
          </p:cNvSpPr>
          <p:nvPr>
            <p:ph type="sldImg"/>
          </p:nvPr>
        </p:nvSpPr>
        <p:spPr bwMode="auto">
          <a:xfrm>
            <a:off x="1506538" y="801688"/>
            <a:ext cx="5267325" cy="39512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829734" y="5015628"/>
            <a:ext cx="6622627" cy="4742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59BE290-74BA-4E73-A7B5-EC8423CB7E83}" type="slidenum">
              <a:rPr lang="en-US" altLang="en-US"/>
              <a:pPr/>
              <a:t>10</a:t>
            </a:fld>
            <a:endParaRPr lang="en-US" altLang="en-US"/>
          </a:p>
        </p:txBody>
      </p:sp>
      <p:sp>
        <p:nvSpPr>
          <p:cNvPr id="33793" name="Rectangle 1"/>
          <p:cNvSpPr txBox="1">
            <a:spLocks noGrp="1" noRot="1" noChangeAspect="1" noChangeArrowheads="1"/>
          </p:cNvSpPr>
          <p:nvPr>
            <p:ph type="sldImg"/>
          </p:nvPr>
        </p:nvSpPr>
        <p:spPr bwMode="auto">
          <a:xfrm>
            <a:off x="1506538" y="801688"/>
            <a:ext cx="5267325" cy="39512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829734" y="5015628"/>
            <a:ext cx="6622627" cy="47422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A3CDD4F3-E7B0-43E5-9528-1F9D1FA0E513}" type="slidenum">
              <a:rPr lang="en-US" altLang="en-US"/>
              <a:pPr/>
              <a:t>11</a:t>
            </a:fld>
            <a:endParaRPr lang="en-US" altLang="en-US"/>
          </a:p>
        </p:txBody>
      </p:sp>
      <p:sp>
        <p:nvSpPr>
          <p:cNvPr id="34817"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686D55CE-1EC3-4199-8359-D121F2A87166}" type="slidenum">
              <a:rPr lang="en-US" altLang="en-US"/>
              <a:pPr/>
              <a:t>13</a:t>
            </a:fld>
            <a:endParaRPr lang="en-US" altLang="en-US"/>
          </a:p>
        </p:txBody>
      </p:sp>
      <p:sp>
        <p:nvSpPr>
          <p:cNvPr id="35841" name="Rectangle 1"/>
          <p:cNvSpPr txBox="1">
            <a:spLocks noGrp="1" noRot="1" noChangeAspect="1" noChangeArrowheads="1"/>
          </p:cNvSpPr>
          <p:nvPr>
            <p:ph type="sldImg"/>
          </p:nvPr>
        </p:nvSpPr>
        <p:spPr bwMode="auto">
          <a:xfrm>
            <a:off x="1508125" y="801688"/>
            <a:ext cx="5260975" cy="3946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829733" y="5015627"/>
            <a:ext cx="6619241" cy="473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13" y="-8859"/>
            <a:ext cx="9167626" cy="6875719"/>
          </a:xfrm>
          <a:prstGeom prst="rect">
            <a:avLst/>
          </a:prstGeom>
        </p:spPr>
      </p:pic>
      <p:sp>
        <p:nvSpPr>
          <p:cNvPr id="2" name="Title 1"/>
          <p:cNvSpPr>
            <a:spLocks noGrp="1"/>
          </p:cNvSpPr>
          <p:nvPr>
            <p:ph type="ctrTitle"/>
          </p:nvPr>
        </p:nvSpPr>
        <p:spPr>
          <a:xfrm>
            <a:off x="685799" y="1435315"/>
            <a:ext cx="5776975"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pptbacktoc-02.jpg"/>
          <p:cNvPicPr>
            <a:picLocks noChangeAspect="1"/>
          </p:cNvPicPr>
          <p:nvPr/>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500" b="1" cap="none">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457200" y="6356350"/>
            <a:ext cx="60960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93086"/>
            <a:ext cx="8229600" cy="4525963"/>
          </a:xfrm>
        </p:spPr>
        <p:txBody>
          <a:bodyPr/>
          <a:lstStyle>
            <a:lvl1pPr>
              <a:lnSpc>
                <a:spcPts val="2300"/>
              </a:lnSpc>
              <a:defRPr/>
            </a:lvl1pPr>
            <a:lvl4pPr>
              <a:defRPr>
                <a:latin typeface="Arial"/>
                <a:cs typeface="Aria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 y="6356350"/>
            <a:ext cx="60960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mj-lt"/>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5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0A38349C-79F7-4274-987E-1728895C0F11}" type="slidenum">
              <a:rPr lang="en-US" altLang="en-US"/>
              <a:pPr/>
              <a:t>‹#›</a:t>
            </a:fld>
            <a:endParaRPr lang="en-US" altLang="en-US"/>
          </a:p>
        </p:txBody>
      </p:sp>
    </p:spTree>
    <p:extLst>
      <p:ext uri="{BB962C8B-B14F-4D97-AF65-F5344CB8AC3E}">
        <p14:creationId xmlns:p14="http://schemas.microsoft.com/office/powerpoint/2010/main" val="359475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1" y="6247376"/>
            <a:ext cx="2128320" cy="470930"/>
          </a:xfrm>
          <a:prstGeom prst="rect">
            <a:avLst/>
          </a:prstGeom>
          <a:ln/>
        </p:spPr>
        <p:txBody>
          <a:bodyPr lIns="82945" tIns="41473" rIns="82945" bIns="41473"/>
          <a:lstStyle>
            <a:lvl1pPr>
              <a:defRPr/>
            </a:lvl1pPr>
          </a:lstStyle>
          <a:p>
            <a:fld id="{1D8BD707-D9CF-40AE-B4C6-C98DA3205C09}" type="datetimeFigureOut">
              <a:rPr lang="en-US" smtClean="0"/>
              <a:pPr/>
              <a:t>11/5/2018</a:t>
            </a:fld>
            <a:endParaRPr lang="en-US"/>
          </a:p>
        </p:txBody>
      </p:sp>
      <p:sp>
        <p:nvSpPr>
          <p:cNvPr id="4" name="Rectangle 4"/>
          <p:cNvSpPr>
            <a:spLocks noGrp="1" noChangeArrowheads="1"/>
          </p:cNvSpPr>
          <p:nvPr>
            <p:ph type="ftr" idx="11"/>
          </p:nvPr>
        </p:nvSpPr>
        <p:spPr>
          <a:ln/>
        </p:spPr>
        <p:txBody>
          <a:bodyPr/>
          <a:lstStyle>
            <a:lvl1pPr>
              <a:defRPr/>
            </a:lvl1pPr>
          </a:lstStyle>
          <a:p>
            <a:endParaRPr lang="en-US"/>
          </a:p>
        </p:txBody>
      </p:sp>
      <p:sp>
        <p:nvSpPr>
          <p:cNvPr id="5" name="Rectangle 5"/>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505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096"/>
            <a:ext cx="8229600" cy="62517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B6F15528-21DE-4FAA-801E-634DDDAF4B2B}" type="slidenum">
              <a:rPr lang="en-US" smtClean="0"/>
              <a:pPr/>
              <a:t>‹#›</a:t>
            </a:fld>
            <a:endParaRPr lang="en-US"/>
          </a:p>
        </p:txBody>
      </p:sp>
      <p:sp>
        <p:nvSpPr>
          <p:cNvPr id="7" name="Footer Placeholder 4"/>
          <p:cNvSpPr>
            <a:spLocks noGrp="1"/>
          </p:cNvSpPr>
          <p:nvPr>
            <p:ph type="ftr" sz="quarter" idx="3"/>
          </p:nvPr>
        </p:nvSpPr>
        <p:spPr>
          <a:xfrm>
            <a:off x="457199" y="6356350"/>
            <a:ext cx="6096001"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endParaRPr lang="en-US"/>
          </a:p>
        </p:txBody>
      </p:sp>
      <p:pic>
        <p:nvPicPr>
          <p:cNvPr id="9" name="Picture 8" descr="pptback-02.jpg"/>
          <p:cNvPicPr>
            <a:picLocks noChangeAspect="1"/>
          </p:cNvPicPr>
          <p:nvPr/>
        </p:nvPicPr>
        <p:blipFill>
          <a:blip r:embed="rId10"/>
          <a:stretch>
            <a:fillRect/>
          </a:stretch>
        </p:blipFill>
        <p:spPr>
          <a:xfrm>
            <a:off x="-4572" y="6721475"/>
            <a:ext cx="9153144" cy="1464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0.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838200"/>
            <a:ext cx="6172200" cy="1470025"/>
          </a:xfrm>
        </p:spPr>
        <p:txBody>
          <a:bodyPr>
            <a:normAutofit fontScale="90000"/>
          </a:bodyPr>
          <a:lstStyle/>
          <a:p>
            <a:r>
              <a:rPr lang="en-US" sz="3600" dirty="0">
                <a:latin typeface="Arial" panose="020B0604020202020204" pitchFamily="34" charset="0"/>
                <a:cs typeface="Arial" panose="020B0604020202020204" pitchFamily="34" charset="0"/>
              </a:rPr>
              <a:t>Constructing tumor-specific gene regulatory networks based on samples with tumor purity heterogeneity</a:t>
            </a:r>
            <a:endParaRPr lang="en-US" dirty="0"/>
          </a:p>
        </p:txBody>
      </p:sp>
      <p:sp>
        <p:nvSpPr>
          <p:cNvPr id="5" name="TextBox 4"/>
          <p:cNvSpPr txBox="1"/>
          <p:nvPr/>
        </p:nvSpPr>
        <p:spPr>
          <a:xfrm>
            <a:off x="177800" y="4483100"/>
            <a:ext cx="5080000" cy="2092881"/>
          </a:xfrm>
          <a:prstGeom prst="rect">
            <a:avLst/>
          </a:prstGeom>
          <a:noFill/>
        </p:spPr>
        <p:txBody>
          <a:bodyPr wrap="square" rtlCol="0">
            <a:spAutoFit/>
          </a:bodyPr>
          <a:lstStyle/>
          <a:p>
            <a:r>
              <a:rPr lang="en-US" sz="2800" dirty="0" smtClean="0">
                <a:solidFill>
                  <a:schemeClr val="bg1"/>
                </a:solidFill>
                <a:latin typeface="+mj-lt"/>
              </a:rPr>
              <a:t>Pei Wang</a:t>
            </a:r>
          </a:p>
          <a:p>
            <a:r>
              <a:rPr lang="en-US" sz="2000" dirty="0" smtClean="0">
                <a:solidFill>
                  <a:schemeClr val="bg1"/>
                </a:solidFill>
                <a:latin typeface="+mj-lt"/>
              </a:rPr>
              <a:t>Dept. of Genetics and Genomics Sciences</a:t>
            </a:r>
            <a:endParaRPr lang="en-US" sz="3200" dirty="0">
              <a:solidFill>
                <a:schemeClr val="bg1"/>
              </a:solidFill>
            </a:endParaRPr>
          </a:p>
          <a:p>
            <a:endParaRPr lang="en-US" sz="2400" dirty="0" smtClean="0">
              <a:solidFill>
                <a:schemeClr val="bg1"/>
              </a:solidFill>
            </a:endParaRPr>
          </a:p>
          <a:p>
            <a:r>
              <a:rPr lang="en-US" sz="2000" dirty="0" smtClean="0">
                <a:solidFill>
                  <a:schemeClr val="bg1"/>
                </a:solidFill>
                <a:latin typeface="+mj-lt"/>
              </a:rPr>
              <a:t>11/5/2018</a:t>
            </a:r>
            <a:endParaRPr lang="en-US" sz="2000" dirty="0">
              <a:solidFill>
                <a:schemeClr val="bg1"/>
              </a:solidFill>
              <a:latin typeface="+mj-lt"/>
            </a:endParaRPr>
          </a:p>
          <a:p>
            <a:r>
              <a:rPr lang="en-US" sz="2000" dirty="0" smtClean="0">
                <a:solidFill>
                  <a:schemeClr val="bg1"/>
                </a:solidFill>
                <a:latin typeface="+mj-lt"/>
              </a:rPr>
              <a:t>BIRS</a:t>
            </a:r>
            <a:endParaRPr lang="en-US" sz="2000" dirty="0">
              <a:solidFill>
                <a:schemeClr val="bg1"/>
              </a:solidFill>
              <a:latin typeface="+mj-lt"/>
            </a:endParaRPr>
          </a:p>
          <a:p>
            <a:endParaRPr lang="en-US" dirty="0" smtClean="0"/>
          </a:p>
        </p:txBody>
      </p:sp>
    </p:spTree>
    <p:extLst>
      <p:ext uri="{BB962C8B-B14F-4D97-AF65-F5344CB8AC3E}">
        <p14:creationId xmlns:p14="http://schemas.microsoft.com/office/powerpoint/2010/main" val="245145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
          <p:cNvGrpSpPr>
            <a:grpSpLocks/>
          </p:cNvGrpSpPr>
          <p:nvPr/>
        </p:nvGrpSpPr>
        <p:grpSpPr bwMode="auto">
          <a:xfrm>
            <a:off x="152400" y="3162300"/>
            <a:ext cx="8952705" cy="1181100"/>
            <a:chOff x="556" y="3182"/>
            <a:chExt cx="4489" cy="552"/>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 y="3182"/>
              <a:ext cx="4428" cy="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AutoShape 3"/>
            <p:cNvSpPr>
              <a:spLocks noChangeArrowheads="1"/>
            </p:cNvSpPr>
            <p:nvPr/>
          </p:nvSpPr>
          <p:spPr bwMode="auto">
            <a:xfrm>
              <a:off x="4683" y="3604"/>
              <a:ext cx="362" cy="130"/>
            </a:xfrm>
            <a:prstGeom prst="roundRect">
              <a:avLst>
                <a:gd name="adj" fmla="val 769"/>
              </a:avLst>
            </a:prstGeom>
            <a:solidFill>
              <a:srgbClr val="FFFFFF"/>
            </a:solidFill>
            <a:ln w="9525"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4341" name="Rectangle 5"/>
          <p:cNvSpPr>
            <a:spLocks noChangeArrowheads="1"/>
          </p:cNvSpPr>
          <p:nvPr/>
        </p:nvSpPr>
        <p:spPr bwMode="auto">
          <a:xfrm>
            <a:off x="112713" y="658813"/>
            <a:ext cx="9123362" cy="212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Char char=""/>
            </a:pPr>
            <a:endParaRPr lang="en-US" altLang="en-US" dirty="0" smtClean="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400" dirty="0" smtClean="0">
                <a:solidFill>
                  <a:srgbClr val="FF0000"/>
                </a:solidFill>
                <a:latin typeface="Gill Sans MT" charset="0"/>
              </a:rPr>
              <a:t>GOAL</a:t>
            </a:r>
            <a:r>
              <a:rPr lang="en-US" altLang="en-US" sz="2400" dirty="0">
                <a:latin typeface="Gill Sans MT" charset="0"/>
              </a:rPr>
              <a:t>:  estimate                                      </a:t>
            </a:r>
            <a:endParaRPr lang="en-US" altLang="en-US" sz="2400" dirty="0" smtClean="0">
              <a:latin typeface="Gill Sans MT" charset="0"/>
            </a:endParaRPr>
          </a:p>
          <a:p>
            <a:pPr marL="0" indent="0" hangingPunct="1">
              <a:lnSpc>
                <a:spcPct val="100000"/>
              </a:lnSpc>
              <a:spcBef>
                <a:spcPts val="600"/>
              </a:spcBef>
              <a:spcAft>
                <a:spcPts val="1425"/>
              </a:spcAft>
              <a:buClr>
                <a:srgbClr val="727CA3"/>
              </a:buClr>
              <a:buSzPct val="76000"/>
            </a:pPr>
            <a:endParaRPr lang="en-US" altLang="en-US" sz="2400" dirty="0">
              <a:latin typeface="Gill Sans MT" charset="0"/>
            </a:endParaRPr>
          </a:p>
          <a:p>
            <a:pPr marL="0" indent="0" hangingPunct="1">
              <a:lnSpc>
                <a:spcPct val="100000"/>
              </a:lnSpc>
              <a:spcBef>
                <a:spcPts val="600"/>
              </a:spcBef>
              <a:spcAft>
                <a:spcPts val="1425"/>
              </a:spcAft>
              <a:buClr>
                <a:srgbClr val="727CA3"/>
              </a:buClr>
              <a:buSzPct val="76000"/>
            </a:pPr>
            <a:r>
              <a:rPr lang="en-US" altLang="en-US" sz="2400" dirty="0" smtClean="0">
                <a:latin typeface="Gill Sans MT" charset="0"/>
              </a:rPr>
              <a:t>by </a:t>
            </a:r>
            <a:r>
              <a:rPr lang="en-US" altLang="en-US" sz="2400" dirty="0">
                <a:latin typeface="Gill Sans MT" charset="0"/>
              </a:rPr>
              <a:t>maximizing the joint likelihood</a:t>
            </a:r>
          </a:p>
          <a:p>
            <a:pPr hangingPunct="1">
              <a:lnSpc>
                <a:spcPct val="100000"/>
              </a:lnSpc>
              <a:spcBef>
                <a:spcPts val="600"/>
              </a:spcBef>
              <a:spcAft>
                <a:spcPts val="1425"/>
              </a:spcAft>
              <a:buClr>
                <a:srgbClr val="727CA3"/>
              </a:buClr>
              <a:buSzPct val="76000"/>
              <a:buFont typeface="Wingdings 3" charset="2"/>
              <a:buNone/>
            </a:pPr>
            <a:endParaRPr lang="en-US" altLang="en-US" sz="24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24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r>
              <a:rPr lang="en-US" altLang="en-US" sz="2400" dirty="0">
                <a:latin typeface="Gill Sans MT" charset="0"/>
              </a:rPr>
              <a:t>with the penalty function being the L1 </a:t>
            </a:r>
            <a:r>
              <a:rPr lang="en-US" altLang="en-US" sz="2400" dirty="0" smtClean="0">
                <a:latin typeface="Gill Sans MT" charset="0"/>
              </a:rPr>
              <a:t>norm</a:t>
            </a:r>
            <a:r>
              <a:rPr lang="en-US" altLang="en-US" sz="2400" dirty="0">
                <a:latin typeface="Gill Sans MT" charset="0"/>
              </a:rPr>
              <a:t>:</a:t>
            </a:r>
            <a:endParaRPr lang="en-US" altLang="en-US" sz="2400" dirty="0" smtClean="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24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r>
              <a:rPr lang="en-US" altLang="en-US" sz="2400" dirty="0">
                <a:latin typeface="Gill Sans MT" charset="0"/>
              </a:rPr>
              <a:t>w</a:t>
            </a:r>
            <a:r>
              <a:rPr lang="en-US" altLang="en-US" sz="2400" dirty="0" smtClean="0">
                <a:latin typeface="Gill Sans MT" charset="0"/>
              </a:rPr>
              <a:t>hich induce sparsity for the overall network. </a:t>
            </a:r>
          </a:p>
          <a:p>
            <a:pPr hangingPunct="1">
              <a:lnSpc>
                <a:spcPct val="100000"/>
              </a:lnSpc>
              <a:spcBef>
                <a:spcPts val="600"/>
              </a:spcBef>
              <a:spcAft>
                <a:spcPts val="1425"/>
              </a:spcAft>
              <a:buClr>
                <a:srgbClr val="727CA3"/>
              </a:buClr>
              <a:buSzPct val="76000"/>
              <a:buFont typeface="Wingdings 3" charset="2"/>
              <a:buNone/>
            </a:pPr>
            <a:endParaRPr lang="en-US" altLang="en-US" sz="24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24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2000" dirty="0">
              <a:latin typeface="Gill Sans MT" charset="0"/>
            </a:endParaRPr>
          </a:p>
          <a:p>
            <a:pPr marL="261938" indent="-238125" hangingPunct="1">
              <a:lnSpc>
                <a:spcPct val="100000"/>
              </a:lnSpc>
              <a:spcBef>
                <a:spcPts val="600"/>
              </a:spcBef>
              <a:spcAft>
                <a:spcPts val="1425"/>
              </a:spcAft>
              <a:buClrTx/>
              <a:buFontTx/>
              <a:buNone/>
            </a:pPr>
            <a:endParaRPr lang="en-US" altLang="en-US" dirty="0">
              <a:latin typeface="Gill Sans MT" charset="0"/>
            </a:endParaRPr>
          </a:p>
          <a:p>
            <a:pPr marL="261938" indent="-238125" hangingPunct="1">
              <a:lnSpc>
                <a:spcPct val="100000"/>
              </a:lnSpc>
              <a:spcBef>
                <a:spcPts val="600"/>
              </a:spcBef>
              <a:spcAft>
                <a:spcPts val="1425"/>
              </a:spcAft>
              <a:buClrTx/>
              <a:buFontTx/>
              <a:buNone/>
            </a:pPr>
            <a:endParaRPr lang="en-US" altLang="en-US" sz="2000" dirty="0">
              <a:latin typeface="Gill Sans MT" charset="0"/>
            </a:endParaRPr>
          </a:p>
          <a:p>
            <a:pPr marL="266700" indent="-238125" hangingPunct="1">
              <a:lnSpc>
                <a:spcPct val="100000"/>
              </a:lnSpc>
              <a:spcBef>
                <a:spcPts val="600"/>
              </a:spcBef>
              <a:spcAft>
                <a:spcPts val="1425"/>
              </a:spcAft>
              <a:buClrTx/>
              <a:buFontTx/>
              <a:buNone/>
            </a:pPr>
            <a:r>
              <a:rPr lang="en-US" altLang="en-US" dirty="0">
                <a:latin typeface="Gill Sans MT" charset="0"/>
              </a:rPr>
              <a:t>                  </a:t>
            </a: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p:pic>
        <p:nvPicPr>
          <p:cNvPr id="1434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721644"/>
            <a:ext cx="3047130" cy="5643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041" y="4800600"/>
            <a:ext cx="4638783" cy="798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itle 1"/>
          <p:cNvSpPr txBox="1">
            <a:spLocks/>
          </p:cNvSpPr>
          <p:nvPr/>
        </p:nvSpPr>
        <p:spPr>
          <a:xfrm>
            <a:off x="457201" y="436121"/>
            <a:ext cx="8229600" cy="625171"/>
          </a:xfrm>
          <a:prstGeom prst="rect">
            <a:avLst/>
          </a:prstGeom>
        </p:spPr>
        <p:txBody>
          <a:bodyPr>
            <a:normAutofit/>
          </a:bodyPr>
          <a:lstStyle>
            <a:lvl1pPr algn="l" defTabSz="457200" rtl="0" eaLnBrk="1" latinLnBrk="0" hangingPunct="1">
              <a:spcBef>
                <a:spcPct val="0"/>
              </a:spcBef>
              <a:buNone/>
              <a:defRPr sz="2000" b="1" kern="1200">
                <a:solidFill>
                  <a:schemeClr val="accent1"/>
                </a:solidFill>
                <a:latin typeface="Times New Roman"/>
                <a:ea typeface="+mj-ea"/>
                <a:cs typeface="Times New Roman"/>
              </a:defRPr>
            </a:lvl1pPr>
          </a:lstStyle>
          <a:p>
            <a:r>
              <a:rPr lang="en-US" sz="2800" dirty="0" err="1" smtClean="0">
                <a:latin typeface="+mj-lt"/>
              </a:rPr>
              <a:t>TSNet</a:t>
            </a:r>
            <a:r>
              <a:rPr lang="en-US" sz="2800" dirty="0" smtClean="0">
                <a:latin typeface="+mj-lt"/>
              </a:rPr>
              <a:t> Model</a:t>
            </a:r>
            <a:endParaRPr lang="en-US" sz="2800" dirty="0">
              <a:latin typeface="+mj-lt"/>
            </a:endParaRPr>
          </a:p>
        </p:txBody>
      </p:sp>
    </p:spTree>
    <p:extLst>
      <p:ext uri="{BB962C8B-B14F-4D97-AF65-F5344CB8AC3E}">
        <p14:creationId xmlns:p14="http://schemas.microsoft.com/office/powerpoint/2010/main" val="34581380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47638" y="182563"/>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defTabSz="457200">
              <a:lnSpc>
                <a:spcPct val="100000"/>
              </a:lnSpc>
              <a:spcBef>
                <a:spcPct val="0"/>
              </a:spcBef>
              <a:buClrTx/>
            </a:pPr>
            <a:r>
              <a:rPr lang="en-US" altLang="en-US" sz="2800" b="1" dirty="0">
                <a:solidFill>
                  <a:schemeClr val="accent1"/>
                </a:solidFill>
                <a:latin typeface="+mj-lt"/>
                <a:ea typeface="+mj-ea"/>
                <a:cs typeface="Times New Roman"/>
              </a:rPr>
              <a:t>EM Algorithm</a:t>
            </a:r>
          </a:p>
        </p:txBody>
      </p:sp>
      <p:sp>
        <p:nvSpPr>
          <p:cNvPr id="15362" name="Rectangle 2"/>
          <p:cNvSpPr>
            <a:spLocks noChangeArrowheads="1"/>
          </p:cNvSpPr>
          <p:nvPr/>
        </p:nvSpPr>
        <p:spPr bwMode="auto">
          <a:xfrm>
            <a:off x="112713" y="812800"/>
            <a:ext cx="9123362" cy="212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Expectation STEP</a:t>
            </a:r>
          </a:p>
          <a:p>
            <a:pPr hangingPunct="1">
              <a:lnSpc>
                <a:spcPct val="100000"/>
              </a:lnSpc>
              <a:spcBef>
                <a:spcPts val="600"/>
              </a:spcBef>
              <a:spcAft>
                <a:spcPts val="1425"/>
              </a:spcAft>
              <a:buClr>
                <a:srgbClr val="727CA3"/>
              </a:buClr>
              <a:buSzPct val="76000"/>
              <a:buFont typeface="Wingdings 3" charset="2"/>
              <a:buNone/>
            </a:pPr>
            <a:r>
              <a:rPr lang="en-US" altLang="en-US" sz="2000" dirty="0">
                <a:latin typeface="Gill Sans MT" charset="0"/>
              </a:rPr>
              <a:t>Given current estimate of parameters, derive</a:t>
            </a: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M STEP</a:t>
            </a:r>
          </a:p>
          <a:p>
            <a:pPr hangingPunct="1">
              <a:lnSpc>
                <a:spcPct val="100000"/>
              </a:lnSpc>
              <a:spcBef>
                <a:spcPts val="600"/>
              </a:spcBef>
              <a:spcAft>
                <a:spcPts val="1425"/>
              </a:spcAft>
              <a:buClr>
                <a:srgbClr val="727CA3"/>
              </a:buClr>
              <a:buSzPct val="76000"/>
              <a:buFont typeface="Wingdings 3" charset="2"/>
              <a:buNone/>
            </a:pPr>
            <a:r>
              <a:rPr lang="en-US" altLang="en-US" dirty="0">
                <a:latin typeface="Gill Sans MT" charset="0"/>
              </a:rPr>
              <a:t>Solve the optimization problem</a:t>
            </a: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marL="266700" indent="-238125" hangingPunct="1">
              <a:lnSpc>
                <a:spcPct val="100000"/>
              </a:lnSpc>
              <a:spcBef>
                <a:spcPts val="600"/>
              </a:spcBef>
              <a:spcAft>
                <a:spcPts val="1425"/>
              </a:spcAft>
              <a:buClrTx/>
              <a:buFontTx/>
              <a:buNone/>
            </a:pPr>
            <a:r>
              <a:rPr lang="en-US" altLang="en-US" dirty="0">
                <a:latin typeface="Gill Sans MT" charset="0"/>
              </a:rPr>
              <a:t>                  </a:t>
            </a: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1828800"/>
            <a:ext cx="4268787" cy="661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3308350"/>
            <a:ext cx="7350125" cy="928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5" name="Group 5"/>
          <p:cNvGrpSpPr>
            <a:grpSpLocks/>
          </p:cNvGrpSpPr>
          <p:nvPr/>
        </p:nvGrpSpPr>
        <p:grpSpPr bwMode="auto">
          <a:xfrm>
            <a:off x="669925" y="4352925"/>
            <a:ext cx="7100888" cy="833438"/>
            <a:chOff x="422" y="2742"/>
            <a:chExt cx="4473" cy="525"/>
          </a:xfrm>
        </p:grpSpPr>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 y="2742"/>
              <a:ext cx="4357" cy="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7" name="AutoShape 7"/>
            <p:cNvSpPr>
              <a:spLocks noChangeArrowheads="1"/>
            </p:cNvSpPr>
            <p:nvPr/>
          </p:nvSpPr>
          <p:spPr bwMode="auto">
            <a:xfrm>
              <a:off x="3859" y="3053"/>
              <a:ext cx="1036" cy="172"/>
            </a:xfrm>
            <a:prstGeom prst="roundRect">
              <a:avLst>
                <a:gd name="adj" fmla="val 579"/>
              </a:avLst>
            </a:prstGeom>
            <a:solidFill>
              <a:srgbClr val="FFFFFF"/>
            </a:solidFill>
            <a:ln w="9525"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559266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525963"/>
              </a:xfrm>
            </p:spPr>
            <p:txBody>
              <a:bodyPr/>
              <a:lstStyle/>
              <a:p>
                <a:r>
                  <a:rPr lang="en-US" dirty="0" smtClean="0"/>
                  <a:t>Tuning parameter </a:t>
                </a:r>
                <a14:m>
                  <m:oMath xmlns:m="http://schemas.openxmlformats.org/officeDocument/2006/math">
                    <m:r>
                      <a:rPr lang="en-US" i="1" smtClean="0">
                        <a:latin typeface="Cambria Math"/>
                        <a:ea typeface="Cambria Math"/>
                      </a:rPr>
                      <m:t>𝜆</m:t>
                    </m:r>
                  </m:oMath>
                </a14:m>
                <a:r>
                  <a:rPr lang="en-US" dirty="0" smtClean="0"/>
                  <a:t> controls the sparsity of the inferred networks. </a:t>
                </a:r>
              </a:p>
              <a:p>
                <a:endParaRPr lang="en-US" dirty="0" smtClean="0"/>
              </a:p>
              <a:p>
                <a:r>
                  <a:rPr lang="en-US" dirty="0" smtClean="0"/>
                  <a:t>We could use two different </a:t>
                </a:r>
                <a14:m>
                  <m:oMath xmlns:m="http://schemas.openxmlformats.org/officeDocument/2006/math">
                    <m:r>
                      <a:rPr lang="en-US" i="1">
                        <a:latin typeface="Cambria Math"/>
                        <a:ea typeface="Cambria Math"/>
                      </a:rPr>
                      <m:t>𝜆</m:t>
                    </m:r>
                  </m:oMath>
                </a14:m>
                <a:r>
                  <a:rPr lang="en-US" dirty="0" smtClean="0"/>
                  <a:t> for the tumor and normal networks to accommodate different regulatory levels and signal strengths in tumor and normal cells respectively. </a:t>
                </a:r>
              </a:p>
              <a:p>
                <a:endParaRPr lang="en-US" dirty="0" smtClean="0"/>
              </a:p>
              <a:p>
                <a:r>
                  <a:rPr lang="en-US" dirty="0" smtClean="0"/>
                  <a:t>Selection of </a:t>
                </a:r>
                <a14:m>
                  <m:oMath xmlns:m="http://schemas.openxmlformats.org/officeDocument/2006/math">
                    <m:r>
                      <a:rPr lang="en-US" i="1">
                        <a:latin typeface="Cambria Math"/>
                        <a:ea typeface="Cambria Math"/>
                      </a:rPr>
                      <m:t>𝜆</m:t>
                    </m:r>
                  </m:oMath>
                </a14:m>
                <a:r>
                  <a:rPr lang="en-US" dirty="0"/>
                  <a:t> </a:t>
                </a:r>
                <a:r>
                  <a:rPr lang="en-US" dirty="0" smtClean="0"/>
                  <a:t>can be made through BIC, Extended BIC, and cross validation. </a:t>
                </a:r>
              </a:p>
              <a:p>
                <a:endParaRPr lang="en-US" dirty="0" smtClean="0"/>
              </a:p>
              <a:p>
                <a:r>
                  <a:rPr lang="en-US" dirty="0" smtClean="0"/>
                  <a:t>Model aggregation based strategy can also be used for the edge selection in </a:t>
                </a:r>
                <a:r>
                  <a:rPr lang="en-US" dirty="0" err="1" smtClean="0"/>
                  <a:t>TSNet</a:t>
                </a:r>
                <a:r>
                  <a:rPr lang="en-US" dirty="0" smtClean="0"/>
                  <a:t>. </a:t>
                </a:r>
              </a:p>
              <a:p>
                <a:pPr lvl="1"/>
                <a:r>
                  <a:rPr lang="en-US" dirty="0" err="1" smtClean="0"/>
                  <a:t>CV.vote</a:t>
                </a:r>
                <a:r>
                  <a:rPr lang="en-US" dirty="0" smtClean="0"/>
                  <a:t> (Peng et. al., 2010)</a:t>
                </a:r>
              </a:p>
              <a:p>
                <a:pPr lvl="1"/>
                <a:r>
                  <a:rPr lang="en-US" dirty="0" smtClean="0"/>
                  <a:t>Stability Selection (</a:t>
                </a:r>
                <a:r>
                  <a:rPr lang="en-US" dirty="0" err="1" smtClean="0"/>
                  <a:t>Meinshausen</a:t>
                </a:r>
                <a:r>
                  <a:rPr lang="en-US" dirty="0"/>
                  <a:t> </a:t>
                </a:r>
                <a:r>
                  <a:rPr lang="en-US" dirty="0" smtClean="0"/>
                  <a:t>and </a:t>
                </a:r>
                <a:r>
                  <a:rPr lang="en-US" dirty="0" err="1" smtClean="0"/>
                  <a:t>Bühlmann</a:t>
                </a:r>
                <a:r>
                  <a:rPr lang="en-US" dirty="0" smtClean="0"/>
                  <a:t>, 2010)</a:t>
                </a:r>
              </a:p>
              <a:p>
                <a:pPr lvl="1"/>
                <a:r>
                  <a:rPr lang="en-US" dirty="0" smtClean="0"/>
                  <a:t>BINCO (Li et. al., 2013)</a:t>
                </a:r>
              </a:p>
              <a:p>
                <a:endParaRPr lang="en-US" dirty="0"/>
              </a:p>
              <a:p>
                <a:endParaRPr lang="pt-B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525963"/>
              </a:xfrm>
              <a:blipFill rotWithShape="1">
                <a:blip r:embed="rId2"/>
                <a:stretch>
                  <a:fillRect t="-674" b="-1617"/>
                </a:stretch>
              </a:blipFill>
            </p:spPr>
            <p:txBody>
              <a:bodyPr/>
              <a:lstStyle/>
              <a:p>
                <a:r>
                  <a:rPr lang="en-US">
                    <a:noFill/>
                  </a:rPr>
                  <a:t> </a:t>
                </a:r>
              </a:p>
            </p:txBody>
          </p:sp>
        </mc:Fallback>
      </mc:AlternateContent>
      <p:sp>
        <p:nvSpPr>
          <p:cNvPr id="4" name="Title 1"/>
          <p:cNvSpPr>
            <a:spLocks noGrp="1"/>
          </p:cNvSpPr>
          <p:nvPr>
            <p:ph type="title"/>
          </p:nvPr>
        </p:nvSpPr>
        <p:spPr>
          <a:xfrm>
            <a:off x="457201" y="436121"/>
            <a:ext cx="8229600" cy="625171"/>
          </a:xfrm>
        </p:spPr>
        <p:txBody>
          <a:bodyPr>
            <a:normAutofit/>
          </a:bodyPr>
          <a:lstStyle/>
          <a:p>
            <a:r>
              <a:rPr lang="en-US" sz="2800" dirty="0" smtClean="0">
                <a:latin typeface="+mj-lt"/>
              </a:rPr>
              <a:t>Tuning</a:t>
            </a:r>
            <a:endParaRPr lang="en-US" sz="2800" dirty="0">
              <a:latin typeface="+mj-lt"/>
            </a:endParaRPr>
          </a:p>
        </p:txBody>
      </p:sp>
    </p:spTree>
    <p:extLst>
      <p:ext uri="{BB962C8B-B14F-4D97-AF65-F5344CB8AC3E}">
        <p14:creationId xmlns:p14="http://schemas.microsoft.com/office/powerpoint/2010/main" val="83596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47638" y="182563"/>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a:solidFill>
                  <a:schemeClr val="accent1"/>
                </a:solidFill>
                <a:latin typeface="+mj-lt"/>
                <a:ea typeface="+mj-ea"/>
                <a:cs typeface="Times New Roman"/>
              </a:rPr>
              <a:t>Two Steps towards a more efficient model</a:t>
            </a:r>
          </a:p>
          <a:p>
            <a:pPr hangingPunct="1">
              <a:lnSpc>
                <a:spcPct val="100000"/>
              </a:lnSpc>
              <a:buClrTx/>
              <a:buFontTx/>
              <a:buNone/>
            </a:pPr>
            <a:endParaRPr lang="en-US" altLang="en-US" sz="2200" b="1" dirty="0">
              <a:solidFill>
                <a:srgbClr val="00AEEF"/>
              </a:solidFill>
              <a:latin typeface="Times New Roman" pitchFamily="16" charset="0"/>
            </a:endParaRPr>
          </a:p>
        </p:txBody>
      </p:sp>
      <p:sp>
        <p:nvSpPr>
          <p:cNvPr id="16386" name="Rectangle 2"/>
          <p:cNvSpPr>
            <a:spLocks noChangeArrowheads="1"/>
          </p:cNvSpPr>
          <p:nvPr/>
        </p:nvSpPr>
        <p:spPr bwMode="auto">
          <a:xfrm>
            <a:off x="112713" y="1433513"/>
            <a:ext cx="9123362" cy="212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STEP1. Estimate Tumor Purity </a:t>
            </a:r>
            <a:r>
              <a:rPr lang="en-US" altLang="en-US" sz="2000" dirty="0" smtClean="0">
                <a:latin typeface="Gill Sans MT" charset="0"/>
              </a:rPr>
              <a:t>based on “aggregated marginal distributions” of genes: </a:t>
            </a:r>
            <a:endParaRPr lang="en-US" altLang="en-US" sz="20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STEP2. Considering Tumor Purity as fixed we estimate covariance structure:</a:t>
            </a: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1600" dirty="0">
              <a:latin typeface="Gill Sans MT" charset="0"/>
            </a:endParaRPr>
          </a:p>
          <a:p>
            <a:pPr marL="266700" indent="-238125" hangingPunct="1">
              <a:lnSpc>
                <a:spcPct val="100000"/>
              </a:lnSpc>
              <a:spcBef>
                <a:spcPts val="600"/>
              </a:spcBef>
              <a:spcAft>
                <a:spcPts val="1425"/>
              </a:spcAft>
              <a:buClrTx/>
              <a:buFontTx/>
              <a:buNone/>
            </a:pPr>
            <a:r>
              <a:rPr lang="en-US" altLang="en-US" dirty="0">
                <a:latin typeface="Gill Sans MT" charset="0"/>
              </a:rPr>
              <a:t>                  </a:t>
            </a: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p:grpSp>
        <p:nvGrpSpPr>
          <p:cNvPr id="16387" name="Group 3"/>
          <p:cNvGrpSpPr>
            <a:grpSpLocks/>
          </p:cNvGrpSpPr>
          <p:nvPr/>
        </p:nvGrpSpPr>
        <p:grpSpPr bwMode="auto">
          <a:xfrm>
            <a:off x="723900" y="2181225"/>
            <a:ext cx="3717925" cy="481013"/>
            <a:chOff x="456" y="1374"/>
            <a:chExt cx="2342" cy="303"/>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 y="1374"/>
              <a:ext cx="1328" cy="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 y="1406"/>
              <a:ext cx="1024" cy="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5513" y="2144713"/>
            <a:ext cx="3643312" cy="531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475" y="3875087"/>
            <a:ext cx="3663950" cy="468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2525" y="3811587"/>
            <a:ext cx="3541713" cy="531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5336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915988" y="1754188"/>
            <a:ext cx="644525" cy="517525"/>
          </a:xfrm>
          <a:prstGeom prst="roundRect">
            <a:avLst>
              <a:gd name="adj" fmla="val 181"/>
            </a:avLst>
          </a:prstGeom>
          <a:noFill/>
          <a:ln w="9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320" tIns="40320" rIns="85320" bIns="4032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200">
                <a:effectLst>
                  <a:outerShdw blurRad="38100" dist="38100" dir="2700000" algn="tl">
                    <a:srgbClr val="C0C0C0"/>
                  </a:outerShdw>
                </a:effectLst>
              </a:rPr>
              <a:t>Tumor Cells </a:t>
            </a:r>
          </a:p>
        </p:txBody>
      </p:sp>
      <p:sp>
        <p:nvSpPr>
          <p:cNvPr id="13314" name="Text Box 2"/>
          <p:cNvSpPr txBox="1">
            <a:spLocks noChangeArrowheads="1"/>
          </p:cNvSpPr>
          <p:nvPr/>
        </p:nvSpPr>
        <p:spPr bwMode="auto">
          <a:xfrm>
            <a:off x="228600" y="182563"/>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3200" b="1" dirty="0" smtClean="0">
                <a:solidFill>
                  <a:srgbClr val="00AEEF"/>
                </a:solidFill>
                <a:latin typeface="Times New Roman" pitchFamily="16" charset="0"/>
              </a:rPr>
              <a:t>Overview of </a:t>
            </a:r>
            <a:r>
              <a:rPr lang="en-US" altLang="en-US" sz="3200" b="1" dirty="0" err="1" smtClean="0">
                <a:solidFill>
                  <a:srgbClr val="00AEEF"/>
                </a:solidFill>
                <a:latin typeface="Times New Roman" pitchFamily="16" charset="0"/>
              </a:rPr>
              <a:t>TSNet</a:t>
            </a:r>
            <a:endParaRPr lang="en-US" altLang="en-US" sz="3200" b="1" dirty="0">
              <a:solidFill>
                <a:srgbClr val="00AEEF"/>
              </a:solidFill>
              <a:latin typeface="Times New Roman" pitchFamily="16" charset="0"/>
            </a:endParaRPr>
          </a:p>
        </p:txBody>
      </p:sp>
      <p:sp>
        <p:nvSpPr>
          <p:cNvPr id="13315" name="AutoShape 3"/>
          <p:cNvSpPr>
            <a:spLocks noChangeArrowheads="1"/>
          </p:cNvSpPr>
          <p:nvPr/>
        </p:nvSpPr>
        <p:spPr bwMode="auto">
          <a:xfrm>
            <a:off x="4870450" y="3727450"/>
            <a:ext cx="1441450" cy="600075"/>
          </a:xfrm>
          <a:prstGeom prst="octagon">
            <a:avLst>
              <a:gd name="adj" fmla="val 23148"/>
            </a:avLst>
          </a:prstGeom>
          <a:solidFill>
            <a:srgbClr val="CFE7F5">
              <a:alpha val="14999"/>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6" name="AutoShape 4"/>
          <p:cNvSpPr>
            <a:spLocks noChangeArrowheads="1"/>
          </p:cNvSpPr>
          <p:nvPr/>
        </p:nvSpPr>
        <p:spPr bwMode="auto">
          <a:xfrm>
            <a:off x="4840288" y="2779713"/>
            <a:ext cx="1441450" cy="600075"/>
          </a:xfrm>
          <a:prstGeom prst="octagon">
            <a:avLst>
              <a:gd name="adj" fmla="val 23148"/>
            </a:avLst>
          </a:prstGeom>
          <a:solidFill>
            <a:srgbClr val="CFE7F5">
              <a:alpha val="14999"/>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7" name="Oval 5"/>
          <p:cNvSpPr>
            <a:spLocks noChangeArrowheads="1"/>
          </p:cNvSpPr>
          <p:nvPr/>
        </p:nvSpPr>
        <p:spPr bwMode="auto">
          <a:xfrm>
            <a:off x="1612900" y="1801813"/>
            <a:ext cx="222250" cy="196850"/>
          </a:xfrm>
          <a:prstGeom prst="ellipse">
            <a:avLst/>
          </a:prstGeom>
          <a:solidFill>
            <a:srgbClr val="FF420E">
              <a:alpha val="4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8" name="Oval 6"/>
          <p:cNvSpPr>
            <a:spLocks noChangeArrowheads="1"/>
          </p:cNvSpPr>
          <p:nvPr/>
        </p:nvSpPr>
        <p:spPr bwMode="auto">
          <a:xfrm>
            <a:off x="1560513" y="1981200"/>
            <a:ext cx="223837" cy="196850"/>
          </a:xfrm>
          <a:prstGeom prst="ellipse">
            <a:avLst/>
          </a:prstGeom>
          <a:solidFill>
            <a:srgbClr val="FF420E">
              <a:alpha val="4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9" name="Oval 7"/>
          <p:cNvSpPr>
            <a:spLocks noChangeArrowheads="1"/>
          </p:cNvSpPr>
          <p:nvPr/>
        </p:nvSpPr>
        <p:spPr bwMode="auto">
          <a:xfrm>
            <a:off x="1697038" y="1958975"/>
            <a:ext cx="223837" cy="196850"/>
          </a:xfrm>
          <a:prstGeom prst="ellipse">
            <a:avLst/>
          </a:prstGeom>
          <a:solidFill>
            <a:srgbClr val="CFE7F5">
              <a:alpha val="4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0" name="Oval 8"/>
          <p:cNvSpPr>
            <a:spLocks noChangeArrowheads="1"/>
          </p:cNvSpPr>
          <p:nvPr/>
        </p:nvSpPr>
        <p:spPr bwMode="auto">
          <a:xfrm>
            <a:off x="1697038" y="2111375"/>
            <a:ext cx="223837" cy="196850"/>
          </a:xfrm>
          <a:prstGeom prst="ellipse">
            <a:avLst/>
          </a:prstGeom>
          <a:solidFill>
            <a:srgbClr val="CFE7F5">
              <a:alpha val="4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1" name="Oval 9"/>
          <p:cNvSpPr>
            <a:spLocks noChangeArrowheads="1"/>
          </p:cNvSpPr>
          <p:nvPr/>
        </p:nvSpPr>
        <p:spPr bwMode="auto">
          <a:xfrm>
            <a:off x="1806575" y="1801813"/>
            <a:ext cx="223838" cy="196850"/>
          </a:xfrm>
          <a:prstGeom prst="ellipse">
            <a:avLst/>
          </a:prstGeom>
          <a:solidFill>
            <a:srgbClr val="CFE7F5">
              <a:alpha val="4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2" name="Oval 10"/>
          <p:cNvSpPr>
            <a:spLocks noChangeArrowheads="1"/>
          </p:cNvSpPr>
          <p:nvPr/>
        </p:nvSpPr>
        <p:spPr bwMode="auto">
          <a:xfrm>
            <a:off x="1914525" y="1958975"/>
            <a:ext cx="222250" cy="196850"/>
          </a:xfrm>
          <a:prstGeom prst="ellipse">
            <a:avLst/>
          </a:prstGeom>
          <a:solidFill>
            <a:srgbClr val="CCFF99">
              <a:alpha val="4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3" name="AutoShape 11"/>
          <p:cNvSpPr>
            <a:spLocks noChangeArrowheads="1"/>
          </p:cNvSpPr>
          <p:nvPr/>
        </p:nvSpPr>
        <p:spPr bwMode="auto">
          <a:xfrm>
            <a:off x="1831975" y="1214438"/>
            <a:ext cx="201613" cy="206375"/>
          </a:xfrm>
          <a:prstGeom prst="irregularSeal2">
            <a:avLst/>
          </a:prstGeom>
          <a:solidFill>
            <a:srgbClr val="FFD32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4" name="AutoShape 12"/>
          <p:cNvSpPr>
            <a:spLocks noChangeArrowheads="1"/>
          </p:cNvSpPr>
          <p:nvPr/>
        </p:nvSpPr>
        <p:spPr bwMode="auto">
          <a:xfrm>
            <a:off x="1631950" y="1281113"/>
            <a:ext cx="201613" cy="206375"/>
          </a:xfrm>
          <a:prstGeom prst="irregularSeal2">
            <a:avLst/>
          </a:prstGeom>
          <a:solidFill>
            <a:srgbClr val="FFD32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5" name="AutoShape 13"/>
          <p:cNvSpPr>
            <a:spLocks noChangeArrowheads="1"/>
          </p:cNvSpPr>
          <p:nvPr/>
        </p:nvSpPr>
        <p:spPr bwMode="auto">
          <a:xfrm>
            <a:off x="1790700" y="1419225"/>
            <a:ext cx="200025" cy="206375"/>
          </a:xfrm>
          <a:prstGeom prst="irregularSeal2">
            <a:avLst/>
          </a:prstGeom>
          <a:solidFill>
            <a:srgbClr val="FFD32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6" name="AutoShape 14"/>
          <p:cNvSpPr>
            <a:spLocks noChangeArrowheads="1"/>
          </p:cNvSpPr>
          <p:nvPr/>
        </p:nvSpPr>
        <p:spPr bwMode="auto">
          <a:xfrm>
            <a:off x="649288" y="1119188"/>
            <a:ext cx="947737" cy="528637"/>
          </a:xfrm>
          <a:prstGeom prst="roundRect">
            <a:avLst>
              <a:gd name="adj" fmla="val 259"/>
            </a:avLst>
          </a:pr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320" tIns="49320" rIns="94320" bIns="4932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100">
                <a:effectLst>
                  <a:outerShdw blurRad="38100" dist="38100" dir="2700000" algn="tl">
                    <a:srgbClr val="C0C0C0"/>
                  </a:outerShdw>
                </a:effectLst>
              </a:rPr>
              <a:t>Normal Cell</a:t>
            </a:r>
          </a:p>
          <a:p>
            <a:pPr>
              <a:lnSpc>
                <a:spcPct val="100000"/>
              </a:lnSpc>
              <a:buClrTx/>
              <a:buFontTx/>
              <a:buNone/>
            </a:pPr>
            <a:r>
              <a:rPr lang="en-US" altLang="en-US" sz="1100">
                <a:effectLst>
                  <a:outerShdw blurRad="38100" dist="38100" dir="2700000" algn="tl">
                    <a:srgbClr val="C0C0C0"/>
                  </a:outerShdw>
                </a:effectLst>
              </a:rPr>
              <a:t>Infiltration</a:t>
            </a:r>
          </a:p>
        </p:txBody>
      </p:sp>
      <p:sp>
        <p:nvSpPr>
          <p:cNvPr id="13327" name="Text Box 15"/>
          <p:cNvSpPr txBox="1">
            <a:spLocks noChangeArrowheads="1"/>
          </p:cNvSpPr>
          <p:nvPr/>
        </p:nvSpPr>
        <p:spPr bwMode="auto">
          <a:xfrm>
            <a:off x="4840288" y="2779713"/>
            <a:ext cx="1481137"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gn="ctr">
              <a:lnSpc>
                <a:spcPct val="100000"/>
              </a:lnSpc>
              <a:buClrTx/>
              <a:buFontTx/>
              <a:buNone/>
            </a:pPr>
            <a:r>
              <a:rPr lang="en-US" altLang="en-US" sz="1600">
                <a:effectLst>
                  <a:outerShdw blurRad="38100" dist="38100" dir="2700000" algn="tl">
                    <a:srgbClr val="C0C0C0"/>
                  </a:outerShdw>
                </a:effectLst>
              </a:rPr>
              <a:t>Final</a:t>
            </a:r>
          </a:p>
          <a:p>
            <a:pPr algn="ctr">
              <a:lnSpc>
                <a:spcPct val="100000"/>
              </a:lnSpc>
              <a:buClrTx/>
              <a:buFontTx/>
              <a:buNone/>
            </a:pPr>
            <a:r>
              <a:rPr lang="en-US" altLang="en-US" sz="1600">
                <a:effectLst>
                  <a:outerShdw blurRad="38100" dist="38100" dir="2700000" algn="tl">
                    <a:srgbClr val="C0C0C0"/>
                  </a:outerShdw>
                </a:effectLst>
              </a:rPr>
              <a:t>Tumor Purity</a:t>
            </a:r>
          </a:p>
        </p:txBody>
      </p:sp>
      <p:sp>
        <p:nvSpPr>
          <p:cNvPr id="13328" name="Text Box 16"/>
          <p:cNvSpPr txBox="1">
            <a:spLocks noChangeArrowheads="1"/>
          </p:cNvSpPr>
          <p:nvPr/>
        </p:nvSpPr>
        <p:spPr bwMode="auto">
          <a:xfrm>
            <a:off x="4906963" y="3727450"/>
            <a:ext cx="1481137"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gn="ctr">
              <a:lnSpc>
                <a:spcPct val="100000"/>
              </a:lnSpc>
              <a:buClrTx/>
              <a:buFontTx/>
              <a:buNone/>
            </a:pPr>
            <a:r>
              <a:rPr lang="en-US" altLang="en-US" sz="1600">
                <a:effectLst>
                  <a:outerShdw blurRad="38100" dist="38100" dir="2700000" algn="tl">
                    <a:srgbClr val="C0C0C0"/>
                  </a:outerShdw>
                </a:effectLst>
              </a:rPr>
              <a:t>Estimate </a:t>
            </a:r>
          </a:p>
          <a:p>
            <a:pPr algn="ctr">
              <a:lnSpc>
                <a:spcPct val="100000"/>
              </a:lnSpc>
              <a:buClrTx/>
              <a:buFontTx/>
              <a:buNone/>
            </a:pPr>
            <a:r>
              <a:rPr lang="en-US" altLang="en-US" sz="1600">
                <a:effectLst>
                  <a:outerShdw blurRad="38100" dist="38100" dir="2700000" algn="tl">
                    <a:srgbClr val="C0C0C0"/>
                  </a:outerShdw>
                </a:effectLst>
              </a:rPr>
              <a:t>Networks</a:t>
            </a:r>
          </a:p>
        </p:txBody>
      </p:sp>
      <p:pic>
        <p:nvPicPr>
          <p:cNvPr id="1332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3252788"/>
            <a:ext cx="2468563" cy="36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30" name="Text Box 18"/>
          <p:cNvSpPr txBox="1">
            <a:spLocks noChangeArrowheads="1"/>
          </p:cNvSpPr>
          <p:nvPr/>
        </p:nvSpPr>
        <p:spPr bwMode="auto">
          <a:xfrm>
            <a:off x="6842125" y="2578100"/>
            <a:ext cx="76676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600" i="1" u="sng" dirty="0"/>
              <a:t>Step </a:t>
            </a:r>
            <a:r>
              <a:rPr lang="en-US" altLang="en-US" sz="1600" i="1" u="sng" dirty="0" smtClean="0"/>
              <a:t>1</a:t>
            </a:r>
            <a:endParaRPr lang="en-US" altLang="en-US" sz="1600" i="1" u="sng" dirty="0"/>
          </a:p>
        </p:txBody>
      </p:sp>
      <p:sp>
        <p:nvSpPr>
          <p:cNvPr id="13331" name="Text Box 19"/>
          <p:cNvSpPr txBox="1">
            <a:spLocks noChangeArrowheads="1"/>
          </p:cNvSpPr>
          <p:nvPr/>
        </p:nvSpPr>
        <p:spPr bwMode="auto">
          <a:xfrm>
            <a:off x="6842125" y="3313113"/>
            <a:ext cx="766763"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600" i="1" u="sng" dirty="0"/>
              <a:t>Step </a:t>
            </a:r>
            <a:r>
              <a:rPr lang="en-US" altLang="en-US" sz="1600" i="1" u="sng" dirty="0" smtClean="0"/>
              <a:t>2</a:t>
            </a:r>
            <a:endParaRPr lang="en-US" altLang="en-US" sz="1600" i="1" u="sng" dirty="0"/>
          </a:p>
        </p:txBody>
      </p:sp>
      <p:sp>
        <p:nvSpPr>
          <p:cNvPr id="13332" name="Oval 20"/>
          <p:cNvSpPr>
            <a:spLocks noChangeArrowheads="1"/>
          </p:cNvSpPr>
          <p:nvPr/>
        </p:nvSpPr>
        <p:spPr bwMode="auto">
          <a:xfrm>
            <a:off x="1833563" y="2085975"/>
            <a:ext cx="223837" cy="196850"/>
          </a:xfrm>
          <a:prstGeom prst="ellipse">
            <a:avLst/>
          </a:prstGeom>
          <a:solidFill>
            <a:srgbClr val="CCFF99">
              <a:alpha val="4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33" name="AutoShape 21"/>
          <p:cNvSpPr>
            <a:spLocks noChangeArrowheads="1"/>
          </p:cNvSpPr>
          <p:nvPr/>
        </p:nvSpPr>
        <p:spPr bwMode="auto">
          <a:xfrm>
            <a:off x="5416550" y="3436938"/>
            <a:ext cx="274638" cy="254000"/>
          </a:xfrm>
          <a:prstGeom prst="downArrow">
            <a:avLst>
              <a:gd name="adj1" fmla="val 50000"/>
              <a:gd name="adj2" fmla="val 25000"/>
            </a:avLst>
          </a:prstGeom>
          <a:solidFill>
            <a:srgbClr val="FFFFCC"/>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34" name="AutoShape 22"/>
          <p:cNvSpPr>
            <a:spLocks noChangeArrowheads="1"/>
          </p:cNvSpPr>
          <p:nvPr/>
        </p:nvSpPr>
        <p:spPr bwMode="auto">
          <a:xfrm>
            <a:off x="5405438" y="2054225"/>
            <a:ext cx="274637" cy="663575"/>
          </a:xfrm>
          <a:prstGeom prst="downArrow">
            <a:avLst>
              <a:gd name="adj1" fmla="val 50000"/>
              <a:gd name="adj2" fmla="val 60405"/>
            </a:avLst>
          </a:prstGeom>
          <a:solidFill>
            <a:srgbClr val="FFFFCC"/>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35" name="Text Box 23"/>
          <p:cNvSpPr txBox="1">
            <a:spLocks noChangeArrowheads="1"/>
          </p:cNvSpPr>
          <p:nvPr/>
        </p:nvSpPr>
        <p:spPr bwMode="auto">
          <a:xfrm>
            <a:off x="973138" y="4405313"/>
            <a:ext cx="160337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200"/>
              <a:t>Observed </a:t>
            </a:r>
          </a:p>
          <a:p>
            <a:pPr>
              <a:lnSpc>
                <a:spcPct val="100000"/>
              </a:lnSpc>
              <a:buClrTx/>
              <a:buFontTx/>
              <a:buNone/>
            </a:pPr>
            <a:r>
              <a:rPr lang="en-US" altLang="en-US" sz="1200"/>
              <a:t>gene expression for</a:t>
            </a:r>
          </a:p>
          <a:p>
            <a:pPr>
              <a:lnSpc>
                <a:spcPct val="100000"/>
              </a:lnSpc>
              <a:buClrTx/>
              <a:buFontTx/>
              <a:buNone/>
            </a:pPr>
            <a:r>
              <a:rPr lang="en-US" altLang="en-US" sz="1200"/>
              <a:t>sample </a:t>
            </a:r>
            <a:r>
              <a:rPr lang="en-US" altLang="en-US" sz="1200" i="1"/>
              <a:t>n</a:t>
            </a:r>
            <a:r>
              <a:rPr lang="en-US" altLang="en-US" sz="1200"/>
              <a:t> and gene </a:t>
            </a:r>
            <a:r>
              <a:rPr lang="en-US" altLang="en-US" sz="1200" i="1"/>
              <a:t>g</a:t>
            </a:r>
          </a:p>
        </p:txBody>
      </p:sp>
      <p:sp>
        <p:nvSpPr>
          <p:cNvPr id="13336" name="Line 24"/>
          <p:cNvSpPr>
            <a:spLocks noChangeShapeType="1"/>
          </p:cNvSpPr>
          <p:nvPr/>
        </p:nvSpPr>
        <p:spPr bwMode="auto">
          <a:xfrm flipV="1">
            <a:off x="1846263" y="3589338"/>
            <a:ext cx="1587" cy="422275"/>
          </a:xfrm>
          <a:prstGeom prst="line">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37" name="Text Box 25"/>
          <p:cNvSpPr txBox="1">
            <a:spLocks noChangeArrowheads="1"/>
          </p:cNvSpPr>
          <p:nvPr/>
        </p:nvSpPr>
        <p:spPr bwMode="auto">
          <a:xfrm>
            <a:off x="1563688" y="3983038"/>
            <a:ext cx="584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300" i="1"/>
              <a:t>purity</a:t>
            </a:r>
          </a:p>
        </p:txBody>
      </p:sp>
      <p:sp>
        <p:nvSpPr>
          <p:cNvPr id="13338" name="AutoShape 26"/>
          <p:cNvSpPr>
            <a:spLocks noChangeArrowheads="1"/>
          </p:cNvSpPr>
          <p:nvPr/>
        </p:nvSpPr>
        <p:spPr bwMode="auto">
          <a:xfrm>
            <a:off x="1676400" y="3289300"/>
            <a:ext cx="260350" cy="274638"/>
          </a:xfrm>
          <a:prstGeom prst="roundRect">
            <a:avLst>
              <a:gd name="adj" fmla="val 606"/>
            </a:avLst>
          </a:prstGeom>
          <a:solidFill>
            <a:srgbClr val="CFE7F5">
              <a:alpha val="0"/>
            </a:srgbClr>
          </a:solidFill>
          <a:ln w="1836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39" name="Text Box 27"/>
          <p:cNvSpPr txBox="1">
            <a:spLocks noChangeArrowheads="1"/>
          </p:cNvSpPr>
          <p:nvPr/>
        </p:nvSpPr>
        <p:spPr bwMode="auto">
          <a:xfrm>
            <a:off x="2212975" y="3983038"/>
            <a:ext cx="584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300" i="1"/>
              <a:t>latent</a:t>
            </a:r>
          </a:p>
        </p:txBody>
      </p:sp>
      <p:sp>
        <p:nvSpPr>
          <p:cNvPr id="13340" name="Line 28"/>
          <p:cNvSpPr>
            <a:spLocks noChangeShapeType="1"/>
          </p:cNvSpPr>
          <p:nvPr/>
        </p:nvSpPr>
        <p:spPr bwMode="auto">
          <a:xfrm flipH="1" flipV="1">
            <a:off x="2082800" y="3624263"/>
            <a:ext cx="430213" cy="331787"/>
          </a:xfrm>
          <a:prstGeom prst="line">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41" name="Line 29"/>
          <p:cNvSpPr>
            <a:spLocks noChangeShapeType="1"/>
          </p:cNvSpPr>
          <p:nvPr/>
        </p:nvSpPr>
        <p:spPr bwMode="auto">
          <a:xfrm flipV="1">
            <a:off x="2486025" y="3589338"/>
            <a:ext cx="822325" cy="368300"/>
          </a:xfrm>
          <a:prstGeom prst="line">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3342"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7313" y="3709988"/>
            <a:ext cx="2274887" cy="65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43" name="AutoShape 31"/>
          <p:cNvSpPr>
            <a:spLocks noChangeArrowheads="1"/>
          </p:cNvSpPr>
          <p:nvPr/>
        </p:nvSpPr>
        <p:spPr bwMode="auto">
          <a:xfrm>
            <a:off x="8172450" y="3709988"/>
            <a:ext cx="384175" cy="654050"/>
          </a:xfrm>
          <a:prstGeom prst="roundRect">
            <a:avLst>
              <a:gd name="adj" fmla="val 412"/>
            </a:avLst>
          </a:prstGeom>
          <a:solidFill>
            <a:srgbClr val="CFE7F5">
              <a:alpha val="0"/>
            </a:srgbClr>
          </a:solidFill>
          <a:ln w="1836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334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2903538"/>
            <a:ext cx="1965325" cy="33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45" name="AutoShape 33"/>
          <p:cNvSpPr>
            <a:spLocks noChangeArrowheads="1"/>
          </p:cNvSpPr>
          <p:nvPr/>
        </p:nvSpPr>
        <p:spPr bwMode="auto">
          <a:xfrm>
            <a:off x="6924675" y="2928938"/>
            <a:ext cx="188913" cy="274637"/>
          </a:xfrm>
          <a:prstGeom prst="roundRect">
            <a:avLst>
              <a:gd name="adj" fmla="val 847"/>
            </a:avLst>
          </a:prstGeom>
          <a:solidFill>
            <a:srgbClr val="CFE7F5">
              <a:alpha val="0"/>
            </a:srgbClr>
          </a:solidFill>
          <a:ln w="1836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46" name="Line 34"/>
          <p:cNvSpPr>
            <a:spLocks noChangeShapeType="1"/>
          </p:cNvSpPr>
          <p:nvPr/>
        </p:nvSpPr>
        <p:spPr bwMode="auto">
          <a:xfrm flipV="1">
            <a:off x="7808913" y="4452938"/>
            <a:ext cx="365125" cy="331787"/>
          </a:xfrm>
          <a:prstGeom prst="line">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47" name="Text Box 35"/>
          <p:cNvSpPr txBox="1">
            <a:spLocks noChangeArrowheads="1"/>
          </p:cNvSpPr>
          <p:nvPr/>
        </p:nvSpPr>
        <p:spPr bwMode="auto">
          <a:xfrm>
            <a:off x="4378325" y="4541838"/>
            <a:ext cx="349567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gn="r">
              <a:lnSpc>
                <a:spcPct val="100000"/>
              </a:lnSpc>
              <a:buClrTx/>
              <a:buFontTx/>
              <a:buNone/>
            </a:pPr>
            <a:r>
              <a:rPr lang="en-US" altLang="en-US" sz="1200"/>
              <a:t>Estimate precision matrices for latent variables </a:t>
            </a:r>
          </a:p>
          <a:p>
            <a:pPr algn="r">
              <a:lnSpc>
                <a:spcPct val="100000"/>
              </a:lnSpc>
              <a:buClrTx/>
              <a:buFontTx/>
              <a:buNone/>
            </a:pPr>
            <a:r>
              <a:rPr lang="en-US" altLang="en-US" sz="1200"/>
              <a:t>using </a:t>
            </a:r>
            <a:r>
              <a:rPr lang="en-US" altLang="en-US" sz="1200" b="1">
                <a:effectLst>
                  <a:outerShdw blurRad="38100" dist="38100" dir="2700000" algn="tl">
                    <a:srgbClr val="C0C0C0"/>
                  </a:outerShdw>
                </a:effectLst>
              </a:rPr>
              <a:t>Graphical Lasso</a:t>
            </a:r>
          </a:p>
        </p:txBody>
      </p:sp>
      <p:sp>
        <p:nvSpPr>
          <p:cNvPr id="13348" name="AutoShape 36"/>
          <p:cNvSpPr>
            <a:spLocks noChangeArrowheads="1"/>
          </p:cNvSpPr>
          <p:nvPr/>
        </p:nvSpPr>
        <p:spPr bwMode="auto">
          <a:xfrm>
            <a:off x="2682875" y="1303338"/>
            <a:ext cx="1725613" cy="750887"/>
          </a:xfrm>
          <a:prstGeom prst="roundRect">
            <a:avLst>
              <a:gd name="adj" fmla="val 537"/>
            </a:avLst>
          </a:prstGeom>
          <a:solidFill>
            <a:srgbClr val="99FF66">
              <a:alpha val="2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400" b="1"/>
              <a:t>Other Methods for Tumor Purity Estimation </a:t>
            </a:r>
          </a:p>
        </p:txBody>
      </p:sp>
      <p:sp>
        <p:nvSpPr>
          <p:cNvPr id="13349" name="AutoShape 37"/>
          <p:cNvSpPr>
            <a:spLocks noChangeArrowheads="1"/>
          </p:cNvSpPr>
          <p:nvPr/>
        </p:nvSpPr>
        <p:spPr bwMode="auto">
          <a:xfrm>
            <a:off x="1089025" y="2903538"/>
            <a:ext cx="2401888" cy="319087"/>
          </a:xfrm>
          <a:prstGeom prst="roundRect">
            <a:avLst>
              <a:gd name="adj" fmla="val 537"/>
            </a:avLst>
          </a:prstGeom>
          <a:solidFill>
            <a:srgbClr val="99FF66">
              <a:alpha val="25000"/>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400" b="1"/>
              <a:t>RNASeq Data (Model)</a:t>
            </a:r>
          </a:p>
        </p:txBody>
      </p:sp>
      <p:sp>
        <p:nvSpPr>
          <p:cNvPr id="13350" name="AutoShape 38"/>
          <p:cNvSpPr>
            <a:spLocks noChangeArrowheads="1"/>
          </p:cNvSpPr>
          <p:nvPr/>
        </p:nvSpPr>
        <p:spPr bwMode="auto">
          <a:xfrm>
            <a:off x="2312988" y="1176338"/>
            <a:ext cx="249237" cy="1006475"/>
          </a:xfrm>
          <a:prstGeom prst="chevron">
            <a:avLst>
              <a:gd name="adj" fmla="val 25000"/>
            </a:avLst>
          </a:prstGeom>
          <a:solidFill>
            <a:srgbClr val="FFFFCC"/>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51" name="AutoShape 39"/>
          <p:cNvSpPr>
            <a:spLocks noChangeArrowheads="1"/>
          </p:cNvSpPr>
          <p:nvPr/>
        </p:nvSpPr>
        <p:spPr bwMode="auto">
          <a:xfrm>
            <a:off x="4879975" y="1319213"/>
            <a:ext cx="1441450" cy="600075"/>
          </a:xfrm>
          <a:prstGeom prst="octagon">
            <a:avLst>
              <a:gd name="adj" fmla="val 23148"/>
            </a:avLst>
          </a:prstGeom>
          <a:solidFill>
            <a:srgbClr val="CFE7F5">
              <a:alpha val="14999"/>
            </a:srgbClr>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52" name="Text Box 40"/>
          <p:cNvSpPr txBox="1">
            <a:spLocks noChangeArrowheads="1"/>
          </p:cNvSpPr>
          <p:nvPr/>
        </p:nvSpPr>
        <p:spPr bwMode="auto">
          <a:xfrm>
            <a:off x="4879975" y="1319213"/>
            <a:ext cx="1481138"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gn="ctr">
              <a:lnSpc>
                <a:spcPct val="100000"/>
              </a:lnSpc>
              <a:buClrTx/>
              <a:buFontTx/>
              <a:buNone/>
            </a:pPr>
            <a:r>
              <a:rPr lang="en-US" altLang="en-US" sz="1600">
                <a:effectLst>
                  <a:outerShdw blurRad="38100" dist="38100" dir="2700000" algn="tl">
                    <a:srgbClr val="C0C0C0"/>
                  </a:outerShdw>
                </a:effectLst>
              </a:rPr>
              <a:t>Estimate </a:t>
            </a:r>
          </a:p>
          <a:p>
            <a:pPr algn="ctr">
              <a:lnSpc>
                <a:spcPct val="100000"/>
              </a:lnSpc>
              <a:buClrTx/>
              <a:buFontTx/>
              <a:buNone/>
            </a:pPr>
            <a:r>
              <a:rPr lang="en-US" altLang="en-US" sz="1600">
                <a:effectLst>
                  <a:outerShdw blurRad="38100" dist="38100" dir="2700000" algn="tl">
                    <a:srgbClr val="C0C0C0"/>
                  </a:outerShdw>
                </a:effectLst>
              </a:rPr>
              <a:t>Tumor Purity</a:t>
            </a:r>
          </a:p>
        </p:txBody>
      </p:sp>
      <p:sp>
        <p:nvSpPr>
          <p:cNvPr id="13353" name="Text Box 41"/>
          <p:cNvSpPr txBox="1">
            <a:spLocks noChangeArrowheads="1"/>
          </p:cNvSpPr>
          <p:nvPr/>
        </p:nvSpPr>
        <p:spPr bwMode="auto">
          <a:xfrm>
            <a:off x="4879975" y="1319213"/>
            <a:ext cx="1481138"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gn="ctr">
              <a:lnSpc>
                <a:spcPct val="100000"/>
              </a:lnSpc>
              <a:buClrTx/>
              <a:buFontTx/>
              <a:buNone/>
            </a:pPr>
            <a:endParaRPr lang="en-US" altLang="en-US" sz="1600" dirty="0"/>
          </a:p>
          <a:p>
            <a:pPr algn="ctr">
              <a:lnSpc>
                <a:spcPct val="100000"/>
              </a:lnSpc>
              <a:buClrTx/>
              <a:buFontTx/>
              <a:buNone/>
            </a:pPr>
            <a:r>
              <a:rPr lang="en-US" altLang="en-US" sz="1600" dirty="0" smtClean="0"/>
              <a:t>Tumor </a:t>
            </a:r>
            <a:r>
              <a:rPr lang="en-US" altLang="en-US" sz="1600" dirty="0"/>
              <a:t>Purity</a:t>
            </a:r>
          </a:p>
        </p:txBody>
      </p:sp>
      <p:sp>
        <p:nvSpPr>
          <p:cNvPr id="13354" name="Line 42"/>
          <p:cNvSpPr>
            <a:spLocks noChangeShapeType="1"/>
          </p:cNvSpPr>
          <p:nvPr/>
        </p:nvSpPr>
        <p:spPr bwMode="auto">
          <a:xfrm flipV="1">
            <a:off x="1196975" y="3590925"/>
            <a:ext cx="6350" cy="754063"/>
          </a:xfrm>
          <a:prstGeom prst="line">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55" name="AutoShape 43"/>
          <p:cNvSpPr>
            <a:spLocks noChangeArrowheads="1"/>
          </p:cNvSpPr>
          <p:nvPr/>
        </p:nvSpPr>
        <p:spPr bwMode="auto">
          <a:xfrm>
            <a:off x="4503738" y="1530350"/>
            <a:ext cx="274637" cy="293688"/>
          </a:xfrm>
          <a:prstGeom prst="rightArrow">
            <a:avLst>
              <a:gd name="adj1" fmla="val 50000"/>
              <a:gd name="adj2" fmla="val 25000"/>
            </a:avLst>
          </a:prstGeom>
          <a:solidFill>
            <a:srgbClr val="FFFFCC"/>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56" name="Text Box 44"/>
          <p:cNvSpPr txBox="1">
            <a:spLocks noChangeArrowheads="1"/>
          </p:cNvSpPr>
          <p:nvPr/>
        </p:nvSpPr>
        <p:spPr bwMode="auto">
          <a:xfrm>
            <a:off x="6842125" y="1354138"/>
            <a:ext cx="766763"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nSpc>
                <a:spcPct val="100000"/>
              </a:lnSpc>
              <a:buClrTx/>
              <a:buFontTx/>
              <a:buNone/>
            </a:pPr>
            <a:r>
              <a:rPr lang="en-US" altLang="en-US" sz="1600" i="1" u="sng" dirty="0" smtClean="0"/>
              <a:t>Prior</a:t>
            </a:r>
            <a:endParaRPr lang="en-US" altLang="en-US" sz="1600" i="1" u="sng" dirty="0"/>
          </a:p>
        </p:txBody>
      </p:sp>
      <p:sp>
        <p:nvSpPr>
          <p:cNvPr id="13357" name="AutoShape 45"/>
          <p:cNvSpPr>
            <a:spLocks noChangeArrowheads="1"/>
          </p:cNvSpPr>
          <p:nvPr/>
        </p:nvSpPr>
        <p:spPr bwMode="auto">
          <a:xfrm rot="16200000">
            <a:off x="4084638" y="2673350"/>
            <a:ext cx="274637" cy="798513"/>
          </a:xfrm>
          <a:prstGeom prst="downArrow">
            <a:avLst>
              <a:gd name="adj1" fmla="val 50000"/>
              <a:gd name="adj2" fmla="val 72688"/>
            </a:avLst>
          </a:prstGeom>
          <a:solidFill>
            <a:srgbClr val="FFFFCC"/>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58" name="AutoShape 46"/>
          <p:cNvSpPr>
            <a:spLocks noChangeArrowheads="1"/>
          </p:cNvSpPr>
          <p:nvPr/>
        </p:nvSpPr>
        <p:spPr bwMode="auto">
          <a:xfrm rot="5400000">
            <a:off x="1458119" y="2169319"/>
            <a:ext cx="223837" cy="1006475"/>
          </a:xfrm>
          <a:prstGeom prst="chevron">
            <a:avLst>
              <a:gd name="adj" fmla="val 25000"/>
            </a:avLst>
          </a:prstGeom>
          <a:solidFill>
            <a:srgbClr val="FFFFCC"/>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59" name="AutoShape 47"/>
          <p:cNvSpPr>
            <a:spLocks noChangeArrowheads="1"/>
          </p:cNvSpPr>
          <p:nvPr/>
        </p:nvSpPr>
        <p:spPr bwMode="auto">
          <a:xfrm>
            <a:off x="1460500" y="1154113"/>
            <a:ext cx="730250" cy="565150"/>
          </a:xfrm>
          <a:prstGeom prst="downArrow">
            <a:avLst>
              <a:gd name="adj1" fmla="val 62685"/>
              <a:gd name="adj2" fmla="val 25972"/>
            </a:avLst>
          </a:prstGeom>
          <a:solidFill>
            <a:srgbClr val="CFE7F5">
              <a:alpha val="9999"/>
            </a:srgbClr>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60" name="AutoShape 48"/>
          <p:cNvSpPr>
            <a:spLocks noChangeArrowheads="1"/>
          </p:cNvSpPr>
          <p:nvPr/>
        </p:nvSpPr>
        <p:spPr bwMode="auto">
          <a:xfrm>
            <a:off x="665163" y="1009650"/>
            <a:ext cx="1536700" cy="1462088"/>
          </a:xfrm>
          <a:prstGeom prst="roundRect">
            <a:avLst>
              <a:gd name="adj" fmla="val 16667"/>
            </a:avLst>
          </a:prstGeom>
          <a:solidFill>
            <a:srgbClr val="CFE7F5">
              <a:alpha val="4999"/>
            </a:srgbClr>
          </a:solidFill>
          <a:ln w="18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337366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2971800"/>
            <a:ext cx="7239000" cy="762000"/>
          </a:xfrm>
        </p:spPr>
        <p:txBody>
          <a:bodyPr>
            <a:normAutofit/>
          </a:bodyPr>
          <a:lstStyle/>
          <a:p>
            <a:r>
              <a:rPr lang="en-US" sz="2800" dirty="0" smtClean="0">
                <a:latin typeface="+mj-lt"/>
              </a:rPr>
              <a:t>Application on TCGA ovarian cancer data</a:t>
            </a:r>
            <a:endParaRPr lang="en-US" sz="2800" dirty="0">
              <a:latin typeface="+mj-lt"/>
            </a:endParaRPr>
          </a:p>
        </p:txBody>
      </p:sp>
    </p:spTree>
    <p:extLst>
      <p:ext uri="{BB962C8B-B14F-4D97-AF65-F5344CB8AC3E}">
        <p14:creationId xmlns:p14="http://schemas.microsoft.com/office/powerpoint/2010/main" val="72556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47638" y="274638"/>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Application on TCGA Ovarian Cancer Data</a:t>
            </a:r>
            <a:endParaRPr lang="en-US" altLang="en-US" sz="2800" b="1" dirty="0">
              <a:solidFill>
                <a:schemeClr val="accent1"/>
              </a:solidFill>
              <a:latin typeface="+mj-lt"/>
              <a:ea typeface="+mj-ea"/>
              <a:cs typeface="Times New Roman"/>
            </a:endParaRPr>
          </a:p>
        </p:txBody>
      </p:sp>
      <p:sp>
        <p:nvSpPr>
          <p:cNvPr id="22531" name="Rectangle 3"/>
          <p:cNvSpPr>
            <a:spLocks noChangeArrowheads="1"/>
          </p:cNvSpPr>
          <p:nvPr/>
        </p:nvSpPr>
        <p:spPr bwMode="auto">
          <a:xfrm>
            <a:off x="500062" y="1042988"/>
            <a:ext cx="8567737"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38125" indent="-230188">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1pPr>
            <a:lvl2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2pPr>
            <a:lvl3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3pPr>
            <a:lvl4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4pPr>
            <a:lvl5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endParaRPr lang="en-US" altLang="en-US" sz="15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err="1" smtClean="0">
                <a:latin typeface="Gill Sans MT" charset="0"/>
              </a:rPr>
              <a:t>RNAseq</a:t>
            </a:r>
            <a:r>
              <a:rPr lang="en-US" altLang="en-US" sz="2000" dirty="0" smtClean="0">
                <a:latin typeface="Gill Sans MT" charset="0"/>
              </a:rPr>
              <a:t> profiles (firehose, level 3) for 281 ovarian </a:t>
            </a:r>
            <a:r>
              <a:rPr lang="en-US" altLang="en-US" sz="2000" dirty="0">
                <a:latin typeface="Gill Sans MT" charset="0"/>
              </a:rPr>
              <a:t>cancer </a:t>
            </a:r>
            <a:r>
              <a:rPr lang="en-US" altLang="en-US" sz="2000" dirty="0" smtClean="0">
                <a:latin typeface="Gill Sans MT" charset="0"/>
              </a:rPr>
              <a:t>tumor samples.</a:t>
            </a:r>
          </a:p>
          <a:p>
            <a:pPr>
              <a:spcBef>
                <a:spcPts val="600"/>
              </a:spcBef>
              <a:spcAft>
                <a:spcPts val="1425"/>
              </a:spcAft>
              <a:buClr>
                <a:srgbClr val="727CA3"/>
              </a:buClr>
              <a:buSzPct val="76000"/>
            </a:pPr>
            <a:r>
              <a:rPr lang="en-US" altLang="en-US" sz="2000" u="sng" dirty="0" smtClean="0">
                <a:effectLst>
                  <a:outerShdw blurRad="38100" dist="38100" dir="2700000" algn="tl">
                    <a:srgbClr val="C0C0C0"/>
                  </a:outerShdw>
                </a:effectLst>
              </a:rPr>
              <a:t>Purity </a:t>
            </a:r>
            <a:r>
              <a:rPr lang="en-US" altLang="en-US" sz="2000" u="sng" dirty="0">
                <a:effectLst>
                  <a:outerShdw blurRad="38100" dist="38100" dir="2700000" algn="tl">
                    <a:srgbClr val="C0C0C0"/>
                  </a:outerShdw>
                </a:effectLst>
              </a:rPr>
              <a:t>Inference</a:t>
            </a:r>
          </a:p>
          <a:p>
            <a:pPr>
              <a:spcBef>
                <a:spcPts val="600"/>
              </a:spcBef>
              <a:spcAft>
                <a:spcPts val="1425"/>
              </a:spcAft>
              <a:buClr>
                <a:srgbClr val="727CA3"/>
              </a:buClr>
              <a:buSzPct val="76000"/>
              <a:buFont typeface="Wingdings 3" charset="2"/>
              <a:buChar char=""/>
            </a:pPr>
            <a:r>
              <a:rPr lang="en-US" altLang="en-US" sz="2000" dirty="0">
                <a:latin typeface="Gill Sans MT" charset="0"/>
              </a:rPr>
              <a:t>Estimate tumor purity for </a:t>
            </a:r>
            <a:r>
              <a:rPr lang="en-US" altLang="en-US" sz="2000" dirty="0" smtClean="0">
                <a:latin typeface="Gill Sans MT" charset="0"/>
              </a:rPr>
              <a:t>281 </a:t>
            </a:r>
            <a:r>
              <a:rPr lang="en-US" altLang="en-US" sz="2000" dirty="0">
                <a:latin typeface="Gill Sans MT" charset="0"/>
              </a:rPr>
              <a:t>samples using a subset of ~ 200 genes (stromal and immune genes, </a:t>
            </a:r>
            <a:r>
              <a:rPr lang="en-US" altLang="en-US" sz="2000" dirty="0" smtClean="0">
                <a:latin typeface="Gill Sans MT" charset="0"/>
              </a:rPr>
              <a:t> Yoshihara </a:t>
            </a:r>
            <a:r>
              <a:rPr lang="en-US" altLang="en-US" sz="2000" dirty="0">
                <a:latin typeface="Gill Sans MT" charset="0"/>
              </a:rPr>
              <a:t>et </a:t>
            </a:r>
            <a:r>
              <a:rPr lang="en-US" altLang="en-US" sz="2000" dirty="0" smtClean="0">
                <a:latin typeface="Gill Sans MT" charset="0"/>
              </a:rPr>
              <a:t>al. 2013)</a:t>
            </a:r>
          </a:p>
          <a:p>
            <a:pPr marL="7937" indent="0">
              <a:spcBef>
                <a:spcPts val="600"/>
              </a:spcBef>
              <a:spcAft>
                <a:spcPts val="1425"/>
              </a:spcAft>
              <a:buClr>
                <a:srgbClr val="727CA3"/>
              </a:buClr>
              <a:buSzPct val="76000"/>
            </a:pPr>
            <a:r>
              <a:rPr lang="en-US" altLang="en-US" sz="2000" u="sng" dirty="0">
                <a:effectLst>
                  <a:outerShdw blurRad="38100" dist="38100" dir="2700000" algn="tl">
                    <a:srgbClr val="C0C0C0"/>
                  </a:outerShdw>
                </a:effectLst>
              </a:rPr>
              <a:t>Network </a:t>
            </a:r>
            <a:r>
              <a:rPr lang="en-US" altLang="en-US" sz="2000" u="sng" dirty="0" smtClean="0">
                <a:effectLst>
                  <a:outerShdw blurRad="38100" dist="38100" dir="2700000" algn="tl">
                    <a:srgbClr val="C0C0C0"/>
                  </a:outerShdw>
                </a:effectLst>
              </a:rPr>
              <a:t>Inference</a:t>
            </a:r>
            <a:endParaRPr lang="en-US" altLang="en-US" sz="15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Select 1,000 genes with highest </a:t>
            </a:r>
            <a:r>
              <a:rPr lang="en-US" altLang="en-US" sz="2000" dirty="0" smtClean="0">
                <a:latin typeface="Gill Sans MT" charset="0"/>
              </a:rPr>
              <a:t>inter-quantile-range </a:t>
            </a:r>
            <a:r>
              <a:rPr lang="en-US" altLang="en-US" sz="2000" dirty="0">
                <a:latin typeface="Gill Sans MT" charset="0"/>
              </a:rPr>
              <a:t>across </a:t>
            </a:r>
            <a:r>
              <a:rPr lang="en-US" altLang="en-US" sz="2000" dirty="0" smtClean="0">
                <a:latin typeface="Gill Sans MT" charset="0"/>
              </a:rPr>
              <a:t>all samples.</a:t>
            </a:r>
            <a:endParaRPr lang="en-US" altLang="en-US" sz="20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Apply </a:t>
            </a:r>
            <a:r>
              <a:rPr lang="en-US" altLang="en-US" sz="2000" dirty="0" err="1">
                <a:latin typeface="Gill Sans MT" charset="0"/>
              </a:rPr>
              <a:t>TSNet</a:t>
            </a:r>
            <a:r>
              <a:rPr lang="en-US" altLang="en-US" sz="2000" dirty="0">
                <a:latin typeface="Gill Sans MT" charset="0"/>
              </a:rPr>
              <a:t> to derive the </a:t>
            </a:r>
            <a:r>
              <a:rPr lang="en-US" altLang="en-US" sz="2000" dirty="0" smtClean="0">
                <a:latin typeface="Gill Sans MT" charset="0"/>
              </a:rPr>
              <a:t>Tumor/Normal </a:t>
            </a:r>
            <a:r>
              <a:rPr lang="en-US" altLang="en-US" sz="2000" dirty="0">
                <a:latin typeface="Gill Sans MT" charset="0"/>
              </a:rPr>
              <a:t>Specific </a:t>
            </a:r>
            <a:r>
              <a:rPr lang="en-US" altLang="en-US" sz="2000" dirty="0" smtClean="0">
                <a:latin typeface="Gill Sans MT" charset="0"/>
              </a:rPr>
              <a:t>Network.</a:t>
            </a:r>
            <a:endParaRPr lang="en-US" altLang="en-US" sz="2000" dirty="0">
              <a:latin typeface="Gill Sans MT" charset="0"/>
            </a:endParaRPr>
          </a:p>
          <a:p>
            <a:pPr>
              <a:spcBef>
                <a:spcPts val="600"/>
              </a:spcBef>
              <a:spcAft>
                <a:spcPts val="1425"/>
              </a:spcAft>
              <a:buClr>
                <a:srgbClr val="727CA3"/>
              </a:buClr>
              <a:buSzPct val="76000"/>
              <a:buFont typeface="Wingdings 3" charset="2"/>
              <a:buChar char=""/>
            </a:pPr>
            <a:r>
              <a:rPr lang="en-US" altLang="en-US" sz="2000" dirty="0" smtClean="0">
                <a:latin typeface="Gill Sans MT" charset="0"/>
              </a:rPr>
              <a:t>Apply Graphical Lasso (</a:t>
            </a:r>
            <a:r>
              <a:rPr lang="en-US" sz="2000" dirty="0"/>
              <a:t>Yuan et. al. 2007; Friedman et. al. </a:t>
            </a:r>
            <a:r>
              <a:rPr lang="en-US" sz="2000" dirty="0" smtClean="0"/>
              <a:t>2008</a:t>
            </a:r>
            <a:r>
              <a:rPr lang="en-US" altLang="en-US" sz="2000" dirty="0" smtClean="0">
                <a:latin typeface="Gill Sans MT" charset="0"/>
              </a:rPr>
              <a:t>) to estimate one network --- </a:t>
            </a:r>
            <a:r>
              <a:rPr lang="en-US" altLang="en-US" sz="2000" dirty="0" err="1" smtClean="0">
                <a:latin typeface="Gill Sans MT" charset="0"/>
              </a:rPr>
              <a:t>MixNet</a:t>
            </a:r>
            <a:r>
              <a:rPr lang="en-US" altLang="en-US" sz="2000" dirty="0" smtClean="0">
                <a:latin typeface="Gill Sans MT" charset="0"/>
              </a:rPr>
              <a:t>.</a:t>
            </a:r>
            <a:endParaRPr lang="en-US" altLang="en-US" sz="1500" dirty="0">
              <a:latin typeface="Gill Sans MT" charset="0"/>
            </a:endParaRP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p:spTree>
    <p:extLst>
      <p:ext uri="{BB962C8B-B14F-4D97-AF65-F5344CB8AC3E}">
        <p14:creationId xmlns:p14="http://schemas.microsoft.com/office/powerpoint/2010/main" val="5919469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88925"/>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Network estimation --- model </a:t>
            </a:r>
            <a:r>
              <a:rPr lang="en-US" altLang="en-US" sz="2800" b="1" dirty="0">
                <a:solidFill>
                  <a:schemeClr val="accent1"/>
                </a:solidFill>
                <a:latin typeface="+mj-lt"/>
                <a:ea typeface="+mj-ea"/>
                <a:cs typeface="Times New Roman"/>
              </a:rPr>
              <a:t>s</a:t>
            </a:r>
            <a:r>
              <a:rPr lang="en-US" altLang="en-US" sz="2800" b="1" dirty="0" smtClean="0">
                <a:solidFill>
                  <a:schemeClr val="accent1"/>
                </a:solidFill>
                <a:latin typeface="+mj-lt"/>
                <a:ea typeface="+mj-ea"/>
                <a:cs typeface="Times New Roman"/>
              </a:rPr>
              <a:t>election</a:t>
            </a:r>
            <a:endParaRPr lang="en-US" altLang="en-US" sz="2800" b="1" dirty="0">
              <a:solidFill>
                <a:schemeClr val="accent1"/>
              </a:solidFill>
              <a:latin typeface="+mj-lt"/>
              <a:ea typeface="+mj-ea"/>
              <a:cs typeface="Times New Roman"/>
            </a:endParaRPr>
          </a:p>
          <a:p>
            <a:pPr hangingPunct="1">
              <a:lnSpc>
                <a:spcPct val="100000"/>
              </a:lnSpc>
              <a:buClrTx/>
              <a:buFontTx/>
              <a:buNone/>
            </a:pPr>
            <a:endParaRPr lang="en-US" altLang="en-US" sz="2500" b="1" dirty="0">
              <a:solidFill>
                <a:srgbClr val="00AEEF"/>
              </a:solidFill>
              <a:latin typeface="Times New Roman" pitchFamily="16" charset="0"/>
            </a:endParaRPr>
          </a:p>
        </p:txBody>
      </p:sp>
      <p:sp>
        <p:nvSpPr>
          <p:cNvPr id="26627" name="Rectangle 3"/>
          <p:cNvSpPr>
            <a:spLocks noChangeArrowheads="1"/>
          </p:cNvSpPr>
          <p:nvPr/>
        </p:nvSpPr>
        <p:spPr bwMode="auto">
          <a:xfrm>
            <a:off x="304800" y="609600"/>
            <a:ext cx="8358187"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38125" indent="-230188">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1pPr>
            <a:lvl2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2pPr>
            <a:lvl3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3pPr>
            <a:lvl4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4pPr>
            <a:lvl5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endParaRPr lang="en-US" altLang="en-US" sz="1500" dirty="0" smtClean="0">
              <a:latin typeface="Gill Sans MT" charset="0"/>
            </a:endParaRPr>
          </a:p>
          <a:p>
            <a:pPr marL="7937" indent="0">
              <a:spcBef>
                <a:spcPts val="600"/>
              </a:spcBef>
              <a:spcAft>
                <a:spcPts val="1425"/>
              </a:spcAft>
              <a:buClr>
                <a:srgbClr val="727CA3"/>
              </a:buClr>
              <a:buSzPct val="76000"/>
            </a:pPr>
            <a:r>
              <a:rPr lang="en-US" sz="2000" dirty="0"/>
              <a:t>Since applying BIC to </a:t>
            </a:r>
            <a:r>
              <a:rPr lang="en-US" sz="2000" dirty="0" err="1"/>
              <a:t>TSNet</a:t>
            </a:r>
            <a:r>
              <a:rPr lang="en-US" sz="2000" dirty="0"/>
              <a:t> and </a:t>
            </a:r>
            <a:r>
              <a:rPr lang="en-US" sz="2000" dirty="0" err="1"/>
              <a:t>mixNet</a:t>
            </a:r>
            <a:r>
              <a:rPr lang="en-US" sz="2000" dirty="0"/>
              <a:t> on this data leads to networks with dramatic different </a:t>
            </a:r>
            <a:r>
              <a:rPr lang="en-US" sz="2000" dirty="0" smtClean="0"/>
              <a:t>sizes, </a:t>
            </a:r>
            <a:r>
              <a:rPr lang="en-US" sz="2000" dirty="0"/>
              <a:t>to facilitate the comparison between these two methods, we chose to adopt a different </a:t>
            </a:r>
            <a:r>
              <a:rPr lang="en-US" sz="2000" dirty="0" smtClean="0"/>
              <a:t>strategy.</a:t>
            </a:r>
            <a:endParaRPr lang="en-US" sz="2000" dirty="0">
              <a:latin typeface="Gill Sans MT" charset="0"/>
            </a:endParaRPr>
          </a:p>
          <a:p>
            <a:pPr>
              <a:spcBef>
                <a:spcPts val="600"/>
              </a:spcBef>
              <a:spcAft>
                <a:spcPts val="1425"/>
              </a:spcAft>
              <a:buClr>
                <a:srgbClr val="727CA3"/>
              </a:buClr>
              <a:buSzPct val="76000"/>
              <a:buFont typeface="Wingdings 3" charset="2"/>
              <a:buChar char=""/>
            </a:pPr>
            <a:r>
              <a:rPr lang="en-US" sz="2000" dirty="0" smtClean="0"/>
              <a:t>For</a:t>
            </a:r>
            <a:r>
              <a:rPr lang="en-US" sz="2000" dirty="0"/>
              <a:t> </a:t>
            </a:r>
            <a:r>
              <a:rPr lang="en-US" sz="2000" dirty="0" smtClean="0"/>
              <a:t>each </a:t>
            </a:r>
            <a:r>
              <a:rPr lang="en-US" sz="2000" dirty="0"/>
              <a:t>network type (i.e., </a:t>
            </a:r>
            <a:r>
              <a:rPr lang="en-US" sz="2000" dirty="0" err="1"/>
              <a:t>TSNet</a:t>
            </a:r>
            <a:r>
              <a:rPr lang="en-US" sz="2000" dirty="0"/>
              <a:t>-tumor, </a:t>
            </a:r>
            <a:r>
              <a:rPr lang="en-US" sz="2000" dirty="0" err="1"/>
              <a:t>TSNet</a:t>
            </a:r>
            <a:r>
              <a:rPr lang="en-US" sz="2000" dirty="0"/>
              <a:t>-normal and </a:t>
            </a:r>
            <a:r>
              <a:rPr lang="en-US" sz="2000" dirty="0" err="1"/>
              <a:t>mixNet</a:t>
            </a:r>
            <a:r>
              <a:rPr lang="en-US" sz="2000" dirty="0" smtClean="0"/>
              <a:t>)</a:t>
            </a:r>
          </a:p>
          <a:p>
            <a:pPr lvl="1">
              <a:spcBef>
                <a:spcPts val="600"/>
              </a:spcBef>
              <a:spcAft>
                <a:spcPts val="1425"/>
              </a:spcAft>
              <a:buClr>
                <a:srgbClr val="727CA3"/>
              </a:buClr>
              <a:buSzPct val="76000"/>
              <a:buFont typeface="Wingdings 3" charset="2"/>
              <a:buChar char=""/>
            </a:pPr>
            <a:r>
              <a:rPr lang="en-US" sz="2000" dirty="0" smtClean="0"/>
              <a:t> Consider </a:t>
            </a:r>
            <a:r>
              <a:rPr lang="en-US" sz="2000" dirty="0"/>
              <a:t>networks of different </a:t>
            </a:r>
            <a:r>
              <a:rPr lang="en-US" sz="2000" dirty="0" smtClean="0"/>
              <a:t>dimension ranging </a:t>
            </a:r>
            <a:r>
              <a:rPr lang="en-US" sz="2000" dirty="0"/>
              <a:t>from 500 to 3,500 </a:t>
            </a:r>
            <a:r>
              <a:rPr lang="en-US" sz="2000" dirty="0" smtClean="0"/>
              <a:t>edges </a:t>
            </a:r>
            <a:r>
              <a:rPr lang="en-US" sz="2000" dirty="0"/>
              <a:t>through varying the tuning parameters in each method. </a:t>
            </a:r>
          </a:p>
          <a:p>
            <a:pPr lvl="1">
              <a:spcBef>
                <a:spcPts val="600"/>
              </a:spcBef>
              <a:spcAft>
                <a:spcPts val="1425"/>
              </a:spcAft>
              <a:buClr>
                <a:srgbClr val="727CA3"/>
              </a:buClr>
              <a:buSzPct val="76000"/>
              <a:buFont typeface="Wingdings 3" charset="2"/>
              <a:buChar char=""/>
            </a:pPr>
            <a:r>
              <a:rPr lang="en-US" sz="2000" dirty="0" smtClean="0"/>
              <a:t> Selected edges </a:t>
            </a:r>
            <a:r>
              <a:rPr lang="en-US" sz="2000" dirty="0"/>
              <a:t>which were contained in at least </a:t>
            </a:r>
            <a:r>
              <a:rPr lang="en-US" sz="2000" dirty="0" smtClean="0"/>
              <a:t>80% of the above networks. </a:t>
            </a:r>
          </a:p>
          <a:p>
            <a:pPr>
              <a:spcBef>
                <a:spcPts val="600"/>
              </a:spcBef>
              <a:spcAft>
                <a:spcPts val="1425"/>
              </a:spcAft>
              <a:buClr>
                <a:srgbClr val="727CA3"/>
              </a:buClr>
              <a:buSzPct val="76000"/>
              <a:buFont typeface="Wingdings 3" charset="2"/>
              <a:buChar char=""/>
            </a:pPr>
            <a:r>
              <a:rPr lang="en-US" altLang="en-US" sz="2000" dirty="0">
                <a:latin typeface="+mj-lt"/>
              </a:rPr>
              <a:t>Estimated network via </a:t>
            </a:r>
            <a:r>
              <a:rPr lang="en-US" altLang="en-US" sz="2000" dirty="0" err="1">
                <a:latin typeface="+mj-lt"/>
              </a:rPr>
              <a:t>TSNet</a:t>
            </a:r>
            <a:r>
              <a:rPr lang="en-US" altLang="en-US" sz="2000" dirty="0">
                <a:latin typeface="+mj-lt"/>
              </a:rPr>
              <a:t>: </a:t>
            </a:r>
            <a:r>
              <a:rPr lang="en-US" altLang="en-US" sz="2000" dirty="0" smtClean="0">
                <a:latin typeface="+mj-lt"/>
              </a:rPr>
              <a:t> </a:t>
            </a:r>
            <a:r>
              <a:rPr lang="en-US" altLang="en-US" sz="2000" dirty="0" smtClean="0">
                <a:solidFill>
                  <a:srgbClr val="FF0000"/>
                </a:solidFill>
                <a:latin typeface="+mj-lt"/>
              </a:rPr>
              <a:t>Tumor </a:t>
            </a:r>
            <a:r>
              <a:rPr lang="en-US" altLang="en-US" sz="2000" dirty="0">
                <a:solidFill>
                  <a:srgbClr val="FF0000"/>
                </a:solidFill>
                <a:latin typeface="+mj-lt"/>
              </a:rPr>
              <a:t>(707 edges) </a:t>
            </a:r>
            <a:r>
              <a:rPr lang="en-US" altLang="en-US" sz="2000" dirty="0">
                <a:latin typeface="+mj-lt"/>
              </a:rPr>
              <a:t>and Normal (793)</a:t>
            </a:r>
          </a:p>
          <a:p>
            <a:pPr>
              <a:spcBef>
                <a:spcPts val="600"/>
              </a:spcBef>
              <a:spcAft>
                <a:spcPts val="1425"/>
              </a:spcAft>
              <a:buClr>
                <a:srgbClr val="727CA3"/>
              </a:buClr>
              <a:buSzPct val="76000"/>
              <a:buFont typeface="Wingdings 3" charset="2"/>
              <a:buChar char=""/>
            </a:pPr>
            <a:r>
              <a:rPr lang="en-US" altLang="en-US" sz="2000" dirty="0">
                <a:latin typeface="+mj-lt"/>
              </a:rPr>
              <a:t>Estimated network via </a:t>
            </a:r>
            <a:r>
              <a:rPr lang="en-US" altLang="en-US" sz="2000" dirty="0" err="1" smtClean="0">
                <a:latin typeface="+mj-lt"/>
              </a:rPr>
              <a:t>MixNet</a:t>
            </a:r>
            <a:r>
              <a:rPr lang="en-US" altLang="en-US" sz="2000" dirty="0" smtClean="0">
                <a:latin typeface="+mj-lt"/>
              </a:rPr>
              <a:t>: </a:t>
            </a:r>
            <a:r>
              <a:rPr lang="en-US" altLang="en-US" sz="2000" dirty="0">
                <a:solidFill>
                  <a:srgbClr val="3333FF"/>
                </a:solidFill>
                <a:latin typeface="+mj-lt"/>
              </a:rPr>
              <a:t>993 edges</a:t>
            </a:r>
          </a:p>
          <a:p>
            <a:pPr lvl="1">
              <a:spcBef>
                <a:spcPts val="600"/>
              </a:spcBef>
              <a:spcAft>
                <a:spcPts val="1425"/>
              </a:spcAft>
              <a:buClr>
                <a:srgbClr val="727CA3"/>
              </a:buClr>
              <a:buSzPct val="76000"/>
              <a:buFont typeface="Wingdings 3" charset="2"/>
              <a:buChar char=""/>
            </a:pPr>
            <a:endParaRPr lang="en-US" sz="2000" dirty="0"/>
          </a:p>
          <a:p>
            <a:pPr>
              <a:spcBef>
                <a:spcPts val="600"/>
              </a:spcBef>
              <a:spcAft>
                <a:spcPts val="1425"/>
              </a:spcAft>
              <a:buClr>
                <a:srgbClr val="727CA3"/>
              </a:buClr>
              <a:buSzPct val="76000"/>
              <a:buFont typeface="Wingdings 3" charset="2"/>
              <a:buChar char=""/>
            </a:pPr>
            <a:endParaRPr lang="en-US" sz="2000" dirty="0"/>
          </a:p>
          <a:p>
            <a:pPr>
              <a:spcBef>
                <a:spcPts val="600"/>
              </a:spcBef>
              <a:spcAft>
                <a:spcPts val="1425"/>
              </a:spcAft>
              <a:buClr>
                <a:srgbClr val="727CA3"/>
              </a:buClr>
              <a:buSzPct val="76000"/>
              <a:buFont typeface="Wingdings 3" charset="2"/>
              <a:buChar char=""/>
            </a:pPr>
            <a:endParaRPr lang="en-US" altLang="en-US" sz="2000" dirty="0">
              <a:solidFill>
                <a:srgbClr val="3333FF"/>
              </a:solidFill>
              <a:latin typeface="Gill Sans MT" charset="0"/>
            </a:endParaRPr>
          </a:p>
        </p:txBody>
      </p:sp>
    </p:spTree>
    <p:extLst>
      <p:ext uri="{BB962C8B-B14F-4D97-AF65-F5344CB8AC3E}">
        <p14:creationId xmlns:p14="http://schemas.microsoft.com/office/powerpoint/2010/main" val="3293666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88925"/>
            <a:ext cx="87249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2800" b="1" dirty="0" smtClean="0">
                <a:solidFill>
                  <a:schemeClr val="accent1"/>
                </a:solidFill>
                <a:latin typeface="+mj-lt"/>
                <a:ea typeface="+mj-ea"/>
                <a:cs typeface="Times New Roman"/>
              </a:rPr>
              <a:t>Pathway enrichment of highly connected genes</a:t>
            </a:r>
            <a:endParaRPr lang="en-US" altLang="en-US" sz="2500" b="1" dirty="0">
              <a:solidFill>
                <a:srgbClr val="00AEEF"/>
              </a:solidFill>
              <a:latin typeface="Times New Roman" pitchFamily="16"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887736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114800"/>
            <a:ext cx="8813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2971800"/>
            <a:ext cx="6096000" cy="369332"/>
          </a:xfrm>
          <a:prstGeom prst="rect">
            <a:avLst/>
          </a:prstGeom>
          <a:noFill/>
        </p:spPr>
        <p:txBody>
          <a:bodyPr wrap="square" rtlCol="0">
            <a:spAutoFit/>
          </a:bodyPr>
          <a:lstStyle/>
          <a:p>
            <a:r>
              <a:rPr lang="en-US" dirty="0" smtClean="0">
                <a:solidFill>
                  <a:srgbClr val="FF0000"/>
                </a:solidFill>
              </a:rPr>
              <a:t>Red: </a:t>
            </a:r>
            <a:r>
              <a:rPr lang="en-US" dirty="0" err="1" smtClean="0">
                <a:solidFill>
                  <a:srgbClr val="FF0000"/>
                </a:solidFill>
              </a:rPr>
              <a:t>TSNet</a:t>
            </a:r>
            <a:r>
              <a:rPr lang="en-US" dirty="0" smtClean="0">
                <a:solidFill>
                  <a:srgbClr val="FF0000"/>
                </a:solidFill>
              </a:rPr>
              <a:t>-Tumor</a:t>
            </a:r>
            <a:r>
              <a:rPr lang="en-US" dirty="0" smtClean="0"/>
              <a:t>; </a:t>
            </a:r>
            <a:r>
              <a:rPr lang="en-US" dirty="0" smtClean="0">
                <a:solidFill>
                  <a:srgbClr val="00B050"/>
                </a:solidFill>
              </a:rPr>
              <a:t>Green: </a:t>
            </a:r>
            <a:r>
              <a:rPr lang="en-US" dirty="0" err="1" smtClean="0">
                <a:solidFill>
                  <a:srgbClr val="00B050"/>
                </a:solidFill>
              </a:rPr>
              <a:t>TSNet</a:t>
            </a:r>
            <a:r>
              <a:rPr lang="en-US" dirty="0" smtClean="0">
                <a:solidFill>
                  <a:srgbClr val="00B050"/>
                </a:solidFill>
              </a:rPr>
              <a:t>-Normal</a:t>
            </a:r>
            <a:r>
              <a:rPr lang="en-US" dirty="0" smtClean="0"/>
              <a:t>; </a:t>
            </a:r>
            <a:r>
              <a:rPr lang="en-US" dirty="0" smtClean="0">
                <a:solidFill>
                  <a:srgbClr val="0070C0"/>
                </a:solidFill>
              </a:rPr>
              <a:t>Blue: </a:t>
            </a:r>
            <a:r>
              <a:rPr lang="en-US" dirty="0" err="1" smtClean="0">
                <a:solidFill>
                  <a:srgbClr val="0070C0"/>
                </a:solidFill>
              </a:rPr>
              <a:t>MixNet</a:t>
            </a:r>
            <a:endParaRPr lang="en-US" dirty="0">
              <a:solidFill>
                <a:srgbClr val="0070C0"/>
              </a:solidFill>
            </a:endParaRPr>
          </a:p>
        </p:txBody>
      </p:sp>
      <p:sp>
        <p:nvSpPr>
          <p:cNvPr id="4" name="TextBox 3"/>
          <p:cNvSpPr txBox="1"/>
          <p:nvPr/>
        </p:nvSpPr>
        <p:spPr>
          <a:xfrm>
            <a:off x="495238" y="3581400"/>
            <a:ext cx="8953562" cy="400110"/>
          </a:xfrm>
          <a:prstGeom prst="rect">
            <a:avLst/>
          </a:prstGeom>
          <a:noFill/>
        </p:spPr>
        <p:txBody>
          <a:bodyPr wrap="square" rtlCol="0">
            <a:spAutoFit/>
          </a:bodyPr>
          <a:lstStyle/>
          <a:p>
            <a:r>
              <a:rPr lang="en-US" sz="2000" b="1" dirty="0" smtClean="0">
                <a:solidFill>
                  <a:schemeClr val="accent1"/>
                </a:solidFill>
                <a:latin typeface="+mj-lt"/>
                <a:ea typeface="+mj-ea"/>
                <a:cs typeface="Times New Roman"/>
              </a:rPr>
              <a:t>442 </a:t>
            </a:r>
            <a:r>
              <a:rPr lang="en-US" sz="2000" b="1" dirty="0" err="1">
                <a:solidFill>
                  <a:schemeClr val="accent1"/>
                </a:solidFill>
                <a:latin typeface="+mj-lt"/>
                <a:ea typeface="+mj-ea"/>
                <a:cs typeface="Times New Roman"/>
              </a:rPr>
              <a:t>MSigDB</a:t>
            </a:r>
            <a:r>
              <a:rPr lang="en-US" sz="2000" b="1" dirty="0">
                <a:solidFill>
                  <a:schemeClr val="accent1"/>
                </a:solidFill>
                <a:latin typeface="+mj-lt"/>
                <a:ea typeface="+mj-ea"/>
                <a:cs typeface="Times New Roman"/>
              </a:rPr>
              <a:t> pathways</a:t>
            </a:r>
            <a:r>
              <a:rPr lang="en-US" dirty="0" smtClean="0"/>
              <a:t> (Canonical &amp; Hallmark, overlap&gt;5)</a:t>
            </a:r>
            <a:endParaRPr lang="en-US" dirty="0"/>
          </a:p>
        </p:txBody>
      </p:sp>
      <p:sp>
        <p:nvSpPr>
          <p:cNvPr id="5" name="Rectangle 4"/>
          <p:cNvSpPr/>
          <p:nvPr/>
        </p:nvSpPr>
        <p:spPr>
          <a:xfrm>
            <a:off x="241300" y="3581400"/>
            <a:ext cx="8788462" cy="304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123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88925"/>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2800" b="1" dirty="0" err="1" smtClean="0">
                <a:solidFill>
                  <a:schemeClr val="accent1"/>
                </a:solidFill>
                <a:latin typeface="+mj-lt"/>
                <a:ea typeface="+mj-ea"/>
                <a:cs typeface="Times New Roman"/>
              </a:rPr>
              <a:t>TSNet</a:t>
            </a:r>
            <a:r>
              <a:rPr lang="en-US" altLang="en-US" sz="2800" b="1" dirty="0" smtClean="0">
                <a:solidFill>
                  <a:schemeClr val="accent1"/>
                </a:solidFill>
                <a:latin typeface="+mj-lt"/>
                <a:ea typeface="+mj-ea"/>
                <a:cs typeface="Times New Roman"/>
              </a:rPr>
              <a:t> </a:t>
            </a:r>
            <a:r>
              <a:rPr lang="en-US" sz="2800" b="1" dirty="0">
                <a:solidFill>
                  <a:schemeClr val="accent1"/>
                </a:solidFill>
                <a:latin typeface="+mj-lt"/>
                <a:ea typeface="+mj-ea"/>
                <a:cs typeface="Times New Roman"/>
              </a:rPr>
              <a:t>help to recover tumor specific biological activities that cannot be detected by </a:t>
            </a:r>
            <a:r>
              <a:rPr lang="en-US" sz="2800" b="1" dirty="0" err="1" smtClean="0">
                <a:solidFill>
                  <a:schemeClr val="accent1"/>
                </a:solidFill>
                <a:latin typeface="+mj-lt"/>
                <a:ea typeface="+mj-ea"/>
                <a:cs typeface="Times New Roman"/>
              </a:rPr>
              <a:t>mixNet</a:t>
            </a:r>
            <a:r>
              <a:rPr lang="en-US" sz="2800" dirty="0" smtClean="0"/>
              <a:t> </a:t>
            </a:r>
            <a:endParaRPr lang="en-US" altLang="en-US" sz="2500" b="1" dirty="0">
              <a:solidFill>
                <a:srgbClr val="00AEEF"/>
              </a:solidFill>
              <a:latin typeface="Times New Roman" pitchFamily="1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3988"/>
            <a:ext cx="4313238" cy="525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35100"/>
            <a:ext cx="4419600" cy="426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5800" y="1411069"/>
            <a:ext cx="4191000" cy="523220"/>
          </a:xfrm>
          <a:prstGeom prst="rect">
            <a:avLst/>
          </a:prstGeom>
          <a:noFill/>
        </p:spPr>
        <p:txBody>
          <a:bodyPr wrap="square" rtlCol="0">
            <a:spAutoFit/>
          </a:bodyPr>
          <a:lstStyle/>
          <a:p>
            <a:r>
              <a:rPr lang="en-US" sz="1400" dirty="0" smtClean="0">
                <a:latin typeface="+mj-lt"/>
              </a:rPr>
              <a:t>Top 10 hub genes in </a:t>
            </a:r>
            <a:r>
              <a:rPr lang="en-US" sz="1400" dirty="0" err="1" smtClean="0">
                <a:latin typeface="+mj-lt"/>
              </a:rPr>
              <a:t>TSNet</a:t>
            </a:r>
            <a:r>
              <a:rPr lang="en-US" sz="1400" dirty="0">
                <a:latin typeface="+mj-lt"/>
              </a:rPr>
              <a:t> </a:t>
            </a:r>
            <a:r>
              <a:rPr lang="en-US" sz="1400" dirty="0" smtClean="0">
                <a:latin typeface="+mj-lt"/>
              </a:rPr>
              <a:t>networks which were poorly connected in </a:t>
            </a:r>
            <a:r>
              <a:rPr lang="en-US" sz="1400" dirty="0" err="1" smtClean="0">
                <a:latin typeface="+mj-lt"/>
              </a:rPr>
              <a:t>mixNet</a:t>
            </a:r>
            <a:r>
              <a:rPr lang="en-US" sz="1400" dirty="0">
                <a:latin typeface="+mj-lt"/>
              </a:rPr>
              <a:t>.</a:t>
            </a:r>
          </a:p>
        </p:txBody>
      </p:sp>
      <p:sp>
        <p:nvSpPr>
          <p:cNvPr id="3" name="Rectangle 2"/>
          <p:cNvSpPr/>
          <p:nvPr/>
        </p:nvSpPr>
        <p:spPr>
          <a:xfrm>
            <a:off x="4572000" y="2514600"/>
            <a:ext cx="4114800"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295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latin typeface="+mj-lt"/>
              </a:rPr>
              <a:t>Tumor purity </a:t>
            </a:r>
            <a:r>
              <a:rPr lang="en-US" sz="2800" dirty="0" smtClean="0">
                <a:latin typeface="+mj-lt"/>
              </a:rPr>
              <a:t>heterogeneity (TPH) is a common issue in many cancer studies</a:t>
            </a:r>
            <a:endParaRPr lang="en-US" sz="2800" dirty="0">
              <a:latin typeface="+mj-lt"/>
            </a:endParaRPr>
          </a:p>
        </p:txBody>
      </p:sp>
      <p:sp>
        <p:nvSpPr>
          <p:cNvPr id="3" name="Content Placeholder 2"/>
          <p:cNvSpPr>
            <a:spLocks noGrp="1"/>
          </p:cNvSpPr>
          <p:nvPr>
            <p:ph idx="1"/>
          </p:nvPr>
        </p:nvSpPr>
        <p:spPr/>
        <p:txBody>
          <a:bodyPr/>
          <a:lstStyle/>
          <a:p>
            <a:r>
              <a:rPr lang="en-US" dirty="0"/>
              <a:t>In </a:t>
            </a:r>
            <a:r>
              <a:rPr lang="en-US" dirty="0" smtClean="0"/>
              <a:t>clinical tumor </a:t>
            </a:r>
            <a:r>
              <a:rPr lang="en-US" dirty="0"/>
              <a:t>tissue samples, tumor cells are almost always intermixed </a:t>
            </a:r>
            <a:r>
              <a:rPr lang="en-US" dirty="0" smtClean="0"/>
              <a:t>with an </a:t>
            </a:r>
            <a:r>
              <a:rPr lang="en-US" dirty="0"/>
              <a:t>unknown fraction of normal cells. </a:t>
            </a:r>
            <a:endParaRPr lang="en-US" dirty="0" smtClean="0"/>
          </a:p>
          <a:p>
            <a:endParaRPr lang="en-US" dirty="0" smtClean="0"/>
          </a:p>
          <a:p>
            <a:r>
              <a:rPr lang="en-US" dirty="0" smtClean="0"/>
              <a:t>Tumor </a:t>
            </a:r>
            <a:r>
              <a:rPr lang="en-US" dirty="0"/>
              <a:t>purity percentage, i.e. </a:t>
            </a:r>
            <a:r>
              <a:rPr lang="en-US" dirty="0" smtClean="0"/>
              <a:t>the fraction </a:t>
            </a:r>
            <a:r>
              <a:rPr lang="en-US" dirty="0"/>
              <a:t>of tumor cells, usually varies a lot across tumor samples in </a:t>
            </a:r>
            <a:r>
              <a:rPr lang="en-US" dirty="0" smtClean="0"/>
              <a:t>most existing bulk tumor profiling based cancer -</a:t>
            </a:r>
            <a:r>
              <a:rPr lang="en-US" dirty="0" err="1" smtClean="0"/>
              <a:t>omic</a:t>
            </a:r>
            <a:r>
              <a:rPr lang="en-US" dirty="0" smtClean="0"/>
              <a:t> studies.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4800600" cy="277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24400" y="3810000"/>
            <a:ext cx="3886200" cy="3139321"/>
          </a:xfrm>
          <a:prstGeom prst="rect">
            <a:avLst/>
          </a:prstGeom>
          <a:noFill/>
        </p:spPr>
        <p:txBody>
          <a:bodyPr wrap="square" rtlCol="0">
            <a:spAutoFit/>
          </a:bodyPr>
          <a:lstStyle/>
          <a:p>
            <a:pPr marL="285750" lvl="1" indent="-285750">
              <a:buFont typeface="Arial" panose="020B0604020202020204" pitchFamily="34" charset="0"/>
              <a:buChar char="•"/>
            </a:pPr>
            <a:r>
              <a:rPr lang="en-US" dirty="0" smtClean="0">
                <a:latin typeface="+mj-lt"/>
              </a:rPr>
              <a:t>Tumor </a:t>
            </a:r>
            <a:r>
              <a:rPr lang="en-US" dirty="0">
                <a:latin typeface="+mj-lt"/>
              </a:rPr>
              <a:t>purity percentages among 896 TCGA (The Cancer Genome Atlas) breast cancer samples were estimated to range between 17% to 100%, with a mean at 59:6</a:t>
            </a:r>
            <a:r>
              <a:rPr lang="en-US" dirty="0" smtClean="0">
                <a:latin typeface="+mj-lt"/>
              </a:rPr>
              <a:t>%.</a:t>
            </a:r>
          </a:p>
          <a:p>
            <a:pPr marL="285750" lvl="1" indent="-285750">
              <a:buFont typeface="Arial" panose="020B0604020202020204" pitchFamily="34" charset="0"/>
              <a:buChar char="•"/>
            </a:pPr>
            <a:r>
              <a:rPr lang="en-US" dirty="0" smtClean="0">
                <a:latin typeface="+mj-lt"/>
              </a:rPr>
              <a:t>Tumor </a:t>
            </a:r>
            <a:r>
              <a:rPr lang="en-US" dirty="0">
                <a:latin typeface="+mj-lt"/>
              </a:rPr>
              <a:t>purity percentages is estimated by ABSOLUTE (Carter et. al. 2012 ) based on DNA copy number profiles.</a:t>
            </a:r>
          </a:p>
          <a:p>
            <a:endParaRPr lang="en-US" dirty="0"/>
          </a:p>
        </p:txBody>
      </p:sp>
    </p:spTree>
    <p:extLst>
      <p:ext uri="{BB962C8B-B14F-4D97-AF65-F5344CB8AC3E}">
        <p14:creationId xmlns:p14="http://schemas.microsoft.com/office/powerpoint/2010/main" val="2151674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88925"/>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2800" b="1" dirty="0" err="1" smtClean="0">
                <a:solidFill>
                  <a:schemeClr val="accent1"/>
                </a:solidFill>
                <a:latin typeface="+mj-lt"/>
                <a:ea typeface="+mj-ea"/>
                <a:cs typeface="Times New Roman"/>
              </a:rPr>
              <a:t>TSNet</a:t>
            </a:r>
            <a:r>
              <a:rPr lang="en-US" altLang="en-US" sz="2800" b="1" dirty="0" smtClean="0">
                <a:solidFill>
                  <a:schemeClr val="accent1"/>
                </a:solidFill>
                <a:latin typeface="+mj-lt"/>
                <a:ea typeface="+mj-ea"/>
                <a:cs typeface="Times New Roman"/>
              </a:rPr>
              <a:t> results </a:t>
            </a:r>
            <a:r>
              <a:rPr lang="en-US" sz="2800" b="1" dirty="0" smtClean="0">
                <a:solidFill>
                  <a:schemeClr val="accent1"/>
                </a:solidFill>
                <a:latin typeface="+mj-lt"/>
                <a:ea typeface="+mj-ea"/>
                <a:cs typeface="Times New Roman"/>
              </a:rPr>
              <a:t>reveal different roles of HIC1 in tumor and normal cells</a:t>
            </a:r>
            <a:endParaRPr lang="en-US" altLang="en-US" sz="2500" b="1" dirty="0">
              <a:solidFill>
                <a:srgbClr val="00AEEF"/>
              </a:solidFill>
              <a:latin typeface="Times New Roman" pitchFamily="16" charset="0"/>
            </a:endParaRPr>
          </a:p>
        </p:txBody>
      </p:sp>
      <p:sp>
        <p:nvSpPr>
          <p:cNvPr id="2" name="TextBox 1"/>
          <p:cNvSpPr txBox="1"/>
          <p:nvPr/>
        </p:nvSpPr>
        <p:spPr>
          <a:xfrm>
            <a:off x="577850" y="4419600"/>
            <a:ext cx="77724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err="1" smtClean="0"/>
              <a:t>DNAdouble</a:t>
            </a:r>
            <a:r>
              <a:rPr lang="en-US" sz="2000" dirty="0" smtClean="0"/>
              <a:t>-strand breaks </a:t>
            </a:r>
            <a:r>
              <a:rPr lang="en-US" sz="2000" dirty="0"/>
              <a:t>activates the tumor-repressor HIC1 to regulate DNA repair </a:t>
            </a:r>
            <a:r>
              <a:rPr lang="en-US" sz="2000" dirty="0" smtClean="0"/>
              <a:t>(</a:t>
            </a:r>
            <a:r>
              <a:rPr lang="en-US" sz="2000" dirty="0" err="1" smtClean="0"/>
              <a:t>Dehennaut</a:t>
            </a:r>
            <a:r>
              <a:rPr lang="en-US" sz="2000" dirty="0" smtClean="0"/>
              <a:t> et. al. 2013) </a:t>
            </a:r>
          </a:p>
          <a:p>
            <a:pPr marL="342900" indent="-342900">
              <a:buFont typeface="Arial" panose="020B0604020202020204" pitchFamily="34" charset="0"/>
              <a:buChar char="•"/>
            </a:pPr>
            <a:r>
              <a:rPr lang="en-US" sz="2000" dirty="0" smtClean="0"/>
              <a:t>HIC2 </a:t>
            </a:r>
            <a:r>
              <a:rPr lang="en-US" sz="2000" dirty="0"/>
              <a:t>is not only a hub-gene in </a:t>
            </a:r>
            <a:r>
              <a:rPr lang="en-US" sz="2000" dirty="0" err="1"/>
              <a:t>TSNet</a:t>
            </a:r>
            <a:r>
              <a:rPr lang="en-US" sz="2000" dirty="0"/>
              <a:t>-tumor but also a hub-gene in </a:t>
            </a:r>
            <a:r>
              <a:rPr lang="en-US" sz="2000" dirty="0" err="1"/>
              <a:t>TSNet</a:t>
            </a:r>
            <a:r>
              <a:rPr lang="en-US" sz="2000" dirty="0"/>
              <a:t>-normal.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314584"/>
            <a:ext cx="7239000" cy="2927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5826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41300" y="190500"/>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Summary</a:t>
            </a:r>
            <a:endParaRPr lang="en-US" altLang="en-US" sz="2800" b="1" dirty="0">
              <a:solidFill>
                <a:schemeClr val="accent1"/>
              </a:solidFill>
              <a:latin typeface="+mj-lt"/>
              <a:ea typeface="+mj-ea"/>
              <a:cs typeface="Times New Roman"/>
            </a:endParaRPr>
          </a:p>
          <a:p>
            <a:pPr hangingPunct="1">
              <a:lnSpc>
                <a:spcPct val="100000"/>
              </a:lnSpc>
              <a:buClrTx/>
              <a:buFontTx/>
              <a:buNone/>
            </a:pPr>
            <a:endParaRPr lang="en-US" altLang="en-US" sz="2500" b="1" dirty="0">
              <a:solidFill>
                <a:srgbClr val="00AEEF"/>
              </a:solidFill>
              <a:latin typeface="Times New Roman" pitchFamily="16" charset="0"/>
            </a:endParaRPr>
          </a:p>
        </p:txBody>
      </p:sp>
      <p:sp>
        <p:nvSpPr>
          <p:cNvPr id="27650" name="Rectangle 2"/>
          <p:cNvSpPr>
            <a:spLocks noChangeArrowheads="1"/>
          </p:cNvSpPr>
          <p:nvPr/>
        </p:nvSpPr>
        <p:spPr bwMode="auto">
          <a:xfrm>
            <a:off x="176213" y="552450"/>
            <a:ext cx="8510587"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38125" indent="-230188">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1pPr>
            <a:lvl2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2pPr>
            <a:lvl3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3pPr>
            <a:lvl4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4pPr>
            <a:lvl5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endParaRPr lang="en-US" altLang="en-US" sz="1500" dirty="0">
              <a:latin typeface="+mj-lt"/>
            </a:endParaRPr>
          </a:p>
          <a:p>
            <a:pPr hangingPunct="1">
              <a:lnSpc>
                <a:spcPct val="100000"/>
              </a:lnSpc>
              <a:spcBef>
                <a:spcPts val="600"/>
              </a:spcBef>
              <a:buClr>
                <a:srgbClr val="727CA3"/>
              </a:buClr>
              <a:buSzPct val="76000"/>
              <a:buFont typeface="Wingdings 3" charset="2"/>
              <a:buChar char=""/>
            </a:pPr>
            <a:r>
              <a:rPr lang="en-US" altLang="en-US" sz="2000" dirty="0">
                <a:latin typeface="+mj-lt"/>
              </a:rPr>
              <a:t>We proposed a new method – </a:t>
            </a:r>
            <a:r>
              <a:rPr lang="en-US" altLang="en-US" sz="2000" dirty="0" err="1">
                <a:latin typeface="+mj-lt"/>
              </a:rPr>
              <a:t>TSNet</a:t>
            </a:r>
            <a:r>
              <a:rPr lang="en-US" altLang="en-US" sz="2000" dirty="0">
                <a:latin typeface="+mj-lt"/>
              </a:rPr>
              <a:t> – which takes into account tumor purity heterogeneity when estimating gene-gene interaction </a:t>
            </a:r>
            <a:r>
              <a:rPr lang="en-US" altLang="en-US" sz="2000" dirty="0" smtClean="0">
                <a:latin typeface="+mj-lt"/>
              </a:rPr>
              <a:t>networks.</a:t>
            </a:r>
            <a:endParaRPr lang="en-US" altLang="en-US" sz="2000" dirty="0">
              <a:latin typeface="+mj-lt"/>
            </a:endParaRPr>
          </a:p>
          <a:p>
            <a:pPr lvl="1">
              <a:spcBef>
                <a:spcPts val="600"/>
              </a:spcBef>
              <a:spcAft>
                <a:spcPts val="1425"/>
              </a:spcAft>
              <a:buClr>
                <a:srgbClr val="727CA3"/>
              </a:buClr>
              <a:buSzPct val="76000"/>
              <a:buFont typeface="Wingdings 3" charset="2"/>
              <a:buChar char=""/>
            </a:pPr>
            <a:r>
              <a:rPr lang="en-US" altLang="en-US" dirty="0">
                <a:latin typeface="+mj-lt"/>
              </a:rPr>
              <a:t>Through synthetic experiments, we demonstrated that </a:t>
            </a:r>
            <a:r>
              <a:rPr lang="en-US" altLang="en-US" dirty="0" err="1">
                <a:latin typeface="+mj-lt"/>
              </a:rPr>
              <a:t>TSNet</a:t>
            </a:r>
            <a:r>
              <a:rPr lang="en-US" altLang="en-US" dirty="0">
                <a:latin typeface="+mj-lt"/>
              </a:rPr>
              <a:t> can outperform the </a:t>
            </a:r>
            <a:r>
              <a:rPr lang="en-US" altLang="en-US" dirty="0" err="1" smtClean="0">
                <a:latin typeface="+mj-lt"/>
              </a:rPr>
              <a:t>GLasso</a:t>
            </a:r>
            <a:r>
              <a:rPr lang="en-US" altLang="en-US" dirty="0" smtClean="0">
                <a:latin typeface="+mj-lt"/>
              </a:rPr>
              <a:t> </a:t>
            </a:r>
            <a:r>
              <a:rPr lang="en-US" altLang="en-US" dirty="0">
                <a:latin typeface="+mj-lt"/>
              </a:rPr>
              <a:t>which does not take into account TPH for inference</a:t>
            </a: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mj-lt"/>
              </a:rPr>
              <a:t>We applied </a:t>
            </a:r>
            <a:r>
              <a:rPr lang="en-US" altLang="en-US" sz="2000" dirty="0" err="1">
                <a:latin typeface="+mj-lt"/>
              </a:rPr>
              <a:t>TSNet</a:t>
            </a:r>
            <a:r>
              <a:rPr lang="en-US" altLang="en-US" sz="2000" dirty="0">
                <a:latin typeface="+mj-lt"/>
              </a:rPr>
              <a:t> to TCGA </a:t>
            </a:r>
            <a:r>
              <a:rPr lang="en-US" altLang="en-US" sz="2000" dirty="0" smtClean="0">
                <a:latin typeface="+mj-lt"/>
              </a:rPr>
              <a:t>ovarian </a:t>
            </a:r>
            <a:r>
              <a:rPr lang="en-US" altLang="en-US" sz="2000" dirty="0">
                <a:latin typeface="+mj-lt"/>
              </a:rPr>
              <a:t>cancer data and showed that:</a:t>
            </a:r>
          </a:p>
          <a:p>
            <a:pPr hangingPunct="1">
              <a:lnSpc>
                <a:spcPct val="100000"/>
              </a:lnSpc>
              <a:spcBef>
                <a:spcPts val="600"/>
              </a:spcBef>
              <a:spcAft>
                <a:spcPts val="1425"/>
              </a:spcAft>
              <a:buClr>
                <a:srgbClr val="727CA3"/>
              </a:buClr>
              <a:buSzPct val="76000"/>
              <a:buFont typeface="Wingdings 3" charset="2"/>
              <a:buNone/>
            </a:pPr>
            <a:r>
              <a:rPr lang="en-US" altLang="en-US" sz="2000" dirty="0">
                <a:latin typeface="+mj-lt"/>
              </a:rPr>
              <a:t>    1) We can derive a tumor purity estimate that better correlates with Leukocytes signature than other algorithms</a:t>
            </a:r>
          </a:p>
          <a:p>
            <a:pPr hangingPunct="1">
              <a:lnSpc>
                <a:spcPct val="100000"/>
              </a:lnSpc>
              <a:spcBef>
                <a:spcPts val="600"/>
              </a:spcBef>
              <a:spcAft>
                <a:spcPts val="1425"/>
              </a:spcAft>
              <a:buClr>
                <a:srgbClr val="727CA3"/>
              </a:buClr>
              <a:buSzPct val="76000"/>
              <a:buFont typeface="Wingdings 3" charset="2"/>
              <a:buNone/>
            </a:pPr>
            <a:r>
              <a:rPr lang="en-US" altLang="en-US" sz="2000" dirty="0">
                <a:latin typeface="+mj-lt"/>
              </a:rPr>
              <a:t>    2) </a:t>
            </a:r>
            <a:r>
              <a:rPr lang="en-US" altLang="en-US" sz="2000" dirty="0" err="1" smtClean="0">
                <a:latin typeface="+mj-lt"/>
              </a:rPr>
              <a:t>TSNet</a:t>
            </a:r>
            <a:r>
              <a:rPr lang="en-US" altLang="en-US" sz="2000" dirty="0" smtClean="0">
                <a:latin typeface="+mj-lt"/>
              </a:rPr>
              <a:t>-tumor and </a:t>
            </a:r>
            <a:r>
              <a:rPr lang="en-US" altLang="en-US" sz="2000" dirty="0" err="1" smtClean="0">
                <a:latin typeface="+mj-lt"/>
              </a:rPr>
              <a:t>TSNet</a:t>
            </a:r>
            <a:r>
              <a:rPr lang="en-US" altLang="en-US" sz="2000" dirty="0" smtClean="0">
                <a:latin typeface="+mj-lt"/>
              </a:rPr>
              <a:t>-normal helps to reveal gene activities specific to tumor cells and normal cells</a:t>
            </a:r>
          </a:p>
          <a:p>
            <a:pPr marL="350837" indent="-342900">
              <a:spcBef>
                <a:spcPts val="600"/>
              </a:spcBef>
              <a:spcAft>
                <a:spcPts val="1425"/>
              </a:spcAft>
              <a:buClr>
                <a:srgbClr val="727CA3"/>
              </a:buClr>
              <a:buSzPct val="76000"/>
              <a:buFont typeface="Arial" panose="020B0604020202020204" pitchFamily="34" charset="0"/>
              <a:buChar char="•"/>
            </a:pPr>
            <a:r>
              <a:rPr lang="en-US" altLang="en-US" sz="2000" b="1" i="1" dirty="0" smtClean="0">
                <a:latin typeface="+mj-lt"/>
              </a:rPr>
              <a:t>Paper: </a:t>
            </a:r>
            <a:r>
              <a:rPr lang="en-US" sz="2000" b="1" dirty="0">
                <a:latin typeface="+mj-lt"/>
              </a:rPr>
              <a:t>F. </a:t>
            </a:r>
            <a:r>
              <a:rPr lang="en-US" sz="2000" b="1" dirty="0" err="1" smtClean="0">
                <a:latin typeface="+mj-lt"/>
              </a:rPr>
              <a:t>Petralia</a:t>
            </a:r>
            <a:r>
              <a:rPr lang="en-US" sz="2000" b="1" dirty="0" smtClean="0">
                <a:latin typeface="+mj-lt"/>
              </a:rPr>
              <a:t> et. al. Bioinformatics, 2018</a:t>
            </a:r>
          </a:p>
          <a:p>
            <a:pPr marL="350837" indent="-342900">
              <a:spcBef>
                <a:spcPts val="600"/>
              </a:spcBef>
              <a:spcAft>
                <a:spcPts val="1425"/>
              </a:spcAft>
              <a:buClr>
                <a:srgbClr val="727CA3"/>
              </a:buClr>
              <a:buSzPct val="76000"/>
              <a:buFont typeface="Arial" panose="020B0604020202020204" pitchFamily="34" charset="0"/>
              <a:buChar char="•"/>
            </a:pPr>
            <a:r>
              <a:rPr lang="en-US" altLang="en-US" sz="2000" b="1" i="1" dirty="0" smtClean="0">
                <a:latin typeface="+mj-lt"/>
              </a:rPr>
              <a:t>R-package: </a:t>
            </a:r>
            <a:r>
              <a:rPr lang="en-US" altLang="en-US" sz="2000" b="1" dirty="0" err="1" smtClean="0">
                <a:latin typeface="+mj-lt"/>
              </a:rPr>
              <a:t>TSNet</a:t>
            </a:r>
            <a:r>
              <a:rPr lang="en-US" altLang="en-US" sz="2000" b="1" dirty="0" smtClean="0">
                <a:latin typeface="+mj-lt"/>
              </a:rPr>
              <a:t> is available through CRAN. </a:t>
            </a:r>
            <a:endParaRPr lang="en-US" altLang="en-US" sz="2000" b="1" dirty="0">
              <a:latin typeface="+mj-lt"/>
            </a:endParaRPr>
          </a:p>
        </p:txBody>
      </p:sp>
    </p:spTree>
    <p:extLst>
      <p:ext uri="{BB962C8B-B14F-4D97-AF65-F5344CB8AC3E}">
        <p14:creationId xmlns:p14="http://schemas.microsoft.com/office/powerpoint/2010/main" val="4027058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41300" y="190500"/>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Summary</a:t>
            </a:r>
            <a:endParaRPr lang="en-US" altLang="en-US" sz="2800" b="1" dirty="0">
              <a:solidFill>
                <a:schemeClr val="accent1"/>
              </a:solidFill>
              <a:latin typeface="+mj-lt"/>
              <a:ea typeface="+mj-ea"/>
              <a:cs typeface="Times New Roman"/>
            </a:endParaRPr>
          </a:p>
          <a:p>
            <a:pPr hangingPunct="1">
              <a:lnSpc>
                <a:spcPct val="100000"/>
              </a:lnSpc>
              <a:buClrTx/>
              <a:buFontTx/>
              <a:buNone/>
            </a:pPr>
            <a:endParaRPr lang="en-US" altLang="en-US" sz="2500" b="1" dirty="0">
              <a:solidFill>
                <a:srgbClr val="00AEEF"/>
              </a:solidFill>
              <a:latin typeface="Times New Roman" pitchFamily="16" charset="0"/>
            </a:endParaRPr>
          </a:p>
        </p:txBody>
      </p:sp>
      <p:sp>
        <p:nvSpPr>
          <p:cNvPr id="27650" name="Rectangle 2"/>
          <p:cNvSpPr>
            <a:spLocks noChangeArrowheads="1"/>
          </p:cNvSpPr>
          <p:nvPr/>
        </p:nvSpPr>
        <p:spPr bwMode="auto">
          <a:xfrm>
            <a:off x="176213" y="552450"/>
            <a:ext cx="8510587"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38125" indent="-230188">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1pPr>
            <a:lvl2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2pPr>
            <a:lvl3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3pPr>
            <a:lvl4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4pPr>
            <a:lvl5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endParaRPr lang="en-US" altLang="en-US" sz="15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smtClean="0">
                <a:latin typeface="Gill Sans MT" charset="0"/>
              </a:rPr>
              <a:t>As </a:t>
            </a:r>
            <a:r>
              <a:rPr lang="en-US" altLang="en-US" sz="2000" dirty="0">
                <a:latin typeface="Gill Sans MT" charset="0"/>
              </a:rPr>
              <a:t>future work we would like to account for other cell types when inferring gene-gene networks. It is well known that tumor cells are not homogeneous – yet are the mixture of multiple cell types</a:t>
            </a:r>
          </a:p>
        </p:txBody>
      </p:sp>
    </p:spTree>
    <p:extLst>
      <p:ext uri="{BB962C8B-B14F-4D97-AF65-F5344CB8AC3E}">
        <p14:creationId xmlns:p14="http://schemas.microsoft.com/office/powerpoint/2010/main" val="32472483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629"/>
            <a:ext cx="8229600" cy="625171"/>
          </a:xfrm>
        </p:spPr>
        <p:txBody>
          <a:bodyPr>
            <a:normAutofit/>
          </a:bodyPr>
          <a:lstStyle/>
          <a:p>
            <a:r>
              <a:rPr lang="en-US" sz="2800" dirty="0" smtClean="0">
                <a:latin typeface="+mj-lt"/>
              </a:rPr>
              <a:t>Acknowledgement</a:t>
            </a:r>
            <a:endParaRPr lang="en-US" sz="2800" dirty="0">
              <a:latin typeface="+mj-lt"/>
            </a:endParaRPr>
          </a:p>
        </p:txBody>
      </p:sp>
      <p:sp>
        <p:nvSpPr>
          <p:cNvPr id="3" name="Content Placeholder 2"/>
          <p:cNvSpPr>
            <a:spLocks noGrp="1"/>
          </p:cNvSpPr>
          <p:nvPr>
            <p:ph idx="1"/>
          </p:nvPr>
        </p:nvSpPr>
        <p:spPr>
          <a:xfrm>
            <a:off x="457200" y="1798637"/>
            <a:ext cx="4114800" cy="4525963"/>
          </a:xfrm>
        </p:spPr>
        <p:txBody>
          <a:bodyPr>
            <a:normAutofit/>
          </a:bodyPr>
          <a:lstStyle/>
          <a:p>
            <a:pPr marL="0" indent="0">
              <a:buNone/>
            </a:pPr>
            <a:r>
              <a:rPr lang="en-US" b="1" dirty="0" err="1" smtClean="0">
                <a:solidFill>
                  <a:schemeClr val="accent5">
                    <a:lumMod val="10000"/>
                  </a:schemeClr>
                </a:solidFill>
              </a:rPr>
              <a:t>TSNet</a:t>
            </a:r>
            <a:r>
              <a:rPr lang="en-US" b="1" dirty="0" smtClean="0">
                <a:solidFill>
                  <a:schemeClr val="accent5">
                    <a:lumMod val="10000"/>
                  </a:schemeClr>
                </a:solidFill>
              </a:rPr>
              <a:t> </a:t>
            </a:r>
          </a:p>
          <a:p>
            <a:r>
              <a:rPr lang="en-US" b="1" dirty="0" smtClean="0">
                <a:solidFill>
                  <a:schemeClr val="accent5">
                    <a:lumMod val="10000"/>
                  </a:schemeClr>
                </a:solidFill>
              </a:rPr>
              <a:t>Francesca </a:t>
            </a:r>
            <a:r>
              <a:rPr lang="en-US" b="1" dirty="0" err="1" smtClean="0">
                <a:solidFill>
                  <a:schemeClr val="accent5">
                    <a:lumMod val="10000"/>
                  </a:schemeClr>
                </a:solidFill>
              </a:rPr>
              <a:t>Petralia</a:t>
            </a:r>
            <a:r>
              <a:rPr lang="en-US" b="1" dirty="0" smtClean="0">
                <a:solidFill>
                  <a:schemeClr val="accent5">
                    <a:lumMod val="10000"/>
                  </a:schemeClr>
                </a:solidFill>
              </a:rPr>
              <a:t>, Mount Sinai</a:t>
            </a:r>
            <a:endParaRPr lang="en-US" b="1" dirty="0">
              <a:solidFill>
                <a:schemeClr val="accent5">
                  <a:lumMod val="10000"/>
                </a:schemeClr>
              </a:solidFill>
            </a:endParaRPr>
          </a:p>
          <a:p>
            <a:r>
              <a:rPr lang="en-US" b="1" dirty="0" smtClean="0">
                <a:solidFill>
                  <a:schemeClr val="accent5">
                    <a:lumMod val="10000"/>
                  </a:schemeClr>
                </a:solidFill>
              </a:rPr>
              <a:t>Li Wang, Mount Sinai</a:t>
            </a:r>
          </a:p>
          <a:p>
            <a:r>
              <a:rPr lang="en-US" b="1" dirty="0" smtClean="0">
                <a:solidFill>
                  <a:schemeClr val="accent5">
                    <a:lumMod val="10000"/>
                  </a:schemeClr>
                </a:solidFill>
              </a:rPr>
              <a:t>Jun Zhu, Mount Sinai</a:t>
            </a:r>
          </a:p>
          <a:p>
            <a:r>
              <a:rPr lang="en-US" b="1" dirty="0" err="1">
                <a:solidFill>
                  <a:schemeClr val="accent5">
                    <a:lumMod val="10000"/>
                  </a:schemeClr>
                </a:solidFill>
              </a:rPr>
              <a:t>Jie</a:t>
            </a:r>
            <a:r>
              <a:rPr lang="en-US" b="1" dirty="0">
                <a:solidFill>
                  <a:schemeClr val="accent5">
                    <a:lumMod val="10000"/>
                  </a:schemeClr>
                </a:solidFill>
              </a:rPr>
              <a:t> Peng, UC </a:t>
            </a:r>
            <a:r>
              <a:rPr lang="en-US" b="1" dirty="0" smtClean="0">
                <a:solidFill>
                  <a:schemeClr val="accent5">
                    <a:lumMod val="10000"/>
                  </a:schemeClr>
                </a:solidFill>
              </a:rPr>
              <a:t>Davis</a:t>
            </a:r>
          </a:p>
          <a:p>
            <a:r>
              <a:rPr lang="en-US" b="1" dirty="0" smtClean="0">
                <a:solidFill>
                  <a:schemeClr val="accent5">
                    <a:lumMod val="10000"/>
                  </a:schemeClr>
                </a:solidFill>
              </a:rPr>
              <a:t>NIH Grants</a:t>
            </a:r>
            <a:endParaRPr lang="en-US" b="1" dirty="0">
              <a:solidFill>
                <a:schemeClr val="accent5">
                  <a:lumMod val="10000"/>
                </a:schemeClr>
              </a:solidFill>
            </a:endParaRPr>
          </a:p>
          <a:p>
            <a:endParaRPr lang="en-US" dirty="0" smtClean="0"/>
          </a:p>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705599949"/>
              </p:ext>
            </p:extLst>
          </p:nvPr>
        </p:nvGraphicFramePr>
        <p:xfrm>
          <a:off x="4921250" y="1524000"/>
          <a:ext cx="3994150" cy="4262173"/>
        </p:xfrm>
        <a:graphic>
          <a:graphicData uri="http://schemas.openxmlformats.org/drawingml/2006/table">
            <a:tbl>
              <a:tblPr firstRow="1" firstCol="1" bandRow="1">
                <a:tableStyleId>{5C22544A-7EE6-4342-B048-85BDC9FD1C3A}</a:tableStyleId>
              </a:tblPr>
              <a:tblGrid>
                <a:gridCol w="3994150"/>
              </a:tblGrid>
              <a:tr h="990600">
                <a:tc>
                  <a:txBody>
                    <a:bodyPr/>
                    <a:lstStyle/>
                    <a:p>
                      <a:pPr marL="0" marR="0" algn="ctr">
                        <a:lnSpc>
                          <a:spcPct val="115000"/>
                        </a:lnSpc>
                        <a:spcBef>
                          <a:spcPts val="0"/>
                        </a:spcBef>
                        <a:spcAft>
                          <a:spcPts val="0"/>
                        </a:spcAft>
                      </a:pPr>
                      <a:r>
                        <a:rPr lang="en-US" sz="1600" u="sng" dirty="0">
                          <a:effectLst/>
                        </a:rPr>
                        <a:t>Statistical Modeling of Proteomics Data</a:t>
                      </a:r>
                      <a:endParaRPr lang="en-US" sz="1600" dirty="0">
                        <a:effectLst/>
                      </a:endParaRPr>
                    </a:p>
                    <a:p>
                      <a:pPr marL="0" marR="0" algn="ctr">
                        <a:lnSpc>
                          <a:spcPct val="115000"/>
                        </a:lnSpc>
                        <a:spcBef>
                          <a:spcPts val="0"/>
                        </a:spcBef>
                        <a:spcAft>
                          <a:spcPts val="0"/>
                        </a:spcAft>
                      </a:pPr>
                      <a:r>
                        <a:rPr lang="en-US" sz="1400" dirty="0" smtClean="0">
                          <a:effectLst/>
                        </a:rPr>
                        <a:t>Pei </a:t>
                      </a:r>
                      <a:r>
                        <a:rPr lang="en-US" sz="1400" dirty="0">
                          <a:effectLst/>
                        </a:rPr>
                        <a:t>Wang </a:t>
                      </a:r>
                      <a:r>
                        <a:rPr lang="en-US" sz="1400" baseline="0" dirty="0" smtClean="0">
                          <a:effectLst/>
                        </a:rPr>
                        <a:t>                                </a:t>
                      </a:r>
                      <a:r>
                        <a:rPr lang="en-US" sz="1400" dirty="0" smtClean="0">
                          <a:effectLst/>
                        </a:rPr>
                        <a:t>Lin </a:t>
                      </a:r>
                      <a:r>
                        <a:rPr lang="en-US" sz="1400" dirty="0">
                          <a:effectLst/>
                        </a:rPr>
                        <a:t>S. </a:t>
                      </a:r>
                      <a:r>
                        <a:rPr lang="en-US" sz="1400" dirty="0" smtClean="0">
                          <a:effectLst/>
                        </a:rPr>
                        <a:t>Chen</a:t>
                      </a:r>
                      <a:r>
                        <a:rPr lang="en-US" sz="1400" baseline="0" dirty="0" smtClean="0">
                          <a:effectLst/>
                        </a:rPr>
                        <a:t> </a:t>
                      </a:r>
                    </a:p>
                    <a:p>
                      <a:pPr marL="0" marR="0" algn="l">
                        <a:lnSpc>
                          <a:spcPct val="115000"/>
                        </a:lnSpc>
                        <a:spcBef>
                          <a:spcPts val="0"/>
                        </a:spcBef>
                        <a:spcAft>
                          <a:spcPts val="0"/>
                        </a:spcAft>
                      </a:pPr>
                      <a:r>
                        <a:rPr lang="en-US" sz="1400" b="1" kern="1200" baseline="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Weiping</a:t>
                      </a:r>
                      <a:r>
                        <a:rPr lang="en-US" sz="1400" b="1" kern="1200" dirty="0" smtClean="0">
                          <a:solidFill>
                            <a:schemeClr val="lt1"/>
                          </a:solidFill>
                          <a:effectLst/>
                          <a:latin typeface="+mn-lt"/>
                          <a:ea typeface="+mn-ea"/>
                          <a:cs typeface="+mn-cs"/>
                        </a:rPr>
                        <a:t> Ma                             </a:t>
                      </a:r>
                      <a:r>
                        <a:rPr lang="en-US" sz="1400" b="1" kern="1200" dirty="0" err="1" smtClean="0">
                          <a:solidFill>
                            <a:schemeClr val="lt1"/>
                          </a:solidFill>
                          <a:effectLst/>
                          <a:latin typeface="+mn-lt"/>
                          <a:ea typeface="+mn-ea"/>
                          <a:cs typeface="+mn-cs"/>
                        </a:rPr>
                        <a:t>Jiebiao</a:t>
                      </a:r>
                      <a:r>
                        <a:rPr lang="en-US" sz="1400" b="1" kern="1200" dirty="0" smtClean="0">
                          <a:solidFill>
                            <a:schemeClr val="lt1"/>
                          </a:solidFill>
                          <a:effectLst/>
                          <a:latin typeface="+mn-lt"/>
                          <a:ea typeface="+mn-ea"/>
                          <a:cs typeface="+mn-cs"/>
                        </a:rPr>
                        <a:t> </a:t>
                      </a:r>
                      <a:r>
                        <a:rPr lang="en-US" sz="1400" b="1" kern="1200" dirty="0" err="1" smtClean="0">
                          <a:solidFill>
                            <a:schemeClr val="lt1"/>
                          </a:solidFill>
                          <a:effectLst/>
                          <a:latin typeface="+mn-lt"/>
                          <a:ea typeface="+mn-ea"/>
                          <a:cs typeface="+mn-cs"/>
                        </a:rPr>
                        <a:t>Wangc</a:t>
                      </a:r>
                      <a:endParaRPr lang="en-US" sz="1400" b="1" kern="1200" dirty="0">
                        <a:solidFill>
                          <a:schemeClr val="lt1"/>
                        </a:solidFill>
                        <a:effectLst/>
                        <a:latin typeface="+mn-lt"/>
                        <a:ea typeface="+mn-ea"/>
                        <a:cs typeface="+mn-cs"/>
                      </a:endParaRPr>
                    </a:p>
                  </a:txBody>
                  <a:tcPr marL="65594" marR="65594" marT="0" marB="0" anchor="ctr">
                    <a:solidFill>
                      <a:schemeClr val="accent1"/>
                    </a:solidFill>
                  </a:tcPr>
                </a:tc>
              </a:tr>
              <a:tr h="1606887">
                <a:tc>
                  <a:txBody>
                    <a:bodyPr/>
                    <a:lstStyle/>
                    <a:p>
                      <a:pPr marL="0" marR="0" algn="ctr">
                        <a:lnSpc>
                          <a:spcPct val="115000"/>
                        </a:lnSpc>
                        <a:spcBef>
                          <a:spcPts val="0"/>
                        </a:spcBef>
                        <a:spcAft>
                          <a:spcPts val="0"/>
                        </a:spcAft>
                      </a:pPr>
                      <a:r>
                        <a:rPr lang="en-US" sz="1600" u="sng" dirty="0">
                          <a:solidFill>
                            <a:schemeClr val="tx1"/>
                          </a:solidFill>
                          <a:effectLst/>
                        </a:rPr>
                        <a:t>Network Based System-biology </a:t>
                      </a:r>
                      <a:r>
                        <a:rPr lang="en-US" sz="1600" u="sng" dirty="0" smtClean="0">
                          <a:solidFill>
                            <a:schemeClr val="tx1"/>
                          </a:solidFill>
                          <a:effectLst/>
                        </a:rPr>
                        <a:t>learning</a:t>
                      </a:r>
                      <a:endParaRPr lang="en-US" sz="1600" u="none" dirty="0">
                        <a:solidFill>
                          <a:schemeClr val="tx1"/>
                        </a:solidFill>
                        <a:effectLst/>
                      </a:endParaRPr>
                    </a:p>
                    <a:p>
                      <a:pPr marL="0" marR="0" algn="ctr">
                        <a:lnSpc>
                          <a:spcPct val="115000"/>
                        </a:lnSpc>
                        <a:spcBef>
                          <a:spcPts val="0"/>
                        </a:spcBef>
                        <a:spcAft>
                          <a:spcPts val="0"/>
                        </a:spcAft>
                      </a:pPr>
                      <a:r>
                        <a:rPr lang="en-US" sz="1400" dirty="0" smtClean="0">
                          <a:solidFill>
                            <a:schemeClr val="tx1"/>
                          </a:solidFill>
                          <a:effectLst/>
                        </a:rPr>
                        <a:t> </a:t>
                      </a:r>
                      <a:r>
                        <a:rPr lang="en-US" sz="1400" dirty="0">
                          <a:solidFill>
                            <a:schemeClr val="tx1"/>
                          </a:solidFill>
                          <a:effectLst/>
                        </a:rPr>
                        <a:t>Eric </a:t>
                      </a:r>
                      <a:r>
                        <a:rPr lang="en-US" sz="1400" dirty="0" err="1" smtClean="0">
                          <a:solidFill>
                            <a:schemeClr val="tx1"/>
                          </a:solidFill>
                          <a:effectLst/>
                        </a:rPr>
                        <a:t>Schadt</a:t>
                      </a:r>
                      <a:r>
                        <a:rPr lang="en-US" sz="1400" dirty="0" smtClean="0">
                          <a:solidFill>
                            <a:schemeClr val="tx1"/>
                          </a:solidFill>
                          <a:effectLst/>
                        </a:rPr>
                        <a:t>                </a:t>
                      </a:r>
                      <a:r>
                        <a:rPr lang="en-US" sz="1400" baseline="0" dirty="0" smtClean="0">
                          <a:solidFill>
                            <a:schemeClr val="tx1"/>
                          </a:solidFill>
                          <a:effectLst/>
                        </a:rPr>
                        <a:t>       </a:t>
                      </a:r>
                      <a:r>
                        <a:rPr lang="en-US" sz="1400" dirty="0" smtClean="0">
                          <a:solidFill>
                            <a:schemeClr val="tx1"/>
                          </a:solidFill>
                          <a:effectLst/>
                        </a:rPr>
                        <a:t>Pei </a:t>
                      </a:r>
                      <a:r>
                        <a:rPr lang="en-US" sz="1400" dirty="0">
                          <a:solidFill>
                            <a:schemeClr val="tx1"/>
                          </a:solidFill>
                          <a:effectLst/>
                        </a:rPr>
                        <a:t>Wang </a:t>
                      </a:r>
                      <a:endParaRPr lang="en-US" sz="1400" dirty="0" smtClean="0">
                        <a:solidFill>
                          <a:schemeClr val="tx1"/>
                        </a:solidFill>
                        <a:effectLst/>
                      </a:endParaRPr>
                    </a:p>
                    <a:p>
                      <a:pPr marL="0" marR="0" indent="0" algn="ctr" defTabSz="457200" rtl="0" eaLnBrk="1" fontAlgn="auto" latinLnBrk="0" hangingPunct="1">
                        <a:lnSpc>
                          <a:spcPct val="115000"/>
                        </a:lnSpc>
                        <a:spcBef>
                          <a:spcPts val="0"/>
                        </a:spcBef>
                        <a:spcAft>
                          <a:spcPts val="0"/>
                        </a:spcAft>
                        <a:buClrTx/>
                        <a:buSzTx/>
                        <a:buFontTx/>
                        <a:buNone/>
                        <a:tabLst/>
                        <a:defRPr/>
                      </a:pPr>
                      <a:r>
                        <a:rPr lang="en-US" sz="1400" baseline="0" dirty="0" smtClean="0">
                          <a:solidFill>
                            <a:schemeClr val="tx1"/>
                          </a:solidFill>
                          <a:effectLst/>
                        </a:rPr>
                        <a:t>   </a:t>
                      </a:r>
                      <a:r>
                        <a:rPr lang="en-US" sz="1400" dirty="0" smtClean="0">
                          <a:solidFill>
                            <a:schemeClr val="tx1"/>
                          </a:solidFill>
                          <a:effectLst/>
                        </a:rPr>
                        <a:t>F. </a:t>
                      </a:r>
                      <a:r>
                        <a:rPr lang="en-US" sz="1400" dirty="0" err="1" smtClean="0">
                          <a:solidFill>
                            <a:schemeClr val="tx1"/>
                          </a:solidFill>
                          <a:effectLst/>
                        </a:rPr>
                        <a:t>Petralia</a:t>
                      </a:r>
                      <a:r>
                        <a:rPr lang="en-US" sz="1400" dirty="0" smtClean="0">
                          <a:solidFill>
                            <a:schemeClr val="tx1"/>
                          </a:solidFill>
                          <a:effectLst/>
                        </a:rPr>
                        <a:t> </a:t>
                      </a:r>
                      <a:r>
                        <a:rPr lang="en-US" sz="1400" baseline="0" dirty="0" smtClean="0">
                          <a:solidFill>
                            <a:schemeClr val="tx1"/>
                          </a:solidFill>
                          <a:effectLst/>
                        </a:rPr>
                        <a:t>                        </a:t>
                      </a:r>
                      <a:r>
                        <a:rPr lang="en-US" sz="1400" dirty="0" smtClean="0">
                          <a:solidFill>
                            <a:schemeClr val="tx1"/>
                          </a:solidFill>
                          <a:effectLst/>
                        </a:rPr>
                        <a:t>Boris Reva</a:t>
                      </a:r>
                      <a:endParaRPr lang="en-US" sz="1400" dirty="0">
                        <a:solidFill>
                          <a:schemeClr val="tx1"/>
                        </a:solidFill>
                        <a:effectLst/>
                      </a:endParaRPr>
                    </a:p>
                    <a:p>
                      <a:pPr marL="0" marR="0" algn="ctr">
                        <a:lnSpc>
                          <a:spcPct val="115000"/>
                        </a:lnSpc>
                        <a:spcBef>
                          <a:spcPts val="0"/>
                        </a:spcBef>
                        <a:spcAft>
                          <a:spcPts val="0"/>
                        </a:spcAft>
                      </a:pPr>
                      <a:r>
                        <a:rPr lang="en-US" sz="1400" baseline="0" dirty="0" smtClean="0">
                          <a:solidFill>
                            <a:schemeClr val="tx1"/>
                          </a:solidFill>
                          <a:effectLst/>
                        </a:rPr>
                        <a:t>   </a:t>
                      </a:r>
                      <a:r>
                        <a:rPr lang="en-US" sz="1400" dirty="0" err="1" smtClean="0">
                          <a:solidFill>
                            <a:schemeClr val="tx1"/>
                          </a:solidFill>
                          <a:effectLst/>
                        </a:rPr>
                        <a:t>Zhidong</a:t>
                      </a:r>
                      <a:r>
                        <a:rPr lang="en-US" sz="1400" dirty="0" smtClean="0">
                          <a:solidFill>
                            <a:schemeClr val="tx1"/>
                          </a:solidFill>
                          <a:effectLst/>
                        </a:rPr>
                        <a:t> </a:t>
                      </a:r>
                      <a:r>
                        <a:rPr lang="en-US" sz="1400" dirty="0" err="1">
                          <a:solidFill>
                            <a:schemeClr val="tx1"/>
                          </a:solidFill>
                          <a:effectLst/>
                        </a:rPr>
                        <a:t>Tu</a:t>
                      </a:r>
                      <a:r>
                        <a:rPr lang="en-US" sz="1400" dirty="0">
                          <a:solidFill>
                            <a:schemeClr val="tx1"/>
                          </a:solidFill>
                          <a:effectLst/>
                        </a:rPr>
                        <a:t> </a:t>
                      </a:r>
                      <a:r>
                        <a:rPr lang="en-US" sz="1400" dirty="0" smtClean="0">
                          <a:solidFill>
                            <a:schemeClr val="tx1"/>
                          </a:solidFill>
                          <a:effectLst/>
                        </a:rPr>
                        <a:t>           </a:t>
                      </a:r>
                      <a:r>
                        <a:rPr lang="en-US" sz="1400" baseline="0" dirty="0" smtClean="0">
                          <a:solidFill>
                            <a:schemeClr val="tx1"/>
                          </a:solidFill>
                          <a:effectLst/>
                        </a:rPr>
                        <a:t>   </a:t>
                      </a:r>
                      <a:r>
                        <a:rPr lang="en-US" sz="1400" dirty="0" smtClean="0">
                          <a:solidFill>
                            <a:schemeClr val="tx1"/>
                          </a:solidFill>
                          <a:effectLst/>
                        </a:rPr>
                        <a:t>Dmitry</a:t>
                      </a:r>
                      <a:r>
                        <a:rPr lang="en-US" sz="1400" baseline="0" dirty="0" smtClean="0">
                          <a:solidFill>
                            <a:schemeClr val="tx1"/>
                          </a:solidFill>
                          <a:effectLst/>
                        </a:rPr>
                        <a:t> </a:t>
                      </a:r>
                      <a:r>
                        <a:rPr lang="en-US" sz="1400" baseline="0" dirty="0" err="1" smtClean="0">
                          <a:solidFill>
                            <a:schemeClr val="tx1"/>
                          </a:solidFill>
                          <a:effectLst/>
                        </a:rPr>
                        <a:t>Rykunov</a:t>
                      </a:r>
                      <a:endParaRPr lang="en-US" sz="1400" baseline="0" dirty="0" smtClean="0">
                        <a:solidFill>
                          <a:schemeClr val="tx1"/>
                        </a:solidFill>
                        <a:effectLst/>
                      </a:endParaRPr>
                    </a:p>
                    <a:p>
                      <a:pPr marL="0" marR="0" algn="ctr">
                        <a:lnSpc>
                          <a:spcPct val="115000"/>
                        </a:lnSpc>
                        <a:spcBef>
                          <a:spcPts val="0"/>
                        </a:spcBef>
                        <a:spcAft>
                          <a:spcPts val="0"/>
                        </a:spcAft>
                      </a:pPr>
                      <a:r>
                        <a:rPr lang="en-US" sz="1400" b="1" kern="1200" baseline="0" dirty="0" smtClean="0">
                          <a:solidFill>
                            <a:schemeClr val="tx1"/>
                          </a:solidFill>
                          <a:effectLst/>
                          <a:latin typeface="+mn-lt"/>
                          <a:ea typeface="+mn-ea"/>
                          <a:cs typeface="+mn-cs"/>
                        </a:rPr>
                        <a:t>   </a:t>
                      </a:r>
                      <a:r>
                        <a:rPr lang="en-US" sz="1400" b="1" kern="1200" baseline="0" dirty="0" err="1" smtClean="0">
                          <a:solidFill>
                            <a:schemeClr val="tx1"/>
                          </a:solidFill>
                          <a:effectLst/>
                          <a:latin typeface="+mn-lt"/>
                          <a:ea typeface="+mn-ea"/>
                          <a:cs typeface="+mn-cs"/>
                        </a:rPr>
                        <a:t>Rileen</a:t>
                      </a:r>
                      <a:r>
                        <a:rPr lang="en-US" sz="1400" b="1" kern="1200" baseline="0" dirty="0" smtClean="0">
                          <a:solidFill>
                            <a:schemeClr val="tx1"/>
                          </a:solidFill>
                          <a:effectLst/>
                          <a:latin typeface="+mn-lt"/>
                          <a:ea typeface="+mn-ea"/>
                          <a:cs typeface="+mn-cs"/>
                        </a:rPr>
                        <a:t> Sinha                   </a:t>
                      </a:r>
                      <a:r>
                        <a:rPr lang="en-US" sz="1400" b="1" kern="1200" baseline="0" dirty="0" err="1" smtClean="0">
                          <a:solidFill>
                            <a:schemeClr val="tx1"/>
                          </a:solidFill>
                          <a:effectLst/>
                          <a:latin typeface="+mn-lt"/>
                          <a:ea typeface="+mn-ea"/>
                          <a:cs typeface="+mn-cs"/>
                        </a:rPr>
                        <a:t>Umut</a:t>
                      </a:r>
                      <a:r>
                        <a:rPr lang="en-US" sz="1400" b="1" kern="1200" baseline="0" dirty="0" smtClean="0">
                          <a:solidFill>
                            <a:schemeClr val="tx1"/>
                          </a:solidFill>
                          <a:effectLst/>
                          <a:latin typeface="+mn-lt"/>
                          <a:ea typeface="+mn-ea"/>
                          <a:cs typeface="+mn-cs"/>
                        </a:rPr>
                        <a:t> </a:t>
                      </a:r>
                      <a:r>
                        <a:rPr lang="en-US" sz="1400" b="1" kern="1200" baseline="0" dirty="0" err="1" smtClean="0">
                          <a:solidFill>
                            <a:schemeClr val="tx1"/>
                          </a:solidFill>
                          <a:effectLst/>
                          <a:latin typeface="+mn-lt"/>
                          <a:ea typeface="+mn-ea"/>
                          <a:cs typeface="+mn-cs"/>
                        </a:rPr>
                        <a:t>Ozbek</a:t>
                      </a:r>
                      <a:r>
                        <a:rPr lang="en-US" sz="1400" baseline="0" dirty="0" smtClean="0">
                          <a:solidFill>
                            <a:schemeClr val="tx1"/>
                          </a:solidFill>
                          <a:effectLst/>
                        </a:rPr>
                        <a:t> </a:t>
                      </a:r>
                      <a:endParaRPr lang="en-US" sz="1400" dirty="0">
                        <a:solidFill>
                          <a:schemeClr val="tx1"/>
                        </a:solidFill>
                        <a:effectLst/>
                      </a:endParaRPr>
                    </a:p>
                    <a:p>
                      <a:pPr marL="0" marR="0" algn="ctr">
                        <a:lnSpc>
                          <a:spcPct val="115000"/>
                        </a:lnSpc>
                        <a:spcBef>
                          <a:spcPts val="0"/>
                        </a:spcBef>
                        <a:spcAft>
                          <a:spcPts val="0"/>
                        </a:spcAft>
                      </a:pPr>
                      <a:r>
                        <a:rPr lang="en-US" sz="1400" baseline="0" dirty="0" smtClean="0">
                          <a:solidFill>
                            <a:schemeClr val="tx1"/>
                          </a:solidFill>
                          <a:effectLst/>
                        </a:rPr>
                        <a:t>   </a:t>
                      </a:r>
                      <a:r>
                        <a:rPr lang="en-US" sz="1400" dirty="0" err="1" smtClean="0">
                          <a:solidFill>
                            <a:schemeClr val="tx1"/>
                          </a:solidFill>
                          <a:effectLst/>
                        </a:rPr>
                        <a:t>Rui</a:t>
                      </a:r>
                      <a:r>
                        <a:rPr lang="en-US" sz="1400" dirty="0" smtClean="0">
                          <a:solidFill>
                            <a:schemeClr val="tx1"/>
                          </a:solidFill>
                          <a:effectLst/>
                        </a:rPr>
                        <a:t> </a:t>
                      </a:r>
                      <a:r>
                        <a:rPr lang="en-US" sz="1400" dirty="0">
                          <a:solidFill>
                            <a:schemeClr val="tx1"/>
                          </a:solidFill>
                          <a:effectLst/>
                        </a:rPr>
                        <a:t>Chang </a:t>
                      </a:r>
                      <a:r>
                        <a:rPr lang="en-US" sz="1400" baseline="0" dirty="0" smtClean="0">
                          <a:solidFill>
                            <a:schemeClr val="tx1"/>
                          </a:solidFill>
                          <a:effectLst/>
                        </a:rPr>
                        <a:t>                             </a:t>
                      </a:r>
                      <a:r>
                        <a:rPr lang="en-US" sz="1400" dirty="0" smtClean="0">
                          <a:solidFill>
                            <a:schemeClr val="tx1"/>
                          </a:solidFill>
                          <a:effectLst/>
                        </a:rPr>
                        <a:t>Jun Zhu</a:t>
                      </a:r>
                    </a:p>
                  </a:txBody>
                  <a:tcPr marL="65594" marR="65594" marT="0" marB="0" anchor="ctr">
                    <a:solidFill>
                      <a:schemeClr val="accent1">
                        <a:lumMod val="40000"/>
                        <a:lumOff val="60000"/>
                      </a:schemeClr>
                    </a:solidFill>
                  </a:tcPr>
                </a:tc>
              </a:tr>
              <a:tr h="1083692">
                <a:tc>
                  <a:txBody>
                    <a:bodyPr/>
                    <a:lstStyle/>
                    <a:p>
                      <a:pPr marL="0" marR="0" algn="ctr">
                        <a:lnSpc>
                          <a:spcPct val="115000"/>
                        </a:lnSpc>
                        <a:spcBef>
                          <a:spcPts val="0"/>
                        </a:spcBef>
                        <a:spcAft>
                          <a:spcPts val="0"/>
                        </a:spcAft>
                      </a:pPr>
                      <a:r>
                        <a:rPr lang="en-US" sz="1600" u="sng" dirty="0" smtClean="0">
                          <a:solidFill>
                            <a:schemeClr val="bg2"/>
                          </a:solidFill>
                          <a:effectLst/>
                        </a:rPr>
                        <a:t>Cancer Biology/oncology</a:t>
                      </a:r>
                      <a:endParaRPr lang="en-US" sz="1600" dirty="0" smtClean="0">
                        <a:solidFill>
                          <a:schemeClr val="bg2"/>
                        </a:solidFill>
                        <a:effectLst/>
                      </a:endParaRPr>
                    </a:p>
                    <a:p>
                      <a:pPr marL="0" marR="0" indent="0" algn="ctr">
                        <a:lnSpc>
                          <a:spcPct val="115000"/>
                        </a:lnSpc>
                        <a:spcBef>
                          <a:spcPts val="0"/>
                        </a:spcBef>
                        <a:spcAft>
                          <a:spcPts val="0"/>
                        </a:spcAft>
                        <a:buNone/>
                      </a:pPr>
                      <a:r>
                        <a:rPr lang="en-US" sz="1400" dirty="0" smtClean="0">
                          <a:solidFill>
                            <a:schemeClr val="bg2"/>
                          </a:solidFill>
                          <a:effectLst/>
                        </a:rPr>
                        <a:t>Amanda</a:t>
                      </a:r>
                      <a:r>
                        <a:rPr lang="en-US" sz="1400" baseline="0" dirty="0" smtClean="0">
                          <a:solidFill>
                            <a:schemeClr val="bg2"/>
                          </a:solidFill>
                          <a:effectLst/>
                        </a:rPr>
                        <a:t> </a:t>
                      </a:r>
                      <a:r>
                        <a:rPr lang="en-US" sz="1400" dirty="0" err="1" smtClean="0">
                          <a:solidFill>
                            <a:schemeClr val="bg2"/>
                          </a:solidFill>
                          <a:effectLst/>
                        </a:rPr>
                        <a:t>Paulovich</a:t>
                      </a:r>
                      <a:r>
                        <a:rPr lang="en-US" sz="1400" baseline="0" dirty="0" smtClean="0">
                          <a:solidFill>
                            <a:schemeClr val="bg2"/>
                          </a:solidFill>
                          <a:effectLst/>
                        </a:rPr>
                        <a:t>                      </a:t>
                      </a:r>
                      <a:r>
                        <a:rPr lang="en-US" sz="1400" b="1" kern="1200" dirty="0" smtClean="0">
                          <a:solidFill>
                            <a:schemeClr val="bg2"/>
                          </a:solidFill>
                          <a:effectLst/>
                          <a:latin typeface="+mn-lt"/>
                          <a:ea typeface="+mn-ea"/>
                          <a:cs typeface="+mn-cs"/>
                        </a:rPr>
                        <a:t>Peter </a:t>
                      </a:r>
                      <a:r>
                        <a:rPr lang="en-US" sz="1400" b="1" kern="1200" dirty="0" err="1" smtClean="0">
                          <a:solidFill>
                            <a:schemeClr val="bg2"/>
                          </a:solidFill>
                          <a:effectLst/>
                          <a:latin typeface="+mn-lt"/>
                          <a:ea typeface="+mn-ea"/>
                          <a:cs typeface="+mn-cs"/>
                        </a:rPr>
                        <a:t>Dottino</a:t>
                      </a:r>
                      <a:endParaRPr lang="en-US" sz="1400" b="1" kern="1200" dirty="0" smtClean="0">
                        <a:solidFill>
                          <a:schemeClr val="bg2"/>
                        </a:solidFill>
                        <a:effectLst/>
                        <a:latin typeface="+mn-lt"/>
                        <a:ea typeface="+mn-ea"/>
                        <a:cs typeface="+mn-cs"/>
                      </a:endParaRPr>
                    </a:p>
                    <a:p>
                      <a:pPr marL="0" marR="0" indent="0" algn="ctr">
                        <a:lnSpc>
                          <a:spcPct val="115000"/>
                        </a:lnSpc>
                        <a:spcBef>
                          <a:spcPts val="0"/>
                        </a:spcBef>
                        <a:spcAft>
                          <a:spcPts val="0"/>
                        </a:spcAft>
                        <a:buNone/>
                      </a:pPr>
                      <a:r>
                        <a:rPr lang="en-US" sz="1400" b="1" dirty="0" smtClean="0"/>
                        <a:t>John A. Martignetti</a:t>
                      </a:r>
                      <a:r>
                        <a:rPr lang="en-US" sz="1400" b="1" baseline="0" dirty="0" smtClean="0"/>
                        <a:t>                     </a:t>
                      </a:r>
                      <a:r>
                        <a:rPr lang="en-US" sz="1400" b="1" dirty="0" smtClean="0"/>
                        <a:t> Raja M Flores</a:t>
                      </a:r>
                    </a:p>
                    <a:p>
                      <a:pPr marL="0" marR="0" indent="0" algn="l" defTabSz="457200" rtl="0" eaLnBrk="1" fontAlgn="auto" latinLnBrk="0" hangingPunct="1">
                        <a:lnSpc>
                          <a:spcPct val="115000"/>
                        </a:lnSpc>
                        <a:spcBef>
                          <a:spcPts val="0"/>
                        </a:spcBef>
                        <a:spcAft>
                          <a:spcPts val="0"/>
                        </a:spcAft>
                        <a:buClrTx/>
                        <a:buSzTx/>
                        <a:buFontTx/>
                        <a:buNone/>
                        <a:tabLst/>
                        <a:defRPr/>
                      </a:pPr>
                      <a:r>
                        <a:rPr lang="en-US" sz="1400" b="1" dirty="0" smtClean="0"/>
                        <a:t>   Suresh</a:t>
                      </a:r>
                      <a:r>
                        <a:rPr lang="en-US" sz="1400" b="1" baseline="0" dirty="0" smtClean="0"/>
                        <a:t> </a:t>
                      </a:r>
                      <a:r>
                        <a:rPr lang="en-US" sz="1400" b="1" dirty="0" smtClean="0"/>
                        <a:t>Ramanathan</a:t>
                      </a:r>
                      <a:r>
                        <a:rPr lang="en-US" sz="1400" b="1" baseline="0" dirty="0" smtClean="0"/>
                        <a:t>  </a:t>
                      </a:r>
                      <a:r>
                        <a:rPr lang="en-US" sz="1400" b="1" dirty="0" smtClean="0"/>
                        <a:t> </a:t>
                      </a:r>
                    </a:p>
                  </a:txBody>
                  <a:tcPr marL="65594" marR="65594" marT="0" marB="0" anchor="ctr">
                    <a:solidFill>
                      <a:schemeClr val="accent1"/>
                    </a:solidFill>
                  </a:tcPr>
                </a:tc>
              </a:tr>
              <a:tr h="580994">
                <a:tc>
                  <a:txBody>
                    <a:bodyPr/>
                    <a:lstStyle/>
                    <a:p>
                      <a:pPr marL="0" marR="0" algn="ctr">
                        <a:lnSpc>
                          <a:spcPct val="115000"/>
                        </a:lnSpc>
                        <a:spcBef>
                          <a:spcPts val="0"/>
                        </a:spcBef>
                        <a:spcAft>
                          <a:spcPts val="0"/>
                        </a:spcAft>
                      </a:pPr>
                      <a:r>
                        <a:rPr lang="en-US" sz="1600" u="sng" dirty="0">
                          <a:solidFill>
                            <a:schemeClr val="tx1"/>
                          </a:solidFill>
                          <a:effectLst/>
                        </a:rPr>
                        <a:t>Software Engineering</a:t>
                      </a:r>
                      <a:endParaRPr lang="en-US" sz="1600" dirty="0">
                        <a:solidFill>
                          <a:schemeClr val="tx1"/>
                        </a:solidFill>
                        <a:effectLst/>
                      </a:endParaRPr>
                    </a:p>
                    <a:p>
                      <a:pPr marL="0" marR="0" algn="ctr">
                        <a:lnSpc>
                          <a:spcPct val="115000"/>
                        </a:lnSpc>
                        <a:spcBef>
                          <a:spcPts val="0"/>
                        </a:spcBef>
                        <a:spcAft>
                          <a:spcPts val="0"/>
                        </a:spcAft>
                      </a:pPr>
                      <a:r>
                        <a:rPr lang="en-US" sz="1400" dirty="0" smtClean="0">
                          <a:solidFill>
                            <a:schemeClr val="tx1"/>
                          </a:solidFill>
                          <a:effectLst/>
                        </a:rPr>
                        <a:t>Y</a:t>
                      </a:r>
                      <a:r>
                        <a:rPr lang="en-US" sz="1400" dirty="0">
                          <a:solidFill>
                            <a:schemeClr val="tx1"/>
                          </a:solidFill>
                          <a:effectLst/>
                        </a:rPr>
                        <a:t>. </a:t>
                      </a:r>
                      <a:r>
                        <a:rPr lang="en-US" sz="1400" dirty="0" err="1" smtClean="0">
                          <a:solidFill>
                            <a:schemeClr val="tx1"/>
                          </a:solidFill>
                          <a:effectLst/>
                        </a:rPr>
                        <a:t>Antipin</a:t>
                      </a:r>
                      <a:r>
                        <a:rPr lang="en-US" sz="1400" baseline="0" dirty="0">
                          <a:solidFill>
                            <a:schemeClr val="tx1"/>
                          </a:solidFill>
                          <a:effectLst/>
                        </a:rPr>
                        <a:t> </a:t>
                      </a:r>
                      <a:r>
                        <a:rPr lang="en-US" sz="1400" baseline="0" dirty="0" smtClean="0">
                          <a:solidFill>
                            <a:schemeClr val="tx1"/>
                          </a:solidFill>
                          <a:effectLst/>
                        </a:rPr>
                        <a:t>                              </a:t>
                      </a:r>
                      <a:r>
                        <a:rPr lang="en-US" sz="1400" dirty="0" smtClean="0">
                          <a:solidFill>
                            <a:schemeClr val="tx1"/>
                          </a:solidFill>
                          <a:effectLst/>
                        </a:rPr>
                        <a:t> Hui </a:t>
                      </a:r>
                      <a:r>
                        <a:rPr lang="en-US" sz="1400" dirty="0">
                          <a:solidFill>
                            <a:schemeClr val="tx1"/>
                          </a:solidFill>
                          <a:effectLst/>
                        </a:rPr>
                        <a:t>Li </a:t>
                      </a:r>
                      <a:endParaRPr lang="en-US" sz="1400" dirty="0">
                        <a:solidFill>
                          <a:schemeClr val="tx1"/>
                        </a:solidFill>
                        <a:effectLst/>
                        <a:latin typeface="Calibri"/>
                        <a:ea typeface="SimSun"/>
                        <a:cs typeface="Times New Roman"/>
                      </a:endParaRPr>
                    </a:p>
                  </a:txBody>
                  <a:tcPr marL="65594" marR="65594" marT="0" marB="0" anchor="ctr">
                    <a:solidFill>
                      <a:schemeClr val="accent1">
                        <a:lumMod val="40000"/>
                        <a:lumOff val="60000"/>
                      </a:schemeClr>
                    </a:solidFill>
                  </a:tcPr>
                </a:tc>
              </a:tr>
            </a:tbl>
          </a:graphicData>
        </a:graphic>
      </p:graphicFrame>
      <p:pic>
        <p:nvPicPr>
          <p:cNvPr id="5" name="Picture 4" descr="multiscale-logo.pn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4921250" y="152400"/>
            <a:ext cx="3849158" cy="567909"/>
          </a:xfrm>
          <a:prstGeom prst="rect">
            <a:avLst/>
          </a:prstGeom>
        </p:spPr>
      </p:pic>
      <p:sp>
        <p:nvSpPr>
          <p:cNvPr id="6" name="TextBox 5"/>
          <p:cNvSpPr txBox="1"/>
          <p:nvPr/>
        </p:nvSpPr>
        <p:spPr>
          <a:xfrm>
            <a:off x="5131329" y="1066800"/>
            <a:ext cx="3429000" cy="369332"/>
          </a:xfrm>
          <a:prstGeom prst="rect">
            <a:avLst/>
          </a:prstGeom>
          <a:noFill/>
        </p:spPr>
        <p:txBody>
          <a:bodyPr wrap="square" rtlCol="0">
            <a:spAutoFit/>
          </a:bodyPr>
          <a:lstStyle/>
          <a:p>
            <a:r>
              <a:rPr lang="en-US" b="1" dirty="0" smtClean="0">
                <a:solidFill>
                  <a:srgbClr val="00B0F0"/>
                </a:solidFill>
              </a:rPr>
              <a:t>CPTAC-PGDAC at Mount Sinai</a:t>
            </a:r>
            <a:endParaRPr lang="en-US" b="1" dirty="0">
              <a:solidFill>
                <a:srgbClr val="00B0F0"/>
              </a:solidFill>
            </a:endParaRPr>
          </a:p>
        </p:txBody>
      </p:sp>
    </p:spTree>
    <p:extLst>
      <p:ext uri="{BB962C8B-B14F-4D97-AF65-F5344CB8AC3E}">
        <p14:creationId xmlns:p14="http://schemas.microsoft.com/office/powerpoint/2010/main" val="53961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4318079" y="1295400"/>
            <a:ext cx="1208400" cy="4181335"/>
          </a:xfrm>
          <a:prstGeom prst="rect">
            <a:avLst/>
          </a:prstGeom>
          <a:solidFill>
            <a:schemeClr val="accent1">
              <a:lumMod val="40000"/>
              <a:lumOff val="60000"/>
            </a:schemeClr>
          </a:solidFill>
          <a:ln w="76200" algn="ctr">
            <a:solidFill>
              <a:schemeClr val="accent1">
                <a:lumMod val="40000"/>
                <a:lumOff val="60000"/>
              </a:schemeClr>
            </a:solidFill>
            <a:round/>
            <a:headEnd/>
            <a:tailEnd/>
          </a:ln>
          <a:extLst/>
        </p:spPr>
        <p:txBody>
          <a:bodyPr lIns="82945" tIns="41473" rIns="82945" bIns="41473"/>
          <a:lstStyle/>
          <a:p>
            <a:endParaRPr lang="en-US" altLang="en-US"/>
          </a:p>
        </p:txBody>
      </p:sp>
      <p:sp>
        <p:nvSpPr>
          <p:cNvPr id="8" name="Rectangle 7"/>
          <p:cNvSpPr/>
          <p:nvPr/>
        </p:nvSpPr>
        <p:spPr bwMode="auto">
          <a:xfrm>
            <a:off x="300719" y="5677732"/>
            <a:ext cx="8640000" cy="1107827"/>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945" tIns="41473" rIns="82945" bIns="41473"/>
          <a:lstStyle/>
          <a:p>
            <a:pPr>
              <a:defRPr/>
            </a:pPr>
            <a:endParaRPr lang="en-US"/>
          </a:p>
        </p:txBody>
      </p:sp>
      <p:sp>
        <p:nvSpPr>
          <p:cNvPr id="3074" name="AutoShape 2"/>
          <p:cNvSpPr>
            <a:spLocks noChangeArrowheads="1"/>
          </p:cNvSpPr>
          <p:nvPr/>
        </p:nvSpPr>
        <p:spPr bwMode="auto">
          <a:xfrm>
            <a:off x="152400" y="1525728"/>
            <a:ext cx="2571840" cy="684072"/>
          </a:xfrm>
          <a:prstGeom prst="roundRect">
            <a:avLst>
              <a:gd name="adj" fmla="val 287"/>
            </a:avLst>
          </a:prstGeom>
          <a:solidFill>
            <a:srgbClr val="FFFFCC"/>
          </a:solidFill>
          <a:ln w="3672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7640" tIns="71222" rIns="97640" bIns="56821" anchor="ctr"/>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Phenotype Data</a:t>
            </a:r>
          </a:p>
          <a:p>
            <a:pPr algn="ctr">
              <a:defRPr/>
            </a:pPr>
            <a:r>
              <a:rPr lang="en-US" altLang="en-US" sz="1100" dirty="0">
                <a:effectLst>
                  <a:outerShdw blurRad="38100" dist="38100" dir="2700000" algn="tl">
                    <a:srgbClr val="FFFFFF"/>
                  </a:outerShdw>
                </a:effectLst>
              </a:rPr>
              <a:t>(disease status, Subtype, patient survival, mutation status, treatment responses …)</a:t>
            </a:r>
          </a:p>
        </p:txBody>
      </p:sp>
      <p:sp>
        <p:nvSpPr>
          <p:cNvPr id="3075" name="AutoShape 3"/>
          <p:cNvSpPr>
            <a:spLocks noChangeArrowheads="1"/>
          </p:cNvSpPr>
          <p:nvPr/>
        </p:nvSpPr>
        <p:spPr bwMode="auto">
          <a:xfrm>
            <a:off x="36001" y="3524242"/>
            <a:ext cx="912960" cy="580381"/>
          </a:xfrm>
          <a:prstGeom prst="roundRect">
            <a:avLst>
              <a:gd name="adj" fmla="val 245"/>
            </a:avLst>
          </a:prstGeom>
          <a:solidFill>
            <a:srgbClr val="FFFFCC"/>
          </a:solidFill>
          <a:ln w="3672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7640" tIns="71222" rIns="97640" bIns="56821" anchor="ctr"/>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Raw Proteomics</a:t>
            </a:r>
          </a:p>
          <a:p>
            <a:pPr algn="ctr">
              <a:defRPr/>
            </a:pPr>
            <a:r>
              <a:rPr lang="en-US" altLang="en-US" sz="1100" dirty="0">
                <a:effectLst>
                  <a:outerShdw blurRad="38100" dist="38100" dir="2700000" algn="tl">
                    <a:srgbClr val="FFFFFF"/>
                  </a:outerShdw>
                </a:effectLst>
              </a:rPr>
              <a:t>Data</a:t>
            </a:r>
          </a:p>
        </p:txBody>
      </p:sp>
      <p:sp>
        <p:nvSpPr>
          <p:cNvPr id="2054" name="Line 4"/>
          <p:cNvSpPr>
            <a:spLocks noChangeShapeType="1"/>
          </p:cNvSpPr>
          <p:nvPr/>
        </p:nvSpPr>
        <p:spPr bwMode="auto">
          <a:xfrm>
            <a:off x="948961" y="3927483"/>
            <a:ext cx="1608480" cy="24483"/>
          </a:xfrm>
          <a:prstGeom prst="line">
            <a:avLst/>
          </a:prstGeom>
          <a:noFill/>
          <a:ln w="3672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055" name="Line 7"/>
          <p:cNvSpPr>
            <a:spLocks noChangeShapeType="1"/>
          </p:cNvSpPr>
          <p:nvPr/>
        </p:nvSpPr>
        <p:spPr bwMode="auto">
          <a:xfrm>
            <a:off x="948961" y="3865557"/>
            <a:ext cx="1608480" cy="0"/>
          </a:xfrm>
          <a:prstGeom prst="line">
            <a:avLst/>
          </a:prstGeom>
          <a:noFill/>
          <a:ln w="3672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056" name="Line 9"/>
          <p:cNvSpPr>
            <a:spLocks noChangeShapeType="1"/>
          </p:cNvSpPr>
          <p:nvPr/>
        </p:nvSpPr>
        <p:spPr bwMode="auto">
          <a:xfrm>
            <a:off x="948960" y="4005251"/>
            <a:ext cx="1645920" cy="1441"/>
          </a:xfrm>
          <a:prstGeom prst="line">
            <a:avLst/>
          </a:prstGeom>
          <a:noFill/>
          <a:ln w="36720">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3083" name="AutoShape 11"/>
          <p:cNvSpPr>
            <a:spLocks noChangeArrowheads="1"/>
          </p:cNvSpPr>
          <p:nvPr/>
        </p:nvSpPr>
        <p:spPr bwMode="auto">
          <a:xfrm>
            <a:off x="47521" y="4448819"/>
            <a:ext cx="930240" cy="580381"/>
          </a:xfrm>
          <a:prstGeom prst="roundRect">
            <a:avLst>
              <a:gd name="adj" fmla="val 245"/>
            </a:avLst>
          </a:prstGeom>
          <a:solidFill>
            <a:srgbClr val="FFFFCC"/>
          </a:solidFill>
          <a:ln w="3672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7640" tIns="71222" rIns="97640" bIns="56821" anchor="ctr"/>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Raw Genomics</a:t>
            </a:r>
          </a:p>
          <a:p>
            <a:pPr algn="ctr">
              <a:defRPr/>
            </a:pPr>
            <a:r>
              <a:rPr lang="en-US" altLang="en-US" sz="1100" dirty="0">
                <a:effectLst>
                  <a:outerShdw blurRad="38100" dist="38100" dir="2700000" algn="tl">
                    <a:srgbClr val="FFFFFF"/>
                  </a:outerShdw>
                </a:effectLst>
              </a:rPr>
              <a:t>Data</a:t>
            </a:r>
          </a:p>
        </p:txBody>
      </p:sp>
      <p:sp>
        <p:nvSpPr>
          <p:cNvPr id="2058" name="AutoShape 13"/>
          <p:cNvSpPr>
            <a:spLocks noChangeArrowheads="1"/>
          </p:cNvSpPr>
          <p:nvPr/>
        </p:nvSpPr>
        <p:spPr bwMode="auto">
          <a:xfrm>
            <a:off x="490800" y="5746858"/>
            <a:ext cx="1075680" cy="182900"/>
          </a:xfrm>
          <a:prstGeom prst="roundRect">
            <a:avLst>
              <a:gd name="adj" fmla="val 792"/>
            </a:avLst>
          </a:prstGeom>
          <a:solidFill>
            <a:srgbClr val="FFFFCC"/>
          </a:solidFill>
          <a:ln w="3672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7640" tIns="71222" rIns="97640" bIns="56821" anchor="ctr"/>
          <a:lstStyle>
            <a:lvl1pPr eaLnBrk="0">
              <a:tabLst>
                <a:tab pos="723900" algn="l"/>
              </a:tabLst>
              <a:defRPr>
                <a:solidFill>
                  <a:schemeClr val="tx1"/>
                </a:solidFill>
                <a:latin typeface="Arial" charset="0"/>
                <a:cs typeface="Arial Unicode MS" charset="0"/>
              </a:defRPr>
            </a:lvl1pPr>
            <a:lvl2pPr eaLnBrk="0">
              <a:tabLst>
                <a:tab pos="723900" algn="l"/>
              </a:tabLst>
              <a:defRPr>
                <a:solidFill>
                  <a:schemeClr val="tx1"/>
                </a:solidFill>
                <a:latin typeface="Arial" charset="0"/>
                <a:cs typeface="Arial Unicode MS" charset="0"/>
              </a:defRPr>
            </a:lvl2pPr>
            <a:lvl3pPr eaLnBrk="0">
              <a:tabLst>
                <a:tab pos="723900" algn="l"/>
              </a:tabLst>
              <a:defRPr>
                <a:solidFill>
                  <a:schemeClr val="tx1"/>
                </a:solidFill>
                <a:latin typeface="Arial" charset="0"/>
                <a:cs typeface="Arial Unicode MS" charset="0"/>
              </a:defRPr>
            </a:lvl3pPr>
            <a:lvl4pPr eaLnBrk="0">
              <a:tabLst>
                <a:tab pos="723900" algn="l"/>
              </a:tabLst>
              <a:defRPr>
                <a:solidFill>
                  <a:schemeClr val="tx1"/>
                </a:solidFill>
                <a:latin typeface="Arial" charset="0"/>
                <a:cs typeface="Arial Unicode MS" charset="0"/>
              </a:defRPr>
            </a:lvl4pPr>
            <a:lvl5pPr eaLnBrk="0">
              <a:tabLst>
                <a:tab pos="7239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9pPr>
          </a:lstStyle>
          <a:p>
            <a:pPr algn="ctr" eaLnBrk="1"/>
            <a:endParaRPr lang="en-US" altLang="en-US">
              <a:solidFill>
                <a:srgbClr val="000000"/>
              </a:solidFill>
            </a:endParaRPr>
          </a:p>
        </p:txBody>
      </p:sp>
      <p:sp>
        <p:nvSpPr>
          <p:cNvPr id="2060" name="AutoShape 16"/>
          <p:cNvSpPr>
            <a:spLocks noChangeArrowheads="1"/>
          </p:cNvSpPr>
          <p:nvPr/>
        </p:nvSpPr>
        <p:spPr bwMode="auto">
          <a:xfrm>
            <a:off x="407279" y="6060811"/>
            <a:ext cx="1244160" cy="244826"/>
          </a:xfrm>
          <a:prstGeom prst="hexagon">
            <a:avLst>
              <a:gd name="adj" fmla="val 127059"/>
              <a:gd name="vf" fmla="val 115470"/>
            </a:avLst>
          </a:prstGeom>
          <a:solidFill>
            <a:srgbClr val="00CC33">
              <a:alpha val="29803"/>
            </a:srgbClr>
          </a:solidFill>
          <a:ln w="3672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640" tIns="71222" rIns="97640" bIns="56821" anchor="ctr"/>
          <a:lstStyle>
            <a:lvl1pPr eaLnBrk="0">
              <a:tabLst>
                <a:tab pos="723900" algn="l"/>
              </a:tabLst>
              <a:defRPr>
                <a:solidFill>
                  <a:schemeClr val="tx1"/>
                </a:solidFill>
                <a:latin typeface="Arial" charset="0"/>
                <a:cs typeface="Arial Unicode MS" charset="0"/>
              </a:defRPr>
            </a:lvl1pPr>
            <a:lvl2pPr eaLnBrk="0">
              <a:tabLst>
                <a:tab pos="723900" algn="l"/>
              </a:tabLst>
              <a:defRPr>
                <a:solidFill>
                  <a:schemeClr val="tx1"/>
                </a:solidFill>
                <a:latin typeface="Arial" charset="0"/>
                <a:cs typeface="Arial Unicode MS" charset="0"/>
              </a:defRPr>
            </a:lvl2pPr>
            <a:lvl3pPr eaLnBrk="0">
              <a:tabLst>
                <a:tab pos="723900" algn="l"/>
              </a:tabLst>
              <a:defRPr>
                <a:solidFill>
                  <a:schemeClr val="tx1"/>
                </a:solidFill>
                <a:latin typeface="Arial" charset="0"/>
                <a:cs typeface="Arial Unicode MS" charset="0"/>
              </a:defRPr>
            </a:lvl3pPr>
            <a:lvl4pPr eaLnBrk="0">
              <a:tabLst>
                <a:tab pos="723900" algn="l"/>
              </a:tabLst>
              <a:defRPr>
                <a:solidFill>
                  <a:schemeClr val="tx1"/>
                </a:solidFill>
                <a:latin typeface="Arial" charset="0"/>
                <a:cs typeface="Arial Unicode MS" charset="0"/>
              </a:defRPr>
            </a:lvl4pPr>
            <a:lvl5pPr eaLnBrk="0">
              <a:tabLst>
                <a:tab pos="7239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cs typeface="Arial Unicode MS" charset="0"/>
              </a:defRPr>
            </a:lvl9pPr>
          </a:lstStyle>
          <a:p>
            <a:pPr algn="ctr" eaLnBrk="1"/>
            <a:endParaRPr lang="en-US" altLang="en-US">
              <a:solidFill>
                <a:srgbClr val="000000"/>
              </a:solidFill>
            </a:endParaRPr>
          </a:p>
        </p:txBody>
      </p:sp>
      <p:sp>
        <p:nvSpPr>
          <p:cNvPr id="3089" name="AutoShape 17"/>
          <p:cNvSpPr>
            <a:spLocks noChangeArrowheads="1"/>
          </p:cNvSpPr>
          <p:nvPr/>
        </p:nvSpPr>
        <p:spPr bwMode="auto">
          <a:xfrm>
            <a:off x="2636641" y="3625052"/>
            <a:ext cx="1385280" cy="589022"/>
          </a:xfrm>
          <a:prstGeom prst="hexagon">
            <a:avLst>
              <a:gd name="adj" fmla="val 36198"/>
              <a:gd name="vf" fmla="val 115470"/>
            </a:avLst>
          </a:prstGeom>
          <a:solidFill>
            <a:srgbClr val="00CC33">
              <a:alpha val="29999"/>
            </a:srgbClr>
          </a:solidFill>
          <a:ln w="3672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640" tIns="69622"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Proteomics </a:t>
            </a:r>
          </a:p>
          <a:p>
            <a:pPr algn="ctr">
              <a:defRPr/>
            </a:pPr>
            <a:r>
              <a:rPr lang="en-US" altLang="en-US" sz="1100" dirty="0">
                <a:effectLst>
                  <a:outerShdw blurRad="38100" dist="38100" dir="2700000" algn="tl">
                    <a:srgbClr val="FFFFFF"/>
                  </a:outerShdw>
                </a:effectLst>
              </a:rPr>
              <a:t>Intensity Tables</a:t>
            </a:r>
          </a:p>
        </p:txBody>
      </p:sp>
      <p:sp>
        <p:nvSpPr>
          <p:cNvPr id="3090" name="AutoShape 18"/>
          <p:cNvSpPr>
            <a:spLocks noChangeArrowheads="1"/>
          </p:cNvSpPr>
          <p:nvPr/>
        </p:nvSpPr>
        <p:spPr bwMode="auto">
          <a:xfrm>
            <a:off x="2498401" y="2406684"/>
            <a:ext cx="1523520" cy="488212"/>
          </a:xfrm>
          <a:prstGeom prst="hexagon">
            <a:avLst>
              <a:gd name="adj" fmla="val 36267"/>
              <a:gd name="vf" fmla="val 115470"/>
            </a:avLst>
          </a:prstGeom>
          <a:solidFill>
            <a:srgbClr val="00CC33">
              <a:alpha val="29999"/>
            </a:srgbClr>
          </a:solidFill>
          <a:ln w="3672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640" tIns="68822"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Proteomics </a:t>
            </a:r>
          </a:p>
          <a:p>
            <a:pPr algn="ctr">
              <a:defRPr/>
            </a:pPr>
            <a:r>
              <a:rPr lang="en-US" altLang="en-US" sz="1100" dirty="0">
                <a:effectLst>
                  <a:outerShdw blurRad="38100" dist="38100" dir="2700000" algn="tl">
                    <a:srgbClr val="FFFFFF"/>
                  </a:outerShdw>
                </a:effectLst>
              </a:rPr>
              <a:t>Intensity Tables with </a:t>
            </a:r>
          </a:p>
          <a:p>
            <a:pPr algn="ctr">
              <a:defRPr/>
            </a:pPr>
            <a:r>
              <a:rPr lang="en-US" altLang="en-US" sz="1100" dirty="0">
                <a:effectLst>
                  <a:outerShdw blurRad="38100" dist="38100" dir="2700000" algn="tl">
                    <a:srgbClr val="FFFFFF"/>
                  </a:outerShdw>
                </a:effectLst>
              </a:rPr>
              <a:t>NAs imputed</a:t>
            </a:r>
          </a:p>
        </p:txBody>
      </p:sp>
      <p:sp>
        <p:nvSpPr>
          <p:cNvPr id="2063" name="Oval 23"/>
          <p:cNvSpPr>
            <a:spLocks noChangeArrowheads="1"/>
          </p:cNvSpPr>
          <p:nvPr/>
        </p:nvSpPr>
        <p:spPr bwMode="auto">
          <a:xfrm>
            <a:off x="5557919" y="1462081"/>
            <a:ext cx="1575360" cy="829528"/>
          </a:xfrm>
          <a:prstGeom prst="ellipse">
            <a:avLst/>
          </a:prstGeom>
          <a:solidFill>
            <a:srgbClr val="FF420E">
              <a:alpha val="34901"/>
            </a:srgbClr>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640" tIns="69622" rIns="97640" bIns="56821" anchor="ctr"/>
          <a:lstStyle>
            <a:lvl1pPr eaLnBrk="0">
              <a:tabLst>
                <a:tab pos="723900" algn="l"/>
                <a:tab pos="1447800" algn="l"/>
              </a:tabLst>
              <a:defRPr>
                <a:solidFill>
                  <a:schemeClr val="tx1"/>
                </a:solidFill>
                <a:latin typeface="Arial" charset="0"/>
                <a:cs typeface="Arial Unicode MS" charset="0"/>
              </a:defRPr>
            </a:lvl1pPr>
            <a:lvl2pPr eaLnBrk="0">
              <a:tabLst>
                <a:tab pos="723900" algn="l"/>
                <a:tab pos="1447800" algn="l"/>
              </a:tabLst>
              <a:defRPr>
                <a:solidFill>
                  <a:schemeClr val="tx1"/>
                </a:solidFill>
                <a:latin typeface="Arial" charset="0"/>
                <a:cs typeface="Arial Unicode MS" charset="0"/>
              </a:defRPr>
            </a:lvl2pPr>
            <a:lvl3pPr eaLnBrk="0">
              <a:tabLst>
                <a:tab pos="723900" algn="l"/>
                <a:tab pos="1447800" algn="l"/>
              </a:tabLst>
              <a:defRPr>
                <a:solidFill>
                  <a:schemeClr val="tx1"/>
                </a:solidFill>
                <a:latin typeface="Arial" charset="0"/>
                <a:cs typeface="Arial Unicode MS" charset="0"/>
              </a:defRPr>
            </a:lvl3pPr>
            <a:lvl4pPr eaLnBrk="0">
              <a:tabLst>
                <a:tab pos="723900" algn="l"/>
                <a:tab pos="1447800" algn="l"/>
              </a:tabLst>
              <a:defRPr>
                <a:solidFill>
                  <a:schemeClr val="tx1"/>
                </a:solidFill>
                <a:latin typeface="Arial" charset="0"/>
                <a:cs typeface="Arial Unicode MS" charset="0"/>
              </a:defRPr>
            </a:lvl4pPr>
            <a:lvl5pPr eaLnBrk="0">
              <a:tabLst>
                <a:tab pos="723900" algn="l"/>
                <a:tab pos="14478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9pPr>
          </a:lstStyle>
          <a:p>
            <a:pPr algn="ctr" eaLnBrk="1"/>
            <a:r>
              <a:rPr lang="en-US" altLang="en-US" sz="1400" b="1" dirty="0">
                <a:solidFill>
                  <a:srgbClr val="000000"/>
                </a:solidFill>
              </a:rPr>
              <a:t>III.1 Phenotype </a:t>
            </a:r>
          </a:p>
          <a:p>
            <a:pPr algn="ctr" eaLnBrk="1"/>
            <a:r>
              <a:rPr lang="en-US" altLang="en-US" sz="1400" b="1" dirty="0">
                <a:solidFill>
                  <a:srgbClr val="000000"/>
                </a:solidFill>
              </a:rPr>
              <a:t>Association tests</a:t>
            </a:r>
          </a:p>
        </p:txBody>
      </p:sp>
      <p:sp>
        <p:nvSpPr>
          <p:cNvPr id="3098" name="AutoShape 26"/>
          <p:cNvSpPr>
            <a:spLocks noChangeArrowheads="1"/>
          </p:cNvSpPr>
          <p:nvPr/>
        </p:nvSpPr>
        <p:spPr bwMode="auto">
          <a:xfrm>
            <a:off x="7391880" y="1580870"/>
            <a:ext cx="1523520" cy="619265"/>
          </a:xfrm>
          <a:prstGeom prst="hexagon">
            <a:avLst>
              <a:gd name="adj" fmla="val 53975"/>
              <a:gd name="vf" fmla="val 115470"/>
            </a:avLst>
          </a:prstGeom>
          <a:solidFill>
            <a:schemeClr val="accent6">
              <a:lumMod val="40000"/>
              <a:lumOff val="60000"/>
              <a:alpha val="30000"/>
            </a:schemeClr>
          </a:solidFill>
          <a:ln w="36720" cap="flat">
            <a:solidFill>
              <a:srgbClr val="000000"/>
            </a:solidFill>
            <a:round/>
            <a:headEnd/>
            <a:tailEnd/>
          </a:ln>
          <a:effectLst/>
        </p:spPr>
        <p:txBody>
          <a:bodyPr wrap="none" lIns="97640" tIns="65621"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t>Signatures, </a:t>
            </a:r>
          </a:p>
          <a:p>
            <a:pPr algn="ctr">
              <a:defRPr/>
            </a:pPr>
            <a:r>
              <a:rPr lang="en-US" altLang="en-US" sz="1100" dirty="0"/>
              <a:t>Pathways associated</a:t>
            </a:r>
          </a:p>
          <a:p>
            <a:pPr algn="ctr">
              <a:defRPr/>
            </a:pPr>
            <a:r>
              <a:rPr lang="en-US" altLang="en-US" sz="1100" dirty="0"/>
              <a:t>With phenotypes</a:t>
            </a:r>
          </a:p>
        </p:txBody>
      </p:sp>
      <p:sp>
        <p:nvSpPr>
          <p:cNvPr id="3099" name="Oval 27"/>
          <p:cNvSpPr>
            <a:spLocks noChangeArrowheads="1"/>
          </p:cNvSpPr>
          <p:nvPr/>
        </p:nvSpPr>
        <p:spPr bwMode="auto">
          <a:xfrm>
            <a:off x="5557919" y="2842513"/>
            <a:ext cx="1638720" cy="848250"/>
          </a:xfrm>
          <a:prstGeom prst="ellipse">
            <a:avLst/>
          </a:prstGeom>
          <a:solidFill>
            <a:srgbClr val="FF420E">
              <a:alpha val="34999"/>
            </a:srgbClr>
          </a:solidFill>
          <a:ln w="36720" cap="flat">
            <a:noFill/>
            <a:round/>
            <a:headEnd/>
            <a:tailEnd/>
          </a:ln>
          <a:effectLst/>
          <a:extLst/>
        </p:spPr>
        <p:txBody>
          <a:bodyPr wrap="none" lIns="97640" tIns="69622"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400" b="1" dirty="0" smtClean="0"/>
              <a:t>III.2 </a:t>
            </a:r>
            <a:r>
              <a:rPr lang="en-US" altLang="en-US" sz="1400" b="1" dirty="0"/>
              <a:t>Network </a:t>
            </a:r>
            <a:endParaRPr lang="en-US" altLang="en-US" sz="1400" b="1" dirty="0" smtClean="0"/>
          </a:p>
          <a:p>
            <a:pPr algn="ctr">
              <a:defRPr/>
            </a:pPr>
            <a:r>
              <a:rPr lang="en-US" altLang="en-US" sz="1400" b="1" dirty="0" smtClean="0"/>
              <a:t>Analysis</a:t>
            </a:r>
            <a:endParaRPr lang="en-US" altLang="en-US" sz="1400" b="1" dirty="0"/>
          </a:p>
        </p:txBody>
      </p:sp>
      <p:sp>
        <p:nvSpPr>
          <p:cNvPr id="3100" name="AutoShape 28"/>
          <p:cNvSpPr>
            <a:spLocks noChangeArrowheads="1"/>
          </p:cNvSpPr>
          <p:nvPr/>
        </p:nvSpPr>
        <p:spPr bwMode="auto">
          <a:xfrm>
            <a:off x="7421039" y="2776363"/>
            <a:ext cx="1523520" cy="216023"/>
          </a:xfrm>
          <a:prstGeom prst="hexagon">
            <a:avLst>
              <a:gd name="adj" fmla="val 92118"/>
              <a:gd name="vf" fmla="val 115470"/>
            </a:avLst>
          </a:prstGeom>
          <a:solidFill>
            <a:schemeClr val="accent6">
              <a:lumMod val="40000"/>
              <a:lumOff val="60000"/>
              <a:alpha val="30000"/>
            </a:schemeClr>
          </a:solidFill>
          <a:ln w="36720" cap="flat">
            <a:solidFill>
              <a:srgbClr val="000000"/>
            </a:solidFill>
            <a:round/>
            <a:headEnd/>
            <a:tailEnd/>
          </a:ln>
          <a:effectLst/>
        </p:spPr>
        <p:txBody>
          <a:bodyPr wrap="none" lIns="97640" tIns="66421"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Cancer Subtypes</a:t>
            </a:r>
          </a:p>
        </p:txBody>
      </p:sp>
      <p:sp>
        <p:nvSpPr>
          <p:cNvPr id="3101" name="AutoShape 29"/>
          <p:cNvSpPr>
            <a:spLocks noChangeArrowheads="1"/>
          </p:cNvSpPr>
          <p:nvPr/>
        </p:nvSpPr>
        <p:spPr bwMode="auto">
          <a:xfrm>
            <a:off x="7421039" y="3037030"/>
            <a:ext cx="1523520" cy="527095"/>
          </a:xfrm>
          <a:prstGeom prst="hexagon">
            <a:avLst>
              <a:gd name="adj" fmla="val 92118"/>
              <a:gd name="vf" fmla="val 115470"/>
            </a:avLst>
          </a:prstGeom>
          <a:solidFill>
            <a:schemeClr val="accent6">
              <a:lumMod val="40000"/>
              <a:lumOff val="60000"/>
              <a:alpha val="30000"/>
            </a:schemeClr>
          </a:solidFill>
          <a:ln w="36720" cap="flat">
            <a:solidFill>
              <a:srgbClr val="000000"/>
            </a:solidFill>
            <a:round/>
            <a:headEnd/>
            <a:tailEnd/>
          </a:ln>
          <a:effectLst/>
        </p:spPr>
        <p:txBody>
          <a:bodyPr wrap="none" lIns="97640" tIns="68822"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t>Modules,</a:t>
            </a:r>
          </a:p>
          <a:p>
            <a:pPr algn="ctr">
              <a:defRPr/>
            </a:pPr>
            <a:r>
              <a:rPr lang="en-US" altLang="en-US" sz="1100" dirty="0"/>
              <a:t>Hub structures</a:t>
            </a:r>
          </a:p>
        </p:txBody>
      </p:sp>
      <p:sp>
        <p:nvSpPr>
          <p:cNvPr id="2068" name="Oval 31"/>
          <p:cNvSpPr>
            <a:spLocks noChangeArrowheads="1"/>
          </p:cNvSpPr>
          <p:nvPr/>
        </p:nvSpPr>
        <p:spPr bwMode="auto">
          <a:xfrm>
            <a:off x="5526479" y="3993634"/>
            <a:ext cx="1670160" cy="1330701"/>
          </a:xfrm>
          <a:prstGeom prst="ellipse">
            <a:avLst/>
          </a:prstGeom>
          <a:solidFill>
            <a:srgbClr val="FF420E">
              <a:alpha val="39999"/>
            </a:srgbClr>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640" tIns="69622" rIns="97640" bIns="56821" anchor="ctr"/>
          <a:lstStyle>
            <a:lvl1pPr eaLnBrk="0">
              <a:tabLst>
                <a:tab pos="723900" algn="l"/>
                <a:tab pos="1447800" algn="l"/>
              </a:tabLst>
              <a:defRPr>
                <a:solidFill>
                  <a:schemeClr val="tx1"/>
                </a:solidFill>
                <a:latin typeface="Arial" charset="0"/>
                <a:cs typeface="Arial Unicode MS" charset="0"/>
              </a:defRPr>
            </a:lvl1pPr>
            <a:lvl2pPr eaLnBrk="0">
              <a:tabLst>
                <a:tab pos="723900" algn="l"/>
                <a:tab pos="1447800" algn="l"/>
              </a:tabLst>
              <a:defRPr>
                <a:solidFill>
                  <a:schemeClr val="tx1"/>
                </a:solidFill>
                <a:latin typeface="Arial" charset="0"/>
                <a:cs typeface="Arial Unicode MS" charset="0"/>
              </a:defRPr>
            </a:lvl2pPr>
            <a:lvl3pPr eaLnBrk="0">
              <a:tabLst>
                <a:tab pos="723900" algn="l"/>
                <a:tab pos="1447800" algn="l"/>
              </a:tabLst>
              <a:defRPr>
                <a:solidFill>
                  <a:schemeClr val="tx1"/>
                </a:solidFill>
                <a:latin typeface="Arial" charset="0"/>
                <a:cs typeface="Arial Unicode MS" charset="0"/>
              </a:defRPr>
            </a:lvl3pPr>
            <a:lvl4pPr eaLnBrk="0">
              <a:tabLst>
                <a:tab pos="723900" algn="l"/>
                <a:tab pos="1447800" algn="l"/>
              </a:tabLst>
              <a:defRPr>
                <a:solidFill>
                  <a:schemeClr val="tx1"/>
                </a:solidFill>
                <a:latin typeface="Arial" charset="0"/>
                <a:cs typeface="Arial Unicode MS" charset="0"/>
              </a:defRPr>
            </a:lvl4pPr>
            <a:lvl5pPr eaLnBrk="0">
              <a:tabLst>
                <a:tab pos="723900" algn="l"/>
                <a:tab pos="1447800" algn="l"/>
              </a:tabLst>
              <a:defRPr>
                <a:solidFill>
                  <a:schemeClr val="tx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cs typeface="Arial Unicode MS" charset="0"/>
              </a:defRPr>
            </a:lvl9pPr>
          </a:lstStyle>
          <a:p>
            <a:pPr algn="ctr" eaLnBrk="1">
              <a:defRPr/>
            </a:pPr>
            <a:r>
              <a:rPr lang="en-US" altLang="en-US" sz="1400" b="1" dirty="0" smtClean="0">
                <a:solidFill>
                  <a:srgbClr val="000000"/>
                </a:solidFill>
              </a:rPr>
              <a:t>III.3 </a:t>
            </a:r>
            <a:r>
              <a:rPr lang="en-US" altLang="en-US" sz="1400" b="1" dirty="0">
                <a:solidFill>
                  <a:srgbClr val="000000"/>
                </a:solidFill>
              </a:rPr>
              <a:t>Multilevel </a:t>
            </a:r>
            <a:endParaRPr lang="en-US" altLang="en-US" sz="1400" b="1" dirty="0" smtClean="0">
              <a:solidFill>
                <a:srgbClr val="000000"/>
              </a:solidFill>
            </a:endParaRPr>
          </a:p>
          <a:p>
            <a:pPr algn="ctr" eaLnBrk="1">
              <a:defRPr/>
            </a:pPr>
            <a:r>
              <a:rPr lang="en-US" altLang="en-US" sz="1400" b="1" dirty="0" smtClean="0">
                <a:solidFill>
                  <a:srgbClr val="000000"/>
                </a:solidFill>
              </a:rPr>
              <a:t>Analysis</a:t>
            </a:r>
            <a:endParaRPr lang="en-US" altLang="en-US" sz="1400" b="1" dirty="0">
              <a:solidFill>
                <a:srgbClr val="000000"/>
              </a:solidFill>
            </a:endParaRPr>
          </a:p>
          <a:p>
            <a:pPr algn="ctr" eaLnBrk="1">
              <a:defRPr/>
            </a:pPr>
            <a:r>
              <a:rPr lang="en-US" altLang="en-US" sz="1400" b="1" dirty="0">
                <a:solidFill>
                  <a:srgbClr val="000000"/>
                </a:solidFill>
              </a:rPr>
              <a:t>DNA → RNA </a:t>
            </a:r>
            <a:endParaRPr lang="en-US" altLang="en-US" sz="1400" b="1" dirty="0" smtClean="0">
              <a:solidFill>
                <a:srgbClr val="000000"/>
              </a:solidFill>
            </a:endParaRPr>
          </a:p>
          <a:p>
            <a:pPr algn="ctr" eaLnBrk="1">
              <a:defRPr/>
            </a:pPr>
            <a:r>
              <a:rPr lang="en-US" altLang="en-US" sz="1400" b="1" dirty="0" smtClean="0">
                <a:solidFill>
                  <a:srgbClr val="000000"/>
                </a:solidFill>
              </a:rPr>
              <a:t>→ </a:t>
            </a:r>
            <a:r>
              <a:rPr lang="en-US" altLang="en-US" sz="1400" b="1" dirty="0">
                <a:solidFill>
                  <a:srgbClr val="000000"/>
                </a:solidFill>
              </a:rPr>
              <a:t>Protein</a:t>
            </a:r>
          </a:p>
        </p:txBody>
      </p:sp>
      <p:sp>
        <p:nvSpPr>
          <p:cNvPr id="3105" name="AutoShape 33"/>
          <p:cNvSpPr>
            <a:spLocks noChangeArrowheads="1"/>
          </p:cNvSpPr>
          <p:nvPr/>
        </p:nvSpPr>
        <p:spPr bwMode="auto">
          <a:xfrm>
            <a:off x="7393680" y="4146221"/>
            <a:ext cx="1523520" cy="322594"/>
          </a:xfrm>
          <a:prstGeom prst="hexagon">
            <a:avLst>
              <a:gd name="adj" fmla="val 61686"/>
              <a:gd name="vf" fmla="val 115470"/>
            </a:avLst>
          </a:prstGeom>
          <a:solidFill>
            <a:schemeClr val="accent6">
              <a:lumMod val="40000"/>
              <a:lumOff val="60000"/>
              <a:alpha val="30000"/>
            </a:schemeClr>
          </a:solidFill>
          <a:ln w="36720" cap="flat">
            <a:solidFill>
              <a:srgbClr val="000000"/>
            </a:solidFill>
            <a:round/>
            <a:headEnd/>
            <a:tailEnd/>
          </a:ln>
          <a:effectLst/>
        </p:spPr>
        <p:txBody>
          <a:bodyPr wrap="none" lIns="97640" tIns="66421"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t>microRNA/Protein </a:t>
            </a:r>
          </a:p>
          <a:p>
            <a:pPr algn="ctr">
              <a:defRPr/>
            </a:pPr>
            <a:r>
              <a:rPr lang="en-US" altLang="en-US" sz="1100" dirty="0"/>
              <a:t>Association; </a:t>
            </a:r>
          </a:p>
        </p:txBody>
      </p:sp>
      <p:sp>
        <p:nvSpPr>
          <p:cNvPr id="3106" name="AutoShape 34"/>
          <p:cNvSpPr>
            <a:spLocks noChangeArrowheads="1"/>
          </p:cNvSpPr>
          <p:nvPr/>
        </p:nvSpPr>
        <p:spPr bwMode="auto">
          <a:xfrm>
            <a:off x="7393680" y="4581146"/>
            <a:ext cx="1523520" cy="322594"/>
          </a:xfrm>
          <a:prstGeom prst="hexagon">
            <a:avLst>
              <a:gd name="adj" fmla="val 61686"/>
              <a:gd name="vf" fmla="val 115470"/>
            </a:avLst>
          </a:prstGeom>
          <a:solidFill>
            <a:schemeClr val="accent6">
              <a:lumMod val="40000"/>
              <a:lumOff val="60000"/>
              <a:alpha val="30000"/>
            </a:schemeClr>
          </a:solidFill>
          <a:ln w="36720" cap="flat">
            <a:solidFill>
              <a:srgbClr val="000000"/>
            </a:solidFill>
            <a:round/>
            <a:headEnd/>
            <a:tailEnd/>
          </a:ln>
          <a:effectLst/>
        </p:spPr>
        <p:txBody>
          <a:bodyPr wrap="none" lIns="97640" tIns="66421"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t>CNV/Protein </a:t>
            </a:r>
          </a:p>
          <a:p>
            <a:pPr algn="ctr">
              <a:defRPr/>
            </a:pPr>
            <a:r>
              <a:rPr lang="en-US" altLang="en-US" sz="1100" dirty="0"/>
              <a:t>Association</a:t>
            </a:r>
          </a:p>
        </p:txBody>
      </p:sp>
      <p:sp>
        <p:nvSpPr>
          <p:cNvPr id="2071" name="Text Box 35"/>
          <p:cNvSpPr txBox="1">
            <a:spLocks noChangeArrowheads="1"/>
          </p:cNvSpPr>
          <p:nvPr/>
        </p:nvSpPr>
        <p:spPr bwMode="auto">
          <a:xfrm>
            <a:off x="7976879" y="4294556"/>
            <a:ext cx="33696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55221" rIns="81639" bIns="40820"/>
          <a:lstStyle/>
          <a:p>
            <a:r>
              <a:rPr lang="en-US" altLang="en-US">
                <a:solidFill>
                  <a:srgbClr val="000000"/>
                </a:solidFill>
              </a:rPr>
              <a:t>...</a:t>
            </a:r>
          </a:p>
        </p:txBody>
      </p:sp>
      <p:sp>
        <p:nvSpPr>
          <p:cNvPr id="2072" name="AutoShape 36"/>
          <p:cNvSpPr>
            <a:spLocks noChangeArrowheads="1"/>
          </p:cNvSpPr>
          <p:nvPr/>
        </p:nvSpPr>
        <p:spPr bwMode="auto">
          <a:xfrm>
            <a:off x="7199519" y="3129616"/>
            <a:ext cx="249120" cy="256347"/>
          </a:xfrm>
          <a:prstGeom prst="rightArrow">
            <a:avLst>
              <a:gd name="adj1" fmla="val 50000"/>
              <a:gd name="adj2" fmla="val 25000"/>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73" name="AutoShape 37"/>
          <p:cNvSpPr>
            <a:spLocks noChangeArrowheads="1"/>
          </p:cNvSpPr>
          <p:nvPr/>
        </p:nvSpPr>
        <p:spPr bwMode="auto">
          <a:xfrm>
            <a:off x="4063920" y="4657224"/>
            <a:ext cx="355680" cy="256347"/>
          </a:xfrm>
          <a:prstGeom prst="rightArrow">
            <a:avLst>
              <a:gd name="adj1" fmla="val 50000"/>
              <a:gd name="adj2" fmla="val 25003"/>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74" name="AutoShape 38"/>
          <p:cNvSpPr>
            <a:spLocks noChangeArrowheads="1"/>
          </p:cNvSpPr>
          <p:nvPr/>
        </p:nvSpPr>
        <p:spPr bwMode="auto">
          <a:xfrm>
            <a:off x="7123319" y="1758016"/>
            <a:ext cx="249120" cy="256347"/>
          </a:xfrm>
          <a:prstGeom prst="rightArrow">
            <a:avLst>
              <a:gd name="adj1" fmla="val 50000"/>
              <a:gd name="adj2" fmla="val 25000"/>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75" name="AutoShape 39"/>
          <p:cNvSpPr>
            <a:spLocks noChangeArrowheads="1"/>
          </p:cNvSpPr>
          <p:nvPr/>
        </p:nvSpPr>
        <p:spPr bwMode="auto">
          <a:xfrm rot="12648473">
            <a:off x="6922017" y="2273607"/>
            <a:ext cx="1087805" cy="247706"/>
          </a:xfrm>
          <a:prstGeom prst="rightArrow">
            <a:avLst>
              <a:gd name="adj1" fmla="val 50000"/>
              <a:gd name="adj2" fmla="val 89568"/>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76" name="TextBox 1"/>
          <p:cNvSpPr txBox="1">
            <a:spLocks noChangeArrowheads="1"/>
          </p:cNvSpPr>
          <p:nvPr/>
        </p:nvSpPr>
        <p:spPr bwMode="auto">
          <a:xfrm>
            <a:off x="1794000" y="6023367"/>
            <a:ext cx="5415840"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altLang="en-US"/>
              <a:t>Intermedia data/results shared across all the PGDACs.</a:t>
            </a:r>
          </a:p>
        </p:txBody>
      </p:sp>
      <p:sp>
        <p:nvSpPr>
          <p:cNvPr id="2077" name="Line 7"/>
          <p:cNvSpPr>
            <a:spLocks noChangeShapeType="1"/>
          </p:cNvSpPr>
          <p:nvPr/>
        </p:nvSpPr>
        <p:spPr bwMode="auto">
          <a:xfrm>
            <a:off x="940321" y="4072939"/>
            <a:ext cx="1713600" cy="0"/>
          </a:xfrm>
          <a:prstGeom prst="line">
            <a:avLst/>
          </a:prstGeom>
          <a:noFill/>
          <a:ln w="3672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078" name="Line 7"/>
          <p:cNvSpPr>
            <a:spLocks noChangeShapeType="1"/>
          </p:cNvSpPr>
          <p:nvPr/>
        </p:nvSpPr>
        <p:spPr bwMode="auto">
          <a:xfrm flipV="1">
            <a:off x="3493440" y="2894895"/>
            <a:ext cx="0" cy="730156"/>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53" name="AutoShape 17"/>
          <p:cNvSpPr>
            <a:spLocks noChangeArrowheads="1"/>
          </p:cNvSpPr>
          <p:nvPr/>
        </p:nvSpPr>
        <p:spPr bwMode="auto">
          <a:xfrm>
            <a:off x="2636641" y="4585633"/>
            <a:ext cx="1385280" cy="380200"/>
          </a:xfrm>
          <a:prstGeom prst="hexagon">
            <a:avLst>
              <a:gd name="adj" fmla="val 36198"/>
              <a:gd name="vf" fmla="val 115470"/>
            </a:avLst>
          </a:prstGeom>
          <a:solidFill>
            <a:srgbClr val="00CC33">
              <a:alpha val="29999"/>
            </a:srgbClr>
          </a:solidFill>
          <a:ln w="3672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640" tIns="69622"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Processed </a:t>
            </a:r>
          </a:p>
          <a:p>
            <a:pPr algn="ctr">
              <a:defRPr/>
            </a:pPr>
            <a:r>
              <a:rPr lang="en-US" altLang="en-US" sz="1100" dirty="0">
                <a:effectLst>
                  <a:outerShdw blurRad="38100" dist="38100" dir="2700000" algn="tl">
                    <a:srgbClr val="FFFFFF"/>
                  </a:outerShdw>
                </a:effectLst>
              </a:rPr>
              <a:t>Genomics Data</a:t>
            </a:r>
          </a:p>
        </p:txBody>
      </p:sp>
      <p:sp>
        <p:nvSpPr>
          <p:cNvPr id="56" name="Oval 15"/>
          <p:cNvSpPr>
            <a:spLocks noChangeArrowheads="1"/>
          </p:cNvSpPr>
          <p:nvPr/>
        </p:nvSpPr>
        <p:spPr bwMode="auto">
          <a:xfrm>
            <a:off x="1094401" y="3204528"/>
            <a:ext cx="1317600" cy="637987"/>
          </a:xfrm>
          <a:prstGeom prst="ellipse">
            <a:avLst/>
          </a:prstGeom>
          <a:solidFill>
            <a:srgbClr val="FF420E">
              <a:alpha val="34999"/>
            </a:srgbClr>
          </a:solidFill>
          <a:ln w="36720" cap="flat">
            <a:noFill/>
            <a:round/>
            <a:headEnd/>
            <a:tailEnd/>
          </a:ln>
          <a:effectLst/>
        </p:spPr>
        <p:txBody>
          <a:bodyPr wrap="none" lIns="97640" tIns="69622" rIns="97640" bIns="56821" anchor="ctr"/>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gn="ctr">
              <a:defRPr/>
            </a:pPr>
            <a:r>
              <a:rPr lang="en-US" altLang="en-US" sz="1100" dirty="0">
                <a:effectLst>
                  <a:outerShdw blurRad="38100" dist="38100" dir="2700000" algn="tl">
                    <a:srgbClr val="FFFFFF"/>
                  </a:outerShdw>
                </a:effectLst>
              </a:rPr>
              <a:t>I. Protein </a:t>
            </a:r>
          </a:p>
          <a:p>
            <a:pPr algn="ctr">
              <a:defRPr/>
            </a:pPr>
            <a:r>
              <a:rPr lang="en-US" altLang="en-US" sz="1100" dirty="0">
                <a:effectLst>
                  <a:outerShdw blurRad="38100" dist="38100" dir="2700000" algn="tl">
                    <a:srgbClr val="FFFFFF"/>
                  </a:outerShdw>
                </a:effectLst>
              </a:rPr>
              <a:t>Identification </a:t>
            </a:r>
          </a:p>
          <a:p>
            <a:pPr algn="ctr">
              <a:defRPr/>
            </a:pPr>
            <a:r>
              <a:rPr lang="en-US" altLang="en-US" sz="1100" dirty="0">
                <a:effectLst>
                  <a:outerShdw blurRad="38100" dist="38100" dir="2700000" algn="tl">
                    <a:srgbClr val="FFFFFF"/>
                  </a:outerShdw>
                </a:effectLst>
              </a:rPr>
              <a:t>and Quantification</a:t>
            </a:r>
          </a:p>
        </p:txBody>
      </p:sp>
      <p:sp>
        <p:nvSpPr>
          <p:cNvPr id="55" name="Oval 15"/>
          <p:cNvSpPr>
            <a:spLocks noChangeArrowheads="1"/>
          </p:cNvSpPr>
          <p:nvPr/>
        </p:nvSpPr>
        <p:spPr bwMode="auto">
          <a:xfrm>
            <a:off x="2569480" y="2998586"/>
            <a:ext cx="898560" cy="476690"/>
          </a:xfrm>
          <a:prstGeom prst="ellipse">
            <a:avLst/>
          </a:prstGeom>
          <a:solidFill>
            <a:srgbClr val="FF420E">
              <a:alpha val="34999"/>
            </a:srgbClr>
          </a:solidFill>
          <a:ln w="36720" cap="flat">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640" tIns="69622" rIns="97640" bIns="56821" anchor="ctr"/>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gn="ctr">
              <a:defRPr/>
            </a:pPr>
            <a:r>
              <a:rPr lang="en-US" altLang="en-US" sz="1100" b="1" dirty="0">
                <a:solidFill>
                  <a:schemeClr val="tx1"/>
                </a:solidFill>
              </a:rPr>
              <a:t>II. Data </a:t>
            </a:r>
          </a:p>
          <a:p>
            <a:pPr algn="ctr">
              <a:defRPr/>
            </a:pPr>
            <a:r>
              <a:rPr lang="en-US" altLang="en-US" sz="1100" b="1" dirty="0">
                <a:solidFill>
                  <a:schemeClr val="tx1"/>
                </a:solidFill>
              </a:rPr>
              <a:t>Imputation</a:t>
            </a:r>
          </a:p>
        </p:txBody>
      </p:sp>
      <p:sp>
        <p:nvSpPr>
          <p:cNvPr id="2082" name="Line 7"/>
          <p:cNvSpPr>
            <a:spLocks noChangeShapeType="1"/>
          </p:cNvSpPr>
          <p:nvPr/>
        </p:nvSpPr>
        <p:spPr bwMode="auto">
          <a:xfrm>
            <a:off x="977760" y="4757010"/>
            <a:ext cx="1658880" cy="0"/>
          </a:xfrm>
          <a:prstGeom prst="line">
            <a:avLst/>
          </a:prstGeom>
          <a:noFill/>
          <a:ln w="3672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083" name="AutoShape 42"/>
          <p:cNvSpPr>
            <a:spLocks noChangeArrowheads="1"/>
          </p:cNvSpPr>
          <p:nvPr/>
        </p:nvSpPr>
        <p:spPr bwMode="auto">
          <a:xfrm rot="-5340000">
            <a:off x="1559488" y="4286094"/>
            <a:ext cx="616385" cy="256320"/>
          </a:xfrm>
          <a:prstGeom prst="rightArrow">
            <a:avLst>
              <a:gd name="adj1" fmla="val 50000"/>
              <a:gd name="adj2" fmla="val 25013"/>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84" name="TextBox 58"/>
          <p:cNvSpPr txBox="1">
            <a:spLocks noChangeArrowheads="1"/>
          </p:cNvSpPr>
          <p:nvPr/>
        </p:nvSpPr>
        <p:spPr bwMode="auto">
          <a:xfrm>
            <a:off x="1752239" y="5677731"/>
            <a:ext cx="5598720"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altLang="en-US" dirty="0"/>
              <a:t>Raw (Input) data/results shared across all the PGDACs.</a:t>
            </a:r>
          </a:p>
        </p:txBody>
      </p:sp>
      <p:sp>
        <p:nvSpPr>
          <p:cNvPr id="2085" name="AutoShape 38"/>
          <p:cNvSpPr>
            <a:spLocks noChangeArrowheads="1"/>
          </p:cNvSpPr>
          <p:nvPr/>
        </p:nvSpPr>
        <p:spPr bwMode="auto">
          <a:xfrm>
            <a:off x="2724240" y="1740310"/>
            <a:ext cx="1764240" cy="256347"/>
          </a:xfrm>
          <a:prstGeom prst="rightArrow">
            <a:avLst>
              <a:gd name="adj1" fmla="val 50000"/>
              <a:gd name="adj2" fmla="val 25002"/>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90" name="Line 7"/>
          <p:cNvSpPr>
            <a:spLocks noChangeShapeType="1"/>
          </p:cNvSpPr>
          <p:nvPr/>
        </p:nvSpPr>
        <p:spPr bwMode="auto">
          <a:xfrm flipV="1">
            <a:off x="6003599" y="2291609"/>
            <a:ext cx="738719" cy="0"/>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091" name="AutoShape 37"/>
          <p:cNvSpPr>
            <a:spLocks noChangeArrowheads="1"/>
          </p:cNvSpPr>
          <p:nvPr/>
        </p:nvSpPr>
        <p:spPr bwMode="auto">
          <a:xfrm>
            <a:off x="4063920" y="2554604"/>
            <a:ext cx="355680" cy="256347"/>
          </a:xfrm>
          <a:prstGeom prst="rightArrow">
            <a:avLst>
              <a:gd name="adj1" fmla="val 50000"/>
              <a:gd name="adj2" fmla="val 25003"/>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92" name="AutoShape 37"/>
          <p:cNvSpPr>
            <a:spLocks noChangeArrowheads="1"/>
          </p:cNvSpPr>
          <p:nvPr/>
        </p:nvSpPr>
        <p:spPr bwMode="auto">
          <a:xfrm>
            <a:off x="4063920" y="3798894"/>
            <a:ext cx="355680" cy="256347"/>
          </a:xfrm>
          <a:prstGeom prst="rightArrow">
            <a:avLst>
              <a:gd name="adj1" fmla="val 50000"/>
              <a:gd name="adj2" fmla="val 25003"/>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099" name="TextBox 5"/>
          <p:cNvSpPr txBox="1">
            <a:spLocks noChangeArrowheads="1"/>
          </p:cNvSpPr>
          <p:nvPr/>
        </p:nvSpPr>
        <p:spPr bwMode="auto">
          <a:xfrm>
            <a:off x="4431720" y="2293439"/>
            <a:ext cx="1015199"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p>
            <a:pPr algn="ctr"/>
            <a:r>
              <a:rPr lang="en-US" altLang="en-US" dirty="0"/>
              <a:t>Analysis </a:t>
            </a:r>
          </a:p>
        </p:txBody>
      </p:sp>
      <p:sp>
        <p:nvSpPr>
          <p:cNvPr id="78" name="AutoShape 28"/>
          <p:cNvSpPr>
            <a:spLocks noChangeArrowheads="1"/>
          </p:cNvSpPr>
          <p:nvPr/>
        </p:nvSpPr>
        <p:spPr bwMode="auto">
          <a:xfrm>
            <a:off x="436079" y="6429490"/>
            <a:ext cx="1215360" cy="216023"/>
          </a:xfrm>
          <a:prstGeom prst="hexagon">
            <a:avLst>
              <a:gd name="adj" fmla="val 92118"/>
              <a:gd name="vf" fmla="val 115470"/>
            </a:avLst>
          </a:prstGeom>
          <a:solidFill>
            <a:schemeClr val="accent6">
              <a:lumMod val="40000"/>
              <a:lumOff val="60000"/>
              <a:alpha val="30000"/>
            </a:schemeClr>
          </a:solidFill>
          <a:ln w="36720" cap="flat">
            <a:solidFill>
              <a:srgbClr val="000000"/>
            </a:solidFill>
            <a:round/>
            <a:headEnd/>
            <a:tailEnd/>
          </a:ln>
          <a:effectLst/>
        </p:spPr>
        <p:txBody>
          <a:bodyPr wrap="none" lIns="97640" tIns="66421"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endParaRPr lang="en-US" altLang="en-US" sz="1100" dirty="0">
              <a:effectLst>
                <a:outerShdw blurRad="38100" dist="38100" dir="2700000" algn="tl">
                  <a:srgbClr val="FFFFFF"/>
                </a:outerShdw>
              </a:effectLst>
            </a:endParaRPr>
          </a:p>
        </p:txBody>
      </p:sp>
      <p:sp>
        <p:nvSpPr>
          <p:cNvPr id="2101" name="TextBox 78"/>
          <p:cNvSpPr txBox="1">
            <a:spLocks noChangeArrowheads="1"/>
          </p:cNvSpPr>
          <p:nvPr/>
        </p:nvSpPr>
        <p:spPr bwMode="auto">
          <a:xfrm>
            <a:off x="1683120" y="6397806"/>
            <a:ext cx="7613280"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altLang="en-US"/>
              <a:t> Output for further biological interpretation; Shared across all PGDACs.</a:t>
            </a:r>
          </a:p>
        </p:txBody>
      </p:sp>
      <p:sp>
        <p:nvSpPr>
          <p:cNvPr id="81" name="AutoShape 34"/>
          <p:cNvSpPr>
            <a:spLocks noChangeArrowheads="1"/>
          </p:cNvSpPr>
          <p:nvPr/>
        </p:nvSpPr>
        <p:spPr bwMode="auto">
          <a:xfrm>
            <a:off x="7425360" y="4982404"/>
            <a:ext cx="1523520" cy="322594"/>
          </a:xfrm>
          <a:prstGeom prst="hexagon">
            <a:avLst>
              <a:gd name="adj" fmla="val 61686"/>
              <a:gd name="vf" fmla="val 115470"/>
            </a:avLst>
          </a:prstGeom>
          <a:solidFill>
            <a:schemeClr val="accent6">
              <a:lumMod val="40000"/>
              <a:lumOff val="60000"/>
              <a:alpha val="30000"/>
            </a:schemeClr>
          </a:solidFill>
          <a:ln w="36720" cap="flat">
            <a:solidFill>
              <a:srgbClr val="000000"/>
            </a:solidFill>
            <a:round/>
            <a:headEnd/>
            <a:tailEnd/>
          </a:ln>
          <a:effectLst/>
        </p:spPr>
        <p:txBody>
          <a:bodyPr wrap="none" lIns="97640" tIns="66421" rIns="97640" bIns="56821" anchor="ctr"/>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algn="ctr">
              <a:defRPr/>
            </a:pPr>
            <a:r>
              <a:rPr lang="en-US" altLang="en-US" sz="1100" dirty="0"/>
              <a:t>…….</a:t>
            </a:r>
          </a:p>
        </p:txBody>
      </p:sp>
      <p:sp>
        <p:nvSpPr>
          <p:cNvPr id="2104" name="AutoShape 36"/>
          <p:cNvSpPr>
            <a:spLocks noChangeArrowheads="1"/>
          </p:cNvSpPr>
          <p:nvPr/>
        </p:nvSpPr>
        <p:spPr bwMode="auto">
          <a:xfrm>
            <a:off x="7199519" y="4497457"/>
            <a:ext cx="249120" cy="256347"/>
          </a:xfrm>
          <a:prstGeom prst="rightArrow">
            <a:avLst>
              <a:gd name="adj1" fmla="val 50000"/>
              <a:gd name="adj2" fmla="val 25000"/>
            </a:avLst>
          </a:prstGeom>
          <a:solidFill>
            <a:srgbClr val="CFE7F5"/>
          </a:solidFill>
          <a:ln>
            <a:noFill/>
          </a:ln>
          <a:effectLst/>
          <a:extLs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2106" name="TextBox 83"/>
          <p:cNvSpPr txBox="1">
            <a:spLocks noChangeArrowheads="1"/>
          </p:cNvSpPr>
          <p:nvPr/>
        </p:nvSpPr>
        <p:spPr bwMode="auto">
          <a:xfrm>
            <a:off x="1636440" y="5306378"/>
            <a:ext cx="2554560"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altLang="en-US" dirty="0"/>
              <a:t>The other four PGDACs</a:t>
            </a:r>
          </a:p>
        </p:txBody>
      </p:sp>
      <p:sp>
        <p:nvSpPr>
          <p:cNvPr id="60" name="Line 7"/>
          <p:cNvSpPr>
            <a:spLocks noChangeShapeType="1"/>
          </p:cNvSpPr>
          <p:nvPr/>
        </p:nvSpPr>
        <p:spPr bwMode="auto">
          <a:xfrm flipV="1">
            <a:off x="470378" y="549440"/>
            <a:ext cx="738719" cy="0"/>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2" name="TextBox 1"/>
          <p:cNvSpPr txBox="1"/>
          <p:nvPr/>
        </p:nvSpPr>
        <p:spPr>
          <a:xfrm>
            <a:off x="359879" y="76200"/>
            <a:ext cx="8504639" cy="461665"/>
          </a:xfrm>
          <a:prstGeom prst="rect">
            <a:avLst/>
          </a:prstGeom>
          <a:noFill/>
        </p:spPr>
        <p:txBody>
          <a:bodyPr wrap="square" rtlCol="0">
            <a:spAutoFit/>
          </a:bodyPr>
          <a:lstStyle/>
          <a:p>
            <a:r>
              <a:rPr lang="en-US" sz="2400" b="1" dirty="0" smtClean="0">
                <a:solidFill>
                  <a:srgbClr val="00B0F0"/>
                </a:solidFill>
                <a:latin typeface="Arial Rounded MT Bold" panose="020F0704030504030204" pitchFamily="34" charset="0"/>
                <a:cs typeface="Arial" panose="020B0604020202020204" pitchFamily="34" charset="0"/>
              </a:rPr>
              <a:t>Role of Mount Sinai Team in the CPTAC-PGDAC network</a:t>
            </a:r>
            <a:endParaRPr lang="en-US" sz="2400" b="1" dirty="0">
              <a:solidFill>
                <a:srgbClr val="00B0F0"/>
              </a:solidFill>
              <a:latin typeface="Arial Rounded MT Bold" panose="020F0704030504030204" pitchFamily="34" charset="0"/>
              <a:cs typeface="Arial" panose="020B0604020202020204" pitchFamily="34" charset="0"/>
            </a:endParaRPr>
          </a:p>
        </p:txBody>
      </p:sp>
      <p:sp>
        <p:nvSpPr>
          <p:cNvPr id="62" name="Line 4"/>
          <p:cNvSpPr>
            <a:spLocks noChangeShapeType="1"/>
          </p:cNvSpPr>
          <p:nvPr/>
        </p:nvSpPr>
        <p:spPr bwMode="auto">
          <a:xfrm>
            <a:off x="4608719" y="2026920"/>
            <a:ext cx="640080" cy="0"/>
          </a:xfrm>
          <a:prstGeom prst="line">
            <a:avLst/>
          </a:prstGeom>
          <a:noFill/>
          <a:ln w="3672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3" name="Line 7"/>
          <p:cNvSpPr>
            <a:spLocks noChangeShapeType="1"/>
          </p:cNvSpPr>
          <p:nvPr/>
        </p:nvSpPr>
        <p:spPr bwMode="auto">
          <a:xfrm>
            <a:off x="4608719" y="1935480"/>
            <a:ext cx="640080" cy="0"/>
          </a:xfrm>
          <a:prstGeom prst="line">
            <a:avLst/>
          </a:prstGeom>
          <a:noFill/>
          <a:ln w="3672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4" name="Line 9"/>
          <p:cNvSpPr>
            <a:spLocks noChangeShapeType="1"/>
          </p:cNvSpPr>
          <p:nvPr/>
        </p:nvSpPr>
        <p:spPr bwMode="auto">
          <a:xfrm>
            <a:off x="4608719" y="2118360"/>
            <a:ext cx="640080" cy="0"/>
          </a:xfrm>
          <a:prstGeom prst="line">
            <a:avLst/>
          </a:prstGeom>
          <a:noFill/>
          <a:ln w="36720">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5" name="Line 7"/>
          <p:cNvSpPr>
            <a:spLocks noChangeShapeType="1"/>
          </p:cNvSpPr>
          <p:nvPr/>
        </p:nvSpPr>
        <p:spPr bwMode="auto">
          <a:xfrm>
            <a:off x="4608719" y="2209800"/>
            <a:ext cx="640080" cy="0"/>
          </a:xfrm>
          <a:prstGeom prst="line">
            <a:avLst/>
          </a:prstGeom>
          <a:noFill/>
          <a:ln w="3672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6" name="Line 7"/>
          <p:cNvSpPr>
            <a:spLocks noChangeShapeType="1"/>
          </p:cNvSpPr>
          <p:nvPr/>
        </p:nvSpPr>
        <p:spPr bwMode="auto">
          <a:xfrm flipV="1">
            <a:off x="6007919" y="3698636"/>
            <a:ext cx="738719" cy="0"/>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7" name="Line 7"/>
          <p:cNvSpPr>
            <a:spLocks noChangeShapeType="1"/>
          </p:cNvSpPr>
          <p:nvPr/>
        </p:nvSpPr>
        <p:spPr bwMode="auto">
          <a:xfrm flipV="1">
            <a:off x="6007919" y="5282374"/>
            <a:ext cx="738719" cy="0"/>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68" name="Rectangle 4"/>
          <p:cNvSpPr>
            <a:spLocks noChangeArrowheads="1"/>
          </p:cNvSpPr>
          <p:nvPr/>
        </p:nvSpPr>
        <p:spPr bwMode="auto">
          <a:xfrm>
            <a:off x="5523119" y="1295400"/>
            <a:ext cx="3505200" cy="4181335"/>
          </a:xfrm>
          <a:prstGeom prst="rect">
            <a:avLst/>
          </a:prstGeom>
          <a:noFill/>
          <a:ln w="76200" algn="ctr">
            <a:solidFill>
              <a:schemeClr val="accent1">
                <a:lumMod val="40000"/>
                <a:lumOff val="60000"/>
              </a:schemeClr>
            </a:solidFill>
            <a:round/>
            <a:headEnd/>
            <a:tailEnd/>
          </a:ln>
          <a:extLst/>
        </p:spPr>
        <p:txBody>
          <a:bodyPr lIns="82945" tIns="41473" rIns="82945" bIns="41473"/>
          <a:lstStyle/>
          <a:p>
            <a:endParaRPr lang="en-US" altLang="en-US"/>
          </a:p>
        </p:txBody>
      </p:sp>
      <p:sp>
        <p:nvSpPr>
          <p:cNvPr id="69" name="Line 7"/>
          <p:cNvSpPr>
            <a:spLocks noChangeShapeType="1"/>
          </p:cNvSpPr>
          <p:nvPr/>
        </p:nvSpPr>
        <p:spPr bwMode="auto">
          <a:xfrm flipV="1">
            <a:off x="4608719" y="1774156"/>
            <a:ext cx="738719" cy="0"/>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pic>
        <p:nvPicPr>
          <p:cNvPr id="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36600"/>
            <a:ext cx="687387" cy="63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 name="Line 2"/>
          <p:cNvSpPr>
            <a:spLocks noChangeShapeType="1"/>
          </p:cNvSpPr>
          <p:nvPr/>
        </p:nvSpPr>
        <p:spPr bwMode="auto">
          <a:xfrm>
            <a:off x="879475" y="914399"/>
            <a:ext cx="419100" cy="1"/>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 name="AutoShape 3"/>
          <p:cNvSpPr>
            <a:spLocks noChangeArrowheads="1"/>
          </p:cNvSpPr>
          <p:nvPr/>
        </p:nvSpPr>
        <p:spPr bwMode="auto">
          <a:xfrm>
            <a:off x="1298575" y="612775"/>
            <a:ext cx="1931988" cy="682625"/>
          </a:xfrm>
          <a:prstGeom prst="roundRect">
            <a:avLst>
              <a:gd name="adj" fmla="val 431"/>
            </a:avLst>
          </a:prstGeom>
          <a:solidFill>
            <a:srgbClr val="CFE7F5"/>
          </a:solidFill>
          <a:ln w="18360">
            <a:solidFill>
              <a:srgbClr val="000000"/>
            </a:solidFill>
            <a:round/>
            <a:headEnd/>
            <a:tailEnd/>
          </a:ln>
          <a:effectLst>
            <a:outerShdw dist="101823" dir="2700000" algn="ctr" rotWithShape="0">
              <a:srgbClr val="808080"/>
            </a:outerShdw>
          </a:effectLst>
        </p:spPr>
        <p:txBody>
          <a:bodyPr lIns="99000" tIns="68040" rIns="99000" bIns="5400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9pPr>
          </a:lstStyle>
          <a:p>
            <a:pPr algn="ctr" eaLnBrk="1">
              <a:buClrTx/>
              <a:buFontTx/>
              <a:buNone/>
            </a:pPr>
            <a:r>
              <a:rPr lang="en-US" altLang="en-US" sz="1600">
                <a:solidFill>
                  <a:srgbClr val="000000"/>
                </a:solidFill>
              </a:rPr>
              <a:t>Protein/PTM Identification and Quantification</a:t>
            </a:r>
          </a:p>
        </p:txBody>
      </p:sp>
      <p:sp>
        <p:nvSpPr>
          <p:cNvPr id="73" name="Line 4"/>
          <p:cNvSpPr>
            <a:spLocks noChangeShapeType="1"/>
          </p:cNvSpPr>
          <p:nvPr/>
        </p:nvSpPr>
        <p:spPr bwMode="auto">
          <a:xfrm flipV="1">
            <a:off x="3230564" y="868361"/>
            <a:ext cx="1290636" cy="0"/>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 name="AutoShape 5"/>
          <p:cNvSpPr>
            <a:spLocks noChangeArrowheads="1"/>
          </p:cNvSpPr>
          <p:nvPr/>
        </p:nvSpPr>
        <p:spPr bwMode="auto">
          <a:xfrm>
            <a:off x="4521200" y="685800"/>
            <a:ext cx="4394200" cy="365125"/>
          </a:xfrm>
          <a:prstGeom prst="roundRect">
            <a:avLst>
              <a:gd name="adj" fmla="val 431"/>
            </a:avLst>
          </a:prstGeom>
          <a:solidFill>
            <a:srgbClr val="CFE7F5"/>
          </a:solidFill>
          <a:ln w="18360">
            <a:solidFill>
              <a:srgbClr val="000000"/>
            </a:solidFill>
            <a:round/>
            <a:headEnd/>
            <a:tailEnd/>
          </a:ln>
          <a:effectLst>
            <a:outerShdw dist="101823" dir="2700000" algn="ctr" rotWithShape="0">
              <a:srgbClr val="808080"/>
            </a:outerShdw>
          </a:effectLst>
        </p:spPr>
        <p:txBody>
          <a:bodyPr lIns="99000" tIns="68040" rIns="99000" bIns="5400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9pPr>
          </a:lstStyle>
          <a:p>
            <a:pPr algn="ctr" eaLnBrk="1">
              <a:buClrTx/>
              <a:buFontTx/>
              <a:buNone/>
            </a:pPr>
            <a:r>
              <a:rPr lang="en-US" altLang="en-US" sz="1600">
                <a:solidFill>
                  <a:srgbClr val="000000"/>
                </a:solidFill>
              </a:rPr>
              <a:t>Pathways/Network</a:t>
            </a:r>
          </a:p>
        </p:txBody>
      </p:sp>
      <p:sp>
        <p:nvSpPr>
          <p:cNvPr id="76" name="Line 4"/>
          <p:cNvSpPr>
            <a:spLocks noChangeShapeType="1"/>
          </p:cNvSpPr>
          <p:nvPr/>
        </p:nvSpPr>
        <p:spPr bwMode="auto">
          <a:xfrm>
            <a:off x="762000" y="5349240"/>
            <a:ext cx="640080" cy="0"/>
          </a:xfrm>
          <a:prstGeom prst="line">
            <a:avLst/>
          </a:prstGeom>
          <a:noFill/>
          <a:ln w="3672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77" name="Line 7"/>
          <p:cNvSpPr>
            <a:spLocks noChangeShapeType="1"/>
          </p:cNvSpPr>
          <p:nvPr/>
        </p:nvSpPr>
        <p:spPr bwMode="auto">
          <a:xfrm>
            <a:off x="762000" y="5257800"/>
            <a:ext cx="640080" cy="0"/>
          </a:xfrm>
          <a:prstGeom prst="line">
            <a:avLst/>
          </a:prstGeom>
          <a:noFill/>
          <a:ln w="3672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79" name="Line 9"/>
          <p:cNvSpPr>
            <a:spLocks noChangeShapeType="1"/>
          </p:cNvSpPr>
          <p:nvPr/>
        </p:nvSpPr>
        <p:spPr bwMode="auto">
          <a:xfrm>
            <a:off x="762000" y="5440680"/>
            <a:ext cx="640080" cy="0"/>
          </a:xfrm>
          <a:prstGeom prst="line">
            <a:avLst/>
          </a:prstGeom>
          <a:noFill/>
          <a:ln w="36720">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
        <p:nvSpPr>
          <p:cNvPr id="80" name="Line 7"/>
          <p:cNvSpPr>
            <a:spLocks noChangeShapeType="1"/>
          </p:cNvSpPr>
          <p:nvPr/>
        </p:nvSpPr>
        <p:spPr bwMode="auto">
          <a:xfrm>
            <a:off x="762000" y="5532120"/>
            <a:ext cx="640080" cy="0"/>
          </a:xfrm>
          <a:prstGeom prst="line">
            <a:avLst/>
          </a:prstGeom>
          <a:noFill/>
          <a:ln w="3672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US"/>
          </a:p>
        </p:txBody>
      </p:sp>
    </p:spTree>
    <p:extLst>
      <p:ext uri="{BB962C8B-B14F-4D97-AF65-F5344CB8AC3E}">
        <p14:creationId xmlns:p14="http://schemas.microsoft.com/office/powerpoint/2010/main" val="128993502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616764"/>
            <a:ext cx="6445250" cy="62737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Text Box 2"/>
          <p:cNvSpPr txBox="1">
            <a:spLocks noChangeArrowheads="1"/>
          </p:cNvSpPr>
          <p:nvPr/>
        </p:nvSpPr>
        <p:spPr bwMode="auto">
          <a:xfrm>
            <a:off x="96838" y="-2361"/>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err="1">
                <a:solidFill>
                  <a:schemeClr val="accent1"/>
                </a:solidFill>
                <a:latin typeface="+mj-lt"/>
                <a:ea typeface="+mj-ea"/>
                <a:cs typeface="Times New Roman"/>
              </a:rPr>
              <a:t>TSNet</a:t>
            </a:r>
            <a:r>
              <a:rPr lang="en-US" altLang="en-US" sz="2800" b="1" dirty="0">
                <a:solidFill>
                  <a:schemeClr val="accent1"/>
                </a:solidFill>
                <a:latin typeface="+mj-lt"/>
                <a:ea typeface="+mj-ea"/>
                <a:cs typeface="Times New Roman"/>
              </a:rPr>
              <a:t> purity better correlate with Leukocyte signature compared to Absolute and Estimate</a:t>
            </a:r>
          </a:p>
          <a:p>
            <a:pPr hangingPunct="1">
              <a:lnSpc>
                <a:spcPct val="100000"/>
              </a:lnSpc>
              <a:buClrTx/>
              <a:buFontTx/>
              <a:buNone/>
            </a:pPr>
            <a:endParaRPr lang="en-US" altLang="en-US" sz="2500" b="1" dirty="0">
              <a:solidFill>
                <a:srgbClr val="00AEEF"/>
              </a:solidFill>
              <a:latin typeface="Times New Roman" pitchFamily="16" charset="0"/>
            </a:endParaRPr>
          </a:p>
          <a:p>
            <a:pPr hangingPunct="1">
              <a:lnSpc>
                <a:spcPct val="100000"/>
              </a:lnSpc>
              <a:buClrTx/>
              <a:buFontTx/>
              <a:buNone/>
            </a:pPr>
            <a:endParaRPr lang="en-US" altLang="en-US" sz="2500" b="1" dirty="0">
              <a:solidFill>
                <a:srgbClr val="00AEEF"/>
              </a:solidFill>
              <a:latin typeface="Times New Roman" pitchFamily="16" charset="0"/>
            </a:endParaRPr>
          </a:p>
        </p:txBody>
      </p:sp>
      <p:sp>
        <p:nvSpPr>
          <p:cNvPr id="24579" name="AutoShape 3"/>
          <p:cNvSpPr>
            <a:spLocks noChangeArrowheads="1"/>
          </p:cNvSpPr>
          <p:nvPr/>
        </p:nvSpPr>
        <p:spPr bwMode="auto">
          <a:xfrm>
            <a:off x="687388" y="1094601"/>
            <a:ext cx="2070100" cy="914400"/>
          </a:xfrm>
          <a:prstGeom prst="roundRect">
            <a:avLst>
              <a:gd name="adj" fmla="val 171"/>
            </a:avLst>
          </a:prstGeom>
          <a:solidFill>
            <a:srgbClr val="FFFFFF"/>
          </a:solidFill>
          <a:ln w="90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80" name="Text Box 4"/>
          <p:cNvSpPr txBox="1">
            <a:spLocks noChangeArrowheads="1"/>
          </p:cNvSpPr>
          <p:nvPr/>
        </p:nvSpPr>
        <p:spPr bwMode="auto">
          <a:xfrm>
            <a:off x="795338" y="1221601"/>
            <a:ext cx="2239962"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1400" dirty="0"/>
              <a:t>Leukocyte signature based on DNA methylation data</a:t>
            </a:r>
          </a:p>
        </p:txBody>
      </p:sp>
      <p:sp>
        <p:nvSpPr>
          <p:cNvPr id="24581" name="Text Box 5"/>
          <p:cNvSpPr txBox="1">
            <a:spLocks noChangeArrowheads="1"/>
          </p:cNvSpPr>
          <p:nvPr/>
        </p:nvSpPr>
        <p:spPr bwMode="auto">
          <a:xfrm rot="16140000">
            <a:off x="26195" y="1404957"/>
            <a:ext cx="10207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1400" b="1"/>
              <a:t>Validation</a:t>
            </a:r>
          </a:p>
        </p:txBody>
      </p:sp>
      <p:sp>
        <p:nvSpPr>
          <p:cNvPr id="24582" name="AutoShape 6"/>
          <p:cNvSpPr>
            <a:spLocks noChangeArrowheads="1"/>
          </p:cNvSpPr>
          <p:nvPr/>
        </p:nvSpPr>
        <p:spPr bwMode="auto">
          <a:xfrm>
            <a:off x="688975" y="2031226"/>
            <a:ext cx="2066925" cy="4511675"/>
          </a:xfrm>
          <a:prstGeom prst="roundRect">
            <a:avLst>
              <a:gd name="adj" fmla="val 74"/>
            </a:avLst>
          </a:prstGeom>
          <a:solidFill>
            <a:srgbClr val="FFFFFF"/>
          </a:solidFill>
          <a:ln w="90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83" name="Text Box 7"/>
          <p:cNvSpPr txBox="1">
            <a:spLocks noChangeArrowheads="1"/>
          </p:cNvSpPr>
          <p:nvPr/>
        </p:nvSpPr>
        <p:spPr bwMode="auto">
          <a:xfrm>
            <a:off x="762000" y="2024876"/>
            <a:ext cx="2066925" cy="440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1200" dirty="0">
                <a:effectLst>
                  <a:outerShdw blurRad="38100" dist="38100" dir="2700000" algn="tl">
                    <a:srgbClr val="C0C0C0"/>
                  </a:outerShdw>
                </a:effectLst>
              </a:rPr>
              <a:t>TSNET</a:t>
            </a:r>
          </a:p>
          <a:p>
            <a:r>
              <a:rPr lang="en-US" altLang="en-US" sz="1400" dirty="0"/>
              <a:t>  - </a:t>
            </a:r>
            <a:r>
              <a:rPr lang="en-US" altLang="en-US" sz="1300" dirty="0" err="1"/>
              <a:t>RNAseq</a:t>
            </a:r>
            <a:r>
              <a:rPr lang="en-US" altLang="en-US" sz="1300" dirty="0"/>
              <a:t> data</a:t>
            </a:r>
          </a:p>
          <a:p>
            <a:r>
              <a:rPr lang="en-US" altLang="en-US" sz="1300" dirty="0"/>
              <a:t>  </a:t>
            </a:r>
            <a:endParaRPr lang="en-US" altLang="en-US" sz="1400" dirty="0"/>
          </a:p>
          <a:p>
            <a:endParaRPr lang="en-US" altLang="en-US" sz="1200" dirty="0">
              <a:effectLst>
                <a:outerShdw blurRad="38100" dist="38100" dir="2700000" algn="tl">
                  <a:srgbClr val="C0C0C0"/>
                </a:outerShdw>
              </a:effectLst>
            </a:endParaRPr>
          </a:p>
          <a:p>
            <a:r>
              <a:rPr lang="en-US" altLang="en-US" sz="1200" dirty="0">
                <a:effectLst>
                  <a:outerShdw blurRad="38100" dist="38100" dir="2700000" algn="tl">
                    <a:srgbClr val="C0C0C0"/>
                  </a:outerShdw>
                </a:effectLst>
              </a:rPr>
              <a:t>ESTIMATE</a:t>
            </a:r>
          </a:p>
          <a:p>
            <a:r>
              <a:rPr lang="en-US" altLang="en-US" sz="1300" dirty="0"/>
              <a:t>  - </a:t>
            </a:r>
            <a:r>
              <a:rPr lang="en-US" altLang="en-US" sz="1300" dirty="0" err="1"/>
              <a:t>RNAseq</a:t>
            </a:r>
            <a:r>
              <a:rPr lang="en-US" altLang="en-US" sz="1300" dirty="0"/>
              <a:t> data</a:t>
            </a:r>
          </a:p>
          <a:p>
            <a:endParaRPr lang="en-US" altLang="en-US" sz="1200" dirty="0">
              <a:effectLst>
                <a:outerShdw blurRad="38100" dist="38100" dir="2700000" algn="tl">
                  <a:srgbClr val="C0C0C0"/>
                </a:outerShdw>
              </a:effectLst>
            </a:endParaRPr>
          </a:p>
          <a:p>
            <a:endParaRPr lang="en-US" altLang="en-US" sz="1200" dirty="0">
              <a:effectLst>
                <a:outerShdw blurRad="38100" dist="38100" dir="2700000" algn="tl">
                  <a:srgbClr val="C0C0C0"/>
                </a:outerShdw>
              </a:effectLst>
            </a:endParaRPr>
          </a:p>
          <a:p>
            <a:endParaRPr lang="en-US" altLang="en-US" sz="1200" dirty="0">
              <a:effectLst>
                <a:outerShdw blurRad="38100" dist="38100" dir="2700000" algn="tl">
                  <a:srgbClr val="C0C0C0"/>
                </a:outerShdw>
              </a:effectLst>
            </a:endParaRPr>
          </a:p>
          <a:p>
            <a:r>
              <a:rPr lang="en-US" altLang="en-US" sz="1200" dirty="0">
                <a:effectLst>
                  <a:outerShdw blurRad="38100" dist="38100" dir="2700000" algn="tl">
                    <a:srgbClr val="C0C0C0"/>
                  </a:outerShdw>
                </a:effectLst>
              </a:rPr>
              <a:t>ABSOLUTE</a:t>
            </a:r>
          </a:p>
          <a:p>
            <a:r>
              <a:rPr lang="en-US" altLang="en-US" sz="1300" dirty="0"/>
              <a:t>  - CNV DATA</a:t>
            </a:r>
          </a:p>
          <a:p>
            <a:endParaRPr lang="en-US" altLang="en-US" sz="1300" dirty="0"/>
          </a:p>
          <a:p>
            <a:endParaRPr lang="en-US" altLang="en-US" sz="1300" dirty="0"/>
          </a:p>
          <a:p>
            <a:endParaRPr lang="en-US" altLang="en-US" sz="1300" dirty="0"/>
          </a:p>
          <a:p>
            <a:r>
              <a:rPr lang="en-US" altLang="en-US" sz="1200" dirty="0">
                <a:effectLst>
                  <a:outerShdw blurRad="38100" dist="38100" dir="2700000" algn="tl">
                    <a:srgbClr val="C0C0C0"/>
                  </a:outerShdw>
                </a:effectLst>
              </a:rPr>
              <a:t>LUMP</a:t>
            </a:r>
          </a:p>
          <a:p>
            <a:r>
              <a:rPr lang="en-US" altLang="en-US" sz="1300" dirty="0"/>
              <a:t>  - DNA Methylation </a:t>
            </a:r>
          </a:p>
          <a:p>
            <a:endParaRPr lang="en-US" altLang="en-US" sz="1300" dirty="0"/>
          </a:p>
          <a:p>
            <a:endParaRPr lang="en-US" altLang="en-US" sz="1300" dirty="0"/>
          </a:p>
          <a:p>
            <a:r>
              <a:rPr lang="en-US" altLang="en-US" sz="1200" dirty="0">
                <a:effectLst>
                  <a:outerShdw blurRad="38100" dist="38100" dir="2700000" algn="tl">
                    <a:srgbClr val="C0C0C0"/>
                  </a:outerShdw>
                </a:effectLst>
              </a:rPr>
              <a:t>CONSENSUS</a:t>
            </a:r>
          </a:p>
          <a:p>
            <a:r>
              <a:rPr lang="en-US" altLang="en-US" sz="1300" dirty="0"/>
              <a:t> - ESTIMATE's purity</a:t>
            </a:r>
          </a:p>
          <a:p>
            <a:r>
              <a:rPr lang="en-US" altLang="en-US" sz="1300" dirty="0"/>
              <a:t> - ABSOLUTE's purity</a:t>
            </a:r>
          </a:p>
          <a:p>
            <a:r>
              <a:rPr lang="en-US" altLang="en-US" sz="1300" dirty="0"/>
              <a:t> - LUMP's purity</a:t>
            </a:r>
          </a:p>
        </p:txBody>
      </p:sp>
      <p:sp>
        <p:nvSpPr>
          <p:cNvPr id="24584" name="Text Box 8"/>
          <p:cNvSpPr txBox="1">
            <a:spLocks noChangeArrowheads="1"/>
          </p:cNvSpPr>
          <p:nvPr/>
        </p:nvSpPr>
        <p:spPr bwMode="auto">
          <a:xfrm rot="16200000">
            <a:off x="-1514474" y="3725088"/>
            <a:ext cx="4114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1400" b="1"/>
              <a:t>Models and Input for Purity Estimation</a:t>
            </a:r>
          </a:p>
        </p:txBody>
      </p:sp>
      <p:sp>
        <p:nvSpPr>
          <p:cNvPr id="2" name="TextBox 1"/>
          <p:cNvSpPr txBox="1"/>
          <p:nvPr/>
        </p:nvSpPr>
        <p:spPr>
          <a:xfrm>
            <a:off x="7696200" y="6657201"/>
            <a:ext cx="1447800" cy="276999"/>
          </a:xfrm>
          <a:prstGeom prst="rect">
            <a:avLst/>
          </a:prstGeom>
          <a:noFill/>
        </p:spPr>
        <p:txBody>
          <a:bodyPr wrap="square" rtlCol="0">
            <a:spAutoFit/>
          </a:bodyPr>
          <a:lstStyle/>
          <a:p>
            <a:r>
              <a:rPr lang="en-US" altLang="en-US" sz="1200" dirty="0" err="1">
                <a:latin typeface="Gill Sans MT" charset="0"/>
              </a:rPr>
              <a:t>Aaran</a:t>
            </a:r>
            <a:r>
              <a:rPr lang="en-US" altLang="en-US" sz="1200" dirty="0">
                <a:latin typeface="Gill Sans MT" charset="0"/>
              </a:rPr>
              <a:t> et </a:t>
            </a:r>
            <a:r>
              <a:rPr lang="en-US" altLang="en-US" sz="1200" dirty="0" smtClean="0">
                <a:latin typeface="Gill Sans MT" charset="0"/>
              </a:rPr>
              <a:t>al </a:t>
            </a:r>
            <a:r>
              <a:rPr lang="en-US" altLang="en-US" sz="1200" dirty="0">
                <a:latin typeface="Gill Sans MT" charset="0"/>
              </a:rPr>
              <a:t>(2015</a:t>
            </a:r>
            <a:r>
              <a:rPr lang="en-US" altLang="en-US" sz="1200" dirty="0" smtClean="0">
                <a:latin typeface="Gill Sans MT" charset="0"/>
              </a:rPr>
              <a:t>)</a:t>
            </a:r>
            <a:endParaRPr lang="en-US" sz="1200" dirty="0"/>
          </a:p>
        </p:txBody>
      </p:sp>
    </p:spTree>
    <p:extLst>
      <p:ext uri="{BB962C8B-B14F-4D97-AF65-F5344CB8AC3E}">
        <p14:creationId xmlns:p14="http://schemas.microsoft.com/office/powerpoint/2010/main" val="21354026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CPTAC</a:t>
            </a:r>
            <a:endParaRPr lang="en-US" dirty="0"/>
          </a:p>
        </p:txBody>
      </p:sp>
      <p:sp>
        <p:nvSpPr>
          <p:cNvPr id="4" name="TextBox 3"/>
          <p:cNvSpPr txBox="1"/>
          <p:nvPr/>
        </p:nvSpPr>
        <p:spPr>
          <a:xfrm>
            <a:off x="533400" y="1219200"/>
            <a:ext cx="8001000" cy="4801314"/>
          </a:xfrm>
          <a:prstGeom prst="rect">
            <a:avLst/>
          </a:prstGeom>
          <a:noFill/>
        </p:spPr>
        <p:txBody>
          <a:bodyPr wrap="square" rtlCol="0">
            <a:spAutoFit/>
          </a:bodyPr>
          <a:lstStyle/>
          <a:p>
            <a:pPr marL="285750" indent="-285750">
              <a:buFont typeface="Arial" panose="020B0604020202020204" pitchFamily="34" charset="0"/>
              <a:buChar char="•"/>
            </a:pPr>
            <a:r>
              <a:rPr lang="en-US" u="sng" dirty="0" smtClean="0"/>
              <a:t>2006-2011 CPTAC 1 </a:t>
            </a:r>
            <a:r>
              <a:rPr lang="en-US" dirty="0" smtClean="0"/>
              <a:t>(Technology validation)</a:t>
            </a:r>
          </a:p>
          <a:p>
            <a:pPr marL="742950" lvl="1" indent="-285750">
              <a:buFont typeface="Arial" panose="020B0604020202020204" pitchFamily="34" charset="0"/>
              <a:buChar char="•"/>
            </a:pPr>
            <a:r>
              <a:rPr lang="en-US" dirty="0" smtClean="0"/>
              <a:t>Established the standards for proteomics profiling</a:t>
            </a:r>
          </a:p>
          <a:p>
            <a:pPr marL="742950" lvl="1" indent="-285750">
              <a:buFont typeface="Arial" panose="020B0604020202020204" pitchFamily="34" charset="0"/>
              <a:buChar char="•"/>
            </a:pPr>
            <a:r>
              <a:rPr lang="en-US" dirty="0" smtClean="0"/>
              <a:t>Evaluated the feasibility of large scale proteomics projects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u="sng" dirty="0" smtClean="0"/>
              <a:t>2011-2016 CPTAC 2 </a:t>
            </a:r>
            <a:r>
              <a:rPr lang="en-US" dirty="0" smtClean="0"/>
              <a:t>(Pilot) </a:t>
            </a:r>
          </a:p>
          <a:p>
            <a:pPr marL="742950" lvl="1" indent="-285750">
              <a:buFont typeface="Arial" panose="020B0604020202020204" pitchFamily="34" charset="0"/>
              <a:buChar char="•"/>
            </a:pPr>
            <a:r>
              <a:rPr lang="en-US" dirty="0" smtClean="0"/>
              <a:t>Breast, Ovarian, Colon (Leverage existing specimen/results from TCGA)</a:t>
            </a:r>
          </a:p>
          <a:p>
            <a:pPr marL="742950" lvl="1" indent="-285750">
              <a:buFont typeface="Arial" panose="020B0604020202020204" pitchFamily="34" charset="0"/>
              <a:buChar char="•"/>
            </a:pPr>
            <a:r>
              <a:rPr lang="en-US" dirty="0" smtClean="0"/>
              <a:t>Flagship papers </a:t>
            </a:r>
          </a:p>
          <a:p>
            <a:pPr marL="1200150" lvl="2" indent="-285750">
              <a:buFont typeface="Arial" panose="020B0604020202020204" pitchFamily="34" charset="0"/>
              <a:buChar char="•"/>
            </a:pPr>
            <a:r>
              <a:rPr lang="en-US" dirty="0" smtClean="0"/>
              <a:t>Breast,  Nature(2016)</a:t>
            </a:r>
          </a:p>
          <a:p>
            <a:pPr marL="1200150" lvl="2" indent="-285750">
              <a:buFont typeface="Arial" panose="020B0604020202020204" pitchFamily="34" charset="0"/>
              <a:buChar char="•"/>
            </a:pPr>
            <a:r>
              <a:rPr lang="en-US" dirty="0" smtClean="0"/>
              <a:t>Colon, Nature (2015)</a:t>
            </a:r>
          </a:p>
          <a:p>
            <a:pPr marL="1200150" lvl="2" indent="-285750">
              <a:buFont typeface="Arial" panose="020B0604020202020204" pitchFamily="34" charset="0"/>
              <a:buChar char="•"/>
            </a:pPr>
            <a:r>
              <a:rPr lang="en-US" dirty="0" smtClean="0"/>
              <a:t>Ovarian, Cell (2016)</a:t>
            </a:r>
          </a:p>
          <a:p>
            <a:pPr marL="742950" lvl="1" indent="-285750">
              <a:buFont typeface="Arial" panose="020B0604020202020204" pitchFamily="34" charset="0"/>
              <a:buChar char="•"/>
            </a:pPr>
            <a:r>
              <a:rPr lang="en-US" dirty="0" smtClean="0"/>
              <a:t>Data resources have been downloaded word widely.</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u="sng" dirty="0" smtClean="0"/>
              <a:t>2016-2022 CPTAC 3</a:t>
            </a:r>
            <a:r>
              <a:rPr lang="en-US" dirty="0" smtClean="0"/>
              <a:t> (Large-scale proteomic/genomic profiling)</a:t>
            </a:r>
          </a:p>
          <a:p>
            <a:pPr marL="742950" lvl="1" indent="-285750">
              <a:buFont typeface="Arial" panose="020B0604020202020204" pitchFamily="34" charset="0"/>
              <a:buChar char="•"/>
            </a:pPr>
            <a:r>
              <a:rPr lang="en-US" dirty="0" smtClean="0"/>
              <a:t>5-6 tumors</a:t>
            </a:r>
          </a:p>
          <a:p>
            <a:pPr marL="742950" lvl="1" indent="-285750">
              <a:buFont typeface="Arial" panose="020B0604020202020204" pitchFamily="34" charset="0"/>
              <a:buChar char="•"/>
            </a:pPr>
            <a:r>
              <a:rPr lang="en-US" dirty="0" smtClean="0"/>
              <a:t>200 sample for each tumor</a:t>
            </a:r>
          </a:p>
          <a:p>
            <a:pPr marL="742950" lvl="1" indent="-285750">
              <a:buFont typeface="Arial" panose="020B0604020202020204" pitchFamily="34" charset="0"/>
              <a:buChar char="•"/>
            </a:pPr>
            <a:r>
              <a:rPr lang="en-US" dirty="0" smtClean="0"/>
              <a:t>Sample specimen are collected using protocols optimized for protein profiling.  </a:t>
            </a:r>
            <a:endParaRPr lang="en-US" dirty="0"/>
          </a:p>
        </p:txBody>
      </p:sp>
      <p:sp>
        <p:nvSpPr>
          <p:cNvPr id="5" name="Slide Number Placeholder 4"/>
          <p:cNvSpPr>
            <a:spLocks noGrp="1"/>
          </p:cNvSpPr>
          <p:nvPr>
            <p:ph type="sldNum" sz="quarter" idx="12"/>
          </p:nvPr>
        </p:nvSpPr>
        <p:spPr/>
        <p:txBody>
          <a:bodyPr/>
          <a:lstStyle/>
          <a:p>
            <a:pPr>
              <a:defRPr/>
            </a:pPr>
            <a:fld id="{BF6814ED-9711-4547-A306-0D4008B1C5DE}"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890100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08" y="436096"/>
            <a:ext cx="8229600" cy="625171"/>
          </a:xfrm>
        </p:spPr>
        <p:txBody>
          <a:bodyPr/>
          <a:lstStyle/>
          <a:p>
            <a:r>
              <a:rPr lang="en-US" dirty="0" smtClean="0"/>
              <a:t>CPTAC3 Data Resources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
        <p:nvSpPr>
          <p:cNvPr id="4" name="AutoShape 2" descr="Image result for blo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946" y="2576352"/>
            <a:ext cx="808414" cy="84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Image result for tumor  and normal tiss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191" y="2466585"/>
            <a:ext cx="2184667" cy="131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8" descr="Image result for human body"/>
          <p:cNvSpPr>
            <a:spLocks noChangeAspect="1" noChangeArrowheads="1"/>
          </p:cNvSpPr>
          <p:nvPr/>
        </p:nvSpPr>
        <p:spPr bwMode="auto">
          <a:xfrm>
            <a:off x="11262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3811" y="1172465"/>
            <a:ext cx="579221" cy="85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1033" idx="2"/>
            <a:endCxn id="1027" idx="0"/>
          </p:cNvCxnSpPr>
          <p:nvPr/>
        </p:nvCxnSpPr>
        <p:spPr>
          <a:xfrm flipH="1">
            <a:off x="3054153" y="2024076"/>
            <a:ext cx="1299269" cy="55227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1030" idx="0"/>
          </p:cNvCxnSpPr>
          <p:nvPr/>
        </p:nvCxnSpPr>
        <p:spPr>
          <a:xfrm>
            <a:off x="4353422" y="2024076"/>
            <a:ext cx="1488103" cy="4425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72135" y="3968353"/>
            <a:ext cx="1377604" cy="369332"/>
          </a:xfrm>
          <a:prstGeom prst="rect">
            <a:avLst/>
          </a:prstGeom>
          <a:solidFill>
            <a:srgbClr val="BAFBAB"/>
          </a:solidFill>
        </p:spPr>
        <p:txBody>
          <a:bodyPr wrap="square" rtlCol="0">
            <a:spAutoFit/>
          </a:bodyPr>
          <a:lstStyle/>
          <a:p>
            <a:pPr algn="ctr"/>
            <a:r>
              <a:rPr lang="en-US" dirty="0" smtClean="0"/>
              <a:t>WGS/WES</a:t>
            </a:r>
            <a:endParaRPr lang="en-US" dirty="0"/>
          </a:p>
        </p:txBody>
      </p:sp>
      <p:sp>
        <p:nvSpPr>
          <p:cNvPr id="16" name="TextBox 15"/>
          <p:cNvSpPr txBox="1"/>
          <p:nvPr/>
        </p:nvSpPr>
        <p:spPr>
          <a:xfrm>
            <a:off x="3325775" y="3960954"/>
            <a:ext cx="2089605" cy="2585323"/>
          </a:xfrm>
          <a:prstGeom prst="rect">
            <a:avLst/>
          </a:prstGeom>
          <a:solidFill>
            <a:srgbClr val="BAFBAB"/>
          </a:solidFill>
        </p:spPr>
        <p:txBody>
          <a:bodyPr wrap="square" rtlCol="0">
            <a:spAutoFit/>
          </a:bodyPr>
          <a:lstStyle/>
          <a:p>
            <a:pPr algn="ctr"/>
            <a:r>
              <a:rPr lang="en-US" dirty="0" smtClean="0"/>
              <a:t>WGS/WES</a:t>
            </a:r>
          </a:p>
          <a:p>
            <a:pPr algn="ctr"/>
            <a:r>
              <a:rPr lang="en-US" dirty="0" smtClean="0"/>
              <a:t>Methylation</a:t>
            </a:r>
          </a:p>
          <a:p>
            <a:pPr algn="ctr"/>
            <a:endParaRPr lang="en-US" dirty="0" smtClean="0"/>
          </a:p>
          <a:p>
            <a:pPr algn="ctr"/>
            <a:r>
              <a:rPr lang="en-US" dirty="0" err="1" smtClean="0"/>
              <a:t>RNAseq</a:t>
            </a:r>
            <a:endParaRPr lang="en-US" dirty="0" smtClean="0"/>
          </a:p>
          <a:p>
            <a:pPr algn="ctr"/>
            <a:r>
              <a:rPr lang="en-US" dirty="0" smtClean="0"/>
              <a:t>MicroRNA</a:t>
            </a:r>
          </a:p>
          <a:p>
            <a:pPr algn="ctr"/>
            <a:endParaRPr lang="en-US" dirty="0" smtClean="0"/>
          </a:p>
          <a:p>
            <a:pPr algn="ctr"/>
            <a:r>
              <a:rPr lang="en-US" dirty="0" smtClean="0"/>
              <a:t>Global-proteomics</a:t>
            </a:r>
          </a:p>
          <a:p>
            <a:pPr algn="ctr"/>
            <a:r>
              <a:rPr lang="en-US" dirty="0" err="1" smtClean="0"/>
              <a:t>Phospho</a:t>
            </a:r>
            <a:r>
              <a:rPr lang="en-US" dirty="0" smtClean="0"/>
              <a:t>-proteomics</a:t>
            </a:r>
          </a:p>
          <a:p>
            <a:pPr algn="ctr"/>
            <a:endParaRPr lang="en-US" dirty="0"/>
          </a:p>
        </p:txBody>
      </p:sp>
      <p:cxnSp>
        <p:nvCxnSpPr>
          <p:cNvPr id="18" name="Straight Arrow Connector 17"/>
          <p:cNvCxnSpPr>
            <a:stCxn id="1027" idx="2"/>
          </p:cNvCxnSpPr>
          <p:nvPr/>
        </p:nvCxnSpPr>
        <p:spPr>
          <a:xfrm flipH="1">
            <a:off x="2159092" y="3425371"/>
            <a:ext cx="895061" cy="5178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353423" y="2920787"/>
            <a:ext cx="529306" cy="102241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989261" y="3380204"/>
            <a:ext cx="2046698" cy="56299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33" idx="3"/>
          </p:cNvCxnSpPr>
          <p:nvPr/>
        </p:nvCxnSpPr>
        <p:spPr>
          <a:xfrm>
            <a:off x="4643032" y="1598271"/>
            <a:ext cx="229082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8" name="AutoShape 41"/>
          <p:cNvSpPr>
            <a:spLocks noChangeArrowheads="1"/>
          </p:cNvSpPr>
          <p:nvPr/>
        </p:nvSpPr>
        <p:spPr bwMode="auto">
          <a:xfrm>
            <a:off x="6751863" y="969710"/>
            <a:ext cx="1797333" cy="1388416"/>
          </a:xfrm>
          <a:prstGeom prst="parallelogram">
            <a:avLst>
              <a:gd name="adj" fmla="val 37047"/>
            </a:avLst>
          </a:prstGeom>
          <a:solidFill>
            <a:schemeClr val="accent1">
              <a:lumMod val="20000"/>
              <a:lumOff val="80000"/>
            </a:schemeClr>
          </a:solidFill>
          <a:ln w="18360" cap="flat">
            <a:noFill/>
            <a:round/>
            <a:headEnd/>
            <a:tailEnd/>
          </a:ln>
          <a:effectLst/>
          <a:extLst/>
        </p:spPr>
        <p:txBody>
          <a:bodyPr wrap="none" lIns="99000" tIns="54000" rIns="99000" bIns="54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gn="ctr" defTabSz="914400">
              <a:defRPr/>
            </a:pPr>
            <a:r>
              <a:rPr lang="en-US" altLang="en-US" sz="1600" dirty="0" smtClean="0">
                <a:solidFill>
                  <a:prstClr val="black"/>
                </a:solidFill>
              </a:rPr>
              <a:t>Clinical </a:t>
            </a:r>
          </a:p>
          <a:p>
            <a:pPr algn="ctr" defTabSz="914400">
              <a:defRPr/>
            </a:pPr>
            <a:r>
              <a:rPr lang="en-US" altLang="en-US" sz="1600" dirty="0" smtClean="0">
                <a:solidFill>
                  <a:prstClr val="black"/>
                </a:solidFill>
              </a:rPr>
              <a:t>Phenotype </a:t>
            </a:r>
          </a:p>
          <a:p>
            <a:pPr algn="ctr" defTabSz="914400">
              <a:defRPr/>
            </a:pPr>
            <a:r>
              <a:rPr lang="en-US" altLang="en-US" sz="1600" dirty="0" smtClean="0">
                <a:solidFill>
                  <a:prstClr val="black"/>
                </a:solidFill>
              </a:rPr>
              <a:t>and </a:t>
            </a:r>
          </a:p>
          <a:p>
            <a:pPr algn="ctr" defTabSz="914400">
              <a:defRPr/>
            </a:pPr>
            <a:r>
              <a:rPr lang="en-US" altLang="en-US" sz="1600" dirty="0" smtClean="0">
                <a:solidFill>
                  <a:prstClr val="black"/>
                </a:solidFill>
              </a:rPr>
              <a:t>Outcomes</a:t>
            </a:r>
          </a:p>
        </p:txBody>
      </p:sp>
      <p:sp>
        <p:nvSpPr>
          <p:cNvPr id="29" name="TextBox 28"/>
          <p:cNvSpPr txBox="1"/>
          <p:nvPr/>
        </p:nvSpPr>
        <p:spPr>
          <a:xfrm>
            <a:off x="6012610" y="3980188"/>
            <a:ext cx="2089605" cy="2585323"/>
          </a:xfrm>
          <a:prstGeom prst="rect">
            <a:avLst/>
          </a:prstGeom>
          <a:solidFill>
            <a:srgbClr val="BAFBAB"/>
          </a:solidFill>
        </p:spPr>
        <p:txBody>
          <a:bodyPr wrap="square" rtlCol="0">
            <a:spAutoFit/>
          </a:bodyPr>
          <a:lstStyle/>
          <a:p>
            <a:pPr algn="ctr"/>
            <a:r>
              <a:rPr lang="en-US" dirty="0" smtClean="0"/>
              <a:t>WGS/WES</a:t>
            </a:r>
          </a:p>
          <a:p>
            <a:pPr algn="ctr"/>
            <a:endParaRPr lang="en-US" dirty="0" smtClean="0"/>
          </a:p>
          <a:p>
            <a:pPr algn="ctr"/>
            <a:endParaRPr lang="en-US" dirty="0" smtClean="0"/>
          </a:p>
          <a:p>
            <a:pPr algn="ctr"/>
            <a:r>
              <a:rPr lang="en-US" dirty="0" err="1" smtClean="0"/>
              <a:t>RNAseq</a:t>
            </a:r>
            <a:endParaRPr lang="en-US" dirty="0" smtClean="0"/>
          </a:p>
          <a:p>
            <a:pPr algn="ctr"/>
            <a:r>
              <a:rPr lang="en-US" dirty="0" smtClean="0"/>
              <a:t>MicroRNA</a:t>
            </a:r>
          </a:p>
          <a:p>
            <a:pPr algn="ctr"/>
            <a:endParaRPr lang="en-US" dirty="0" smtClean="0"/>
          </a:p>
          <a:p>
            <a:pPr algn="ctr"/>
            <a:r>
              <a:rPr lang="en-US" dirty="0" smtClean="0"/>
              <a:t>Global-proteomics</a:t>
            </a:r>
          </a:p>
          <a:p>
            <a:pPr algn="ctr"/>
            <a:r>
              <a:rPr lang="en-US" dirty="0" err="1" smtClean="0"/>
              <a:t>Phospho</a:t>
            </a:r>
            <a:r>
              <a:rPr lang="en-US" dirty="0" smtClean="0"/>
              <a:t>-proteomics</a:t>
            </a:r>
          </a:p>
          <a:p>
            <a:pPr algn="ctr"/>
            <a:endParaRPr lang="en-US" dirty="0"/>
          </a:p>
        </p:txBody>
      </p:sp>
      <p:sp>
        <p:nvSpPr>
          <p:cNvPr id="25" name="TextBox 24"/>
          <p:cNvSpPr txBox="1"/>
          <p:nvPr/>
        </p:nvSpPr>
        <p:spPr>
          <a:xfrm>
            <a:off x="155575" y="1061267"/>
            <a:ext cx="223272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6 tumors </a:t>
            </a:r>
          </a:p>
          <a:p>
            <a:pPr lvl="1"/>
            <a:r>
              <a:rPr lang="en-US" sz="1200" dirty="0"/>
              <a:t>Kidney, Endometrial, Lung, Pancreatic, GBM, Liver (China)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200 sample for each tumor</a:t>
            </a:r>
          </a:p>
          <a:p>
            <a:endParaRPr lang="en-US" dirty="0"/>
          </a:p>
        </p:txBody>
      </p:sp>
    </p:spTree>
    <p:extLst>
      <p:ext uri="{BB962C8B-B14F-4D97-AF65-F5344CB8AC3E}">
        <p14:creationId xmlns:p14="http://schemas.microsoft.com/office/powerpoint/2010/main" val="3818225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CPTAC3 Structure (2016-2021)</a:t>
            </a:r>
            <a:endParaRPr lang="en-US" dirty="0"/>
          </a:p>
        </p:txBody>
      </p:sp>
      <p:sp>
        <p:nvSpPr>
          <p:cNvPr id="4" name="Slide Number Placeholder 3"/>
          <p:cNvSpPr>
            <a:spLocks noGrp="1"/>
          </p:cNvSpPr>
          <p:nvPr>
            <p:ph type="sldNum" sz="quarter" idx="12"/>
          </p:nvPr>
        </p:nvSpPr>
        <p:spPr/>
        <p:txBody>
          <a:bodyPr/>
          <a:lstStyle/>
          <a:p>
            <a:pPr>
              <a:defRPr/>
            </a:pPr>
            <a:fld id="{BF6814ED-9711-4547-A306-0D4008B1C5DE}" type="slidenum">
              <a:rPr lang="en-US" smtClean="0">
                <a:solidFill>
                  <a:srgbClr val="000000"/>
                </a:solidFill>
              </a:rPr>
              <a:pPr>
                <a:defRPr/>
              </a:pPr>
              <a:t>28</a:t>
            </a:fld>
            <a:endParaRPr lang="en-US">
              <a:solidFill>
                <a:srgbClr val="000000"/>
              </a:solidFill>
            </a:endParaRPr>
          </a:p>
        </p:txBody>
      </p:sp>
      <p:sp>
        <p:nvSpPr>
          <p:cNvPr id="6" name="TextBox 5"/>
          <p:cNvSpPr txBox="1"/>
          <p:nvPr/>
        </p:nvSpPr>
        <p:spPr>
          <a:xfrm>
            <a:off x="3416736" y="1681301"/>
            <a:ext cx="1294227" cy="923330"/>
          </a:xfrm>
          <a:prstGeom prst="rect">
            <a:avLst/>
          </a:prstGeom>
          <a:solidFill>
            <a:schemeClr val="accent1">
              <a:lumMod val="20000"/>
              <a:lumOff val="80000"/>
            </a:schemeClr>
          </a:solidFill>
        </p:spPr>
        <p:txBody>
          <a:bodyPr wrap="square" rtlCol="0">
            <a:spAutoFit/>
          </a:bodyPr>
          <a:lstStyle/>
          <a:p>
            <a:pPr algn="ctr"/>
            <a:r>
              <a:rPr lang="en-US" dirty="0" smtClean="0"/>
              <a:t>Bio Specimen</a:t>
            </a:r>
          </a:p>
          <a:p>
            <a:pPr algn="ctr"/>
            <a:r>
              <a:rPr lang="en-US" dirty="0" smtClean="0"/>
              <a:t>Center</a:t>
            </a:r>
            <a:endParaRPr lang="en-US" dirty="0"/>
          </a:p>
        </p:txBody>
      </p:sp>
      <p:sp>
        <p:nvSpPr>
          <p:cNvPr id="7" name="Right Arrow 6"/>
          <p:cNvSpPr/>
          <p:nvPr/>
        </p:nvSpPr>
        <p:spPr>
          <a:xfrm>
            <a:off x="4710963" y="2081545"/>
            <a:ext cx="541605" cy="1969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94772" y="1025857"/>
            <a:ext cx="2897911" cy="2308324"/>
          </a:xfrm>
          <a:prstGeom prst="rect">
            <a:avLst/>
          </a:prstGeom>
          <a:solidFill>
            <a:schemeClr val="accent1">
              <a:lumMod val="20000"/>
              <a:lumOff val="80000"/>
            </a:schemeClr>
          </a:solidFill>
        </p:spPr>
        <p:txBody>
          <a:bodyPr wrap="square" rtlCol="0">
            <a:spAutoFit/>
          </a:bodyPr>
          <a:lstStyle/>
          <a:p>
            <a:r>
              <a:rPr lang="en-US" dirty="0"/>
              <a:t>3 Proteome Characterization </a:t>
            </a:r>
            <a:r>
              <a:rPr lang="en-US" dirty="0" smtClean="0"/>
              <a:t>Center</a:t>
            </a:r>
            <a:endParaRPr lang="en-US" dirty="0"/>
          </a:p>
          <a:p>
            <a:pPr marL="800100" lvl="1" indent="-342900">
              <a:buFont typeface="Arial" panose="020B0604020202020204" pitchFamily="34" charset="0"/>
              <a:buChar char="•"/>
            </a:pPr>
            <a:r>
              <a:rPr lang="en-US" dirty="0"/>
              <a:t>Broad Institute</a:t>
            </a:r>
          </a:p>
          <a:p>
            <a:pPr marL="800100" lvl="1" indent="-342900">
              <a:buFont typeface="Arial" panose="020B0604020202020204" pitchFamily="34" charset="0"/>
              <a:buChar char="•"/>
            </a:pPr>
            <a:r>
              <a:rPr lang="en-US" dirty="0"/>
              <a:t>PNNL  </a:t>
            </a:r>
          </a:p>
          <a:p>
            <a:pPr marL="800100" lvl="1" indent="-342900">
              <a:buFont typeface="Arial" panose="020B0604020202020204" pitchFamily="34" charset="0"/>
              <a:buChar char="•"/>
            </a:pPr>
            <a:r>
              <a:rPr lang="en-US" dirty="0"/>
              <a:t>John </a:t>
            </a:r>
            <a:r>
              <a:rPr lang="en-US" dirty="0" smtClean="0"/>
              <a:t>Hopkins</a:t>
            </a:r>
          </a:p>
          <a:p>
            <a:r>
              <a:rPr lang="en-US" dirty="0" smtClean="0"/>
              <a:t>1 Genomic Characterization Center</a:t>
            </a:r>
          </a:p>
          <a:p>
            <a:pPr marL="800100" lvl="1" indent="-342900">
              <a:buFont typeface="Arial" panose="020B0604020202020204" pitchFamily="34" charset="0"/>
              <a:buChar char="•"/>
            </a:pPr>
            <a:r>
              <a:rPr lang="en-US" dirty="0" smtClean="0"/>
              <a:t>Broad Institute</a:t>
            </a:r>
          </a:p>
        </p:txBody>
      </p:sp>
      <p:sp>
        <p:nvSpPr>
          <p:cNvPr id="10" name="Right Arrow 9"/>
          <p:cNvSpPr/>
          <p:nvPr/>
        </p:nvSpPr>
        <p:spPr>
          <a:xfrm rot="5400000">
            <a:off x="7005377" y="3810265"/>
            <a:ext cx="1149110" cy="1969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266011" y="4549173"/>
            <a:ext cx="1294227" cy="923330"/>
          </a:xfrm>
          <a:prstGeom prst="rect">
            <a:avLst/>
          </a:prstGeom>
          <a:solidFill>
            <a:schemeClr val="accent1">
              <a:lumMod val="20000"/>
              <a:lumOff val="80000"/>
            </a:schemeClr>
          </a:solidFill>
        </p:spPr>
        <p:txBody>
          <a:bodyPr wrap="square" rtlCol="0">
            <a:spAutoFit/>
          </a:bodyPr>
          <a:lstStyle/>
          <a:p>
            <a:pPr algn="ctr"/>
            <a:r>
              <a:rPr lang="en-US" dirty="0" smtClean="0"/>
              <a:t>Data Coordinate Center</a:t>
            </a:r>
            <a:endParaRPr lang="en-US" dirty="0"/>
          </a:p>
        </p:txBody>
      </p:sp>
      <p:sp>
        <p:nvSpPr>
          <p:cNvPr id="12" name="TextBox 11"/>
          <p:cNvSpPr txBox="1"/>
          <p:nvPr/>
        </p:nvSpPr>
        <p:spPr>
          <a:xfrm>
            <a:off x="1451928" y="1579855"/>
            <a:ext cx="1294227" cy="1200329"/>
          </a:xfrm>
          <a:prstGeom prst="rect">
            <a:avLst/>
          </a:prstGeom>
          <a:solidFill>
            <a:schemeClr val="accent1">
              <a:lumMod val="20000"/>
              <a:lumOff val="80000"/>
            </a:schemeClr>
          </a:solidFill>
        </p:spPr>
        <p:txBody>
          <a:bodyPr wrap="square" rtlCol="0">
            <a:spAutoFit/>
          </a:bodyPr>
          <a:lstStyle/>
          <a:p>
            <a:pPr algn="ctr"/>
            <a:r>
              <a:rPr lang="en-US" dirty="0" smtClean="0"/>
              <a:t>Bio Specimen</a:t>
            </a:r>
          </a:p>
          <a:p>
            <a:pPr algn="ctr"/>
            <a:r>
              <a:rPr lang="en-US" dirty="0" smtClean="0"/>
              <a:t>Collection networks</a:t>
            </a:r>
            <a:endParaRPr lang="en-US" dirty="0"/>
          </a:p>
        </p:txBody>
      </p:sp>
      <p:sp>
        <p:nvSpPr>
          <p:cNvPr id="13" name="Right Arrow 12"/>
          <p:cNvSpPr/>
          <p:nvPr/>
        </p:nvSpPr>
        <p:spPr>
          <a:xfrm>
            <a:off x="2788376" y="2044492"/>
            <a:ext cx="541605" cy="1969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16573" y="3856676"/>
            <a:ext cx="6386732" cy="2308324"/>
          </a:xfrm>
          <a:prstGeom prst="rect">
            <a:avLst/>
          </a:prstGeom>
          <a:solidFill>
            <a:schemeClr val="accent1">
              <a:lumMod val="20000"/>
              <a:lumOff val="80000"/>
            </a:schemeClr>
          </a:solidFill>
        </p:spPr>
        <p:txBody>
          <a:bodyPr wrap="square" rtlCol="0">
            <a:spAutoFit/>
          </a:bodyPr>
          <a:lstStyle/>
          <a:p>
            <a:r>
              <a:rPr lang="en-US" sz="2400" dirty="0"/>
              <a:t>5 </a:t>
            </a:r>
            <a:r>
              <a:rPr lang="en-US" sz="2400" dirty="0" err="1"/>
              <a:t>Proteogenomic</a:t>
            </a:r>
            <a:r>
              <a:rPr lang="en-US" sz="2400" dirty="0"/>
              <a:t> Data Analysis Center (PGDACs)</a:t>
            </a:r>
          </a:p>
          <a:p>
            <a:pPr marL="800100" lvl="1" indent="-342900">
              <a:buFont typeface="Arial" panose="020B0604020202020204" pitchFamily="34" charset="0"/>
              <a:buChar char="•"/>
            </a:pPr>
            <a:r>
              <a:rPr lang="en-US" sz="2400" dirty="0"/>
              <a:t>Broad Institute</a:t>
            </a:r>
          </a:p>
          <a:p>
            <a:pPr marL="800100" lvl="1" indent="-342900">
              <a:buFont typeface="Arial" panose="020B0604020202020204" pitchFamily="34" charset="0"/>
              <a:buChar char="•"/>
            </a:pPr>
            <a:r>
              <a:rPr lang="en-US" sz="2400" dirty="0"/>
              <a:t>NYU+ Washington U+PNNL</a:t>
            </a:r>
          </a:p>
          <a:p>
            <a:pPr marL="800100" lvl="1" indent="-342900">
              <a:buFont typeface="Arial" panose="020B0604020202020204" pitchFamily="34" charset="0"/>
              <a:buChar char="•"/>
            </a:pPr>
            <a:r>
              <a:rPr lang="en-US" sz="2400" dirty="0" smtClean="0"/>
              <a:t>BCM + U of Miami + UCSF</a:t>
            </a:r>
            <a:endParaRPr lang="en-US" sz="2400" dirty="0"/>
          </a:p>
          <a:p>
            <a:pPr marL="800100" lvl="1" indent="-342900">
              <a:buFont typeface="Arial" panose="020B0604020202020204" pitchFamily="34" charset="0"/>
              <a:buChar char="•"/>
            </a:pPr>
            <a:r>
              <a:rPr lang="en-US" sz="2400" dirty="0"/>
              <a:t>Michigan University</a:t>
            </a:r>
          </a:p>
          <a:p>
            <a:pPr marL="800100" lvl="1" indent="-342900">
              <a:buFont typeface="Arial" panose="020B0604020202020204" pitchFamily="34" charset="0"/>
              <a:buChar char="•"/>
            </a:pPr>
            <a:r>
              <a:rPr lang="en-US" sz="2400" dirty="0">
                <a:solidFill>
                  <a:srgbClr val="FF0000"/>
                </a:solidFill>
              </a:rPr>
              <a:t>Mount Sinai (Pei Wang, Eric </a:t>
            </a:r>
            <a:r>
              <a:rPr lang="en-US" sz="2400" dirty="0" err="1">
                <a:solidFill>
                  <a:srgbClr val="FF0000"/>
                </a:solidFill>
              </a:rPr>
              <a:t>Schadt</a:t>
            </a:r>
            <a:r>
              <a:rPr lang="en-US" sz="2400" dirty="0">
                <a:solidFill>
                  <a:srgbClr val="FF0000"/>
                </a:solidFill>
              </a:rPr>
              <a:t>)</a:t>
            </a:r>
          </a:p>
        </p:txBody>
      </p:sp>
      <p:sp>
        <p:nvSpPr>
          <p:cNvPr id="15" name="Right Arrow 14"/>
          <p:cNvSpPr/>
          <p:nvPr/>
        </p:nvSpPr>
        <p:spPr>
          <a:xfrm rot="10800000">
            <a:off x="6703934" y="4813890"/>
            <a:ext cx="541605" cy="1969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23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PGDAC at Mount </a:t>
            </a:r>
            <a:r>
              <a:rPr lang="en-US" dirty="0" smtClean="0"/>
              <a:t>Sinai --- Rational</a:t>
            </a:r>
            <a:endParaRPr lang="en-US" dirty="0"/>
          </a:p>
        </p:txBody>
      </p:sp>
      <p:sp>
        <p:nvSpPr>
          <p:cNvPr id="4" name="TextBox 3"/>
          <p:cNvSpPr txBox="1"/>
          <p:nvPr/>
        </p:nvSpPr>
        <p:spPr>
          <a:xfrm>
            <a:off x="304800" y="1312653"/>
            <a:ext cx="3276600"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endParaRPr lang="en-US" sz="2400" dirty="0"/>
          </a:p>
        </p:txBody>
      </p:sp>
      <p:sp>
        <p:nvSpPr>
          <p:cNvPr id="3" name="TextBox 2"/>
          <p:cNvSpPr txBox="1"/>
          <p:nvPr/>
        </p:nvSpPr>
        <p:spPr>
          <a:xfrm>
            <a:off x="685800" y="1720004"/>
            <a:ext cx="7391400" cy="4708981"/>
          </a:xfrm>
          <a:prstGeom prst="rect">
            <a:avLst/>
          </a:prstGeom>
          <a:noFill/>
        </p:spPr>
        <p:txBody>
          <a:bodyPr wrap="square" rtlCol="0">
            <a:spAutoFit/>
          </a:bodyPr>
          <a:lstStyle/>
          <a:p>
            <a:pPr marL="342900" indent="-342900">
              <a:buFont typeface="Arial" panose="020B0604020202020204" pitchFamily="34" charset="0"/>
              <a:buChar char="•"/>
            </a:pPr>
            <a:r>
              <a:rPr lang="en-US" sz="2800" dirty="0"/>
              <a:t>We strongly believe that deep </a:t>
            </a:r>
            <a:r>
              <a:rPr lang="en-US" sz="2800" u="sng" dirty="0" smtClean="0"/>
              <a:t>system </a:t>
            </a:r>
            <a:r>
              <a:rPr lang="en-US" sz="2800" u="sng" dirty="0"/>
              <a:t>level learning </a:t>
            </a:r>
            <a:r>
              <a:rPr lang="en-US" sz="2800" dirty="0"/>
              <a:t>is essential for understanding the molecular underpinnings of </a:t>
            </a:r>
            <a:r>
              <a:rPr lang="en-US" sz="2800" dirty="0" smtClean="0"/>
              <a:t>cancer</a:t>
            </a:r>
            <a:endParaRPr lang="en-US" sz="2800" dirty="0"/>
          </a:p>
          <a:p>
            <a:pPr marL="342900" indent="-342900">
              <a:buFont typeface="Arial" panose="020B0604020202020204" pitchFamily="34" charset="0"/>
              <a:buChar char="•"/>
            </a:pPr>
            <a:endParaRPr lang="en-US" sz="2800" u="sng" dirty="0" smtClean="0"/>
          </a:p>
          <a:p>
            <a:pPr marL="342900" indent="-342900">
              <a:buFont typeface="Arial" panose="020B0604020202020204" pitchFamily="34" charset="0"/>
              <a:buChar char="•"/>
            </a:pPr>
            <a:r>
              <a:rPr lang="en-US" sz="2800" u="sng" dirty="0" smtClean="0"/>
              <a:t>Molecular </a:t>
            </a:r>
            <a:r>
              <a:rPr lang="en-US" sz="2800" u="sng" dirty="0"/>
              <a:t>networks </a:t>
            </a:r>
            <a:r>
              <a:rPr lang="en-US" sz="2800" dirty="0"/>
              <a:t>are central to extracting all relevant information from the rapidly increasing volumes of omics data. </a:t>
            </a:r>
            <a:endParaRPr lang="en-US" sz="2800" dirty="0" smtClean="0"/>
          </a:p>
          <a:p>
            <a:pPr marL="342900" indent="-342900">
              <a:buFont typeface="Arial" panose="020B0604020202020204" pitchFamily="34" charset="0"/>
              <a:buChar char="•"/>
            </a:pPr>
            <a:endParaRPr lang="en-US" sz="2000" dirty="0"/>
          </a:p>
          <a:p>
            <a:endParaRPr lang="en-US" sz="2400" dirty="0"/>
          </a:p>
          <a:p>
            <a:endParaRPr lang="en-US" sz="2400"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90411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j-lt"/>
              </a:rPr>
              <a:t>TPH and omics data analysis </a:t>
            </a:r>
            <a:endParaRPr lang="en-US" sz="2800" dirty="0">
              <a:latin typeface="+mj-lt"/>
            </a:endParaRPr>
          </a:p>
        </p:txBody>
      </p:sp>
      <p:sp>
        <p:nvSpPr>
          <p:cNvPr id="3" name="Content Placeholder 2"/>
          <p:cNvSpPr>
            <a:spLocks noGrp="1"/>
          </p:cNvSpPr>
          <p:nvPr>
            <p:ph idx="1"/>
          </p:nvPr>
        </p:nvSpPr>
        <p:spPr>
          <a:xfrm>
            <a:off x="457201" y="1264486"/>
            <a:ext cx="8229600" cy="5441114"/>
          </a:xfrm>
        </p:spPr>
        <p:txBody>
          <a:bodyPr>
            <a:normAutofit lnSpcReduction="10000"/>
          </a:bodyPr>
          <a:lstStyle/>
          <a:p>
            <a:r>
              <a:rPr lang="en-US" dirty="0"/>
              <a:t>Since </a:t>
            </a:r>
            <a:r>
              <a:rPr lang="en-US" dirty="0" smtClean="0"/>
              <a:t>normal </a:t>
            </a:r>
            <a:r>
              <a:rPr lang="en-US" dirty="0"/>
              <a:t>and tumor cells usually have substantially </a:t>
            </a:r>
            <a:r>
              <a:rPr lang="en-US" dirty="0" smtClean="0"/>
              <a:t>different genomic/proteomic </a:t>
            </a:r>
            <a:r>
              <a:rPr lang="en-US" dirty="0"/>
              <a:t>characteristics, TPH, if substantial, could have </a:t>
            </a:r>
            <a:r>
              <a:rPr lang="en-US" dirty="0" smtClean="0"/>
              <a:t>profound impact </a:t>
            </a:r>
            <a:r>
              <a:rPr lang="en-US" dirty="0"/>
              <a:t>on genomic/proteomic </a:t>
            </a:r>
            <a:r>
              <a:rPr lang="en-US" dirty="0" smtClean="0"/>
              <a:t>profiling.</a:t>
            </a:r>
          </a:p>
          <a:p>
            <a:r>
              <a:rPr lang="en-US" dirty="0"/>
              <a:t>D</a:t>
            </a:r>
            <a:r>
              <a:rPr lang="en-US" dirty="0" smtClean="0"/>
              <a:t>ata </a:t>
            </a:r>
            <a:r>
              <a:rPr lang="en-US" dirty="0"/>
              <a:t>analysis and </a:t>
            </a:r>
            <a:r>
              <a:rPr lang="en-US" dirty="0" smtClean="0"/>
              <a:t>results interpretation </a:t>
            </a:r>
            <a:r>
              <a:rPr lang="en-US" dirty="0"/>
              <a:t>in omics studies require considerable attention to </a:t>
            </a:r>
            <a:r>
              <a:rPr lang="en-US" dirty="0" smtClean="0"/>
              <a:t>TPH.</a:t>
            </a:r>
          </a:p>
          <a:p>
            <a:r>
              <a:rPr lang="en-US" dirty="0"/>
              <a:t>Several methods have been proposed to estimate the </a:t>
            </a:r>
            <a:r>
              <a:rPr lang="en-US" dirty="0" smtClean="0"/>
              <a:t>fraction of tumor </a:t>
            </a:r>
            <a:r>
              <a:rPr lang="en-US" dirty="0"/>
              <a:t>cells in clinical </a:t>
            </a:r>
            <a:r>
              <a:rPr lang="en-US" dirty="0" smtClean="0"/>
              <a:t>tumor </a:t>
            </a:r>
            <a:r>
              <a:rPr lang="en-US" dirty="0"/>
              <a:t>samples by using </a:t>
            </a:r>
            <a:endParaRPr lang="en-US" dirty="0" smtClean="0"/>
          </a:p>
          <a:p>
            <a:pPr lvl="1"/>
            <a:r>
              <a:rPr lang="en-US" sz="1800" dirty="0" smtClean="0"/>
              <a:t>next-generation sequencing data </a:t>
            </a:r>
          </a:p>
          <a:p>
            <a:pPr lvl="2"/>
            <a:r>
              <a:rPr lang="en-US" dirty="0" smtClean="0"/>
              <a:t>Su et. al. 2012</a:t>
            </a:r>
            <a:endParaRPr lang="en-US" dirty="0"/>
          </a:p>
          <a:p>
            <a:pPr lvl="1"/>
            <a:r>
              <a:rPr lang="en-US" sz="1800" dirty="0" smtClean="0"/>
              <a:t>gene expression</a:t>
            </a:r>
            <a:endParaRPr lang="en-US" sz="1800" dirty="0"/>
          </a:p>
          <a:p>
            <a:pPr lvl="2"/>
            <a:r>
              <a:rPr lang="en-US" dirty="0" err="1" smtClean="0"/>
              <a:t>Erkkila</a:t>
            </a:r>
            <a:r>
              <a:rPr lang="en-US" dirty="0" smtClean="0"/>
              <a:t> et. al. 2010; </a:t>
            </a:r>
            <a:r>
              <a:rPr lang="en-US" dirty="0"/>
              <a:t>Shen-Orr </a:t>
            </a:r>
            <a:r>
              <a:rPr lang="en-US" dirty="0" smtClean="0"/>
              <a:t>et. al. 2010; Bolen et. al. 2011; Shoemaker et. al. 2012; </a:t>
            </a:r>
          </a:p>
          <a:p>
            <a:pPr lvl="2"/>
            <a:r>
              <a:rPr lang="en-US" dirty="0" smtClean="0"/>
              <a:t>ESTIMATE (Yoshihara et. al. 2013)</a:t>
            </a:r>
          </a:p>
          <a:p>
            <a:pPr lvl="2"/>
            <a:r>
              <a:rPr lang="en-US" dirty="0" smtClean="0"/>
              <a:t>CIBERSORT (Newman et. al. 2015)</a:t>
            </a:r>
          </a:p>
          <a:p>
            <a:pPr lvl="2"/>
            <a:r>
              <a:rPr lang="en-US" dirty="0" err="1" smtClean="0"/>
              <a:t>XCell</a:t>
            </a:r>
            <a:r>
              <a:rPr lang="en-US" dirty="0" smtClean="0"/>
              <a:t> (</a:t>
            </a:r>
            <a:r>
              <a:rPr lang="en-US" dirty="0" err="1" smtClean="0"/>
              <a:t>Aran</a:t>
            </a:r>
            <a:r>
              <a:rPr lang="en-US" dirty="0" smtClean="0"/>
              <a:t> et. al. 2018)</a:t>
            </a:r>
          </a:p>
          <a:p>
            <a:pPr lvl="1"/>
            <a:r>
              <a:rPr lang="en-US" sz="1800" dirty="0" smtClean="0"/>
              <a:t>DNA </a:t>
            </a:r>
            <a:r>
              <a:rPr lang="en-US" sz="1800" dirty="0"/>
              <a:t>copy number array </a:t>
            </a:r>
            <a:r>
              <a:rPr lang="en-US" sz="1800" dirty="0" smtClean="0"/>
              <a:t>data </a:t>
            </a:r>
          </a:p>
          <a:p>
            <a:pPr lvl="2"/>
            <a:r>
              <a:rPr lang="en-US" dirty="0"/>
              <a:t>ABSOLUTE </a:t>
            </a:r>
            <a:r>
              <a:rPr lang="en-US" dirty="0" smtClean="0"/>
              <a:t>(Carter et. al. 2012) </a:t>
            </a:r>
          </a:p>
          <a:p>
            <a:pPr lvl="1"/>
            <a:r>
              <a:rPr lang="en-US" dirty="0" smtClean="0"/>
              <a:t>Methylation array data</a:t>
            </a:r>
          </a:p>
          <a:p>
            <a:pPr lvl="2"/>
            <a:r>
              <a:rPr lang="en-US" dirty="0" smtClean="0"/>
              <a:t>Zhang et. al. 2015;</a:t>
            </a:r>
          </a:p>
          <a:p>
            <a:pPr lvl="1"/>
            <a:r>
              <a:rPr lang="en-US" dirty="0" smtClean="0"/>
              <a:t> </a:t>
            </a:r>
            <a:r>
              <a:rPr lang="en-US" sz="1800" dirty="0"/>
              <a:t>A comprehensive review and comparison: </a:t>
            </a:r>
            <a:r>
              <a:rPr lang="en-US" altLang="en-US" sz="1800" dirty="0" err="1"/>
              <a:t>Aaran</a:t>
            </a:r>
            <a:r>
              <a:rPr lang="en-US" altLang="en-US" sz="1800" dirty="0"/>
              <a:t> et al (2015)</a:t>
            </a:r>
            <a:endParaRPr lang="en-US" sz="1800"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49831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304800"/>
            <a:ext cx="64814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7" name="Text Box 13"/>
          <p:cNvSpPr txBox="1">
            <a:spLocks noChangeArrowheads="1"/>
          </p:cNvSpPr>
          <p:nvPr/>
        </p:nvSpPr>
        <p:spPr bwMode="auto">
          <a:xfrm>
            <a:off x="166688" y="1431925"/>
            <a:ext cx="1941512"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i="1" u="sng" dirty="0" smtClean="0">
                <a:effectLst>
                  <a:outerShdw blurRad="38100" dist="38100" dir="2700000" algn="tl">
                    <a:srgbClr val="C0C0C0"/>
                  </a:outerShdw>
                </a:effectLst>
              </a:rPr>
              <a:t>Joint learning of </a:t>
            </a:r>
          </a:p>
          <a:p>
            <a:pPr>
              <a:buClrTx/>
              <a:buFontTx/>
              <a:buNone/>
            </a:pPr>
            <a:r>
              <a:rPr lang="en-US" altLang="en-US" i="1" u="sng" dirty="0" smtClean="0">
                <a:effectLst>
                  <a:outerShdw blurRad="38100" dist="38100" dir="2700000" algn="tl">
                    <a:srgbClr val="C0C0C0"/>
                  </a:outerShdw>
                </a:effectLst>
              </a:rPr>
              <a:t>multiple networks</a:t>
            </a:r>
            <a:endParaRPr lang="en-US" altLang="en-US" i="1" u="sng" dirty="0">
              <a:effectLst>
                <a:outerShdw blurRad="38100" dist="38100" dir="2700000" algn="tl">
                  <a:srgbClr val="C0C0C0"/>
                </a:outerShdw>
              </a:effectLst>
            </a:endParaRPr>
          </a:p>
          <a:p>
            <a:pPr>
              <a:buClrTx/>
              <a:buFontTx/>
              <a:buNone/>
            </a:pPr>
            <a:r>
              <a:rPr lang="en-US" altLang="en-US" sz="1200" dirty="0" smtClean="0">
                <a:effectLst>
                  <a:outerShdw blurRad="38100" dist="38100" dir="2700000" algn="tl">
                    <a:srgbClr val="C0C0C0"/>
                  </a:outerShdw>
                </a:effectLst>
              </a:rPr>
              <a:t>Can </a:t>
            </a:r>
            <a:r>
              <a:rPr lang="en-US" altLang="en-US" sz="1200" dirty="0">
                <a:effectLst>
                  <a:outerShdw blurRad="38100" dist="38100" dir="2700000" algn="tl">
                    <a:srgbClr val="C0C0C0"/>
                  </a:outerShdw>
                </a:effectLst>
              </a:rPr>
              <a:t>handle large number </a:t>
            </a:r>
          </a:p>
          <a:p>
            <a:pPr>
              <a:buClrTx/>
              <a:buFontTx/>
              <a:buNone/>
            </a:pPr>
            <a:r>
              <a:rPr lang="en-US" altLang="en-US" sz="1200" dirty="0">
                <a:effectLst>
                  <a:outerShdw blurRad="38100" dist="38100" dir="2700000" algn="tl">
                    <a:srgbClr val="C0C0C0"/>
                  </a:outerShdw>
                </a:effectLst>
              </a:rPr>
              <a:t>of genes/proteins</a:t>
            </a:r>
          </a:p>
        </p:txBody>
      </p:sp>
      <p:sp>
        <p:nvSpPr>
          <p:cNvPr id="11281" name="Text Box 17"/>
          <p:cNvSpPr txBox="1">
            <a:spLocks noChangeArrowheads="1"/>
          </p:cNvSpPr>
          <p:nvPr/>
        </p:nvSpPr>
        <p:spPr bwMode="auto">
          <a:xfrm>
            <a:off x="166688" y="2578100"/>
            <a:ext cx="19462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i="1" u="sng">
                <a:effectLst>
                  <a:outerShdw blurRad="38100" dist="38100" dir="2700000" algn="tl">
                    <a:srgbClr val="C0C0C0"/>
                  </a:outerShdw>
                </a:effectLst>
              </a:rPr>
              <a:t>Identify </a:t>
            </a:r>
          </a:p>
          <a:p>
            <a:pPr>
              <a:buClrTx/>
              <a:buFontTx/>
              <a:buNone/>
            </a:pPr>
            <a:r>
              <a:rPr lang="en-US" altLang="en-US" i="1" u="sng">
                <a:effectLst>
                  <a:outerShdw blurRad="38100" dist="38100" dir="2700000" algn="tl">
                    <a:srgbClr val="C0C0C0"/>
                  </a:outerShdw>
                </a:effectLst>
              </a:rPr>
              <a:t>Network Modules</a:t>
            </a:r>
          </a:p>
        </p:txBody>
      </p:sp>
      <p:sp>
        <p:nvSpPr>
          <p:cNvPr id="11282" name="Text Box 18"/>
          <p:cNvSpPr txBox="1">
            <a:spLocks noChangeArrowheads="1"/>
          </p:cNvSpPr>
          <p:nvPr/>
        </p:nvSpPr>
        <p:spPr bwMode="auto">
          <a:xfrm>
            <a:off x="166688" y="4108450"/>
            <a:ext cx="2043112"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600" i="1" u="sng" dirty="0">
                <a:effectLst>
                  <a:outerShdw blurRad="38100" dist="38100" dir="2700000" algn="tl">
                    <a:srgbClr val="C0C0C0"/>
                  </a:outerShdw>
                </a:effectLst>
              </a:rPr>
              <a:t>Refine </a:t>
            </a:r>
            <a:r>
              <a:rPr lang="en-US" altLang="en-US" sz="1600" i="1" u="sng" dirty="0" smtClean="0">
                <a:effectLst>
                  <a:outerShdw blurRad="38100" dist="38100" dir="2700000" algn="tl">
                    <a:srgbClr val="C0C0C0"/>
                  </a:outerShdw>
                </a:effectLst>
              </a:rPr>
              <a:t>network by</a:t>
            </a:r>
            <a:endParaRPr lang="en-US" altLang="en-US" sz="1600" i="1" u="sng" dirty="0">
              <a:effectLst>
                <a:outerShdw blurRad="38100" dist="38100" dir="2700000" algn="tl">
                  <a:srgbClr val="C0C0C0"/>
                </a:outerShdw>
              </a:effectLst>
            </a:endParaRPr>
          </a:p>
          <a:p>
            <a:pPr>
              <a:buClrTx/>
              <a:buFontTx/>
              <a:buNone/>
            </a:pPr>
            <a:r>
              <a:rPr lang="en-US" altLang="en-US" sz="1600" u="sng" dirty="0" smtClean="0">
                <a:effectLst>
                  <a:outerShdw blurRad="38100" dist="38100" dir="2700000" algn="tl">
                    <a:srgbClr val="C0C0C0"/>
                  </a:outerShdw>
                </a:effectLst>
              </a:rPr>
              <a:t>Taking </a:t>
            </a:r>
            <a:r>
              <a:rPr lang="en-US" altLang="en-US" sz="1600" u="sng" dirty="0">
                <a:effectLst>
                  <a:outerShdw blurRad="38100" dist="38100" dir="2700000" algn="tl">
                    <a:srgbClr val="C0C0C0"/>
                  </a:outerShdw>
                </a:effectLst>
              </a:rPr>
              <a:t>into account </a:t>
            </a:r>
            <a:endParaRPr lang="en-US" altLang="en-US" sz="1600" u="sng" dirty="0" smtClean="0">
              <a:effectLst>
                <a:outerShdw blurRad="38100" dist="38100" dir="2700000" algn="tl">
                  <a:srgbClr val="C0C0C0"/>
                </a:outerShdw>
              </a:effectLst>
            </a:endParaRPr>
          </a:p>
          <a:p>
            <a:pPr>
              <a:buClrTx/>
              <a:buFontTx/>
              <a:buNone/>
            </a:pPr>
            <a:r>
              <a:rPr lang="en-US" altLang="en-US" sz="1600" u="sng" dirty="0" smtClean="0">
                <a:effectLst>
                  <a:outerShdw blurRad="38100" dist="38100" dir="2700000" algn="tl">
                    <a:srgbClr val="C0C0C0"/>
                  </a:outerShdw>
                </a:effectLst>
              </a:rPr>
              <a:t>tumor </a:t>
            </a:r>
            <a:r>
              <a:rPr lang="en-US" altLang="en-US" sz="1600" u="sng" dirty="0">
                <a:effectLst>
                  <a:outerShdw blurRad="38100" dist="38100" dir="2700000" algn="tl">
                    <a:srgbClr val="C0C0C0"/>
                  </a:outerShdw>
                </a:effectLst>
              </a:rPr>
              <a:t>heterogeneity </a:t>
            </a:r>
          </a:p>
        </p:txBody>
      </p:sp>
      <p:sp>
        <p:nvSpPr>
          <p:cNvPr id="11283" name="Text Box 19"/>
          <p:cNvSpPr txBox="1">
            <a:spLocks noChangeArrowheads="1"/>
          </p:cNvSpPr>
          <p:nvPr/>
        </p:nvSpPr>
        <p:spPr bwMode="auto">
          <a:xfrm>
            <a:off x="147638" y="4598987"/>
            <a:ext cx="23383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endParaRPr lang="en-US" altLang="en-US" sz="1200" dirty="0">
              <a:effectLst>
                <a:outerShdw blurRad="38100" dist="38100" dir="2700000" algn="tl">
                  <a:srgbClr val="C0C0C0"/>
                </a:outerShdw>
              </a:effectLst>
            </a:endParaRPr>
          </a:p>
        </p:txBody>
      </p:sp>
      <p:sp>
        <p:nvSpPr>
          <p:cNvPr id="11285" name="Text Box 21"/>
          <p:cNvSpPr txBox="1">
            <a:spLocks noChangeArrowheads="1"/>
          </p:cNvSpPr>
          <p:nvPr/>
        </p:nvSpPr>
        <p:spPr bwMode="auto">
          <a:xfrm>
            <a:off x="209551" y="5894388"/>
            <a:ext cx="21161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200" dirty="0">
                <a:effectLst>
                  <a:outerShdw blurRad="38100" dist="38100" dir="2700000" algn="tl">
                    <a:srgbClr val="C0C0C0"/>
                  </a:outerShdw>
                </a:effectLst>
              </a:rPr>
              <a:t>Find modules linked to disease phenotype and survival</a:t>
            </a:r>
          </a:p>
        </p:txBody>
      </p:sp>
      <p:sp>
        <p:nvSpPr>
          <p:cNvPr id="11286" name="Text Box 22"/>
          <p:cNvSpPr txBox="1">
            <a:spLocks noChangeArrowheads="1"/>
          </p:cNvSpPr>
          <p:nvPr/>
        </p:nvSpPr>
        <p:spPr bwMode="auto">
          <a:xfrm>
            <a:off x="166688" y="3168650"/>
            <a:ext cx="23383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200">
                <a:effectLst>
                  <a:outerShdw blurRad="38100" dist="38100" dir="2700000" algn="tl">
                    <a:srgbClr val="C0C0C0"/>
                  </a:outerShdw>
                </a:effectLst>
              </a:rPr>
              <a:t>Reduce dimensionality</a:t>
            </a:r>
          </a:p>
        </p:txBody>
      </p:sp>
      <p:sp>
        <p:nvSpPr>
          <p:cNvPr id="11289" name="Text Box 25"/>
          <p:cNvSpPr txBox="1">
            <a:spLocks noChangeArrowheads="1"/>
          </p:cNvSpPr>
          <p:nvPr/>
        </p:nvSpPr>
        <p:spPr bwMode="auto">
          <a:xfrm>
            <a:off x="92075" y="0"/>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3600" b="1" dirty="0">
                <a:solidFill>
                  <a:srgbClr val="00AEEF"/>
                </a:solidFill>
                <a:latin typeface="Times New Roman" pitchFamily="16" charset="0"/>
              </a:rPr>
              <a:t>Network </a:t>
            </a:r>
            <a:r>
              <a:rPr lang="en-US" altLang="en-US" sz="3600" b="1" dirty="0" smtClean="0">
                <a:solidFill>
                  <a:srgbClr val="00AEEF"/>
                </a:solidFill>
                <a:latin typeface="Times New Roman" pitchFamily="16" charset="0"/>
              </a:rPr>
              <a:t>based system learning</a:t>
            </a:r>
            <a:endParaRPr lang="en-US" altLang="en-US" sz="3600" b="1" dirty="0">
              <a:solidFill>
                <a:srgbClr val="00AEEF"/>
              </a:solidFill>
              <a:latin typeface="Times New Roman" pitchFamily="16" charset="0"/>
            </a:endParaRPr>
          </a:p>
        </p:txBody>
      </p:sp>
      <p:sp>
        <p:nvSpPr>
          <p:cNvPr id="11304" name="Text Box 40"/>
          <p:cNvSpPr txBox="1">
            <a:spLocks noChangeArrowheads="1"/>
          </p:cNvSpPr>
          <p:nvPr/>
        </p:nvSpPr>
        <p:spPr bwMode="auto">
          <a:xfrm>
            <a:off x="166688" y="5403850"/>
            <a:ext cx="2043112"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600" i="1" u="sng" dirty="0">
                <a:effectLst>
                  <a:outerShdw blurRad="38100" dist="38100" dir="2700000" algn="tl">
                    <a:srgbClr val="C0C0C0"/>
                  </a:outerShdw>
                </a:effectLst>
              </a:rPr>
              <a:t>Driver Analysis</a:t>
            </a:r>
          </a:p>
        </p:txBody>
      </p:sp>
    </p:spTree>
    <p:extLst>
      <p:ext uri="{BB962C8B-B14F-4D97-AF65-F5344CB8AC3E}">
        <p14:creationId xmlns:p14="http://schemas.microsoft.com/office/powerpoint/2010/main" val="20663975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304800"/>
            <a:ext cx="64814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7" name="Text Box 13"/>
          <p:cNvSpPr txBox="1">
            <a:spLocks noChangeArrowheads="1"/>
          </p:cNvSpPr>
          <p:nvPr/>
        </p:nvSpPr>
        <p:spPr bwMode="auto">
          <a:xfrm>
            <a:off x="166688" y="1431925"/>
            <a:ext cx="1941512"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i="1" u="sng" dirty="0" smtClean="0">
                <a:effectLst>
                  <a:outerShdw blurRad="38100" dist="38100" dir="2700000" algn="tl">
                    <a:srgbClr val="C0C0C0"/>
                  </a:outerShdw>
                </a:effectLst>
              </a:rPr>
              <a:t>Joint learning of </a:t>
            </a:r>
          </a:p>
          <a:p>
            <a:pPr>
              <a:buClrTx/>
              <a:buFontTx/>
              <a:buNone/>
            </a:pPr>
            <a:r>
              <a:rPr lang="en-US" altLang="en-US" i="1" u="sng" dirty="0" smtClean="0">
                <a:effectLst>
                  <a:outerShdw blurRad="38100" dist="38100" dir="2700000" algn="tl">
                    <a:srgbClr val="C0C0C0"/>
                  </a:outerShdw>
                </a:effectLst>
              </a:rPr>
              <a:t>multiple networks</a:t>
            </a:r>
            <a:endParaRPr lang="en-US" altLang="en-US" i="1" u="sng" dirty="0">
              <a:effectLst>
                <a:outerShdw blurRad="38100" dist="38100" dir="2700000" algn="tl">
                  <a:srgbClr val="C0C0C0"/>
                </a:outerShdw>
              </a:effectLst>
            </a:endParaRPr>
          </a:p>
          <a:p>
            <a:pPr>
              <a:buClrTx/>
              <a:buFontTx/>
              <a:buNone/>
            </a:pPr>
            <a:r>
              <a:rPr lang="en-US" altLang="en-US" sz="1200" dirty="0" smtClean="0">
                <a:effectLst>
                  <a:outerShdw blurRad="38100" dist="38100" dir="2700000" algn="tl">
                    <a:srgbClr val="C0C0C0"/>
                  </a:outerShdw>
                </a:effectLst>
              </a:rPr>
              <a:t>Can </a:t>
            </a:r>
            <a:r>
              <a:rPr lang="en-US" altLang="en-US" sz="1200" dirty="0">
                <a:effectLst>
                  <a:outerShdw blurRad="38100" dist="38100" dir="2700000" algn="tl">
                    <a:srgbClr val="C0C0C0"/>
                  </a:outerShdw>
                </a:effectLst>
              </a:rPr>
              <a:t>handle large number </a:t>
            </a:r>
          </a:p>
          <a:p>
            <a:pPr>
              <a:buClrTx/>
              <a:buFontTx/>
              <a:buNone/>
            </a:pPr>
            <a:r>
              <a:rPr lang="en-US" altLang="en-US" sz="1200" dirty="0">
                <a:effectLst>
                  <a:outerShdw blurRad="38100" dist="38100" dir="2700000" algn="tl">
                    <a:srgbClr val="C0C0C0"/>
                  </a:outerShdw>
                </a:effectLst>
              </a:rPr>
              <a:t>of genes/proteins</a:t>
            </a:r>
          </a:p>
        </p:txBody>
      </p:sp>
      <p:sp>
        <p:nvSpPr>
          <p:cNvPr id="11281" name="Text Box 17"/>
          <p:cNvSpPr txBox="1">
            <a:spLocks noChangeArrowheads="1"/>
          </p:cNvSpPr>
          <p:nvPr/>
        </p:nvSpPr>
        <p:spPr bwMode="auto">
          <a:xfrm>
            <a:off x="166688" y="2578100"/>
            <a:ext cx="19462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i="1" u="sng">
                <a:effectLst>
                  <a:outerShdw blurRad="38100" dist="38100" dir="2700000" algn="tl">
                    <a:srgbClr val="C0C0C0"/>
                  </a:outerShdw>
                </a:effectLst>
              </a:rPr>
              <a:t>Identify </a:t>
            </a:r>
          </a:p>
          <a:p>
            <a:pPr>
              <a:buClrTx/>
              <a:buFontTx/>
              <a:buNone/>
            </a:pPr>
            <a:r>
              <a:rPr lang="en-US" altLang="en-US" i="1" u="sng">
                <a:effectLst>
                  <a:outerShdw blurRad="38100" dist="38100" dir="2700000" algn="tl">
                    <a:srgbClr val="C0C0C0"/>
                  </a:outerShdw>
                </a:effectLst>
              </a:rPr>
              <a:t>Network Modules</a:t>
            </a:r>
          </a:p>
        </p:txBody>
      </p:sp>
      <p:sp>
        <p:nvSpPr>
          <p:cNvPr id="11282" name="Text Box 18"/>
          <p:cNvSpPr txBox="1">
            <a:spLocks noChangeArrowheads="1"/>
          </p:cNvSpPr>
          <p:nvPr/>
        </p:nvSpPr>
        <p:spPr bwMode="auto">
          <a:xfrm>
            <a:off x="166688" y="4108450"/>
            <a:ext cx="2043112"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600" i="1" u="sng" dirty="0">
                <a:effectLst>
                  <a:outerShdw blurRad="38100" dist="38100" dir="2700000" algn="tl">
                    <a:srgbClr val="C0C0C0"/>
                  </a:outerShdw>
                </a:effectLst>
              </a:rPr>
              <a:t>Refine </a:t>
            </a:r>
            <a:r>
              <a:rPr lang="en-US" altLang="en-US" sz="1600" i="1" u="sng" dirty="0" smtClean="0">
                <a:effectLst>
                  <a:outerShdw blurRad="38100" dist="38100" dir="2700000" algn="tl">
                    <a:srgbClr val="C0C0C0"/>
                  </a:outerShdw>
                </a:effectLst>
              </a:rPr>
              <a:t>network by</a:t>
            </a:r>
            <a:endParaRPr lang="en-US" altLang="en-US" sz="1600" i="1" u="sng" dirty="0">
              <a:effectLst>
                <a:outerShdw blurRad="38100" dist="38100" dir="2700000" algn="tl">
                  <a:srgbClr val="C0C0C0"/>
                </a:outerShdw>
              </a:effectLst>
            </a:endParaRPr>
          </a:p>
          <a:p>
            <a:pPr>
              <a:buClrTx/>
              <a:buFontTx/>
              <a:buNone/>
            </a:pPr>
            <a:r>
              <a:rPr lang="en-US" altLang="en-US" sz="1600" u="sng" dirty="0" smtClean="0">
                <a:effectLst>
                  <a:outerShdw blurRad="38100" dist="38100" dir="2700000" algn="tl">
                    <a:srgbClr val="C0C0C0"/>
                  </a:outerShdw>
                </a:effectLst>
              </a:rPr>
              <a:t>Taking </a:t>
            </a:r>
            <a:r>
              <a:rPr lang="en-US" altLang="en-US" sz="1600" u="sng" dirty="0">
                <a:effectLst>
                  <a:outerShdw blurRad="38100" dist="38100" dir="2700000" algn="tl">
                    <a:srgbClr val="C0C0C0"/>
                  </a:outerShdw>
                </a:effectLst>
              </a:rPr>
              <a:t>into account </a:t>
            </a:r>
            <a:endParaRPr lang="en-US" altLang="en-US" sz="1600" u="sng" dirty="0" smtClean="0">
              <a:effectLst>
                <a:outerShdw blurRad="38100" dist="38100" dir="2700000" algn="tl">
                  <a:srgbClr val="C0C0C0"/>
                </a:outerShdw>
              </a:effectLst>
            </a:endParaRPr>
          </a:p>
          <a:p>
            <a:pPr>
              <a:buClrTx/>
              <a:buFontTx/>
              <a:buNone/>
            </a:pPr>
            <a:r>
              <a:rPr lang="en-US" altLang="en-US" sz="1600" u="sng" dirty="0" smtClean="0">
                <a:effectLst>
                  <a:outerShdw blurRad="38100" dist="38100" dir="2700000" algn="tl">
                    <a:srgbClr val="C0C0C0"/>
                  </a:outerShdw>
                </a:effectLst>
              </a:rPr>
              <a:t>tumor </a:t>
            </a:r>
            <a:r>
              <a:rPr lang="en-US" altLang="en-US" sz="1600" u="sng" dirty="0">
                <a:effectLst>
                  <a:outerShdw blurRad="38100" dist="38100" dir="2700000" algn="tl">
                    <a:srgbClr val="C0C0C0"/>
                  </a:outerShdw>
                </a:effectLst>
              </a:rPr>
              <a:t>heterogeneity </a:t>
            </a:r>
          </a:p>
        </p:txBody>
      </p:sp>
      <p:sp>
        <p:nvSpPr>
          <p:cNvPr id="11283" name="Text Box 19"/>
          <p:cNvSpPr txBox="1">
            <a:spLocks noChangeArrowheads="1"/>
          </p:cNvSpPr>
          <p:nvPr/>
        </p:nvSpPr>
        <p:spPr bwMode="auto">
          <a:xfrm>
            <a:off x="147638" y="4598987"/>
            <a:ext cx="23383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endParaRPr lang="en-US" altLang="en-US" sz="1200" dirty="0">
              <a:effectLst>
                <a:outerShdw blurRad="38100" dist="38100" dir="2700000" algn="tl">
                  <a:srgbClr val="C0C0C0"/>
                </a:outerShdw>
              </a:effectLst>
            </a:endParaRPr>
          </a:p>
        </p:txBody>
      </p:sp>
      <p:sp>
        <p:nvSpPr>
          <p:cNvPr id="11285" name="Text Box 21"/>
          <p:cNvSpPr txBox="1">
            <a:spLocks noChangeArrowheads="1"/>
          </p:cNvSpPr>
          <p:nvPr/>
        </p:nvSpPr>
        <p:spPr bwMode="auto">
          <a:xfrm>
            <a:off x="209551" y="5894388"/>
            <a:ext cx="21161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200" dirty="0">
                <a:effectLst>
                  <a:outerShdw blurRad="38100" dist="38100" dir="2700000" algn="tl">
                    <a:srgbClr val="C0C0C0"/>
                  </a:outerShdw>
                </a:effectLst>
              </a:rPr>
              <a:t>Find modules linked to disease phenotype and survival</a:t>
            </a:r>
          </a:p>
        </p:txBody>
      </p:sp>
      <p:sp>
        <p:nvSpPr>
          <p:cNvPr id="11286" name="Text Box 22"/>
          <p:cNvSpPr txBox="1">
            <a:spLocks noChangeArrowheads="1"/>
          </p:cNvSpPr>
          <p:nvPr/>
        </p:nvSpPr>
        <p:spPr bwMode="auto">
          <a:xfrm>
            <a:off x="166688" y="3168650"/>
            <a:ext cx="23383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200">
                <a:effectLst>
                  <a:outerShdw blurRad="38100" dist="38100" dir="2700000" algn="tl">
                    <a:srgbClr val="C0C0C0"/>
                  </a:outerShdw>
                </a:effectLst>
              </a:rPr>
              <a:t>Reduce dimensionality</a:t>
            </a:r>
          </a:p>
        </p:txBody>
      </p:sp>
      <p:sp>
        <p:nvSpPr>
          <p:cNvPr id="11289" name="Text Box 25"/>
          <p:cNvSpPr txBox="1">
            <a:spLocks noChangeArrowheads="1"/>
          </p:cNvSpPr>
          <p:nvPr/>
        </p:nvSpPr>
        <p:spPr bwMode="auto">
          <a:xfrm>
            <a:off x="92075" y="0"/>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3600" b="1" dirty="0">
                <a:solidFill>
                  <a:srgbClr val="00AEEF"/>
                </a:solidFill>
                <a:latin typeface="Times New Roman" pitchFamily="16" charset="0"/>
              </a:rPr>
              <a:t>Network </a:t>
            </a:r>
            <a:r>
              <a:rPr lang="en-US" altLang="en-US" sz="3600" b="1" dirty="0" smtClean="0">
                <a:solidFill>
                  <a:srgbClr val="00AEEF"/>
                </a:solidFill>
                <a:latin typeface="Times New Roman" pitchFamily="16" charset="0"/>
              </a:rPr>
              <a:t>based system learning</a:t>
            </a:r>
            <a:endParaRPr lang="en-US" altLang="en-US" sz="3600" b="1" dirty="0">
              <a:solidFill>
                <a:srgbClr val="00AEEF"/>
              </a:solidFill>
              <a:latin typeface="Times New Roman" pitchFamily="16" charset="0"/>
            </a:endParaRPr>
          </a:p>
        </p:txBody>
      </p:sp>
      <p:sp>
        <p:nvSpPr>
          <p:cNvPr id="11304" name="Text Box 40"/>
          <p:cNvSpPr txBox="1">
            <a:spLocks noChangeArrowheads="1"/>
          </p:cNvSpPr>
          <p:nvPr/>
        </p:nvSpPr>
        <p:spPr bwMode="auto">
          <a:xfrm>
            <a:off x="166688" y="5403850"/>
            <a:ext cx="2043112"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buClrTx/>
              <a:buFontTx/>
              <a:buNone/>
            </a:pPr>
            <a:r>
              <a:rPr lang="en-US" altLang="en-US" sz="1600" i="1" u="sng" dirty="0">
                <a:effectLst>
                  <a:outerShdw blurRad="38100" dist="38100" dir="2700000" algn="tl">
                    <a:srgbClr val="C0C0C0"/>
                  </a:outerShdw>
                </a:effectLst>
              </a:rPr>
              <a:t>Driver Analysis</a:t>
            </a:r>
          </a:p>
        </p:txBody>
      </p:sp>
      <p:sp>
        <p:nvSpPr>
          <p:cNvPr id="2" name="TextBox 1"/>
          <p:cNvSpPr txBox="1"/>
          <p:nvPr/>
        </p:nvSpPr>
        <p:spPr>
          <a:xfrm>
            <a:off x="7239000" y="1676400"/>
            <a:ext cx="1828800" cy="489364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mj-lt"/>
              </a:rPr>
              <a:t>Danaher, et. al, 2014 JRSSB</a:t>
            </a:r>
          </a:p>
          <a:p>
            <a:pPr marL="285750" indent="-285750">
              <a:buFont typeface="Arial" panose="020B0604020202020204" pitchFamily="34" charset="0"/>
              <a:buChar char="•"/>
            </a:pPr>
            <a:endParaRPr lang="en-US" sz="1200" dirty="0" smtClean="0">
              <a:latin typeface="+mj-lt"/>
            </a:endParaRPr>
          </a:p>
          <a:p>
            <a:pPr marL="285750" indent="-285750">
              <a:buFont typeface="Arial" panose="020B0604020202020204" pitchFamily="34" charset="0"/>
              <a:buChar char="•"/>
            </a:pPr>
            <a:r>
              <a:rPr lang="en-US" altLang="en-US" sz="1200" dirty="0" err="1" smtClean="0">
                <a:latin typeface="+mj-lt"/>
              </a:rPr>
              <a:t>Petralia</a:t>
            </a:r>
            <a:r>
              <a:rPr lang="en-US" altLang="en-US" sz="1200" dirty="0" smtClean="0">
                <a:latin typeface="+mj-lt"/>
              </a:rPr>
              <a:t> </a:t>
            </a:r>
            <a:r>
              <a:rPr lang="en-US" altLang="en-US" sz="1200" dirty="0">
                <a:latin typeface="+mj-lt"/>
              </a:rPr>
              <a:t>et al, </a:t>
            </a:r>
            <a:r>
              <a:rPr lang="en-US" altLang="en-US" sz="1200" dirty="0" smtClean="0">
                <a:latin typeface="+mj-lt"/>
              </a:rPr>
              <a:t>2015, Bioinformatics</a:t>
            </a:r>
          </a:p>
          <a:p>
            <a:pPr marL="285750" indent="-285750">
              <a:buFont typeface="Arial" panose="020B0604020202020204" pitchFamily="34" charset="0"/>
              <a:buChar char="•"/>
            </a:pPr>
            <a:endParaRPr lang="en-US" altLang="en-US" sz="1200" dirty="0" smtClean="0">
              <a:latin typeface="+mj-lt"/>
            </a:endParaRPr>
          </a:p>
          <a:p>
            <a:pPr marL="285750" indent="-285750">
              <a:buFont typeface="Arial" panose="020B0604020202020204" pitchFamily="34" charset="0"/>
              <a:buChar char="•"/>
            </a:pPr>
            <a:r>
              <a:rPr lang="en-US" altLang="en-US" sz="1200" dirty="0" err="1" smtClean="0">
                <a:latin typeface="+mj-lt"/>
              </a:rPr>
              <a:t>Petralia</a:t>
            </a:r>
            <a:r>
              <a:rPr lang="en-US" altLang="en-US" sz="1200" dirty="0" smtClean="0">
                <a:latin typeface="+mj-lt"/>
              </a:rPr>
              <a:t> et. al. 2016, J. of Proteomics Research</a:t>
            </a:r>
          </a:p>
          <a:p>
            <a:pPr marL="285750" indent="-285750">
              <a:buFont typeface="Arial" panose="020B0604020202020204" pitchFamily="34" charset="0"/>
              <a:buChar char="•"/>
            </a:pPr>
            <a:endParaRPr lang="en-US" altLang="en-US" sz="1200" dirty="0" smtClean="0">
              <a:latin typeface="+mj-lt"/>
            </a:endParaRPr>
          </a:p>
          <a:p>
            <a:pPr marL="285750" indent="-285750">
              <a:buFont typeface="Arial" panose="020B0604020202020204" pitchFamily="34" charset="0"/>
              <a:buChar char="•"/>
            </a:pPr>
            <a:r>
              <a:rPr lang="en-US" altLang="en-US" sz="1200" dirty="0" err="1" smtClean="0">
                <a:latin typeface="+mj-lt"/>
              </a:rPr>
              <a:t>Petralia</a:t>
            </a:r>
            <a:r>
              <a:rPr lang="en-US" altLang="en-US" sz="1200" dirty="0" smtClean="0">
                <a:latin typeface="+mj-lt"/>
              </a:rPr>
              <a:t> et. al. 2017, Bioinformatics</a:t>
            </a:r>
          </a:p>
          <a:p>
            <a:pPr marL="285750" indent="-285750">
              <a:buFont typeface="Arial" panose="020B0604020202020204" pitchFamily="34" charset="0"/>
              <a:buChar char="•"/>
            </a:pPr>
            <a:endParaRPr lang="en-US" altLang="en-US" sz="1200" b="1" dirty="0" smtClean="0">
              <a:solidFill>
                <a:srgbClr val="00AEEF"/>
              </a:solidFill>
              <a:latin typeface="+mj-lt"/>
            </a:endParaRPr>
          </a:p>
          <a:p>
            <a:pPr marL="285750" indent="-285750">
              <a:buFont typeface="Arial" panose="020B0604020202020204" pitchFamily="34" charset="0"/>
              <a:buChar char="•"/>
            </a:pPr>
            <a:endParaRPr lang="en-US" altLang="en-US" sz="1200" b="1" dirty="0">
              <a:solidFill>
                <a:srgbClr val="00AEEF"/>
              </a:solidFill>
              <a:latin typeface="+mj-lt"/>
            </a:endParaRPr>
          </a:p>
          <a:p>
            <a:pPr marL="285750" indent="-285750">
              <a:buFont typeface="Arial" panose="020B0604020202020204" pitchFamily="34" charset="0"/>
              <a:buChar char="•"/>
            </a:pPr>
            <a:r>
              <a:rPr lang="en-US" altLang="en-US" sz="1200" b="1" dirty="0" err="1" smtClean="0">
                <a:solidFill>
                  <a:srgbClr val="00AEEF"/>
                </a:solidFill>
                <a:latin typeface="+mj-lt"/>
              </a:rPr>
              <a:t>TSNet</a:t>
            </a:r>
            <a:r>
              <a:rPr lang="en-US" altLang="en-US" sz="1200" b="1" dirty="0" smtClean="0">
                <a:solidFill>
                  <a:srgbClr val="00AEEF"/>
                </a:solidFill>
                <a:latin typeface="+mj-lt"/>
              </a:rPr>
              <a:t>,   </a:t>
            </a:r>
            <a:r>
              <a:rPr lang="en-US" altLang="en-US" sz="1200" dirty="0" smtClean="0">
                <a:latin typeface="+mj-lt"/>
              </a:rPr>
              <a:t>Petralia </a:t>
            </a:r>
            <a:r>
              <a:rPr lang="en-US" altLang="en-US" sz="1200" dirty="0">
                <a:latin typeface="+mj-lt"/>
              </a:rPr>
              <a:t>et. al</a:t>
            </a:r>
            <a:r>
              <a:rPr lang="en-US" altLang="en-US" sz="1200" dirty="0" smtClean="0">
                <a:latin typeface="+mj-lt"/>
              </a:rPr>
              <a:t>. 2018, Bioinformatics</a:t>
            </a:r>
            <a:endParaRPr lang="en-US" altLang="en-US" sz="1200" dirty="0">
              <a:latin typeface="+mj-lt"/>
            </a:endParaRPr>
          </a:p>
          <a:p>
            <a:pPr marL="285750" indent="-285750">
              <a:buFont typeface="Arial" panose="020B0604020202020204" pitchFamily="34" charset="0"/>
              <a:buChar char="•"/>
            </a:pPr>
            <a:endParaRPr lang="en-US" altLang="en-US" sz="1200" b="1" dirty="0" smtClean="0">
              <a:solidFill>
                <a:srgbClr val="00AEEF"/>
              </a:solidFill>
              <a:latin typeface="+mj-lt"/>
            </a:endParaRPr>
          </a:p>
          <a:p>
            <a:pPr marL="285750" indent="-285750">
              <a:buFont typeface="Arial" panose="020B0604020202020204" pitchFamily="34" charset="0"/>
              <a:buChar char="•"/>
            </a:pPr>
            <a:endParaRPr lang="en-US" altLang="en-US" sz="1200" b="1" dirty="0">
              <a:solidFill>
                <a:srgbClr val="00AEEF"/>
              </a:solidFill>
              <a:latin typeface="+mj-lt"/>
            </a:endParaRPr>
          </a:p>
          <a:p>
            <a:pPr marL="285750" indent="-285750">
              <a:buFont typeface="Arial" panose="020B0604020202020204" pitchFamily="34" charset="0"/>
              <a:buChar char="•"/>
            </a:pPr>
            <a:r>
              <a:rPr lang="en-US" sz="1200" dirty="0">
                <a:latin typeface="+mj-lt"/>
              </a:rPr>
              <a:t>Danaher, et. al, </a:t>
            </a:r>
            <a:r>
              <a:rPr lang="en-US" sz="1200" dirty="0" smtClean="0">
                <a:latin typeface="+mj-lt"/>
              </a:rPr>
              <a:t>2014, </a:t>
            </a:r>
            <a:r>
              <a:rPr lang="en-US" sz="1200" dirty="0" err="1" smtClean="0">
                <a:latin typeface="+mj-lt"/>
              </a:rPr>
              <a:t>Biometrika</a:t>
            </a:r>
            <a:endParaRPr lang="en-US" sz="1200" dirty="0" smtClean="0">
              <a:latin typeface="+mj-lt"/>
            </a:endParaRP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smtClean="0">
                <a:latin typeface="+mj-lt"/>
              </a:rPr>
              <a:t>Lin et. al., 2017, Annals of Applied Statistics</a:t>
            </a:r>
            <a:endParaRPr lang="en-US" sz="1200" dirty="0">
              <a:latin typeface="+mj-lt"/>
            </a:endParaRPr>
          </a:p>
          <a:p>
            <a:pPr marL="285750" indent="-285750">
              <a:buFont typeface="Arial" panose="020B0604020202020204" pitchFamily="34" charset="0"/>
              <a:buChar char="•"/>
            </a:pPr>
            <a:endParaRPr lang="en-US" altLang="en-US" sz="1200" dirty="0">
              <a:latin typeface="+mj-lt"/>
            </a:endParaRPr>
          </a:p>
        </p:txBody>
      </p:sp>
      <p:sp>
        <p:nvSpPr>
          <p:cNvPr id="3" name="Rectangle 2"/>
          <p:cNvSpPr/>
          <p:nvPr/>
        </p:nvSpPr>
        <p:spPr>
          <a:xfrm>
            <a:off x="166688" y="4038600"/>
            <a:ext cx="8901112" cy="9906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5684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Box 3"/>
          <p:cNvSpPr txBox="1"/>
          <p:nvPr/>
        </p:nvSpPr>
        <p:spPr>
          <a:xfrm>
            <a:off x="533400" y="1219200"/>
            <a:ext cx="8001000"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Overview</a:t>
            </a:r>
          </a:p>
          <a:p>
            <a:pPr marL="742950" lvl="1" indent="-285750">
              <a:buFont typeface="Arial" panose="020B0604020202020204" pitchFamily="34" charset="0"/>
              <a:buChar char="•"/>
            </a:pPr>
            <a:r>
              <a:rPr lang="en-US" sz="2400" dirty="0" smtClean="0"/>
              <a:t>Clinical </a:t>
            </a:r>
            <a:r>
              <a:rPr lang="en-US" sz="2400" dirty="0"/>
              <a:t>Proteomic Tumor Analysis Consortium (CPTAC</a:t>
            </a:r>
            <a:r>
              <a:rPr lang="en-US" sz="2400" dirty="0" smtClean="0"/>
              <a:t>)</a:t>
            </a:r>
          </a:p>
          <a:p>
            <a:pPr marL="742950" lvl="1" indent="-285750">
              <a:buFont typeface="Arial" panose="020B0604020202020204" pitchFamily="34" charset="0"/>
              <a:buChar char="•"/>
            </a:pPr>
            <a:r>
              <a:rPr lang="en-US" sz="2400" dirty="0" smtClean="0"/>
              <a:t>CPTAC</a:t>
            </a:r>
            <a:r>
              <a:rPr lang="en-US" sz="2400" dirty="0"/>
              <a:t> </a:t>
            </a:r>
            <a:r>
              <a:rPr lang="en-US" sz="2400" dirty="0" err="1" smtClean="0"/>
              <a:t>ProteoGenomic</a:t>
            </a:r>
            <a:r>
              <a:rPr lang="en-US" sz="2400" dirty="0" smtClean="0"/>
              <a:t> Data </a:t>
            </a:r>
            <a:r>
              <a:rPr lang="en-US" sz="2400" dirty="0"/>
              <a:t>A</a:t>
            </a:r>
            <a:r>
              <a:rPr lang="en-US" sz="2400" dirty="0" smtClean="0"/>
              <a:t>nalysis Center</a:t>
            </a:r>
            <a:r>
              <a:rPr lang="en-US" sz="2400" dirty="0"/>
              <a:t> </a:t>
            </a:r>
            <a:r>
              <a:rPr lang="en-US" sz="2400" dirty="0" smtClean="0"/>
              <a:t>(PGDAC) at Mount Sinai </a:t>
            </a:r>
          </a:p>
          <a:p>
            <a:pPr marL="1200150" lvl="2" indent="-285750">
              <a:buFont typeface="Arial" panose="020B0604020202020204" pitchFamily="34" charset="0"/>
              <a:buChar char="•"/>
            </a:pPr>
            <a:r>
              <a:rPr lang="en-US" sz="2400" dirty="0" smtClean="0"/>
              <a:t>Network </a:t>
            </a:r>
            <a:r>
              <a:rPr lang="en-US" sz="2400" dirty="0"/>
              <a:t>based system learning of </a:t>
            </a:r>
            <a:r>
              <a:rPr lang="en-US" sz="2400" dirty="0" err="1"/>
              <a:t>proteogenomic</a:t>
            </a:r>
            <a:r>
              <a:rPr lang="en-US" sz="2400" dirty="0"/>
              <a:t> integration</a:t>
            </a:r>
            <a:r>
              <a:rPr lang="en-US" sz="2400" dirty="0" smtClean="0"/>
              <a:t>.</a:t>
            </a:r>
          </a:p>
          <a:p>
            <a:pPr marL="1200150" lvl="2"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altLang="en-US" sz="2400" dirty="0" err="1"/>
              <a:t>TSNet</a:t>
            </a:r>
            <a:r>
              <a:rPr lang="en-US" altLang="en-US" sz="2400" dirty="0"/>
              <a:t> </a:t>
            </a:r>
            <a:r>
              <a:rPr lang="en-US" altLang="en-US" sz="2400" dirty="0" smtClean="0"/>
              <a:t> (Tumor Specific Network)--- A </a:t>
            </a:r>
            <a:r>
              <a:rPr lang="en-US" altLang="en-US" sz="2400" dirty="0"/>
              <a:t>new method for constructing tumor specific gene co-expression networks</a:t>
            </a:r>
            <a:endParaRPr lang="en-US" sz="2400" dirty="0"/>
          </a:p>
          <a:p>
            <a:pPr marL="285750"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a:p>
          <a:p>
            <a:pPr lvl="1"/>
            <a:endParaRPr lang="en-US" sz="2400" dirty="0" smtClean="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
        <p:nvSpPr>
          <p:cNvPr id="5" name="Slide Number Placeholder 4"/>
          <p:cNvSpPr>
            <a:spLocks noGrp="1"/>
          </p:cNvSpPr>
          <p:nvPr>
            <p:ph type="sldNum" sz="quarter" idx="12"/>
          </p:nvPr>
        </p:nvSpPr>
        <p:spPr/>
        <p:txBody>
          <a:bodyPr/>
          <a:lstStyle/>
          <a:p>
            <a:pPr>
              <a:defRPr/>
            </a:pPr>
            <a:fld id="{BF6814ED-9711-4547-A306-0D4008B1C5DE}"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1437076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CPTAC, the Complementary Sibling of TCGA</a:t>
            </a:r>
            <a:endParaRPr lang="en-US" dirty="0"/>
          </a:p>
        </p:txBody>
      </p:sp>
      <p:sp>
        <p:nvSpPr>
          <p:cNvPr id="4" name="TextBox 3"/>
          <p:cNvSpPr txBox="1"/>
          <p:nvPr/>
        </p:nvSpPr>
        <p:spPr>
          <a:xfrm>
            <a:off x="533400" y="1219200"/>
            <a:ext cx="8001000" cy="473975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B0F0"/>
                </a:solidFill>
              </a:rPr>
              <a:t>Clinical </a:t>
            </a:r>
            <a:r>
              <a:rPr lang="en-US" b="1" dirty="0">
                <a:solidFill>
                  <a:srgbClr val="00B0F0"/>
                </a:solidFill>
              </a:rPr>
              <a:t>Proteomic Tumor Analysis Consortium (CPTAC) </a:t>
            </a:r>
            <a:r>
              <a:rPr lang="en-US" dirty="0"/>
              <a:t>is a comprehensive and coordinated effort to accelerate the understanding of the molecular basis of cancer through the application of robust, quantitative, </a:t>
            </a:r>
            <a:r>
              <a:rPr lang="en-US" b="1" dirty="0">
                <a:solidFill>
                  <a:srgbClr val="FF0000"/>
                </a:solidFill>
              </a:rPr>
              <a:t>proteomic</a:t>
            </a:r>
            <a:r>
              <a:rPr lang="en-US" dirty="0">
                <a:solidFill>
                  <a:srgbClr val="FF0000"/>
                </a:solidFill>
              </a:rPr>
              <a:t> </a:t>
            </a:r>
            <a:r>
              <a:rPr lang="en-US" dirty="0"/>
              <a:t>technologies</a:t>
            </a:r>
            <a:r>
              <a:rPr lang="en-US" dirty="0">
                <a:solidFill>
                  <a:srgbClr val="FF0000"/>
                </a:solidFill>
              </a:rPr>
              <a:t> </a:t>
            </a:r>
            <a:r>
              <a:rPr lang="en-US" dirty="0"/>
              <a:t>and workflows</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National Cancer Institute (NCI) launched CPTAC to </a:t>
            </a:r>
            <a:endParaRPr lang="en-US" dirty="0" smtClean="0"/>
          </a:p>
          <a:p>
            <a:pPr lvl="1" fontAlgn="base"/>
            <a:endParaRPr lang="en-US" sz="1600" b="1" dirty="0" smtClean="0"/>
          </a:p>
          <a:p>
            <a:pPr lvl="1" fontAlgn="base"/>
            <a:r>
              <a:rPr lang="en-US" sz="1600" b="1" dirty="0" smtClean="0"/>
              <a:t>1</a:t>
            </a:r>
            <a:r>
              <a:rPr lang="en-US" sz="1600" dirty="0"/>
              <a:t>: </a:t>
            </a:r>
            <a:r>
              <a:rPr lang="en-US" sz="1600" b="1" dirty="0">
                <a:solidFill>
                  <a:srgbClr val="00B0F0"/>
                </a:solidFill>
              </a:rPr>
              <a:t>Identify and characterize </a:t>
            </a:r>
            <a:r>
              <a:rPr lang="en-US" sz="1600" dirty="0"/>
              <a:t>the protein inventory from tumor and normal tissue </a:t>
            </a:r>
            <a:r>
              <a:rPr lang="en-US" sz="1600" dirty="0" err="1" smtClean="0"/>
              <a:t>biospecimens</a:t>
            </a:r>
            <a:endParaRPr lang="en-US" sz="1600" dirty="0" smtClean="0"/>
          </a:p>
          <a:p>
            <a:pPr lvl="1" fontAlgn="base"/>
            <a:endParaRPr lang="en-US" sz="1600" dirty="0"/>
          </a:p>
          <a:p>
            <a:pPr lvl="1" fontAlgn="base"/>
            <a:r>
              <a:rPr lang="en-US" sz="1600" b="1" dirty="0" smtClean="0"/>
              <a:t>2</a:t>
            </a:r>
            <a:r>
              <a:rPr lang="en-US" sz="1600" dirty="0"/>
              <a:t>: </a:t>
            </a:r>
            <a:r>
              <a:rPr lang="en-US" sz="1600" b="1" dirty="0">
                <a:solidFill>
                  <a:srgbClr val="00B0F0"/>
                </a:solidFill>
              </a:rPr>
              <a:t>Integrate genomic and proteomic </a:t>
            </a:r>
            <a:r>
              <a:rPr lang="en-US" sz="1600" dirty="0"/>
              <a:t>data from analysis of common cancer </a:t>
            </a:r>
            <a:r>
              <a:rPr lang="en-US" sz="1600" dirty="0" err="1" smtClean="0"/>
              <a:t>biospecimens</a:t>
            </a:r>
            <a:endParaRPr lang="en-US" sz="1600" dirty="0" smtClean="0"/>
          </a:p>
          <a:p>
            <a:pPr lvl="1" fontAlgn="base"/>
            <a:endParaRPr lang="en-US" sz="1600" dirty="0"/>
          </a:p>
          <a:p>
            <a:pPr lvl="1" fontAlgn="base"/>
            <a:r>
              <a:rPr lang="en-US" sz="1600" b="1" dirty="0" smtClean="0"/>
              <a:t>3</a:t>
            </a:r>
            <a:r>
              <a:rPr lang="en-US" sz="1600" dirty="0"/>
              <a:t>: </a:t>
            </a:r>
            <a:r>
              <a:rPr lang="en-US" sz="1600" b="1" dirty="0">
                <a:solidFill>
                  <a:srgbClr val="00B0F0"/>
                </a:solidFill>
              </a:rPr>
              <a:t>Develop assays </a:t>
            </a:r>
            <a:r>
              <a:rPr lang="en-US" sz="1600" dirty="0"/>
              <a:t>against proteins prioritized in the discovery stage as potential biomarker </a:t>
            </a:r>
            <a:r>
              <a:rPr lang="en-US" sz="1600" dirty="0" smtClean="0"/>
              <a:t>candidates</a:t>
            </a:r>
          </a:p>
          <a:p>
            <a:pPr lvl="1" fontAlgn="base"/>
            <a:endParaRPr lang="en-US" sz="1600" b="1" dirty="0" smtClean="0"/>
          </a:p>
          <a:p>
            <a:pPr lvl="1" fontAlgn="base"/>
            <a:r>
              <a:rPr lang="en-US" sz="1600" b="1" dirty="0" smtClean="0"/>
              <a:t>4</a:t>
            </a:r>
            <a:r>
              <a:rPr lang="en-US" sz="1600" dirty="0"/>
              <a:t>: </a:t>
            </a:r>
            <a:r>
              <a:rPr lang="en-US" sz="1600" b="1" dirty="0">
                <a:solidFill>
                  <a:srgbClr val="00B0F0"/>
                </a:solidFill>
              </a:rPr>
              <a:t>Perform testing </a:t>
            </a:r>
            <a:r>
              <a:rPr lang="en-US" sz="1600" dirty="0"/>
              <a:t>of verification assays in relevant cohorts of </a:t>
            </a:r>
            <a:r>
              <a:rPr lang="en-US" sz="1600" dirty="0" err="1"/>
              <a:t>biospecimens</a:t>
            </a:r>
            <a:endParaRPr lang="en-US" sz="1600" dirty="0"/>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pPr>
              <a:defRPr/>
            </a:pPr>
            <a:fld id="{BF6814ED-9711-4547-A306-0D4008B1C5DE}"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3828150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62200" y="2971800"/>
            <a:ext cx="6400800" cy="625171"/>
          </a:xfrm>
        </p:spPr>
        <p:txBody>
          <a:bodyPr>
            <a:normAutofit/>
          </a:bodyPr>
          <a:lstStyle/>
          <a:p>
            <a:r>
              <a:rPr lang="en-US" sz="2800" dirty="0" smtClean="0">
                <a:latin typeface="+mj-lt"/>
              </a:rPr>
              <a:t>Simulation Experiments</a:t>
            </a:r>
            <a:endParaRPr lang="en-US" sz="2800" dirty="0">
              <a:latin typeface="+mj-lt"/>
            </a:endParaRPr>
          </a:p>
        </p:txBody>
      </p:sp>
    </p:spTree>
    <p:extLst>
      <p:ext uri="{BB962C8B-B14F-4D97-AF65-F5344CB8AC3E}">
        <p14:creationId xmlns:p14="http://schemas.microsoft.com/office/powerpoint/2010/main" val="258328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noChangeArrowheads="1"/>
          </p:cNvSpPr>
          <p:nvPr/>
        </p:nvSpPr>
        <p:spPr bwMode="auto">
          <a:xfrm>
            <a:off x="344488" y="2089150"/>
            <a:ext cx="8434387" cy="3762375"/>
          </a:xfrm>
          <a:prstGeom prst="roundRect">
            <a:avLst>
              <a:gd name="adj" fmla="val 16667"/>
            </a:avLst>
          </a:prstGeom>
          <a:solidFill>
            <a:srgbClr val="FFFFFF"/>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0" name="Rectangle 2"/>
          <p:cNvSpPr>
            <a:spLocks noChangeArrowheads="1"/>
          </p:cNvSpPr>
          <p:nvPr/>
        </p:nvSpPr>
        <p:spPr bwMode="auto">
          <a:xfrm>
            <a:off x="428625" y="1781175"/>
            <a:ext cx="8440738"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79425" indent="-454025">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1pPr>
            <a:lvl2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2pPr>
            <a:lvl3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3pPr>
            <a:lvl4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4pPr>
            <a:lvl5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Tx/>
              <a:buFontTx/>
              <a:buNone/>
            </a:pPr>
            <a:endParaRPr lang="en-US" altLang="en-US" sz="1500" dirty="0">
              <a:latin typeface="Gill Sans MT" charset="0"/>
            </a:endParaRP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1500" dirty="0">
                <a:latin typeface="Gill Sans MT" charset="0"/>
              </a:rPr>
              <a:t>Sample purity from a Beta distribution with mean 0.5 and </a:t>
            </a:r>
          </a:p>
          <a:p>
            <a:pPr marL="254000" indent="-238125" hangingPunct="1">
              <a:lnSpc>
                <a:spcPct val="100000"/>
              </a:lnSpc>
              <a:spcBef>
                <a:spcPts val="600"/>
              </a:spcBef>
              <a:spcAft>
                <a:spcPts val="1425"/>
              </a:spcAft>
              <a:buClrTx/>
              <a:buFontTx/>
              <a:buNone/>
            </a:pPr>
            <a:r>
              <a:rPr lang="en-US" altLang="en-US" sz="1500" dirty="0">
                <a:latin typeface="Gill Sans MT" charset="0"/>
              </a:rPr>
              <a:t>    variance 0.04 to mimic TCGA breast cancer purity</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1500" dirty="0">
                <a:latin typeface="Gill Sans MT" charset="0"/>
              </a:rPr>
              <a:t>Randomly draw two networks (Tumor and Normal) of dimension 1,000 from a power law distribution </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1500" dirty="0">
                <a:latin typeface="Gill Sans MT" charset="0"/>
              </a:rPr>
              <a:t>Sample latent variables</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1500" dirty="0">
                <a:latin typeface="Gill Sans MT" charset="0"/>
              </a:rPr>
              <a:t>Derive observed protein expression</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1500" dirty="0">
                <a:latin typeface="Gill Sans MT" charset="0"/>
              </a:rPr>
              <a:t>Observed purity</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1500" dirty="0">
                <a:latin typeface="Gill Sans MT" charset="0"/>
              </a:rPr>
              <a:t>Generate 10 data sets containing 200 observations each </a:t>
            </a:r>
          </a:p>
          <a:p>
            <a:pPr marL="265113" indent="-238125" hangingPunct="1">
              <a:lnSpc>
                <a:spcPct val="100000"/>
              </a:lnSpc>
              <a:spcBef>
                <a:spcPts val="600"/>
              </a:spcBef>
              <a:spcAft>
                <a:spcPts val="1425"/>
              </a:spcAft>
              <a:buClrTx/>
              <a:buFontTx/>
              <a:buNone/>
            </a:pPr>
            <a:endParaRPr lang="en-US" altLang="en-US" sz="1500" dirty="0">
              <a:latin typeface="Gill Sans MT" charset="0"/>
            </a:endParaRP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4137025"/>
            <a:ext cx="2468562" cy="36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AutoShape 5"/>
          <p:cNvSpPr>
            <a:spLocks noChangeArrowheads="1"/>
          </p:cNvSpPr>
          <p:nvPr/>
        </p:nvSpPr>
        <p:spPr bwMode="auto">
          <a:xfrm>
            <a:off x="3687763" y="4137025"/>
            <a:ext cx="274637" cy="365125"/>
          </a:xfrm>
          <a:prstGeom prst="roundRect">
            <a:avLst>
              <a:gd name="adj" fmla="val 16667"/>
            </a:avLst>
          </a:prstGeom>
          <a:solidFill>
            <a:srgbClr val="CFE7F5">
              <a:alpha val="0"/>
            </a:srgbClr>
          </a:solidFill>
          <a:ln w="1836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475" y="4648200"/>
            <a:ext cx="2560638" cy="354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AutoShape 7"/>
          <p:cNvSpPr>
            <a:spLocks noChangeArrowheads="1"/>
          </p:cNvSpPr>
          <p:nvPr/>
        </p:nvSpPr>
        <p:spPr bwMode="auto">
          <a:xfrm>
            <a:off x="3687763" y="4137025"/>
            <a:ext cx="274637" cy="365125"/>
          </a:xfrm>
          <a:prstGeom prst="roundRect">
            <a:avLst>
              <a:gd name="adj" fmla="val 16667"/>
            </a:avLst>
          </a:prstGeom>
          <a:solidFill>
            <a:srgbClr val="CFE7F5">
              <a:alpha val="0"/>
            </a:srgbClr>
          </a:solidFill>
          <a:ln w="1836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6" name="AutoShape 8"/>
          <p:cNvSpPr>
            <a:spLocks noChangeArrowheads="1"/>
          </p:cNvSpPr>
          <p:nvPr/>
        </p:nvSpPr>
        <p:spPr bwMode="auto">
          <a:xfrm>
            <a:off x="2571750" y="4602163"/>
            <a:ext cx="274638" cy="365125"/>
          </a:xfrm>
          <a:prstGeom prst="roundRect">
            <a:avLst>
              <a:gd name="adj" fmla="val 16667"/>
            </a:avLst>
          </a:prstGeom>
          <a:solidFill>
            <a:srgbClr val="CFE7F5">
              <a:alpha val="0"/>
            </a:srgbClr>
          </a:solidFill>
          <a:ln w="1836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74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288" y="3681413"/>
            <a:ext cx="5121275" cy="37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8" name="AutoShape 10"/>
          <p:cNvSpPr>
            <a:spLocks noChangeArrowheads="1"/>
          </p:cNvSpPr>
          <p:nvPr/>
        </p:nvSpPr>
        <p:spPr bwMode="auto">
          <a:xfrm>
            <a:off x="6351588" y="5426075"/>
            <a:ext cx="92075" cy="182563"/>
          </a:xfrm>
          <a:prstGeom prst="roundRect">
            <a:avLst>
              <a:gd name="adj" fmla="val 16667"/>
            </a:avLst>
          </a:prstGeom>
          <a:solidFill>
            <a:srgbClr val="CFE7F5">
              <a:alpha val="0"/>
            </a:srgbClr>
          </a:solidFill>
          <a:ln w="1836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9" name="Rectangle 11"/>
          <p:cNvSpPr>
            <a:spLocks noChangeArrowheads="1"/>
          </p:cNvSpPr>
          <p:nvPr/>
        </p:nvSpPr>
        <p:spPr bwMode="auto">
          <a:xfrm>
            <a:off x="6410325" y="5408613"/>
            <a:ext cx="117951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1200"/>
              <a:t>Observed data</a:t>
            </a:r>
          </a:p>
        </p:txBody>
      </p:sp>
      <p:pic>
        <p:nvPicPr>
          <p:cNvPr id="1742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8475" y="384175"/>
            <a:ext cx="3567113" cy="2633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21" name="Text Box 13"/>
          <p:cNvSpPr txBox="1">
            <a:spLocks noChangeArrowheads="1"/>
          </p:cNvSpPr>
          <p:nvPr/>
        </p:nvSpPr>
        <p:spPr bwMode="auto">
          <a:xfrm>
            <a:off x="147638" y="212725"/>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Data Generation</a:t>
            </a:r>
            <a:endParaRPr lang="en-US" altLang="en-US" sz="2800" b="1" dirty="0">
              <a:solidFill>
                <a:schemeClr val="accent1"/>
              </a:solidFill>
              <a:latin typeface="+mj-lt"/>
              <a:ea typeface="+mj-ea"/>
              <a:cs typeface="Times New Roman"/>
            </a:endParaRPr>
          </a:p>
        </p:txBody>
      </p:sp>
    </p:spTree>
    <p:extLst>
      <p:ext uri="{BB962C8B-B14F-4D97-AF65-F5344CB8AC3E}">
        <p14:creationId xmlns:p14="http://schemas.microsoft.com/office/powerpoint/2010/main" val="41613303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47638" y="180975"/>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defTabSz="457200">
              <a:lnSpc>
                <a:spcPct val="100000"/>
              </a:lnSpc>
              <a:spcBef>
                <a:spcPct val="0"/>
              </a:spcBef>
              <a:buClrTx/>
            </a:pPr>
            <a:r>
              <a:rPr lang="en-US" altLang="en-US" sz="2800" b="1" dirty="0" smtClean="0">
                <a:solidFill>
                  <a:schemeClr val="accent1"/>
                </a:solidFill>
                <a:latin typeface="+mj-lt"/>
                <a:ea typeface="+mj-ea"/>
                <a:cs typeface="Times New Roman"/>
              </a:rPr>
              <a:t>Topology </a:t>
            </a:r>
            <a:r>
              <a:rPr lang="en-US" altLang="en-US" sz="2800" b="1" dirty="0">
                <a:solidFill>
                  <a:schemeClr val="accent1"/>
                </a:solidFill>
                <a:latin typeface="+mj-lt"/>
                <a:ea typeface="+mj-ea"/>
                <a:cs typeface="Times New Roman"/>
              </a:rPr>
              <a:t>of Normal and Tumor </a:t>
            </a:r>
            <a:r>
              <a:rPr lang="en-US" altLang="en-US" sz="2800" b="1" dirty="0" smtClean="0">
                <a:solidFill>
                  <a:schemeClr val="accent1"/>
                </a:solidFill>
                <a:latin typeface="+mj-lt"/>
                <a:ea typeface="+mj-ea"/>
                <a:cs typeface="Times New Roman"/>
              </a:rPr>
              <a:t>Networks</a:t>
            </a:r>
            <a:endParaRPr lang="en-US" altLang="en-US" sz="2800" b="1" dirty="0">
              <a:solidFill>
                <a:schemeClr val="accent1"/>
              </a:solidFill>
              <a:latin typeface="+mj-lt"/>
              <a:ea typeface="+mj-ea"/>
              <a:cs typeface="Times New Roman"/>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438" y="1295400"/>
            <a:ext cx="4829175" cy="444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3"/>
          <p:cNvSpPr>
            <a:spLocks noChangeArrowheads="1"/>
          </p:cNvSpPr>
          <p:nvPr/>
        </p:nvSpPr>
        <p:spPr bwMode="auto">
          <a:xfrm>
            <a:off x="228600" y="914400"/>
            <a:ext cx="4106863" cy="139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79425" indent="-454025">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1pPr>
            <a:lvl2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2pPr>
            <a:lvl3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3pPr>
            <a:lvl4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4pPr>
            <a:lvl5pPr>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79425" algn="l"/>
                <a:tab pos="936625" algn="l"/>
                <a:tab pos="1393825" algn="l"/>
                <a:tab pos="1851025" algn="l"/>
                <a:tab pos="2308225" algn="l"/>
                <a:tab pos="2765425" algn="l"/>
                <a:tab pos="3222625" algn="l"/>
                <a:tab pos="3679825" algn="l"/>
                <a:tab pos="4137025" algn="l"/>
                <a:tab pos="4594225" algn="l"/>
                <a:tab pos="5051425" algn="l"/>
                <a:tab pos="5508625" algn="l"/>
                <a:tab pos="5965825" algn="l"/>
                <a:tab pos="6423025" algn="l"/>
                <a:tab pos="6880225" algn="l"/>
                <a:tab pos="7337425" algn="l"/>
                <a:tab pos="7794625" algn="l"/>
                <a:tab pos="8251825" algn="l"/>
                <a:tab pos="8709025" algn="l"/>
                <a:tab pos="9166225" algn="l"/>
                <a:tab pos="96234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Tx/>
              <a:buFontTx/>
              <a:buNone/>
            </a:pPr>
            <a:endParaRPr lang="en-US" altLang="en-US" sz="1500" dirty="0">
              <a:latin typeface="Gill Sans MT" charset="0"/>
            </a:endParaRP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We followed Danaher et al (2014) to sample networks from the power law distribution</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Basically, we divided nodes into 4 groups and randomly sampled each sub-network from power law</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The resulting tumor and normal network consisted of 996 edges each with 19 edges shared across the two networks</a:t>
            </a:r>
          </a:p>
          <a:p>
            <a:pPr marL="238125" indent="-230188"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Based on this network topology we simulated 10 replicates with 200 observations each</a:t>
            </a:r>
          </a:p>
        </p:txBody>
      </p:sp>
    </p:spTree>
    <p:extLst>
      <p:ext uri="{BB962C8B-B14F-4D97-AF65-F5344CB8AC3E}">
        <p14:creationId xmlns:p14="http://schemas.microsoft.com/office/powerpoint/2010/main" val="1638711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flipH="1">
            <a:off x="125413" y="5891213"/>
            <a:ext cx="8863012" cy="1587"/>
          </a:xfrm>
          <a:prstGeom prst="line">
            <a:avLst/>
          </a:prstGeom>
          <a:noFill/>
          <a:ln w="9360" cap="flat">
            <a:solidFill>
              <a:srgbClr val="0084D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1333500"/>
            <a:ext cx="4479925" cy="453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147638" y="220663"/>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(1) Tumor Purity Estimation</a:t>
            </a:r>
            <a:endParaRPr lang="en-US" altLang="en-US" sz="2800" b="1" dirty="0">
              <a:solidFill>
                <a:schemeClr val="accent1"/>
              </a:solidFill>
              <a:latin typeface="+mj-lt"/>
              <a:ea typeface="+mj-ea"/>
              <a:cs typeface="Times New Roman"/>
            </a:endParaRPr>
          </a:p>
        </p:txBody>
      </p:sp>
      <p:sp>
        <p:nvSpPr>
          <p:cNvPr id="19461" name="Rectangle 5"/>
          <p:cNvSpPr>
            <a:spLocks noChangeArrowheads="1"/>
          </p:cNvSpPr>
          <p:nvPr/>
        </p:nvSpPr>
        <p:spPr bwMode="auto">
          <a:xfrm>
            <a:off x="203200" y="1227138"/>
            <a:ext cx="3378200" cy="212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r>
              <a:rPr lang="en-US" altLang="en-US" sz="2000" dirty="0">
                <a:latin typeface="Gill Sans MT" charset="0"/>
              </a:rPr>
              <a:t>For sake of efficiency, we estimate the tumor purity and the networks in two different steps. </a:t>
            </a:r>
          </a:p>
          <a:p>
            <a:pPr hangingPunct="1">
              <a:lnSpc>
                <a:spcPct val="100000"/>
              </a:lnSpc>
              <a:spcBef>
                <a:spcPts val="600"/>
              </a:spcBef>
              <a:spcAft>
                <a:spcPts val="1425"/>
              </a:spcAft>
              <a:buClr>
                <a:srgbClr val="727CA3"/>
              </a:buClr>
              <a:buSzPct val="76000"/>
              <a:buFont typeface="Wingdings 3" charset="2"/>
              <a:buNone/>
            </a:pPr>
            <a:r>
              <a:rPr lang="en-US" altLang="en-US" sz="2000" dirty="0">
                <a:latin typeface="Gill Sans MT" charset="0"/>
              </a:rPr>
              <a:t>First, tumor purity is estimated by considering genes with a diagonal covariance matrix.</a:t>
            </a:r>
          </a:p>
          <a:p>
            <a:pPr hangingPunct="1">
              <a:lnSpc>
                <a:spcPct val="100000"/>
              </a:lnSpc>
              <a:spcBef>
                <a:spcPts val="600"/>
              </a:spcBef>
              <a:spcAft>
                <a:spcPts val="1425"/>
              </a:spcAft>
              <a:buClr>
                <a:srgbClr val="727CA3"/>
              </a:buClr>
              <a:buSzPct val="76000"/>
              <a:buFont typeface="Wingdings 3" charset="2"/>
              <a:buNone/>
            </a:pPr>
            <a:r>
              <a:rPr lang="en-US" altLang="en-US" sz="2000" dirty="0">
                <a:latin typeface="Gill Sans MT" charset="0"/>
              </a:rPr>
              <a:t>For any noise level in prior estimate, </a:t>
            </a:r>
            <a:r>
              <a:rPr lang="en-US" altLang="en-US" sz="2000" dirty="0" err="1">
                <a:latin typeface="Gill Sans MT" charset="0"/>
              </a:rPr>
              <a:t>TSNet</a:t>
            </a:r>
            <a:r>
              <a:rPr lang="en-US" altLang="en-US" sz="2000" dirty="0">
                <a:latin typeface="Gill Sans MT" charset="0"/>
              </a:rPr>
              <a:t> is able to provide tumor purity close to the truth </a:t>
            </a:r>
          </a:p>
          <a:p>
            <a:pPr marL="266700" indent="-238125" hangingPunct="1">
              <a:lnSpc>
                <a:spcPct val="100000"/>
              </a:lnSpc>
              <a:spcBef>
                <a:spcPts val="600"/>
              </a:spcBef>
              <a:spcAft>
                <a:spcPts val="1425"/>
              </a:spcAft>
              <a:buClrTx/>
              <a:buFontTx/>
              <a:buNone/>
            </a:pPr>
            <a:r>
              <a:rPr lang="en-US" altLang="en-US" dirty="0">
                <a:latin typeface="Gill Sans MT" charset="0"/>
              </a:rPr>
              <a:t>                  </a:t>
            </a: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p:sp>
        <p:nvSpPr>
          <p:cNvPr id="19462" name="Text Box 6"/>
          <p:cNvSpPr txBox="1">
            <a:spLocks noChangeArrowheads="1"/>
          </p:cNvSpPr>
          <p:nvPr/>
        </p:nvSpPr>
        <p:spPr bwMode="auto">
          <a:xfrm>
            <a:off x="4787900" y="1035050"/>
            <a:ext cx="3382963"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algn="ctr" hangingPunct="1">
              <a:lnSpc>
                <a:spcPct val="100000"/>
              </a:lnSpc>
              <a:spcBef>
                <a:spcPts val="600"/>
              </a:spcBef>
              <a:spcAft>
                <a:spcPts val="1425"/>
              </a:spcAft>
            </a:pPr>
            <a:r>
              <a:rPr lang="en-US" altLang="en-US" sz="1300">
                <a:effectLst>
                  <a:outerShdw blurRad="38100" dist="38100" dir="2700000" algn="tl">
                    <a:srgbClr val="C0C0C0"/>
                  </a:outerShdw>
                </a:effectLst>
                <a:latin typeface="Gill Sans MT" charset="0"/>
              </a:rPr>
              <a:t>Correlation between TSNet purity and truth for 10 replicates and different noise levels</a:t>
            </a:r>
          </a:p>
        </p:txBody>
      </p:sp>
    </p:spTree>
    <p:extLst>
      <p:ext uri="{BB962C8B-B14F-4D97-AF65-F5344CB8AC3E}">
        <p14:creationId xmlns:p14="http://schemas.microsoft.com/office/powerpoint/2010/main" val="24504962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11175" y="268288"/>
            <a:ext cx="817562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(2) Network </a:t>
            </a:r>
            <a:r>
              <a:rPr lang="en-US" altLang="en-US" sz="2800" b="1" dirty="0">
                <a:solidFill>
                  <a:schemeClr val="accent1"/>
                </a:solidFill>
                <a:latin typeface="+mj-lt"/>
                <a:ea typeface="+mj-ea"/>
                <a:cs typeface="Times New Roman"/>
              </a:rPr>
              <a:t>Estimation</a:t>
            </a:r>
          </a:p>
          <a:p>
            <a:pPr hangingPunct="1">
              <a:lnSpc>
                <a:spcPct val="100000"/>
              </a:lnSpc>
              <a:buClrTx/>
              <a:buFontTx/>
              <a:buNone/>
            </a:pPr>
            <a:endParaRPr lang="en-US" altLang="en-US" sz="2000" dirty="0" smtClean="0">
              <a:latin typeface="Gill Sans" pitchFamily="32" charset="0"/>
            </a:endParaRPr>
          </a:p>
          <a:p>
            <a:pPr marL="342900" indent="-342900" hangingPunct="1">
              <a:lnSpc>
                <a:spcPct val="100000"/>
              </a:lnSpc>
              <a:buClrTx/>
              <a:buFont typeface="Arial" panose="020B0604020202020204" pitchFamily="34" charset="0"/>
              <a:buChar char="•"/>
            </a:pPr>
            <a:r>
              <a:rPr lang="en-US" altLang="en-US" sz="2000" dirty="0">
                <a:latin typeface="Gill Sans" pitchFamily="32" charset="0"/>
              </a:rPr>
              <a:t>E</a:t>
            </a:r>
            <a:r>
              <a:rPr lang="en-US" altLang="en-US" sz="2000" dirty="0" smtClean="0">
                <a:latin typeface="Gill Sans" pitchFamily="32" charset="0"/>
              </a:rPr>
              <a:t>stimate </a:t>
            </a:r>
            <a:r>
              <a:rPr lang="en-US" altLang="en-US" sz="2000" dirty="0">
                <a:latin typeface="Gill Sans" pitchFamily="32" charset="0"/>
              </a:rPr>
              <a:t>tumor and normal network </a:t>
            </a:r>
            <a:r>
              <a:rPr lang="en-US" altLang="en-US" sz="2000" dirty="0" smtClean="0">
                <a:latin typeface="Gill Sans" pitchFamily="32" charset="0"/>
              </a:rPr>
              <a:t>with </a:t>
            </a:r>
            <a:r>
              <a:rPr lang="en-US" altLang="en-US" sz="2000" dirty="0" err="1">
                <a:latin typeface="Gill Sans" pitchFamily="32" charset="0"/>
              </a:rPr>
              <a:t>TSNet</a:t>
            </a:r>
            <a:r>
              <a:rPr lang="en-US" altLang="en-US" sz="2000" dirty="0">
                <a:latin typeface="Gill Sans" pitchFamily="32" charset="0"/>
              </a:rPr>
              <a:t>. </a:t>
            </a:r>
            <a:endParaRPr lang="en-US" altLang="en-US" sz="2000" dirty="0" smtClean="0">
              <a:latin typeface="Gill Sans" pitchFamily="32" charset="0"/>
            </a:endParaRPr>
          </a:p>
          <a:p>
            <a:pPr marL="342900" indent="-342900" hangingPunct="1">
              <a:lnSpc>
                <a:spcPct val="100000"/>
              </a:lnSpc>
              <a:buClrTx/>
              <a:buFont typeface="Arial" panose="020B0604020202020204" pitchFamily="34" charset="0"/>
              <a:buChar char="•"/>
            </a:pPr>
            <a:r>
              <a:rPr lang="en-US" altLang="en-US" sz="2000" dirty="0" smtClean="0">
                <a:latin typeface="Gill Sans" pitchFamily="32" charset="0"/>
              </a:rPr>
              <a:t>Estimate one network with </a:t>
            </a:r>
            <a:r>
              <a:rPr lang="en-US" altLang="en-US" sz="2000" dirty="0" err="1" smtClean="0">
                <a:latin typeface="Gill Sans" pitchFamily="32" charset="0"/>
              </a:rPr>
              <a:t>Glasso</a:t>
            </a:r>
            <a:r>
              <a:rPr lang="en-US" altLang="en-US" sz="2000" dirty="0" smtClean="0">
                <a:latin typeface="Gill Sans" pitchFamily="32" charset="0"/>
              </a:rPr>
              <a:t>.</a:t>
            </a:r>
          </a:p>
          <a:p>
            <a:pPr marL="342900" indent="-342900">
              <a:buFont typeface="Arial" panose="020B0604020202020204" pitchFamily="34" charset="0"/>
              <a:buChar char="•"/>
            </a:pPr>
            <a:r>
              <a:rPr lang="en-US" altLang="en-US" sz="2000" dirty="0">
                <a:latin typeface="Gill Sans" pitchFamily="32" charset="0"/>
              </a:rPr>
              <a:t>Penalization parameters of both models were selected via </a:t>
            </a:r>
            <a:r>
              <a:rPr lang="en-US" altLang="en-US" sz="2000" dirty="0" smtClean="0">
                <a:latin typeface="Gill Sans" pitchFamily="32" charset="0"/>
              </a:rPr>
              <a:t>BIC</a:t>
            </a:r>
          </a:p>
          <a:p>
            <a:pPr marL="342900" indent="-342900" hangingPunct="1">
              <a:lnSpc>
                <a:spcPct val="100000"/>
              </a:lnSpc>
              <a:buClrTx/>
              <a:buFont typeface="Arial" panose="020B0604020202020204" pitchFamily="34" charset="0"/>
              <a:buChar char="•"/>
            </a:pPr>
            <a:r>
              <a:rPr lang="en-US" altLang="en-US" sz="2000" dirty="0" smtClean="0">
                <a:latin typeface="Gill Sans" pitchFamily="32" charset="0"/>
              </a:rPr>
              <a:t>Sensitivity </a:t>
            </a:r>
            <a:r>
              <a:rPr lang="en-US" altLang="en-US" sz="2000" dirty="0">
                <a:latin typeface="Gill Sans" pitchFamily="32" charset="0"/>
              </a:rPr>
              <a:t>and Specificity over 10 </a:t>
            </a:r>
            <a:r>
              <a:rPr lang="en-US" altLang="en-US" sz="2000" dirty="0" smtClean="0">
                <a:latin typeface="Gill Sans" pitchFamily="32" charset="0"/>
              </a:rPr>
              <a:t>replicates:</a:t>
            </a:r>
            <a:endParaRPr lang="en-US" altLang="en-US" sz="1500" dirty="0">
              <a:latin typeface="Gill Sans" pitchFamily="32"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68135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6889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47638" y="220663"/>
            <a:ext cx="8229600"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Impact of sample sizes</a:t>
            </a:r>
            <a:endParaRPr lang="en-US" altLang="en-US" sz="2800" b="1" dirty="0">
              <a:solidFill>
                <a:schemeClr val="accent1"/>
              </a:solidFill>
              <a:latin typeface="+mj-lt"/>
              <a:ea typeface="+mj-ea"/>
              <a:cs typeface="Times New Roman"/>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7162800"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p:cNvSpPr txBox="1">
            <a:spLocks noChangeArrowheads="1"/>
          </p:cNvSpPr>
          <p:nvPr/>
        </p:nvSpPr>
        <p:spPr bwMode="auto">
          <a:xfrm>
            <a:off x="234950" y="752475"/>
            <a:ext cx="8909050" cy="282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marL="342900" indent="-342900" hangingPunct="1">
              <a:lnSpc>
                <a:spcPct val="100000"/>
              </a:lnSpc>
              <a:buFont typeface="Arial" panose="020B0604020202020204" pitchFamily="34" charset="0"/>
              <a:buChar char="•"/>
            </a:pPr>
            <a:r>
              <a:rPr lang="en-US" altLang="en-US" sz="2000" dirty="0" smtClean="0">
                <a:latin typeface="Gill Sans" pitchFamily="32" charset="0"/>
              </a:rPr>
              <a:t>Increase sample size </a:t>
            </a:r>
            <a:r>
              <a:rPr lang="en-US" altLang="en-US" sz="2000" dirty="0">
                <a:latin typeface="Gill Sans" pitchFamily="32" charset="0"/>
              </a:rPr>
              <a:t>from 200 to </a:t>
            </a:r>
            <a:r>
              <a:rPr lang="en-US" altLang="en-US" sz="2000" dirty="0" smtClean="0">
                <a:latin typeface="Gill Sans" pitchFamily="32" charset="0"/>
              </a:rPr>
              <a:t>400.</a:t>
            </a:r>
          </a:p>
          <a:p>
            <a:pPr marL="342900" indent="-342900">
              <a:buFont typeface="Arial" panose="020B0604020202020204" pitchFamily="34" charset="0"/>
              <a:buChar char="•"/>
            </a:pPr>
            <a:r>
              <a:rPr lang="en-US" altLang="en-US" sz="2000" dirty="0">
                <a:latin typeface="Gill Sans" pitchFamily="32" charset="0"/>
              </a:rPr>
              <a:t>For each sample size, </a:t>
            </a:r>
            <a:r>
              <a:rPr lang="en-US" altLang="en-US" sz="2000" dirty="0" smtClean="0">
                <a:latin typeface="Gill Sans" pitchFamily="32" charset="0"/>
              </a:rPr>
              <a:t>generate </a:t>
            </a:r>
            <a:r>
              <a:rPr lang="en-US" altLang="en-US" sz="2000" dirty="0">
                <a:latin typeface="Gill Sans" pitchFamily="32" charset="0"/>
              </a:rPr>
              <a:t>10 </a:t>
            </a:r>
            <a:r>
              <a:rPr lang="en-US" altLang="en-US" sz="2000" dirty="0" smtClean="0">
                <a:latin typeface="Gill Sans" pitchFamily="32" charset="0"/>
              </a:rPr>
              <a:t>replicates.</a:t>
            </a:r>
          </a:p>
          <a:p>
            <a:pPr marL="342900" indent="-342900">
              <a:buFont typeface="Arial" panose="020B0604020202020204" pitchFamily="34" charset="0"/>
              <a:buChar char="•"/>
            </a:pPr>
            <a:r>
              <a:rPr lang="en-US" altLang="en-US" sz="2000" dirty="0" smtClean="0">
                <a:latin typeface="Gill Sans" pitchFamily="32" charset="0"/>
              </a:rPr>
              <a:t>Sensitivity doubles, Specificity </a:t>
            </a:r>
            <a:r>
              <a:rPr lang="en-US" altLang="en-US" sz="2000" dirty="0">
                <a:latin typeface="Gill Sans" pitchFamily="32" charset="0"/>
              </a:rPr>
              <a:t>remains stable</a:t>
            </a:r>
          </a:p>
        </p:txBody>
      </p:sp>
    </p:spTree>
    <p:extLst>
      <p:ext uri="{BB962C8B-B14F-4D97-AF65-F5344CB8AC3E}">
        <p14:creationId xmlns:p14="http://schemas.microsoft.com/office/powerpoint/2010/main" val="5436507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j-lt"/>
              </a:rPr>
              <a:t>TPH </a:t>
            </a:r>
            <a:r>
              <a:rPr lang="en-US" sz="2800" dirty="0" smtClean="0">
                <a:latin typeface="+mj-lt"/>
              </a:rPr>
              <a:t>needs to be handled in GRN analysis </a:t>
            </a:r>
            <a:endParaRPr lang="en-US" sz="2800" dirty="0">
              <a:latin typeface="+mj-lt"/>
            </a:endParaRPr>
          </a:p>
        </p:txBody>
      </p:sp>
      <p:sp>
        <p:nvSpPr>
          <p:cNvPr id="3" name="Content Placeholder 2"/>
          <p:cNvSpPr>
            <a:spLocks noGrp="1"/>
          </p:cNvSpPr>
          <p:nvPr>
            <p:ph idx="1"/>
          </p:nvPr>
        </p:nvSpPr>
        <p:spPr>
          <a:xfrm>
            <a:off x="457200" y="1295400"/>
            <a:ext cx="8229600" cy="4525963"/>
          </a:xfrm>
        </p:spPr>
        <p:txBody>
          <a:bodyPr>
            <a:normAutofit/>
          </a:bodyPr>
          <a:lstStyle/>
          <a:p>
            <a:r>
              <a:rPr lang="en-US" dirty="0"/>
              <a:t>Despite </a:t>
            </a:r>
            <a:r>
              <a:rPr lang="en-US" dirty="0" smtClean="0"/>
              <a:t>aforementioned </a:t>
            </a:r>
            <a:r>
              <a:rPr lang="en-US" dirty="0"/>
              <a:t>encouraging progresses, to our knowledge, TPH hasn't been considered in current literatures for </a:t>
            </a:r>
            <a:r>
              <a:rPr lang="en-US" dirty="0" smtClean="0"/>
              <a:t>gene regulatory network (GRN) or co-expression network analysis</a:t>
            </a:r>
            <a:r>
              <a:rPr lang="en-US" dirty="0" smtClean="0"/>
              <a:t>.</a:t>
            </a:r>
          </a:p>
          <a:p>
            <a:endParaRPr lang="en-US" dirty="0"/>
          </a:p>
          <a:p>
            <a:r>
              <a:rPr lang="en-US" dirty="0" smtClean="0"/>
              <a:t>Why one is interested in co-expression network analysis?</a:t>
            </a:r>
          </a:p>
          <a:p>
            <a:pPr lvl="1">
              <a:buFont typeface="Arial" panose="020B0604020202020204" pitchFamily="34" charset="0"/>
              <a:buChar char="•"/>
            </a:pPr>
            <a:endParaRPr lang="en-US" sz="2000" u="sng" dirty="0" smtClean="0"/>
          </a:p>
          <a:p>
            <a:pPr lvl="1">
              <a:buFont typeface="Arial" panose="020B0604020202020204" pitchFamily="34" charset="0"/>
              <a:buChar char="•"/>
            </a:pPr>
            <a:r>
              <a:rPr lang="en-US" sz="2000" u="sng" dirty="0"/>
              <a:t>S</a:t>
            </a:r>
            <a:r>
              <a:rPr lang="en-US" sz="2000" u="sng" dirty="0" smtClean="0"/>
              <a:t>ystem </a:t>
            </a:r>
            <a:r>
              <a:rPr lang="en-US" sz="2000" u="sng" dirty="0"/>
              <a:t>level learning </a:t>
            </a:r>
            <a:r>
              <a:rPr lang="en-US" sz="2000" dirty="0"/>
              <a:t>is essential for understanding the molecular underpinnings of cancer</a:t>
            </a:r>
          </a:p>
          <a:p>
            <a:pPr>
              <a:buFont typeface="Arial" panose="020B0604020202020204" pitchFamily="34" charset="0"/>
              <a:buChar char="•"/>
            </a:pPr>
            <a:endParaRPr lang="en-US" sz="2000" u="sng" dirty="0"/>
          </a:p>
          <a:p>
            <a:pPr lvl="1">
              <a:buFont typeface="Arial" panose="020B0604020202020204" pitchFamily="34" charset="0"/>
              <a:buChar char="•"/>
            </a:pPr>
            <a:r>
              <a:rPr lang="en-US" sz="2000" u="sng" dirty="0"/>
              <a:t>Molecular networks </a:t>
            </a:r>
            <a:r>
              <a:rPr lang="en-US" sz="2000" dirty="0"/>
              <a:t>are central to extracting all relevant </a:t>
            </a:r>
            <a:r>
              <a:rPr lang="en-US" sz="2000" dirty="0" smtClean="0"/>
              <a:t>information from </a:t>
            </a:r>
            <a:r>
              <a:rPr lang="en-US" sz="2000" dirty="0"/>
              <a:t>the rapidly increasing volumes of omics data. </a:t>
            </a:r>
            <a:endParaRPr lang="en-US" sz="2000" dirty="0" smtClean="0"/>
          </a:p>
          <a:p>
            <a:pPr marL="0" indent="0">
              <a:buNone/>
            </a:pPr>
            <a:endParaRPr lang="en-US" dirty="0" smtClean="0"/>
          </a:p>
        </p:txBody>
      </p:sp>
    </p:spTree>
    <p:extLst>
      <p:ext uri="{BB962C8B-B14F-4D97-AF65-F5344CB8AC3E}">
        <p14:creationId xmlns:p14="http://schemas.microsoft.com/office/powerpoint/2010/main" val="2280777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47638" y="274638"/>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Application on TCGA Ovarian Cancer Data</a:t>
            </a:r>
            <a:endParaRPr lang="en-US" altLang="en-US" sz="2800" b="1" dirty="0">
              <a:solidFill>
                <a:schemeClr val="accent1"/>
              </a:solidFill>
              <a:latin typeface="+mj-lt"/>
              <a:ea typeface="+mj-ea"/>
              <a:cs typeface="Times New Roman"/>
            </a:endParaRPr>
          </a:p>
        </p:txBody>
      </p:sp>
      <p:sp>
        <p:nvSpPr>
          <p:cNvPr id="22531" name="Rectangle 3"/>
          <p:cNvSpPr>
            <a:spLocks noChangeArrowheads="1"/>
          </p:cNvSpPr>
          <p:nvPr/>
        </p:nvSpPr>
        <p:spPr bwMode="auto">
          <a:xfrm>
            <a:off x="500062" y="1042988"/>
            <a:ext cx="8567737"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38125" indent="-230188">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1pPr>
            <a:lvl2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2pPr>
            <a:lvl3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3pPr>
            <a:lvl4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4pPr>
            <a:lvl5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endParaRPr lang="en-US" altLang="en-US" sz="15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err="1" smtClean="0">
                <a:latin typeface="Gill Sans MT" charset="0"/>
              </a:rPr>
              <a:t>RNAseq</a:t>
            </a:r>
            <a:r>
              <a:rPr lang="en-US" altLang="en-US" sz="2000" dirty="0" smtClean="0">
                <a:latin typeface="Gill Sans MT" charset="0"/>
              </a:rPr>
              <a:t> profiles (firehose, level 3) for 281 ovarian </a:t>
            </a:r>
            <a:r>
              <a:rPr lang="en-US" altLang="en-US" sz="2000" dirty="0">
                <a:latin typeface="Gill Sans MT" charset="0"/>
              </a:rPr>
              <a:t>cancer </a:t>
            </a:r>
            <a:r>
              <a:rPr lang="en-US" altLang="en-US" sz="2000" dirty="0" smtClean="0">
                <a:latin typeface="Gill Sans MT" charset="0"/>
              </a:rPr>
              <a:t>tumor samples.</a:t>
            </a:r>
          </a:p>
          <a:p>
            <a:pPr>
              <a:spcBef>
                <a:spcPts val="600"/>
              </a:spcBef>
              <a:spcAft>
                <a:spcPts val="1425"/>
              </a:spcAft>
              <a:buClr>
                <a:srgbClr val="727CA3"/>
              </a:buClr>
              <a:buSzPct val="76000"/>
            </a:pPr>
            <a:r>
              <a:rPr lang="en-US" altLang="en-US" sz="2000" u="sng" dirty="0" smtClean="0">
                <a:effectLst>
                  <a:outerShdw blurRad="38100" dist="38100" dir="2700000" algn="tl">
                    <a:srgbClr val="C0C0C0"/>
                  </a:outerShdw>
                </a:effectLst>
              </a:rPr>
              <a:t>Purity </a:t>
            </a:r>
            <a:r>
              <a:rPr lang="en-US" altLang="en-US" sz="2000" u="sng" dirty="0">
                <a:effectLst>
                  <a:outerShdw blurRad="38100" dist="38100" dir="2700000" algn="tl">
                    <a:srgbClr val="C0C0C0"/>
                  </a:outerShdw>
                </a:effectLst>
              </a:rPr>
              <a:t>Inference</a:t>
            </a: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Estimate tumor purity for </a:t>
            </a:r>
            <a:r>
              <a:rPr lang="en-US" altLang="en-US" sz="2000" dirty="0" smtClean="0">
                <a:latin typeface="Gill Sans MT" charset="0"/>
              </a:rPr>
              <a:t>281 </a:t>
            </a:r>
            <a:r>
              <a:rPr lang="en-US" altLang="en-US" sz="2000" dirty="0">
                <a:latin typeface="Gill Sans MT" charset="0"/>
              </a:rPr>
              <a:t>samples using a subset of ~ 200 genes (stromal and immune genes</a:t>
            </a:r>
            <a:r>
              <a:rPr lang="en-US" altLang="en-US" sz="2000" dirty="0" smtClean="0">
                <a:latin typeface="Gill Sans MT" charset="0"/>
              </a:rPr>
              <a:t>)</a:t>
            </a:r>
          </a:p>
          <a:p>
            <a:pPr marL="7937" indent="0">
              <a:spcBef>
                <a:spcPts val="600"/>
              </a:spcBef>
              <a:spcAft>
                <a:spcPts val="1425"/>
              </a:spcAft>
              <a:buClr>
                <a:srgbClr val="727CA3"/>
              </a:buClr>
              <a:buSzPct val="76000"/>
            </a:pPr>
            <a:r>
              <a:rPr lang="en-US" altLang="en-US" sz="2000" u="sng" dirty="0">
                <a:effectLst>
                  <a:outerShdw blurRad="38100" dist="38100" dir="2700000" algn="tl">
                    <a:srgbClr val="C0C0C0"/>
                  </a:outerShdw>
                </a:effectLst>
              </a:rPr>
              <a:t>Network </a:t>
            </a:r>
            <a:r>
              <a:rPr lang="en-US" altLang="en-US" sz="2000" u="sng" dirty="0" smtClean="0">
                <a:effectLst>
                  <a:outerShdw blurRad="38100" dist="38100" dir="2700000" algn="tl">
                    <a:srgbClr val="C0C0C0"/>
                  </a:outerShdw>
                </a:effectLst>
              </a:rPr>
              <a:t>Inference</a:t>
            </a:r>
            <a:endParaRPr lang="en-US" altLang="en-US" sz="15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Select 1,000 genes with highest </a:t>
            </a:r>
            <a:r>
              <a:rPr lang="en-US" altLang="en-US" sz="2000" dirty="0" smtClean="0">
                <a:latin typeface="Gill Sans MT" charset="0"/>
              </a:rPr>
              <a:t>inter-quantile-range </a:t>
            </a:r>
            <a:r>
              <a:rPr lang="en-US" altLang="en-US" sz="2000" dirty="0">
                <a:latin typeface="Gill Sans MT" charset="0"/>
              </a:rPr>
              <a:t>across </a:t>
            </a:r>
            <a:r>
              <a:rPr lang="en-US" altLang="en-US" sz="2000" dirty="0" smtClean="0">
                <a:latin typeface="Gill Sans MT" charset="0"/>
              </a:rPr>
              <a:t>all samples.</a:t>
            </a:r>
            <a:endParaRPr lang="en-US" altLang="en-US" sz="20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a:latin typeface="Gill Sans MT" charset="0"/>
              </a:rPr>
              <a:t>Apply </a:t>
            </a:r>
            <a:r>
              <a:rPr lang="en-US" altLang="en-US" sz="2000" dirty="0" err="1">
                <a:latin typeface="Gill Sans MT" charset="0"/>
              </a:rPr>
              <a:t>TSNet</a:t>
            </a:r>
            <a:r>
              <a:rPr lang="en-US" altLang="en-US" sz="2000" dirty="0">
                <a:latin typeface="Gill Sans MT" charset="0"/>
              </a:rPr>
              <a:t> to derive the </a:t>
            </a:r>
            <a:r>
              <a:rPr lang="en-US" altLang="en-US" sz="2000" dirty="0" smtClean="0">
                <a:latin typeface="Gill Sans MT" charset="0"/>
              </a:rPr>
              <a:t>Tumor/Normal </a:t>
            </a:r>
            <a:r>
              <a:rPr lang="en-US" altLang="en-US" sz="2000" dirty="0">
                <a:latin typeface="Gill Sans MT" charset="0"/>
              </a:rPr>
              <a:t>Specific </a:t>
            </a:r>
            <a:r>
              <a:rPr lang="en-US" altLang="en-US" sz="2000" dirty="0" smtClean="0">
                <a:latin typeface="Gill Sans MT" charset="0"/>
              </a:rPr>
              <a:t>Network.</a:t>
            </a:r>
            <a:endParaRPr lang="en-US" altLang="en-US" sz="20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smtClean="0">
                <a:latin typeface="Gill Sans MT" charset="0"/>
              </a:rPr>
              <a:t>Apply Graphical </a:t>
            </a:r>
            <a:r>
              <a:rPr lang="en-US" altLang="en-US" sz="2000" dirty="0">
                <a:latin typeface="Gill Sans MT" charset="0"/>
              </a:rPr>
              <a:t>Lasso </a:t>
            </a:r>
            <a:r>
              <a:rPr lang="en-US" altLang="en-US" sz="2000" dirty="0" smtClean="0">
                <a:latin typeface="Gill Sans MT" charset="0"/>
              </a:rPr>
              <a:t>to estimate one network --- </a:t>
            </a:r>
            <a:r>
              <a:rPr lang="en-US" altLang="en-US" sz="2000" dirty="0" err="1" smtClean="0">
                <a:latin typeface="Gill Sans MT" charset="0"/>
              </a:rPr>
              <a:t>MixNet</a:t>
            </a:r>
            <a:r>
              <a:rPr lang="en-US" altLang="en-US" sz="2000" dirty="0" smtClean="0">
                <a:latin typeface="Gill Sans MT" charset="0"/>
              </a:rPr>
              <a:t>.</a:t>
            </a:r>
            <a:endParaRPr lang="en-US" altLang="en-US" sz="1500" dirty="0">
              <a:latin typeface="Gill Sans MT" charset="0"/>
            </a:endParaRP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p:spTree>
    <p:extLst>
      <p:ext uri="{BB962C8B-B14F-4D97-AF65-F5344CB8AC3E}">
        <p14:creationId xmlns:p14="http://schemas.microsoft.com/office/powerpoint/2010/main" val="37625589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41300" y="261938"/>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Estimate tumor purity percentages of </a:t>
            </a:r>
            <a:r>
              <a:rPr lang="en-US" altLang="en-US" sz="2800" b="1" dirty="0">
                <a:solidFill>
                  <a:schemeClr val="accent1"/>
                </a:solidFill>
                <a:latin typeface="+mj-lt"/>
                <a:ea typeface="+mj-ea"/>
                <a:cs typeface="Times New Roman"/>
              </a:rPr>
              <a:t>TCGA o</a:t>
            </a:r>
            <a:r>
              <a:rPr lang="en-US" altLang="en-US" sz="2800" b="1" dirty="0" smtClean="0">
                <a:solidFill>
                  <a:schemeClr val="accent1"/>
                </a:solidFill>
                <a:latin typeface="+mj-lt"/>
                <a:ea typeface="+mj-ea"/>
                <a:cs typeface="Times New Roman"/>
              </a:rPr>
              <a:t>varian tumor samples</a:t>
            </a:r>
            <a:endParaRPr lang="en-US" altLang="en-US" sz="2800" b="1" dirty="0">
              <a:solidFill>
                <a:schemeClr val="accent1"/>
              </a:solidFill>
              <a:latin typeface="+mj-lt"/>
              <a:ea typeface="+mj-ea"/>
              <a:cs typeface="Times New Roman"/>
            </a:endParaRPr>
          </a:p>
          <a:p>
            <a:pPr hangingPunct="1">
              <a:lnSpc>
                <a:spcPct val="100000"/>
              </a:lnSpc>
              <a:buClrTx/>
              <a:buFontTx/>
              <a:buNone/>
            </a:pPr>
            <a:endParaRPr lang="en-US" altLang="en-US" sz="2500" b="1" dirty="0">
              <a:solidFill>
                <a:srgbClr val="00AEEF"/>
              </a:solidFill>
              <a:latin typeface="Times New Roman" pitchFamily="16" charset="0"/>
            </a:endParaRPr>
          </a:p>
        </p:txBody>
      </p:sp>
      <p:sp>
        <p:nvSpPr>
          <p:cNvPr id="23561" name="Rectangle 9"/>
          <p:cNvSpPr>
            <a:spLocks noChangeArrowheads="1"/>
          </p:cNvSpPr>
          <p:nvPr/>
        </p:nvSpPr>
        <p:spPr bwMode="auto">
          <a:xfrm>
            <a:off x="573088" y="1447800"/>
            <a:ext cx="7477125"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38125" indent="-230188">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1pPr>
            <a:lvl2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2pPr>
            <a:lvl3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3pPr>
            <a:lvl4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4pPr>
            <a:lvl5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endParaRPr lang="en-US" altLang="en-US" sz="15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smtClean="0">
                <a:latin typeface="Gill Sans MT" charset="0"/>
              </a:rPr>
              <a:t>Yoshihara </a:t>
            </a:r>
            <a:r>
              <a:rPr lang="en-US" altLang="en-US" sz="2000" dirty="0">
                <a:latin typeface="Gill Sans MT" charset="0"/>
              </a:rPr>
              <a:t>et al (2013) proposed ESTIMATE </a:t>
            </a:r>
          </a:p>
          <a:p>
            <a:pPr hangingPunct="1">
              <a:lnSpc>
                <a:spcPct val="100000"/>
              </a:lnSpc>
              <a:spcBef>
                <a:spcPts val="600"/>
              </a:spcBef>
              <a:spcAft>
                <a:spcPts val="1425"/>
              </a:spcAft>
              <a:buClr>
                <a:srgbClr val="727CA3"/>
              </a:buClr>
              <a:buSzPct val="76000"/>
              <a:buFont typeface="Wingdings 3" charset="2"/>
              <a:buNone/>
            </a:pPr>
            <a:r>
              <a:rPr lang="en-US" altLang="en-US" sz="2000" dirty="0">
                <a:latin typeface="Gill Sans MT" charset="0"/>
              </a:rPr>
              <a:t>  - Derive tumor purity from gene expression data</a:t>
            </a:r>
          </a:p>
          <a:p>
            <a:pPr hangingPunct="1">
              <a:lnSpc>
                <a:spcPct val="100000"/>
              </a:lnSpc>
              <a:spcBef>
                <a:spcPts val="600"/>
              </a:spcBef>
              <a:spcAft>
                <a:spcPts val="1425"/>
              </a:spcAft>
              <a:buClr>
                <a:srgbClr val="727CA3"/>
              </a:buClr>
              <a:buSzPct val="76000"/>
              <a:buFont typeface="Wingdings 3" charset="2"/>
              <a:buNone/>
            </a:pPr>
            <a:r>
              <a:rPr lang="en-US" altLang="en-US" sz="2000" dirty="0">
                <a:latin typeface="Gill Sans MT" charset="0"/>
              </a:rPr>
              <a:t>  - Focus on a subset of </a:t>
            </a:r>
            <a:r>
              <a:rPr lang="en-US" altLang="en-US" sz="2000" dirty="0" smtClean="0">
                <a:latin typeface="Gill Sans MT" charset="0"/>
              </a:rPr>
              <a:t>~200 </a:t>
            </a:r>
            <a:r>
              <a:rPr lang="en-US" altLang="en-US" sz="2000" dirty="0">
                <a:latin typeface="Gill Sans MT" charset="0"/>
              </a:rPr>
              <a:t>genes (immune and stroma) based on DNA methylation data</a:t>
            </a:r>
          </a:p>
          <a:p>
            <a:pPr hangingPunct="1">
              <a:lnSpc>
                <a:spcPct val="100000"/>
              </a:lnSpc>
              <a:spcBef>
                <a:spcPts val="600"/>
              </a:spcBef>
              <a:spcAft>
                <a:spcPts val="1425"/>
              </a:spcAft>
              <a:buClr>
                <a:srgbClr val="727CA3"/>
              </a:buClr>
              <a:buSzPct val="76000"/>
              <a:buFont typeface="Wingdings 3" charset="2"/>
              <a:buChar char=""/>
            </a:pPr>
            <a:r>
              <a:rPr lang="en-US" altLang="en-US" sz="2000" dirty="0" smtClean="0">
                <a:latin typeface="Gill Sans MT" charset="0"/>
              </a:rPr>
              <a:t>Following ESTIMATE, we also focus on these ~200 genes to estimate Tumor Purity. </a:t>
            </a:r>
            <a:endParaRPr lang="en-US" altLang="en-US" dirty="0">
              <a:latin typeface="Gill Sans MT" charset="0"/>
            </a:endParaRPr>
          </a:p>
        </p:txBody>
      </p:sp>
    </p:spTree>
    <p:extLst>
      <p:ext uri="{BB962C8B-B14F-4D97-AF65-F5344CB8AC3E}">
        <p14:creationId xmlns:p14="http://schemas.microsoft.com/office/powerpoint/2010/main" val="439299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auto">
          <a:xfrm>
            <a:off x="687388" y="2694801"/>
            <a:ext cx="2284412" cy="3337176"/>
          </a:xfrm>
          <a:prstGeom prst="roundRect">
            <a:avLst>
              <a:gd name="adj" fmla="val 171"/>
            </a:avLst>
          </a:prstGeom>
          <a:solidFill>
            <a:srgbClr val="FFFFFF"/>
          </a:solidFill>
          <a:ln w="90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1" name="Text Box 1"/>
          <p:cNvSpPr txBox="1">
            <a:spLocks noChangeArrowheads="1"/>
          </p:cNvSpPr>
          <p:nvPr/>
        </p:nvSpPr>
        <p:spPr bwMode="auto">
          <a:xfrm>
            <a:off x="96838" y="212725"/>
            <a:ext cx="8894762"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err="1">
                <a:solidFill>
                  <a:schemeClr val="accent1"/>
                </a:solidFill>
                <a:latin typeface="+mj-lt"/>
                <a:ea typeface="+mj-ea"/>
                <a:cs typeface="Times New Roman"/>
              </a:rPr>
              <a:t>TSNet</a:t>
            </a:r>
            <a:r>
              <a:rPr lang="en-US" altLang="en-US" sz="2800" b="1" dirty="0">
                <a:solidFill>
                  <a:schemeClr val="accent1"/>
                </a:solidFill>
                <a:latin typeface="+mj-lt"/>
                <a:ea typeface="+mj-ea"/>
                <a:cs typeface="Times New Roman"/>
              </a:rPr>
              <a:t> </a:t>
            </a:r>
            <a:r>
              <a:rPr lang="en-US" altLang="en-US" sz="2800" b="1" dirty="0" smtClean="0">
                <a:solidFill>
                  <a:schemeClr val="accent1"/>
                </a:solidFill>
                <a:latin typeface="+mj-lt"/>
                <a:ea typeface="+mj-ea"/>
                <a:cs typeface="Times New Roman"/>
              </a:rPr>
              <a:t>tumor purity estimation performs well</a:t>
            </a:r>
            <a:endParaRPr lang="en-US" altLang="en-US" sz="2800" b="1" dirty="0">
              <a:solidFill>
                <a:schemeClr val="accent1"/>
              </a:solidFill>
              <a:latin typeface="+mj-lt"/>
              <a:ea typeface="+mj-ea"/>
              <a:cs typeface="Times New Roman"/>
            </a:endParaRPr>
          </a:p>
          <a:p>
            <a:pPr hangingPunct="1">
              <a:lnSpc>
                <a:spcPct val="100000"/>
              </a:lnSpc>
              <a:buClrTx/>
              <a:buFontTx/>
              <a:buNone/>
            </a:pPr>
            <a:endParaRPr lang="en-US" altLang="en-US" sz="2500" b="1" dirty="0">
              <a:solidFill>
                <a:srgbClr val="00AEEF"/>
              </a:solidFill>
              <a:latin typeface="Times New Roman" pitchFamily="16" charset="0"/>
            </a:endParaRPr>
          </a:p>
          <a:p>
            <a:pPr hangingPunct="1">
              <a:lnSpc>
                <a:spcPct val="100000"/>
              </a:lnSpc>
              <a:buClrTx/>
              <a:buFontTx/>
              <a:buNone/>
            </a:pPr>
            <a:endParaRPr lang="en-US" altLang="en-US" sz="2500" b="1" dirty="0">
              <a:solidFill>
                <a:srgbClr val="00AEEF"/>
              </a:solidFill>
              <a:latin typeface="Times New Roman" pitchFamily="16" charset="0"/>
            </a:endParaRPr>
          </a:p>
        </p:txBody>
      </p:sp>
      <p:sp>
        <p:nvSpPr>
          <p:cNvPr id="11" name="AutoShape 3"/>
          <p:cNvSpPr>
            <a:spLocks noChangeArrowheads="1"/>
          </p:cNvSpPr>
          <p:nvPr/>
        </p:nvSpPr>
        <p:spPr bwMode="auto">
          <a:xfrm>
            <a:off x="687388" y="1295400"/>
            <a:ext cx="2284412" cy="1191399"/>
          </a:xfrm>
          <a:prstGeom prst="roundRect">
            <a:avLst>
              <a:gd name="adj" fmla="val 171"/>
            </a:avLst>
          </a:prstGeom>
          <a:solidFill>
            <a:srgbClr val="FFFFFF"/>
          </a:solidFill>
          <a:ln w="900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Text Box 5"/>
          <p:cNvSpPr txBox="1">
            <a:spLocks noChangeArrowheads="1"/>
          </p:cNvSpPr>
          <p:nvPr/>
        </p:nvSpPr>
        <p:spPr bwMode="auto">
          <a:xfrm rot="16140000">
            <a:off x="26195" y="1704913"/>
            <a:ext cx="10207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1400" b="1" dirty="0"/>
              <a:t>Validation</a:t>
            </a:r>
          </a:p>
        </p:txBody>
      </p:sp>
      <p:sp>
        <p:nvSpPr>
          <p:cNvPr id="13" name="Text Box 7"/>
          <p:cNvSpPr txBox="1">
            <a:spLocks noChangeArrowheads="1"/>
          </p:cNvSpPr>
          <p:nvPr/>
        </p:nvSpPr>
        <p:spPr bwMode="auto">
          <a:xfrm>
            <a:off x="838200" y="2759075"/>
            <a:ext cx="2066925" cy="440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dirty="0">
                <a:effectLst>
                  <a:outerShdw blurRad="38100" dist="38100" dir="2700000" algn="tl">
                    <a:srgbClr val="C0C0C0"/>
                  </a:outerShdw>
                </a:effectLst>
              </a:rPr>
              <a:t>TSNET</a:t>
            </a:r>
          </a:p>
          <a:p>
            <a:r>
              <a:rPr lang="en-US" altLang="en-US" dirty="0"/>
              <a:t>  - </a:t>
            </a:r>
            <a:r>
              <a:rPr lang="en-US" altLang="en-US" dirty="0" err="1"/>
              <a:t>RNAseq</a:t>
            </a:r>
            <a:r>
              <a:rPr lang="en-US" altLang="en-US" dirty="0"/>
              <a:t> data</a:t>
            </a:r>
          </a:p>
          <a:p>
            <a:r>
              <a:rPr lang="en-US" altLang="en-US" dirty="0"/>
              <a:t>  </a:t>
            </a:r>
          </a:p>
          <a:p>
            <a:endParaRPr lang="en-US" altLang="en-US" dirty="0">
              <a:effectLst>
                <a:outerShdw blurRad="38100" dist="38100" dir="2700000" algn="tl">
                  <a:srgbClr val="C0C0C0"/>
                </a:outerShdw>
              </a:effectLst>
            </a:endParaRPr>
          </a:p>
          <a:p>
            <a:r>
              <a:rPr lang="en-US" altLang="en-US" dirty="0">
                <a:effectLst>
                  <a:outerShdw blurRad="38100" dist="38100" dir="2700000" algn="tl">
                    <a:srgbClr val="C0C0C0"/>
                  </a:outerShdw>
                </a:effectLst>
              </a:rPr>
              <a:t>ESTIMATE</a:t>
            </a:r>
          </a:p>
          <a:p>
            <a:r>
              <a:rPr lang="en-US" altLang="en-US" dirty="0"/>
              <a:t>  - </a:t>
            </a:r>
            <a:r>
              <a:rPr lang="en-US" altLang="en-US" dirty="0" err="1"/>
              <a:t>RNAseq</a:t>
            </a:r>
            <a:r>
              <a:rPr lang="en-US" altLang="en-US" dirty="0"/>
              <a:t> data</a:t>
            </a:r>
          </a:p>
          <a:p>
            <a:endParaRPr lang="en-US" altLang="en-US" dirty="0">
              <a:effectLst>
                <a:outerShdw blurRad="38100" dist="38100" dir="2700000" algn="tl">
                  <a:srgbClr val="C0C0C0"/>
                </a:outerShdw>
              </a:effectLst>
            </a:endParaRPr>
          </a:p>
          <a:p>
            <a:endParaRPr lang="en-US" altLang="en-US" dirty="0">
              <a:effectLst>
                <a:outerShdw blurRad="38100" dist="38100" dir="2700000" algn="tl">
                  <a:srgbClr val="C0C0C0"/>
                </a:outerShdw>
              </a:effectLst>
            </a:endParaRPr>
          </a:p>
          <a:p>
            <a:endParaRPr lang="en-US" altLang="en-US" dirty="0">
              <a:effectLst>
                <a:outerShdw blurRad="38100" dist="38100" dir="2700000" algn="tl">
                  <a:srgbClr val="C0C0C0"/>
                </a:outerShdw>
              </a:effectLst>
            </a:endParaRPr>
          </a:p>
          <a:p>
            <a:r>
              <a:rPr lang="en-US" altLang="en-US" dirty="0">
                <a:effectLst>
                  <a:outerShdw blurRad="38100" dist="38100" dir="2700000" algn="tl">
                    <a:srgbClr val="C0C0C0"/>
                  </a:outerShdw>
                </a:effectLst>
              </a:rPr>
              <a:t>ABSOLUTE</a:t>
            </a:r>
          </a:p>
          <a:p>
            <a:r>
              <a:rPr lang="en-US" altLang="en-US" dirty="0"/>
              <a:t>  - CNV DATA</a:t>
            </a:r>
          </a:p>
          <a:p>
            <a:endParaRPr lang="en-US" altLang="en-US" dirty="0"/>
          </a:p>
          <a:p>
            <a:endParaRPr lang="en-US" altLang="en-US" sz="1300" dirty="0"/>
          </a:p>
          <a:p>
            <a:endParaRPr lang="en-US" altLang="en-US" sz="1300" dirty="0"/>
          </a:p>
        </p:txBody>
      </p:sp>
      <p:sp>
        <p:nvSpPr>
          <p:cNvPr id="14" name="Text Box 8"/>
          <p:cNvSpPr txBox="1">
            <a:spLocks noChangeArrowheads="1"/>
          </p:cNvSpPr>
          <p:nvPr/>
        </p:nvSpPr>
        <p:spPr bwMode="auto">
          <a:xfrm rot="16200000">
            <a:off x="-1531937" y="3894138"/>
            <a:ext cx="41148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sz="1400" b="1" dirty="0"/>
              <a:t>Models and Input for Purity Estimation</a:t>
            </a:r>
          </a:p>
        </p:txBody>
      </p:sp>
      <p:sp>
        <p:nvSpPr>
          <p:cNvPr id="15" name="Text Box 4"/>
          <p:cNvSpPr txBox="1">
            <a:spLocks noChangeArrowheads="1"/>
          </p:cNvSpPr>
          <p:nvPr/>
        </p:nvSpPr>
        <p:spPr bwMode="auto">
          <a:xfrm>
            <a:off x="762000" y="1404937"/>
            <a:ext cx="220980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r>
              <a:rPr lang="en-US" altLang="en-US" dirty="0">
                <a:effectLst>
                  <a:outerShdw blurRad="38100" dist="38100" dir="2700000" algn="tl">
                    <a:srgbClr val="C0C0C0"/>
                  </a:outerShdw>
                </a:effectLst>
              </a:rPr>
              <a:t>Leukocyte signature </a:t>
            </a:r>
            <a:r>
              <a:rPr lang="en-US" altLang="en-US" dirty="0" smtClean="0">
                <a:effectLst>
                  <a:outerShdw blurRad="38100" dist="38100" dir="2700000" algn="tl">
                    <a:srgbClr val="C0C0C0"/>
                  </a:outerShdw>
                </a:effectLst>
              </a:rPr>
              <a:t>from DNA </a:t>
            </a:r>
            <a:r>
              <a:rPr lang="en-US" altLang="en-US" dirty="0">
                <a:effectLst>
                  <a:outerShdw blurRad="38100" dist="38100" dir="2700000" algn="tl">
                    <a:srgbClr val="C0C0C0"/>
                  </a:outerShdw>
                </a:effectLst>
              </a:rPr>
              <a:t>methylation data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27950"/>
            <a:ext cx="5928623" cy="517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944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88925"/>
            <a:ext cx="8229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cs typeface="Arial Unicode MS" charset="0"/>
              </a:defRPr>
            </a:lvl9pPr>
          </a:lstStyle>
          <a:p>
            <a:pPr hangingPunct="1">
              <a:lnSpc>
                <a:spcPct val="100000"/>
              </a:lnSpc>
              <a:buClrTx/>
              <a:buFontTx/>
              <a:buNone/>
            </a:pPr>
            <a:r>
              <a:rPr lang="en-US" altLang="en-US" sz="2800" b="1" dirty="0" smtClean="0">
                <a:solidFill>
                  <a:schemeClr val="accent1"/>
                </a:solidFill>
                <a:latin typeface="+mj-lt"/>
                <a:ea typeface="+mj-ea"/>
                <a:cs typeface="Times New Roman"/>
              </a:rPr>
              <a:t>Network estimation --- model </a:t>
            </a:r>
            <a:r>
              <a:rPr lang="en-US" altLang="en-US" sz="2800" b="1" dirty="0">
                <a:solidFill>
                  <a:schemeClr val="accent1"/>
                </a:solidFill>
                <a:latin typeface="+mj-lt"/>
                <a:ea typeface="+mj-ea"/>
                <a:cs typeface="Times New Roman"/>
              </a:rPr>
              <a:t>s</a:t>
            </a:r>
            <a:r>
              <a:rPr lang="en-US" altLang="en-US" sz="2800" b="1" dirty="0" smtClean="0">
                <a:solidFill>
                  <a:schemeClr val="accent1"/>
                </a:solidFill>
                <a:latin typeface="+mj-lt"/>
                <a:ea typeface="+mj-ea"/>
                <a:cs typeface="Times New Roman"/>
              </a:rPr>
              <a:t>election</a:t>
            </a:r>
            <a:endParaRPr lang="en-US" altLang="en-US" sz="2800" b="1" dirty="0">
              <a:solidFill>
                <a:schemeClr val="accent1"/>
              </a:solidFill>
              <a:latin typeface="+mj-lt"/>
              <a:ea typeface="+mj-ea"/>
              <a:cs typeface="Times New Roman"/>
            </a:endParaRPr>
          </a:p>
          <a:p>
            <a:pPr hangingPunct="1">
              <a:lnSpc>
                <a:spcPct val="100000"/>
              </a:lnSpc>
              <a:buClrTx/>
              <a:buFontTx/>
              <a:buNone/>
            </a:pPr>
            <a:endParaRPr lang="en-US" altLang="en-US" sz="2500" b="1" dirty="0">
              <a:solidFill>
                <a:srgbClr val="00AEEF"/>
              </a:solidFill>
              <a:latin typeface="Times New Roman" pitchFamily="16" charset="0"/>
            </a:endParaRPr>
          </a:p>
        </p:txBody>
      </p:sp>
      <p:sp>
        <p:nvSpPr>
          <p:cNvPr id="26627" name="Rectangle 3"/>
          <p:cNvSpPr>
            <a:spLocks noChangeArrowheads="1"/>
          </p:cNvSpPr>
          <p:nvPr/>
        </p:nvSpPr>
        <p:spPr bwMode="auto">
          <a:xfrm>
            <a:off x="304800" y="609600"/>
            <a:ext cx="8358187"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38125" indent="-230188">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1pPr>
            <a:lvl2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2pPr>
            <a:lvl3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3pPr>
            <a:lvl4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4pPr>
            <a:lvl5pPr>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38125" algn="l"/>
                <a:tab pos="695325" algn="l"/>
                <a:tab pos="1152525" algn="l"/>
                <a:tab pos="1609725" algn="l"/>
                <a:tab pos="2066925" algn="l"/>
                <a:tab pos="2524125" algn="l"/>
                <a:tab pos="2981325" algn="l"/>
                <a:tab pos="3438525" algn="l"/>
                <a:tab pos="3895725" algn="l"/>
                <a:tab pos="4352925" algn="l"/>
                <a:tab pos="4810125" algn="l"/>
                <a:tab pos="5267325" algn="l"/>
                <a:tab pos="5724525" algn="l"/>
                <a:tab pos="6181725" algn="l"/>
                <a:tab pos="6638925" algn="l"/>
                <a:tab pos="7096125" algn="l"/>
                <a:tab pos="7553325" algn="l"/>
                <a:tab pos="8010525" algn="l"/>
                <a:tab pos="8467725" algn="l"/>
                <a:tab pos="8924925" algn="l"/>
                <a:tab pos="9382125"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None/>
            </a:pPr>
            <a:endParaRPr lang="en-US" altLang="en-US" sz="1500" dirty="0" smtClean="0">
              <a:latin typeface="Gill Sans MT" charset="0"/>
            </a:endParaRPr>
          </a:p>
          <a:p>
            <a:pPr marL="7937" indent="0">
              <a:spcBef>
                <a:spcPts val="600"/>
              </a:spcBef>
              <a:spcAft>
                <a:spcPts val="1425"/>
              </a:spcAft>
              <a:buClr>
                <a:srgbClr val="727CA3"/>
              </a:buClr>
              <a:buSzPct val="76000"/>
            </a:pPr>
            <a:r>
              <a:rPr lang="en-US" sz="2000" dirty="0"/>
              <a:t>Since applying BIC to </a:t>
            </a:r>
            <a:r>
              <a:rPr lang="en-US" sz="2000" dirty="0" err="1"/>
              <a:t>TSNet</a:t>
            </a:r>
            <a:r>
              <a:rPr lang="en-US" sz="2000" dirty="0"/>
              <a:t> and </a:t>
            </a:r>
            <a:r>
              <a:rPr lang="en-US" sz="2000" dirty="0" err="1"/>
              <a:t>mixNet</a:t>
            </a:r>
            <a:r>
              <a:rPr lang="en-US" sz="2000" dirty="0"/>
              <a:t> on this data leads to networks with dramatic different </a:t>
            </a:r>
            <a:r>
              <a:rPr lang="en-US" sz="2000" dirty="0" smtClean="0"/>
              <a:t>sizes, </a:t>
            </a:r>
            <a:r>
              <a:rPr lang="en-US" sz="2000" dirty="0"/>
              <a:t>to facilitate the comparison between these two methods, we chose to adopt a different </a:t>
            </a:r>
            <a:r>
              <a:rPr lang="en-US" sz="2000" dirty="0" smtClean="0"/>
              <a:t>strategy.</a:t>
            </a:r>
            <a:endParaRPr lang="en-US" sz="2000" dirty="0">
              <a:latin typeface="Gill Sans MT" charset="0"/>
            </a:endParaRPr>
          </a:p>
          <a:p>
            <a:pPr>
              <a:spcBef>
                <a:spcPts val="600"/>
              </a:spcBef>
              <a:spcAft>
                <a:spcPts val="1425"/>
              </a:spcAft>
              <a:buClr>
                <a:srgbClr val="727CA3"/>
              </a:buClr>
              <a:buSzPct val="76000"/>
              <a:buFont typeface="Wingdings 3" charset="2"/>
              <a:buChar char=""/>
            </a:pPr>
            <a:r>
              <a:rPr lang="en-US" sz="2000" dirty="0" smtClean="0"/>
              <a:t>For</a:t>
            </a:r>
            <a:r>
              <a:rPr lang="en-US" sz="2000" dirty="0"/>
              <a:t> </a:t>
            </a:r>
            <a:r>
              <a:rPr lang="en-US" sz="2000" dirty="0" smtClean="0"/>
              <a:t>each </a:t>
            </a:r>
            <a:r>
              <a:rPr lang="en-US" sz="2000" dirty="0"/>
              <a:t>network type (i.e., </a:t>
            </a:r>
            <a:r>
              <a:rPr lang="en-US" sz="2000" dirty="0" err="1"/>
              <a:t>TSNet</a:t>
            </a:r>
            <a:r>
              <a:rPr lang="en-US" sz="2000" dirty="0"/>
              <a:t>-tumor, </a:t>
            </a:r>
            <a:r>
              <a:rPr lang="en-US" sz="2000" dirty="0" err="1"/>
              <a:t>TSNet</a:t>
            </a:r>
            <a:r>
              <a:rPr lang="en-US" sz="2000" dirty="0"/>
              <a:t>-normal and </a:t>
            </a:r>
            <a:r>
              <a:rPr lang="en-US" sz="2000" dirty="0" err="1"/>
              <a:t>mixNet</a:t>
            </a:r>
            <a:r>
              <a:rPr lang="en-US" sz="2000" dirty="0" smtClean="0"/>
              <a:t>)</a:t>
            </a:r>
          </a:p>
          <a:p>
            <a:pPr lvl="1">
              <a:spcBef>
                <a:spcPts val="600"/>
              </a:spcBef>
              <a:spcAft>
                <a:spcPts val="1425"/>
              </a:spcAft>
              <a:buClr>
                <a:srgbClr val="727CA3"/>
              </a:buClr>
              <a:buSzPct val="76000"/>
              <a:buFont typeface="Wingdings 3" charset="2"/>
              <a:buChar char=""/>
            </a:pPr>
            <a:r>
              <a:rPr lang="en-US" sz="2000" dirty="0" smtClean="0"/>
              <a:t> Consider </a:t>
            </a:r>
            <a:r>
              <a:rPr lang="en-US" sz="2000" dirty="0"/>
              <a:t>networks of different </a:t>
            </a:r>
            <a:r>
              <a:rPr lang="en-US" sz="2000" dirty="0" smtClean="0"/>
              <a:t>dimension ranging </a:t>
            </a:r>
            <a:r>
              <a:rPr lang="en-US" sz="2000" dirty="0"/>
              <a:t>from 500 to 3,500 </a:t>
            </a:r>
            <a:r>
              <a:rPr lang="en-US" sz="2000" dirty="0" smtClean="0"/>
              <a:t>edges </a:t>
            </a:r>
            <a:r>
              <a:rPr lang="en-US" sz="2000" dirty="0"/>
              <a:t>through varying the tuning parameters in each method. </a:t>
            </a:r>
          </a:p>
          <a:p>
            <a:pPr lvl="1">
              <a:spcBef>
                <a:spcPts val="600"/>
              </a:spcBef>
              <a:spcAft>
                <a:spcPts val="1425"/>
              </a:spcAft>
              <a:buClr>
                <a:srgbClr val="727CA3"/>
              </a:buClr>
              <a:buSzPct val="76000"/>
              <a:buFont typeface="Wingdings 3" charset="2"/>
              <a:buChar char=""/>
            </a:pPr>
            <a:r>
              <a:rPr lang="en-US" sz="2000" dirty="0" smtClean="0"/>
              <a:t> Selected edges </a:t>
            </a:r>
            <a:r>
              <a:rPr lang="en-US" sz="2000" dirty="0"/>
              <a:t>which were contained in at least </a:t>
            </a:r>
            <a:r>
              <a:rPr lang="en-US" sz="2000" dirty="0" smtClean="0"/>
              <a:t>80% of the above networks. </a:t>
            </a:r>
          </a:p>
          <a:p>
            <a:pPr>
              <a:spcBef>
                <a:spcPts val="600"/>
              </a:spcBef>
              <a:spcAft>
                <a:spcPts val="1425"/>
              </a:spcAft>
              <a:buClr>
                <a:srgbClr val="727CA3"/>
              </a:buClr>
              <a:buSzPct val="76000"/>
              <a:buFont typeface="Wingdings 3" charset="2"/>
              <a:buChar char=""/>
            </a:pPr>
            <a:r>
              <a:rPr lang="en-US" altLang="en-US" sz="2000" dirty="0">
                <a:latin typeface="+mj-lt"/>
              </a:rPr>
              <a:t>Estimated network via </a:t>
            </a:r>
            <a:r>
              <a:rPr lang="en-US" altLang="en-US" sz="2000" dirty="0" err="1">
                <a:latin typeface="+mj-lt"/>
              </a:rPr>
              <a:t>TSNet</a:t>
            </a:r>
            <a:r>
              <a:rPr lang="en-US" altLang="en-US" sz="2000" dirty="0">
                <a:latin typeface="+mj-lt"/>
              </a:rPr>
              <a:t>: </a:t>
            </a:r>
            <a:r>
              <a:rPr lang="en-US" altLang="en-US" sz="2000" dirty="0" smtClean="0">
                <a:latin typeface="+mj-lt"/>
              </a:rPr>
              <a:t> </a:t>
            </a:r>
            <a:r>
              <a:rPr lang="en-US" altLang="en-US" sz="2000" dirty="0" smtClean="0">
                <a:solidFill>
                  <a:srgbClr val="FF0000"/>
                </a:solidFill>
                <a:latin typeface="+mj-lt"/>
              </a:rPr>
              <a:t>Tumor </a:t>
            </a:r>
            <a:r>
              <a:rPr lang="en-US" altLang="en-US" sz="2000" dirty="0">
                <a:solidFill>
                  <a:srgbClr val="FF0000"/>
                </a:solidFill>
                <a:latin typeface="+mj-lt"/>
              </a:rPr>
              <a:t>(707 edges) </a:t>
            </a:r>
            <a:r>
              <a:rPr lang="en-US" altLang="en-US" sz="2000" dirty="0">
                <a:latin typeface="+mj-lt"/>
              </a:rPr>
              <a:t>and Normal (793)</a:t>
            </a:r>
          </a:p>
          <a:p>
            <a:pPr>
              <a:spcBef>
                <a:spcPts val="600"/>
              </a:spcBef>
              <a:spcAft>
                <a:spcPts val="1425"/>
              </a:spcAft>
              <a:buClr>
                <a:srgbClr val="727CA3"/>
              </a:buClr>
              <a:buSzPct val="76000"/>
              <a:buFont typeface="Wingdings 3" charset="2"/>
              <a:buChar char=""/>
            </a:pPr>
            <a:r>
              <a:rPr lang="en-US" altLang="en-US" sz="2000" dirty="0">
                <a:latin typeface="+mj-lt"/>
              </a:rPr>
              <a:t>Estimated network via </a:t>
            </a:r>
            <a:r>
              <a:rPr lang="en-US" altLang="en-US" sz="2000" dirty="0" err="1" smtClean="0">
                <a:latin typeface="+mj-lt"/>
              </a:rPr>
              <a:t>MixNet</a:t>
            </a:r>
            <a:r>
              <a:rPr lang="en-US" altLang="en-US" sz="2000" dirty="0" smtClean="0">
                <a:latin typeface="+mj-lt"/>
              </a:rPr>
              <a:t>: </a:t>
            </a:r>
            <a:r>
              <a:rPr lang="en-US" altLang="en-US" sz="2000" dirty="0">
                <a:solidFill>
                  <a:srgbClr val="3333FF"/>
                </a:solidFill>
                <a:latin typeface="+mj-lt"/>
              </a:rPr>
              <a:t>993 edges</a:t>
            </a:r>
          </a:p>
          <a:p>
            <a:pPr lvl="1">
              <a:spcBef>
                <a:spcPts val="600"/>
              </a:spcBef>
              <a:spcAft>
                <a:spcPts val="1425"/>
              </a:spcAft>
              <a:buClr>
                <a:srgbClr val="727CA3"/>
              </a:buClr>
              <a:buSzPct val="76000"/>
              <a:buFont typeface="Wingdings 3" charset="2"/>
              <a:buChar char=""/>
            </a:pPr>
            <a:endParaRPr lang="en-US" sz="2000" dirty="0"/>
          </a:p>
          <a:p>
            <a:pPr>
              <a:spcBef>
                <a:spcPts val="600"/>
              </a:spcBef>
              <a:spcAft>
                <a:spcPts val="1425"/>
              </a:spcAft>
              <a:buClr>
                <a:srgbClr val="727CA3"/>
              </a:buClr>
              <a:buSzPct val="76000"/>
              <a:buFont typeface="Wingdings 3" charset="2"/>
              <a:buChar char=""/>
            </a:pPr>
            <a:endParaRPr lang="en-US" sz="2000" dirty="0"/>
          </a:p>
          <a:p>
            <a:pPr>
              <a:spcBef>
                <a:spcPts val="600"/>
              </a:spcBef>
              <a:spcAft>
                <a:spcPts val="1425"/>
              </a:spcAft>
              <a:buClr>
                <a:srgbClr val="727CA3"/>
              </a:buClr>
              <a:buSzPct val="76000"/>
              <a:buFont typeface="Wingdings 3" charset="2"/>
              <a:buChar char=""/>
            </a:pPr>
            <a:endParaRPr lang="en-US" altLang="en-US" sz="2000" dirty="0">
              <a:solidFill>
                <a:srgbClr val="3333FF"/>
              </a:solidFill>
              <a:latin typeface="Gill Sans MT" charset="0"/>
            </a:endParaRPr>
          </a:p>
        </p:txBody>
      </p:sp>
    </p:spTree>
    <p:extLst>
      <p:ext uri="{BB962C8B-B14F-4D97-AF65-F5344CB8AC3E}">
        <p14:creationId xmlns:p14="http://schemas.microsoft.com/office/powerpoint/2010/main" val="25670044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j-lt"/>
              </a:rPr>
              <a:t>TPH </a:t>
            </a:r>
            <a:r>
              <a:rPr lang="en-US" sz="2800" dirty="0" smtClean="0">
                <a:latin typeface="+mj-lt"/>
              </a:rPr>
              <a:t>needs to be handled in GRN analysis </a:t>
            </a:r>
            <a:endParaRPr lang="en-US" sz="2800" dirty="0">
              <a:latin typeface="+mj-lt"/>
            </a:endParaRPr>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endParaRPr lang="en-US" dirty="0" smtClean="0"/>
          </a:p>
          <a:p>
            <a:r>
              <a:rPr lang="en-US" dirty="0"/>
              <a:t>W</a:t>
            </a:r>
            <a:r>
              <a:rPr lang="en-US" dirty="0" smtClean="0"/>
              <a:t>hen </a:t>
            </a:r>
            <a:r>
              <a:rPr lang="en-US" dirty="0"/>
              <a:t>constructing </a:t>
            </a:r>
            <a:r>
              <a:rPr lang="en-US" dirty="0" smtClean="0"/>
              <a:t>GRN based on samples </a:t>
            </a:r>
            <a:r>
              <a:rPr lang="en-US" dirty="0"/>
              <a:t>with diverse tumor purities, edges are likely to be estimated </a:t>
            </a:r>
            <a:r>
              <a:rPr lang="en-US" dirty="0" smtClean="0"/>
              <a:t>among genes </a:t>
            </a:r>
            <a:r>
              <a:rPr lang="en-US" dirty="0"/>
              <a:t>with mean shifts between normal and tumor </a:t>
            </a:r>
            <a:r>
              <a:rPr lang="en-US" dirty="0" smtClean="0"/>
              <a:t>cells </a:t>
            </a:r>
            <a:r>
              <a:rPr lang="en-US" dirty="0"/>
              <a:t>instead of </a:t>
            </a:r>
            <a:r>
              <a:rPr lang="en-US" dirty="0" smtClean="0"/>
              <a:t>gene pairs </a:t>
            </a:r>
            <a:r>
              <a:rPr lang="en-US" dirty="0"/>
              <a:t>regulating each other in tumor cells. </a:t>
            </a:r>
            <a:endParaRPr lang="en-US" dirty="0" smtClean="0"/>
          </a:p>
          <a:p>
            <a:pPr lvl="1"/>
            <a:endParaRPr lang="en-US" dirty="0"/>
          </a:p>
          <a:p>
            <a:r>
              <a:rPr lang="en-US" dirty="0" smtClean="0"/>
              <a:t>Thus</a:t>
            </a:r>
            <a:r>
              <a:rPr lang="en-US" dirty="0"/>
              <a:t>, analysis ignoring </a:t>
            </a:r>
            <a:r>
              <a:rPr lang="en-US" dirty="0" smtClean="0"/>
              <a:t>large variation </a:t>
            </a:r>
            <a:r>
              <a:rPr lang="en-US" dirty="0"/>
              <a:t>of tumor purity could lead to artifacts without meaningful </a:t>
            </a:r>
            <a:r>
              <a:rPr lang="en-US" dirty="0" smtClean="0"/>
              <a:t>biological interpretation</a:t>
            </a:r>
            <a:r>
              <a:rPr lang="en-US" dirty="0"/>
              <a:t>. </a:t>
            </a:r>
            <a:endParaRPr lang="en-US" dirty="0" smtClean="0"/>
          </a:p>
          <a:p>
            <a:endParaRPr lang="en-US" dirty="0"/>
          </a:p>
          <a:p>
            <a:r>
              <a:rPr lang="en-US" dirty="0" smtClean="0"/>
              <a:t>In </a:t>
            </a:r>
            <a:r>
              <a:rPr lang="en-US" dirty="0"/>
              <a:t>this </a:t>
            </a:r>
            <a:r>
              <a:rPr lang="en-US" dirty="0" smtClean="0"/>
              <a:t>talk, </a:t>
            </a:r>
            <a:r>
              <a:rPr lang="en-US" dirty="0"/>
              <a:t>we </a:t>
            </a:r>
            <a:r>
              <a:rPr lang="en-US" dirty="0" smtClean="0"/>
              <a:t>introduce </a:t>
            </a:r>
            <a:r>
              <a:rPr lang="en-US" dirty="0"/>
              <a:t>a </a:t>
            </a:r>
            <a:r>
              <a:rPr lang="en-US" dirty="0" smtClean="0"/>
              <a:t>new statistical </a:t>
            </a:r>
            <a:r>
              <a:rPr lang="en-US" dirty="0"/>
              <a:t>method </a:t>
            </a:r>
            <a:r>
              <a:rPr lang="en-US" dirty="0" smtClean="0"/>
              <a:t>--- </a:t>
            </a:r>
            <a:r>
              <a:rPr lang="en-US" b="1" dirty="0" err="1" smtClean="0">
                <a:solidFill>
                  <a:srgbClr val="0070C0"/>
                </a:solidFill>
              </a:rPr>
              <a:t>TSNet</a:t>
            </a:r>
            <a:r>
              <a:rPr lang="en-US" dirty="0" smtClean="0"/>
              <a:t> ---  </a:t>
            </a:r>
            <a:r>
              <a:rPr lang="en-US" dirty="0"/>
              <a:t>to build </a:t>
            </a:r>
            <a:r>
              <a:rPr lang="en-US" dirty="0" smtClean="0"/>
              <a:t>tumor-cell specific </a:t>
            </a:r>
            <a:r>
              <a:rPr lang="en-US" dirty="0"/>
              <a:t>networks by incorporating TPH.</a:t>
            </a:r>
          </a:p>
        </p:txBody>
      </p:sp>
    </p:spTree>
    <p:extLst>
      <p:ext uri="{BB962C8B-B14F-4D97-AF65-F5344CB8AC3E}">
        <p14:creationId xmlns:p14="http://schemas.microsoft.com/office/powerpoint/2010/main" val="353372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00400" y="2971800"/>
            <a:ext cx="3733800" cy="625171"/>
          </a:xfrm>
        </p:spPr>
        <p:txBody>
          <a:bodyPr>
            <a:normAutofit/>
          </a:bodyPr>
          <a:lstStyle/>
          <a:p>
            <a:r>
              <a:rPr lang="en-US" sz="2800" dirty="0" err="1" smtClean="0">
                <a:latin typeface="+mj-lt"/>
              </a:rPr>
              <a:t>TSNet</a:t>
            </a:r>
            <a:r>
              <a:rPr lang="en-US" sz="2800" dirty="0" smtClean="0">
                <a:latin typeface="+mj-lt"/>
              </a:rPr>
              <a:t> Model</a:t>
            </a:r>
            <a:endParaRPr lang="en-US" sz="2800" dirty="0">
              <a:latin typeface="+mj-lt"/>
            </a:endParaRPr>
          </a:p>
        </p:txBody>
      </p:sp>
    </p:spTree>
    <p:extLst>
      <p:ext uri="{BB962C8B-B14F-4D97-AF65-F5344CB8AC3E}">
        <p14:creationId xmlns:p14="http://schemas.microsoft.com/office/powerpoint/2010/main" val="311296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j-lt"/>
              </a:rPr>
              <a:t>Gaussian graphical model (GGM</a:t>
            </a:r>
            <a:r>
              <a:rPr lang="en-US" sz="2800" dirty="0" smtClean="0">
                <a:latin typeface="+mj-lt"/>
              </a:rPr>
              <a:t>)</a:t>
            </a:r>
            <a:endParaRPr lang="en-US" sz="2800" dirty="0">
              <a:latin typeface="+mj-lt"/>
            </a:endParaRPr>
          </a:p>
        </p:txBody>
      </p:sp>
      <p:sp>
        <p:nvSpPr>
          <p:cNvPr id="3" name="Content Placeholder 2"/>
          <p:cNvSpPr>
            <a:spLocks noGrp="1"/>
          </p:cNvSpPr>
          <p:nvPr>
            <p:ph idx="1"/>
          </p:nvPr>
        </p:nvSpPr>
        <p:spPr>
          <a:xfrm>
            <a:off x="457201" y="1493086"/>
            <a:ext cx="8229600" cy="5212514"/>
          </a:xfrm>
        </p:spPr>
        <p:txBody>
          <a:bodyPr>
            <a:normAutofit/>
          </a:bodyPr>
          <a:lstStyle/>
          <a:p>
            <a:r>
              <a:rPr lang="en-US" dirty="0"/>
              <a:t>GGM examines </a:t>
            </a:r>
            <a:r>
              <a:rPr lang="en-US" dirty="0" smtClean="0"/>
              <a:t>interaction among </a:t>
            </a:r>
            <a:r>
              <a:rPr lang="en-US" dirty="0"/>
              <a:t>random variables through pairwise conditional </a:t>
            </a:r>
            <a:r>
              <a:rPr lang="en-US" dirty="0" smtClean="0"/>
              <a:t>correlations, i.e</a:t>
            </a:r>
            <a:r>
              <a:rPr lang="en-US" dirty="0"/>
              <a:t>. two variables (nodes) are connected if and only if they are </a:t>
            </a:r>
            <a:r>
              <a:rPr lang="en-US" dirty="0" smtClean="0"/>
              <a:t>conditionally dependent </a:t>
            </a:r>
            <a:r>
              <a:rPr lang="en-US" dirty="0"/>
              <a:t>given the rest of the variables. </a:t>
            </a:r>
            <a:endParaRPr lang="en-US" dirty="0" smtClean="0"/>
          </a:p>
          <a:p>
            <a:pPr marL="457200" lvl="1"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673727"/>
            <a:ext cx="6629400" cy="37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18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j-lt"/>
              </a:rPr>
              <a:t>Gaussian graphical model (GGM</a:t>
            </a:r>
            <a:r>
              <a:rPr lang="en-US" sz="2800" dirty="0" smtClean="0">
                <a:latin typeface="+mj-lt"/>
              </a:rPr>
              <a:t>)</a:t>
            </a:r>
            <a:endParaRPr lang="en-US" sz="2800" dirty="0">
              <a:latin typeface="+mj-lt"/>
            </a:endParaRPr>
          </a:p>
        </p:txBody>
      </p:sp>
      <p:sp>
        <p:nvSpPr>
          <p:cNvPr id="3" name="Content Placeholder 2"/>
          <p:cNvSpPr>
            <a:spLocks noGrp="1"/>
          </p:cNvSpPr>
          <p:nvPr>
            <p:ph idx="1"/>
          </p:nvPr>
        </p:nvSpPr>
        <p:spPr>
          <a:xfrm>
            <a:off x="228600" y="883486"/>
            <a:ext cx="4015261" cy="5669714"/>
          </a:xfrm>
        </p:spPr>
        <p:txBody>
          <a:bodyPr>
            <a:normAutofit fontScale="70000" lnSpcReduction="20000"/>
          </a:bodyPr>
          <a:lstStyle/>
          <a:p>
            <a:pPr marL="0" indent="0">
              <a:buNone/>
            </a:pPr>
            <a:endParaRPr lang="en-US" dirty="0"/>
          </a:p>
          <a:p>
            <a:pPr>
              <a:lnSpc>
                <a:spcPct val="120000"/>
              </a:lnSpc>
            </a:pPr>
            <a:r>
              <a:rPr lang="en-US" sz="2300" dirty="0" smtClean="0"/>
              <a:t>In </a:t>
            </a:r>
            <a:r>
              <a:rPr lang="en-US" sz="2300" dirty="0"/>
              <a:t>Gaussian case, </a:t>
            </a:r>
            <a:r>
              <a:rPr lang="en-US" sz="2300" dirty="0" smtClean="0"/>
              <a:t>conditional correlations </a:t>
            </a:r>
            <a:r>
              <a:rPr lang="en-US" sz="2300" dirty="0"/>
              <a:t>are the same as partial correlations and non-zero </a:t>
            </a:r>
            <a:r>
              <a:rPr lang="en-US" sz="2300" dirty="0" smtClean="0"/>
              <a:t>partial correlations </a:t>
            </a:r>
            <a:r>
              <a:rPr lang="en-US" sz="2300" dirty="0"/>
              <a:t>correspond to non-zero elements in the concentration </a:t>
            </a:r>
            <a:r>
              <a:rPr lang="en-US" sz="2300" dirty="0" smtClean="0"/>
              <a:t>matrix (inverse </a:t>
            </a:r>
            <a:r>
              <a:rPr lang="en-US" sz="2300" dirty="0"/>
              <a:t>covariance matrix</a:t>
            </a:r>
            <a:r>
              <a:rPr lang="en-US" sz="2300" dirty="0" smtClean="0"/>
              <a:t>).</a:t>
            </a:r>
          </a:p>
          <a:p>
            <a:endParaRPr lang="en-US" dirty="0"/>
          </a:p>
          <a:p>
            <a:pPr>
              <a:lnSpc>
                <a:spcPct val="120000"/>
              </a:lnSpc>
            </a:pPr>
            <a:r>
              <a:rPr lang="en-US" sz="2000" dirty="0"/>
              <a:t>There are many recent works on applying high dimensional GGMs under sparsity and/or structural assumptions to infer GRNs</a:t>
            </a:r>
          </a:p>
          <a:p>
            <a:pPr lvl="1"/>
            <a:r>
              <a:rPr lang="en-US" sz="2000" dirty="0"/>
              <a:t>Yuan et. al. 2007; Friedman et. al. 2008 (</a:t>
            </a:r>
            <a:r>
              <a:rPr lang="en-US" sz="2000" dirty="0" err="1"/>
              <a:t>glasso</a:t>
            </a:r>
            <a:r>
              <a:rPr lang="en-US" sz="2000" dirty="0"/>
              <a:t>);  </a:t>
            </a:r>
          </a:p>
          <a:p>
            <a:pPr lvl="1"/>
            <a:r>
              <a:rPr lang="en-US" sz="2000" dirty="0" err="1"/>
              <a:t>Meinshausen</a:t>
            </a:r>
            <a:r>
              <a:rPr lang="en-US" sz="2000" dirty="0"/>
              <a:t> et. al. 2006 (neighborhood selection); </a:t>
            </a:r>
          </a:p>
          <a:p>
            <a:pPr lvl="1"/>
            <a:r>
              <a:rPr lang="en-US" sz="2000" dirty="0"/>
              <a:t>Peng et. al. 2009 (space); </a:t>
            </a:r>
          </a:p>
          <a:p>
            <a:pPr lvl="1"/>
            <a:r>
              <a:rPr lang="en-US" sz="2000" dirty="0"/>
              <a:t>Danaher et. al. 2014 (Joint Graphic Lasso);  </a:t>
            </a:r>
          </a:p>
          <a:p>
            <a:pPr lvl="1"/>
            <a:r>
              <a:rPr lang="en-US" sz="2000" dirty="0"/>
              <a:t>Peng et. al. 2010; Wang et. al. 2011; Cheng et. al. 2014; </a:t>
            </a:r>
            <a:endParaRPr lang="en-US" dirty="0" smtClean="0"/>
          </a:p>
          <a:p>
            <a:pPr marL="457200" lvl="1"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861" y="1219200"/>
            <a:ext cx="490013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32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41" name="Rectangle 5"/>
              <p:cNvSpPr>
                <a:spLocks noChangeArrowheads="1"/>
              </p:cNvSpPr>
              <p:nvPr/>
            </p:nvSpPr>
            <p:spPr bwMode="auto">
              <a:xfrm>
                <a:off x="112713" y="1292226"/>
                <a:ext cx="9123362" cy="2125662"/>
              </a:xfrm>
              <a:prstGeom prst="rect">
                <a:avLst/>
              </a:prstGeom>
              <a:noFill/>
              <a:ln>
                <a:noFill/>
              </a:ln>
              <a:effectLst/>
              <a:extLst>
                <a:ext uri="{909E8E84-426E-40DD-AFC4-6F175D3DCCD1}">
                  <a14:hiddenFill>
                    <a:solidFill>
                      <a:srgbClr val="FFFFFF"/>
                    </a:solidFill>
                  </a14:hiddenFill>
                </a:ext>
                <a:ext uri="{91240B29-F687-4F45-9708-019B960494DF}">
                  <a14:hiddenLine w="9525" cap="flat">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cs typeface="Arial Unicode MS" charset="0"/>
                  </a:defRPr>
                </a:lvl9pPr>
              </a:lstStyle>
              <a:p>
                <a:pPr hangingPunct="1">
                  <a:lnSpc>
                    <a:spcPct val="100000"/>
                  </a:lnSpc>
                  <a:spcBef>
                    <a:spcPts val="600"/>
                  </a:spcBef>
                  <a:spcAft>
                    <a:spcPts val="1425"/>
                  </a:spcAft>
                  <a:buClr>
                    <a:srgbClr val="727CA3"/>
                  </a:buClr>
                  <a:buSzPct val="76000"/>
                  <a:buFont typeface="Wingdings 3" charset="2"/>
                  <a:buChar char=""/>
                </a:pPr>
                <a:r>
                  <a:rPr lang="en-US" altLang="en-US" sz="2000" dirty="0" smtClean="0">
                    <a:latin typeface="Gill Sans MT" charset="0"/>
                  </a:rPr>
                  <a:t>Gene expression of gene </a:t>
                </a:r>
                <a:r>
                  <a:rPr lang="en-US" altLang="en-US" sz="2000" i="1" dirty="0">
                    <a:latin typeface="Gill Sans MT" charset="0"/>
                  </a:rPr>
                  <a:t>g </a:t>
                </a:r>
                <a:r>
                  <a:rPr lang="en-US" altLang="en-US" sz="2000" dirty="0">
                    <a:latin typeface="Gill Sans MT" charset="0"/>
                  </a:rPr>
                  <a:t>and sample</a:t>
                </a:r>
                <a:r>
                  <a:rPr lang="en-US" altLang="en-US" sz="2000" i="1" dirty="0">
                    <a:latin typeface="Gill Sans MT" charset="0"/>
                  </a:rPr>
                  <a:t> n </a:t>
                </a:r>
                <a:r>
                  <a:rPr lang="en-US" altLang="en-US" sz="2000" dirty="0">
                    <a:latin typeface="Gill Sans MT" charset="0"/>
                  </a:rPr>
                  <a:t>is modeled as</a:t>
                </a:r>
              </a:p>
              <a:p>
                <a:pPr hangingPunct="1">
                  <a:lnSpc>
                    <a:spcPct val="100000"/>
                  </a:lnSpc>
                  <a:spcBef>
                    <a:spcPts val="600"/>
                  </a:spcBef>
                  <a:spcAft>
                    <a:spcPts val="1425"/>
                  </a:spcAft>
                  <a:buClr>
                    <a:srgbClr val="727CA3"/>
                  </a:buClr>
                  <a:buSzPct val="76000"/>
                  <a:buFont typeface="Wingdings 3" charset="2"/>
                  <a:buNone/>
                </a:pPr>
                <a:endParaRPr lang="en-US" altLang="en-US" sz="2000"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endParaRPr lang="en-US" altLang="en-US" sz="2000" dirty="0" smtClean="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smtClean="0">
                    <a:latin typeface="Gill Sans MT" charset="0"/>
                  </a:rPr>
                  <a:t>Latent </a:t>
                </a:r>
                <a:r>
                  <a:rPr lang="en-US" altLang="en-US" sz="2000" dirty="0">
                    <a:latin typeface="Gill Sans MT" charset="0"/>
                  </a:rPr>
                  <a:t>variables are modeled via a multivariate Gaussian distribution</a:t>
                </a:r>
              </a:p>
              <a:p>
                <a:pPr marL="0" indent="0" hangingPunct="1">
                  <a:lnSpc>
                    <a:spcPct val="100000"/>
                  </a:lnSpc>
                  <a:spcBef>
                    <a:spcPts val="600"/>
                  </a:spcBef>
                  <a:spcAft>
                    <a:spcPts val="1425"/>
                  </a:spcAft>
                  <a:buClr>
                    <a:srgbClr val="727CA3"/>
                  </a:buClr>
                  <a:buSzPct val="76000"/>
                </a:pPr>
                <a:endParaRPr lang="en-US" altLang="en-US" dirty="0" smtClean="0">
                  <a:latin typeface="Gill Sans MT" charset="0"/>
                </a:endParaRPr>
              </a:p>
              <a:p>
                <a:pPr hangingPunct="1">
                  <a:lnSpc>
                    <a:spcPct val="100000"/>
                  </a:lnSpc>
                  <a:spcBef>
                    <a:spcPts val="600"/>
                  </a:spcBef>
                  <a:spcAft>
                    <a:spcPts val="1425"/>
                  </a:spcAft>
                  <a:buClr>
                    <a:srgbClr val="727CA3"/>
                  </a:buClr>
                  <a:buSzPct val="76000"/>
                  <a:buFont typeface="Wingdings 3" charset="2"/>
                  <a:buChar char=""/>
                </a:pPr>
                <a:endParaRPr lang="en-US" altLang="en-US" dirty="0">
                  <a:latin typeface="Gill Sans MT" charset="0"/>
                </a:endParaRPr>
              </a:p>
              <a:p>
                <a:pPr hangingPunct="1">
                  <a:lnSpc>
                    <a:spcPct val="100000"/>
                  </a:lnSpc>
                  <a:spcBef>
                    <a:spcPts val="600"/>
                  </a:spcBef>
                  <a:spcAft>
                    <a:spcPts val="1425"/>
                  </a:spcAft>
                  <a:buClr>
                    <a:srgbClr val="727CA3"/>
                  </a:buClr>
                  <a:buSzPct val="76000"/>
                  <a:buFont typeface="Wingdings 3" charset="2"/>
                  <a:buChar char=""/>
                </a:pPr>
                <a:r>
                  <a:rPr lang="en-US" altLang="en-US" sz="2000" dirty="0" smtClean="0">
                    <a:latin typeface="Gill Sans MT" charset="0"/>
                  </a:rPr>
                  <a:t>The </a:t>
                </a:r>
                <a:r>
                  <a:rPr lang="en-US" altLang="en-US" sz="2000" dirty="0">
                    <a:latin typeface="Gill Sans MT" charset="0"/>
                  </a:rPr>
                  <a:t>observed value of purity (prior) </a:t>
                </a:r>
                <a14:m>
                  <m:oMath xmlns:m="http://schemas.openxmlformats.org/officeDocument/2006/math">
                    <m:sSub>
                      <m:sSubPr>
                        <m:ctrlPr>
                          <a:rPr lang="en-US" altLang="en-US" sz="2000" b="0" i="1" smtClean="0">
                            <a:latin typeface="Cambria Math"/>
                          </a:rPr>
                        </m:ctrlPr>
                      </m:sSubPr>
                      <m:e>
                        <m:r>
                          <a:rPr lang="en-US" altLang="en-US" sz="2000" b="0" i="1" smtClean="0">
                            <a:latin typeface="Cambria Math"/>
                          </a:rPr>
                          <m:t>h</m:t>
                        </m:r>
                      </m:e>
                      <m:sub>
                        <m:r>
                          <a:rPr lang="en-US" altLang="en-US" sz="2000" b="0" i="1" smtClean="0">
                            <a:latin typeface="Cambria Math"/>
                          </a:rPr>
                          <m:t>𝑛</m:t>
                        </m:r>
                      </m:sub>
                    </m:sSub>
                  </m:oMath>
                </a14:m>
                <a:r>
                  <a:rPr lang="en-US" altLang="en-US" sz="2000" i="1" dirty="0" smtClean="0">
                    <a:latin typeface="Gill Sans MT" charset="0"/>
                  </a:rPr>
                  <a:t> </a:t>
                </a:r>
                <a:r>
                  <a:rPr lang="en-US" altLang="en-US" sz="2000" dirty="0" smtClean="0">
                    <a:latin typeface="Gill Sans MT" charset="0"/>
                  </a:rPr>
                  <a:t> </a:t>
                </a:r>
                <a:r>
                  <a:rPr lang="en-US" altLang="en-US" sz="2000" dirty="0">
                    <a:latin typeface="Gill Sans MT" charset="0"/>
                  </a:rPr>
                  <a:t>is modeled as</a:t>
                </a:r>
              </a:p>
              <a:p>
                <a:pPr hangingPunct="1">
                  <a:lnSpc>
                    <a:spcPct val="100000"/>
                  </a:lnSpc>
                  <a:spcBef>
                    <a:spcPts val="600"/>
                  </a:spcBef>
                  <a:spcAft>
                    <a:spcPts val="1425"/>
                  </a:spcAft>
                  <a:buClr>
                    <a:srgbClr val="727CA3"/>
                  </a:buClr>
                  <a:buSzPct val="76000"/>
                  <a:buFont typeface="Wingdings 3" charset="2"/>
                  <a:buNone/>
                </a:pPr>
                <a:endParaRPr lang="en-US" altLang="en-US" sz="20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r>
                  <a:rPr lang="en-US" altLang="en-US" sz="2000" dirty="0" smtClean="0">
                    <a:latin typeface="Gill Sans MT" charset="0"/>
                  </a:rPr>
                  <a:t>Such that</a:t>
                </a:r>
                <a:endParaRPr lang="en-US" altLang="en-US" sz="2000" dirty="0">
                  <a:latin typeface="Gill Sans MT" charset="0"/>
                </a:endParaRPr>
              </a:p>
              <a:p>
                <a:pPr hangingPunct="1">
                  <a:lnSpc>
                    <a:spcPct val="100000"/>
                  </a:lnSpc>
                  <a:spcBef>
                    <a:spcPts val="600"/>
                  </a:spcBef>
                  <a:spcAft>
                    <a:spcPts val="1425"/>
                  </a:spcAft>
                  <a:buClr>
                    <a:srgbClr val="727CA3"/>
                  </a:buClr>
                  <a:buSzPct val="76000"/>
                  <a:buFont typeface="Wingdings 3" charset="2"/>
                  <a:buNone/>
                </a:pPr>
                <a:endParaRPr lang="en-US" altLang="en-US" sz="2000" dirty="0">
                  <a:latin typeface="Gill Sans MT" charset="0"/>
                </a:endParaRPr>
              </a:p>
              <a:p>
                <a:pPr marL="261938" indent="-238125" hangingPunct="1">
                  <a:lnSpc>
                    <a:spcPct val="100000"/>
                  </a:lnSpc>
                  <a:spcBef>
                    <a:spcPts val="600"/>
                  </a:spcBef>
                  <a:spcAft>
                    <a:spcPts val="1425"/>
                  </a:spcAft>
                  <a:buClrTx/>
                  <a:buFontTx/>
                  <a:buNone/>
                </a:pPr>
                <a:endParaRPr lang="en-US" altLang="en-US" dirty="0">
                  <a:latin typeface="Gill Sans MT" charset="0"/>
                </a:endParaRPr>
              </a:p>
              <a:p>
                <a:pPr marL="261938" indent="-238125" hangingPunct="1">
                  <a:lnSpc>
                    <a:spcPct val="100000"/>
                  </a:lnSpc>
                  <a:spcBef>
                    <a:spcPts val="600"/>
                  </a:spcBef>
                  <a:spcAft>
                    <a:spcPts val="1425"/>
                  </a:spcAft>
                  <a:buClrTx/>
                  <a:buFontTx/>
                  <a:buNone/>
                </a:pPr>
                <a:endParaRPr lang="en-US" altLang="en-US" sz="2000" dirty="0">
                  <a:latin typeface="Gill Sans MT" charset="0"/>
                </a:endParaRPr>
              </a:p>
              <a:p>
                <a:pPr marL="266700" indent="-238125" hangingPunct="1">
                  <a:lnSpc>
                    <a:spcPct val="100000"/>
                  </a:lnSpc>
                  <a:spcBef>
                    <a:spcPts val="600"/>
                  </a:spcBef>
                  <a:spcAft>
                    <a:spcPts val="1425"/>
                  </a:spcAft>
                  <a:buClrTx/>
                  <a:buFontTx/>
                  <a:buNone/>
                </a:pPr>
                <a:r>
                  <a:rPr lang="en-US" altLang="en-US" dirty="0">
                    <a:latin typeface="Gill Sans MT" charset="0"/>
                  </a:rPr>
                  <a:t>                  </a:t>
                </a:r>
              </a:p>
              <a:p>
                <a:pPr marL="838200" indent="-450850" hangingPunct="1">
                  <a:lnSpc>
                    <a:spcPct val="100000"/>
                  </a:lnSpc>
                  <a:spcBef>
                    <a:spcPts val="600"/>
                  </a:spcBef>
                  <a:spcAft>
                    <a:spcPts val="1425"/>
                  </a:spcAft>
                  <a:buClrTx/>
                  <a:buFontTx/>
                  <a:buNone/>
                </a:pPr>
                <a:endParaRPr lang="en-US" altLang="en-US" dirty="0">
                  <a:latin typeface="Gill Sans MT" charset="0"/>
                </a:endParaRPr>
              </a:p>
              <a:p>
                <a:pPr marL="273050" indent="-238125" hangingPunct="1">
                  <a:lnSpc>
                    <a:spcPct val="100000"/>
                  </a:lnSpc>
                  <a:spcBef>
                    <a:spcPts val="600"/>
                  </a:spcBef>
                  <a:spcAft>
                    <a:spcPts val="1425"/>
                  </a:spcAft>
                  <a:buClrTx/>
                  <a:buFontTx/>
                  <a:buNone/>
                </a:pPr>
                <a:endParaRPr lang="en-US" altLang="en-US" dirty="0">
                  <a:latin typeface="Gill Sans MT" charset="0"/>
                </a:endParaRPr>
              </a:p>
            </p:txBody>
          </p:sp>
        </mc:Choice>
        <mc:Fallback xmlns="">
          <p:sp>
            <p:nvSpPr>
              <p:cNvPr id="14341" name="Rectangle 5"/>
              <p:cNvSpPr>
                <a:spLocks noRot="1" noChangeAspect="1" noMove="1" noResize="1" noEditPoints="1" noAdjustHandles="1" noChangeArrowheads="1" noChangeShapeType="1" noTextEdit="1"/>
              </p:cNvSpPr>
              <p:nvPr/>
            </p:nvSpPr>
            <p:spPr bwMode="auto">
              <a:xfrm>
                <a:off x="112713" y="1292226"/>
                <a:ext cx="9123362" cy="2125662"/>
              </a:xfrm>
              <a:prstGeom prst="rect">
                <a:avLst/>
              </a:prstGeom>
              <a:blipFill rotWithShape="1">
                <a:blip r:embed="rId3"/>
                <a:stretch>
                  <a:fillRect l="-668" t="-1433" b="-130946"/>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41488"/>
            <a:ext cx="6789738" cy="661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092700"/>
            <a:ext cx="6667500" cy="54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13" y="6008688"/>
            <a:ext cx="5788025" cy="468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417888"/>
            <a:ext cx="3663950" cy="468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811588"/>
            <a:ext cx="3541713" cy="531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itle 1"/>
          <p:cNvSpPr txBox="1">
            <a:spLocks/>
          </p:cNvSpPr>
          <p:nvPr/>
        </p:nvSpPr>
        <p:spPr>
          <a:xfrm>
            <a:off x="457201" y="436121"/>
            <a:ext cx="8229600" cy="625171"/>
          </a:xfrm>
          <a:prstGeom prst="rect">
            <a:avLst/>
          </a:prstGeom>
        </p:spPr>
        <p:txBody>
          <a:bodyPr>
            <a:normAutofit/>
          </a:bodyPr>
          <a:lstStyle>
            <a:lvl1pPr algn="l" defTabSz="457200" rtl="0" eaLnBrk="1" latinLnBrk="0" hangingPunct="1">
              <a:spcBef>
                <a:spcPct val="0"/>
              </a:spcBef>
              <a:buNone/>
              <a:defRPr sz="2000" b="1" kern="1200">
                <a:solidFill>
                  <a:schemeClr val="accent1"/>
                </a:solidFill>
                <a:latin typeface="Times New Roman"/>
                <a:ea typeface="+mj-ea"/>
                <a:cs typeface="Times New Roman"/>
              </a:defRPr>
            </a:lvl1pPr>
          </a:lstStyle>
          <a:p>
            <a:r>
              <a:rPr lang="en-US" sz="2800" dirty="0" err="1" smtClean="0">
                <a:latin typeface="+mj-lt"/>
              </a:rPr>
              <a:t>TSNet</a:t>
            </a:r>
            <a:r>
              <a:rPr lang="en-US" sz="2800" dirty="0" smtClean="0">
                <a:latin typeface="+mj-lt"/>
              </a:rPr>
              <a:t> Model</a:t>
            </a:r>
            <a:endParaRPr lang="en-US" sz="2800" dirty="0">
              <a:latin typeface="+mj-lt"/>
            </a:endParaRPr>
          </a:p>
        </p:txBody>
      </p:sp>
      <p:sp>
        <p:nvSpPr>
          <p:cNvPr id="2" name="TextBox 1"/>
          <p:cNvSpPr txBox="1"/>
          <p:nvPr/>
        </p:nvSpPr>
        <p:spPr>
          <a:xfrm>
            <a:off x="1828800" y="2602468"/>
            <a:ext cx="1143000" cy="369332"/>
          </a:xfrm>
          <a:prstGeom prst="rect">
            <a:avLst/>
          </a:prstGeom>
          <a:noFill/>
        </p:spPr>
        <p:txBody>
          <a:bodyPr wrap="square" rtlCol="0">
            <a:spAutoFit/>
          </a:bodyPr>
          <a:lstStyle/>
          <a:p>
            <a:r>
              <a:rPr lang="en-US" b="1" dirty="0">
                <a:solidFill>
                  <a:srgbClr val="FF0000"/>
                </a:solidFill>
              </a:rPr>
              <a:t>tumor</a:t>
            </a:r>
            <a:endParaRPr lang="en-US" dirty="0"/>
          </a:p>
        </p:txBody>
      </p:sp>
      <p:sp>
        <p:nvSpPr>
          <p:cNvPr id="16" name="TextBox 15"/>
          <p:cNvSpPr txBox="1"/>
          <p:nvPr/>
        </p:nvSpPr>
        <p:spPr>
          <a:xfrm>
            <a:off x="6096000" y="3861356"/>
            <a:ext cx="1143000" cy="369332"/>
          </a:xfrm>
          <a:prstGeom prst="rect">
            <a:avLst/>
          </a:prstGeom>
          <a:noFill/>
        </p:spPr>
        <p:txBody>
          <a:bodyPr wrap="square" rtlCol="0">
            <a:spAutoFit/>
          </a:bodyPr>
          <a:lstStyle/>
          <a:p>
            <a:r>
              <a:rPr lang="en-US" b="1" dirty="0">
                <a:solidFill>
                  <a:srgbClr val="0070C0"/>
                </a:solidFill>
              </a:rPr>
              <a:t>normal</a:t>
            </a:r>
            <a:endParaRPr lang="en-US" dirty="0"/>
          </a:p>
        </p:txBody>
      </p:sp>
      <p:sp>
        <p:nvSpPr>
          <p:cNvPr id="17" name="TextBox 16"/>
          <p:cNvSpPr txBox="1"/>
          <p:nvPr/>
        </p:nvSpPr>
        <p:spPr>
          <a:xfrm>
            <a:off x="6096000" y="3440668"/>
            <a:ext cx="1143000" cy="369332"/>
          </a:xfrm>
          <a:prstGeom prst="rect">
            <a:avLst/>
          </a:prstGeom>
          <a:noFill/>
        </p:spPr>
        <p:txBody>
          <a:bodyPr wrap="square" rtlCol="0">
            <a:spAutoFit/>
          </a:bodyPr>
          <a:lstStyle/>
          <a:p>
            <a:r>
              <a:rPr lang="en-US" b="1" dirty="0">
                <a:solidFill>
                  <a:srgbClr val="FF0000"/>
                </a:solidFill>
              </a:rPr>
              <a:t>tumor</a:t>
            </a:r>
            <a:endParaRPr lang="en-US" dirty="0"/>
          </a:p>
        </p:txBody>
      </p:sp>
      <p:sp>
        <p:nvSpPr>
          <p:cNvPr id="18" name="TextBox 17"/>
          <p:cNvSpPr txBox="1"/>
          <p:nvPr/>
        </p:nvSpPr>
        <p:spPr>
          <a:xfrm>
            <a:off x="3581400" y="2602468"/>
            <a:ext cx="1143000" cy="369332"/>
          </a:xfrm>
          <a:prstGeom prst="rect">
            <a:avLst/>
          </a:prstGeom>
          <a:noFill/>
        </p:spPr>
        <p:txBody>
          <a:bodyPr wrap="square" rtlCol="0">
            <a:spAutoFit/>
          </a:bodyPr>
          <a:lstStyle/>
          <a:p>
            <a:r>
              <a:rPr lang="en-US" b="1" dirty="0">
                <a:solidFill>
                  <a:srgbClr val="0070C0"/>
                </a:solidFill>
              </a:rPr>
              <a:t>normal</a:t>
            </a:r>
            <a:endParaRPr lang="en-US" dirty="0"/>
          </a:p>
        </p:txBody>
      </p:sp>
      <p:cxnSp>
        <p:nvCxnSpPr>
          <p:cNvPr id="4" name="Straight Arrow Connector 3"/>
          <p:cNvCxnSpPr/>
          <p:nvPr/>
        </p:nvCxnSpPr>
        <p:spPr>
          <a:xfrm flipV="1">
            <a:off x="2209800" y="2362200"/>
            <a:ext cx="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962400" y="2362200"/>
            <a:ext cx="0" cy="30480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5562600" y="3625334"/>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562600" y="4038600"/>
            <a:ext cx="457200"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6248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themeOverride>
</file>

<file path=docProps/app.xml><?xml version="1.0" encoding="utf-8"?>
<Properties xmlns="http://schemas.openxmlformats.org/officeDocument/2006/extended-properties" xmlns:vt="http://schemas.openxmlformats.org/officeDocument/2006/docPropsVTypes">
  <Template/>
  <TotalTime>4318</TotalTime>
  <Words>3058</Words>
  <Application>Microsoft Office PowerPoint</Application>
  <PresentationFormat>On-screen Show (4:3)</PresentationFormat>
  <Paragraphs>547</Paragraphs>
  <Slides>43</Slides>
  <Notes>31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MountSinai</vt:lpstr>
      <vt:lpstr>Constructing tumor-specific gene regulatory networks based on samples with tumor purity heterogeneity</vt:lpstr>
      <vt:lpstr>Tumor purity heterogeneity (TPH) is a common issue in many cancer studies</vt:lpstr>
      <vt:lpstr>TPH and omics data analysis </vt:lpstr>
      <vt:lpstr>TPH needs to be handled in GRN analysis </vt:lpstr>
      <vt:lpstr>TPH needs to be handled in GRN analysis </vt:lpstr>
      <vt:lpstr>TSNet Model</vt:lpstr>
      <vt:lpstr>Gaussian graphical model (GGM)</vt:lpstr>
      <vt:lpstr>Gaussian graphical model (GGM)</vt:lpstr>
      <vt:lpstr>PowerPoint Presentation</vt:lpstr>
      <vt:lpstr>PowerPoint Presentation</vt:lpstr>
      <vt:lpstr>PowerPoint Presentation</vt:lpstr>
      <vt:lpstr>Tuning</vt:lpstr>
      <vt:lpstr>PowerPoint Presentation</vt:lpstr>
      <vt:lpstr>PowerPoint Presentation</vt:lpstr>
      <vt:lpstr>Application on TCGA ovarian cancer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vt:lpstr>
      <vt:lpstr>PowerPoint Presentation</vt:lpstr>
      <vt:lpstr>PowerPoint Presentation</vt:lpstr>
      <vt:lpstr>Brief History of CPTAC</vt:lpstr>
      <vt:lpstr>CPTAC3 Data Resources</vt:lpstr>
      <vt:lpstr>CPTAC3 Structure (2016-2021)</vt:lpstr>
      <vt:lpstr> PGDAC at Mount Sinai --- Rational</vt:lpstr>
      <vt:lpstr>PowerPoint Presentation</vt:lpstr>
      <vt:lpstr>PowerPoint Presentation</vt:lpstr>
      <vt:lpstr>Outline</vt:lpstr>
      <vt:lpstr>CPTAC, the Complementary Sibling of TCGA</vt:lpstr>
      <vt:lpstr>Simulation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Biology based Proteogenomic Translator for Cancer Marker Discovery towards Precision Medicine</dc:title>
  <dc:creator>Wang, Pei</dc:creator>
  <cp:lastModifiedBy>Pei Wang</cp:lastModifiedBy>
  <cp:revision>64</cp:revision>
  <cp:lastPrinted>2018-08-08T16:51:05Z</cp:lastPrinted>
  <dcterms:created xsi:type="dcterms:W3CDTF">2006-08-16T00:00:00Z</dcterms:created>
  <dcterms:modified xsi:type="dcterms:W3CDTF">2018-11-06T04:55:05Z</dcterms:modified>
</cp:coreProperties>
</file>