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9" r:id="rId2"/>
    <p:sldId id="261" r:id="rId3"/>
    <p:sldId id="284" r:id="rId4"/>
    <p:sldId id="260" r:id="rId5"/>
    <p:sldId id="262" r:id="rId6"/>
    <p:sldId id="283" r:id="rId7"/>
    <p:sldId id="265" r:id="rId8"/>
    <p:sldId id="263" r:id="rId9"/>
    <p:sldId id="257" r:id="rId10"/>
    <p:sldId id="267" r:id="rId11"/>
    <p:sldId id="272" r:id="rId12"/>
    <p:sldId id="273" r:id="rId13"/>
    <p:sldId id="274" r:id="rId14"/>
    <p:sldId id="281" r:id="rId15"/>
    <p:sldId id="282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86" r:id="rId24"/>
    <p:sldId id="258" r:id="rId25"/>
    <p:sldId id="287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  <a:srgbClr val="9CBEBD"/>
    <a:srgbClr val="FFFFFF"/>
    <a:srgbClr val="FF9900"/>
    <a:srgbClr val="FFDE75"/>
    <a:srgbClr val="95A39D"/>
    <a:srgbClr val="A9A57C"/>
    <a:srgbClr val="B1A08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71" autoAdjust="0"/>
  </p:normalViewPr>
  <p:slideViewPr>
    <p:cSldViewPr snapToGrid="0">
      <p:cViewPr varScale="1">
        <p:scale>
          <a:sx n="106" d="100"/>
          <a:sy n="106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917E9-46AE-41C9-B055-EE4B90CCC36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F6ECA6-0621-413E-8360-A5B4D01A8596}">
      <dgm:prSet phldrT="[Text]" custT="1"/>
      <dgm:spPr>
        <a:solidFill>
          <a:srgbClr val="95A39D"/>
        </a:solidFill>
        <a:ln>
          <a:solidFill>
            <a:srgbClr val="95A39D"/>
          </a:solidFill>
        </a:ln>
      </dgm:spPr>
      <dgm:t>
        <a:bodyPr/>
        <a:lstStyle/>
        <a:p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hierr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() / </a:t>
          </a:r>
          <a:r>
            <a:rPr lang="en-US" sz="3200" dirty="0" err="1">
              <a:latin typeface="Calibri" panose="020F0502020204030204" pitchFamily="34" charset="0"/>
              <a:cs typeface="Calibri" panose="020F0502020204030204" pitchFamily="34" charset="0"/>
            </a:rPr>
            <a:t>cvhierr</a:t>
          </a: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()</a:t>
          </a:r>
        </a:p>
      </dgm:t>
    </dgm:pt>
    <dgm:pt modelId="{53D1E3CA-6DD4-427B-A6A5-A416D33D8CB0}" type="parTrans" cxnId="{DF604421-780E-4CE2-8FED-FA85BFBBE17C}">
      <dgm:prSet/>
      <dgm:spPr/>
      <dgm:t>
        <a:bodyPr/>
        <a:lstStyle/>
        <a:p>
          <a:endParaRPr lang="en-US"/>
        </a:p>
      </dgm:t>
    </dgm:pt>
    <dgm:pt modelId="{7D5AA630-A856-4892-8B33-C3CB600573A9}" type="sibTrans" cxnId="{DF604421-780E-4CE2-8FED-FA85BFBBE17C}">
      <dgm:prSet/>
      <dgm:spPr/>
      <dgm:t>
        <a:bodyPr/>
        <a:lstStyle/>
        <a:p>
          <a:endParaRPr lang="en-US"/>
        </a:p>
      </dgm:t>
    </dgm:pt>
    <dgm:pt modelId="{621C59B2-8B7B-4289-9494-F1411FA16C71}">
      <dgm:prSet phldrT="[Text]" custT="1"/>
      <dgm:spPr>
        <a:solidFill>
          <a:srgbClr val="B1A089"/>
        </a:solidFill>
        <a:ln>
          <a:solidFill>
            <a:srgbClr val="B1A089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Continuous</a:t>
          </a:r>
        </a:p>
      </dgm:t>
    </dgm:pt>
    <dgm:pt modelId="{BBEACB82-EEEA-43CF-8505-AED1BB0A25BF}" type="parTrans" cxnId="{84BA8272-06DE-4444-9E80-C9F27EAE1419}">
      <dgm:prSet/>
      <dgm:spPr>
        <a:ln>
          <a:solidFill>
            <a:srgbClr val="B1A089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98259C-4156-46C8-AD20-EA1959A8B9AD}" type="sibTrans" cxnId="{84BA8272-06DE-4444-9E80-C9F27EAE1419}">
      <dgm:prSet/>
      <dgm:spPr/>
      <dgm:t>
        <a:bodyPr/>
        <a:lstStyle/>
        <a:p>
          <a:endParaRPr lang="en-US"/>
        </a:p>
      </dgm:t>
    </dgm:pt>
    <dgm:pt modelId="{126DA5EB-083A-44BD-B585-A32201B84B4F}">
      <dgm:prSet phldrT="[Text]" custT="1"/>
      <dgm:spPr>
        <a:solidFill>
          <a:srgbClr val="B1A089"/>
        </a:solidFill>
        <a:ln>
          <a:solidFill>
            <a:srgbClr val="B1A089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Binary</a:t>
          </a:r>
        </a:p>
      </dgm:t>
    </dgm:pt>
    <dgm:pt modelId="{373281CE-18C2-4603-9CD6-E39F8B07E919}" type="parTrans" cxnId="{BAE4717E-FCFB-420A-89CF-09C659E1A798}">
      <dgm:prSet/>
      <dgm:spPr>
        <a:ln>
          <a:solidFill>
            <a:srgbClr val="B1A089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AE71E-5146-4372-B428-1C28C927325E}" type="sibTrans" cxnId="{BAE4717E-FCFB-420A-89CF-09C659E1A798}">
      <dgm:prSet/>
      <dgm:spPr/>
      <dgm:t>
        <a:bodyPr/>
        <a:lstStyle/>
        <a:p>
          <a:endParaRPr lang="en-US"/>
        </a:p>
      </dgm:t>
    </dgm:pt>
    <dgm:pt modelId="{2557CDDE-48C3-4C3D-AA8C-89C7A5360EB8}">
      <dgm:prSet phldrT="[Text]" custT="1"/>
      <dgm:spPr>
        <a:solidFill>
          <a:srgbClr val="B1A089"/>
        </a:solidFill>
        <a:ln>
          <a:solidFill>
            <a:srgbClr val="B1A089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Survival</a:t>
          </a:r>
        </a:p>
      </dgm:t>
    </dgm:pt>
    <dgm:pt modelId="{B02F2858-90D3-4EFF-9DF3-C7B0736ECE99}" type="parTrans" cxnId="{9EFA6A16-D681-4C9E-B433-05641B47DB22}">
      <dgm:prSet/>
      <dgm:spPr>
        <a:ln>
          <a:solidFill>
            <a:srgbClr val="B1A089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C5AFFB-91FB-4BFC-8461-09366AE046CC}" type="sibTrans" cxnId="{9EFA6A16-D681-4C9E-B433-05641B47DB22}">
      <dgm:prSet/>
      <dgm:spPr/>
      <dgm:t>
        <a:bodyPr/>
        <a:lstStyle/>
        <a:p>
          <a:endParaRPr lang="en-US"/>
        </a:p>
      </dgm:t>
    </dgm:pt>
    <dgm:pt modelId="{26624428-12A8-41CC-BB9C-00A2DE8689FF}">
      <dgm:prSet phldrT="[Text]" custT="1"/>
      <dgm:spPr>
        <a:solidFill>
          <a:srgbClr val="A9A57C"/>
        </a:solidFill>
        <a:ln>
          <a:solidFill>
            <a:srgbClr val="A9A57C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Ridge</a:t>
          </a:r>
        </a:p>
      </dgm:t>
    </dgm:pt>
    <dgm:pt modelId="{65D1136D-5DE0-4456-9263-6707CBF02666}" type="parTrans" cxnId="{8424A632-573C-418E-8921-73F025E5EDAC}">
      <dgm:prSet/>
      <dgm:spPr>
        <a:ln>
          <a:solidFill>
            <a:srgbClr val="A9A57C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BB630-D47B-444A-9B80-88C11DB00BC5}" type="sibTrans" cxnId="{8424A632-573C-418E-8921-73F025E5EDAC}">
      <dgm:prSet/>
      <dgm:spPr/>
      <dgm:t>
        <a:bodyPr/>
        <a:lstStyle/>
        <a:p>
          <a:endParaRPr lang="en-US"/>
        </a:p>
      </dgm:t>
    </dgm:pt>
    <dgm:pt modelId="{CBB391FA-F139-4FB9-BFC9-92A7AD32ABB9}">
      <dgm:prSet phldrT="[Text]" custT="1"/>
      <dgm:spPr>
        <a:solidFill>
          <a:srgbClr val="A9A57C"/>
        </a:solidFill>
        <a:ln>
          <a:solidFill>
            <a:srgbClr val="A9A57C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Lasso</a:t>
          </a:r>
        </a:p>
      </dgm:t>
    </dgm:pt>
    <dgm:pt modelId="{83A2F377-92C3-4552-8677-F10023951D88}" type="parTrans" cxnId="{1E2BFBDF-8612-4930-AE5F-7BC9142E158E}">
      <dgm:prSet/>
      <dgm:spPr>
        <a:ln>
          <a:solidFill>
            <a:srgbClr val="A9A57C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931DB-1F8B-41E1-835A-2FF81EA9D8A9}" type="sibTrans" cxnId="{1E2BFBDF-8612-4930-AE5F-7BC9142E158E}">
      <dgm:prSet/>
      <dgm:spPr/>
      <dgm:t>
        <a:bodyPr/>
        <a:lstStyle/>
        <a:p>
          <a:endParaRPr lang="en-US"/>
        </a:p>
      </dgm:t>
    </dgm:pt>
    <dgm:pt modelId="{A310D397-EF9F-457E-A50F-0A71A45D4BD3}">
      <dgm:prSet phldrT="[Text]" custT="1"/>
      <dgm:spPr>
        <a:solidFill>
          <a:srgbClr val="A9A57C"/>
        </a:solidFill>
        <a:ln>
          <a:solidFill>
            <a:srgbClr val="A9A57C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EN</a:t>
          </a:r>
        </a:p>
      </dgm:t>
    </dgm:pt>
    <dgm:pt modelId="{056046E9-2F39-4B75-A19E-2D88DA33784A}" type="parTrans" cxnId="{DAF24E9E-ADBD-4C91-B8A9-1D42FE0A01DE}">
      <dgm:prSet/>
      <dgm:spPr>
        <a:ln>
          <a:solidFill>
            <a:srgbClr val="A9A57C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F60DE3-C38C-414D-ABB8-DC338922641F}" type="sibTrans" cxnId="{DAF24E9E-ADBD-4C91-B8A9-1D42FE0A01DE}">
      <dgm:prSet/>
      <dgm:spPr/>
      <dgm:t>
        <a:bodyPr/>
        <a:lstStyle/>
        <a:p>
          <a:endParaRPr lang="en-US"/>
        </a:p>
      </dgm:t>
    </dgm:pt>
    <dgm:pt modelId="{96232FFE-68C4-4BE2-9FFF-118C2A3E580B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Ridge</a:t>
          </a:r>
        </a:p>
      </dgm:t>
    </dgm:pt>
    <dgm:pt modelId="{7719C4EB-D186-454F-A99E-2A4314834F23}" type="parTrans" cxnId="{0BBED35F-F7D0-4556-88CA-32B6DDDB39A5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D213D3-4C26-49C4-A6C2-8231F8EF28FF}" type="sibTrans" cxnId="{0BBED35F-F7D0-4556-88CA-32B6DDDB39A5}">
      <dgm:prSet/>
      <dgm:spPr/>
      <dgm:t>
        <a:bodyPr/>
        <a:lstStyle/>
        <a:p>
          <a:endParaRPr lang="en-US"/>
        </a:p>
      </dgm:t>
    </dgm:pt>
    <dgm:pt modelId="{05647DC9-0B47-49EA-B1F4-3678A27758AD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Lasso</a:t>
          </a:r>
        </a:p>
      </dgm:t>
    </dgm:pt>
    <dgm:pt modelId="{B44CFDB9-89EA-45FA-8BFC-522D90781DCF}" type="parTrans" cxnId="{0AB3F1B5-23C0-429F-B60D-996805FBAA75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427FA-B87F-4FD1-8B20-8D46F8999271}" type="sibTrans" cxnId="{0AB3F1B5-23C0-429F-B60D-996805FBAA75}">
      <dgm:prSet/>
      <dgm:spPr/>
      <dgm:t>
        <a:bodyPr/>
        <a:lstStyle/>
        <a:p>
          <a:endParaRPr lang="en-US"/>
        </a:p>
      </dgm:t>
    </dgm:pt>
    <dgm:pt modelId="{FAD7937E-A6CD-436E-9F87-D0E55A0BD674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Elastic Net</a:t>
          </a:r>
        </a:p>
      </dgm:t>
    </dgm:pt>
    <dgm:pt modelId="{220484B0-B490-4298-8A90-07EC53074D93}" type="parTrans" cxnId="{A5839F29-7047-4371-8D2A-C35204F65921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D19903-F3A9-4A77-8299-DC3DAB0D00B6}" type="sibTrans" cxnId="{A5839F29-7047-4371-8D2A-C35204F65921}">
      <dgm:prSet/>
      <dgm:spPr/>
      <dgm:t>
        <a:bodyPr/>
        <a:lstStyle/>
        <a:p>
          <a:endParaRPr lang="en-US"/>
        </a:p>
      </dgm:t>
    </dgm:pt>
    <dgm:pt modelId="{033D01A5-4E05-4FC3-9AED-8FBF4C0610BA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Quantile</a:t>
          </a:r>
        </a:p>
      </dgm:t>
    </dgm:pt>
    <dgm:pt modelId="{A582D105-A929-4905-925A-15CBE0802421}" type="parTrans" cxnId="{B6491C5C-132C-44E6-80D4-D6D9CB08AF77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EBC847-A6CD-4CFF-AAD1-C092906541C2}" type="sibTrans" cxnId="{B6491C5C-132C-44E6-80D4-D6D9CB08AF77}">
      <dgm:prSet/>
      <dgm:spPr/>
      <dgm:t>
        <a:bodyPr/>
        <a:lstStyle/>
        <a:p>
          <a:endParaRPr lang="en-US"/>
        </a:p>
      </dgm:t>
    </dgm:pt>
    <dgm:pt modelId="{056B032A-325A-482D-930A-8E96FB8E92E9}">
      <dgm:prSet phldrT="[Text]" custT="1"/>
      <dgm:spPr>
        <a:solidFill>
          <a:srgbClr val="A9A57C"/>
        </a:solidFill>
        <a:ln>
          <a:solidFill>
            <a:srgbClr val="A9A57C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Quantile</a:t>
          </a:r>
        </a:p>
      </dgm:t>
    </dgm:pt>
    <dgm:pt modelId="{D8BE88F7-4217-4931-A9C0-4FAF4125D47C}" type="parTrans" cxnId="{93A91364-B5CA-4A45-BAF7-72CBC84AC299}">
      <dgm:prSet/>
      <dgm:spPr>
        <a:solidFill>
          <a:srgbClr val="B1A089"/>
        </a:solidFill>
        <a:ln>
          <a:solidFill>
            <a:srgbClr val="A9A57C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84E80D-52EA-4CCD-B670-29D0EF8C4346}" type="sibTrans" cxnId="{93A91364-B5CA-4A45-BAF7-72CBC84AC299}">
      <dgm:prSet/>
      <dgm:spPr/>
      <dgm:t>
        <a:bodyPr/>
        <a:lstStyle/>
        <a:p>
          <a:endParaRPr lang="en-US"/>
        </a:p>
      </dgm:t>
    </dgm:pt>
    <dgm:pt modelId="{C7752455-EC68-422C-91FE-877C0D6F1E94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</a:p>
      </dgm:t>
    </dgm:pt>
    <dgm:pt modelId="{D8231649-3A3F-4CD2-B84C-375FE2BA8DF9}" type="parTrans" cxnId="{2597D175-7374-4480-84A8-AB9ED391FD6F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B98122-DA1A-494D-AE81-9C8E09A2A25E}" type="sibTrans" cxnId="{2597D175-7374-4480-84A8-AB9ED391FD6F}">
      <dgm:prSet/>
      <dgm:spPr/>
      <dgm:t>
        <a:bodyPr/>
        <a:lstStyle/>
        <a:p>
          <a:endParaRPr lang="en-US"/>
        </a:p>
      </dgm:t>
    </dgm:pt>
    <dgm:pt modelId="{E2E8FC29-090D-44A5-AA44-51AD107A5C4D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</a:p>
      </dgm:t>
    </dgm:pt>
    <dgm:pt modelId="{7181A77D-8B40-4A38-B6C7-9B6C2C86F035}" type="parTrans" cxnId="{C674196B-1589-400F-A22A-B176842C5F99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3F820B-1E46-4F64-A171-E4EF71E176D8}" type="sibTrans" cxnId="{C674196B-1589-400F-A22A-B176842C5F99}">
      <dgm:prSet/>
      <dgm:spPr/>
      <dgm:t>
        <a:bodyPr/>
        <a:lstStyle/>
        <a:p>
          <a:endParaRPr lang="en-US"/>
        </a:p>
      </dgm:t>
    </dgm:pt>
    <dgm:pt modelId="{2CBAFFAB-54A2-4E66-8E79-EC67D96785AA}">
      <dgm:prSet phldrT="[Text]" custT="1"/>
      <dgm:spPr>
        <a:solidFill>
          <a:srgbClr val="9CBEBD"/>
        </a:solidFill>
        <a:ln>
          <a:solidFill>
            <a:srgbClr val="9CBEBD"/>
          </a:solidFill>
        </a:ln>
      </dgm:spPr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</a:p>
      </dgm:t>
    </dgm:pt>
    <dgm:pt modelId="{D15BCE43-EDEB-400D-B070-62BFB42C6EB5}" type="parTrans" cxnId="{1226C552-B155-4B84-8F0A-61B1EBEB80A6}">
      <dgm:prSet/>
      <dgm:spPr>
        <a:ln>
          <a:solidFill>
            <a:srgbClr val="9CBEBD"/>
          </a:solidFill>
        </a:ln>
      </dgm:spPr>
      <dgm:t>
        <a:bodyPr/>
        <a:lstStyle/>
        <a:p>
          <a:endParaRPr lang="en-US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85A738-AB75-4F96-B6C7-AAD1CBEF8BD7}" type="sibTrans" cxnId="{1226C552-B155-4B84-8F0A-61B1EBEB80A6}">
      <dgm:prSet/>
      <dgm:spPr/>
      <dgm:t>
        <a:bodyPr/>
        <a:lstStyle/>
        <a:p>
          <a:endParaRPr lang="en-US"/>
        </a:p>
      </dgm:t>
    </dgm:pt>
    <dgm:pt modelId="{1C473B96-1F66-40B1-AE9E-92BEF4966CC7}" type="pres">
      <dgm:prSet presAssocID="{56B917E9-46AE-41C9-B055-EE4B90CCC3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696582-0681-4DD0-8C29-9689B1942862}" type="pres">
      <dgm:prSet presAssocID="{57F6ECA6-0621-413E-8360-A5B4D01A8596}" presName="hierRoot1" presStyleCnt="0">
        <dgm:presLayoutVars>
          <dgm:hierBranch val="init"/>
        </dgm:presLayoutVars>
      </dgm:prSet>
      <dgm:spPr/>
    </dgm:pt>
    <dgm:pt modelId="{3D13C25B-D180-4F2C-836A-06757464BD23}" type="pres">
      <dgm:prSet presAssocID="{57F6ECA6-0621-413E-8360-A5B4D01A8596}" presName="rootComposite1" presStyleCnt="0"/>
      <dgm:spPr/>
    </dgm:pt>
    <dgm:pt modelId="{1CDE7C4C-172E-42BC-850C-BCAB4C70BC08}" type="pres">
      <dgm:prSet presAssocID="{57F6ECA6-0621-413E-8360-A5B4D01A8596}" presName="rootText1" presStyleLbl="node0" presStyleIdx="0" presStyleCnt="1" custScaleX="359825" custLinFactX="-4170" custLinFactNeighborX="-100000" custLinFactNeighborY="4440">
        <dgm:presLayoutVars>
          <dgm:chPref val="3"/>
        </dgm:presLayoutVars>
      </dgm:prSet>
      <dgm:spPr/>
    </dgm:pt>
    <dgm:pt modelId="{28D632C9-7622-4C8C-BED1-0A4E03DC2916}" type="pres">
      <dgm:prSet presAssocID="{57F6ECA6-0621-413E-8360-A5B4D01A8596}" presName="rootConnector1" presStyleLbl="node1" presStyleIdx="0" presStyleCnt="0"/>
      <dgm:spPr/>
    </dgm:pt>
    <dgm:pt modelId="{FC15CDFB-BD9F-4936-93F6-5820794DCEB9}" type="pres">
      <dgm:prSet presAssocID="{57F6ECA6-0621-413E-8360-A5B4D01A8596}" presName="hierChild2" presStyleCnt="0"/>
      <dgm:spPr/>
    </dgm:pt>
    <dgm:pt modelId="{6AEB1997-E071-4A0B-B83E-67074BD01C4C}" type="pres">
      <dgm:prSet presAssocID="{BBEACB82-EEEA-43CF-8505-AED1BB0A25BF}" presName="Name37" presStyleLbl="parChTrans1D2" presStyleIdx="0" presStyleCnt="3"/>
      <dgm:spPr/>
    </dgm:pt>
    <dgm:pt modelId="{E0EC0C03-C12B-4B19-AEE6-55373E8D161F}" type="pres">
      <dgm:prSet presAssocID="{621C59B2-8B7B-4289-9494-F1411FA16C71}" presName="hierRoot2" presStyleCnt="0">
        <dgm:presLayoutVars>
          <dgm:hierBranch val="init"/>
        </dgm:presLayoutVars>
      </dgm:prSet>
      <dgm:spPr/>
    </dgm:pt>
    <dgm:pt modelId="{C60F707E-991A-4222-9BC2-409AABA1F3B9}" type="pres">
      <dgm:prSet presAssocID="{621C59B2-8B7B-4289-9494-F1411FA16C71}" presName="rootComposite" presStyleCnt="0"/>
      <dgm:spPr/>
    </dgm:pt>
    <dgm:pt modelId="{101FC84F-FA4C-42A7-BF1D-88D693C33A8A}" type="pres">
      <dgm:prSet presAssocID="{621C59B2-8B7B-4289-9494-F1411FA16C71}" presName="rootText" presStyleLbl="node2" presStyleIdx="0" presStyleCnt="3" custScaleX="237435" custLinFactX="-100000" custLinFactNeighborX="-141160" custLinFactNeighborY="-17974">
        <dgm:presLayoutVars>
          <dgm:chPref val="3"/>
        </dgm:presLayoutVars>
      </dgm:prSet>
      <dgm:spPr/>
    </dgm:pt>
    <dgm:pt modelId="{8E2BFB97-47E2-463A-A508-9289016CBC62}" type="pres">
      <dgm:prSet presAssocID="{621C59B2-8B7B-4289-9494-F1411FA16C71}" presName="rootConnector" presStyleLbl="node2" presStyleIdx="0" presStyleCnt="3"/>
      <dgm:spPr/>
    </dgm:pt>
    <dgm:pt modelId="{21C4B03D-4E23-436E-8B43-3889246BF6AF}" type="pres">
      <dgm:prSet presAssocID="{621C59B2-8B7B-4289-9494-F1411FA16C71}" presName="hierChild4" presStyleCnt="0"/>
      <dgm:spPr/>
    </dgm:pt>
    <dgm:pt modelId="{1E962FC7-ED5B-41E7-A6E9-A268E8E876E0}" type="pres">
      <dgm:prSet presAssocID="{65D1136D-5DE0-4456-9263-6707CBF02666}" presName="Name37" presStyleLbl="parChTrans1D3" presStyleIdx="0" presStyleCnt="4"/>
      <dgm:spPr/>
    </dgm:pt>
    <dgm:pt modelId="{C16B5842-7F04-4E0F-A3D4-00C0492942C5}" type="pres">
      <dgm:prSet presAssocID="{26624428-12A8-41CC-BB9C-00A2DE8689FF}" presName="hierRoot2" presStyleCnt="0">
        <dgm:presLayoutVars>
          <dgm:hierBranch val="init"/>
        </dgm:presLayoutVars>
      </dgm:prSet>
      <dgm:spPr/>
    </dgm:pt>
    <dgm:pt modelId="{71C18661-9EB5-4B2E-BA84-717E97FF2319}" type="pres">
      <dgm:prSet presAssocID="{26624428-12A8-41CC-BB9C-00A2DE8689FF}" presName="rootComposite" presStyleCnt="0"/>
      <dgm:spPr/>
    </dgm:pt>
    <dgm:pt modelId="{8B18B5A6-4491-411D-B527-3426DCA68A8D}" type="pres">
      <dgm:prSet presAssocID="{26624428-12A8-41CC-BB9C-00A2DE8689FF}" presName="rootText" presStyleLbl="node3" presStyleIdx="0" presStyleCnt="4" custScaleY="93422" custLinFactX="-38294" custLinFactNeighborX="-100000" custLinFactNeighborY="-17345">
        <dgm:presLayoutVars>
          <dgm:chPref val="3"/>
        </dgm:presLayoutVars>
      </dgm:prSet>
      <dgm:spPr/>
    </dgm:pt>
    <dgm:pt modelId="{63E973E2-5CEE-4976-B2CE-7A30ADB98C8B}" type="pres">
      <dgm:prSet presAssocID="{26624428-12A8-41CC-BB9C-00A2DE8689FF}" presName="rootConnector" presStyleLbl="node3" presStyleIdx="0" presStyleCnt="4"/>
      <dgm:spPr/>
    </dgm:pt>
    <dgm:pt modelId="{BBAF20C6-6773-45DF-A863-8EA48760CF79}" type="pres">
      <dgm:prSet presAssocID="{26624428-12A8-41CC-BB9C-00A2DE8689FF}" presName="hierChild4" presStyleCnt="0"/>
      <dgm:spPr/>
    </dgm:pt>
    <dgm:pt modelId="{7572C384-2227-49DC-AB8D-8C50D02062FA}" type="pres">
      <dgm:prSet presAssocID="{7719C4EB-D186-454F-A99E-2A4314834F23}" presName="Name37" presStyleLbl="parChTrans1D4" presStyleIdx="0" presStyleCnt="7"/>
      <dgm:spPr/>
    </dgm:pt>
    <dgm:pt modelId="{95FBC943-0B86-4231-A2BF-D5FC92E8E474}" type="pres">
      <dgm:prSet presAssocID="{96232FFE-68C4-4BE2-9FFF-118C2A3E580B}" presName="hierRoot2" presStyleCnt="0">
        <dgm:presLayoutVars>
          <dgm:hierBranch val="init"/>
        </dgm:presLayoutVars>
      </dgm:prSet>
      <dgm:spPr/>
    </dgm:pt>
    <dgm:pt modelId="{F75B414C-EFE7-48DE-8B9C-CE27F6F7E0EC}" type="pres">
      <dgm:prSet presAssocID="{96232FFE-68C4-4BE2-9FFF-118C2A3E580B}" presName="rootComposite" presStyleCnt="0"/>
      <dgm:spPr/>
    </dgm:pt>
    <dgm:pt modelId="{0D4D0B3F-788F-4C17-B882-498C2EE5D753}" type="pres">
      <dgm:prSet presAssocID="{96232FFE-68C4-4BE2-9FFF-118C2A3E580B}" presName="rootText" presStyleLbl="node4" presStyleIdx="0" presStyleCnt="7" custLinFactX="-14594" custLinFactNeighborX="-100000" custLinFactNeighborY="6974">
        <dgm:presLayoutVars>
          <dgm:chPref val="3"/>
        </dgm:presLayoutVars>
      </dgm:prSet>
      <dgm:spPr/>
    </dgm:pt>
    <dgm:pt modelId="{9277DF36-BB33-4E04-A1CD-0A36B82770F2}" type="pres">
      <dgm:prSet presAssocID="{96232FFE-68C4-4BE2-9FFF-118C2A3E580B}" presName="rootConnector" presStyleLbl="node4" presStyleIdx="0" presStyleCnt="7"/>
      <dgm:spPr/>
    </dgm:pt>
    <dgm:pt modelId="{FBB17996-56B2-409F-9393-59E141CE37A7}" type="pres">
      <dgm:prSet presAssocID="{96232FFE-68C4-4BE2-9FFF-118C2A3E580B}" presName="hierChild4" presStyleCnt="0"/>
      <dgm:spPr/>
    </dgm:pt>
    <dgm:pt modelId="{1F85DD20-F44C-4FE2-8630-B8193C2A31E0}" type="pres">
      <dgm:prSet presAssocID="{96232FFE-68C4-4BE2-9FFF-118C2A3E580B}" presName="hierChild5" presStyleCnt="0"/>
      <dgm:spPr/>
    </dgm:pt>
    <dgm:pt modelId="{BF3A411C-6B88-4294-84A1-6F81DFF833D7}" type="pres">
      <dgm:prSet presAssocID="{B44CFDB9-89EA-45FA-8BFC-522D90781DCF}" presName="Name37" presStyleLbl="parChTrans1D4" presStyleIdx="1" presStyleCnt="7"/>
      <dgm:spPr/>
    </dgm:pt>
    <dgm:pt modelId="{06F14802-2172-477D-8977-FFA0206517F6}" type="pres">
      <dgm:prSet presAssocID="{05647DC9-0B47-49EA-B1F4-3678A27758AD}" presName="hierRoot2" presStyleCnt="0">
        <dgm:presLayoutVars>
          <dgm:hierBranch val="init"/>
        </dgm:presLayoutVars>
      </dgm:prSet>
      <dgm:spPr/>
    </dgm:pt>
    <dgm:pt modelId="{860E9BCE-1AA3-4EDA-952E-BFD541E15F94}" type="pres">
      <dgm:prSet presAssocID="{05647DC9-0B47-49EA-B1F4-3678A27758AD}" presName="rootComposite" presStyleCnt="0"/>
      <dgm:spPr/>
    </dgm:pt>
    <dgm:pt modelId="{B9A5CE4F-74F6-4EC1-98FB-FB6A865CD72C}" type="pres">
      <dgm:prSet presAssocID="{05647DC9-0B47-49EA-B1F4-3678A27758AD}" presName="rootText" presStyleLbl="node4" presStyleIdx="1" presStyleCnt="7" custLinFactX="-14594" custLinFactNeighborX="-100000" custLinFactNeighborY="-9987">
        <dgm:presLayoutVars>
          <dgm:chPref val="3"/>
        </dgm:presLayoutVars>
      </dgm:prSet>
      <dgm:spPr/>
    </dgm:pt>
    <dgm:pt modelId="{1A681668-FAAF-4DEE-AA05-5101D3AEC5C6}" type="pres">
      <dgm:prSet presAssocID="{05647DC9-0B47-49EA-B1F4-3678A27758AD}" presName="rootConnector" presStyleLbl="node4" presStyleIdx="1" presStyleCnt="7"/>
      <dgm:spPr/>
    </dgm:pt>
    <dgm:pt modelId="{90A3C5FF-A70D-4EDF-B423-64B168BC6478}" type="pres">
      <dgm:prSet presAssocID="{05647DC9-0B47-49EA-B1F4-3678A27758AD}" presName="hierChild4" presStyleCnt="0"/>
      <dgm:spPr/>
    </dgm:pt>
    <dgm:pt modelId="{5DEB4653-7ECE-49A3-955B-3AAE6E3833D7}" type="pres">
      <dgm:prSet presAssocID="{05647DC9-0B47-49EA-B1F4-3678A27758AD}" presName="hierChild5" presStyleCnt="0"/>
      <dgm:spPr/>
    </dgm:pt>
    <dgm:pt modelId="{CC2EA811-C6D0-4CEC-AB5F-10B1B8E9A25F}" type="pres">
      <dgm:prSet presAssocID="{220484B0-B490-4298-8A90-07EC53074D93}" presName="Name37" presStyleLbl="parChTrans1D4" presStyleIdx="2" presStyleCnt="7"/>
      <dgm:spPr/>
    </dgm:pt>
    <dgm:pt modelId="{4F2CF3C2-FD54-424B-AC8A-C16CFF0081DA}" type="pres">
      <dgm:prSet presAssocID="{FAD7937E-A6CD-436E-9F87-D0E55A0BD674}" presName="hierRoot2" presStyleCnt="0">
        <dgm:presLayoutVars>
          <dgm:hierBranch val="init"/>
        </dgm:presLayoutVars>
      </dgm:prSet>
      <dgm:spPr/>
    </dgm:pt>
    <dgm:pt modelId="{8D14903B-9451-4DB1-A0D9-88AE707CFD68}" type="pres">
      <dgm:prSet presAssocID="{FAD7937E-A6CD-436E-9F87-D0E55A0BD674}" presName="rootComposite" presStyleCnt="0"/>
      <dgm:spPr/>
    </dgm:pt>
    <dgm:pt modelId="{B36991B1-3236-4E3A-9FD2-107013B0855E}" type="pres">
      <dgm:prSet presAssocID="{FAD7937E-A6CD-436E-9F87-D0E55A0BD674}" presName="rootText" presStyleLbl="node4" presStyleIdx="2" presStyleCnt="7" custScaleX="125694" custScaleY="170304" custLinFactX="-14594" custLinFactNeighborX="-100000" custLinFactNeighborY="-31963">
        <dgm:presLayoutVars>
          <dgm:chPref val="3"/>
        </dgm:presLayoutVars>
      </dgm:prSet>
      <dgm:spPr/>
    </dgm:pt>
    <dgm:pt modelId="{380CBA52-4CCD-474E-A06B-96EF92D09C5C}" type="pres">
      <dgm:prSet presAssocID="{FAD7937E-A6CD-436E-9F87-D0E55A0BD674}" presName="rootConnector" presStyleLbl="node4" presStyleIdx="2" presStyleCnt="7"/>
      <dgm:spPr/>
    </dgm:pt>
    <dgm:pt modelId="{4C1B4D96-A217-4C68-AF8C-06836C86EC95}" type="pres">
      <dgm:prSet presAssocID="{FAD7937E-A6CD-436E-9F87-D0E55A0BD674}" presName="hierChild4" presStyleCnt="0"/>
      <dgm:spPr/>
    </dgm:pt>
    <dgm:pt modelId="{3399F53D-604D-4816-8A55-656C018B70F9}" type="pres">
      <dgm:prSet presAssocID="{FAD7937E-A6CD-436E-9F87-D0E55A0BD674}" presName="hierChild5" presStyleCnt="0"/>
      <dgm:spPr/>
    </dgm:pt>
    <dgm:pt modelId="{98E63745-DBB3-4B5D-B729-C25DD7570E4D}" type="pres">
      <dgm:prSet presAssocID="{A582D105-A929-4905-925A-15CBE0802421}" presName="Name37" presStyleLbl="parChTrans1D4" presStyleIdx="3" presStyleCnt="7"/>
      <dgm:spPr/>
    </dgm:pt>
    <dgm:pt modelId="{C159EFBA-E3AB-402C-ACD3-E5ED8C9E7711}" type="pres">
      <dgm:prSet presAssocID="{033D01A5-4E05-4FC3-9AED-8FBF4C0610BA}" presName="hierRoot2" presStyleCnt="0">
        <dgm:presLayoutVars>
          <dgm:hierBranch val="init"/>
        </dgm:presLayoutVars>
      </dgm:prSet>
      <dgm:spPr/>
    </dgm:pt>
    <dgm:pt modelId="{7CD92D50-2338-4164-95C2-B6642BAF7630}" type="pres">
      <dgm:prSet presAssocID="{033D01A5-4E05-4FC3-9AED-8FBF4C0610BA}" presName="rootComposite" presStyleCnt="0"/>
      <dgm:spPr/>
    </dgm:pt>
    <dgm:pt modelId="{A0F87344-6F09-44D5-A2D1-ED9892D4CC39}" type="pres">
      <dgm:prSet presAssocID="{033D01A5-4E05-4FC3-9AED-8FBF4C0610BA}" presName="rootText" presStyleLbl="node4" presStyleIdx="3" presStyleCnt="7" custScaleX="153411" custLinFactX="-14594" custLinFactNeighborX="-100000" custLinFactNeighborY="-51319">
        <dgm:presLayoutVars>
          <dgm:chPref val="3"/>
        </dgm:presLayoutVars>
      </dgm:prSet>
      <dgm:spPr/>
    </dgm:pt>
    <dgm:pt modelId="{0B7801C9-73C4-45D6-B5FF-F885267E69F3}" type="pres">
      <dgm:prSet presAssocID="{033D01A5-4E05-4FC3-9AED-8FBF4C0610BA}" presName="rootConnector" presStyleLbl="node4" presStyleIdx="3" presStyleCnt="7"/>
      <dgm:spPr/>
    </dgm:pt>
    <dgm:pt modelId="{61164417-B65A-46FD-8FEB-D3BC87823BB9}" type="pres">
      <dgm:prSet presAssocID="{033D01A5-4E05-4FC3-9AED-8FBF4C0610BA}" presName="hierChild4" presStyleCnt="0"/>
      <dgm:spPr/>
    </dgm:pt>
    <dgm:pt modelId="{9B67C897-3A0C-4EAE-8800-6CFB63220C43}" type="pres">
      <dgm:prSet presAssocID="{033D01A5-4E05-4FC3-9AED-8FBF4C0610BA}" presName="hierChild5" presStyleCnt="0"/>
      <dgm:spPr/>
    </dgm:pt>
    <dgm:pt modelId="{322E60B2-3AA0-4D7B-A1BD-56811D6BA5AF}" type="pres">
      <dgm:prSet presAssocID="{26624428-12A8-41CC-BB9C-00A2DE8689FF}" presName="hierChild5" presStyleCnt="0"/>
      <dgm:spPr/>
    </dgm:pt>
    <dgm:pt modelId="{11A4EF01-8977-4DFC-A5D9-A0FAAA2E7017}" type="pres">
      <dgm:prSet presAssocID="{83A2F377-92C3-4552-8677-F10023951D88}" presName="Name37" presStyleLbl="parChTrans1D3" presStyleIdx="1" presStyleCnt="4"/>
      <dgm:spPr/>
    </dgm:pt>
    <dgm:pt modelId="{0E0787F6-036E-4C31-9527-36B523ECAEA3}" type="pres">
      <dgm:prSet presAssocID="{CBB391FA-F139-4FB9-BFC9-92A7AD32ABB9}" presName="hierRoot2" presStyleCnt="0">
        <dgm:presLayoutVars>
          <dgm:hierBranch val="init"/>
        </dgm:presLayoutVars>
      </dgm:prSet>
      <dgm:spPr/>
    </dgm:pt>
    <dgm:pt modelId="{54D12559-CCDE-4C48-AD51-13BE85BE1498}" type="pres">
      <dgm:prSet presAssocID="{CBB391FA-F139-4FB9-BFC9-92A7AD32ABB9}" presName="rootComposite" presStyleCnt="0"/>
      <dgm:spPr/>
    </dgm:pt>
    <dgm:pt modelId="{0817A5BB-1633-4CF8-9518-04C83103A395}" type="pres">
      <dgm:prSet presAssocID="{CBB391FA-F139-4FB9-BFC9-92A7AD32ABB9}" presName="rootText" presStyleLbl="node3" presStyleIdx="1" presStyleCnt="4" custScaleY="93422" custLinFactX="-10188" custLinFactNeighborX="-100000" custLinFactNeighborY="-17313">
        <dgm:presLayoutVars>
          <dgm:chPref val="3"/>
        </dgm:presLayoutVars>
      </dgm:prSet>
      <dgm:spPr/>
    </dgm:pt>
    <dgm:pt modelId="{58A2A4AB-4360-4220-A816-50069481CB64}" type="pres">
      <dgm:prSet presAssocID="{CBB391FA-F139-4FB9-BFC9-92A7AD32ABB9}" presName="rootConnector" presStyleLbl="node3" presStyleIdx="1" presStyleCnt="4"/>
      <dgm:spPr/>
    </dgm:pt>
    <dgm:pt modelId="{CEE0F8C8-CF75-405E-9756-9FF30405F964}" type="pres">
      <dgm:prSet presAssocID="{CBB391FA-F139-4FB9-BFC9-92A7AD32ABB9}" presName="hierChild4" presStyleCnt="0"/>
      <dgm:spPr/>
    </dgm:pt>
    <dgm:pt modelId="{A95A89E6-902E-420C-87DD-57615F968E3E}" type="pres">
      <dgm:prSet presAssocID="{D8231649-3A3F-4CD2-B84C-375FE2BA8DF9}" presName="Name37" presStyleLbl="parChTrans1D4" presStyleIdx="4" presStyleCnt="7"/>
      <dgm:spPr/>
    </dgm:pt>
    <dgm:pt modelId="{5DC6804F-C5D4-4F1F-A1E1-DE1177B78802}" type="pres">
      <dgm:prSet presAssocID="{C7752455-EC68-422C-91FE-877C0D6F1E94}" presName="hierRoot2" presStyleCnt="0">
        <dgm:presLayoutVars>
          <dgm:hierBranch val="init"/>
        </dgm:presLayoutVars>
      </dgm:prSet>
      <dgm:spPr/>
    </dgm:pt>
    <dgm:pt modelId="{FFA5DD2C-458C-4EC9-8FA1-FB288287A680}" type="pres">
      <dgm:prSet presAssocID="{C7752455-EC68-422C-91FE-877C0D6F1E94}" presName="rootComposite" presStyleCnt="0"/>
      <dgm:spPr/>
    </dgm:pt>
    <dgm:pt modelId="{80380B79-45FE-469D-A841-6B8F852C1141}" type="pres">
      <dgm:prSet presAssocID="{C7752455-EC68-422C-91FE-877C0D6F1E94}" presName="rootText" presStyleLbl="node4" presStyleIdx="4" presStyleCnt="7" custScaleX="46711" custScaleY="93422" custLinFactX="-15799" custLinFactNeighborX="-100000" custLinFactNeighborY="13550">
        <dgm:presLayoutVars>
          <dgm:chPref val="3"/>
        </dgm:presLayoutVars>
      </dgm:prSet>
      <dgm:spPr/>
    </dgm:pt>
    <dgm:pt modelId="{4AF7F918-9666-4172-9E79-775C2D8E6C2F}" type="pres">
      <dgm:prSet presAssocID="{C7752455-EC68-422C-91FE-877C0D6F1E94}" presName="rootConnector" presStyleLbl="node4" presStyleIdx="4" presStyleCnt="7"/>
      <dgm:spPr/>
    </dgm:pt>
    <dgm:pt modelId="{7AC273D7-1820-4947-A90C-6DBE62CFBEB7}" type="pres">
      <dgm:prSet presAssocID="{C7752455-EC68-422C-91FE-877C0D6F1E94}" presName="hierChild4" presStyleCnt="0"/>
      <dgm:spPr/>
    </dgm:pt>
    <dgm:pt modelId="{D33C7678-DF3D-460C-BAE5-D886E26565DB}" type="pres">
      <dgm:prSet presAssocID="{C7752455-EC68-422C-91FE-877C0D6F1E94}" presName="hierChild5" presStyleCnt="0"/>
      <dgm:spPr/>
    </dgm:pt>
    <dgm:pt modelId="{D64F2A94-4E2B-413F-B499-85EC19AE0498}" type="pres">
      <dgm:prSet presAssocID="{CBB391FA-F139-4FB9-BFC9-92A7AD32ABB9}" presName="hierChild5" presStyleCnt="0"/>
      <dgm:spPr/>
    </dgm:pt>
    <dgm:pt modelId="{C3E8943C-D9E5-4FFD-819C-A892E305E195}" type="pres">
      <dgm:prSet presAssocID="{056046E9-2F39-4B75-A19E-2D88DA33784A}" presName="Name37" presStyleLbl="parChTrans1D3" presStyleIdx="2" presStyleCnt="4"/>
      <dgm:spPr/>
    </dgm:pt>
    <dgm:pt modelId="{FB8F0B50-E7D0-4ED7-9D78-391B63594BA6}" type="pres">
      <dgm:prSet presAssocID="{A310D397-EF9F-457E-A50F-0A71A45D4BD3}" presName="hierRoot2" presStyleCnt="0">
        <dgm:presLayoutVars>
          <dgm:hierBranch val="init"/>
        </dgm:presLayoutVars>
      </dgm:prSet>
      <dgm:spPr/>
    </dgm:pt>
    <dgm:pt modelId="{0B4FE7DD-F8A9-4A3E-B9AA-59AD930A6A9E}" type="pres">
      <dgm:prSet presAssocID="{A310D397-EF9F-457E-A50F-0A71A45D4BD3}" presName="rootComposite" presStyleCnt="0"/>
      <dgm:spPr/>
    </dgm:pt>
    <dgm:pt modelId="{6A298796-5E78-4B39-BD70-D711BC318A31}" type="pres">
      <dgm:prSet presAssocID="{A310D397-EF9F-457E-A50F-0A71A45D4BD3}" presName="rootText" presStyleLbl="node3" presStyleIdx="2" presStyleCnt="4" custScaleX="62536" custScaleY="93422" custLinFactX="-25111" custLinFactNeighborX="-100000" custLinFactNeighborY="-17651">
        <dgm:presLayoutVars>
          <dgm:chPref val="3"/>
        </dgm:presLayoutVars>
      </dgm:prSet>
      <dgm:spPr/>
    </dgm:pt>
    <dgm:pt modelId="{21320E12-F8C3-4A14-9F97-1DD87B97FF1B}" type="pres">
      <dgm:prSet presAssocID="{A310D397-EF9F-457E-A50F-0A71A45D4BD3}" presName="rootConnector" presStyleLbl="node3" presStyleIdx="2" presStyleCnt="4"/>
      <dgm:spPr/>
    </dgm:pt>
    <dgm:pt modelId="{0A54FD04-DAD9-4339-A437-344E171D1265}" type="pres">
      <dgm:prSet presAssocID="{A310D397-EF9F-457E-A50F-0A71A45D4BD3}" presName="hierChild4" presStyleCnt="0"/>
      <dgm:spPr/>
    </dgm:pt>
    <dgm:pt modelId="{888AE045-82CE-496F-8F70-2C4A61E1BB67}" type="pres">
      <dgm:prSet presAssocID="{7181A77D-8B40-4A38-B6C7-9B6C2C86F035}" presName="Name37" presStyleLbl="parChTrans1D4" presStyleIdx="5" presStyleCnt="7"/>
      <dgm:spPr/>
    </dgm:pt>
    <dgm:pt modelId="{1A8EB28D-2665-4733-9485-338FC53B4306}" type="pres">
      <dgm:prSet presAssocID="{E2E8FC29-090D-44A5-AA44-51AD107A5C4D}" presName="hierRoot2" presStyleCnt="0">
        <dgm:presLayoutVars>
          <dgm:hierBranch val="init"/>
        </dgm:presLayoutVars>
      </dgm:prSet>
      <dgm:spPr/>
    </dgm:pt>
    <dgm:pt modelId="{6DE51AD3-0ED5-4BC6-8CE2-22D5116CAAA3}" type="pres">
      <dgm:prSet presAssocID="{E2E8FC29-090D-44A5-AA44-51AD107A5C4D}" presName="rootComposite" presStyleCnt="0"/>
      <dgm:spPr/>
    </dgm:pt>
    <dgm:pt modelId="{699A6A4D-9357-4317-923A-9C475B12DFE2}" type="pres">
      <dgm:prSet presAssocID="{E2E8FC29-090D-44A5-AA44-51AD107A5C4D}" presName="rootText" presStyleLbl="node4" presStyleIdx="5" presStyleCnt="7" custScaleX="46711" custScaleY="93422" custLinFactX="-29128" custLinFactNeighborX="-100000" custLinFactNeighborY="13551">
        <dgm:presLayoutVars>
          <dgm:chPref val="3"/>
        </dgm:presLayoutVars>
      </dgm:prSet>
      <dgm:spPr/>
    </dgm:pt>
    <dgm:pt modelId="{3A671DE9-52C1-42E0-BBB4-D8B2D97A81B8}" type="pres">
      <dgm:prSet presAssocID="{E2E8FC29-090D-44A5-AA44-51AD107A5C4D}" presName="rootConnector" presStyleLbl="node4" presStyleIdx="5" presStyleCnt="7"/>
      <dgm:spPr/>
    </dgm:pt>
    <dgm:pt modelId="{33515AF4-0B08-4952-8B72-B00034B357BC}" type="pres">
      <dgm:prSet presAssocID="{E2E8FC29-090D-44A5-AA44-51AD107A5C4D}" presName="hierChild4" presStyleCnt="0"/>
      <dgm:spPr/>
    </dgm:pt>
    <dgm:pt modelId="{A075F7EA-329A-4B18-8E97-04104BD92324}" type="pres">
      <dgm:prSet presAssocID="{E2E8FC29-090D-44A5-AA44-51AD107A5C4D}" presName="hierChild5" presStyleCnt="0"/>
      <dgm:spPr/>
    </dgm:pt>
    <dgm:pt modelId="{DCB82253-FA25-4DEA-BF86-22AD4AC7CFB1}" type="pres">
      <dgm:prSet presAssocID="{A310D397-EF9F-457E-A50F-0A71A45D4BD3}" presName="hierChild5" presStyleCnt="0"/>
      <dgm:spPr/>
    </dgm:pt>
    <dgm:pt modelId="{5373F2E7-C4F6-44DE-B0AF-3FD6F2525C78}" type="pres">
      <dgm:prSet presAssocID="{D8BE88F7-4217-4931-A9C0-4FAF4125D47C}" presName="Name37" presStyleLbl="parChTrans1D3" presStyleIdx="3" presStyleCnt="4"/>
      <dgm:spPr/>
    </dgm:pt>
    <dgm:pt modelId="{E65B6EC5-086D-49FF-8045-69E907836CDA}" type="pres">
      <dgm:prSet presAssocID="{056B032A-325A-482D-930A-8E96FB8E92E9}" presName="hierRoot2" presStyleCnt="0">
        <dgm:presLayoutVars>
          <dgm:hierBranch val="init"/>
        </dgm:presLayoutVars>
      </dgm:prSet>
      <dgm:spPr/>
    </dgm:pt>
    <dgm:pt modelId="{AF081786-24C8-49A0-B8BF-B814B0FCD763}" type="pres">
      <dgm:prSet presAssocID="{056B032A-325A-482D-930A-8E96FB8E92E9}" presName="rootComposite" presStyleCnt="0"/>
      <dgm:spPr/>
    </dgm:pt>
    <dgm:pt modelId="{08BB195C-388D-48D3-AAAE-535618FFCC44}" type="pres">
      <dgm:prSet presAssocID="{056B032A-325A-482D-930A-8E96FB8E92E9}" presName="rootText" presStyleLbl="node3" presStyleIdx="3" presStyleCnt="4" custScaleX="149475" custScaleY="93422" custLinFactX="-38118" custLinFactNeighborX="-100000" custLinFactNeighborY="-17544">
        <dgm:presLayoutVars>
          <dgm:chPref val="3"/>
        </dgm:presLayoutVars>
      </dgm:prSet>
      <dgm:spPr/>
    </dgm:pt>
    <dgm:pt modelId="{8906A6EA-F3F3-4F85-A04D-E8DF121D0F69}" type="pres">
      <dgm:prSet presAssocID="{056B032A-325A-482D-930A-8E96FB8E92E9}" presName="rootConnector" presStyleLbl="node3" presStyleIdx="3" presStyleCnt="4"/>
      <dgm:spPr/>
    </dgm:pt>
    <dgm:pt modelId="{C3ED5307-86F0-4A88-AF20-1FF7F2720083}" type="pres">
      <dgm:prSet presAssocID="{056B032A-325A-482D-930A-8E96FB8E92E9}" presName="hierChild4" presStyleCnt="0"/>
      <dgm:spPr/>
    </dgm:pt>
    <dgm:pt modelId="{CA86611A-D777-4A67-BB3B-D8409BC19278}" type="pres">
      <dgm:prSet presAssocID="{D15BCE43-EDEB-400D-B070-62BFB42C6EB5}" presName="Name37" presStyleLbl="parChTrans1D4" presStyleIdx="6" presStyleCnt="7"/>
      <dgm:spPr/>
    </dgm:pt>
    <dgm:pt modelId="{99116CBC-6C44-48FB-BA4F-1F844339A818}" type="pres">
      <dgm:prSet presAssocID="{2CBAFFAB-54A2-4E66-8E79-EC67D96785AA}" presName="hierRoot2" presStyleCnt="0">
        <dgm:presLayoutVars>
          <dgm:hierBranch val="init"/>
        </dgm:presLayoutVars>
      </dgm:prSet>
      <dgm:spPr/>
    </dgm:pt>
    <dgm:pt modelId="{403E1D84-8E1C-4B77-8514-4A8696E1591F}" type="pres">
      <dgm:prSet presAssocID="{2CBAFFAB-54A2-4E66-8E79-EC67D96785AA}" presName="rootComposite" presStyleCnt="0"/>
      <dgm:spPr/>
    </dgm:pt>
    <dgm:pt modelId="{B66FC1A6-51F4-4C3D-8BCD-9B3B219D86BB}" type="pres">
      <dgm:prSet presAssocID="{2CBAFFAB-54A2-4E66-8E79-EC67D96785AA}" presName="rootText" presStyleLbl="node4" presStyleIdx="6" presStyleCnt="7" custScaleX="46711" custScaleY="93422" custLinFactX="-54925" custLinFactNeighborX="-100000" custLinFactNeighborY="13551">
        <dgm:presLayoutVars>
          <dgm:chPref val="3"/>
        </dgm:presLayoutVars>
      </dgm:prSet>
      <dgm:spPr/>
    </dgm:pt>
    <dgm:pt modelId="{03808782-3B6A-4B07-A94C-E3DEEB377322}" type="pres">
      <dgm:prSet presAssocID="{2CBAFFAB-54A2-4E66-8E79-EC67D96785AA}" presName="rootConnector" presStyleLbl="node4" presStyleIdx="6" presStyleCnt="7"/>
      <dgm:spPr/>
    </dgm:pt>
    <dgm:pt modelId="{25BD0663-97B2-41E6-8036-F724F6144B22}" type="pres">
      <dgm:prSet presAssocID="{2CBAFFAB-54A2-4E66-8E79-EC67D96785AA}" presName="hierChild4" presStyleCnt="0"/>
      <dgm:spPr/>
    </dgm:pt>
    <dgm:pt modelId="{062C2750-4A6E-4548-863A-AAC8E264550A}" type="pres">
      <dgm:prSet presAssocID="{2CBAFFAB-54A2-4E66-8E79-EC67D96785AA}" presName="hierChild5" presStyleCnt="0"/>
      <dgm:spPr/>
    </dgm:pt>
    <dgm:pt modelId="{D6FE8BA9-F568-492A-8C6E-95B9979A41E2}" type="pres">
      <dgm:prSet presAssocID="{056B032A-325A-482D-930A-8E96FB8E92E9}" presName="hierChild5" presStyleCnt="0"/>
      <dgm:spPr/>
    </dgm:pt>
    <dgm:pt modelId="{B5AAB94B-F87D-41CC-AC03-F93FAC289088}" type="pres">
      <dgm:prSet presAssocID="{621C59B2-8B7B-4289-9494-F1411FA16C71}" presName="hierChild5" presStyleCnt="0"/>
      <dgm:spPr/>
    </dgm:pt>
    <dgm:pt modelId="{909A4B46-677E-49DF-9180-0259732AFF94}" type="pres">
      <dgm:prSet presAssocID="{373281CE-18C2-4603-9CD6-E39F8B07E919}" presName="Name37" presStyleLbl="parChTrans1D2" presStyleIdx="1" presStyleCnt="3"/>
      <dgm:spPr/>
    </dgm:pt>
    <dgm:pt modelId="{123A8030-D58B-490B-A7FB-A8A9126496A6}" type="pres">
      <dgm:prSet presAssocID="{126DA5EB-083A-44BD-B585-A32201B84B4F}" presName="hierRoot2" presStyleCnt="0">
        <dgm:presLayoutVars>
          <dgm:hierBranch val="init"/>
        </dgm:presLayoutVars>
      </dgm:prSet>
      <dgm:spPr/>
    </dgm:pt>
    <dgm:pt modelId="{6DB2F014-9A74-49C8-8290-9C806C03FAA8}" type="pres">
      <dgm:prSet presAssocID="{126DA5EB-083A-44BD-B585-A32201B84B4F}" presName="rootComposite" presStyleCnt="0"/>
      <dgm:spPr/>
    </dgm:pt>
    <dgm:pt modelId="{E3677C02-C701-41AB-BE0E-D9EFB951046F}" type="pres">
      <dgm:prSet presAssocID="{126DA5EB-083A-44BD-B585-A32201B84B4F}" presName="rootText" presStyleLbl="node2" presStyleIdx="1" presStyleCnt="3" custScaleX="174737" custLinFactNeighborX="19955" custLinFactNeighborY="3215">
        <dgm:presLayoutVars>
          <dgm:chPref val="3"/>
        </dgm:presLayoutVars>
      </dgm:prSet>
      <dgm:spPr/>
    </dgm:pt>
    <dgm:pt modelId="{522B1079-7E15-4E83-A798-6E936165DB31}" type="pres">
      <dgm:prSet presAssocID="{126DA5EB-083A-44BD-B585-A32201B84B4F}" presName="rootConnector" presStyleLbl="node2" presStyleIdx="1" presStyleCnt="3"/>
      <dgm:spPr/>
    </dgm:pt>
    <dgm:pt modelId="{98AB7831-BBEC-4A20-AE45-536A026899F8}" type="pres">
      <dgm:prSet presAssocID="{126DA5EB-083A-44BD-B585-A32201B84B4F}" presName="hierChild4" presStyleCnt="0"/>
      <dgm:spPr/>
    </dgm:pt>
    <dgm:pt modelId="{5617045D-E73C-4882-B6DC-1F708428557E}" type="pres">
      <dgm:prSet presAssocID="{126DA5EB-083A-44BD-B585-A32201B84B4F}" presName="hierChild5" presStyleCnt="0"/>
      <dgm:spPr/>
    </dgm:pt>
    <dgm:pt modelId="{DD3B10C6-96A2-4077-9DD9-B56E2CE1CB3F}" type="pres">
      <dgm:prSet presAssocID="{B02F2858-90D3-4EFF-9DF3-C7B0736ECE99}" presName="Name37" presStyleLbl="parChTrans1D2" presStyleIdx="2" presStyleCnt="3"/>
      <dgm:spPr/>
    </dgm:pt>
    <dgm:pt modelId="{8C683A1A-ABEB-4059-B2E3-C235E5FDBC25}" type="pres">
      <dgm:prSet presAssocID="{2557CDDE-48C3-4C3D-AA8C-89C7A5360EB8}" presName="hierRoot2" presStyleCnt="0">
        <dgm:presLayoutVars>
          <dgm:hierBranch val="init"/>
        </dgm:presLayoutVars>
      </dgm:prSet>
      <dgm:spPr/>
    </dgm:pt>
    <dgm:pt modelId="{0EF04327-BEF5-4E46-B362-30BEC84C33FA}" type="pres">
      <dgm:prSet presAssocID="{2557CDDE-48C3-4C3D-AA8C-89C7A5360EB8}" presName="rootComposite" presStyleCnt="0"/>
      <dgm:spPr/>
    </dgm:pt>
    <dgm:pt modelId="{FDE37128-75DA-4F38-8EEF-12F1AF7274C4}" type="pres">
      <dgm:prSet presAssocID="{2557CDDE-48C3-4C3D-AA8C-89C7A5360EB8}" presName="rootText" presStyleLbl="node2" presStyleIdx="2" presStyleCnt="3" custScaleX="165556" custLinFactNeighborX="18803" custLinFactNeighborY="2996">
        <dgm:presLayoutVars>
          <dgm:chPref val="3"/>
        </dgm:presLayoutVars>
      </dgm:prSet>
      <dgm:spPr/>
    </dgm:pt>
    <dgm:pt modelId="{58EEAF59-AC2F-4577-90CF-3F87B6116999}" type="pres">
      <dgm:prSet presAssocID="{2557CDDE-48C3-4C3D-AA8C-89C7A5360EB8}" presName="rootConnector" presStyleLbl="node2" presStyleIdx="2" presStyleCnt="3"/>
      <dgm:spPr/>
    </dgm:pt>
    <dgm:pt modelId="{B597D2A1-DDC5-4F15-9CF1-5BC0CB249622}" type="pres">
      <dgm:prSet presAssocID="{2557CDDE-48C3-4C3D-AA8C-89C7A5360EB8}" presName="hierChild4" presStyleCnt="0"/>
      <dgm:spPr/>
    </dgm:pt>
    <dgm:pt modelId="{2E804E94-C2B5-4628-A8D8-BFB2711A3CDF}" type="pres">
      <dgm:prSet presAssocID="{2557CDDE-48C3-4C3D-AA8C-89C7A5360EB8}" presName="hierChild5" presStyleCnt="0"/>
      <dgm:spPr/>
    </dgm:pt>
    <dgm:pt modelId="{6F4904F5-AE70-4161-8874-82166863BEF8}" type="pres">
      <dgm:prSet presAssocID="{57F6ECA6-0621-413E-8360-A5B4D01A8596}" presName="hierChild3" presStyleCnt="0"/>
      <dgm:spPr/>
    </dgm:pt>
  </dgm:ptLst>
  <dgm:cxnLst>
    <dgm:cxn modelId="{905AD90F-B43B-472C-9DE4-0BB57FD4DFCE}" type="presOf" srcId="{2557CDDE-48C3-4C3D-AA8C-89C7A5360EB8}" destId="{58EEAF59-AC2F-4577-90CF-3F87B6116999}" srcOrd="1" destOrd="0" presId="urn:microsoft.com/office/officeart/2005/8/layout/orgChart1"/>
    <dgm:cxn modelId="{9EFA6A16-D681-4C9E-B433-05641B47DB22}" srcId="{57F6ECA6-0621-413E-8360-A5B4D01A8596}" destId="{2557CDDE-48C3-4C3D-AA8C-89C7A5360EB8}" srcOrd="2" destOrd="0" parTransId="{B02F2858-90D3-4EFF-9DF3-C7B0736ECE99}" sibTransId="{25C5AFFB-91FB-4BFC-8461-09366AE046CC}"/>
    <dgm:cxn modelId="{DF604421-780E-4CE2-8FED-FA85BFBBE17C}" srcId="{56B917E9-46AE-41C9-B055-EE4B90CCC36E}" destId="{57F6ECA6-0621-413E-8360-A5B4D01A8596}" srcOrd="0" destOrd="0" parTransId="{53D1E3CA-6DD4-427B-A6A5-A416D33D8CB0}" sibTransId="{7D5AA630-A856-4892-8B33-C3CB600573A9}"/>
    <dgm:cxn modelId="{E715A821-13DF-402D-AF84-44EDD6309815}" type="presOf" srcId="{56B917E9-46AE-41C9-B055-EE4B90CCC36E}" destId="{1C473B96-1F66-40B1-AE9E-92BEF4966CC7}" srcOrd="0" destOrd="0" presId="urn:microsoft.com/office/officeart/2005/8/layout/orgChart1"/>
    <dgm:cxn modelId="{2F31B321-9704-48BD-8B27-CDF31C719B87}" type="presOf" srcId="{373281CE-18C2-4603-9CD6-E39F8B07E919}" destId="{909A4B46-677E-49DF-9180-0259732AFF94}" srcOrd="0" destOrd="0" presId="urn:microsoft.com/office/officeart/2005/8/layout/orgChart1"/>
    <dgm:cxn modelId="{A68D4727-48C5-4AFA-AAD0-17B9EC4534EB}" type="presOf" srcId="{05647DC9-0B47-49EA-B1F4-3678A27758AD}" destId="{1A681668-FAAF-4DEE-AA05-5101D3AEC5C6}" srcOrd="1" destOrd="0" presId="urn:microsoft.com/office/officeart/2005/8/layout/orgChart1"/>
    <dgm:cxn modelId="{7E0E3529-A691-462F-A850-B9C4EBA14BB9}" type="presOf" srcId="{BBEACB82-EEEA-43CF-8505-AED1BB0A25BF}" destId="{6AEB1997-E071-4A0B-B83E-67074BD01C4C}" srcOrd="0" destOrd="0" presId="urn:microsoft.com/office/officeart/2005/8/layout/orgChart1"/>
    <dgm:cxn modelId="{A5839F29-7047-4371-8D2A-C35204F65921}" srcId="{26624428-12A8-41CC-BB9C-00A2DE8689FF}" destId="{FAD7937E-A6CD-436E-9F87-D0E55A0BD674}" srcOrd="2" destOrd="0" parTransId="{220484B0-B490-4298-8A90-07EC53074D93}" sibTransId="{9AD19903-F3A9-4A77-8299-DC3DAB0D00B6}"/>
    <dgm:cxn modelId="{58B25E2A-D368-4197-AEAC-FF85FCAC2BE1}" type="presOf" srcId="{E2E8FC29-090D-44A5-AA44-51AD107A5C4D}" destId="{3A671DE9-52C1-42E0-BBB4-D8B2D97A81B8}" srcOrd="1" destOrd="0" presId="urn:microsoft.com/office/officeart/2005/8/layout/orgChart1"/>
    <dgm:cxn modelId="{B35F252B-AAFE-4EF8-8301-4BF79953E705}" type="presOf" srcId="{D8231649-3A3F-4CD2-B84C-375FE2BA8DF9}" destId="{A95A89E6-902E-420C-87DD-57615F968E3E}" srcOrd="0" destOrd="0" presId="urn:microsoft.com/office/officeart/2005/8/layout/orgChart1"/>
    <dgm:cxn modelId="{E757C92B-5546-4E90-BE0E-D684C862A52C}" type="presOf" srcId="{126DA5EB-083A-44BD-B585-A32201B84B4F}" destId="{522B1079-7E15-4E83-A798-6E936165DB31}" srcOrd="1" destOrd="0" presId="urn:microsoft.com/office/officeart/2005/8/layout/orgChart1"/>
    <dgm:cxn modelId="{BE5CB72C-B39D-436F-8F77-A190D68E246F}" type="presOf" srcId="{2CBAFFAB-54A2-4E66-8E79-EC67D96785AA}" destId="{B66FC1A6-51F4-4C3D-8BCD-9B3B219D86BB}" srcOrd="0" destOrd="0" presId="urn:microsoft.com/office/officeart/2005/8/layout/orgChart1"/>
    <dgm:cxn modelId="{4A22FA2F-FDD8-4BC3-801B-3A9ADB2D5BC6}" type="presOf" srcId="{056B032A-325A-482D-930A-8E96FB8E92E9}" destId="{08BB195C-388D-48D3-AAAE-535618FFCC44}" srcOrd="0" destOrd="0" presId="urn:microsoft.com/office/officeart/2005/8/layout/orgChart1"/>
    <dgm:cxn modelId="{8424A632-573C-418E-8921-73F025E5EDAC}" srcId="{621C59B2-8B7B-4289-9494-F1411FA16C71}" destId="{26624428-12A8-41CC-BB9C-00A2DE8689FF}" srcOrd="0" destOrd="0" parTransId="{65D1136D-5DE0-4456-9263-6707CBF02666}" sibTransId="{B0EBB630-D47B-444A-9B80-88C11DB00BC5}"/>
    <dgm:cxn modelId="{D27AC336-B9AA-423F-8A3F-434156B3BA36}" type="presOf" srcId="{2CBAFFAB-54A2-4E66-8E79-EC67D96785AA}" destId="{03808782-3B6A-4B07-A94C-E3DEEB377322}" srcOrd="1" destOrd="0" presId="urn:microsoft.com/office/officeart/2005/8/layout/orgChart1"/>
    <dgm:cxn modelId="{8AF9CC40-ADD1-4508-ADA5-545D863B65AE}" type="presOf" srcId="{26624428-12A8-41CC-BB9C-00A2DE8689FF}" destId="{8B18B5A6-4491-411D-B527-3426DCA68A8D}" srcOrd="0" destOrd="0" presId="urn:microsoft.com/office/officeart/2005/8/layout/orgChart1"/>
    <dgm:cxn modelId="{B6491C5C-132C-44E6-80D4-D6D9CB08AF77}" srcId="{26624428-12A8-41CC-BB9C-00A2DE8689FF}" destId="{033D01A5-4E05-4FC3-9AED-8FBF4C0610BA}" srcOrd="3" destOrd="0" parTransId="{A582D105-A929-4905-925A-15CBE0802421}" sibTransId="{49EBC847-A6CD-4CFF-AAD1-C092906541C2}"/>
    <dgm:cxn modelId="{AEDEEB5E-B080-4B1C-A622-A40EFF2A133D}" type="presOf" srcId="{CBB391FA-F139-4FB9-BFC9-92A7AD32ABB9}" destId="{58A2A4AB-4360-4220-A816-50069481CB64}" srcOrd="1" destOrd="0" presId="urn:microsoft.com/office/officeart/2005/8/layout/orgChart1"/>
    <dgm:cxn modelId="{0BBED35F-F7D0-4556-88CA-32B6DDDB39A5}" srcId="{26624428-12A8-41CC-BB9C-00A2DE8689FF}" destId="{96232FFE-68C4-4BE2-9FFF-118C2A3E580B}" srcOrd="0" destOrd="0" parTransId="{7719C4EB-D186-454F-A99E-2A4314834F23}" sibTransId="{0AD213D3-4C26-49C4-A6C2-8231F8EF28FF}"/>
    <dgm:cxn modelId="{D90A2D41-74AE-4E0C-8667-D0E41299840B}" type="presOf" srcId="{65D1136D-5DE0-4456-9263-6707CBF02666}" destId="{1E962FC7-ED5B-41E7-A6E9-A268E8E876E0}" srcOrd="0" destOrd="0" presId="urn:microsoft.com/office/officeart/2005/8/layout/orgChart1"/>
    <dgm:cxn modelId="{93A91364-B5CA-4A45-BAF7-72CBC84AC299}" srcId="{621C59B2-8B7B-4289-9494-F1411FA16C71}" destId="{056B032A-325A-482D-930A-8E96FB8E92E9}" srcOrd="3" destOrd="0" parTransId="{D8BE88F7-4217-4931-A9C0-4FAF4125D47C}" sibTransId="{E084E80D-52EA-4CCD-B670-29D0EF8C4346}"/>
    <dgm:cxn modelId="{CC288C48-F5BD-4926-BF85-580AA9ABD25E}" type="presOf" srcId="{FAD7937E-A6CD-436E-9F87-D0E55A0BD674}" destId="{380CBA52-4CCD-474E-A06B-96EF92D09C5C}" srcOrd="1" destOrd="0" presId="urn:microsoft.com/office/officeart/2005/8/layout/orgChart1"/>
    <dgm:cxn modelId="{43E49F49-4CBB-444C-ADA2-7C25BA53AEF0}" type="presOf" srcId="{2557CDDE-48C3-4C3D-AA8C-89C7A5360EB8}" destId="{FDE37128-75DA-4F38-8EEF-12F1AF7274C4}" srcOrd="0" destOrd="0" presId="urn:microsoft.com/office/officeart/2005/8/layout/orgChart1"/>
    <dgm:cxn modelId="{79F4616A-3ADA-4044-82CE-C544C9E73C6F}" type="presOf" srcId="{B02F2858-90D3-4EFF-9DF3-C7B0736ECE99}" destId="{DD3B10C6-96A2-4077-9DD9-B56E2CE1CB3F}" srcOrd="0" destOrd="0" presId="urn:microsoft.com/office/officeart/2005/8/layout/orgChart1"/>
    <dgm:cxn modelId="{E8A4484A-C0F3-4CBF-B608-1F2F17D7B74A}" type="presOf" srcId="{220484B0-B490-4298-8A90-07EC53074D93}" destId="{CC2EA811-C6D0-4CEC-AB5F-10B1B8E9A25F}" srcOrd="0" destOrd="0" presId="urn:microsoft.com/office/officeart/2005/8/layout/orgChart1"/>
    <dgm:cxn modelId="{C674196B-1589-400F-A22A-B176842C5F99}" srcId="{A310D397-EF9F-457E-A50F-0A71A45D4BD3}" destId="{E2E8FC29-090D-44A5-AA44-51AD107A5C4D}" srcOrd="0" destOrd="0" parTransId="{7181A77D-8B40-4A38-B6C7-9B6C2C86F035}" sibTransId="{4B3F820B-1E46-4F64-A171-E4EF71E176D8}"/>
    <dgm:cxn modelId="{5F22D06B-398A-4BDE-AC36-353C635DABD5}" type="presOf" srcId="{033D01A5-4E05-4FC3-9AED-8FBF4C0610BA}" destId="{A0F87344-6F09-44D5-A2D1-ED9892D4CC39}" srcOrd="0" destOrd="0" presId="urn:microsoft.com/office/officeart/2005/8/layout/orgChart1"/>
    <dgm:cxn modelId="{243F0F6D-4B8B-4E8F-A7DC-D3A6361F7DD6}" type="presOf" srcId="{A582D105-A929-4905-925A-15CBE0802421}" destId="{98E63745-DBB3-4B5D-B729-C25DD7570E4D}" srcOrd="0" destOrd="0" presId="urn:microsoft.com/office/officeart/2005/8/layout/orgChart1"/>
    <dgm:cxn modelId="{BA748C4E-001A-4EBC-A067-5D697F56A9F5}" type="presOf" srcId="{7719C4EB-D186-454F-A99E-2A4314834F23}" destId="{7572C384-2227-49DC-AB8D-8C50D02062FA}" srcOrd="0" destOrd="0" presId="urn:microsoft.com/office/officeart/2005/8/layout/orgChart1"/>
    <dgm:cxn modelId="{2B82C971-AC09-4C19-8F5B-3B3A5F4795C5}" type="presOf" srcId="{96232FFE-68C4-4BE2-9FFF-118C2A3E580B}" destId="{9277DF36-BB33-4E04-A1CD-0A36B82770F2}" srcOrd="1" destOrd="0" presId="urn:microsoft.com/office/officeart/2005/8/layout/orgChart1"/>
    <dgm:cxn modelId="{6C533C72-8E1F-4C54-9629-8253EF144DFF}" type="presOf" srcId="{CBB391FA-F139-4FB9-BFC9-92A7AD32ABB9}" destId="{0817A5BB-1633-4CF8-9518-04C83103A395}" srcOrd="0" destOrd="0" presId="urn:microsoft.com/office/officeart/2005/8/layout/orgChart1"/>
    <dgm:cxn modelId="{EEB57C52-A567-419C-895D-B8A89774EA59}" type="presOf" srcId="{C7752455-EC68-422C-91FE-877C0D6F1E94}" destId="{4AF7F918-9666-4172-9E79-775C2D8E6C2F}" srcOrd="1" destOrd="0" presId="urn:microsoft.com/office/officeart/2005/8/layout/orgChart1"/>
    <dgm:cxn modelId="{84BA8272-06DE-4444-9E80-C9F27EAE1419}" srcId="{57F6ECA6-0621-413E-8360-A5B4D01A8596}" destId="{621C59B2-8B7B-4289-9494-F1411FA16C71}" srcOrd="0" destOrd="0" parTransId="{BBEACB82-EEEA-43CF-8505-AED1BB0A25BF}" sibTransId="{4398259C-4156-46C8-AD20-EA1959A8B9AD}"/>
    <dgm:cxn modelId="{1226C552-B155-4B84-8F0A-61B1EBEB80A6}" srcId="{056B032A-325A-482D-930A-8E96FB8E92E9}" destId="{2CBAFFAB-54A2-4E66-8E79-EC67D96785AA}" srcOrd="0" destOrd="0" parTransId="{D15BCE43-EDEB-400D-B070-62BFB42C6EB5}" sibTransId="{C985A738-AB75-4F96-B6C7-AAD1CBEF8BD7}"/>
    <dgm:cxn modelId="{37B48774-51EB-42DC-86AE-0BB8BCDC774F}" type="presOf" srcId="{96232FFE-68C4-4BE2-9FFF-118C2A3E580B}" destId="{0D4D0B3F-788F-4C17-B882-498C2EE5D753}" srcOrd="0" destOrd="0" presId="urn:microsoft.com/office/officeart/2005/8/layout/orgChart1"/>
    <dgm:cxn modelId="{2597D175-7374-4480-84A8-AB9ED391FD6F}" srcId="{CBB391FA-F139-4FB9-BFC9-92A7AD32ABB9}" destId="{C7752455-EC68-422C-91FE-877C0D6F1E94}" srcOrd="0" destOrd="0" parTransId="{D8231649-3A3F-4CD2-B84C-375FE2BA8DF9}" sibTransId="{FAB98122-DA1A-494D-AE81-9C8E09A2A25E}"/>
    <dgm:cxn modelId="{86F8C778-FDB3-4FEF-B8F6-5DA54E9AD305}" type="presOf" srcId="{056B032A-325A-482D-930A-8E96FB8E92E9}" destId="{8906A6EA-F3F3-4F85-A04D-E8DF121D0F69}" srcOrd="1" destOrd="0" presId="urn:microsoft.com/office/officeart/2005/8/layout/orgChart1"/>
    <dgm:cxn modelId="{A504805A-6B1A-45D6-8E6C-9833E352FC6D}" type="presOf" srcId="{C7752455-EC68-422C-91FE-877C0D6F1E94}" destId="{80380B79-45FE-469D-A841-6B8F852C1141}" srcOrd="0" destOrd="0" presId="urn:microsoft.com/office/officeart/2005/8/layout/orgChart1"/>
    <dgm:cxn modelId="{BAE4717E-FCFB-420A-89CF-09C659E1A798}" srcId="{57F6ECA6-0621-413E-8360-A5B4D01A8596}" destId="{126DA5EB-083A-44BD-B585-A32201B84B4F}" srcOrd="1" destOrd="0" parTransId="{373281CE-18C2-4603-9CD6-E39F8B07E919}" sibTransId="{657AE71E-5146-4372-B428-1C28C927325E}"/>
    <dgm:cxn modelId="{7A0A5F88-251F-4544-B195-BC9B02A7907C}" type="presOf" srcId="{126DA5EB-083A-44BD-B585-A32201B84B4F}" destId="{E3677C02-C701-41AB-BE0E-D9EFB951046F}" srcOrd="0" destOrd="0" presId="urn:microsoft.com/office/officeart/2005/8/layout/orgChart1"/>
    <dgm:cxn modelId="{95C2B88A-04C4-4045-96F4-2CBD5C5980D1}" type="presOf" srcId="{621C59B2-8B7B-4289-9494-F1411FA16C71}" destId="{101FC84F-FA4C-42A7-BF1D-88D693C33A8A}" srcOrd="0" destOrd="0" presId="urn:microsoft.com/office/officeart/2005/8/layout/orgChart1"/>
    <dgm:cxn modelId="{A389E496-6A7B-44F1-AB9F-49A271D43308}" type="presOf" srcId="{D15BCE43-EDEB-400D-B070-62BFB42C6EB5}" destId="{CA86611A-D777-4A67-BB3B-D8409BC19278}" srcOrd="0" destOrd="0" presId="urn:microsoft.com/office/officeart/2005/8/layout/orgChart1"/>
    <dgm:cxn modelId="{34047997-A695-43A3-BB44-61D5D22A5420}" type="presOf" srcId="{05647DC9-0B47-49EA-B1F4-3678A27758AD}" destId="{B9A5CE4F-74F6-4EC1-98FB-FB6A865CD72C}" srcOrd="0" destOrd="0" presId="urn:microsoft.com/office/officeart/2005/8/layout/orgChart1"/>
    <dgm:cxn modelId="{4BF82D99-0A3B-46FC-8F2C-D63EE9ABE5BD}" type="presOf" srcId="{FAD7937E-A6CD-436E-9F87-D0E55A0BD674}" destId="{B36991B1-3236-4E3A-9FD2-107013B0855E}" srcOrd="0" destOrd="0" presId="urn:microsoft.com/office/officeart/2005/8/layout/orgChart1"/>
    <dgm:cxn modelId="{DAF24E9E-ADBD-4C91-B8A9-1D42FE0A01DE}" srcId="{621C59B2-8B7B-4289-9494-F1411FA16C71}" destId="{A310D397-EF9F-457E-A50F-0A71A45D4BD3}" srcOrd="2" destOrd="0" parTransId="{056046E9-2F39-4B75-A19E-2D88DA33784A}" sibTransId="{29F60DE3-C38C-414D-ABB8-DC338922641F}"/>
    <dgm:cxn modelId="{4CD385AF-DF71-4194-8B4A-21B9252E4CF7}" type="presOf" srcId="{B44CFDB9-89EA-45FA-8BFC-522D90781DCF}" destId="{BF3A411C-6B88-4294-84A1-6F81DFF833D7}" srcOrd="0" destOrd="0" presId="urn:microsoft.com/office/officeart/2005/8/layout/orgChart1"/>
    <dgm:cxn modelId="{64DC89B3-0CFB-4822-808C-EBBDC814D157}" type="presOf" srcId="{83A2F377-92C3-4552-8677-F10023951D88}" destId="{11A4EF01-8977-4DFC-A5D9-A0FAAA2E7017}" srcOrd="0" destOrd="0" presId="urn:microsoft.com/office/officeart/2005/8/layout/orgChart1"/>
    <dgm:cxn modelId="{0AB3F1B5-23C0-429F-B60D-996805FBAA75}" srcId="{26624428-12A8-41CC-BB9C-00A2DE8689FF}" destId="{05647DC9-0B47-49EA-B1F4-3678A27758AD}" srcOrd="1" destOrd="0" parTransId="{B44CFDB9-89EA-45FA-8BFC-522D90781DCF}" sibTransId="{BD0427FA-B87F-4FD1-8B20-8D46F8999271}"/>
    <dgm:cxn modelId="{00F911CB-FC58-43FC-881A-46840FDDC501}" type="presOf" srcId="{A310D397-EF9F-457E-A50F-0A71A45D4BD3}" destId="{6A298796-5E78-4B39-BD70-D711BC318A31}" srcOrd="0" destOrd="0" presId="urn:microsoft.com/office/officeart/2005/8/layout/orgChart1"/>
    <dgm:cxn modelId="{BE0C4DCB-0DC8-44F7-AE71-5429B6868F25}" type="presOf" srcId="{621C59B2-8B7B-4289-9494-F1411FA16C71}" destId="{8E2BFB97-47E2-463A-A508-9289016CBC62}" srcOrd="1" destOrd="0" presId="urn:microsoft.com/office/officeart/2005/8/layout/orgChart1"/>
    <dgm:cxn modelId="{07FB44D0-5C17-457B-BE85-75B629D46121}" type="presOf" srcId="{033D01A5-4E05-4FC3-9AED-8FBF4C0610BA}" destId="{0B7801C9-73C4-45D6-B5FF-F885267E69F3}" srcOrd="1" destOrd="0" presId="urn:microsoft.com/office/officeart/2005/8/layout/orgChart1"/>
    <dgm:cxn modelId="{796F7FD0-4956-4EA7-9798-35D21BD8999A}" type="presOf" srcId="{056046E9-2F39-4B75-A19E-2D88DA33784A}" destId="{C3E8943C-D9E5-4FFD-819C-A892E305E195}" srcOrd="0" destOrd="0" presId="urn:microsoft.com/office/officeart/2005/8/layout/orgChart1"/>
    <dgm:cxn modelId="{54A584D5-7A6D-486D-BD22-F18926142EF6}" type="presOf" srcId="{26624428-12A8-41CC-BB9C-00A2DE8689FF}" destId="{63E973E2-5CEE-4976-B2CE-7A30ADB98C8B}" srcOrd="1" destOrd="0" presId="urn:microsoft.com/office/officeart/2005/8/layout/orgChart1"/>
    <dgm:cxn modelId="{B7EC77DA-A196-4A1F-A3F2-69B339868462}" type="presOf" srcId="{D8BE88F7-4217-4931-A9C0-4FAF4125D47C}" destId="{5373F2E7-C4F6-44DE-B0AF-3FD6F2525C78}" srcOrd="0" destOrd="0" presId="urn:microsoft.com/office/officeart/2005/8/layout/orgChart1"/>
    <dgm:cxn modelId="{1E2BFBDF-8612-4930-AE5F-7BC9142E158E}" srcId="{621C59B2-8B7B-4289-9494-F1411FA16C71}" destId="{CBB391FA-F139-4FB9-BFC9-92A7AD32ABB9}" srcOrd="1" destOrd="0" parTransId="{83A2F377-92C3-4552-8677-F10023951D88}" sibTransId="{A45931DB-1F8B-41E1-835A-2FF81EA9D8A9}"/>
    <dgm:cxn modelId="{45AD28E3-2B67-4E49-B32F-F3C9383D1CF9}" type="presOf" srcId="{A310D397-EF9F-457E-A50F-0A71A45D4BD3}" destId="{21320E12-F8C3-4A14-9F97-1DD87B97FF1B}" srcOrd="1" destOrd="0" presId="urn:microsoft.com/office/officeart/2005/8/layout/orgChart1"/>
    <dgm:cxn modelId="{D589F7E8-4045-4572-B6E3-BA7C7EBC0658}" type="presOf" srcId="{57F6ECA6-0621-413E-8360-A5B4D01A8596}" destId="{1CDE7C4C-172E-42BC-850C-BCAB4C70BC08}" srcOrd="0" destOrd="0" presId="urn:microsoft.com/office/officeart/2005/8/layout/orgChart1"/>
    <dgm:cxn modelId="{2A3565E9-5246-4747-9769-DB7653AA3F90}" type="presOf" srcId="{57F6ECA6-0621-413E-8360-A5B4D01A8596}" destId="{28D632C9-7622-4C8C-BED1-0A4E03DC2916}" srcOrd="1" destOrd="0" presId="urn:microsoft.com/office/officeart/2005/8/layout/orgChart1"/>
    <dgm:cxn modelId="{A89493E9-0AC8-463D-8B70-02656359C87E}" type="presOf" srcId="{7181A77D-8B40-4A38-B6C7-9B6C2C86F035}" destId="{888AE045-82CE-496F-8F70-2C4A61E1BB67}" srcOrd="0" destOrd="0" presId="urn:microsoft.com/office/officeart/2005/8/layout/orgChart1"/>
    <dgm:cxn modelId="{2050BFFD-EF0D-4019-9126-1F8BD73D07AA}" type="presOf" srcId="{E2E8FC29-090D-44A5-AA44-51AD107A5C4D}" destId="{699A6A4D-9357-4317-923A-9C475B12DFE2}" srcOrd="0" destOrd="0" presId="urn:microsoft.com/office/officeart/2005/8/layout/orgChart1"/>
    <dgm:cxn modelId="{55E72BDE-2047-4C69-85AA-2D974BB0896D}" type="presParOf" srcId="{1C473B96-1F66-40B1-AE9E-92BEF4966CC7}" destId="{F6696582-0681-4DD0-8C29-9689B1942862}" srcOrd="0" destOrd="0" presId="urn:microsoft.com/office/officeart/2005/8/layout/orgChart1"/>
    <dgm:cxn modelId="{B41AAF5A-F35F-4B46-8A3E-6802DFE6A6F8}" type="presParOf" srcId="{F6696582-0681-4DD0-8C29-9689B1942862}" destId="{3D13C25B-D180-4F2C-836A-06757464BD23}" srcOrd="0" destOrd="0" presId="urn:microsoft.com/office/officeart/2005/8/layout/orgChart1"/>
    <dgm:cxn modelId="{C7D9AE49-C23B-42E1-98A7-DFC73FBF9B2F}" type="presParOf" srcId="{3D13C25B-D180-4F2C-836A-06757464BD23}" destId="{1CDE7C4C-172E-42BC-850C-BCAB4C70BC08}" srcOrd="0" destOrd="0" presId="urn:microsoft.com/office/officeart/2005/8/layout/orgChart1"/>
    <dgm:cxn modelId="{DD180DE2-CD0B-48E2-A783-E4EE1CD79FBF}" type="presParOf" srcId="{3D13C25B-D180-4F2C-836A-06757464BD23}" destId="{28D632C9-7622-4C8C-BED1-0A4E03DC2916}" srcOrd="1" destOrd="0" presId="urn:microsoft.com/office/officeart/2005/8/layout/orgChart1"/>
    <dgm:cxn modelId="{1B813171-4A88-44A9-89F6-37C72761C6A9}" type="presParOf" srcId="{F6696582-0681-4DD0-8C29-9689B1942862}" destId="{FC15CDFB-BD9F-4936-93F6-5820794DCEB9}" srcOrd="1" destOrd="0" presId="urn:microsoft.com/office/officeart/2005/8/layout/orgChart1"/>
    <dgm:cxn modelId="{EC73D2F3-A9A3-4E20-B955-4E8C7F25C1DE}" type="presParOf" srcId="{FC15CDFB-BD9F-4936-93F6-5820794DCEB9}" destId="{6AEB1997-E071-4A0B-B83E-67074BD01C4C}" srcOrd="0" destOrd="0" presId="urn:microsoft.com/office/officeart/2005/8/layout/orgChart1"/>
    <dgm:cxn modelId="{7086B806-DEC7-4237-AC10-3054D9CA8031}" type="presParOf" srcId="{FC15CDFB-BD9F-4936-93F6-5820794DCEB9}" destId="{E0EC0C03-C12B-4B19-AEE6-55373E8D161F}" srcOrd="1" destOrd="0" presId="urn:microsoft.com/office/officeart/2005/8/layout/orgChart1"/>
    <dgm:cxn modelId="{17A3A37A-3C9A-4BF7-B948-99541762C9E8}" type="presParOf" srcId="{E0EC0C03-C12B-4B19-AEE6-55373E8D161F}" destId="{C60F707E-991A-4222-9BC2-409AABA1F3B9}" srcOrd="0" destOrd="0" presId="urn:microsoft.com/office/officeart/2005/8/layout/orgChart1"/>
    <dgm:cxn modelId="{A533EF9F-5DD6-4D22-8DDF-C70DA2C74D1E}" type="presParOf" srcId="{C60F707E-991A-4222-9BC2-409AABA1F3B9}" destId="{101FC84F-FA4C-42A7-BF1D-88D693C33A8A}" srcOrd="0" destOrd="0" presId="urn:microsoft.com/office/officeart/2005/8/layout/orgChart1"/>
    <dgm:cxn modelId="{74FA53F4-3575-4BB6-A59B-A613DAD3AA10}" type="presParOf" srcId="{C60F707E-991A-4222-9BC2-409AABA1F3B9}" destId="{8E2BFB97-47E2-463A-A508-9289016CBC62}" srcOrd="1" destOrd="0" presId="urn:microsoft.com/office/officeart/2005/8/layout/orgChart1"/>
    <dgm:cxn modelId="{B422F4A5-05C9-43AB-99E5-4FE1D5023624}" type="presParOf" srcId="{E0EC0C03-C12B-4B19-AEE6-55373E8D161F}" destId="{21C4B03D-4E23-436E-8B43-3889246BF6AF}" srcOrd="1" destOrd="0" presId="urn:microsoft.com/office/officeart/2005/8/layout/orgChart1"/>
    <dgm:cxn modelId="{890C5C9F-B8E0-4291-9375-9096423FEB8F}" type="presParOf" srcId="{21C4B03D-4E23-436E-8B43-3889246BF6AF}" destId="{1E962FC7-ED5B-41E7-A6E9-A268E8E876E0}" srcOrd="0" destOrd="0" presId="urn:microsoft.com/office/officeart/2005/8/layout/orgChart1"/>
    <dgm:cxn modelId="{A5E5B090-B495-4F19-AD47-E8421A9EDC1B}" type="presParOf" srcId="{21C4B03D-4E23-436E-8B43-3889246BF6AF}" destId="{C16B5842-7F04-4E0F-A3D4-00C0492942C5}" srcOrd="1" destOrd="0" presId="urn:microsoft.com/office/officeart/2005/8/layout/orgChart1"/>
    <dgm:cxn modelId="{7DAD5013-D9EF-4018-956E-7CFF133965EC}" type="presParOf" srcId="{C16B5842-7F04-4E0F-A3D4-00C0492942C5}" destId="{71C18661-9EB5-4B2E-BA84-717E97FF2319}" srcOrd="0" destOrd="0" presId="urn:microsoft.com/office/officeart/2005/8/layout/orgChart1"/>
    <dgm:cxn modelId="{9AD41B15-C2AD-4E75-94E7-7D6EE271CB6A}" type="presParOf" srcId="{71C18661-9EB5-4B2E-BA84-717E97FF2319}" destId="{8B18B5A6-4491-411D-B527-3426DCA68A8D}" srcOrd="0" destOrd="0" presId="urn:microsoft.com/office/officeart/2005/8/layout/orgChart1"/>
    <dgm:cxn modelId="{2F47102A-D9E7-40DD-A793-99A621CD62FC}" type="presParOf" srcId="{71C18661-9EB5-4B2E-BA84-717E97FF2319}" destId="{63E973E2-5CEE-4976-B2CE-7A30ADB98C8B}" srcOrd="1" destOrd="0" presId="urn:microsoft.com/office/officeart/2005/8/layout/orgChart1"/>
    <dgm:cxn modelId="{BE724F16-4660-4F5E-AC27-CDD76CEB2814}" type="presParOf" srcId="{C16B5842-7F04-4E0F-A3D4-00C0492942C5}" destId="{BBAF20C6-6773-45DF-A863-8EA48760CF79}" srcOrd="1" destOrd="0" presId="urn:microsoft.com/office/officeart/2005/8/layout/orgChart1"/>
    <dgm:cxn modelId="{4DE34DA8-3BF0-4A85-B0A0-E6123C1850F7}" type="presParOf" srcId="{BBAF20C6-6773-45DF-A863-8EA48760CF79}" destId="{7572C384-2227-49DC-AB8D-8C50D02062FA}" srcOrd="0" destOrd="0" presId="urn:microsoft.com/office/officeart/2005/8/layout/orgChart1"/>
    <dgm:cxn modelId="{716510C4-97B0-4BD4-AF8F-95AB3E0B0C81}" type="presParOf" srcId="{BBAF20C6-6773-45DF-A863-8EA48760CF79}" destId="{95FBC943-0B86-4231-A2BF-D5FC92E8E474}" srcOrd="1" destOrd="0" presId="urn:microsoft.com/office/officeart/2005/8/layout/orgChart1"/>
    <dgm:cxn modelId="{B0438A51-5E2D-436F-80E5-23E2924CAF6A}" type="presParOf" srcId="{95FBC943-0B86-4231-A2BF-D5FC92E8E474}" destId="{F75B414C-EFE7-48DE-8B9C-CE27F6F7E0EC}" srcOrd="0" destOrd="0" presId="urn:microsoft.com/office/officeart/2005/8/layout/orgChart1"/>
    <dgm:cxn modelId="{B65F80E5-EAF5-47DA-8348-DB0592360B5A}" type="presParOf" srcId="{F75B414C-EFE7-48DE-8B9C-CE27F6F7E0EC}" destId="{0D4D0B3F-788F-4C17-B882-498C2EE5D753}" srcOrd="0" destOrd="0" presId="urn:microsoft.com/office/officeart/2005/8/layout/orgChart1"/>
    <dgm:cxn modelId="{609D9FC9-1410-4A8E-8475-9589286B85EB}" type="presParOf" srcId="{F75B414C-EFE7-48DE-8B9C-CE27F6F7E0EC}" destId="{9277DF36-BB33-4E04-A1CD-0A36B82770F2}" srcOrd="1" destOrd="0" presId="urn:microsoft.com/office/officeart/2005/8/layout/orgChart1"/>
    <dgm:cxn modelId="{9DF0E75D-CFE7-41E9-B11B-E2BDEC8924F5}" type="presParOf" srcId="{95FBC943-0B86-4231-A2BF-D5FC92E8E474}" destId="{FBB17996-56B2-409F-9393-59E141CE37A7}" srcOrd="1" destOrd="0" presId="urn:microsoft.com/office/officeart/2005/8/layout/orgChart1"/>
    <dgm:cxn modelId="{7A0B55CE-C942-4B05-846B-47C53612D2EE}" type="presParOf" srcId="{95FBC943-0B86-4231-A2BF-D5FC92E8E474}" destId="{1F85DD20-F44C-4FE2-8630-B8193C2A31E0}" srcOrd="2" destOrd="0" presId="urn:microsoft.com/office/officeart/2005/8/layout/orgChart1"/>
    <dgm:cxn modelId="{3398BD04-EC84-453C-B56C-FB0CDAC41860}" type="presParOf" srcId="{BBAF20C6-6773-45DF-A863-8EA48760CF79}" destId="{BF3A411C-6B88-4294-84A1-6F81DFF833D7}" srcOrd="2" destOrd="0" presId="urn:microsoft.com/office/officeart/2005/8/layout/orgChart1"/>
    <dgm:cxn modelId="{09692A95-8B42-4A24-9EA0-3F2AA9FD2276}" type="presParOf" srcId="{BBAF20C6-6773-45DF-A863-8EA48760CF79}" destId="{06F14802-2172-477D-8977-FFA0206517F6}" srcOrd="3" destOrd="0" presId="urn:microsoft.com/office/officeart/2005/8/layout/orgChart1"/>
    <dgm:cxn modelId="{FEE0373A-9691-47AA-AA16-6D06A293E380}" type="presParOf" srcId="{06F14802-2172-477D-8977-FFA0206517F6}" destId="{860E9BCE-1AA3-4EDA-952E-BFD541E15F94}" srcOrd="0" destOrd="0" presId="urn:microsoft.com/office/officeart/2005/8/layout/orgChart1"/>
    <dgm:cxn modelId="{663E8AD2-779F-4E67-9571-1028AB0555D7}" type="presParOf" srcId="{860E9BCE-1AA3-4EDA-952E-BFD541E15F94}" destId="{B9A5CE4F-74F6-4EC1-98FB-FB6A865CD72C}" srcOrd="0" destOrd="0" presId="urn:microsoft.com/office/officeart/2005/8/layout/orgChart1"/>
    <dgm:cxn modelId="{1AB0AB95-F44C-44FA-B432-9574C2EC8226}" type="presParOf" srcId="{860E9BCE-1AA3-4EDA-952E-BFD541E15F94}" destId="{1A681668-FAAF-4DEE-AA05-5101D3AEC5C6}" srcOrd="1" destOrd="0" presId="urn:microsoft.com/office/officeart/2005/8/layout/orgChart1"/>
    <dgm:cxn modelId="{A175ADD9-BDC7-44AD-8A86-FED1EF8F6DD3}" type="presParOf" srcId="{06F14802-2172-477D-8977-FFA0206517F6}" destId="{90A3C5FF-A70D-4EDF-B423-64B168BC6478}" srcOrd="1" destOrd="0" presId="urn:microsoft.com/office/officeart/2005/8/layout/orgChart1"/>
    <dgm:cxn modelId="{E254B597-AA72-4EEE-901D-A510E6B29EB5}" type="presParOf" srcId="{06F14802-2172-477D-8977-FFA0206517F6}" destId="{5DEB4653-7ECE-49A3-955B-3AAE6E3833D7}" srcOrd="2" destOrd="0" presId="urn:microsoft.com/office/officeart/2005/8/layout/orgChart1"/>
    <dgm:cxn modelId="{A49A9F81-1473-4F7D-897E-047B5BFF1AB3}" type="presParOf" srcId="{BBAF20C6-6773-45DF-A863-8EA48760CF79}" destId="{CC2EA811-C6D0-4CEC-AB5F-10B1B8E9A25F}" srcOrd="4" destOrd="0" presId="urn:microsoft.com/office/officeart/2005/8/layout/orgChart1"/>
    <dgm:cxn modelId="{A1FBD2FE-FE64-4388-8A05-75312C65828C}" type="presParOf" srcId="{BBAF20C6-6773-45DF-A863-8EA48760CF79}" destId="{4F2CF3C2-FD54-424B-AC8A-C16CFF0081DA}" srcOrd="5" destOrd="0" presId="urn:microsoft.com/office/officeart/2005/8/layout/orgChart1"/>
    <dgm:cxn modelId="{93A3B0FC-3FD1-4CEE-BE67-432FB508849B}" type="presParOf" srcId="{4F2CF3C2-FD54-424B-AC8A-C16CFF0081DA}" destId="{8D14903B-9451-4DB1-A0D9-88AE707CFD68}" srcOrd="0" destOrd="0" presId="urn:microsoft.com/office/officeart/2005/8/layout/orgChart1"/>
    <dgm:cxn modelId="{C046C063-9FA6-4654-9408-4DA427661A6E}" type="presParOf" srcId="{8D14903B-9451-4DB1-A0D9-88AE707CFD68}" destId="{B36991B1-3236-4E3A-9FD2-107013B0855E}" srcOrd="0" destOrd="0" presId="urn:microsoft.com/office/officeart/2005/8/layout/orgChart1"/>
    <dgm:cxn modelId="{37532602-1E78-4206-801C-F99AEA53063A}" type="presParOf" srcId="{8D14903B-9451-4DB1-A0D9-88AE707CFD68}" destId="{380CBA52-4CCD-474E-A06B-96EF92D09C5C}" srcOrd="1" destOrd="0" presId="urn:microsoft.com/office/officeart/2005/8/layout/orgChart1"/>
    <dgm:cxn modelId="{02FE5AB5-2BBF-474A-B4B3-85ADB821E3E4}" type="presParOf" srcId="{4F2CF3C2-FD54-424B-AC8A-C16CFF0081DA}" destId="{4C1B4D96-A217-4C68-AF8C-06836C86EC95}" srcOrd="1" destOrd="0" presId="urn:microsoft.com/office/officeart/2005/8/layout/orgChart1"/>
    <dgm:cxn modelId="{8E9D6330-4F98-4D86-82F0-3A74C1D86BF4}" type="presParOf" srcId="{4F2CF3C2-FD54-424B-AC8A-C16CFF0081DA}" destId="{3399F53D-604D-4816-8A55-656C018B70F9}" srcOrd="2" destOrd="0" presId="urn:microsoft.com/office/officeart/2005/8/layout/orgChart1"/>
    <dgm:cxn modelId="{E322E4EC-E9B2-49EB-AC6F-068F2761A48C}" type="presParOf" srcId="{BBAF20C6-6773-45DF-A863-8EA48760CF79}" destId="{98E63745-DBB3-4B5D-B729-C25DD7570E4D}" srcOrd="6" destOrd="0" presId="urn:microsoft.com/office/officeart/2005/8/layout/orgChart1"/>
    <dgm:cxn modelId="{99958DDB-DF16-4D7A-A731-8BC7AF106ED2}" type="presParOf" srcId="{BBAF20C6-6773-45DF-A863-8EA48760CF79}" destId="{C159EFBA-E3AB-402C-ACD3-E5ED8C9E7711}" srcOrd="7" destOrd="0" presId="urn:microsoft.com/office/officeart/2005/8/layout/orgChart1"/>
    <dgm:cxn modelId="{7C9AFEE1-6444-47E2-97A9-551FBDBCC494}" type="presParOf" srcId="{C159EFBA-E3AB-402C-ACD3-E5ED8C9E7711}" destId="{7CD92D50-2338-4164-95C2-B6642BAF7630}" srcOrd="0" destOrd="0" presId="urn:microsoft.com/office/officeart/2005/8/layout/orgChart1"/>
    <dgm:cxn modelId="{44F38236-F533-4005-9705-F1053B6F6B91}" type="presParOf" srcId="{7CD92D50-2338-4164-95C2-B6642BAF7630}" destId="{A0F87344-6F09-44D5-A2D1-ED9892D4CC39}" srcOrd="0" destOrd="0" presId="urn:microsoft.com/office/officeart/2005/8/layout/orgChart1"/>
    <dgm:cxn modelId="{C5D206BB-9C8C-42DD-8130-810FA16FE7F5}" type="presParOf" srcId="{7CD92D50-2338-4164-95C2-B6642BAF7630}" destId="{0B7801C9-73C4-45D6-B5FF-F885267E69F3}" srcOrd="1" destOrd="0" presId="urn:microsoft.com/office/officeart/2005/8/layout/orgChart1"/>
    <dgm:cxn modelId="{08CEAF33-AD05-4B93-8DBD-4705BFC13F73}" type="presParOf" srcId="{C159EFBA-E3AB-402C-ACD3-E5ED8C9E7711}" destId="{61164417-B65A-46FD-8FEB-D3BC87823BB9}" srcOrd="1" destOrd="0" presId="urn:microsoft.com/office/officeart/2005/8/layout/orgChart1"/>
    <dgm:cxn modelId="{78E0136B-BA4D-405C-B288-6B20C76846D5}" type="presParOf" srcId="{C159EFBA-E3AB-402C-ACD3-E5ED8C9E7711}" destId="{9B67C897-3A0C-4EAE-8800-6CFB63220C43}" srcOrd="2" destOrd="0" presId="urn:microsoft.com/office/officeart/2005/8/layout/orgChart1"/>
    <dgm:cxn modelId="{8F29893D-1288-4223-B074-35C00EF97418}" type="presParOf" srcId="{C16B5842-7F04-4E0F-A3D4-00C0492942C5}" destId="{322E60B2-3AA0-4D7B-A1BD-56811D6BA5AF}" srcOrd="2" destOrd="0" presId="urn:microsoft.com/office/officeart/2005/8/layout/orgChart1"/>
    <dgm:cxn modelId="{30F217F1-9CD5-4452-A468-A516CE1E8E58}" type="presParOf" srcId="{21C4B03D-4E23-436E-8B43-3889246BF6AF}" destId="{11A4EF01-8977-4DFC-A5D9-A0FAAA2E7017}" srcOrd="2" destOrd="0" presId="urn:microsoft.com/office/officeart/2005/8/layout/orgChart1"/>
    <dgm:cxn modelId="{45129B56-2BC6-4384-A023-E96811F9854D}" type="presParOf" srcId="{21C4B03D-4E23-436E-8B43-3889246BF6AF}" destId="{0E0787F6-036E-4C31-9527-36B523ECAEA3}" srcOrd="3" destOrd="0" presId="urn:microsoft.com/office/officeart/2005/8/layout/orgChart1"/>
    <dgm:cxn modelId="{8E6D7395-060B-4D92-BA45-D014C5816CA1}" type="presParOf" srcId="{0E0787F6-036E-4C31-9527-36B523ECAEA3}" destId="{54D12559-CCDE-4C48-AD51-13BE85BE1498}" srcOrd="0" destOrd="0" presId="urn:microsoft.com/office/officeart/2005/8/layout/orgChart1"/>
    <dgm:cxn modelId="{C8D97EF1-1EE3-4EC4-83B8-89E71CCB1896}" type="presParOf" srcId="{54D12559-CCDE-4C48-AD51-13BE85BE1498}" destId="{0817A5BB-1633-4CF8-9518-04C83103A395}" srcOrd="0" destOrd="0" presId="urn:microsoft.com/office/officeart/2005/8/layout/orgChart1"/>
    <dgm:cxn modelId="{CF151649-A5A9-4530-AB08-6766EB6FE88D}" type="presParOf" srcId="{54D12559-CCDE-4C48-AD51-13BE85BE1498}" destId="{58A2A4AB-4360-4220-A816-50069481CB64}" srcOrd="1" destOrd="0" presId="urn:microsoft.com/office/officeart/2005/8/layout/orgChart1"/>
    <dgm:cxn modelId="{337ECE5C-07B4-441B-8B71-2B9ED3150AC9}" type="presParOf" srcId="{0E0787F6-036E-4C31-9527-36B523ECAEA3}" destId="{CEE0F8C8-CF75-405E-9756-9FF30405F964}" srcOrd="1" destOrd="0" presId="urn:microsoft.com/office/officeart/2005/8/layout/orgChart1"/>
    <dgm:cxn modelId="{C080524A-560F-4E7C-A2B0-7C017B2D2D7B}" type="presParOf" srcId="{CEE0F8C8-CF75-405E-9756-9FF30405F964}" destId="{A95A89E6-902E-420C-87DD-57615F968E3E}" srcOrd="0" destOrd="0" presId="urn:microsoft.com/office/officeart/2005/8/layout/orgChart1"/>
    <dgm:cxn modelId="{8168B154-A8F8-4DEB-B2C2-E1135F9F5096}" type="presParOf" srcId="{CEE0F8C8-CF75-405E-9756-9FF30405F964}" destId="{5DC6804F-C5D4-4F1F-A1E1-DE1177B78802}" srcOrd="1" destOrd="0" presId="urn:microsoft.com/office/officeart/2005/8/layout/orgChart1"/>
    <dgm:cxn modelId="{8CC52C57-C84C-4BA8-AB05-4EFA6723343C}" type="presParOf" srcId="{5DC6804F-C5D4-4F1F-A1E1-DE1177B78802}" destId="{FFA5DD2C-458C-4EC9-8FA1-FB288287A680}" srcOrd="0" destOrd="0" presId="urn:microsoft.com/office/officeart/2005/8/layout/orgChart1"/>
    <dgm:cxn modelId="{B7C6BBD1-8A6A-4126-8AB0-04BADE558FE4}" type="presParOf" srcId="{FFA5DD2C-458C-4EC9-8FA1-FB288287A680}" destId="{80380B79-45FE-469D-A841-6B8F852C1141}" srcOrd="0" destOrd="0" presId="urn:microsoft.com/office/officeart/2005/8/layout/orgChart1"/>
    <dgm:cxn modelId="{D8854A22-EAE7-40B9-9C88-9923847620F2}" type="presParOf" srcId="{FFA5DD2C-458C-4EC9-8FA1-FB288287A680}" destId="{4AF7F918-9666-4172-9E79-775C2D8E6C2F}" srcOrd="1" destOrd="0" presId="urn:microsoft.com/office/officeart/2005/8/layout/orgChart1"/>
    <dgm:cxn modelId="{DDF99B42-B1B2-412C-BB39-2ACACBD1B001}" type="presParOf" srcId="{5DC6804F-C5D4-4F1F-A1E1-DE1177B78802}" destId="{7AC273D7-1820-4947-A90C-6DBE62CFBEB7}" srcOrd="1" destOrd="0" presId="urn:microsoft.com/office/officeart/2005/8/layout/orgChart1"/>
    <dgm:cxn modelId="{CF898874-71CE-4D55-B2B3-711FA1906F88}" type="presParOf" srcId="{5DC6804F-C5D4-4F1F-A1E1-DE1177B78802}" destId="{D33C7678-DF3D-460C-BAE5-D886E26565DB}" srcOrd="2" destOrd="0" presId="urn:microsoft.com/office/officeart/2005/8/layout/orgChart1"/>
    <dgm:cxn modelId="{D6366612-F7A8-43D0-9EAF-969B016C9E6B}" type="presParOf" srcId="{0E0787F6-036E-4C31-9527-36B523ECAEA3}" destId="{D64F2A94-4E2B-413F-B499-85EC19AE0498}" srcOrd="2" destOrd="0" presId="urn:microsoft.com/office/officeart/2005/8/layout/orgChart1"/>
    <dgm:cxn modelId="{7A348763-ADA8-4B21-AC07-07F7070214B4}" type="presParOf" srcId="{21C4B03D-4E23-436E-8B43-3889246BF6AF}" destId="{C3E8943C-D9E5-4FFD-819C-A892E305E195}" srcOrd="4" destOrd="0" presId="urn:microsoft.com/office/officeart/2005/8/layout/orgChart1"/>
    <dgm:cxn modelId="{9B428548-35DB-4501-A0C4-C4D2E09C3887}" type="presParOf" srcId="{21C4B03D-4E23-436E-8B43-3889246BF6AF}" destId="{FB8F0B50-E7D0-4ED7-9D78-391B63594BA6}" srcOrd="5" destOrd="0" presId="urn:microsoft.com/office/officeart/2005/8/layout/orgChart1"/>
    <dgm:cxn modelId="{821BBD69-95E5-4BE1-933E-7D26A2BF7114}" type="presParOf" srcId="{FB8F0B50-E7D0-4ED7-9D78-391B63594BA6}" destId="{0B4FE7DD-F8A9-4A3E-B9AA-59AD930A6A9E}" srcOrd="0" destOrd="0" presId="urn:microsoft.com/office/officeart/2005/8/layout/orgChart1"/>
    <dgm:cxn modelId="{F42FD1FE-6ED9-4F33-9D71-0E8FEFF6FCC0}" type="presParOf" srcId="{0B4FE7DD-F8A9-4A3E-B9AA-59AD930A6A9E}" destId="{6A298796-5E78-4B39-BD70-D711BC318A31}" srcOrd="0" destOrd="0" presId="urn:microsoft.com/office/officeart/2005/8/layout/orgChart1"/>
    <dgm:cxn modelId="{625EFBD5-ED77-43F4-A647-B46BBC2D12D5}" type="presParOf" srcId="{0B4FE7DD-F8A9-4A3E-B9AA-59AD930A6A9E}" destId="{21320E12-F8C3-4A14-9F97-1DD87B97FF1B}" srcOrd="1" destOrd="0" presId="urn:microsoft.com/office/officeart/2005/8/layout/orgChart1"/>
    <dgm:cxn modelId="{717727DF-A366-4AA6-AC8E-A0611AC67F7D}" type="presParOf" srcId="{FB8F0B50-E7D0-4ED7-9D78-391B63594BA6}" destId="{0A54FD04-DAD9-4339-A437-344E171D1265}" srcOrd="1" destOrd="0" presId="urn:microsoft.com/office/officeart/2005/8/layout/orgChart1"/>
    <dgm:cxn modelId="{D9958BB8-ACD2-4FAD-B261-2CC50B6665ED}" type="presParOf" srcId="{0A54FD04-DAD9-4339-A437-344E171D1265}" destId="{888AE045-82CE-496F-8F70-2C4A61E1BB67}" srcOrd="0" destOrd="0" presId="urn:microsoft.com/office/officeart/2005/8/layout/orgChart1"/>
    <dgm:cxn modelId="{CDDD64DA-2011-4912-8637-E47299384664}" type="presParOf" srcId="{0A54FD04-DAD9-4339-A437-344E171D1265}" destId="{1A8EB28D-2665-4733-9485-338FC53B4306}" srcOrd="1" destOrd="0" presId="urn:microsoft.com/office/officeart/2005/8/layout/orgChart1"/>
    <dgm:cxn modelId="{FC1C2DD3-8E36-4A70-9261-4D5875D24A38}" type="presParOf" srcId="{1A8EB28D-2665-4733-9485-338FC53B4306}" destId="{6DE51AD3-0ED5-4BC6-8CE2-22D5116CAAA3}" srcOrd="0" destOrd="0" presId="urn:microsoft.com/office/officeart/2005/8/layout/orgChart1"/>
    <dgm:cxn modelId="{49EBE60D-1026-4B1B-B1EB-6DBBD8CBDEDC}" type="presParOf" srcId="{6DE51AD3-0ED5-4BC6-8CE2-22D5116CAAA3}" destId="{699A6A4D-9357-4317-923A-9C475B12DFE2}" srcOrd="0" destOrd="0" presId="urn:microsoft.com/office/officeart/2005/8/layout/orgChart1"/>
    <dgm:cxn modelId="{60EE9393-C5C7-4721-AA9F-B7383DC70812}" type="presParOf" srcId="{6DE51AD3-0ED5-4BC6-8CE2-22D5116CAAA3}" destId="{3A671DE9-52C1-42E0-BBB4-D8B2D97A81B8}" srcOrd="1" destOrd="0" presId="urn:microsoft.com/office/officeart/2005/8/layout/orgChart1"/>
    <dgm:cxn modelId="{DEFF5CEB-CE6F-47BA-B649-F72F68BA947E}" type="presParOf" srcId="{1A8EB28D-2665-4733-9485-338FC53B4306}" destId="{33515AF4-0B08-4952-8B72-B00034B357BC}" srcOrd="1" destOrd="0" presId="urn:microsoft.com/office/officeart/2005/8/layout/orgChart1"/>
    <dgm:cxn modelId="{7CDF5486-C4F8-4D31-B99A-C0784EEEEAAF}" type="presParOf" srcId="{1A8EB28D-2665-4733-9485-338FC53B4306}" destId="{A075F7EA-329A-4B18-8E97-04104BD92324}" srcOrd="2" destOrd="0" presId="urn:microsoft.com/office/officeart/2005/8/layout/orgChart1"/>
    <dgm:cxn modelId="{2BDA9A46-1940-4E48-A83D-D3A9E2F08718}" type="presParOf" srcId="{FB8F0B50-E7D0-4ED7-9D78-391B63594BA6}" destId="{DCB82253-FA25-4DEA-BF86-22AD4AC7CFB1}" srcOrd="2" destOrd="0" presId="urn:microsoft.com/office/officeart/2005/8/layout/orgChart1"/>
    <dgm:cxn modelId="{22B50AA8-1B45-4D3C-8A89-9B97850E0660}" type="presParOf" srcId="{21C4B03D-4E23-436E-8B43-3889246BF6AF}" destId="{5373F2E7-C4F6-44DE-B0AF-3FD6F2525C78}" srcOrd="6" destOrd="0" presId="urn:microsoft.com/office/officeart/2005/8/layout/orgChart1"/>
    <dgm:cxn modelId="{5F64BCE6-9E6F-46FC-B5AE-A0DBE7D29E18}" type="presParOf" srcId="{21C4B03D-4E23-436E-8B43-3889246BF6AF}" destId="{E65B6EC5-086D-49FF-8045-69E907836CDA}" srcOrd="7" destOrd="0" presId="urn:microsoft.com/office/officeart/2005/8/layout/orgChart1"/>
    <dgm:cxn modelId="{A41B016D-D402-4464-AF4C-DDD86C95AC76}" type="presParOf" srcId="{E65B6EC5-086D-49FF-8045-69E907836CDA}" destId="{AF081786-24C8-49A0-B8BF-B814B0FCD763}" srcOrd="0" destOrd="0" presId="urn:microsoft.com/office/officeart/2005/8/layout/orgChart1"/>
    <dgm:cxn modelId="{F9827C12-7598-4790-AA04-DAEE42AE6BAE}" type="presParOf" srcId="{AF081786-24C8-49A0-B8BF-B814B0FCD763}" destId="{08BB195C-388D-48D3-AAAE-535618FFCC44}" srcOrd="0" destOrd="0" presId="urn:microsoft.com/office/officeart/2005/8/layout/orgChart1"/>
    <dgm:cxn modelId="{C2D127F1-741B-48C0-A1EA-496B8155638E}" type="presParOf" srcId="{AF081786-24C8-49A0-B8BF-B814B0FCD763}" destId="{8906A6EA-F3F3-4F85-A04D-E8DF121D0F69}" srcOrd="1" destOrd="0" presId="urn:microsoft.com/office/officeart/2005/8/layout/orgChart1"/>
    <dgm:cxn modelId="{0E52269F-0D67-470B-872C-D6666BD4C453}" type="presParOf" srcId="{E65B6EC5-086D-49FF-8045-69E907836CDA}" destId="{C3ED5307-86F0-4A88-AF20-1FF7F2720083}" srcOrd="1" destOrd="0" presId="urn:microsoft.com/office/officeart/2005/8/layout/orgChart1"/>
    <dgm:cxn modelId="{153C1F85-59EF-4763-A953-922F322F1CA6}" type="presParOf" srcId="{C3ED5307-86F0-4A88-AF20-1FF7F2720083}" destId="{CA86611A-D777-4A67-BB3B-D8409BC19278}" srcOrd="0" destOrd="0" presId="urn:microsoft.com/office/officeart/2005/8/layout/orgChart1"/>
    <dgm:cxn modelId="{35A69100-BE43-49F3-8C91-E60F195DD1AC}" type="presParOf" srcId="{C3ED5307-86F0-4A88-AF20-1FF7F2720083}" destId="{99116CBC-6C44-48FB-BA4F-1F844339A818}" srcOrd="1" destOrd="0" presId="urn:microsoft.com/office/officeart/2005/8/layout/orgChart1"/>
    <dgm:cxn modelId="{1F13F5F1-D3DD-4F0F-9686-2B5892D1883F}" type="presParOf" srcId="{99116CBC-6C44-48FB-BA4F-1F844339A818}" destId="{403E1D84-8E1C-4B77-8514-4A8696E1591F}" srcOrd="0" destOrd="0" presId="urn:microsoft.com/office/officeart/2005/8/layout/orgChart1"/>
    <dgm:cxn modelId="{4121E1D8-4F79-402C-9F93-F5A64C99A593}" type="presParOf" srcId="{403E1D84-8E1C-4B77-8514-4A8696E1591F}" destId="{B66FC1A6-51F4-4C3D-8BCD-9B3B219D86BB}" srcOrd="0" destOrd="0" presId="urn:microsoft.com/office/officeart/2005/8/layout/orgChart1"/>
    <dgm:cxn modelId="{7D7CC309-6A09-4E54-8CA5-1494AC47FE6B}" type="presParOf" srcId="{403E1D84-8E1C-4B77-8514-4A8696E1591F}" destId="{03808782-3B6A-4B07-A94C-E3DEEB377322}" srcOrd="1" destOrd="0" presId="urn:microsoft.com/office/officeart/2005/8/layout/orgChart1"/>
    <dgm:cxn modelId="{82B3F55E-1ECA-4973-AB8B-33A8D0F4393C}" type="presParOf" srcId="{99116CBC-6C44-48FB-BA4F-1F844339A818}" destId="{25BD0663-97B2-41E6-8036-F724F6144B22}" srcOrd="1" destOrd="0" presId="urn:microsoft.com/office/officeart/2005/8/layout/orgChart1"/>
    <dgm:cxn modelId="{59AE14AF-F3FF-4F18-907D-4D62DB0EDF22}" type="presParOf" srcId="{99116CBC-6C44-48FB-BA4F-1F844339A818}" destId="{062C2750-4A6E-4548-863A-AAC8E264550A}" srcOrd="2" destOrd="0" presId="urn:microsoft.com/office/officeart/2005/8/layout/orgChart1"/>
    <dgm:cxn modelId="{D28BD1FD-8E4E-4A00-82EA-883677CD3BB7}" type="presParOf" srcId="{E65B6EC5-086D-49FF-8045-69E907836CDA}" destId="{D6FE8BA9-F568-492A-8C6E-95B9979A41E2}" srcOrd="2" destOrd="0" presId="urn:microsoft.com/office/officeart/2005/8/layout/orgChart1"/>
    <dgm:cxn modelId="{064A4B80-EEE6-499F-98E2-820FB06B39BF}" type="presParOf" srcId="{E0EC0C03-C12B-4B19-AEE6-55373E8D161F}" destId="{B5AAB94B-F87D-41CC-AC03-F93FAC289088}" srcOrd="2" destOrd="0" presId="urn:microsoft.com/office/officeart/2005/8/layout/orgChart1"/>
    <dgm:cxn modelId="{AF99EB6C-66A4-4F71-B046-7BD6B8DED778}" type="presParOf" srcId="{FC15CDFB-BD9F-4936-93F6-5820794DCEB9}" destId="{909A4B46-677E-49DF-9180-0259732AFF94}" srcOrd="2" destOrd="0" presId="urn:microsoft.com/office/officeart/2005/8/layout/orgChart1"/>
    <dgm:cxn modelId="{AFFCD203-13DF-46CF-83BE-D0E4AEE706DC}" type="presParOf" srcId="{FC15CDFB-BD9F-4936-93F6-5820794DCEB9}" destId="{123A8030-D58B-490B-A7FB-A8A9126496A6}" srcOrd="3" destOrd="0" presId="urn:microsoft.com/office/officeart/2005/8/layout/orgChart1"/>
    <dgm:cxn modelId="{7F5D7FCE-F40B-4ECE-913A-F63444B73434}" type="presParOf" srcId="{123A8030-D58B-490B-A7FB-A8A9126496A6}" destId="{6DB2F014-9A74-49C8-8290-9C806C03FAA8}" srcOrd="0" destOrd="0" presId="urn:microsoft.com/office/officeart/2005/8/layout/orgChart1"/>
    <dgm:cxn modelId="{72EB79E8-2FF9-402A-B808-0A18B56F059C}" type="presParOf" srcId="{6DB2F014-9A74-49C8-8290-9C806C03FAA8}" destId="{E3677C02-C701-41AB-BE0E-D9EFB951046F}" srcOrd="0" destOrd="0" presId="urn:microsoft.com/office/officeart/2005/8/layout/orgChart1"/>
    <dgm:cxn modelId="{1D4DE858-BB77-45AA-B165-408B29878646}" type="presParOf" srcId="{6DB2F014-9A74-49C8-8290-9C806C03FAA8}" destId="{522B1079-7E15-4E83-A798-6E936165DB31}" srcOrd="1" destOrd="0" presId="urn:microsoft.com/office/officeart/2005/8/layout/orgChart1"/>
    <dgm:cxn modelId="{6304FCCF-3DB8-4F47-81D4-9500CDA948A9}" type="presParOf" srcId="{123A8030-D58B-490B-A7FB-A8A9126496A6}" destId="{98AB7831-BBEC-4A20-AE45-536A026899F8}" srcOrd="1" destOrd="0" presId="urn:microsoft.com/office/officeart/2005/8/layout/orgChart1"/>
    <dgm:cxn modelId="{5B35496A-FE51-46DC-B970-7C41F26DEB55}" type="presParOf" srcId="{123A8030-D58B-490B-A7FB-A8A9126496A6}" destId="{5617045D-E73C-4882-B6DC-1F708428557E}" srcOrd="2" destOrd="0" presId="urn:microsoft.com/office/officeart/2005/8/layout/orgChart1"/>
    <dgm:cxn modelId="{F19C0C3A-42F3-4A20-8B5F-82202E199F07}" type="presParOf" srcId="{FC15CDFB-BD9F-4936-93F6-5820794DCEB9}" destId="{DD3B10C6-96A2-4077-9DD9-B56E2CE1CB3F}" srcOrd="4" destOrd="0" presId="urn:microsoft.com/office/officeart/2005/8/layout/orgChart1"/>
    <dgm:cxn modelId="{CBA12DF6-5FD9-4012-A263-CFB379C31A4E}" type="presParOf" srcId="{FC15CDFB-BD9F-4936-93F6-5820794DCEB9}" destId="{8C683A1A-ABEB-4059-B2E3-C235E5FDBC25}" srcOrd="5" destOrd="0" presId="urn:microsoft.com/office/officeart/2005/8/layout/orgChart1"/>
    <dgm:cxn modelId="{68040013-B2FB-45F4-AA7E-1537F30E6588}" type="presParOf" srcId="{8C683A1A-ABEB-4059-B2E3-C235E5FDBC25}" destId="{0EF04327-BEF5-4E46-B362-30BEC84C33FA}" srcOrd="0" destOrd="0" presId="urn:microsoft.com/office/officeart/2005/8/layout/orgChart1"/>
    <dgm:cxn modelId="{A6E8955C-96E6-4ED1-AF32-B2572217D1D7}" type="presParOf" srcId="{0EF04327-BEF5-4E46-B362-30BEC84C33FA}" destId="{FDE37128-75DA-4F38-8EEF-12F1AF7274C4}" srcOrd="0" destOrd="0" presId="urn:microsoft.com/office/officeart/2005/8/layout/orgChart1"/>
    <dgm:cxn modelId="{A6F94CA6-B54C-4F9B-9F13-EFB71189ED7C}" type="presParOf" srcId="{0EF04327-BEF5-4E46-B362-30BEC84C33FA}" destId="{58EEAF59-AC2F-4577-90CF-3F87B6116999}" srcOrd="1" destOrd="0" presId="urn:microsoft.com/office/officeart/2005/8/layout/orgChart1"/>
    <dgm:cxn modelId="{47AD1903-FD63-4B51-9AD5-5D47101E0EDC}" type="presParOf" srcId="{8C683A1A-ABEB-4059-B2E3-C235E5FDBC25}" destId="{B597D2A1-DDC5-4F15-9CF1-5BC0CB249622}" srcOrd="1" destOrd="0" presId="urn:microsoft.com/office/officeart/2005/8/layout/orgChart1"/>
    <dgm:cxn modelId="{6C7C979F-3F3E-47D9-A21C-15B700BAADA6}" type="presParOf" srcId="{8C683A1A-ABEB-4059-B2E3-C235E5FDBC25}" destId="{2E804E94-C2B5-4628-A8D8-BFB2711A3CDF}" srcOrd="2" destOrd="0" presId="urn:microsoft.com/office/officeart/2005/8/layout/orgChart1"/>
    <dgm:cxn modelId="{57968732-50C9-43CB-8622-E47E167405FA}" type="presParOf" srcId="{F6696582-0681-4DD0-8C29-9689B1942862}" destId="{6F4904F5-AE70-4161-8874-82166863BE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B10C6-96A2-4077-9DD9-B56E2CE1CB3F}">
      <dsp:nvSpPr>
        <dsp:cNvPr id="0" name=""/>
        <dsp:cNvSpPr/>
      </dsp:nvSpPr>
      <dsp:spPr>
        <a:xfrm>
          <a:off x="4283495" y="515468"/>
          <a:ext cx="3452720" cy="20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42"/>
              </a:lnTo>
              <a:lnTo>
                <a:pt x="3452720" y="96442"/>
              </a:lnTo>
              <a:lnTo>
                <a:pt x="3452720" y="200007"/>
              </a:lnTo>
            </a:path>
          </a:pathLst>
        </a:custGeom>
        <a:noFill/>
        <a:ln w="15875" cap="rnd" cmpd="sng" algn="ctr">
          <a:solidFill>
            <a:srgbClr val="B1A0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A4B46-677E-49DF-9180-0259732AFF94}">
      <dsp:nvSpPr>
        <dsp:cNvPr id="0" name=""/>
        <dsp:cNvSpPr/>
      </dsp:nvSpPr>
      <dsp:spPr>
        <a:xfrm>
          <a:off x="4283495" y="515468"/>
          <a:ext cx="1578756" cy="201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22"/>
              </a:lnTo>
              <a:lnTo>
                <a:pt x="1578756" y="97522"/>
              </a:lnTo>
              <a:lnTo>
                <a:pt x="1578756" y="201087"/>
              </a:lnTo>
            </a:path>
          </a:pathLst>
        </a:custGeom>
        <a:noFill/>
        <a:ln w="15875" cap="rnd" cmpd="sng" algn="ctr">
          <a:solidFill>
            <a:srgbClr val="B1A0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6611A-D777-4A67-BB3B-D8409BC19278}">
      <dsp:nvSpPr>
        <dsp:cNvPr id="0" name=""/>
        <dsp:cNvSpPr/>
      </dsp:nvSpPr>
      <dsp:spPr>
        <a:xfrm>
          <a:off x="3033309" y="1775192"/>
          <a:ext cx="91440" cy="590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838"/>
              </a:lnTo>
              <a:lnTo>
                <a:pt x="101094" y="590838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3F2E7-C4F6-44DE-B0AF-3FD6F2525C78}">
      <dsp:nvSpPr>
        <dsp:cNvPr id="0" name=""/>
        <dsp:cNvSpPr/>
      </dsp:nvSpPr>
      <dsp:spPr>
        <a:xfrm>
          <a:off x="1170940" y="1105221"/>
          <a:ext cx="2497812" cy="20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84"/>
              </a:lnTo>
              <a:lnTo>
                <a:pt x="2497812" y="105684"/>
              </a:lnTo>
              <a:lnTo>
                <a:pt x="2497812" y="209248"/>
              </a:lnTo>
            </a:path>
          </a:pathLst>
        </a:custGeom>
        <a:noFill/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AE045-82CE-496F-8F70-2C4A61E1BB67}">
      <dsp:nvSpPr>
        <dsp:cNvPr id="0" name=""/>
        <dsp:cNvSpPr/>
      </dsp:nvSpPr>
      <dsp:spPr>
        <a:xfrm>
          <a:off x="2251914" y="1774665"/>
          <a:ext cx="91440" cy="591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366"/>
              </a:lnTo>
              <a:lnTo>
                <a:pt x="98620" y="591366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8943C-D9E5-4FFD-819C-A892E305E195}">
      <dsp:nvSpPr>
        <dsp:cNvPr id="0" name=""/>
        <dsp:cNvSpPr/>
      </dsp:nvSpPr>
      <dsp:spPr>
        <a:xfrm>
          <a:off x="1170940" y="1105221"/>
          <a:ext cx="1373416" cy="2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57"/>
              </a:lnTo>
              <a:lnTo>
                <a:pt x="1373416" y="105157"/>
              </a:lnTo>
              <a:lnTo>
                <a:pt x="1373416" y="208721"/>
              </a:lnTo>
            </a:path>
          </a:pathLst>
        </a:custGeom>
        <a:noFill/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A89E6-902E-420C-87DD-57615F968E3E}">
      <dsp:nvSpPr>
        <dsp:cNvPr id="0" name=""/>
        <dsp:cNvSpPr/>
      </dsp:nvSpPr>
      <dsp:spPr>
        <a:xfrm>
          <a:off x="1288321" y="1776331"/>
          <a:ext cx="92606" cy="58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694"/>
              </a:lnTo>
              <a:lnTo>
                <a:pt x="92606" y="589694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4EF01-8977-4DFC-A5D9-A0FAAA2E7017}">
      <dsp:nvSpPr>
        <dsp:cNvPr id="0" name=""/>
        <dsp:cNvSpPr/>
      </dsp:nvSpPr>
      <dsp:spPr>
        <a:xfrm>
          <a:off x="1170940" y="1105221"/>
          <a:ext cx="511910" cy="210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3"/>
              </a:lnTo>
              <a:lnTo>
                <a:pt x="511910" y="106823"/>
              </a:lnTo>
              <a:lnTo>
                <a:pt x="511910" y="210388"/>
              </a:lnTo>
            </a:path>
          </a:pathLst>
        </a:custGeom>
        <a:noFill/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63745-DBB3-4B5D-B729-C25DD7570E4D}">
      <dsp:nvSpPr>
        <dsp:cNvPr id="0" name=""/>
        <dsp:cNvSpPr/>
      </dsp:nvSpPr>
      <dsp:spPr>
        <a:xfrm>
          <a:off x="98632" y="1776174"/>
          <a:ext cx="100726" cy="2733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748"/>
              </a:lnTo>
              <a:lnTo>
                <a:pt x="100726" y="2733748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EA811-C6D0-4CEC-AB5F-10B1B8E9A25F}">
      <dsp:nvSpPr>
        <dsp:cNvPr id="0" name=""/>
        <dsp:cNvSpPr/>
      </dsp:nvSpPr>
      <dsp:spPr>
        <a:xfrm>
          <a:off x="98632" y="1776174"/>
          <a:ext cx="100726" cy="1955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557"/>
              </a:lnTo>
              <a:lnTo>
                <a:pt x="100726" y="1955557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A411C-6B88-4294-84A1-6F81DFF833D7}">
      <dsp:nvSpPr>
        <dsp:cNvPr id="0" name=""/>
        <dsp:cNvSpPr/>
      </dsp:nvSpPr>
      <dsp:spPr>
        <a:xfrm>
          <a:off x="98632" y="1776174"/>
          <a:ext cx="100726" cy="1190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287"/>
              </a:lnTo>
              <a:lnTo>
                <a:pt x="100726" y="1190287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2C384-2227-49DC-AB8D-8C50D02062FA}">
      <dsp:nvSpPr>
        <dsp:cNvPr id="0" name=""/>
        <dsp:cNvSpPr/>
      </dsp:nvSpPr>
      <dsp:spPr>
        <a:xfrm>
          <a:off x="98632" y="1776174"/>
          <a:ext cx="100726" cy="573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641"/>
              </a:lnTo>
              <a:lnTo>
                <a:pt x="100726" y="573641"/>
              </a:lnTo>
            </a:path>
          </a:pathLst>
        </a:custGeom>
        <a:noFill/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62FC7-ED5B-41E7-A6E9-A268E8E876E0}">
      <dsp:nvSpPr>
        <dsp:cNvPr id="0" name=""/>
        <dsp:cNvSpPr/>
      </dsp:nvSpPr>
      <dsp:spPr>
        <a:xfrm>
          <a:off x="493162" y="1105221"/>
          <a:ext cx="677778" cy="210230"/>
        </a:xfrm>
        <a:custGeom>
          <a:avLst/>
          <a:gdLst/>
          <a:ahLst/>
          <a:cxnLst/>
          <a:rect l="0" t="0" r="0" b="0"/>
          <a:pathLst>
            <a:path>
              <a:moveTo>
                <a:pt x="677778" y="0"/>
              </a:moveTo>
              <a:lnTo>
                <a:pt x="677778" y="106666"/>
              </a:lnTo>
              <a:lnTo>
                <a:pt x="0" y="106666"/>
              </a:lnTo>
              <a:lnTo>
                <a:pt x="0" y="210230"/>
              </a:lnTo>
            </a:path>
          </a:pathLst>
        </a:custGeom>
        <a:noFill/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B1997-E071-4A0B-B83E-67074BD01C4C}">
      <dsp:nvSpPr>
        <dsp:cNvPr id="0" name=""/>
        <dsp:cNvSpPr/>
      </dsp:nvSpPr>
      <dsp:spPr>
        <a:xfrm>
          <a:off x="1170940" y="515468"/>
          <a:ext cx="3112554" cy="96590"/>
        </a:xfrm>
        <a:custGeom>
          <a:avLst/>
          <a:gdLst/>
          <a:ahLst/>
          <a:cxnLst/>
          <a:rect l="0" t="0" r="0" b="0"/>
          <a:pathLst>
            <a:path>
              <a:moveTo>
                <a:pt x="3112554" y="0"/>
              </a:moveTo>
              <a:lnTo>
                <a:pt x="0" y="0"/>
              </a:lnTo>
              <a:lnTo>
                <a:pt x="0" y="96590"/>
              </a:lnTo>
            </a:path>
          </a:pathLst>
        </a:custGeom>
        <a:noFill/>
        <a:ln w="15875" cap="rnd" cmpd="sng" algn="ctr">
          <a:solidFill>
            <a:srgbClr val="B1A0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7C4C-172E-42BC-850C-BCAB4C70BC08}">
      <dsp:nvSpPr>
        <dsp:cNvPr id="0" name=""/>
        <dsp:cNvSpPr/>
      </dsp:nvSpPr>
      <dsp:spPr>
        <a:xfrm>
          <a:off x="2508973" y="22305"/>
          <a:ext cx="3549044" cy="493162"/>
        </a:xfrm>
        <a:prstGeom prst="rect">
          <a:avLst/>
        </a:prstGeom>
        <a:solidFill>
          <a:srgbClr val="95A39D"/>
        </a:solidFill>
        <a:ln w="15875" cap="rnd" cmpd="sng" algn="ctr">
          <a:solidFill>
            <a:srgbClr val="95A3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hierr</a:t>
          </a: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() / </a:t>
          </a:r>
          <a:r>
            <a:rPr lang="en-US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cvhierr</a:t>
          </a: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()</a:t>
          </a:r>
        </a:p>
      </dsp:txBody>
      <dsp:txXfrm>
        <a:off x="2508973" y="22305"/>
        <a:ext cx="3549044" cy="493162"/>
      </dsp:txXfrm>
    </dsp:sp>
    <dsp:sp modelId="{101FC84F-FA4C-42A7-BF1D-88D693C33A8A}">
      <dsp:nvSpPr>
        <dsp:cNvPr id="0" name=""/>
        <dsp:cNvSpPr/>
      </dsp:nvSpPr>
      <dsp:spPr>
        <a:xfrm>
          <a:off x="0" y="612058"/>
          <a:ext cx="2341881" cy="493162"/>
        </a:xfrm>
        <a:prstGeom prst="rect">
          <a:avLst/>
        </a:prstGeom>
        <a:solidFill>
          <a:srgbClr val="B1A089"/>
        </a:solidFill>
        <a:ln w="15875" cap="rnd" cmpd="sng" algn="ctr">
          <a:solidFill>
            <a:srgbClr val="B1A0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Continuous</a:t>
          </a:r>
        </a:p>
      </dsp:txBody>
      <dsp:txXfrm>
        <a:off x="0" y="612058"/>
        <a:ext cx="2341881" cy="493162"/>
      </dsp:txXfrm>
    </dsp:sp>
    <dsp:sp modelId="{8B18B5A6-4491-411D-B527-3426DCA68A8D}">
      <dsp:nvSpPr>
        <dsp:cNvPr id="0" name=""/>
        <dsp:cNvSpPr/>
      </dsp:nvSpPr>
      <dsp:spPr>
        <a:xfrm>
          <a:off x="0" y="1315451"/>
          <a:ext cx="986325" cy="460722"/>
        </a:xfrm>
        <a:prstGeom prst="rect">
          <a:avLst/>
        </a:prstGeom>
        <a:solidFill>
          <a:srgbClr val="A9A57C"/>
        </a:solidFill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Ridge</a:t>
          </a:r>
        </a:p>
      </dsp:txBody>
      <dsp:txXfrm>
        <a:off x="0" y="1315451"/>
        <a:ext cx="986325" cy="460722"/>
      </dsp:txXfrm>
    </dsp:sp>
    <dsp:sp modelId="{0D4D0B3F-788F-4C17-B882-498C2EE5D753}">
      <dsp:nvSpPr>
        <dsp:cNvPr id="0" name=""/>
        <dsp:cNvSpPr/>
      </dsp:nvSpPr>
      <dsp:spPr>
        <a:xfrm>
          <a:off x="199359" y="2103234"/>
          <a:ext cx="986325" cy="493162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Ridge</a:t>
          </a:r>
        </a:p>
      </dsp:txBody>
      <dsp:txXfrm>
        <a:off x="199359" y="2103234"/>
        <a:ext cx="986325" cy="493162"/>
      </dsp:txXfrm>
    </dsp:sp>
    <dsp:sp modelId="{B9A5CE4F-74F6-4EC1-98FB-FB6A865CD72C}">
      <dsp:nvSpPr>
        <dsp:cNvPr id="0" name=""/>
        <dsp:cNvSpPr/>
      </dsp:nvSpPr>
      <dsp:spPr>
        <a:xfrm>
          <a:off x="199359" y="2719880"/>
          <a:ext cx="986325" cy="493162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Lasso</a:t>
          </a:r>
        </a:p>
      </dsp:txBody>
      <dsp:txXfrm>
        <a:off x="199359" y="2719880"/>
        <a:ext cx="986325" cy="493162"/>
      </dsp:txXfrm>
    </dsp:sp>
    <dsp:sp modelId="{B36991B1-3236-4E3A-9FD2-107013B0855E}">
      <dsp:nvSpPr>
        <dsp:cNvPr id="0" name=""/>
        <dsp:cNvSpPr/>
      </dsp:nvSpPr>
      <dsp:spPr>
        <a:xfrm>
          <a:off x="199359" y="3311793"/>
          <a:ext cx="1239751" cy="839875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Elastic Net</a:t>
          </a:r>
        </a:p>
      </dsp:txBody>
      <dsp:txXfrm>
        <a:off x="199359" y="3311793"/>
        <a:ext cx="1239751" cy="839875"/>
      </dsp:txXfrm>
    </dsp:sp>
    <dsp:sp modelId="{A0F87344-6F09-44D5-A2D1-ED9892D4CC39}">
      <dsp:nvSpPr>
        <dsp:cNvPr id="0" name=""/>
        <dsp:cNvSpPr/>
      </dsp:nvSpPr>
      <dsp:spPr>
        <a:xfrm>
          <a:off x="199359" y="4263341"/>
          <a:ext cx="1513131" cy="493162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Quantile</a:t>
          </a:r>
        </a:p>
      </dsp:txBody>
      <dsp:txXfrm>
        <a:off x="199359" y="4263341"/>
        <a:ext cx="1513131" cy="493162"/>
      </dsp:txXfrm>
    </dsp:sp>
    <dsp:sp modelId="{0817A5BB-1633-4CF8-9518-04C83103A395}">
      <dsp:nvSpPr>
        <dsp:cNvPr id="0" name=""/>
        <dsp:cNvSpPr/>
      </dsp:nvSpPr>
      <dsp:spPr>
        <a:xfrm>
          <a:off x="1189689" y="1315609"/>
          <a:ext cx="986325" cy="460722"/>
        </a:xfrm>
        <a:prstGeom prst="rect">
          <a:avLst/>
        </a:prstGeom>
        <a:solidFill>
          <a:srgbClr val="A9A57C"/>
        </a:solidFill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Lasso</a:t>
          </a:r>
        </a:p>
      </dsp:txBody>
      <dsp:txXfrm>
        <a:off x="1189689" y="1315609"/>
        <a:ext cx="986325" cy="460722"/>
      </dsp:txXfrm>
    </dsp:sp>
    <dsp:sp modelId="{80380B79-45FE-469D-A841-6B8F852C1141}">
      <dsp:nvSpPr>
        <dsp:cNvPr id="0" name=""/>
        <dsp:cNvSpPr/>
      </dsp:nvSpPr>
      <dsp:spPr>
        <a:xfrm>
          <a:off x="1380927" y="2135665"/>
          <a:ext cx="460722" cy="460722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</a:p>
      </dsp:txBody>
      <dsp:txXfrm>
        <a:off x="1380927" y="2135665"/>
        <a:ext cx="460722" cy="460722"/>
      </dsp:txXfrm>
    </dsp:sp>
    <dsp:sp modelId="{6A298796-5E78-4B39-BD70-D711BC318A31}">
      <dsp:nvSpPr>
        <dsp:cNvPr id="0" name=""/>
        <dsp:cNvSpPr/>
      </dsp:nvSpPr>
      <dsp:spPr>
        <a:xfrm>
          <a:off x="2235953" y="1313942"/>
          <a:ext cx="616808" cy="460722"/>
        </a:xfrm>
        <a:prstGeom prst="rect">
          <a:avLst/>
        </a:prstGeom>
        <a:solidFill>
          <a:srgbClr val="A9A57C"/>
        </a:solidFill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EN</a:t>
          </a:r>
        </a:p>
      </dsp:txBody>
      <dsp:txXfrm>
        <a:off x="2235953" y="1313942"/>
        <a:ext cx="616808" cy="460722"/>
      </dsp:txXfrm>
    </dsp:sp>
    <dsp:sp modelId="{699A6A4D-9357-4317-923A-9C475B12DFE2}">
      <dsp:nvSpPr>
        <dsp:cNvPr id="0" name=""/>
        <dsp:cNvSpPr/>
      </dsp:nvSpPr>
      <dsp:spPr>
        <a:xfrm>
          <a:off x="2350534" y="2135670"/>
          <a:ext cx="460722" cy="460722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</a:p>
      </dsp:txBody>
      <dsp:txXfrm>
        <a:off x="2350534" y="2135670"/>
        <a:ext cx="460722" cy="460722"/>
      </dsp:txXfrm>
    </dsp:sp>
    <dsp:sp modelId="{08BB195C-388D-48D3-AAAE-535618FFCC44}">
      <dsp:nvSpPr>
        <dsp:cNvPr id="0" name=""/>
        <dsp:cNvSpPr/>
      </dsp:nvSpPr>
      <dsp:spPr>
        <a:xfrm>
          <a:off x="2931598" y="1314470"/>
          <a:ext cx="1474309" cy="460722"/>
        </a:xfrm>
        <a:prstGeom prst="rect">
          <a:avLst/>
        </a:prstGeom>
        <a:solidFill>
          <a:srgbClr val="A9A57C"/>
        </a:solidFill>
        <a:ln w="15875" cap="rnd" cmpd="sng" algn="ctr">
          <a:solidFill>
            <a:srgbClr val="A9A57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Quantile</a:t>
          </a:r>
        </a:p>
      </dsp:txBody>
      <dsp:txXfrm>
        <a:off x="2931598" y="1314470"/>
        <a:ext cx="1474309" cy="460722"/>
      </dsp:txXfrm>
    </dsp:sp>
    <dsp:sp modelId="{B66FC1A6-51F4-4C3D-8BCD-9B3B219D86BB}">
      <dsp:nvSpPr>
        <dsp:cNvPr id="0" name=""/>
        <dsp:cNvSpPr/>
      </dsp:nvSpPr>
      <dsp:spPr>
        <a:xfrm>
          <a:off x="3134404" y="2135670"/>
          <a:ext cx="460722" cy="460722"/>
        </a:xfrm>
        <a:prstGeom prst="rect">
          <a:avLst/>
        </a:prstGeom>
        <a:solidFill>
          <a:srgbClr val="9CBEBD"/>
        </a:solidFill>
        <a:ln w="15875" cap="rnd" cmpd="sng" algn="ctr">
          <a:solidFill>
            <a:srgbClr val="9CBE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…</a:t>
          </a:r>
        </a:p>
      </dsp:txBody>
      <dsp:txXfrm>
        <a:off x="3134404" y="2135670"/>
        <a:ext cx="460722" cy="460722"/>
      </dsp:txXfrm>
    </dsp:sp>
    <dsp:sp modelId="{E3677C02-C701-41AB-BE0E-D9EFB951046F}">
      <dsp:nvSpPr>
        <dsp:cNvPr id="0" name=""/>
        <dsp:cNvSpPr/>
      </dsp:nvSpPr>
      <dsp:spPr>
        <a:xfrm>
          <a:off x="5000514" y="716555"/>
          <a:ext cx="1723475" cy="493162"/>
        </a:xfrm>
        <a:prstGeom prst="rect">
          <a:avLst/>
        </a:prstGeom>
        <a:solidFill>
          <a:srgbClr val="B1A089"/>
        </a:solidFill>
        <a:ln w="15875" cap="rnd" cmpd="sng" algn="ctr">
          <a:solidFill>
            <a:srgbClr val="B1A0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Binary</a:t>
          </a:r>
        </a:p>
      </dsp:txBody>
      <dsp:txXfrm>
        <a:off x="5000514" y="716555"/>
        <a:ext cx="1723475" cy="493162"/>
      </dsp:txXfrm>
    </dsp:sp>
    <dsp:sp modelId="{FDE37128-75DA-4F38-8EEF-12F1AF7274C4}">
      <dsp:nvSpPr>
        <dsp:cNvPr id="0" name=""/>
        <dsp:cNvSpPr/>
      </dsp:nvSpPr>
      <dsp:spPr>
        <a:xfrm>
          <a:off x="6919755" y="715475"/>
          <a:ext cx="1632920" cy="493162"/>
        </a:xfrm>
        <a:prstGeom prst="rect">
          <a:avLst/>
        </a:prstGeom>
        <a:solidFill>
          <a:srgbClr val="B1A089"/>
        </a:solidFill>
        <a:ln w="15875" cap="rnd" cmpd="sng" algn="ctr">
          <a:solidFill>
            <a:srgbClr val="B1A0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Survival</a:t>
          </a:r>
        </a:p>
      </dsp:txBody>
      <dsp:txXfrm>
        <a:off x="6919755" y="715475"/>
        <a:ext cx="1632920" cy="49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AA3A9-69B5-46FB-A54D-347F4DC9427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4CEA-9E01-4420-8B9B-FC5784BB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4CEA-9E01-4420-8B9B-FC5784BBE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4CEA-9E01-4420-8B9B-FC5784BBE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8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55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7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 marL="342900" indent="-306000"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20000" indent="-270000"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26000" indent="-216000"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86000" indent="-216000"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74000" indent="-216000"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296" y="6426483"/>
            <a:ext cx="753545" cy="365125"/>
          </a:xfrm>
        </p:spPr>
        <p:txBody>
          <a:bodyPr/>
          <a:lstStyle>
            <a:lvl1pPr>
              <a:defRPr sz="1600"/>
            </a:lvl1pPr>
          </a:lstStyle>
          <a:p>
            <a:pPr algn="l"/>
            <a:fld id="{622F1256-FCB4-4B90-80CF-664DF10E04BD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0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2F1256-FCB4-4B90-80CF-664DF10E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3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0.png"/><Relationship Id="rId7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0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6.png"/><Relationship Id="rId3" Type="http://schemas.openxmlformats.org/officeDocument/2006/relationships/image" Target="../media/image91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320.png"/><Relationship Id="rId9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E57E5C-9CAE-4D56-8FB7-00842663D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22" y="1357320"/>
            <a:ext cx="11506955" cy="41433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Regularized Regression for Incorporating External Data in High-Dimensional Prediction Models</a:t>
            </a:r>
            <a:br>
              <a:rPr lang="en-US" sz="4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Garrett M. Weaver</a:t>
            </a:r>
            <a:b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Southern California</a:t>
            </a:r>
            <a:b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Angeles, CA, United States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46A2001-F2D7-47AF-8C5D-C0A524CDC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4575"/>
            <a:ext cx="10353762" cy="970450"/>
          </a:xfrm>
        </p:spPr>
        <p:txBody>
          <a:bodyPr/>
          <a:lstStyle/>
          <a:p>
            <a:r>
              <a:rPr lang="en-US" dirty="0"/>
              <a:t>Fitting the Ridge-Lasso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9C6AC-19F8-4CF2-A374-19AACBB9FB80}"/>
              </a:ext>
            </a:extLst>
          </p:cNvPr>
          <p:cNvSpPr txBox="1"/>
          <p:nvPr/>
        </p:nvSpPr>
        <p:spPr>
          <a:xfrm>
            <a:off x="2985024" y="2660982"/>
            <a:ext cx="639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Convex Optimization Software (CVX)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FC720-9B3B-4C13-A231-3B4592CBFEF6}"/>
              </a:ext>
            </a:extLst>
          </p:cNvPr>
          <p:cNvSpPr txBox="1"/>
          <p:nvPr/>
        </p:nvSpPr>
        <p:spPr>
          <a:xfrm>
            <a:off x="2471486" y="4088728"/>
            <a:ext cx="724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Package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glmnet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implement two-step fitting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E5892-1B26-4194-B0A5-9FE3B0C7E13B}"/>
              </a:ext>
            </a:extLst>
          </p:cNvPr>
          <p:cNvSpPr txBox="1"/>
          <p:nvPr/>
        </p:nvSpPr>
        <p:spPr>
          <a:xfrm>
            <a:off x="2018616" y="5470600"/>
            <a:ext cx="815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R package that utilizes coordinate descent to fit model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04A0B-682B-4670-84B2-2C1F166D1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44987D-CB1C-4D78-A49D-C357A6D96D15}"/>
              </a:ext>
            </a:extLst>
          </p:cNvPr>
          <p:cNvSpPr txBox="1"/>
          <p:nvPr/>
        </p:nvSpPr>
        <p:spPr>
          <a:xfrm>
            <a:off x="4770510" y="2222056"/>
            <a:ext cx="279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Prototyping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E463E5-3DDA-4F7D-AE59-68E37ECEFED2}"/>
              </a:ext>
            </a:extLst>
          </p:cNvPr>
          <p:cNvSpPr txBox="1"/>
          <p:nvPr/>
        </p:nvSpPr>
        <p:spPr>
          <a:xfrm>
            <a:off x="4391801" y="3664523"/>
            <a:ext cx="35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Use Existing Software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AC3FB-4BBA-4578-80C1-594EADFBB7D5}"/>
              </a:ext>
            </a:extLst>
          </p:cNvPr>
          <p:cNvSpPr txBox="1"/>
          <p:nvPr/>
        </p:nvSpPr>
        <p:spPr>
          <a:xfrm>
            <a:off x="4385159" y="5093783"/>
            <a:ext cx="356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Custom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85BD6C-9D07-403D-BCA7-78E4AC89ACB9}"/>
                  </a:ext>
                </a:extLst>
              </p:cNvPr>
              <p:cNvSpPr/>
              <p:nvPr/>
            </p:nvSpPr>
            <p:spPr>
              <a:xfrm>
                <a:off x="3213237" y="1083043"/>
                <a:ext cx="5941178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𝑿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𝜷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𝒁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85BD6C-9D07-403D-BCA7-78E4AC89A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237" y="1083043"/>
                <a:ext cx="5941178" cy="819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9B14277E-416E-4B3C-8CA8-B554FBC29C7A}"/>
              </a:ext>
            </a:extLst>
          </p:cNvPr>
          <p:cNvSpPr/>
          <p:nvPr/>
        </p:nvSpPr>
        <p:spPr>
          <a:xfrm>
            <a:off x="5928646" y="3145386"/>
            <a:ext cx="510362" cy="6076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283B4F1-D9D8-409F-B483-2A2A5DDA80B1}"/>
              </a:ext>
            </a:extLst>
          </p:cNvPr>
          <p:cNvSpPr/>
          <p:nvPr/>
        </p:nvSpPr>
        <p:spPr>
          <a:xfrm>
            <a:off x="5910920" y="4553256"/>
            <a:ext cx="510362" cy="6076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9FB79-1400-4466-BA4A-C0874643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  <p:bldP spid="22" grpId="0"/>
      <p:bldP spid="23" grpId="0"/>
      <p:bldP spid="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4575"/>
            <a:ext cx="10353762" cy="970450"/>
          </a:xfrm>
        </p:spPr>
        <p:txBody>
          <a:bodyPr/>
          <a:lstStyle/>
          <a:p>
            <a:r>
              <a:rPr lang="en-US" dirty="0"/>
              <a:t>Fitting the Ridge-Lasso: Custom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A00EA6F-9889-4230-A45D-661749C96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2185" y="3490834"/>
                <a:ext cx="10353762" cy="50695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Analogously, rewrite objective in terms of variable substitution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A00EA6F-9889-4230-A45D-661749C96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2185" y="3490834"/>
                <a:ext cx="10353762" cy="5069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889338-65DB-4F1D-A998-7BB4024C32A5}"/>
                  </a:ext>
                </a:extLst>
              </p:cNvPr>
              <p:cNvSpPr/>
              <p:nvPr/>
            </p:nvSpPr>
            <p:spPr>
              <a:xfrm>
                <a:off x="4834595" y="1663985"/>
                <a:ext cx="252280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:endParaRPr lang="en-US" sz="200" b="0" dirty="0">
                  <a:solidFill>
                    <a:schemeClr val="tx1"/>
                  </a:solidFill>
                </a:endParaRPr>
              </a:p>
              <a:p>
                <a:pPr lvl="1"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889338-65DB-4F1D-A998-7BB4024C3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595" y="1663985"/>
                <a:ext cx="2522809" cy="830997"/>
              </a:xfrm>
              <a:prstGeom prst="rect">
                <a:avLst/>
              </a:prstGeom>
              <a:blipFill>
                <a:blip r:embed="rId3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0ADE116-31B2-497C-A10B-245750CE04BC}"/>
                  </a:ext>
                </a:extLst>
              </p:cNvPr>
              <p:cNvSpPr/>
              <p:nvPr/>
            </p:nvSpPr>
            <p:spPr>
              <a:xfrm>
                <a:off x="4739440" y="2944126"/>
                <a:ext cx="27131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0ADE116-31B2-497C-A10B-245750CE0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40" y="2944126"/>
                <a:ext cx="2713115" cy="461665"/>
              </a:xfrm>
              <a:prstGeom prst="rect">
                <a:avLst/>
              </a:prstGeom>
              <a:blipFill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FEAD6234-E06B-40AC-B02F-C5E04B897A25}"/>
              </a:ext>
            </a:extLst>
          </p:cNvPr>
          <p:cNvSpPr/>
          <p:nvPr/>
        </p:nvSpPr>
        <p:spPr>
          <a:xfrm>
            <a:off x="5952325" y="2480556"/>
            <a:ext cx="287347" cy="5169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A42660-03F7-4EB7-96D4-E91E8CA0D3F5}"/>
                  </a:ext>
                </a:extLst>
              </p:cNvPr>
              <p:cNvSpPr/>
              <p:nvPr/>
            </p:nvSpPr>
            <p:spPr>
              <a:xfrm>
                <a:off x="3172738" y="5329654"/>
                <a:ext cx="6133859" cy="815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𝑿𝒁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𝑿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𝜸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𝜸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A42660-03F7-4EB7-96D4-E91E8CA0D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738" y="5329654"/>
                <a:ext cx="6133859" cy="815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EC3E437-0187-4D4D-8825-B0D0C73C7C56}"/>
              </a:ext>
            </a:extLst>
          </p:cNvPr>
          <p:cNvSpPr txBox="1">
            <a:spLocks/>
          </p:cNvSpPr>
          <p:nvPr/>
        </p:nvSpPr>
        <p:spPr>
          <a:xfrm>
            <a:off x="1252185" y="1154173"/>
            <a:ext cx="10353762" cy="50695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</a:rPr>
              <a:t>Rewrite two-level model as single-level regression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04A0B-682B-4670-84B2-2C1F166D1E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B257DF-F651-44B3-9B80-52502D311D40}"/>
                  </a:ext>
                </a:extLst>
              </p:cNvPr>
              <p:cNvSpPr/>
              <p:nvPr/>
            </p:nvSpPr>
            <p:spPr>
              <a:xfrm>
                <a:off x="3172738" y="4092166"/>
                <a:ext cx="5941178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𝑿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𝜷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𝒁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B257DF-F651-44B3-9B80-52502D311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738" y="4092166"/>
                <a:ext cx="5941178" cy="819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Down 24">
            <a:extLst>
              <a:ext uri="{FF2B5EF4-FFF2-40B4-BE49-F238E27FC236}">
                <a16:creationId xmlns:a16="http://schemas.microsoft.com/office/drawing/2014/main" id="{84753C24-6E57-4BBF-9E1A-8580AB857D10}"/>
              </a:ext>
            </a:extLst>
          </p:cNvPr>
          <p:cNvSpPr/>
          <p:nvPr/>
        </p:nvSpPr>
        <p:spPr>
          <a:xfrm>
            <a:off x="5952319" y="5004020"/>
            <a:ext cx="287347" cy="5169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41B4-317C-4157-90DD-3CC6C4BC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17" grpId="0" animBg="1"/>
      <p:bldP spid="18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4575"/>
            <a:ext cx="10353762" cy="970450"/>
          </a:xfrm>
        </p:spPr>
        <p:txBody>
          <a:bodyPr/>
          <a:lstStyle/>
          <a:p>
            <a:r>
              <a:rPr lang="en-US" dirty="0"/>
              <a:t>Fitting the Ridge-Lasso: Custom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A42660-03F7-4EB7-96D4-E91E8CA0D3F5}"/>
                  </a:ext>
                </a:extLst>
              </p:cNvPr>
              <p:cNvSpPr/>
              <p:nvPr/>
            </p:nvSpPr>
            <p:spPr>
              <a:xfrm>
                <a:off x="3029067" y="1045025"/>
                <a:ext cx="6133859" cy="815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𝒚</m:t>
                                  </m:r>
                                  <m:r>
                                    <a:rPr lang="en-US" sz="2400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𝑿𝒁</m:t>
                                  </m:r>
                                  <m:r>
                                    <a:rPr lang="en-US" sz="2400" b="1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  <m:r>
                                    <a:rPr lang="en-US" sz="2400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𝑿</m:t>
                                  </m:r>
                                  <m:r>
                                    <a:rPr lang="en-US" sz="2400" b="1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𝜸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𝜸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66FF66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A42660-03F7-4EB7-96D4-E91E8CA0D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67" y="1045025"/>
                <a:ext cx="6133859" cy="815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7F04A0B-682B-4670-84B2-2C1F166D1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9FDC9-A5AD-4EAB-BBB3-053F3D1041BF}"/>
              </a:ext>
            </a:extLst>
          </p:cNvPr>
          <p:cNvSpPr txBox="1"/>
          <p:nvPr/>
        </p:nvSpPr>
        <p:spPr>
          <a:xfrm>
            <a:off x="534234" y="4498751"/>
            <a:ext cx="919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Comparing to R package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glmnet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penalty-type needs to be variable-specific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6DF73E-87E9-4C7A-8ECE-CE6013C07FE5}"/>
                  </a:ext>
                </a:extLst>
              </p:cNvPr>
              <p:cNvSpPr txBox="1"/>
              <p:nvPr/>
            </p:nvSpPr>
            <p:spPr>
              <a:xfrm>
                <a:off x="3610605" y="4928010"/>
                <a:ext cx="4970782" cy="119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1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=1 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1" i="1" dirty="0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b="1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 dirty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𝜷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, 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FF00FF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6DF73E-87E9-4C7A-8ECE-CE6013C07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05" y="4928010"/>
                <a:ext cx="4970782" cy="119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5B0A55-7155-4D32-BA30-8BBC990DF0AC}"/>
                  </a:ext>
                </a:extLst>
              </p:cNvPr>
              <p:cNvSpPr txBox="1"/>
              <p:nvPr/>
            </p:nvSpPr>
            <p:spPr>
              <a:xfrm>
                <a:off x="9179970" y="5083379"/>
                <a:ext cx="1543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𝐿𝑎𝑠𝑠𝑜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5B0A55-7155-4D32-BA30-8BBC990D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970" y="5083379"/>
                <a:ext cx="1543371" cy="276999"/>
              </a:xfrm>
              <a:prstGeom prst="rect">
                <a:avLst/>
              </a:prstGeom>
              <a:blipFill>
                <a:blip r:embed="rId5"/>
                <a:stretch>
                  <a:fillRect l="-3162" r="-27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670AF6-2EE2-4205-ADAA-4CA185E488C5}"/>
                  </a:ext>
                </a:extLst>
              </p:cNvPr>
              <p:cNvSpPr txBox="1"/>
              <p:nvPr/>
            </p:nvSpPr>
            <p:spPr>
              <a:xfrm>
                <a:off x="9179970" y="5396473"/>
                <a:ext cx="1562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𝑅𝑖𝑑𝑔𝑒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670AF6-2EE2-4205-ADAA-4CA185E4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970" y="5396473"/>
                <a:ext cx="1562607" cy="276999"/>
              </a:xfrm>
              <a:prstGeom prst="rect">
                <a:avLst/>
              </a:prstGeom>
              <a:blipFill>
                <a:blip r:embed="rId6"/>
                <a:stretch>
                  <a:fillRect l="-4688" t="-2174" r="-273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5411BB-C458-4035-AAD8-7B6D2EB0B15E}"/>
                  </a:ext>
                </a:extLst>
              </p:cNvPr>
              <p:cNvSpPr txBox="1"/>
              <p:nvPr/>
            </p:nvSpPr>
            <p:spPr>
              <a:xfrm>
                <a:off x="9170351" y="5717488"/>
                <a:ext cx="2487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𝐸𝑙𝑎𝑠𝑡𝑖𝑐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∈(0, 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5411BB-C458-4035-AAD8-7B6D2EB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351" y="5717488"/>
                <a:ext cx="2487412" cy="276999"/>
              </a:xfrm>
              <a:prstGeom prst="rect">
                <a:avLst/>
              </a:prstGeom>
              <a:blipFill>
                <a:blip r:embed="rId7"/>
                <a:stretch>
                  <a:fillRect l="-1716" t="-2222" r="-269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644FBF4-B620-47A6-B1C8-9E61E4F0DAB5}"/>
              </a:ext>
            </a:extLst>
          </p:cNvPr>
          <p:cNvSpPr txBox="1"/>
          <p:nvPr/>
        </p:nvSpPr>
        <p:spPr>
          <a:xfrm>
            <a:off x="534234" y="1948488"/>
            <a:ext cx="1138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Convex problems of the form above can be solved by coordinate descent (Tseng 2001)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060C7B-8897-4796-A94A-12AA091B1F11}"/>
                  </a:ext>
                </a:extLst>
              </p:cNvPr>
              <p:cNvSpPr txBox="1"/>
              <p:nvPr/>
            </p:nvSpPr>
            <p:spPr>
              <a:xfrm>
                <a:off x="4551665" y="2348598"/>
                <a:ext cx="308866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66FF66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060C7B-8897-4796-A94A-12AA091B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65" y="2348598"/>
                <a:ext cx="3088666" cy="1008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88D3AF-1237-4F03-B535-07172336E08B}"/>
                  </a:ext>
                </a:extLst>
              </p:cNvPr>
              <p:cNvSpPr txBox="1"/>
              <p:nvPr/>
            </p:nvSpPr>
            <p:spPr>
              <a:xfrm>
                <a:off x="3541085" y="3378456"/>
                <a:ext cx="5109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smooth (continuously differentiable)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88D3AF-1237-4F03-B535-07172336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85" y="3378456"/>
                <a:ext cx="5109825" cy="400110"/>
              </a:xfrm>
              <a:prstGeom prst="rect">
                <a:avLst/>
              </a:prstGeom>
              <a:blipFill>
                <a:blip r:embed="rId9"/>
                <a:stretch>
                  <a:fillRect l="-59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D89040-559D-465C-A785-6E4ACA532767}"/>
                  </a:ext>
                </a:extLst>
              </p:cNvPr>
              <p:cNvSpPr txBox="1"/>
              <p:nvPr/>
            </p:nvSpPr>
            <p:spPr>
              <a:xfrm>
                <a:off x="3541085" y="3768171"/>
                <a:ext cx="5109825" cy="457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66FF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convex and separable,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D89040-559D-465C-A785-6E4ACA53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85" y="3768171"/>
                <a:ext cx="5109825" cy="457241"/>
              </a:xfrm>
              <a:prstGeom prst="rect">
                <a:avLst/>
              </a:prstGeom>
              <a:blipFill>
                <a:blip r:embed="rId10"/>
                <a:stretch>
                  <a:fillRect t="-102667" r="-1551" b="-1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2719E-6F07-4183-9B33-C79D6597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6" grpId="0"/>
      <p:bldP spid="27" grpId="0"/>
      <p:bldP spid="28" grpId="0"/>
      <p:bldP spid="29" grpId="0"/>
      <p:bldP spid="6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4575"/>
            <a:ext cx="10353762" cy="970450"/>
          </a:xfrm>
        </p:spPr>
        <p:txBody>
          <a:bodyPr/>
          <a:lstStyle/>
          <a:p>
            <a:r>
              <a:rPr lang="en-US" dirty="0"/>
              <a:t>Simulations: Comparing Ridge-Lasso to Ridge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04A0B-682B-4670-84B2-2C1F166D1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8385F65-49DF-498B-BC68-22DF49020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148" y="1065922"/>
                <a:ext cx="7600343" cy="516613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  <a:p>
                <a:pPr marL="548640" lvl="2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100 external variables, 4 true nonzero effects</a:t>
                </a:r>
              </a:p>
              <a:p>
                <a:pPr marL="548640" lvl="2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simulated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𝑀𝑉𝑁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𝐴𝑅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1 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00000"/>
                  </a:lnSpc>
                </a:pP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10896" lvl="2" indent="0">
                  <a:lnSpc>
                    <a:spcPct val="100000"/>
                  </a:lnSpc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10896" lvl="2" indent="0">
                  <a:lnSpc>
                    <a:spcPct val="100000"/>
                  </a:lnSpc>
                  <a:buNone/>
                </a:pPr>
                <a:endParaRPr lang="en-US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10896" lvl="2" indent="0">
                  <a:lnSpc>
                    <a:spcPct val="100000"/>
                  </a:lnSpc>
                  <a:buNone/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10896" lvl="2" indent="0">
                  <a:lnSpc>
                    <a:spcPct val="100000"/>
                  </a:lnSpc>
                  <a:buNone/>
                </a:pP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lvl="1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1000 replicates at each combination:</a:t>
                </a:r>
              </a:p>
              <a:p>
                <a:pPr marL="548640" lvl="2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# of Predictors: 500, 1000, 2000</a:t>
                </a:r>
              </a:p>
              <a:p>
                <a:pPr marL="548640" lvl="2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External signal-to-noise ratio: 0, 0.5, 1, 2</a:t>
                </a:r>
              </a:p>
              <a:p>
                <a:pPr marL="192024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 set (n = 300) to build models</a:t>
                </a:r>
              </a:p>
              <a:p>
                <a:pPr marL="192024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k-fold CV to tune hyperparameters in both models</a:t>
                </a:r>
              </a:p>
              <a:p>
                <a:pPr marL="192024" indent="-27432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Evaluate prediction MSE on test data set (n = 1000)</a:t>
                </a:r>
              </a:p>
              <a:p>
                <a:pPr marL="310896" lvl="2" indent="0">
                  <a:lnSpc>
                    <a:spcPct val="100000"/>
                  </a:lnSpc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8385F65-49DF-498B-BC68-22DF49020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8" y="1065922"/>
                <a:ext cx="7600343" cy="5166133"/>
              </a:xfrm>
              <a:prstGeom prst="rect">
                <a:avLst/>
              </a:prstGeom>
              <a:blipFill>
                <a:blip r:embed="rId3"/>
                <a:stretch>
                  <a:fillRect l="-1685" t="-945" b="-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BBB13FE-AB42-463F-986C-A0BE1651807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462" y="1809070"/>
            <a:ext cx="5917317" cy="3983008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C40F2-2B20-41DF-99EB-6E4253D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4575"/>
            <a:ext cx="10353762" cy="970450"/>
          </a:xfrm>
        </p:spPr>
        <p:txBody>
          <a:bodyPr/>
          <a:lstStyle/>
          <a:p>
            <a:r>
              <a:rPr lang="en-US" dirty="0"/>
              <a:t>Simulations: Direction of Effect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04A0B-682B-4670-84B2-2C1F166D1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BB14F-7831-4397-92F1-DD9E0366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57" y="1716749"/>
            <a:ext cx="4432832" cy="3324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546BF2-BF11-4796-B60D-D27C9494CA20}"/>
              </a:ext>
            </a:extLst>
          </p:cNvPr>
          <p:cNvSpPr txBox="1"/>
          <p:nvPr/>
        </p:nvSpPr>
        <p:spPr>
          <a:xfrm>
            <a:off x="1592879" y="1355931"/>
            <a:ext cx="374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Scenario 1: Effects in Same Direction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348FC-F1E2-45DB-85EE-787F036C10A3}"/>
              </a:ext>
            </a:extLst>
          </p:cNvPr>
          <p:cNvSpPr txBox="1"/>
          <p:nvPr/>
        </p:nvSpPr>
        <p:spPr>
          <a:xfrm>
            <a:off x="6916343" y="1355931"/>
            <a:ext cx="442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Scenario 2: Effects in Opposite Direction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C9B26F-50EB-464D-B505-C45C04C1F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85" y="1716749"/>
            <a:ext cx="4469295" cy="3351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3AD4F-1A24-4068-9F4F-749D5405A468}"/>
                  </a:ext>
                </a:extLst>
              </p:cNvPr>
              <p:cNvSpPr txBox="1"/>
              <p:nvPr/>
            </p:nvSpPr>
            <p:spPr>
              <a:xfrm>
                <a:off x="1249857" y="5068720"/>
                <a:ext cx="4327957" cy="69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 predictors: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1, 0.25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270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0, 0.125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3AD4F-1A24-4068-9F4F-749D5405A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57" y="5068720"/>
                <a:ext cx="4327957" cy="690958"/>
              </a:xfrm>
              <a:prstGeom prst="rect">
                <a:avLst/>
              </a:prstGeom>
              <a:blipFill>
                <a:blip r:embed="rId5"/>
                <a:stretch>
                  <a:fillRect l="-845" t="-3509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11E3F7-707C-4392-B82C-C56A78395746}"/>
                  </a:ext>
                </a:extLst>
              </p:cNvPr>
              <p:cNvSpPr txBox="1"/>
              <p:nvPr/>
            </p:nvSpPr>
            <p:spPr>
              <a:xfrm>
                <a:off x="6649185" y="5109260"/>
                <a:ext cx="4469295" cy="99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15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1, 0.25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15 predictors: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1, 0.25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270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0, 0.125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11E3F7-707C-4392-B82C-C56A7839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85" y="5109260"/>
                <a:ext cx="4469295" cy="990271"/>
              </a:xfrm>
              <a:prstGeom prst="rect">
                <a:avLst/>
              </a:prstGeom>
              <a:blipFill>
                <a:blip r:embed="rId6"/>
                <a:stretch>
                  <a:fillRect l="-955" t="-2454" b="-6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14A6D-3D29-4387-A97F-3C546275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4575"/>
            <a:ext cx="10353762" cy="970450"/>
          </a:xfrm>
        </p:spPr>
        <p:txBody>
          <a:bodyPr/>
          <a:lstStyle/>
          <a:p>
            <a:r>
              <a:rPr lang="en-US" dirty="0"/>
              <a:t>Simulations: Direction of Effect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04A0B-682B-4670-84B2-2C1F166D1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E1B18B-31B2-4CA3-B625-433F02A8E89F}"/>
              </a:ext>
            </a:extLst>
          </p:cNvPr>
          <p:cNvSpPr txBox="1"/>
          <p:nvPr/>
        </p:nvSpPr>
        <p:spPr>
          <a:xfrm>
            <a:off x="2648152" y="1413325"/>
            <a:ext cx="3345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External Data Informative for both Magnitude and Direction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7CB4D-D32E-471D-9496-9B25D74D4231}"/>
              </a:ext>
            </a:extLst>
          </p:cNvPr>
          <p:cNvGrpSpPr/>
          <p:nvPr/>
        </p:nvGrpSpPr>
        <p:grpSpPr>
          <a:xfrm>
            <a:off x="2703697" y="2137279"/>
            <a:ext cx="6742076" cy="3353636"/>
            <a:chOff x="0" y="0"/>
            <a:chExt cx="5597855" cy="2522030"/>
          </a:xfrm>
        </p:grpSpPr>
        <p:pic>
          <p:nvPicPr>
            <p:cNvPr id="14" name="Picture 13" descr="C:\Users\GarrettWeaver\Documents\School\PO1\qual_simulations\directeffect_scenario1plot.png">
              <a:extLst>
                <a:ext uri="{FF2B5EF4-FFF2-40B4-BE49-F238E27FC236}">
                  <a16:creationId xmlns:a16="http://schemas.microsoft.com/office/drawing/2014/main" id="{0B72C886-A9ED-4C11-9299-DFBF2CFE9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5415" cy="2519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GarrettWeaver\Documents\School\PO1\qual_simulations\directeffect_scenario2plot.png">
              <a:extLst>
                <a:ext uri="{FF2B5EF4-FFF2-40B4-BE49-F238E27FC236}">
                  <a16:creationId xmlns:a16="http://schemas.microsoft.com/office/drawing/2014/main" id="{0B927E5A-4E9F-4B0D-A154-9084F199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330" y="11875"/>
              <a:ext cx="2676525" cy="2510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A67312-03D4-401C-AD71-4A27C638ECF6}"/>
              </a:ext>
            </a:extLst>
          </p:cNvPr>
          <p:cNvSpPr txBox="1"/>
          <p:nvPr/>
        </p:nvSpPr>
        <p:spPr>
          <a:xfrm>
            <a:off x="6389851" y="1429393"/>
            <a:ext cx="288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External Data Informative for Magnitude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E45B1-DA50-4FFD-B963-48EED53F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7D8AF-F785-4711-99BC-13B770E70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211241"/>
                <a:ext cx="10353762" cy="4058751"/>
              </a:xfrm>
            </p:spPr>
            <p:txBody>
              <a:bodyPr/>
              <a:lstStyle/>
              <a:p>
                <a:r>
                  <a:rPr lang="en-US" dirty="0"/>
                  <a:t>Horvath </a:t>
                </a:r>
                <a:r>
                  <a:rPr lang="en-US" i="1" dirty="0"/>
                  <a:t>et al. </a:t>
                </a:r>
                <a:r>
                  <a:rPr lang="en-US" dirty="0"/>
                  <a:t>(2013) developed elastic net regression model that demonstrated strong correlation between methylation levels and chronological age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&gt;0.9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7D8AF-F785-4711-99BC-13B770E70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211241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/>
          </a:bodyPr>
          <a:lstStyle/>
          <a:p>
            <a:r>
              <a:rPr lang="en-US" dirty="0"/>
              <a:t>Application: Predicting Age with Methylation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pic>
        <p:nvPicPr>
          <p:cNvPr id="11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3B74F8E-B78F-47C4-A145-4288F1E36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0"/>
          <a:stretch/>
        </p:blipFill>
        <p:spPr>
          <a:xfrm>
            <a:off x="2614568" y="2304552"/>
            <a:ext cx="6952214" cy="353269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11E96C-BBEA-45D9-9376-35B9AFBB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8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/>
          </a:bodyPr>
          <a:lstStyle/>
          <a:p>
            <a:r>
              <a:rPr lang="en-US" dirty="0"/>
              <a:t>Application: Predicting Age with Methylation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F1760C-B567-4897-AFB5-045A82860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49461"/>
              </p:ext>
            </p:extLst>
          </p:nvPr>
        </p:nvGraphicFramePr>
        <p:xfrm>
          <a:off x="623838" y="4536254"/>
          <a:ext cx="4046268" cy="1478280"/>
        </p:xfrm>
        <a:graphic>
          <a:graphicData uri="http://schemas.openxmlformats.org/drawingml/2006/table">
            <a:tbl>
              <a:tblPr firstRow="1" bandRow="1"/>
              <a:tblGrid>
                <a:gridCol w="98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8.31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4.93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4.81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4.45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6.85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9.14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4.80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4.64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8.00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7.20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8.87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8.59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B4D9EC-D4FA-402C-A9EB-D634AA30D929}"/>
              </a:ext>
            </a:extLst>
          </p:cNvPr>
          <p:cNvSpPr txBox="1"/>
          <p:nvPr/>
        </p:nvSpPr>
        <p:spPr>
          <a:xfrm rot="16200000">
            <a:off x="-27555" y="5113253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" panose="020B0602020104020603"/>
              </a:rPr>
              <a:t>Subject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A3DA77C-E958-4496-B67D-77E5FCBEF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07287"/>
              </p:ext>
            </p:extLst>
          </p:nvPr>
        </p:nvGraphicFramePr>
        <p:xfrm>
          <a:off x="623833" y="1659174"/>
          <a:ext cx="4046269" cy="2225040"/>
        </p:xfrm>
        <a:graphic>
          <a:graphicData uri="http://schemas.openxmlformats.org/drawingml/2006/table">
            <a:tbl>
              <a:tblPr firstRow="1" bandRow="1"/>
              <a:tblGrid>
                <a:gridCol w="1024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 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 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 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 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906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DF73F2F-2D80-470F-BD32-46D3DFC67442}"/>
              </a:ext>
            </a:extLst>
          </p:cNvPr>
          <p:cNvSpPr txBox="1"/>
          <p:nvPr/>
        </p:nvSpPr>
        <p:spPr>
          <a:xfrm rot="16200000">
            <a:off x="-13459" y="2587027"/>
            <a:ext cx="9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/>
              </a:rPr>
              <a:t>Probe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8DB46C-0270-458F-98A3-6F8B9D248CC9}"/>
                  </a:ext>
                </a:extLst>
              </p:cNvPr>
              <p:cNvSpPr txBox="1"/>
              <p:nvPr/>
            </p:nvSpPr>
            <p:spPr>
              <a:xfrm>
                <a:off x="1280931" y="4085327"/>
                <a:ext cx="3630094" cy="44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Methylation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8DB46C-0270-458F-98A3-6F8B9D24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31" y="4085327"/>
                <a:ext cx="3630094" cy="445891"/>
              </a:xfrm>
              <a:prstGeom prst="rect">
                <a:avLst/>
              </a:prstGeom>
              <a:blipFill>
                <a:blip r:embed="rId3"/>
                <a:stretch>
                  <a:fillRect l="-1678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98F99-5045-4CE2-9711-3E4C6DD1EE59}"/>
                  </a:ext>
                </a:extLst>
              </p:cNvPr>
              <p:cNvSpPr txBox="1"/>
              <p:nvPr/>
            </p:nvSpPr>
            <p:spPr>
              <a:xfrm>
                <a:off x="700824" y="1233268"/>
                <a:ext cx="3892286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Probe-Gene Mapping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98F99-5045-4CE2-9711-3E4C6DD1E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4" y="1233268"/>
                <a:ext cx="3892286" cy="423770"/>
              </a:xfrm>
              <a:prstGeom prst="rect">
                <a:avLst/>
              </a:prstGeom>
              <a:blipFill>
                <a:blip r:embed="rId4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DC061-AC99-4620-80F6-B284C094C232}"/>
                  </a:ext>
                </a:extLst>
              </p:cNvPr>
              <p:cNvSpPr txBox="1"/>
              <p:nvPr/>
            </p:nvSpPr>
            <p:spPr>
              <a:xfrm>
                <a:off x="4836063" y="4552495"/>
                <a:ext cx="1260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=656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DC061-AC99-4620-80F6-B284C094C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63" y="4552495"/>
                <a:ext cx="1260923" cy="307777"/>
              </a:xfrm>
              <a:prstGeom prst="rect">
                <a:avLst/>
              </a:prstGeom>
              <a:blipFill>
                <a:blip r:embed="rId5"/>
                <a:stretch>
                  <a:fillRect l="-11594" t="-22000" r="-5797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943613-65A5-420F-9C3F-D0DB20D2492A}"/>
                  </a:ext>
                </a:extLst>
              </p:cNvPr>
              <p:cNvSpPr txBox="1"/>
              <p:nvPr/>
            </p:nvSpPr>
            <p:spPr>
              <a:xfrm>
                <a:off x="4836063" y="4943104"/>
                <a:ext cx="5348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=250,000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(top probes by empirical variance)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943613-65A5-420F-9C3F-D0DB20D24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63" y="4943104"/>
                <a:ext cx="5348002" cy="307777"/>
              </a:xfrm>
              <a:prstGeom prst="rect">
                <a:avLst/>
              </a:prstGeom>
              <a:blipFill>
                <a:blip r:embed="rId6"/>
                <a:stretch>
                  <a:fillRect l="-2733" t="-26000" r="-20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66315-D5CC-44B5-990F-609ABCE6CABC}"/>
                  </a:ext>
                </a:extLst>
              </p:cNvPr>
              <p:cNvSpPr txBox="1"/>
              <p:nvPr/>
            </p:nvSpPr>
            <p:spPr>
              <a:xfrm>
                <a:off x="4765381" y="1657038"/>
                <a:ext cx="58350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=6,766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(genes with at least 10 mapped probes)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66315-D5CC-44B5-990F-609ABCE6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381" y="1657038"/>
                <a:ext cx="5835059" cy="307777"/>
              </a:xfrm>
              <a:prstGeom prst="rect">
                <a:avLst/>
              </a:prstGeom>
              <a:blipFill>
                <a:blip r:embed="rId7"/>
                <a:stretch>
                  <a:fillRect l="-2508" t="-26000" r="-125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4CFE802-EF08-4522-A783-36A892C0C862}"/>
              </a:ext>
            </a:extLst>
          </p:cNvPr>
          <p:cNvSpPr txBox="1"/>
          <p:nvPr/>
        </p:nvSpPr>
        <p:spPr>
          <a:xfrm>
            <a:off x="4670102" y="2047647"/>
            <a:ext cx="614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Columns standardized by sum of mapped probes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6E80F7-6106-4E35-8BF4-0914B2CBF497}"/>
              </a:ext>
            </a:extLst>
          </p:cNvPr>
          <p:cNvSpPr txBox="1"/>
          <p:nvPr/>
        </p:nvSpPr>
        <p:spPr>
          <a:xfrm>
            <a:off x="4747093" y="5333713"/>
            <a:ext cx="614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Compared models with and without standardization by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AA0AD2-135E-4ECD-A9F8-206D27032BD4}"/>
                  </a:ext>
                </a:extLst>
              </p:cNvPr>
              <p:cNvSpPr txBox="1"/>
              <p:nvPr/>
            </p:nvSpPr>
            <p:spPr>
              <a:xfrm>
                <a:off x="4670102" y="2424208"/>
                <a:ext cx="7362631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average methylation level of probes mapped to gene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AA0AD2-135E-4ECD-A9F8-206D2703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02" y="2424208"/>
                <a:ext cx="7362631" cy="424796"/>
              </a:xfrm>
              <a:prstGeom prst="rect">
                <a:avLst/>
              </a:prstGeom>
              <a:blipFill>
                <a:blip r:embed="rId8"/>
                <a:stretch>
                  <a:fillRect l="-745" t="-10145" b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3E769C-F1FC-4FD1-8862-9D73890FD696}"/>
                  </a:ext>
                </a:extLst>
              </p:cNvPr>
              <p:cNvSpPr txBox="1"/>
              <p:nvPr/>
            </p:nvSpPr>
            <p:spPr>
              <a:xfrm>
                <a:off x="4670102" y="2794318"/>
                <a:ext cx="6142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Sparse matrix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≈33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𝑝𝑟𝑜𝑏𝑒𝑠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𝑔𝑒𝑛𝑒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on average)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3E769C-F1FC-4FD1-8862-9D73890FD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102" y="2794318"/>
                <a:ext cx="6142943" cy="400110"/>
              </a:xfrm>
              <a:prstGeom prst="rect">
                <a:avLst/>
              </a:prstGeom>
              <a:blipFill>
                <a:blip r:embed="rId9"/>
                <a:stretch>
                  <a:fillRect l="-89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715F6-23F1-4FCD-AEB3-C21005FA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" grpId="0"/>
      <p:bldP spid="16" grpId="0"/>
      <p:bldP spid="18" grpId="0"/>
      <p:bldP spid="19" grpId="0"/>
      <p:bldP spid="20" grpId="0"/>
      <p:bldP spid="22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D8AF-F785-4711-99BC-13B770E7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211241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dirty="0"/>
              <a:t>Generated 50 train and test data sets by randomly splitting data (80% / 20%) </a:t>
            </a:r>
          </a:p>
          <a:p>
            <a:r>
              <a:rPr lang="en-US" sz="2400" dirty="0"/>
              <a:t>k-fold CV to train models / tune hyperparameters</a:t>
            </a:r>
          </a:p>
          <a:p>
            <a:r>
              <a:rPr lang="en-US" sz="2400" dirty="0"/>
              <a:t>Evaluate prediction MSE in test data set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/>
          </a:bodyPr>
          <a:lstStyle/>
          <a:p>
            <a:r>
              <a:rPr lang="en-US" dirty="0"/>
              <a:t>Application: Predicting Age with Methylation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FC05B7-DA93-4E3A-95E8-85E9E2378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35387"/>
              </p:ext>
            </p:extLst>
          </p:nvPr>
        </p:nvGraphicFramePr>
        <p:xfrm>
          <a:off x="846590" y="3167464"/>
          <a:ext cx="10488169" cy="2001807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442140">
                  <a:extLst>
                    <a:ext uri="{9D8B030D-6E8A-4147-A177-3AD203B41FA5}">
                      <a16:colId xmlns:a16="http://schemas.microsoft.com/office/drawing/2014/main" val="1705434026"/>
                    </a:ext>
                  </a:extLst>
                </a:gridCol>
                <a:gridCol w="895262">
                  <a:extLst>
                    <a:ext uri="{9D8B030D-6E8A-4147-A177-3AD203B41FA5}">
                      <a16:colId xmlns:a16="http://schemas.microsoft.com/office/drawing/2014/main" val="4115691241"/>
                    </a:ext>
                  </a:extLst>
                </a:gridCol>
                <a:gridCol w="1654534">
                  <a:extLst>
                    <a:ext uri="{9D8B030D-6E8A-4147-A177-3AD203B41FA5}">
                      <a16:colId xmlns:a16="http://schemas.microsoft.com/office/drawing/2014/main" val="3369618010"/>
                    </a:ext>
                  </a:extLst>
                </a:gridCol>
                <a:gridCol w="879398">
                  <a:extLst>
                    <a:ext uri="{9D8B030D-6E8A-4147-A177-3AD203B41FA5}">
                      <a16:colId xmlns:a16="http://schemas.microsoft.com/office/drawing/2014/main" val="3157898100"/>
                    </a:ext>
                  </a:extLst>
                </a:gridCol>
                <a:gridCol w="1670402">
                  <a:extLst>
                    <a:ext uri="{9D8B030D-6E8A-4147-A177-3AD203B41FA5}">
                      <a16:colId xmlns:a16="http://schemas.microsoft.com/office/drawing/2014/main" val="2144187712"/>
                    </a:ext>
                  </a:extLst>
                </a:gridCol>
                <a:gridCol w="1518546">
                  <a:extLst>
                    <a:ext uri="{9D8B030D-6E8A-4147-A177-3AD203B41FA5}">
                      <a16:colId xmlns:a16="http://schemas.microsoft.com/office/drawing/2014/main" val="3958179109"/>
                    </a:ext>
                  </a:extLst>
                </a:gridCol>
                <a:gridCol w="1427887">
                  <a:extLst>
                    <a:ext uri="{9D8B030D-6E8A-4147-A177-3AD203B41FA5}">
                      <a16:colId xmlns:a16="http://schemas.microsoft.com/office/drawing/2014/main" val="2632228039"/>
                    </a:ext>
                  </a:extLst>
                </a:gridCol>
              </a:tblGrid>
              <a:tr h="1023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Ridge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Ridge-Ridge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Lasso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Lasso-Ridge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Elastic Net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Elastic Net-Ridge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C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65060"/>
                  </a:ext>
                </a:extLst>
              </a:tr>
              <a:tr h="489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Test MSE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20364"/>
                  </a:ext>
                </a:extLst>
              </a:tr>
              <a:tr h="489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Test MSE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9708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68173-5E5F-4995-9C16-7054F63F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D8AF-F785-4711-99BC-13B770E7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211241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u="sng" dirty="0"/>
              <a:t>METABRIC</a:t>
            </a:r>
            <a:r>
              <a:rPr lang="en-US" sz="2400" dirty="0"/>
              <a:t>: international consortium with aims to further classify tumors based on molecular signatures by using cohort of 2,000 breast cancer patients</a:t>
            </a:r>
          </a:p>
          <a:p>
            <a:r>
              <a:rPr lang="en-US" sz="2400" u="sng" dirty="0"/>
              <a:t>DREAM Breast Cancer Prognosis Challenge</a:t>
            </a:r>
            <a:r>
              <a:rPr lang="en-US" sz="2400" dirty="0"/>
              <a:t>: open source challenge to further improve prediction using METABRIC cohort </a:t>
            </a:r>
          </a:p>
          <a:p>
            <a:r>
              <a:rPr lang="en-US" sz="2400" dirty="0"/>
              <a:t>Top model (Cheng </a:t>
            </a:r>
            <a:r>
              <a:rPr lang="en-US" sz="2400" i="1" dirty="0"/>
              <a:t>et al. </a:t>
            </a:r>
            <a:r>
              <a:rPr lang="en-US" sz="2400" dirty="0"/>
              <a:t>2013) used four gene signatures: ‘</a:t>
            </a:r>
            <a:r>
              <a:rPr lang="en-US" sz="2400" u="sng" dirty="0"/>
              <a:t>attractor metagenes</a:t>
            </a:r>
            <a:r>
              <a:rPr lang="en-US" sz="2400" dirty="0"/>
              <a:t>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Application: Recovering Breast Cancer Gene Signatures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429450-E1EE-48D8-B2B6-74A06F70C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54566"/>
              </p:ext>
            </p:extLst>
          </p:nvPr>
        </p:nvGraphicFramePr>
        <p:xfrm>
          <a:off x="6250466" y="3953965"/>
          <a:ext cx="5191662" cy="2225040"/>
        </p:xfrm>
        <a:graphic>
          <a:graphicData uri="http://schemas.openxmlformats.org/drawingml/2006/table">
            <a:tbl>
              <a:tblPr firstRow="1" bandRow="1"/>
              <a:tblGrid>
                <a:gridCol w="109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CIN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LYMPH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FGD3-SUSD3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906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4C1485-C4A5-49BE-AFAC-F9461B45CD67}"/>
              </a:ext>
            </a:extLst>
          </p:cNvPr>
          <p:cNvSpPr txBox="1"/>
          <p:nvPr/>
        </p:nvSpPr>
        <p:spPr>
          <a:xfrm rot="16200000">
            <a:off x="5611616" y="5033468"/>
            <a:ext cx="9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/>
              </a:rPr>
              <a:t>Probe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E8DFBB-5CF3-43BE-9B2C-DF0CCE9C485E}"/>
                  </a:ext>
                </a:extLst>
              </p:cNvPr>
              <p:cNvSpPr txBox="1"/>
              <p:nvPr/>
            </p:nvSpPr>
            <p:spPr>
              <a:xfrm>
                <a:off x="6900154" y="3528059"/>
                <a:ext cx="3892286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Probe-Metagene Mapping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E8DFBB-5CF3-43BE-9B2C-DF0CCE9C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54" y="3528059"/>
                <a:ext cx="3892286" cy="423770"/>
              </a:xfrm>
              <a:prstGeom prst="rect">
                <a:avLst/>
              </a:prstGeom>
              <a:blipFill>
                <a:blip r:embed="rId4"/>
                <a:stretch>
                  <a:fillRect t="-72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DA6B94E-33F4-4527-A604-6CEDF788F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68290"/>
              </p:ext>
            </p:extLst>
          </p:nvPr>
        </p:nvGraphicFramePr>
        <p:xfrm>
          <a:off x="1457700" y="4408754"/>
          <a:ext cx="4046268" cy="1478280"/>
        </p:xfrm>
        <a:graphic>
          <a:graphicData uri="http://schemas.openxmlformats.org/drawingml/2006/table">
            <a:tbl>
              <a:tblPr firstRow="1" bandRow="1"/>
              <a:tblGrid>
                <a:gridCol w="98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8.31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4.93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4.81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4.45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6.85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9.14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4.80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4.64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8.00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7.20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8.87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l"/>
                      <a:r>
                        <a:rPr lang="en-US" dirty="0">
                          <a:effectLst/>
                        </a:rPr>
                        <a:t>8.59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D6E379-D6C3-4DB7-81B0-51982067D221}"/>
              </a:ext>
            </a:extLst>
          </p:cNvPr>
          <p:cNvSpPr txBox="1"/>
          <p:nvPr/>
        </p:nvSpPr>
        <p:spPr>
          <a:xfrm rot="16200000">
            <a:off x="806307" y="4985753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" panose="020B0602020104020603"/>
              </a:rPr>
              <a:t>Subject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FD41B2-136C-45DD-A2B6-F0F46D99E75C}"/>
                  </a:ext>
                </a:extLst>
              </p:cNvPr>
              <p:cNvSpPr txBox="1"/>
              <p:nvPr/>
            </p:nvSpPr>
            <p:spPr>
              <a:xfrm>
                <a:off x="1665787" y="3951829"/>
                <a:ext cx="3630094" cy="44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 Expression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FD41B2-136C-45DD-A2B6-F0F46D99E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87" y="3951829"/>
                <a:ext cx="3630094" cy="445891"/>
              </a:xfrm>
              <a:prstGeom prst="rect">
                <a:avLst/>
              </a:prstGeom>
              <a:blipFill>
                <a:blip r:embed="rId5"/>
                <a:stretch>
                  <a:fillRect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063C-8E1D-46BF-A522-B785016C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46A2001-F2D7-47AF-8C5D-C0A524CDC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4EC91A-DD07-43CF-BDC4-B53ACD3D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88392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Use of ‘omics’ in Prediction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C761CB0-6B7A-4BB6-938D-1DE515C5F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46" y="1506344"/>
            <a:ext cx="6257048" cy="4213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599DE59-666E-494B-8842-2D9A86E6C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3572" y="2070014"/>
                <a:ext cx="5307097" cy="3097818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2200" u="sng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Predictors</a:t>
                </a:r>
                <a:r>
                  <a:rPr lang="en-US" sz="22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: </a:t>
                </a:r>
              </a:p>
              <a:p>
                <a:pPr lvl="1"/>
                <a:r>
                  <a:rPr lang="en-US" sz="20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Gene expression (</a:t>
                </a:r>
                <a14:m>
                  <m:oMath xmlns:m="http://schemas.openxmlformats.org/officeDocument/2006/math">
                    <m:r>
                      <a:rPr lang="en-US" sz="2000" i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>
                          <a:solidFill>
                            <a:schemeClr val="tx1"/>
                          </a:solidFill>
                        </a:u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29,000) </a:t>
                </a:r>
              </a:p>
              <a:p>
                <a:pPr lvl="1"/>
                <a:r>
                  <a:rPr lang="en-US" sz="20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Clinical variables</a:t>
                </a:r>
              </a:p>
              <a:p>
                <a:r>
                  <a:rPr lang="en-US" sz="2200" u="sng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Sample size</a:t>
                </a:r>
                <a:r>
                  <a:rPr lang="en-US" sz="22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: 187</a:t>
                </a:r>
              </a:p>
              <a:p>
                <a:r>
                  <a:rPr lang="en-US" sz="2200" u="sng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Method</a:t>
                </a:r>
                <a:r>
                  <a:rPr lang="en-US" sz="22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: Elastic net regression</a:t>
                </a:r>
              </a:p>
              <a:p>
                <a:r>
                  <a:rPr lang="en-US" sz="2200" u="sng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Final model</a:t>
                </a:r>
                <a:r>
                  <a:rPr lang="en-US" sz="220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>
                      <a:solidFill>
                        <a:schemeClr val="tx1"/>
                      </a:solidFill>
                    </a:uFill>
                  </a:rPr>
                  <a:t>: 28 probes + clinical variables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599DE59-666E-494B-8842-2D9A86E6C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3572" y="2070014"/>
                <a:ext cx="5307097" cy="3097818"/>
              </a:xfrm>
              <a:blipFill>
                <a:blip r:embed="rId5"/>
                <a:stretch>
                  <a:fillRect l="-690" t="-13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04690-A4D6-411D-B1A4-7E4271CA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D8AF-F785-4711-99BC-13B770E7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211241"/>
            <a:ext cx="10528334" cy="4058751"/>
          </a:xfrm>
        </p:spPr>
        <p:txBody>
          <a:bodyPr>
            <a:normAutofit/>
          </a:bodyPr>
          <a:lstStyle/>
          <a:p>
            <a:r>
              <a:rPr lang="en-US" sz="2400" dirty="0"/>
              <a:t>Predict breast cancer mortality within 5 / 7.5 / 10 years of diagnosis</a:t>
            </a:r>
          </a:p>
          <a:p>
            <a:r>
              <a:rPr lang="en-US" sz="2400" dirty="0">
                <a:effectLst/>
              </a:rPr>
              <a:t>Subset to ER+ / HER2- patients who were not censored within 5 / 7.5 / 10 years</a:t>
            </a:r>
          </a:p>
          <a:p>
            <a:r>
              <a:rPr lang="en-US" sz="2400" dirty="0"/>
              <a:t>Build models in training data set </a:t>
            </a:r>
          </a:p>
          <a:p>
            <a:r>
              <a:rPr lang="en-US" sz="2400" dirty="0"/>
              <a:t>Stratified repeated k-fold cross-validation to tune hyperparameters</a:t>
            </a:r>
          </a:p>
          <a:p>
            <a:r>
              <a:rPr lang="en-US" sz="2400" dirty="0"/>
              <a:t>Compare AUC in test data set </a:t>
            </a:r>
          </a:p>
          <a:p>
            <a:r>
              <a:rPr lang="en-US" sz="2400" dirty="0"/>
              <a:t>Additional analysis with clinical variables (age and whether lymph node positive)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Application: Recovering Breast Cancer Gene Signatures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0F156C-C511-4410-8FF0-68CDC2838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89907"/>
              </p:ext>
            </p:extLst>
          </p:nvPr>
        </p:nvGraphicFramePr>
        <p:xfrm>
          <a:off x="1818526" y="4361747"/>
          <a:ext cx="8544297" cy="181649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54920">
                  <a:extLst>
                    <a:ext uri="{9D8B030D-6E8A-4147-A177-3AD203B41FA5}">
                      <a16:colId xmlns:a16="http://schemas.microsoft.com/office/drawing/2014/main" val="2257534339"/>
                    </a:ext>
                  </a:extLst>
                </a:gridCol>
                <a:gridCol w="2794617">
                  <a:extLst>
                    <a:ext uri="{9D8B030D-6E8A-4147-A177-3AD203B41FA5}">
                      <a16:colId xmlns:a16="http://schemas.microsoft.com/office/drawing/2014/main" val="957289371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705158620"/>
                    </a:ext>
                  </a:extLst>
                </a:gridCol>
              </a:tblGrid>
              <a:tr h="298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CBE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AUC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CB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9021"/>
                  </a:ext>
                </a:extLst>
              </a:tr>
              <a:tr h="597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 Expression Only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 Expression + Clinical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82601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Linear Ridge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187101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Logistic Ridge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42399"/>
                  </a:ext>
                </a:extLst>
              </a:tr>
              <a:tr h="298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Ridge-Lasso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2589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8B3A7-40C0-4C28-940C-2D0B4140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Application: Recovering Breast Cancer Gene Signatures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D4B1065-C163-44E7-A142-DBF537B64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9907448"/>
                  </p:ext>
                </p:extLst>
              </p:nvPr>
            </p:nvGraphicFramePr>
            <p:xfrm>
              <a:off x="1209175" y="1100328"/>
              <a:ext cx="976299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2174113">
                      <a:extLst>
                        <a:ext uri="{9D8B030D-6E8A-4147-A177-3AD203B41FA5}">
                          <a16:colId xmlns:a16="http://schemas.microsoft.com/office/drawing/2014/main" val="3418275929"/>
                        </a:ext>
                      </a:extLst>
                    </a:gridCol>
                    <a:gridCol w="3558850">
                      <a:extLst>
                        <a:ext uri="{9D8B030D-6E8A-4147-A177-3AD203B41FA5}">
                          <a16:colId xmlns:a16="http://schemas.microsoft.com/office/drawing/2014/main" val="770889005"/>
                        </a:ext>
                      </a:extLst>
                    </a:gridCol>
                    <a:gridCol w="4030035">
                      <a:extLst>
                        <a:ext uri="{9D8B030D-6E8A-4147-A177-3AD203B41FA5}">
                          <a16:colId xmlns:a16="http://schemas.microsoft.com/office/drawing/2014/main" val="28404637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Metagene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9CBEB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Coefficient Estimate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9CBE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02845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Gene Expression Only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Gene Expression + Clinical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34199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CIN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63856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MES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63773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LYM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0.014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9101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FGD3-SUSD3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-0.06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-0.05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203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D4B1065-C163-44E7-A142-DBF537B64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9907448"/>
                  </p:ext>
                </p:extLst>
              </p:nvPr>
            </p:nvGraphicFramePr>
            <p:xfrm>
              <a:off x="1209175" y="1100328"/>
              <a:ext cx="976299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2174113">
                      <a:extLst>
                        <a:ext uri="{9D8B030D-6E8A-4147-A177-3AD203B41FA5}">
                          <a16:colId xmlns:a16="http://schemas.microsoft.com/office/drawing/2014/main" val="3418275929"/>
                        </a:ext>
                      </a:extLst>
                    </a:gridCol>
                    <a:gridCol w="3558850">
                      <a:extLst>
                        <a:ext uri="{9D8B030D-6E8A-4147-A177-3AD203B41FA5}">
                          <a16:colId xmlns:a16="http://schemas.microsoft.com/office/drawing/2014/main" val="770889005"/>
                        </a:ext>
                      </a:extLst>
                    </a:gridCol>
                    <a:gridCol w="4030035">
                      <a:extLst>
                        <a:ext uri="{9D8B030D-6E8A-4147-A177-3AD203B41FA5}">
                          <a16:colId xmlns:a16="http://schemas.microsoft.com/office/drawing/2014/main" val="28404637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Metagene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9CBEB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8835" t="-24000" r="-161" b="-55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02845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Gene Expression Only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Gene Expression + Clinical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34199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CIN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6385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MES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63773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LYM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0.014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0.0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9101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FGD3-SUSD3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-0.06</a:t>
                          </a:r>
                          <a:endParaRPr lang="en-US" sz="20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-0.05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2033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2CC6E06-F8EF-4EA0-A602-6EB33043F7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16" y="3110104"/>
            <a:ext cx="5771515" cy="3618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7F1FF-E52E-447E-AF7E-3E37E876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D8AF-F785-4711-99BC-13B770E7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23" y="1275313"/>
            <a:ext cx="10702904" cy="4058751"/>
          </a:xfrm>
        </p:spPr>
        <p:txBody>
          <a:bodyPr>
            <a:normAutofit/>
          </a:bodyPr>
          <a:lstStyle/>
          <a:p>
            <a:r>
              <a:rPr lang="en-US" sz="2800" dirty="0"/>
              <a:t>Novel model to incorporate external data for genomic data in prediction models</a:t>
            </a:r>
          </a:p>
          <a:p>
            <a:r>
              <a:rPr lang="en-US" sz="2800" dirty="0"/>
              <a:t>Efficient algorithm to fit model for large number of predictors and external variables</a:t>
            </a:r>
          </a:p>
          <a:p>
            <a:r>
              <a:rPr lang="en-US" sz="2800" dirty="0"/>
              <a:t>Simulations and real data show improved performance when external data is informative for magnitude and direction</a:t>
            </a:r>
          </a:p>
          <a:p>
            <a:r>
              <a:rPr lang="en-US" sz="2800" dirty="0"/>
              <a:t>Little to no decrease in predictive ability when data is not informative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/>
          </a:bodyPr>
          <a:lstStyle/>
          <a:p>
            <a:r>
              <a:rPr lang="en-US" dirty="0"/>
              <a:t>Discussion: What we have learned so far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2BB58-13F1-468B-8D8B-0B094F53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D8AF-F785-4711-99BC-13B770E7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23" y="1284366"/>
            <a:ext cx="10702904" cy="4058751"/>
          </a:xfrm>
        </p:spPr>
        <p:txBody>
          <a:bodyPr>
            <a:normAutofit/>
          </a:bodyPr>
          <a:lstStyle/>
          <a:p>
            <a:r>
              <a:rPr lang="en-US" sz="2800" dirty="0"/>
              <a:t>Extension to other outcomes (i.e. survival data)</a:t>
            </a:r>
          </a:p>
          <a:p>
            <a:r>
              <a:rPr lang="en-US" sz="2800" dirty="0"/>
              <a:t>Modify model to enable use of external data that is only informative for magnitude (absolute value of effect)</a:t>
            </a:r>
          </a:p>
          <a:p>
            <a:r>
              <a:rPr lang="en-US" sz="2800" dirty="0"/>
              <a:t>Improve hyperparameter tuning</a:t>
            </a:r>
          </a:p>
          <a:p>
            <a:r>
              <a:rPr lang="en-US" sz="2800" dirty="0"/>
              <a:t>Further analysis to determine other potential sources of external information and how to model such data in our framework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C325-3FB1-4DD5-81B1-9599D1EB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3" y="129878"/>
            <a:ext cx="10702905" cy="970450"/>
          </a:xfrm>
        </p:spPr>
        <p:txBody>
          <a:bodyPr>
            <a:normAutofit/>
          </a:bodyPr>
          <a:lstStyle/>
          <a:p>
            <a:r>
              <a:rPr lang="en-US" dirty="0"/>
              <a:t>Discussion: Future Directions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D752-47A9-42C5-BCC5-3A5D783E1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463B8-961E-4FFD-AAFF-1F6AEA4F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443E-2DE6-4021-B185-68DCA1B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41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Package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hierr</a:t>
            </a:r>
            <a:endParaRPr lang="en-US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FEAE2B-2BBC-498F-A443-6AD3543AA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690097"/>
              </p:ext>
            </p:extLst>
          </p:nvPr>
        </p:nvGraphicFramePr>
        <p:xfrm>
          <a:off x="2201008" y="1324777"/>
          <a:ext cx="9450265" cy="50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B4EDC7B1-510D-4B9B-8C3F-A56EC6B31EB1}"/>
              </a:ext>
            </a:extLst>
          </p:cNvPr>
          <p:cNvSpPr/>
          <p:nvPr/>
        </p:nvSpPr>
        <p:spPr>
          <a:xfrm>
            <a:off x="2620297" y="6182142"/>
            <a:ext cx="6951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https://github.com/USCbiostats/hierr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D9F73C-2DD2-4212-9F16-DF3F6E06D22D}"/>
              </a:ext>
            </a:extLst>
          </p:cNvPr>
          <p:cNvSpPr txBox="1"/>
          <p:nvPr/>
        </p:nvSpPr>
        <p:spPr>
          <a:xfrm>
            <a:off x="187569" y="1963820"/>
            <a:ext cx="133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Outcome: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F1AF7D-C4A3-41BB-8945-C6FD3E1E482A}"/>
              </a:ext>
            </a:extLst>
          </p:cNvPr>
          <p:cNvSpPr txBox="1"/>
          <p:nvPr/>
        </p:nvSpPr>
        <p:spPr>
          <a:xfrm>
            <a:off x="187569" y="2661231"/>
            <a:ext cx="203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Level Penalty: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ED76DF-DF66-478C-ACF6-F617C1484E5F}"/>
              </a:ext>
            </a:extLst>
          </p:cNvPr>
          <p:cNvSpPr txBox="1"/>
          <p:nvPr/>
        </p:nvSpPr>
        <p:spPr>
          <a:xfrm>
            <a:off x="191231" y="3429000"/>
            <a:ext cx="2036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Level Penalty: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95FBD-E42C-4D48-9D89-3DF71E676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783D7-4A0C-4CA5-905C-BDB4FE0C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E89-2A28-480E-95F6-574FCB76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94" y="725676"/>
            <a:ext cx="5247003" cy="970450"/>
          </a:xfrm>
        </p:spPr>
        <p:txBody>
          <a:bodyPr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3B2A-1B51-4B66-9306-5D05A746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43" y="2146002"/>
            <a:ext cx="10990907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u="sng" dirty="0"/>
              <a:t>Acknowledgements</a:t>
            </a:r>
          </a:p>
          <a:p>
            <a:pPr marL="36900" indent="0" algn="ctr">
              <a:buNone/>
            </a:pPr>
            <a:r>
              <a:rPr lang="en-US" sz="2800" dirty="0"/>
              <a:t>Dr. Juan Pablo </a:t>
            </a:r>
            <a:r>
              <a:rPr lang="en-US" sz="2800" dirty="0" err="1"/>
              <a:t>Lewinger</a:t>
            </a:r>
            <a:endParaRPr lang="en-US" sz="2800" dirty="0"/>
          </a:p>
          <a:p>
            <a:pPr marL="36900" indent="0" algn="ctr">
              <a:buNone/>
            </a:pPr>
            <a:r>
              <a:rPr lang="en-US" sz="2800" dirty="0"/>
              <a:t>Dr. David Conti</a:t>
            </a:r>
          </a:p>
          <a:p>
            <a:pPr marL="36900" indent="0" algn="ctr">
              <a:buNone/>
            </a:pPr>
            <a:r>
              <a:rPr lang="en-US" sz="2800" dirty="0"/>
              <a:t>Dr. Duncan Thomas</a:t>
            </a:r>
          </a:p>
          <a:p>
            <a:pPr marL="36900" indent="0" algn="ctr">
              <a:buNone/>
            </a:pPr>
            <a:r>
              <a:rPr lang="en-US" sz="2800" dirty="0"/>
              <a:t>USC IMAGE P01 Group</a:t>
            </a:r>
          </a:p>
          <a:p>
            <a:pPr marL="36900" indent="0" algn="ctr">
              <a:buNone/>
            </a:pPr>
            <a:r>
              <a:rPr lang="fi-FI" sz="2800" dirty="0"/>
              <a:t>NCI Grant #1P01CA196569 and NIEHS Center Grant #5P30ES07048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0005-9C1F-4A1B-9BE3-40D9B6B7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27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823-621F-4BE3-8677-E4DA3E0A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3719"/>
            <a:ext cx="10353762" cy="970450"/>
          </a:xfrm>
        </p:spPr>
        <p:txBody>
          <a:bodyPr/>
          <a:lstStyle/>
          <a:p>
            <a:r>
              <a:rPr lang="en-US" dirty="0"/>
              <a:t>Fitting the Ridge-Lasso: Method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458796-FF32-4F09-AEEF-9D2FE1917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9119" y="1118177"/>
                <a:ext cx="9720071" cy="4341767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/>
                  <a:t>Compute singular value decomposition (SVD)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300" dirty="0"/>
              </a:p>
              <a:p>
                <a:pPr>
                  <a:spcBef>
                    <a:spcPts val="600"/>
                  </a:spcBef>
                </a:pPr>
                <a:endParaRPr lang="en-US" sz="3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" b="1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Change of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/>
                  <a:t>Rewrite objective function</a:t>
                </a:r>
              </a:p>
              <a:p>
                <a:pPr>
                  <a:spcBef>
                    <a:spcPts val="600"/>
                  </a:spcBef>
                </a:pPr>
                <a:endParaRPr lang="en-US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𝑼𝑫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𝜽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𝜼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𝑽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𝑻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𝒁</m:t>
                                                </m:r>
                                                <m: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𝑽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⊥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𝑻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𝒁</m:t>
                                                </m:r>
                                                <m: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6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/>
                  <a:t>Transform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 in terms of SVD components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𝑑𝑖𝑎𝑔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m:rPr>
                                <m:lit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2000" b="1" dirty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𝑑𝑖𝑎𝑔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458796-FF32-4F09-AEEF-9D2FE1917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119" y="1118177"/>
                <a:ext cx="9720071" cy="43417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5C570-561C-4E85-883C-7FED5A13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46A2001-F2D7-47AF-8C5D-C0A524CDC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4EC91A-DD07-43CF-BDC4-B53ACD3D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88392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Use of ‘omics’ in Prediction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0FC12BB-0E0E-44A4-83B1-B5F2CB86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92" y="1454142"/>
            <a:ext cx="4185486" cy="37345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B50ECA76-9FCE-4BE8-A538-27D9F0ED4297}"/>
              </a:ext>
            </a:extLst>
          </p:cNvPr>
          <p:cNvSpPr txBox="1">
            <a:spLocks/>
          </p:cNvSpPr>
          <p:nvPr/>
        </p:nvSpPr>
        <p:spPr>
          <a:xfrm>
            <a:off x="1337458" y="5188689"/>
            <a:ext cx="4196119" cy="71242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Clinical only: CV AUC =  0.75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Clinical + 28 probes: CV AUC = 0.97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124EA-1601-4A2B-A8D0-74CC058A050C}"/>
              </a:ext>
            </a:extLst>
          </p:cNvPr>
          <p:cNvSpPr/>
          <p:nvPr/>
        </p:nvSpPr>
        <p:spPr>
          <a:xfrm>
            <a:off x="6090675" y="2228671"/>
            <a:ext cx="58691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Most Common Genomic Annotations</a:t>
            </a:r>
          </a:p>
          <a:p>
            <a:pPr marL="214313" indent="-214313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transduction (9)</a:t>
            </a:r>
          </a:p>
          <a:p>
            <a:pPr marL="214313" indent="-214313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Migration/motility/matrix degradation (7)</a:t>
            </a:r>
          </a:p>
          <a:p>
            <a:pPr marL="214313" indent="-214313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Tumor suppressor genes/oncogenes (5)</a:t>
            </a:r>
          </a:p>
          <a:p>
            <a:pPr marL="214313" indent="-214313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Oxidative stress/oxygen transport (5)</a:t>
            </a:r>
          </a:p>
          <a:p>
            <a:pPr marL="214313" indent="-214313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 transport (4)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D57AB6-EDC8-472F-834F-1C3930DE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BA98B40-065E-4923-BB95-C68F3B8AB0BE}"/>
              </a:ext>
            </a:extLst>
          </p:cNvPr>
          <p:cNvCxnSpPr>
            <a:cxnSpLocks/>
          </p:cNvCxnSpPr>
          <p:nvPr/>
        </p:nvCxnSpPr>
        <p:spPr>
          <a:xfrm>
            <a:off x="9535887" y="5055913"/>
            <a:ext cx="1328056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CAAA125-5893-48CE-AF0D-ADFAEEB7E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84651"/>
              </p:ext>
            </p:extLst>
          </p:nvPr>
        </p:nvGraphicFramePr>
        <p:xfrm>
          <a:off x="3030727" y="1899451"/>
          <a:ext cx="6357257" cy="2138680"/>
        </p:xfrm>
        <a:graphic>
          <a:graphicData uri="http://schemas.openxmlformats.org/drawingml/2006/table">
            <a:tbl>
              <a:tblPr firstRow="1" bandRow="1"/>
              <a:tblGrid>
                <a:gridCol w="115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nucleus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cytoplasm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surface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cytosol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membrane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migration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hemopoiesis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acrosome reaction 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adhesion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glucose transport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DNA binding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calcium ion activity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CD4 receptor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binding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mRNA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binding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GTPase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activity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 3</a:t>
                      </a:r>
                    </a:p>
                  </a:txBody>
                  <a:tcPr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 4</a:t>
                      </a:r>
                    </a:p>
                  </a:txBody>
                  <a:tcPr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 5</a:t>
                      </a:r>
                    </a:p>
                  </a:txBody>
                  <a:tcPr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 6</a:t>
                      </a:r>
                    </a:p>
                  </a:txBody>
                  <a:tcPr>
                    <a:lnL w="12700" cmpd="sng">
                      <a:solidFill>
                        <a:srgbClr val="C89F5D"/>
                      </a:solidFill>
                    </a:lnL>
                    <a:lnR w="12700" cmpd="sng">
                      <a:solidFill>
                        <a:srgbClr val="C89F5D"/>
                      </a:solidFill>
                    </a:lnR>
                    <a:lnT w="12700" cmpd="sng">
                      <a:solidFill>
                        <a:srgbClr val="C89F5D"/>
                      </a:solidFill>
                    </a:lnT>
                    <a:lnB w="12700" cmpd="sng">
                      <a:solidFill>
                        <a:srgbClr val="C89F5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F779A3-B4B1-417A-A8C1-E73C42632EC9}"/>
              </a:ext>
            </a:extLst>
          </p:cNvPr>
          <p:cNvCxnSpPr>
            <a:cxnSpLocks/>
          </p:cNvCxnSpPr>
          <p:nvPr/>
        </p:nvCxnSpPr>
        <p:spPr>
          <a:xfrm flipH="1" flipV="1">
            <a:off x="3685594" y="4042762"/>
            <a:ext cx="7167" cy="488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954A87-0D1F-479B-9E84-1A0618DD666A}"/>
              </a:ext>
            </a:extLst>
          </p:cNvPr>
          <p:cNvCxnSpPr>
            <a:cxnSpLocks/>
          </p:cNvCxnSpPr>
          <p:nvPr/>
        </p:nvCxnSpPr>
        <p:spPr>
          <a:xfrm flipV="1">
            <a:off x="4725551" y="4048846"/>
            <a:ext cx="5036" cy="6808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C4B12D-B944-465A-A527-0F6C41451099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057120"/>
            <a:ext cx="737739" cy="6512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399BF1-14E7-44CC-B114-F74753E7B5B4}"/>
              </a:ext>
            </a:extLst>
          </p:cNvPr>
          <p:cNvCxnSpPr>
            <a:cxnSpLocks/>
          </p:cNvCxnSpPr>
          <p:nvPr/>
        </p:nvCxnSpPr>
        <p:spPr>
          <a:xfrm flipH="1" flipV="1">
            <a:off x="7169691" y="4057120"/>
            <a:ext cx="619012" cy="7472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DBA884-C8C6-43C8-A40C-C36B3D22C19E}"/>
              </a:ext>
            </a:extLst>
          </p:cNvPr>
          <p:cNvCxnSpPr>
            <a:cxnSpLocks/>
          </p:cNvCxnSpPr>
          <p:nvPr/>
        </p:nvCxnSpPr>
        <p:spPr>
          <a:xfrm flipH="1" flipV="1">
            <a:off x="8123274" y="4057120"/>
            <a:ext cx="663897" cy="47379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96392C-ECF5-487E-846D-AB09530B9087}"/>
              </a:ext>
            </a:extLst>
          </p:cNvPr>
          <p:cNvCxnSpPr>
            <a:cxnSpLocks/>
          </p:cNvCxnSpPr>
          <p:nvPr/>
        </p:nvCxnSpPr>
        <p:spPr>
          <a:xfrm flipH="1" flipV="1">
            <a:off x="5035942" y="4057120"/>
            <a:ext cx="767828" cy="6289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5284E8-5442-4E55-B9F2-C4C04A3C9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5773"/>
              </p:ext>
            </p:extLst>
          </p:nvPr>
        </p:nvGraphicFramePr>
        <p:xfrm>
          <a:off x="2866338" y="4499654"/>
          <a:ext cx="6879265" cy="1112520"/>
        </p:xfrm>
        <a:graphic>
          <a:graphicData uri="http://schemas.openxmlformats.org/drawingml/2006/table">
            <a:tbl>
              <a:tblPr firstRow="1" bandRow="1"/>
              <a:tblGrid>
                <a:gridCol w="595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8.3179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4.9389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4.8127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4.4523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6.8563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9.1467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…</a:t>
                      </a:r>
                    </a:p>
                  </a:txBody>
                  <a:tcPr marL="47625" marR="47625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8.0051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7.2069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8.8757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8.5990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6.9521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8.8852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…</a:t>
                      </a:r>
                    </a:p>
                  </a:txBody>
                  <a:tcPr marL="47625" marR="47625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1567363-8F27-4909-BC46-84B53B2DC0A0}"/>
              </a:ext>
            </a:extLst>
          </p:cNvPr>
          <p:cNvSpPr txBox="1"/>
          <p:nvPr/>
        </p:nvSpPr>
        <p:spPr>
          <a:xfrm>
            <a:off x="2404227" y="2752854"/>
            <a:ext cx="1603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w Cen MT" panose="020B0602020104020603"/>
              </a:rPr>
              <a:t>{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B019DB-8C69-459E-B0F6-0A013CB05264}"/>
              </a:ext>
            </a:extLst>
          </p:cNvPr>
          <p:cNvSpPr txBox="1"/>
          <p:nvPr/>
        </p:nvSpPr>
        <p:spPr>
          <a:xfrm>
            <a:off x="2466692" y="2253027"/>
            <a:ext cx="160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w Cen MT" panose="020B0602020104020603"/>
              </a:rPr>
              <a:t>{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7C86B-19F6-4143-B80A-ED9608A4FA1B}"/>
              </a:ext>
            </a:extLst>
          </p:cNvPr>
          <p:cNvSpPr txBox="1"/>
          <p:nvPr/>
        </p:nvSpPr>
        <p:spPr>
          <a:xfrm>
            <a:off x="2466693" y="1708417"/>
            <a:ext cx="160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w Cen MT" panose="020B0602020104020603"/>
              </a:rPr>
              <a:t>{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EBDCC9-8226-426B-832C-D3EF98D0A335}"/>
              </a:ext>
            </a:extLst>
          </p:cNvPr>
          <p:cNvSpPr txBox="1"/>
          <p:nvPr/>
        </p:nvSpPr>
        <p:spPr>
          <a:xfrm>
            <a:off x="1360452" y="3052878"/>
            <a:ext cx="11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/>
              </a:rPr>
              <a:t>Molecular Functions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560EBE-E1EE-4CCB-98DF-B25F603E9269}"/>
              </a:ext>
            </a:extLst>
          </p:cNvPr>
          <p:cNvSpPr txBox="1"/>
          <p:nvPr/>
        </p:nvSpPr>
        <p:spPr>
          <a:xfrm>
            <a:off x="1364692" y="2421841"/>
            <a:ext cx="112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/>
              </a:rPr>
              <a:t>Biological Functions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1412C0-DC85-4460-BF2B-26EE38EA4FD7}"/>
              </a:ext>
            </a:extLst>
          </p:cNvPr>
          <p:cNvSpPr txBox="1"/>
          <p:nvPr/>
        </p:nvSpPr>
        <p:spPr>
          <a:xfrm>
            <a:off x="1360452" y="1822100"/>
            <a:ext cx="12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/>
              </a:rPr>
              <a:t>Cellular Components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59788F-B4B5-446F-A749-B8DEC5EF3ED9}"/>
              </a:ext>
            </a:extLst>
          </p:cNvPr>
          <p:cNvSpPr txBox="1"/>
          <p:nvPr/>
        </p:nvSpPr>
        <p:spPr>
          <a:xfrm rot="16200000">
            <a:off x="77354" y="2606930"/>
            <a:ext cx="213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/>
              </a:rPr>
              <a:t>Gene Annotations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72D78C-F328-4C31-B907-D88A607347C7}"/>
              </a:ext>
            </a:extLst>
          </p:cNvPr>
          <p:cNvSpPr txBox="1"/>
          <p:nvPr/>
        </p:nvSpPr>
        <p:spPr>
          <a:xfrm>
            <a:off x="4557444" y="5559253"/>
            <a:ext cx="387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 Expression Microarray Data (X)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46A2001-F2D7-47AF-8C5D-C0A524CDC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2A2B0E-529C-4894-AC4D-26835ACD95FE}"/>
                  </a:ext>
                </a:extLst>
              </p:cNvPr>
              <p:cNvSpPr txBox="1"/>
              <p:nvPr/>
            </p:nvSpPr>
            <p:spPr>
              <a:xfrm>
                <a:off x="11009482" y="4871247"/>
                <a:ext cx="271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2A2B0E-529C-4894-AC4D-26835ACD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482" y="4871247"/>
                <a:ext cx="271998" cy="369332"/>
              </a:xfrm>
              <a:prstGeom prst="rect">
                <a:avLst/>
              </a:prstGeom>
              <a:blipFill>
                <a:blip r:embed="rId3"/>
                <a:stretch>
                  <a:fillRect l="-22222" r="-2222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F90BECD3-C766-4E58-8711-BA0087B82797}"/>
              </a:ext>
            </a:extLst>
          </p:cNvPr>
          <p:cNvSpPr txBox="1"/>
          <p:nvPr/>
        </p:nvSpPr>
        <p:spPr>
          <a:xfrm>
            <a:off x="10518949" y="5149377"/>
            <a:ext cx="12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(Outcome)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5AD88A27-89EA-4E52-B3BE-CCC53392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35" y="74628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Data Structure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4C4BA5-D465-401C-9E3C-2721DF0EAD36}"/>
              </a:ext>
            </a:extLst>
          </p:cNvPr>
          <p:cNvSpPr txBox="1"/>
          <p:nvPr/>
        </p:nvSpPr>
        <p:spPr>
          <a:xfrm>
            <a:off x="505357" y="1012729"/>
            <a:ext cx="1146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we improve prediction by incorporating external information for the predictors? How?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80E54-085D-4D43-9E8F-0201E088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6" grpId="0"/>
      <p:bldP spid="6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567F552-CCE6-4D49-986E-D6C82751D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54384"/>
              </p:ext>
            </p:extLst>
          </p:nvPr>
        </p:nvGraphicFramePr>
        <p:xfrm>
          <a:off x="1199221" y="4824127"/>
          <a:ext cx="5036695" cy="1478280"/>
        </p:xfrm>
        <a:graphic>
          <a:graphicData uri="http://schemas.openxmlformats.org/drawingml/2006/table">
            <a:tbl>
              <a:tblPr firstRow="1" bandRow="1"/>
              <a:tblGrid>
                <a:gridCol w="113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8.3179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4.9389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4.8127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4.4523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6.8563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9.1467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4.8033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4.6462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8.0051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7.2069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8.8757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8.5990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5307EAFC-EFA4-410D-B7B2-DCF939ADFE92}"/>
              </a:ext>
            </a:extLst>
          </p:cNvPr>
          <p:cNvSpPr txBox="1"/>
          <p:nvPr/>
        </p:nvSpPr>
        <p:spPr>
          <a:xfrm rot="16200000">
            <a:off x="496272" y="5501303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" panose="020B0602020104020603"/>
              </a:rPr>
              <a:t>Subject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635F17-5B49-4E15-B0B0-F1FD723D3C92}"/>
              </a:ext>
            </a:extLst>
          </p:cNvPr>
          <p:cNvSpPr txBox="1"/>
          <p:nvPr/>
        </p:nvSpPr>
        <p:spPr>
          <a:xfrm>
            <a:off x="3260368" y="45091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" panose="020B0602020104020603"/>
              </a:rPr>
              <a:t>Probes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410D9D-0D5A-4CF1-A973-3E857E9C83F4}"/>
                  </a:ext>
                </a:extLst>
              </p:cNvPr>
              <p:cNvSpPr txBox="1"/>
              <p:nvPr/>
            </p:nvSpPr>
            <p:spPr>
              <a:xfrm>
                <a:off x="3340894" y="6286810"/>
                <a:ext cx="753348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410D9D-0D5A-4CF1-A973-3E857E9C8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94" y="6286810"/>
                <a:ext cx="753348" cy="402418"/>
              </a:xfrm>
              <a:prstGeom prst="rect">
                <a:avLst/>
              </a:prstGeom>
              <a:blipFill>
                <a:blip r:embed="rId2"/>
                <a:stretch>
                  <a:fillRect l="-8065" r="-4032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B3FA91D-72E5-43D0-9124-9BED7C2E4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15543"/>
              </p:ext>
            </p:extLst>
          </p:nvPr>
        </p:nvGraphicFramePr>
        <p:xfrm>
          <a:off x="1192941" y="2009311"/>
          <a:ext cx="5021018" cy="1854200"/>
        </p:xfrm>
        <a:graphic>
          <a:graphicData uri="http://schemas.openxmlformats.org/drawingml/2006/table">
            <a:tbl>
              <a:tblPr firstRow="1" bandRow="1"/>
              <a:tblGrid>
                <a:gridCol w="109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ID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 ID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FuncA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FuncB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VarC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2.3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0.2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1.5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0.7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B7BD614-2D99-411D-BDF5-0D0CF64FBCEB}"/>
              </a:ext>
            </a:extLst>
          </p:cNvPr>
          <p:cNvSpPr txBox="1"/>
          <p:nvPr/>
        </p:nvSpPr>
        <p:spPr>
          <a:xfrm rot="16200000">
            <a:off x="565662" y="2751745"/>
            <a:ext cx="76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" panose="020B0602020104020603"/>
              </a:rPr>
              <a:t>Probe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BD15C1-54FF-4BA4-90DA-471CA0180137}"/>
              </a:ext>
            </a:extLst>
          </p:cNvPr>
          <p:cNvSpPr txBox="1"/>
          <p:nvPr/>
        </p:nvSpPr>
        <p:spPr>
          <a:xfrm>
            <a:off x="2273732" y="1679940"/>
            <a:ext cx="288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" panose="020B0602020104020603"/>
              </a:rPr>
              <a:t>Annotations / External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6909B5-918A-4C71-BAA1-79527CD8DEEC}"/>
                  </a:ext>
                </a:extLst>
              </p:cNvPr>
              <p:cNvSpPr txBox="1"/>
              <p:nvPr/>
            </p:nvSpPr>
            <p:spPr>
              <a:xfrm>
                <a:off x="3246781" y="3832188"/>
                <a:ext cx="791820" cy="402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6909B5-918A-4C71-BAA1-79527CD8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81" y="3832188"/>
                <a:ext cx="791820" cy="402546"/>
              </a:xfrm>
              <a:prstGeom prst="rect">
                <a:avLst/>
              </a:prstGeom>
              <a:blipFill>
                <a:blip r:embed="rId3"/>
                <a:stretch>
                  <a:fillRect l="-8462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61E5B45-1FB8-4D8C-941D-EFA2BD8936AF}"/>
              </a:ext>
            </a:extLst>
          </p:cNvPr>
          <p:cNvCxnSpPr/>
          <p:nvPr/>
        </p:nvCxnSpPr>
        <p:spPr>
          <a:xfrm flipV="1">
            <a:off x="9481078" y="5611085"/>
            <a:ext cx="1384037" cy="1555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9254C99-925C-4F81-9B8B-22971E8F3304}"/>
              </a:ext>
            </a:extLst>
          </p:cNvPr>
          <p:cNvGrpSpPr/>
          <p:nvPr/>
        </p:nvGrpSpPr>
        <p:grpSpPr>
          <a:xfrm>
            <a:off x="7069154" y="3373184"/>
            <a:ext cx="914400" cy="914400"/>
            <a:chOff x="1591233" y="1881914"/>
            <a:chExt cx="914400" cy="9144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A7F9804-121F-476A-B42F-5B66FAB0D145}"/>
                </a:ext>
              </a:extLst>
            </p:cNvPr>
            <p:cNvSpPr/>
            <p:nvPr/>
          </p:nvSpPr>
          <p:spPr>
            <a:xfrm>
              <a:off x="1591233" y="1881914"/>
              <a:ext cx="914400" cy="914400"/>
            </a:xfrm>
            <a:prstGeom prst="rect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29A2D7-E59A-47E5-8BE7-157923949174}"/>
                </a:ext>
              </a:extLst>
            </p:cNvPr>
            <p:cNvSpPr txBox="1"/>
            <p:nvPr/>
          </p:nvSpPr>
          <p:spPr>
            <a:xfrm>
              <a:off x="1697538" y="1985171"/>
              <a:ext cx="709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rPr>
                <a:t>Z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C58E112-9632-4E45-B39A-F2144AB7909E}"/>
              </a:ext>
            </a:extLst>
          </p:cNvPr>
          <p:cNvCxnSpPr>
            <a:cxnSpLocks/>
            <a:stCxn id="66" idx="3"/>
            <a:endCxn id="58" idx="2"/>
          </p:cNvCxnSpPr>
          <p:nvPr/>
        </p:nvCxnSpPr>
        <p:spPr>
          <a:xfrm>
            <a:off x="7983554" y="3830384"/>
            <a:ext cx="1731527" cy="1355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D3F8BD-700E-4E84-BA4E-F93B208305DF}"/>
              </a:ext>
            </a:extLst>
          </p:cNvPr>
          <p:cNvGrpSpPr/>
          <p:nvPr/>
        </p:nvGrpSpPr>
        <p:grpSpPr>
          <a:xfrm>
            <a:off x="8543330" y="5122435"/>
            <a:ext cx="914400" cy="914400"/>
            <a:chOff x="1759125" y="5316150"/>
            <a:chExt cx="914400" cy="9144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C2A79C5-4227-495B-B405-5DB4DE557145}"/>
                </a:ext>
              </a:extLst>
            </p:cNvPr>
            <p:cNvSpPr/>
            <p:nvPr/>
          </p:nvSpPr>
          <p:spPr>
            <a:xfrm>
              <a:off x="1759125" y="5316150"/>
              <a:ext cx="914400" cy="914400"/>
            </a:xfrm>
            <a:prstGeom prst="rect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76DA03-0E3E-4E02-A5F0-2618820649B8}"/>
                </a:ext>
              </a:extLst>
            </p:cNvPr>
            <p:cNvSpPr txBox="1"/>
            <p:nvPr/>
          </p:nvSpPr>
          <p:spPr>
            <a:xfrm>
              <a:off x="1861761" y="5411384"/>
              <a:ext cx="709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rPr>
                <a:t>X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987CAB-3951-4943-B4BF-9A56AEFA0D38}"/>
              </a:ext>
            </a:extLst>
          </p:cNvPr>
          <p:cNvGrpSpPr/>
          <p:nvPr/>
        </p:nvGrpSpPr>
        <p:grpSpPr>
          <a:xfrm>
            <a:off x="10888463" y="5114412"/>
            <a:ext cx="914400" cy="914400"/>
            <a:chOff x="1805819" y="5323676"/>
            <a:chExt cx="914400" cy="9144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B34D573-1A52-41C0-BAC6-AA0DC3D6F248}"/>
                </a:ext>
              </a:extLst>
            </p:cNvPr>
            <p:cNvSpPr/>
            <p:nvPr/>
          </p:nvSpPr>
          <p:spPr>
            <a:xfrm>
              <a:off x="1805819" y="5323676"/>
              <a:ext cx="914400" cy="914400"/>
            </a:xfrm>
            <a:prstGeom prst="rect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6884FC-066D-4C97-9072-E4E135EF54B9}"/>
                </a:ext>
              </a:extLst>
            </p:cNvPr>
            <p:cNvSpPr txBox="1"/>
            <p:nvPr/>
          </p:nvSpPr>
          <p:spPr>
            <a:xfrm>
              <a:off x="1904239" y="5434956"/>
              <a:ext cx="709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rPr>
                <a:t>Y</a:t>
              </a: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209D0E35-2DA9-4385-B293-4B78B1EA7BA1}"/>
              </a:ext>
            </a:extLst>
          </p:cNvPr>
          <p:cNvSpPr/>
          <p:nvPr/>
        </p:nvSpPr>
        <p:spPr>
          <a:xfrm>
            <a:off x="9715081" y="3386743"/>
            <a:ext cx="914400" cy="9144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585D91C-F23D-4786-B73B-85B5483855C8}"/>
              </a:ext>
            </a:extLst>
          </p:cNvPr>
          <p:cNvCxnSpPr>
            <a:cxnSpLocks/>
            <a:stCxn id="58" idx="4"/>
          </p:cNvCxnSpPr>
          <p:nvPr/>
        </p:nvCxnSpPr>
        <p:spPr>
          <a:xfrm flipH="1">
            <a:off x="10162553" y="4301143"/>
            <a:ext cx="9728" cy="128360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A79688BF-A4B4-4B05-BB2A-87366E8A4DAA}"/>
              </a:ext>
            </a:extLst>
          </p:cNvPr>
          <p:cNvSpPr/>
          <p:nvPr/>
        </p:nvSpPr>
        <p:spPr>
          <a:xfrm>
            <a:off x="8296380" y="1700049"/>
            <a:ext cx="914400" cy="9144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030577-74F5-4E7B-B3C2-33B29A5453DE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8753580" y="2614449"/>
            <a:ext cx="1" cy="1174777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D73453-CB48-4DB3-B6A9-3FC5A17A3112}"/>
                  </a:ext>
                </a:extLst>
              </p:cNvPr>
              <p:cNvSpPr txBox="1"/>
              <p:nvPr/>
            </p:nvSpPr>
            <p:spPr>
              <a:xfrm>
                <a:off x="8561219" y="1911027"/>
                <a:ext cx="384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solidFill>
                    <a:srgbClr val="FF00FF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D73453-CB48-4DB3-B6A9-3FC5A17A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9" y="1911027"/>
                <a:ext cx="3847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5611E2-3556-454A-A9CC-50EECF92490F}"/>
                  </a:ext>
                </a:extLst>
              </p:cNvPr>
              <p:cNvSpPr txBox="1"/>
              <p:nvPr/>
            </p:nvSpPr>
            <p:spPr>
              <a:xfrm>
                <a:off x="9979119" y="3587822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3200" b="1" dirty="0">
                  <a:solidFill>
                    <a:srgbClr val="66FF66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5611E2-3556-454A-A9CC-50EECF924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119" y="3587822"/>
                <a:ext cx="38632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itle 2">
            <a:extLst>
              <a:ext uri="{FF2B5EF4-FFF2-40B4-BE49-F238E27FC236}">
                <a16:creationId xmlns:a16="http://schemas.microsoft.com/office/drawing/2014/main" id="{CAA5B0F9-4E32-40ED-847E-CD2525EB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35" y="74628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Data Structure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557F3F5-34A1-44BB-B79D-A9FD216DC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F5C7DCA-1A8D-42BE-87BC-C9827FA1A85C}"/>
              </a:ext>
            </a:extLst>
          </p:cNvPr>
          <p:cNvSpPr txBox="1"/>
          <p:nvPr/>
        </p:nvSpPr>
        <p:spPr>
          <a:xfrm>
            <a:off x="505357" y="1012729"/>
            <a:ext cx="1146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we improve prediction by incorporating external information for the predictors? How?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A248B-CBF3-4046-BCE0-13BCE4BE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58" grpId="0" animBg="1"/>
      <p:bldP spid="60" grpId="0" animBg="1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25DD-5424-43F9-AC0F-55E68330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9053"/>
            <a:ext cx="10353762" cy="970450"/>
          </a:xfrm>
        </p:spPr>
        <p:txBody>
          <a:bodyPr/>
          <a:lstStyle/>
          <a:p>
            <a:r>
              <a:rPr lang="en-US" dirty="0"/>
              <a:t>Integrating External Data: Current Methods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5C7F78-A42B-4A1F-874E-FC638731A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88D873F-E028-4B45-BA1A-EAA58E5D94EE}"/>
              </a:ext>
            </a:extLst>
          </p:cNvPr>
          <p:cNvSpPr txBox="1">
            <a:spLocks/>
          </p:cNvSpPr>
          <p:nvPr/>
        </p:nvSpPr>
        <p:spPr>
          <a:xfrm>
            <a:off x="913795" y="1226092"/>
            <a:ext cx="10353762" cy="127592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Extend </a:t>
            </a:r>
            <a:r>
              <a:rPr lang="en-US" sz="2600" u="sng" dirty="0"/>
              <a:t>regularized regression </a:t>
            </a:r>
            <a:r>
              <a:rPr lang="en-US" sz="2600" dirty="0"/>
              <a:t>to integrate external information</a:t>
            </a:r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5DE40E-F9E6-4D4A-AF6D-93EFA3BD9E29}"/>
                  </a:ext>
                </a:extLst>
              </p:cNvPr>
              <p:cNvSpPr/>
              <p:nvPr/>
            </p:nvSpPr>
            <p:spPr>
              <a:xfrm>
                <a:off x="2584227" y="4102515"/>
                <a:ext cx="3878498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5DE40E-F9E6-4D4A-AF6D-93EFA3BD9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227" y="4102515"/>
                <a:ext cx="3878498" cy="83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9720F7-D987-4E8C-BF5B-5BD0A02EADC1}"/>
                  </a:ext>
                </a:extLst>
              </p:cNvPr>
              <p:cNvSpPr/>
              <p:nvPr/>
            </p:nvSpPr>
            <p:spPr>
              <a:xfrm>
                <a:off x="2584227" y="5018376"/>
                <a:ext cx="3793666" cy="817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9720F7-D987-4E8C-BF5B-5BD0A02EA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227" y="5018376"/>
                <a:ext cx="3793666" cy="817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5C4E86C-A80B-48CA-8B05-816CDE2AF731}"/>
              </a:ext>
            </a:extLst>
          </p:cNvPr>
          <p:cNvSpPr txBox="1"/>
          <p:nvPr/>
        </p:nvSpPr>
        <p:spPr>
          <a:xfrm>
            <a:off x="106592" y="4284773"/>
            <a:ext cx="247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Ridge Regression: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3A3A1F-5FFF-435B-B6C0-F53856C271DF}"/>
              </a:ext>
            </a:extLst>
          </p:cNvPr>
          <p:cNvSpPr txBox="1"/>
          <p:nvPr/>
        </p:nvSpPr>
        <p:spPr>
          <a:xfrm>
            <a:off x="106592" y="5196535"/>
            <a:ext cx="247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Lasso Regression: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8C1A11-CFD2-4029-8DD5-FF528116783C}"/>
                  </a:ext>
                </a:extLst>
              </p:cNvPr>
              <p:cNvSpPr txBox="1"/>
              <p:nvPr/>
            </p:nvSpPr>
            <p:spPr>
              <a:xfrm>
                <a:off x="8647115" y="4291091"/>
                <a:ext cx="2337050" cy="474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8C1A11-CFD2-4029-8DD5-FF5281167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115" y="4291091"/>
                <a:ext cx="2337050" cy="474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9A209C-F972-42FD-AA49-6A57033DECC7}"/>
                  </a:ext>
                </a:extLst>
              </p:cNvPr>
              <p:cNvSpPr txBox="1"/>
              <p:nvPr/>
            </p:nvSpPr>
            <p:spPr>
              <a:xfrm>
                <a:off x="8440103" y="5246638"/>
                <a:ext cx="2751074" cy="474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9A209C-F972-42FD-AA49-6A57033DE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03" y="5246638"/>
                <a:ext cx="2751074" cy="474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F26C78-3B0C-4671-B6FE-4B53675CB249}"/>
                  </a:ext>
                </a:extLst>
              </p:cNvPr>
              <p:cNvSpPr txBox="1"/>
              <p:nvPr/>
            </p:nvSpPr>
            <p:spPr>
              <a:xfrm>
                <a:off x="1244588" y="3290962"/>
                <a:ext cx="4010200" cy="838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F26C78-3B0C-4671-B6FE-4B53675CB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88" y="3290962"/>
                <a:ext cx="4010200" cy="838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0BDEB2-8BCE-480A-806A-499A690FBC90}"/>
                  </a:ext>
                </a:extLst>
              </p:cNvPr>
              <p:cNvSpPr txBox="1"/>
              <p:nvPr/>
            </p:nvSpPr>
            <p:spPr>
              <a:xfrm>
                <a:off x="7396388" y="3465842"/>
                <a:ext cx="4424096" cy="616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0BDEB2-8BCE-480A-806A-499A690FB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388" y="3465842"/>
                <a:ext cx="4424096" cy="616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F3D05E-82B9-44DB-9553-4C3ADC7A6119}"/>
                  </a:ext>
                </a:extLst>
              </p:cNvPr>
              <p:cNvSpPr txBox="1"/>
              <p:nvPr/>
            </p:nvSpPr>
            <p:spPr>
              <a:xfrm>
                <a:off x="3409174" y="1889319"/>
                <a:ext cx="53717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F3D05E-82B9-44DB-9553-4C3ADC7A6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74" y="1889319"/>
                <a:ext cx="537172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F9BB886-10E1-4D49-8B8F-8DD3189AB89A}"/>
              </a:ext>
            </a:extLst>
          </p:cNvPr>
          <p:cNvSpPr txBox="1"/>
          <p:nvPr/>
        </p:nvSpPr>
        <p:spPr>
          <a:xfrm>
            <a:off x="1113653" y="2876307"/>
            <a:ext cx="469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Penalized Likelihood / Optimization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80D43-D9EF-4939-8AFB-4F973AAAE341}"/>
              </a:ext>
            </a:extLst>
          </p:cNvPr>
          <p:cNvSpPr txBox="1"/>
          <p:nvPr/>
        </p:nvSpPr>
        <p:spPr>
          <a:xfrm>
            <a:off x="8375928" y="2883894"/>
            <a:ext cx="287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Bayesian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86131-3407-4DC2-A3D7-97ADD776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25DD-5424-43F9-AC0F-55E68330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9053"/>
            <a:ext cx="10353762" cy="970450"/>
          </a:xfrm>
        </p:spPr>
        <p:txBody>
          <a:bodyPr/>
          <a:lstStyle/>
          <a:p>
            <a:r>
              <a:rPr lang="en-US" dirty="0"/>
              <a:t>Integrating External Data: Current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F80B2-46C8-47B5-8D89-8E999C99F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62464"/>
                <a:ext cx="10353762" cy="405875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Incorporate external data by parameterizing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in terms of external data</a:t>
                </a:r>
              </a:p>
              <a:p>
                <a:endParaRPr lang="en-US" sz="2400" dirty="0"/>
              </a:p>
              <a:p>
                <a:pPr marL="36900" indent="0">
                  <a:buNone/>
                </a:pPr>
                <a:endParaRPr lang="en-US" sz="2400" dirty="0"/>
              </a:p>
              <a:p>
                <a:pPr lvl="1">
                  <a:spcBef>
                    <a:spcPts val="2400"/>
                  </a:spcBef>
                </a:pPr>
                <a:r>
                  <a:rPr lang="en-US" sz="2200" dirty="0"/>
                  <a:t>Weighted Lasso with Data Integration (</a:t>
                </a:r>
                <a:r>
                  <a:rPr lang="en-US" sz="2200" dirty="0" err="1"/>
                  <a:t>Bergersen</a:t>
                </a:r>
                <a:r>
                  <a:rPr lang="en-US" sz="2200" dirty="0"/>
                  <a:t> 2011)</a:t>
                </a:r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pPr lvl="1">
                  <a:spcBef>
                    <a:spcPts val="2400"/>
                  </a:spcBef>
                </a:pPr>
                <a:r>
                  <a:rPr lang="en-US" sz="2200" dirty="0"/>
                  <a:t>Adaptive Group-Regularized Ridge Regression (van de </a:t>
                </a:r>
                <a:r>
                  <a:rPr lang="en-US" sz="2200" dirty="0" err="1"/>
                  <a:t>Wiel</a:t>
                </a:r>
                <a:r>
                  <a:rPr lang="en-US" sz="2200" dirty="0"/>
                  <a:t> 2016)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F80B2-46C8-47B5-8D89-8E999C99F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62464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F2BE64-AEA6-4837-80D9-1DDFA9DF628C}"/>
                  </a:ext>
                </a:extLst>
              </p:cNvPr>
              <p:cNvSpPr txBox="1"/>
              <p:nvPr/>
            </p:nvSpPr>
            <p:spPr>
              <a:xfrm>
                <a:off x="3370796" y="1873587"/>
                <a:ext cx="5433987" cy="913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F2BE64-AEA6-4837-80D9-1DDFA9DF6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796" y="1873587"/>
                <a:ext cx="5433987" cy="913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E8111D-DE4A-463F-BEAA-5CC42153D9F2}"/>
                  </a:ext>
                </a:extLst>
              </p:cNvPr>
              <p:cNvSpPr txBox="1"/>
              <p:nvPr/>
            </p:nvSpPr>
            <p:spPr>
              <a:xfrm>
                <a:off x="6317865" y="3564826"/>
                <a:ext cx="2948628" cy="767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E8111D-DE4A-463F-BEAA-5CC42153D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865" y="3564826"/>
                <a:ext cx="2948628" cy="767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3D99C-097B-426D-8BC0-52E14B6051DC}"/>
                  </a:ext>
                </a:extLst>
              </p:cNvPr>
              <p:cNvSpPr txBox="1"/>
              <p:nvPr/>
            </p:nvSpPr>
            <p:spPr>
              <a:xfrm>
                <a:off x="2065993" y="3549469"/>
                <a:ext cx="227293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3D99C-097B-426D-8BC0-52E14B605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993" y="3549469"/>
                <a:ext cx="2272930" cy="399084"/>
              </a:xfrm>
              <a:prstGeom prst="rect">
                <a:avLst/>
              </a:prstGeom>
              <a:blipFill>
                <a:blip r:embed="rId5"/>
                <a:stretch>
                  <a:fillRect l="-268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981085A3-F068-4B17-AFCD-605F2BD96FDB}"/>
              </a:ext>
            </a:extLst>
          </p:cNvPr>
          <p:cNvSpPr/>
          <p:nvPr/>
        </p:nvSpPr>
        <p:spPr>
          <a:xfrm>
            <a:off x="4815973" y="3770575"/>
            <a:ext cx="1138334" cy="3280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2A8132-264E-4576-A769-DD5E34D2E77F}"/>
                  </a:ext>
                </a:extLst>
              </p:cNvPr>
              <p:cNvSpPr txBox="1"/>
              <p:nvPr/>
            </p:nvSpPr>
            <p:spPr>
              <a:xfrm>
                <a:off x="2065993" y="5367969"/>
                <a:ext cx="1211485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2A8132-264E-4576-A769-DD5E34D2E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993" y="5367969"/>
                <a:ext cx="1211485" cy="399405"/>
              </a:xfrm>
              <a:prstGeom prst="rect">
                <a:avLst/>
              </a:prstGeom>
              <a:blipFill>
                <a:blip r:embed="rId6"/>
                <a:stretch>
                  <a:fillRect l="-5528" r="-150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349D35-AEDC-4438-84AF-CB28CC04C0CB}"/>
                  </a:ext>
                </a:extLst>
              </p:cNvPr>
              <p:cNvSpPr txBox="1"/>
              <p:nvPr/>
            </p:nvSpPr>
            <p:spPr>
              <a:xfrm>
                <a:off x="2065993" y="5747668"/>
                <a:ext cx="1957459" cy="431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349D35-AEDC-4438-84AF-CB28CC04C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993" y="5747668"/>
                <a:ext cx="1957459" cy="431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F520F6-B079-4068-B7B1-C82A6D3A0EA9}"/>
                  </a:ext>
                </a:extLst>
              </p:cNvPr>
              <p:cNvSpPr txBox="1"/>
              <p:nvPr/>
            </p:nvSpPr>
            <p:spPr>
              <a:xfrm>
                <a:off x="6317865" y="5335553"/>
                <a:ext cx="2830711" cy="83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F520F6-B079-4068-B7B1-C82A6D3A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865" y="5335553"/>
                <a:ext cx="2830711" cy="8350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22C4103-24F4-4DFD-98B4-32A21F184804}"/>
              </a:ext>
            </a:extLst>
          </p:cNvPr>
          <p:cNvSpPr/>
          <p:nvPr/>
        </p:nvSpPr>
        <p:spPr>
          <a:xfrm>
            <a:off x="4852293" y="5583639"/>
            <a:ext cx="1138334" cy="3280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EA792A-5206-497F-ABEF-9B28E1A14919}"/>
                  </a:ext>
                </a:extLst>
              </p:cNvPr>
              <p:cNvSpPr txBox="1"/>
              <p:nvPr/>
            </p:nvSpPr>
            <p:spPr>
              <a:xfrm>
                <a:off x="2065993" y="3934604"/>
                <a:ext cx="1754647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EA792A-5206-497F-ABEF-9B28E1A1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993" y="3934604"/>
                <a:ext cx="1754647" cy="4255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F5C7F78-A42B-4A1F-874E-FC638731A0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1F38D4-7FC0-437E-B082-DD150658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B4DD55B-689C-4128-A556-D0B035D52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582" y="1162036"/>
                <a:ext cx="5916531" cy="551521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Structure suggests two-level hierarchy</a:t>
                </a:r>
                <a:endParaRPr lang="en-US" sz="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Association between outcome 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and genomic features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800" b="1" dirty="0">
                    <a:solidFill>
                      <a:srgbClr val="FF99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434016" lvl="2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buClr>
                    <a:schemeClr val="tx1"/>
                  </a:buClr>
                  <a:buSzPct val="100000"/>
                  <a:buFont typeface="+mj-lt"/>
                  <a:buAutoNum type="arabicPeriod" startAt="2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Association between predictor effects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and </a:t>
                </a:r>
                <a:r>
                  <a:rPr lang="en-US" sz="20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‘prior’ variables 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endParaRPr lang="en-US" sz="300" dirty="0">
                  <a:solidFill>
                    <a:schemeClr val="tx1"/>
                  </a:solidFill>
                </a:endParaRPr>
              </a:p>
              <a:p>
                <a:pPr marL="128016" lvl="1" indent="0"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rgbClr val="66FF66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128016" lvl="1" indent="0">
                  <a:buNone/>
                </a:pPr>
                <a:endParaRPr lang="en-US" sz="300" b="1" dirty="0">
                  <a:latin typeface="Calibri" panose="020F0502020204030204" pitchFamily="34" charset="0"/>
                </a:endParaRPr>
              </a:p>
              <a:p>
                <a:pPr marL="457200" indent="-457200"/>
                <a:r>
                  <a:rPr lang="en-US" sz="2400" u="sng" dirty="0"/>
                  <a:t>Question</a:t>
                </a:r>
                <a:r>
                  <a:rPr lang="en-US" sz="2400" dirty="0"/>
                  <a:t>: Can we extend this hierarchy in regularization framework?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B4DD55B-689C-4128-A556-D0B035D52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582" y="1162036"/>
                <a:ext cx="5916531" cy="55152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35CF903-FC1A-4E03-AA53-4DACF220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549013E-E1EE-4133-9871-71B20947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35" y="7462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Regularized Regression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Data Structure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A5438D-6271-4855-A049-FAF093D1392B}"/>
              </a:ext>
            </a:extLst>
          </p:cNvPr>
          <p:cNvCxnSpPr/>
          <p:nvPr/>
        </p:nvCxnSpPr>
        <p:spPr>
          <a:xfrm flipV="1">
            <a:off x="9502344" y="5073072"/>
            <a:ext cx="1384037" cy="1555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9C8071-1E51-44F9-AF5D-52257EEC3C6A}"/>
              </a:ext>
            </a:extLst>
          </p:cNvPr>
          <p:cNvGrpSpPr/>
          <p:nvPr/>
        </p:nvGrpSpPr>
        <p:grpSpPr>
          <a:xfrm>
            <a:off x="7090420" y="2835171"/>
            <a:ext cx="914400" cy="914400"/>
            <a:chOff x="1591233" y="1881914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4094AF-7EDF-4013-846E-82402A751B5E}"/>
                </a:ext>
              </a:extLst>
            </p:cNvPr>
            <p:cNvSpPr/>
            <p:nvPr/>
          </p:nvSpPr>
          <p:spPr>
            <a:xfrm>
              <a:off x="1591233" y="1881914"/>
              <a:ext cx="914400" cy="914400"/>
            </a:xfrm>
            <a:prstGeom prst="rect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4D8C9E-A648-453E-91AB-E9535B8057E6}"/>
                </a:ext>
              </a:extLst>
            </p:cNvPr>
            <p:cNvSpPr txBox="1"/>
            <p:nvPr/>
          </p:nvSpPr>
          <p:spPr>
            <a:xfrm>
              <a:off x="1697538" y="1985171"/>
              <a:ext cx="709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rPr>
                <a:t>Z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0F490E-234D-4B9A-9099-8CE4676B08B4}"/>
              </a:ext>
            </a:extLst>
          </p:cNvPr>
          <p:cNvCxnSpPr>
            <a:cxnSpLocks/>
            <a:stCxn id="12" idx="3"/>
            <a:endCxn id="21" idx="2"/>
          </p:cNvCxnSpPr>
          <p:nvPr/>
        </p:nvCxnSpPr>
        <p:spPr>
          <a:xfrm>
            <a:off x="8004820" y="3292371"/>
            <a:ext cx="1731527" cy="1355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8B1A7F-AAE5-443C-A5D9-F8CFD99538F1}"/>
              </a:ext>
            </a:extLst>
          </p:cNvPr>
          <p:cNvGrpSpPr/>
          <p:nvPr/>
        </p:nvGrpSpPr>
        <p:grpSpPr>
          <a:xfrm>
            <a:off x="8564596" y="4584422"/>
            <a:ext cx="914400" cy="914400"/>
            <a:chOff x="1759125" y="5316150"/>
            <a:chExt cx="914400" cy="9144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17234E-9C57-478F-9F77-FA45AB99587A}"/>
                </a:ext>
              </a:extLst>
            </p:cNvPr>
            <p:cNvSpPr/>
            <p:nvPr/>
          </p:nvSpPr>
          <p:spPr>
            <a:xfrm>
              <a:off x="1759125" y="5316150"/>
              <a:ext cx="914400" cy="914400"/>
            </a:xfrm>
            <a:prstGeom prst="rect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460BB2-0E09-4267-9F93-6E27728C6473}"/>
                </a:ext>
              </a:extLst>
            </p:cNvPr>
            <p:cNvSpPr txBox="1"/>
            <p:nvPr/>
          </p:nvSpPr>
          <p:spPr>
            <a:xfrm>
              <a:off x="1861761" y="5411384"/>
              <a:ext cx="709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rPr>
                <a:t>X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26BDE6-8EE7-457C-933E-BF3473CBCB62}"/>
              </a:ext>
            </a:extLst>
          </p:cNvPr>
          <p:cNvGrpSpPr/>
          <p:nvPr/>
        </p:nvGrpSpPr>
        <p:grpSpPr>
          <a:xfrm>
            <a:off x="10909729" y="4576399"/>
            <a:ext cx="914400" cy="914400"/>
            <a:chOff x="1805819" y="5323676"/>
            <a:chExt cx="914400" cy="914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49DCA3-514E-4977-BA66-C17812C2515E}"/>
                </a:ext>
              </a:extLst>
            </p:cNvPr>
            <p:cNvSpPr/>
            <p:nvPr/>
          </p:nvSpPr>
          <p:spPr>
            <a:xfrm>
              <a:off x="1805819" y="5323676"/>
              <a:ext cx="914400" cy="914400"/>
            </a:xfrm>
            <a:prstGeom prst="rect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B6A84-0704-47EF-B817-65B96E9572A0}"/>
                </a:ext>
              </a:extLst>
            </p:cNvPr>
            <p:cNvSpPr txBox="1"/>
            <p:nvPr/>
          </p:nvSpPr>
          <p:spPr>
            <a:xfrm>
              <a:off x="1904239" y="5434956"/>
              <a:ext cx="709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rPr>
                <a:t>Y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D1EC365-6A6C-453A-AD8F-0DB463D08E58}"/>
              </a:ext>
            </a:extLst>
          </p:cNvPr>
          <p:cNvSpPr/>
          <p:nvPr/>
        </p:nvSpPr>
        <p:spPr>
          <a:xfrm>
            <a:off x="9736347" y="2848730"/>
            <a:ext cx="914400" cy="9144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3D6679-CF92-495F-ADC7-CADDA682873F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10183819" y="3763130"/>
            <a:ext cx="9728" cy="128360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263B6F2-6A8F-48B5-B575-5B05EF54DB8E}"/>
              </a:ext>
            </a:extLst>
          </p:cNvPr>
          <p:cNvSpPr/>
          <p:nvPr/>
        </p:nvSpPr>
        <p:spPr>
          <a:xfrm>
            <a:off x="8317646" y="1162036"/>
            <a:ext cx="914400" cy="9144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7F4E30-766A-441E-A7E8-C7C529D5B90B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8774846" y="2076436"/>
            <a:ext cx="1" cy="1174777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AF350C-90B8-44E0-B173-4D4016C1C264}"/>
                  </a:ext>
                </a:extLst>
              </p:cNvPr>
              <p:cNvSpPr txBox="1"/>
              <p:nvPr/>
            </p:nvSpPr>
            <p:spPr>
              <a:xfrm>
                <a:off x="8582485" y="1373014"/>
                <a:ext cx="384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solidFill>
                    <a:srgbClr val="FF00FF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AF350C-90B8-44E0-B173-4D4016C1C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85" y="1373014"/>
                <a:ext cx="3847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3D3922-FC22-4517-9EF6-AB477D161022}"/>
                  </a:ext>
                </a:extLst>
              </p:cNvPr>
              <p:cNvSpPr txBox="1"/>
              <p:nvPr/>
            </p:nvSpPr>
            <p:spPr>
              <a:xfrm>
                <a:off x="10000385" y="3049809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3200" b="1" dirty="0">
                  <a:solidFill>
                    <a:srgbClr val="66FF66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3D3922-FC22-4517-9EF6-AB477D16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385" y="3049809"/>
                <a:ext cx="38632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B4B64-1B07-4458-8CFC-AB25DEA6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135926-3F61-477C-A15B-BEF93BE51774}"/>
                  </a:ext>
                </a:extLst>
              </p:cNvPr>
              <p:cNvSpPr txBox="1"/>
              <p:nvPr/>
            </p:nvSpPr>
            <p:spPr>
              <a:xfrm>
                <a:off x="3932108" y="2455401"/>
                <a:ext cx="292971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135926-3F61-477C-A15B-BEF93BE51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08" y="2455401"/>
                <a:ext cx="2929712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E5AF4-6CA2-4015-99E6-8725CE568AB0}"/>
                  </a:ext>
                </a:extLst>
              </p:cNvPr>
              <p:cNvSpPr txBox="1"/>
              <p:nvPr/>
            </p:nvSpPr>
            <p:spPr>
              <a:xfrm>
                <a:off x="3932108" y="4241844"/>
                <a:ext cx="2885725" cy="437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7E5AF4-6CA2-4015-99E6-8725CE56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08" y="4241844"/>
                <a:ext cx="2885725" cy="437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2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E725-57AE-4EAA-B281-FB5A967B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74" y="140254"/>
            <a:ext cx="9957652" cy="81868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Regularized Regression: Ridge-Lasso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C02964-93F0-4E2B-B64D-5D46B66788F9}"/>
                  </a:ext>
                </a:extLst>
              </p:cNvPr>
              <p:cNvSpPr/>
              <p:nvPr/>
            </p:nvSpPr>
            <p:spPr>
              <a:xfrm>
                <a:off x="279988" y="2449040"/>
                <a:ext cx="5917346" cy="1563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FF9900"/>
                    </a:solidFill>
                  </a:rPr>
                  <a:t>(1)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𝑀𝑉𝑁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0" dirty="0">
                    <a:solidFill>
                      <a:srgbClr val="FF9900"/>
                    </a:solidFill>
                  </a:rPr>
                  <a:t>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:endParaRPr lang="en-US" sz="200" b="0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66FF66"/>
                    </a:solidFill>
                  </a:rPr>
                  <a:t>(2)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4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400" b="0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𝑀𝑉𝑁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66FF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66FF66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66FF6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66FF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66FF6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66FF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0" dirty="0">
                    <a:solidFill>
                      <a:srgbClr val="66FF66"/>
                    </a:solidFill>
                  </a:rPr>
                  <a:t>  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400" b="0" dirty="0">
                    <a:solidFill>
                      <a:srgbClr val="FF00FF"/>
                    </a:solidFill>
                  </a:rPr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rgbClr val="FF00FF"/>
                    </a:solidFill>
                  </a:rPr>
                  <a:t> </a:t>
                </a:r>
                <a:endParaRPr lang="en-US" sz="1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C02964-93F0-4E2B-B64D-5D46B6678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8" y="2449040"/>
                <a:ext cx="5917346" cy="1563057"/>
              </a:xfrm>
              <a:prstGeom prst="rect">
                <a:avLst/>
              </a:prstGeom>
              <a:blipFill>
                <a:blip r:embed="rId3"/>
                <a:stretch>
                  <a:fillRect t="-3125" b="-8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F942C9-EA7D-4E06-B13B-A4F0113AE8A8}"/>
                  </a:ext>
                </a:extLst>
              </p:cNvPr>
              <p:cNvSpPr/>
              <p:nvPr/>
            </p:nvSpPr>
            <p:spPr>
              <a:xfrm>
                <a:off x="272012" y="4218735"/>
                <a:ext cx="575956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>
                  <a:spcBef>
                    <a:spcPts val="1200"/>
                  </a:spcBef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Unlike standard regularized regression, shrink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towards potentially informative values 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lvl="1" indent="-457200">
                  <a:spcBef>
                    <a:spcPts val="1200"/>
                  </a:spcBef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K-fold cross-validation used to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(i.e. amount of shrinkage). </a:t>
                </a:r>
              </a:p>
              <a:p>
                <a:pPr lvl="1" indent="-457200">
                  <a:spcBef>
                    <a:spcPts val="1200"/>
                  </a:spcBef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external data noninformative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solution simplifies to standard ridge regression.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F942C9-EA7D-4E06-B13B-A4F0113AE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2" y="4218735"/>
                <a:ext cx="5759569" cy="2246769"/>
              </a:xfrm>
              <a:prstGeom prst="rect">
                <a:avLst/>
              </a:prstGeom>
              <a:blipFill>
                <a:blip r:embed="rId4"/>
                <a:stretch>
                  <a:fillRect l="-1483" t="-3523" r="-1377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7B8B360-AC69-4DC6-81D3-E82A3339C330}"/>
              </a:ext>
            </a:extLst>
          </p:cNvPr>
          <p:cNvSpPr txBox="1"/>
          <p:nvPr/>
        </p:nvSpPr>
        <p:spPr>
          <a:xfrm>
            <a:off x="434431" y="1995312"/>
            <a:ext cx="50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20000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View as 3-level hierarchical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F11829-24E1-4BA8-9314-B1C91F60931D}"/>
                  </a:ext>
                </a:extLst>
              </p:cNvPr>
              <p:cNvSpPr/>
              <p:nvPr/>
            </p:nvSpPr>
            <p:spPr>
              <a:xfrm>
                <a:off x="2742173" y="1007075"/>
                <a:ext cx="873957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F11829-24E1-4BA8-9314-B1C91F609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173" y="1007075"/>
                <a:ext cx="873957" cy="705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5D92C4-D09E-4BF2-9AD4-3A3B72C35C5F}"/>
                  </a:ext>
                </a:extLst>
              </p:cNvPr>
              <p:cNvSpPr/>
              <p:nvPr/>
            </p:nvSpPr>
            <p:spPr>
              <a:xfrm>
                <a:off x="3412708" y="845165"/>
                <a:ext cx="229421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5D92C4-D09E-4BF2-9AD4-3A3B72C35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08" y="845165"/>
                <a:ext cx="2294218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382813-B868-4B98-8F1F-B9CF17773C23}"/>
                  </a:ext>
                </a:extLst>
              </p:cNvPr>
              <p:cNvSpPr/>
              <p:nvPr/>
            </p:nvSpPr>
            <p:spPr>
              <a:xfrm>
                <a:off x="5435056" y="1040990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382813-B868-4B98-8F1F-B9CF17773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56" y="1040990"/>
                <a:ext cx="5437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A07A7C-2D27-467D-AADF-4F7BF8E0504E}"/>
                  </a:ext>
                </a:extLst>
              </p:cNvPr>
              <p:cNvSpPr/>
              <p:nvPr/>
            </p:nvSpPr>
            <p:spPr>
              <a:xfrm>
                <a:off x="5778130" y="834702"/>
                <a:ext cx="2366545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A07A7C-2D27-467D-AADF-4F7BF8E05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130" y="834702"/>
                <a:ext cx="2366545" cy="907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4976E8-36CF-4B23-B425-9AECD75CDEBB}"/>
                  </a:ext>
                </a:extLst>
              </p:cNvPr>
              <p:cNvSpPr/>
              <p:nvPr/>
            </p:nvSpPr>
            <p:spPr>
              <a:xfrm>
                <a:off x="7973207" y="1040990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4976E8-36CF-4B23-B425-9AECD75CD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207" y="1040990"/>
                <a:ext cx="54373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DB3356-FC10-4B65-97FA-28FC445448B5}"/>
                  </a:ext>
                </a:extLst>
              </p:cNvPr>
              <p:cNvSpPr/>
              <p:nvPr/>
            </p:nvSpPr>
            <p:spPr>
              <a:xfrm>
                <a:off x="8357319" y="1040990"/>
                <a:ext cx="1408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DB3356-FC10-4B65-97FA-28FC44544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19" y="1040990"/>
                <a:ext cx="140820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6952240-C68C-470D-88D1-7C85748DA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31263"/>
              </p:ext>
            </p:extLst>
          </p:nvPr>
        </p:nvGraphicFramePr>
        <p:xfrm>
          <a:off x="6756946" y="2090141"/>
          <a:ext cx="5036695" cy="1478280"/>
        </p:xfrm>
        <a:graphic>
          <a:graphicData uri="http://schemas.openxmlformats.org/drawingml/2006/table">
            <a:tbl>
              <a:tblPr firstRow="1" bandRow="1"/>
              <a:tblGrid>
                <a:gridCol w="113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8.3179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4.9389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4.8127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4.4523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6.8563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9.1467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4.8033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4.6462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8.0051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7.2069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8.8757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effectLst/>
                        </a:rPr>
                        <a:t>8.5990</a:t>
                      </a:r>
                    </a:p>
                  </a:txBody>
                  <a:tcPr marL="47625" marR="47625" marT="38100" marB="381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A39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3C2FBF-DFB7-4ED5-9BBE-60F3BA0FBA83}"/>
                  </a:ext>
                </a:extLst>
              </p:cNvPr>
              <p:cNvSpPr txBox="1"/>
              <p:nvPr/>
            </p:nvSpPr>
            <p:spPr>
              <a:xfrm>
                <a:off x="7952301" y="3574280"/>
                <a:ext cx="2645981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𝑮𝒆𝒏𝒐𝒎𝒊𝒄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𝑫𝒂𝒕𝒂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3C2FBF-DFB7-4ED5-9BBE-60F3BA0FB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301" y="3574280"/>
                <a:ext cx="2645981" cy="335285"/>
              </a:xfrm>
              <a:prstGeom prst="rect">
                <a:avLst/>
              </a:prstGeom>
              <a:blipFill>
                <a:blip r:embed="rId11"/>
                <a:stretch>
                  <a:fillRect l="-1843" r="-322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29A7035-6C0E-4530-9480-D81FCF402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81139"/>
              </p:ext>
            </p:extLst>
          </p:nvPr>
        </p:nvGraphicFramePr>
        <p:xfrm>
          <a:off x="6764784" y="4012097"/>
          <a:ext cx="5021018" cy="1854200"/>
        </p:xfrm>
        <a:graphic>
          <a:graphicData uri="http://schemas.openxmlformats.org/drawingml/2006/table">
            <a:tbl>
              <a:tblPr firstRow="1" bandRow="1"/>
              <a:tblGrid>
                <a:gridCol w="109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Probe ID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 ID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FuncA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FuncB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 err="1"/>
                        <a:t>VarC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2.3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0.2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1.5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Gene3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US" dirty="0"/>
                        <a:t>0.7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F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EC6318-AEA4-4CA6-B8F1-7F3081DFC47C}"/>
                  </a:ext>
                </a:extLst>
              </p:cNvPr>
              <p:cNvSpPr txBox="1"/>
              <p:nvPr/>
            </p:nvSpPr>
            <p:spPr>
              <a:xfrm>
                <a:off x="8014819" y="5854556"/>
                <a:ext cx="252094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0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𝐸𝑥𝑡𝑒𝑟𝑛𝑎𝑙</m:t>
                      </m:r>
                      <m:r>
                        <a:rPr lang="en-US" sz="2000" b="0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𝐷𝑎𝑡𝑎</m:t>
                      </m:r>
                      <m:r>
                        <a:rPr lang="en-US" sz="2000" b="0" i="1" smtClean="0">
                          <a:solidFill>
                            <a:srgbClr val="66FF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EC6318-AEA4-4CA6-B8F1-7F3081DFC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819" y="5854556"/>
                <a:ext cx="2520947" cy="335413"/>
              </a:xfrm>
              <a:prstGeom prst="rect">
                <a:avLst/>
              </a:prstGeom>
              <a:blipFill>
                <a:blip r:embed="rId12"/>
                <a:stretch>
                  <a:fillRect l="-1937" r="-3148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8762D90-5A2E-46FC-ACEE-50510908184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9535887" y="6179005"/>
            <a:ext cx="2656113" cy="7124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F059-8E01-41AA-8297-34C546DE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2F1256-FCB4-4B90-80CF-664DF10E04BD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8" grpId="0"/>
      <p:bldP spid="20" grpId="0" build="allAtOnce"/>
      <p:bldP spid="21" grpId="0"/>
      <p:bldP spid="23" grpId="0" build="allAtOnce"/>
      <p:bldP spid="17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14649</TotalTime>
  <Words>1662</Words>
  <Application>Microsoft Office PowerPoint</Application>
  <PresentationFormat>Widescreen</PresentationFormat>
  <Paragraphs>537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Trebuchet MS</vt:lpstr>
      <vt:lpstr>Tw Cen MT</vt:lpstr>
      <vt:lpstr>Wingdings</vt:lpstr>
      <vt:lpstr>Wingdings 2</vt:lpstr>
      <vt:lpstr>Slate</vt:lpstr>
      <vt:lpstr>Hierarchical Regularized Regression for Incorporating External Data in High-Dimensional Prediction Models  Garrett M. Weaver University of Southern California Los Angeles, CA, United States</vt:lpstr>
      <vt:lpstr>Motivation: Use of ‘omics’ in Prediction</vt:lpstr>
      <vt:lpstr>Motivation: Use of ‘omics’ in Prediction</vt:lpstr>
      <vt:lpstr>Motivation: Data Structure</vt:lpstr>
      <vt:lpstr>Motivation: Data Structure</vt:lpstr>
      <vt:lpstr>Integrating External Data: Current Methods</vt:lpstr>
      <vt:lpstr>Integrating External Data: Current Methods</vt:lpstr>
      <vt:lpstr>Hierarchical Regularized Regression: Data Structure</vt:lpstr>
      <vt:lpstr>Hierarchical Regularized Regression: Ridge-Lasso</vt:lpstr>
      <vt:lpstr>Fitting the Ridge-Lasso</vt:lpstr>
      <vt:lpstr>Fitting the Ridge-Lasso: Custom Solution</vt:lpstr>
      <vt:lpstr>Fitting the Ridge-Lasso: Custom Solution</vt:lpstr>
      <vt:lpstr>Simulations: Comparing Ridge-Lasso to Ridge</vt:lpstr>
      <vt:lpstr>Simulations: Direction of Effect</vt:lpstr>
      <vt:lpstr>Simulations: Direction of Effect</vt:lpstr>
      <vt:lpstr>Application: Predicting Age with Methylation Data</vt:lpstr>
      <vt:lpstr>Application: Predicting Age with Methylation Data</vt:lpstr>
      <vt:lpstr>Application: Predicting Age with Methylation Data</vt:lpstr>
      <vt:lpstr>Application: Recovering Breast Cancer Gene Signatures</vt:lpstr>
      <vt:lpstr>Application: Recovering Breast Cancer Gene Signatures</vt:lpstr>
      <vt:lpstr>Application: Recovering Breast Cancer Gene Signatures</vt:lpstr>
      <vt:lpstr>Discussion: What we have learned so far</vt:lpstr>
      <vt:lpstr>Discussion: Future Directions</vt:lpstr>
      <vt:lpstr>R Package: hierr</vt:lpstr>
      <vt:lpstr>Questions?</vt:lpstr>
      <vt:lpstr>Fitting the Ridge-Lasso: Method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Regularized Regression for Incorporating External Data in High-Dimensional Prediction Models Garrett M. Weaver, David V. Conti, Duncan Thomas, Juan Pablo Lewinger University of Southern California, Los Angeles, CA, United States</dc:title>
  <dc:creator>Garrett Weaver</dc:creator>
  <cp:lastModifiedBy>Garrett Weaver</cp:lastModifiedBy>
  <cp:revision>285</cp:revision>
  <dcterms:created xsi:type="dcterms:W3CDTF">2018-10-13T00:41:55Z</dcterms:created>
  <dcterms:modified xsi:type="dcterms:W3CDTF">2018-11-07T14:19:34Z</dcterms:modified>
</cp:coreProperties>
</file>