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31"/>
  </p:notesMasterIdLst>
  <p:sldIdLst>
    <p:sldId id="274" r:id="rId2"/>
    <p:sldId id="741" r:id="rId3"/>
    <p:sldId id="743" r:id="rId4"/>
    <p:sldId id="292" r:id="rId5"/>
    <p:sldId id="488" r:id="rId6"/>
    <p:sldId id="321" r:id="rId7"/>
    <p:sldId id="302" r:id="rId8"/>
    <p:sldId id="739" r:id="rId9"/>
    <p:sldId id="740" r:id="rId10"/>
    <p:sldId id="322" r:id="rId11"/>
    <p:sldId id="323" r:id="rId12"/>
    <p:sldId id="324" r:id="rId13"/>
    <p:sldId id="744" r:id="rId14"/>
    <p:sldId id="699" r:id="rId15"/>
    <p:sldId id="745" r:id="rId16"/>
    <p:sldId id="702" r:id="rId17"/>
    <p:sldId id="701" r:id="rId18"/>
    <p:sldId id="748" r:id="rId19"/>
    <p:sldId id="700" r:id="rId20"/>
    <p:sldId id="749" r:id="rId21"/>
    <p:sldId id="747" r:id="rId22"/>
    <p:sldId id="674" r:id="rId23"/>
    <p:sldId id="675" r:id="rId24"/>
    <p:sldId id="703" r:id="rId25"/>
    <p:sldId id="705" r:id="rId26"/>
    <p:sldId id="679" r:id="rId27"/>
    <p:sldId id="482" r:id="rId28"/>
    <p:sldId id="487" r:id="rId29"/>
    <p:sldId id="32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6DC"/>
    <a:srgbClr val="3CC3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79"/>
    <p:restoredTop sz="79220"/>
  </p:normalViewPr>
  <p:slideViewPr>
    <p:cSldViewPr snapToGrid="0" snapToObjects="1">
      <p:cViewPr>
        <p:scale>
          <a:sx n="73" d="100"/>
          <a:sy n="73" d="100"/>
        </p:scale>
        <p:origin x="84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6E305-A53C-1549-9B40-01058FCF7EB6}" type="doc">
      <dgm:prSet loTypeId="urn:microsoft.com/office/officeart/2005/8/layout/gear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669012B-716C-CC45-B1D1-F1C0BBC99626}">
      <dgm:prSet phldrT="[Text]" custT="1"/>
      <dgm:spPr/>
      <dgm:t>
        <a:bodyPr/>
        <a:lstStyle/>
        <a:p>
          <a:r>
            <a:rPr lang="en-US" sz="1800" dirty="0">
              <a:latin typeface="Helvetica" pitchFamily="2" charset="0"/>
            </a:rPr>
            <a:t>RUVIII</a:t>
          </a:r>
        </a:p>
      </dgm:t>
    </dgm:pt>
    <dgm:pt modelId="{18DBCA1A-D1A3-4049-8E8E-E9997F3AB845}" type="parTrans" cxnId="{43A58A8A-23FB-6D4D-A3B3-21E23322B946}">
      <dgm:prSet/>
      <dgm:spPr/>
      <dgm:t>
        <a:bodyPr/>
        <a:lstStyle/>
        <a:p>
          <a:endParaRPr lang="en-US"/>
        </a:p>
      </dgm:t>
    </dgm:pt>
    <dgm:pt modelId="{5A520BD9-29C6-C44C-B258-F78B4B587BE1}" type="sibTrans" cxnId="{43A58A8A-23FB-6D4D-A3B3-21E23322B946}">
      <dgm:prSet/>
      <dgm:spPr/>
      <dgm:t>
        <a:bodyPr/>
        <a:lstStyle/>
        <a:p>
          <a:endParaRPr lang="en-US"/>
        </a:p>
      </dgm:t>
    </dgm:pt>
    <dgm:pt modelId="{0B69D597-0C81-FE4E-9C98-309529DA4DAF}">
      <dgm:prSet phldrT="[Text]" custT="1"/>
      <dgm:spPr/>
      <dgm:t>
        <a:bodyPr/>
        <a:lstStyle/>
        <a:p>
          <a:r>
            <a:rPr lang="en-US" sz="1800" dirty="0">
              <a:latin typeface="Helvetica" pitchFamily="2" charset="0"/>
            </a:rPr>
            <a:t>Pseudo Replicates</a:t>
          </a:r>
        </a:p>
      </dgm:t>
    </dgm:pt>
    <dgm:pt modelId="{3CBA8056-52A0-154B-85ED-D9E5FF9A7B17}" type="parTrans" cxnId="{72231E82-33A1-7D4E-A03E-E9081261CF32}">
      <dgm:prSet/>
      <dgm:spPr/>
      <dgm:t>
        <a:bodyPr/>
        <a:lstStyle/>
        <a:p>
          <a:endParaRPr lang="en-US"/>
        </a:p>
      </dgm:t>
    </dgm:pt>
    <dgm:pt modelId="{A9742F32-A38F-8744-B47E-D742BACA73A6}" type="sibTrans" cxnId="{72231E82-33A1-7D4E-A03E-E9081261CF32}">
      <dgm:prSet/>
      <dgm:spPr/>
      <dgm:t>
        <a:bodyPr/>
        <a:lstStyle/>
        <a:p>
          <a:endParaRPr lang="en-US"/>
        </a:p>
      </dgm:t>
    </dgm:pt>
    <dgm:pt modelId="{A62F271D-9812-5A43-9653-9C3C488E0DC0}">
      <dgm:prSet phldrT="[Text]" custT="1"/>
      <dgm:spPr/>
      <dgm:t>
        <a:bodyPr/>
        <a:lstStyle/>
        <a:p>
          <a:r>
            <a:rPr lang="en-US" sz="1800" dirty="0">
              <a:latin typeface="Helvetica" pitchFamily="2" charset="0"/>
            </a:rPr>
            <a:t>Stably Expressed Genes</a:t>
          </a:r>
        </a:p>
        <a:p>
          <a:r>
            <a:rPr lang="en-US" sz="1800" dirty="0">
              <a:latin typeface="Helvetica" pitchFamily="2" charset="0"/>
            </a:rPr>
            <a:t>(SEG)</a:t>
          </a:r>
        </a:p>
      </dgm:t>
    </dgm:pt>
    <dgm:pt modelId="{FA6FFBD3-FA56-2640-AD02-7DCB30BCBA33}" type="parTrans" cxnId="{2E86D940-3DCC-5C4A-9D2A-ABCDCA881695}">
      <dgm:prSet/>
      <dgm:spPr/>
      <dgm:t>
        <a:bodyPr/>
        <a:lstStyle/>
        <a:p>
          <a:endParaRPr lang="en-US"/>
        </a:p>
      </dgm:t>
    </dgm:pt>
    <dgm:pt modelId="{A16D51AD-1FA4-B741-ACD7-E021B2D63389}" type="sibTrans" cxnId="{2E86D940-3DCC-5C4A-9D2A-ABCDCA881695}">
      <dgm:prSet/>
      <dgm:spPr/>
      <dgm:t>
        <a:bodyPr/>
        <a:lstStyle/>
        <a:p>
          <a:endParaRPr lang="en-US"/>
        </a:p>
      </dgm:t>
    </dgm:pt>
    <dgm:pt modelId="{235FEBEB-D942-E64B-BAF7-DF2A205D7C8F}">
      <dgm:prSet phldrT="[Text]" phldr="1"/>
      <dgm:spPr/>
      <dgm:t>
        <a:bodyPr/>
        <a:lstStyle/>
        <a:p>
          <a:endParaRPr lang="en-US"/>
        </a:p>
      </dgm:t>
    </dgm:pt>
    <dgm:pt modelId="{092949B5-C06A-2141-8088-001C3F2CE2BA}" type="parTrans" cxnId="{84C83D7E-155B-4E4C-BB46-81EEBFB2AC24}">
      <dgm:prSet/>
      <dgm:spPr/>
      <dgm:t>
        <a:bodyPr/>
        <a:lstStyle/>
        <a:p>
          <a:endParaRPr lang="en-US"/>
        </a:p>
      </dgm:t>
    </dgm:pt>
    <dgm:pt modelId="{00E1C368-AFAF-AD41-B23C-1EDC038F636A}" type="sibTrans" cxnId="{84C83D7E-155B-4E4C-BB46-81EEBFB2AC24}">
      <dgm:prSet/>
      <dgm:spPr/>
      <dgm:t>
        <a:bodyPr/>
        <a:lstStyle/>
        <a:p>
          <a:endParaRPr lang="en-US"/>
        </a:p>
      </dgm:t>
    </dgm:pt>
    <dgm:pt modelId="{CA5DC8EC-1600-7147-9B28-CB830CAF5EB5}" type="pres">
      <dgm:prSet presAssocID="{6E36E305-A53C-1549-9B40-01058FCF7EB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ED4D26E-D57D-EE4D-8EAF-E3E357E03FEF}" type="pres">
      <dgm:prSet presAssocID="{4669012B-716C-CC45-B1D1-F1C0BBC99626}" presName="gear1" presStyleLbl="node1" presStyleIdx="0" presStyleCnt="3">
        <dgm:presLayoutVars>
          <dgm:chMax val="1"/>
          <dgm:bulletEnabled val="1"/>
        </dgm:presLayoutVars>
      </dgm:prSet>
      <dgm:spPr/>
    </dgm:pt>
    <dgm:pt modelId="{E683E67D-1569-734E-B963-E0DE675C5B8C}" type="pres">
      <dgm:prSet presAssocID="{4669012B-716C-CC45-B1D1-F1C0BBC99626}" presName="gear1srcNode" presStyleLbl="node1" presStyleIdx="0" presStyleCnt="3"/>
      <dgm:spPr/>
    </dgm:pt>
    <dgm:pt modelId="{357881C9-27AE-C040-9ADE-B70C2D5C966C}" type="pres">
      <dgm:prSet presAssocID="{4669012B-716C-CC45-B1D1-F1C0BBC99626}" presName="gear1dstNode" presStyleLbl="node1" presStyleIdx="0" presStyleCnt="3"/>
      <dgm:spPr/>
    </dgm:pt>
    <dgm:pt modelId="{E274167F-41DB-444B-AB60-04ACB318F8C9}" type="pres">
      <dgm:prSet presAssocID="{0B69D597-0C81-FE4E-9C98-309529DA4DAF}" presName="gear2" presStyleLbl="node1" presStyleIdx="1" presStyleCnt="3" custScaleX="105506">
        <dgm:presLayoutVars>
          <dgm:chMax val="1"/>
          <dgm:bulletEnabled val="1"/>
        </dgm:presLayoutVars>
      </dgm:prSet>
      <dgm:spPr/>
    </dgm:pt>
    <dgm:pt modelId="{AA8CBC5A-1F9E-6944-A066-C214B76C9FC1}" type="pres">
      <dgm:prSet presAssocID="{0B69D597-0C81-FE4E-9C98-309529DA4DAF}" presName="gear2srcNode" presStyleLbl="node1" presStyleIdx="1" presStyleCnt="3"/>
      <dgm:spPr/>
    </dgm:pt>
    <dgm:pt modelId="{B32EEC71-EBF6-AD4A-9BB1-BB6BF48AF7CA}" type="pres">
      <dgm:prSet presAssocID="{0B69D597-0C81-FE4E-9C98-309529DA4DAF}" presName="gear2dstNode" presStyleLbl="node1" presStyleIdx="1" presStyleCnt="3"/>
      <dgm:spPr/>
    </dgm:pt>
    <dgm:pt modelId="{D15E24D1-D8DB-8C41-AF3E-526F77710CEE}" type="pres">
      <dgm:prSet presAssocID="{A62F271D-9812-5A43-9653-9C3C488E0DC0}" presName="gear3" presStyleLbl="node1" presStyleIdx="2" presStyleCnt="3" custLinFactNeighborX="-699" custLinFactNeighborY="-2401"/>
      <dgm:spPr/>
    </dgm:pt>
    <dgm:pt modelId="{3B5ECA10-A23D-CF42-9D17-5D21D49D2DA8}" type="pres">
      <dgm:prSet presAssocID="{A62F271D-9812-5A43-9653-9C3C488E0DC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F84654DE-F5A8-8F4D-9459-3F1B72C6300D}" type="pres">
      <dgm:prSet presAssocID="{A62F271D-9812-5A43-9653-9C3C488E0DC0}" presName="gear3srcNode" presStyleLbl="node1" presStyleIdx="2" presStyleCnt="3"/>
      <dgm:spPr/>
    </dgm:pt>
    <dgm:pt modelId="{29B6FE00-77B3-7C40-A8BB-0F7EA81310A7}" type="pres">
      <dgm:prSet presAssocID="{A62F271D-9812-5A43-9653-9C3C488E0DC0}" presName="gear3dstNode" presStyleLbl="node1" presStyleIdx="2" presStyleCnt="3"/>
      <dgm:spPr/>
    </dgm:pt>
    <dgm:pt modelId="{BA410968-AA82-374D-9057-0670778A3BA7}" type="pres">
      <dgm:prSet presAssocID="{5A520BD9-29C6-C44C-B258-F78B4B587BE1}" presName="connector1" presStyleLbl="sibTrans2D1" presStyleIdx="0" presStyleCnt="3"/>
      <dgm:spPr/>
    </dgm:pt>
    <dgm:pt modelId="{6F83FD8C-5539-C842-B88E-703EF45E2216}" type="pres">
      <dgm:prSet presAssocID="{A9742F32-A38F-8744-B47E-D742BACA73A6}" presName="connector2" presStyleLbl="sibTrans2D1" presStyleIdx="1" presStyleCnt="3"/>
      <dgm:spPr/>
    </dgm:pt>
    <dgm:pt modelId="{685D8E5D-A7AE-AF49-B787-87879C14F0C0}" type="pres">
      <dgm:prSet presAssocID="{A16D51AD-1FA4-B741-ACD7-E021B2D63389}" presName="connector3" presStyleLbl="sibTrans2D1" presStyleIdx="2" presStyleCnt="3"/>
      <dgm:spPr/>
    </dgm:pt>
  </dgm:ptLst>
  <dgm:cxnLst>
    <dgm:cxn modelId="{1E7A3A0A-1731-3645-9852-A2C696852A8F}" type="presOf" srcId="{A62F271D-9812-5A43-9653-9C3C488E0DC0}" destId="{D15E24D1-D8DB-8C41-AF3E-526F77710CEE}" srcOrd="0" destOrd="0" presId="urn:microsoft.com/office/officeart/2005/8/layout/gear1"/>
    <dgm:cxn modelId="{0590261A-F095-3F45-9D6D-061A0C15DDF6}" type="presOf" srcId="{6E36E305-A53C-1549-9B40-01058FCF7EB6}" destId="{CA5DC8EC-1600-7147-9B28-CB830CAF5EB5}" srcOrd="0" destOrd="0" presId="urn:microsoft.com/office/officeart/2005/8/layout/gear1"/>
    <dgm:cxn modelId="{E7E6D425-97BE-6744-BCCC-006B2539448B}" type="presOf" srcId="{0B69D597-0C81-FE4E-9C98-309529DA4DAF}" destId="{AA8CBC5A-1F9E-6944-A066-C214B76C9FC1}" srcOrd="1" destOrd="0" presId="urn:microsoft.com/office/officeart/2005/8/layout/gear1"/>
    <dgm:cxn modelId="{A579E436-16AC-B740-B267-DD5AE479E435}" type="presOf" srcId="{0B69D597-0C81-FE4E-9C98-309529DA4DAF}" destId="{E274167F-41DB-444B-AB60-04ACB318F8C9}" srcOrd="0" destOrd="0" presId="urn:microsoft.com/office/officeart/2005/8/layout/gear1"/>
    <dgm:cxn modelId="{2E86D940-3DCC-5C4A-9D2A-ABCDCA881695}" srcId="{6E36E305-A53C-1549-9B40-01058FCF7EB6}" destId="{A62F271D-9812-5A43-9653-9C3C488E0DC0}" srcOrd="2" destOrd="0" parTransId="{FA6FFBD3-FA56-2640-AD02-7DCB30BCBA33}" sibTransId="{A16D51AD-1FA4-B741-ACD7-E021B2D63389}"/>
    <dgm:cxn modelId="{A0A6BD43-8E71-0848-A16C-D048D29C1730}" type="presOf" srcId="{0B69D597-0C81-FE4E-9C98-309529DA4DAF}" destId="{B32EEC71-EBF6-AD4A-9BB1-BB6BF48AF7CA}" srcOrd="2" destOrd="0" presId="urn:microsoft.com/office/officeart/2005/8/layout/gear1"/>
    <dgm:cxn modelId="{6F269A56-4DFC-C740-A6E0-B91EE755E90F}" type="presOf" srcId="{A62F271D-9812-5A43-9653-9C3C488E0DC0}" destId="{F84654DE-F5A8-8F4D-9459-3F1B72C6300D}" srcOrd="2" destOrd="0" presId="urn:microsoft.com/office/officeart/2005/8/layout/gear1"/>
    <dgm:cxn modelId="{EA0DCC5E-894C-7E48-92E1-F7475A3666F1}" type="presOf" srcId="{5A520BD9-29C6-C44C-B258-F78B4B587BE1}" destId="{BA410968-AA82-374D-9057-0670778A3BA7}" srcOrd="0" destOrd="0" presId="urn:microsoft.com/office/officeart/2005/8/layout/gear1"/>
    <dgm:cxn modelId="{161C096C-1805-3646-96F8-AE1A7539D638}" type="presOf" srcId="{A9742F32-A38F-8744-B47E-D742BACA73A6}" destId="{6F83FD8C-5539-C842-B88E-703EF45E2216}" srcOrd="0" destOrd="0" presId="urn:microsoft.com/office/officeart/2005/8/layout/gear1"/>
    <dgm:cxn modelId="{84C83D7E-155B-4E4C-BB46-81EEBFB2AC24}" srcId="{6E36E305-A53C-1549-9B40-01058FCF7EB6}" destId="{235FEBEB-D942-E64B-BAF7-DF2A205D7C8F}" srcOrd="3" destOrd="0" parTransId="{092949B5-C06A-2141-8088-001C3F2CE2BA}" sibTransId="{00E1C368-AFAF-AD41-B23C-1EDC038F636A}"/>
    <dgm:cxn modelId="{CB7DC281-9E48-B74F-9314-001FD0C705D7}" type="presOf" srcId="{4669012B-716C-CC45-B1D1-F1C0BBC99626}" destId="{E683E67D-1569-734E-B963-E0DE675C5B8C}" srcOrd="1" destOrd="0" presId="urn:microsoft.com/office/officeart/2005/8/layout/gear1"/>
    <dgm:cxn modelId="{72231E82-33A1-7D4E-A03E-E9081261CF32}" srcId="{6E36E305-A53C-1549-9B40-01058FCF7EB6}" destId="{0B69D597-0C81-FE4E-9C98-309529DA4DAF}" srcOrd="1" destOrd="0" parTransId="{3CBA8056-52A0-154B-85ED-D9E5FF9A7B17}" sibTransId="{A9742F32-A38F-8744-B47E-D742BACA73A6}"/>
    <dgm:cxn modelId="{43A58A8A-23FB-6D4D-A3B3-21E23322B946}" srcId="{6E36E305-A53C-1549-9B40-01058FCF7EB6}" destId="{4669012B-716C-CC45-B1D1-F1C0BBC99626}" srcOrd="0" destOrd="0" parTransId="{18DBCA1A-D1A3-4049-8E8E-E9997F3AB845}" sibTransId="{5A520BD9-29C6-C44C-B258-F78B4B587BE1}"/>
    <dgm:cxn modelId="{EE917AAD-0A89-4A43-A5A5-D10A4068EE42}" type="presOf" srcId="{4669012B-716C-CC45-B1D1-F1C0BBC99626}" destId="{357881C9-27AE-C040-9ADE-B70C2D5C966C}" srcOrd="2" destOrd="0" presId="urn:microsoft.com/office/officeart/2005/8/layout/gear1"/>
    <dgm:cxn modelId="{A74D40C1-9817-5E4B-BD47-7AC06AFFA75C}" type="presOf" srcId="{4669012B-716C-CC45-B1D1-F1C0BBC99626}" destId="{0ED4D26E-D57D-EE4D-8EAF-E3E357E03FEF}" srcOrd="0" destOrd="0" presId="urn:microsoft.com/office/officeart/2005/8/layout/gear1"/>
    <dgm:cxn modelId="{838563C6-2E11-F149-9EAF-2CB657271519}" type="presOf" srcId="{A62F271D-9812-5A43-9653-9C3C488E0DC0}" destId="{29B6FE00-77B3-7C40-A8BB-0F7EA81310A7}" srcOrd="3" destOrd="0" presId="urn:microsoft.com/office/officeart/2005/8/layout/gear1"/>
    <dgm:cxn modelId="{48C589CF-5962-8645-B308-CB559A7C9981}" type="presOf" srcId="{A16D51AD-1FA4-B741-ACD7-E021B2D63389}" destId="{685D8E5D-A7AE-AF49-B787-87879C14F0C0}" srcOrd="0" destOrd="0" presId="urn:microsoft.com/office/officeart/2005/8/layout/gear1"/>
    <dgm:cxn modelId="{49F00CF0-6CD2-EA4B-A3E9-A0F336B6CD9B}" type="presOf" srcId="{A62F271D-9812-5A43-9653-9C3C488E0DC0}" destId="{3B5ECA10-A23D-CF42-9D17-5D21D49D2DA8}" srcOrd="1" destOrd="0" presId="urn:microsoft.com/office/officeart/2005/8/layout/gear1"/>
    <dgm:cxn modelId="{D2FF5B94-0309-7944-9D03-0F44451092FC}" type="presParOf" srcId="{CA5DC8EC-1600-7147-9B28-CB830CAF5EB5}" destId="{0ED4D26E-D57D-EE4D-8EAF-E3E357E03FEF}" srcOrd="0" destOrd="0" presId="urn:microsoft.com/office/officeart/2005/8/layout/gear1"/>
    <dgm:cxn modelId="{F978AB48-9F05-0D44-A065-BAB30B5E7EC3}" type="presParOf" srcId="{CA5DC8EC-1600-7147-9B28-CB830CAF5EB5}" destId="{E683E67D-1569-734E-B963-E0DE675C5B8C}" srcOrd="1" destOrd="0" presId="urn:microsoft.com/office/officeart/2005/8/layout/gear1"/>
    <dgm:cxn modelId="{D55AB982-FFC4-3C4E-A285-5724056CC2D5}" type="presParOf" srcId="{CA5DC8EC-1600-7147-9B28-CB830CAF5EB5}" destId="{357881C9-27AE-C040-9ADE-B70C2D5C966C}" srcOrd="2" destOrd="0" presId="urn:microsoft.com/office/officeart/2005/8/layout/gear1"/>
    <dgm:cxn modelId="{DD5CF936-2D24-9948-8C1B-9531B3491B0F}" type="presParOf" srcId="{CA5DC8EC-1600-7147-9B28-CB830CAF5EB5}" destId="{E274167F-41DB-444B-AB60-04ACB318F8C9}" srcOrd="3" destOrd="0" presId="urn:microsoft.com/office/officeart/2005/8/layout/gear1"/>
    <dgm:cxn modelId="{E978C835-8747-5A4C-8AD4-2C05CCAD1C57}" type="presParOf" srcId="{CA5DC8EC-1600-7147-9B28-CB830CAF5EB5}" destId="{AA8CBC5A-1F9E-6944-A066-C214B76C9FC1}" srcOrd="4" destOrd="0" presId="urn:microsoft.com/office/officeart/2005/8/layout/gear1"/>
    <dgm:cxn modelId="{78DC70A4-5B90-F343-9C25-5914D9E773A8}" type="presParOf" srcId="{CA5DC8EC-1600-7147-9B28-CB830CAF5EB5}" destId="{B32EEC71-EBF6-AD4A-9BB1-BB6BF48AF7CA}" srcOrd="5" destOrd="0" presId="urn:microsoft.com/office/officeart/2005/8/layout/gear1"/>
    <dgm:cxn modelId="{CA5EBB46-AA0B-BF4C-A3A0-85FAEB611E5B}" type="presParOf" srcId="{CA5DC8EC-1600-7147-9B28-CB830CAF5EB5}" destId="{D15E24D1-D8DB-8C41-AF3E-526F77710CEE}" srcOrd="6" destOrd="0" presId="urn:microsoft.com/office/officeart/2005/8/layout/gear1"/>
    <dgm:cxn modelId="{9255965F-5969-BA4A-A2CD-C768CDF25A71}" type="presParOf" srcId="{CA5DC8EC-1600-7147-9B28-CB830CAF5EB5}" destId="{3B5ECA10-A23D-CF42-9D17-5D21D49D2DA8}" srcOrd="7" destOrd="0" presId="urn:microsoft.com/office/officeart/2005/8/layout/gear1"/>
    <dgm:cxn modelId="{56974B30-15DD-9847-823C-316F27C4B9A6}" type="presParOf" srcId="{CA5DC8EC-1600-7147-9B28-CB830CAF5EB5}" destId="{F84654DE-F5A8-8F4D-9459-3F1B72C6300D}" srcOrd="8" destOrd="0" presId="urn:microsoft.com/office/officeart/2005/8/layout/gear1"/>
    <dgm:cxn modelId="{6FECA5B1-EE7D-A24A-9408-F6DBCE243858}" type="presParOf" srcId="{CA5DC8EC-1600-7147-9B28-CB830CAF5EB5}" destId="{29B6FE00-77B3-7C40-A8BB-0F7EA81310A7}" srcOrd="9" destOrd="0" presId="urn:microsoft.com/office/officeart/2005/8/layout/gear1"/>
    <dgm:cxn modelId="{33938B1D-7EEA-8444-BCCB-95D1C4BFCDA7}" type="presParOf" srcId="{CA5DC8EC-1600-7147-9B28-CB830CAF5EB5}" destId="{BA410968-AA82-374D-9057-0670778A3BA7}" srcOrd="10" destOrd="0" presId="urn:microsoft.com/office/officeart/2005/8/layout/gear1"/>
    <dgm:cxn modelId="{8B4279CA-CD94-7341-A75F-C3318CADDCED}" type="presParOf" srcId="{CA5DC8EC-1600-7147-9B28-CB830CAF5EB5}" destId="{6F83FD8C-5539-C842-B88E-703EF45E2216}" srcOrd="11" destOrd="0" presId="urn:microsoft.com/office/officeart/2005/8/layout/gear1"/>
    <dgm:cxn modelId="{94E2F38B-85C1-2F4E-AD9B-8F1E268C59D4}" type="presParOf" srcId="{CA5DC8EC-1600-7147-9B28-CB830CAF5EB5}" destId="{685D8E5D-A7AE-AF49-B787-87879C14F0C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4D26E-D57D-EE4D-8EAF-E3E357E03FEF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ca" pitchFamily="2" charset="0"/>
            </a:rPr>
            <a:t>RUVIII</a:t>
          </a:r>
        </a:p>
      </dsp:txBody>
      <dsp:txXfrm>
        <a:off x="4392232" y="3136513"/>
        <a:ext cx="1781934" cy="1531918"/>
      </dsp:txXfrm>
    </dsp:sp>
    <dsp:sp modelId="{E274167F-41DB-444B-AB60-04ACB318F8C9}">
      <dsp:nvSpPr>
        <dsp:cNvPr id="0" name=""/>
        <dsp:cNvSpPr/>
      </dsp:nvSpPr>
      <dsp:spPr>
        <a:xfrm>
          <a:off x="1999422" y="1733973"/>
          <a:ext cx="2286807" cy="2167466"/>
        </a:xfrm>
        <a:prstGeom prst="gear6">
          <a:avLst/>
        </a:prstGeom>
        <a:solidFill>
          <a:schemeClr val="accent4">
            <a:hueOff val="3362857"/>
            <a:satOff val="12417"/>
            <a:lumOff val="9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ca" pitchFamily="2" charset="0"/>
            </a:rPr>
            <a:t>Pseudo Replicates</a:t>
          </a:r>
        </a:p>
      </dsp:txBody>
      <dsp:txXfrm>
        <a:off x="2562436" y="2282937"/>
        <a:ext cx="1160779" cy="1069538"/>
      </dsp:txXfrm>
    </dsp:sp>
    <dsp:sp modelId="{D15E24D1-D8DB-8C41-AF3E-526F77710CEE}">
      <dsp:nvSpPr>
        <dsp:cNvPr id="0" name=""/>
        <dsp:cNvSpPr/>
      </dsp:nvSpPr>
      <dsp:spPr>
        <a:xfrm rot="20700000">
          <a:off x="3254915" y="238642"/>
          <a:ext cx="2123675" cy="2123675"/>
        </a:xfrm>
        <a:prstGeom prst="gear6">
          <a:avLst/>
        </a:prstGeom>
        <a:solidFill>
          <a:schemeClr val="accent4">
            <a:hueOff val="6725715"/>
            <a:satOff val="24833"/>
            <a:lumOff val="1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ca" pitchFamily="2" charset="0"/>
            </a:rPr>
            <a:t>Stably Expressed Genes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Helvetica" pitchFamily="2" charset="0"/>
            </a:rPr>
            <a:t>(SEG)</a:t>
          </a:r>
        </a:p>
      </dsp:txBody>
      <dsp:txXfrm rot="-20700000">
        <a:off x="3720699" y="704426"/>
        <a:ext cx="1192106" cy="1192106"/>
      </dsp:txXfrm>
    </dsp:sp>
    <dsp:sp modelId="{BA410968-AA82-374D-9057-0670778A3BA7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83FD8C-5539-C842-B88E-703EF45E2216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3362857"/>
            <a:satOff val="12417"/>
            <a:lumOff val="9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D8E5D-A7AE-AF49-B787-87879C14F0C0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6725715"/>
            <a:satOff val="24833"/>
            <a:lumOff val="1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1786F-EBD4-1947-A65B-F594A4599009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74BB9-5C9F-574B-884F-D0B222980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6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Firstly, as many speakers have already shown, after we generated single-cell RNA-</a:t>
            </a:r>
            <a:r>
              <a:rPr lang="en-AU" dirty="0" err="1"/>
              <a:t>seq</a:t>
            </a:r>
            <a:r>
              <a:rPr lang="en-AU" dirty="0"/>
              <a:t> data, we typically group the cells into different clusters for cell type discovery and visualisation using certain clustering algorithm.</a:t>
            </a:r>
          </a:p>
          <a:p>
            <a:endParaRPr lang="en-AU" dirty="0"/>
          </a:p>
          <a:p>
            <a:r>
              <a:rPr lang="en-AU" dirty="0"/>
              <a:t>There have been a large number of clustering algorithms developed for single cell RNA-seq data analysis, and for all clustering algorithms, similarity metric is the core. We can roughly categorise similarity metrics into two types,…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32CE9-A1A6-644E-B826-9FB9ABA6260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8060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Next, we wondered if the better performance of Pearson’s correlation on scRNA-seq data clustering may be caused by data-scaling or zero-counts in these scRNA-seq datasets.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32CE9-A1A6-644E-B826-9FB9ABA6260E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7871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There have been a large number of clustering algorithms developed for single cell RNA-seq data analysis, and for all clustering algorithms, similarity metric is the core. We can roughly categorise similarity metrics into two types,…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32CE9-A1A6-644E-B826-9FB9ABA6260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2824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32CE9-A1A6-644E-B826-9FB9ABA6260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To answer this question, we set up this evaluation framework in which…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32CE9-A1A6-644E-B826-9FB9ABA6260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2144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Histograms of expression patterns of example genes that are defined as h-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scHK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genes using</a:t>
            </a:r>
          </a:p>
          <a:p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scRNA-seq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but not bulk microarray or RNA-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(RPL26  and RPL36 ) and vice versa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(HINT  and AGPAT1 ) across individual cells.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Histograms of expression patterns for GAPDH  and ACTB  in human and mouse (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Gapdh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and </a:t>
            </a:r>
            <a:r>
              <a:rPr lang="en-A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Actb</a:t>
            </a:r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</a:t>
            </a: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 individual cells.</a:t>
            </a:r>
          </a:p>
          <a:p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74BB9-5C9F-574B-884F-D0B2229808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phrase “housekeeping genes” could be a long dinner conversation but what we believe is framework to create “stably expressed genes” that behaves differently to cell type markers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74BB9-5C9F-574B-884F-D0B2229808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B74BB9-5C9F-574B-884F-D0B2229808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64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AU" dirty="0"/>
              <a:t>This work wouldn’t be possible without a large team of interdisciplinary</a:t>
            </a:r>
            <a:r>
              <a:rPr lang="en-AU" baseline="0" dirty="0"/>
              <a:t> researchers working in a team.</a:t>
            </a:r>
          </a:p>
          <a:p>
            <a:pPr marL="171450" indent="-171450">
              <a:buFontTx/>
              <a:buChar char="•"/>
            </a:pPr>
            <a:r>
              <a:rPr lang="en-AU" baseline="0" dirty="0"/>
              <a:t>This highlights the power of interdisciplinary collaboration how statistics and statistical bioinformatics contributes to biomedical research.</a:t>
            </a:r>
          </a:p>
        </p:txBody>
      </p:sp>
      <p:sp>
        <p:nvSpPr>
          <p:cNvPr id="82948" name="Date Placeholder 3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5A2469CE-7208-4ACD-8399-B810A252E02D}" type="datetime1">
              <a:rPr lang="en-AU" smtClean="0"/>
              <a:pPr/>
              <a:t>9/11/2018</a:t>
            </a:fld>
            <a:endParaRPr lang="en-AU"/>
          </a:p>
        </p:txBody>
      </p:sp>
      <p:sp>
        <p:nvSpPr>
          <p:cNvPr id="82949" name="Footer Placeholder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AU"/>
              <a:t>Prognostic biomarkers in melanoma</a:t>
            </a:r>
          </a:p>
        </p:txBody>
      </p:sp>
      <p:sp>
        <p:nvSpPr>
          <p:cNvPr id="82950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A54806A4-BF88-4035-9250-EB8AB394ABA3}" type="slidenum">
              <a:rPr lang="en-AU" smtClean="0"/>
              <a:pPr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15586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To answer this question, we set up this evaluation framework in which…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32CE9-A1A6-644E-B826-9FB9ABA6260E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377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 Template background file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117168" y="0"/>
            <a:ext cx="6074833" cy="68580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altLang="zh-TW" noProof="0"/>
              <a:t>Click icon to add picture</a:t>
            </a:r>
            <a:endParaRPr lang="en-US" noProof="0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88632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6136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4571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331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59926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82845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" y="1360488"/>
            <a:ext cx="5384800" cy="41303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altLang="zh-TW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680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609600" y="1360489"/>
            <a:ext cx="5384800" cy="41306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altLang="zh-TW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72751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609600" y="1360489"/>
            <a:ext cx="5384800" cy="413067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altLang="zh-TW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59926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5491163"/>
            <a:ext cx="5384800" cy="5376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0242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anchor="ctr" anchorCtr="1"/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altLang="zh-TW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28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16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7823" y="2810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6863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 Template background file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5125" y="0"/>
            <a:ext cx="6108800" cy="6872400"/>
          </a:xfrm>
          <a:prstGeom prst="rect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xtLst/>
        </p:spPr>
      </p:pic>
      <p:pic>
        <p:nvPicPr>
          <p:cNvPr id="2" name="Picture 1" descr="269F7152-Edi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7248"/>
          <a:stretch/>
        </p:blipFill>
        <p:spPr>
          <a:xfrm>
            <a:off x="6095125" y="-1"/>
            <a:ext cx="6108800" cy="6875925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pic>
        <p:nvPicPr>
          <p:cNvPr id="7" name="Picture 6" descr="PPT Template background file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5125" y="0"/>
            <a:ext cx="6108800" cy="6872400"/>
          </a:xfrm>
          <a:prstGeom prst="rect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xtLst/>
        </p:spPr>
      </p:pic>
      <p:pic>
        <p:nvPicPr>
          <p:cNvPr id="13" name="Picture 12" descr="269F7152-Edi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7248"/>
          <a:stretch/>
        </p:blipFill>
        <p:spPr>
          <a:xfrm>
            <a:off x="6095125" y="-1"/>
            <a:ext cx="6108800" cy="68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14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8" name="Picture 7" descr="USY_MB1_PMS_1_Colour_Reverse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348303"/>
            <a:ext cx="11184781" cy="443577"/>
          </a:xfrm>
        </p:spPr>
        <p:txBody>
          <a:bodyPr anchor="t"/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4" y="799353"/>
            <a:ext cx="11183607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05940" y="1800412"/>
            <a:ext cx="10968648" cy="4635496"/>
          </a:xfrm>
          <a:solidFill>
            <a:srgbClr val="D9D9D9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altLang="zh-TW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5952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Template background file_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49819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background file_Yell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131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background file_Charco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9179" y="1797600"/>
            <a:ext cx="5265165" cy="443577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10355" y="2248650"/>
            <a:ext cx="5263989" cy="852488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9684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60" y="1783637"/>
            <a:ext cx="5693833" cy="4502885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>
              <a:defRPr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34442" y="1773243"/>
            <a:ext cx="5761567" cy="3941761"/>
          </a:xfrm>
        </p:spPr>
        <p:txBody>
          <a:bodyPr anchor="t"/>
          <a:lstStyle>
            <a:lvl1pPr algn="ctr">
              <a:buNone/>
              <a:defRPr baseline="0"/>
            </a:lvl1pPr>
          </a:lstStyle>
          <a:p>
            <a:r>
              <a:rPr lang="en-AU" dirty="0"/>
              <a:t>PLACE IMAGE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42" y="5715001"/>
            <a:ext cx="5856817" cy="593725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Caption copy goes here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58343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34435" y="1773239"/>
            <a:ext cx="11550651" cy="4679949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AU" dirty="0"/>
              <a:t>PLACE IMAGE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80508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en-US" altLang="zh-TW"/>
              <a:t>Click to edit Master title style</a:t>
            </a:r>
            <a:endParaRPr kumimoji="1" lang="zh-TW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zh-TW"/>
              <a:t>Click to edit Master subtitle style</a:t>
            </a:r>
            <a:endParaRPr kumimoji="1" lang="zh-TW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0D3C7B1-6F9C-C944-8D6B-2CA5787B845B}" type="datetimeFigureOut">
              <a:rPr kumimoji="1" lang="zh-TW" altLang="en-US" smtClean="0"/>
              <a:t>2018/11/9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4334F4-627B-7545-8BFE-7A635ECD03BE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9406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60" y="1773243"/>
            <a:ext cx="5693833" cy="4513281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42" y="5715003"/>
            <a:ext cx="5856817" cy="428644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Caption copy goes here</a:t>
            </a:r>
            <a:endParaRPr lang="en-AU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34442" y="6143646"/>
            <a:ext cx="5856817" cy="165083"/>
          </a:xfrm>
        </p:spPr>
        <p:txBody>
          <a:bodyPr anchor="ctr">
            <a:noAutofit/>
          </a:bodyPr>
          <a:lstStyle>
            <a:lvl1pPr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SOURCE: XYZ</a:t>
            </a:r>
            <a:endParaRPr lang="en-AU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8" hasCustomPrompt="1"/>
          </p:nvPr>
        </p:nvSpPr>
        <p:spPr>
          <a:xfrm>
            <a:off x="334442" y="1764139"/>
            <a:ext cx="5761567" cy="3950860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AU" dirty="0"/>
              <a:t>PLACE CHART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4230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3416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0508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018" y="0"/>
            <a:ext cx="6131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62999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EB0718A-1B3D-42D2-9A2B-FB6CFA4B4E8D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98308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8028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9625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45258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5288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9626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3" y="1773239"/>
            <a:ext cx="11550652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186785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323908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8804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1258" y="1773243"/>
            <a:ext cx="5693833" cy="4513281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34442" y="5715003"/>
            <a:ext cx="5856817" cy="428644"/>
          </a:xfrm>
        </p:spPr>
        <p:txBody>
          <a:bodyPr anchor="t">
            <a:normAutofit/>
          </a:bodyPr>
          <a:lstStyle>
            <a:lvl1pPr>
              <a:buNone/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Caption copy goes here</a:t>
            </a:r>
            <a:endParaRPr lang="en-AU" dirty="0"/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6" hasCustomPrompt="1"/>
          </p:nvPr>
        </p:nvSpPr>
        <p:spPr>
          <a:xfrm>
            <a:off x="334435" y="1764141"/>
            <a:ext cx="5758672" cy="3950861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en-AU" dirty="0"/>
              <a:t>PLACE TABLE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34442" y="6143646"/>
            <a:ext cx="5856817" cy="165083"/>
          </a:xfrm>
        </p:spPr>
        <p:txBody>
          <a:bodyPr anchor="ctr">
            <a:noAutofit/>
          </a:bodyPr>
          <a:lstStyle>
            <a:lvl1pPr>
              <a:buNone/>
              <a:defRPr sz="8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SOURCE: XYZ</a:t>
            </a:r>
            <a:endParaRPr lang="en-AU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093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0" r="38627"/>
          <a:stretch/>
        </p:blipFill>
        <p:spPr bwMode="auto">
          <a:xfrm>
            <a:off x="6062133" y="-8711"/>
            <a:ext cx="6129867" cy="6875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98826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2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0" y="1773242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300155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3" y="1773239"/>
            <a:ext cx="11550652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40859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3" y="1773239"/>
            <a:ext cx="11550652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7323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3" y="1773239"/>
            <a:ext cx="11550652" cy="467994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/>
            </a:lvl1pPr>
            <a:lvl2pPr>
              <a:spcBef>
                <a:spcPts val="500"/>
              </a:spcBef>
              <a:spcAft>
                <a:spcPts val="500"/>
              </a:spcAft>
              <a:defRPr/>
            </a:lvl2pPr>
            <a:lvl3pPr>
              <a:spcBef>
                <a:spcPts val="500"/>
              </a:spcBef>
              <a:spcAft>
                <a:spcPts val="500"/>
              </a:spcAft>
              <a:defRPr/>
            </a:lvl3pPr>
            <a:lvl4pPr>
              <a:spcBef>
                <a:spcPts val="500"/>
              </a:spcBef>
              <a:spcAft>
                <a:spcPts val="500"/>
              </a:spcAft>
              <a:defRPr/>
            </a:lvl4pPr>
            <a:lvl5pPr>
              <a:spcBef>
                <a:spcPts val="500"/>
              </a:spcBef>
              <a:spcAft>
                <a:spcPts val="500"/>
              </a:spcAft>
              <a:defRPr/>
            </a:lvl5pPr>
            <a:lvl6pPr marL="1074738" indent="-174625">
              <a:buClr>
                <a:schemeClr val="accent1"/>
              </a:buClr>
              <a:defRPr sz="1600" baseline="0"/>
            </a:lvl6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4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0624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334435" y="1773241"/>
            <a:ext cx="11550651" cy="4679949"/>
          </a:xfrm>
        </p:spPr>
        <p:txBody>
          <a:bodyPr anchor="t"/>
          <a:lstStyle>
            <a:lvl1pPr marL="174625" marR="0" indent="-174625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lvl1pPr>
          </a:lstStyle>
          <a:p>
            <a:r>
              <a:rPr lang="en-AU" dirty="0"/>
              <a:t>PLACE IMAGE HERE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1268418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17587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Rectangle 7"/>
          <p:cNvSpPr/>
          <p:nvPr/>
        </p:nvSpPr>
        <p:spPr bwMode="invGray">
          <a:xfrm>
            <a:off x="1428717" y="4"/>
            <a:ext cx="10763283" cy="57864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2" name="Rectangle 21"/>
          <p:cNvSpPr/>
          <p:nvPr/>
        </p:nvSpPr>
        <p:spPr bwMode="ltGray">
          <a:xfrm>
            <a:off x="1428715" y="4200304"/>
            <a:ext cx="3072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5883" y="285731"/>
            <a:ext cx="10272184" cy="100013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ts val="3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75891" y="1285862"/>
            <a:ext cx="10272183" cy="5000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1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4571998" y="5286388"/>
            <a:ext cx="7429511" cy="285752"/>
          </a:xfrm>
        </p:spPr>
        <p:txBody>
          <a:bodyPr lIns="0" tIns="0" rIns="0" bIns="0" anchor="t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2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4571998" y="5000636"/>
            <a:ext cx="7429511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10740044" y="5819656"/>
            <a:ext cx="1313533" cy="985151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    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49251" y="5715021"/>
            <a:ext cx="2149475" cy="789289"/>
            <a:chOff x="261938" y="5715016"/>
            <a:chExt cx="1612106" cy="789289"/>
          </a:xfrm>
        </p:grpSpPr>
        <p:sp>
          <p:nvSpPr>
            <p:cNvPr id="18" name="Rectangle 17"/>
            <p:cNvSpPr/>
            <p:nvPr userDrawn="1"/>
          </p:nvSpPr>
          <p:spPr>
            <a:xfrm flipH="1">
              <a:off x="261938" y="5715016"/>
              <a:ext cx="1612106" cy="78928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pic>
          <p:nvPicPr>
            <p:cNvPr id="19" name="Picture 18" descr="USY_MB1_rgb_Reversed_Standard_Logo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433773" y="5890063"/>
              <a:ext cx="1268436" cy="439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6185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8" name="Rectangle 7"/>
          <p:cNvSpPr/>
          <p:nvPr/>
        </p:nvSpPr>
        <p:spPr>
          <a:xfrm>
            <a:off x="1428717" y="4"/>
            <a:ext cx="10763283" cy="57864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75883" y="285731"/>
            <a:ext cx="10272184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75891" y="1285862"/>
            <a:ext cx="10272183" cy="5000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3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4571998" y="5286388"/>
            <a:ext cx="7429511" cy="285752"/>
          </a:xfrm>
        </p:spPr>
        <p:txBody>
          <a:bodyPr lIns="0" tIns="0" rIns="0" bIns="0" anchor="t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20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4571998" y="5000636"/>
            <a:ext cx="7429511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 hasCustomPrompt="1"/>
          </p:nvPr>
        </p:nvSpPr>
        <p:spPr>
          <a:xfrm>
            <a:off x="10740044" y="5819656"/>
            <a:ext cx="1313533" cy="985151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    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sp>
        <p:nvSpPr>
          <p:cNvPr id="16" name="Rectangle 15"/>
          <p:cNvSpPr/>
          <p:nvPr/>
        </p:nvSpPr>
        <p:spPr bwMode="ltGray">
          <a:xfrm>
            <a:off x="1428715" y="4200304"/>
            <a:ext cx="3072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1" name="Rectangle 20"/>
          <p:cNvSpPr/>
          <p:nvPr/>
        </p:nvSpPr>
        <p:spPr>
          <a:xfrm flipH="1">
            <a:off x="349251" y="5715021"/>
            <a:ext cx="2149475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23" name="Picture 22" descr="USY_MB1_rgb_Reversed_Standard_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364" y="5890066"/>
            <a:ext cx="1691248" cy="4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2130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D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ecture_theatre.jpg"/>
          <p:cNvPicPr>
            <a:picLocks noChangeAspect="1"/>
          </p:cNvPicPr>
          <p:nvPr/>
        </p:nvPicPr>
        <p:blipFill>
          <a:blip r:embed="rId2" cstate="print"/>
          <a:srcRect l="5985" t="6510" r="12702" b="13737"/>
          <a:stretch>
            <a:fillRect/>
          </a:stretch>
        </p:blipFill>
        <p:spPr>
          <a:xfrm flipH="1">
            <a:off x="0" y="3357566"/>
            <a:ext cx="12192000" cy="35004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invGray"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60" y="285731"/>
            <a:ext cx="11667107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0969" y="1285862"/>
            <a:ext cx="11667105" cy="5000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9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334435" y="3000372"/>
            <a:ext cx="11667067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20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334435" y="2714620"/>
            <a:ext cx="11667067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10019608" y="5112819"/>
            <a:ext cx="1865477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sp>
        <p:nvSpPr>
          <p:cNvPr id="13" name="Rectangle 12"/>
          <p:cNvSpPr/>
          <p:nvPr/>
        </p:nvSpPr>
        <p:spPr bwMode="ltGray">
          <a:xfrm>
            <a:off x="1428715" y="4200304"/>
            <a:ext cx="3072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14" name="Rectangle 13"/>
          <p:cNvSpPr/>
          <p:nvPr/>
        </p:nvSpPr>
        <p:spPr>
          <a:xfrm flipH="1">
            <a:off x="349251" y="5715021"/>
            <a:ext cx="2149475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18" name="Picture 17" descr="USY_MB1_rgb_Reversed_Standar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364" y="5890066"/>
            <a:ext cx="1691248" cy="4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0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ELLOW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quad copy.jpg"/>
          <p:cNvPicPr>
            <a:picLocks noChangeAspect="1"/>
          </p:cNvPicPr>
          <p:nvPr/>
        </p:nvPicPr>
        <p:blipFill>
          <a:blip r:embed="rId2" cstate="print"/>
          <a:srcRect l="1322" r="21189" b="22059"/>
          <a:stretch>
            <a:fillRect/>
          </a:stretch>
        </p:blipFill>
        <p:spPr>
          <a:xfrm flipH="1">
            <a:off x="0" y="3071814"/>
            <a:ext cx="12192000" cy="37861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0"/>
            <a:ext cx="12192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60" y="285731"/>
            <a:ext cx="11667107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0969" y="1285862"/>
            <a:ext cx="11667105" cy="5000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5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334435" y="3000372"/>
            <a:ext cx="11667067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6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334435" y="2714620"/>
            <a:ext cx="11667067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tx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10019608" y="5112819"/>
            <a:ext cx="1865477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sp>
        <p:nvSpPr>
          <p:cNvPr id="14" name="Rectangle 13"/>
          <p:cNvSpPr/>
          <p:nvPr/>
        </p:nvSpPr>
        <p:spPr bwMode="ltGray">
          <a:xfrm>
            <a:off x="1428715" y="4200304"/>
            <a:ext cx="3072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0" name="Rectangle 19"/>
          <p:cNvSpPr/>
          <p:nvPr/>
        </p:nvSpPr>
        <p:spPr>
          <a:xfrm flipH="1">
            <a:off x="349251" y="5715021"/>
            <a:ext cx="2149475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21" name="Picture 20" descr="USY_MB1_rgb_Reversed_Standar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364" y="5890066"/>
            <a:ext cx="1691248" cy="4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794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Title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ience_lab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46861"/>
            <a:ext cx="12192000" cy="36111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invGray">
          <a:xfrm>
            <a:off x="0" y="0"/>
            <a:ext cx="12192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60" y="285731"/>
            <a:ext cx="11667107" cy="1000132"/>
          </a:xfrm>
        </p:spPr>
        <p:txBody>
          <a:bodyPr>
            <a:normAutofit/>
          </a:bodyPr>
          <a:lstStyle>
            <a:lvl1pPr algn="l">
              <a:lnSpc>
                <a:spcPts val="3100"/>
              </a:lnSpc>
              <a:defRPr sz="3600" b="0" baseline="0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0969" y="1285862"/>
            <a:ext cx="11667105" cy="500067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lang="en-AU" sz="2000" b="0" kern="120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 Heading | Use Line Dividers To Separate Headings (Shift \)</a:t>
            </a:r>
            <a:endParaRPr lang="en-AU" dirty="0"/>
          </a:p>
        </p:txBody>
      </p:sp>
      <p:sp>
        <p:nvSpPr>
          <p:cNvPr id="14" name="Content Placeholder 25"/>
          <p:cNvSpPr>
            <a:spLocks noGrp="1"/>
          </p:cNvSpPr>
          <p:nvPr>
            <p:ph sz="quarter" idx="11" hasCustomPrompt="1"/>
          </p:nvPr>
        </p:nvSpPr>
        <p:spPr>
          <a:xfrm>
            <a:off x="334435" y="3000372"/>
            <a:ext cx="11667067" cy="285752"/>
          </a:xfrm>
        </p:spPr>
        <p:txBody>
          <a:bodyPr lIns="0" tIns="0" rIns="0" bIns="0" anchor="b" anchorCtr="0">
            <a:noAutofit/>
          </a:bodyPr>
          <a:lstStyle>
            <a:lvl1pPr marL="174625" marR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marL="174625" marR="0" lvl="0" indent="-174625" algn="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/>
              <a:t>UNIT OR PROGRAM NAME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5" name="Content Placeholder 25"/>
          <p:cNvSpPr>
            <a:spLocks noGrp="1"/>
          </p:cNvSpPr>
          <p:nvPr>
            <p:ph sz="quarter" idx="12" hasCustomPrompt="1"/>
          </p:nvPr>
        </p:nvSpPr>
        <p:spPr>
          <a:xfrm>
            <a:off x="334435" y="2714620"/>
            <a:ext cx="11667067" cy="285752"/>
          </a:xfrm>
        </p:spPr>
        <p:txBody>
          <a:bodyPr lIns="0" tIns="0" rIns="0" bIns="0" anchor="b" anchorCtr="0">
            <a:noAutofit/>
          </a:bodyPr>
          <a:lstStyle>
            <a:lvl1pPr algn="r">
              <a:buNone/>
              <a:defRPr sz="1400" baseline="0">
                <a:solidFill>
                  <a:schemeClr val="bg1"/>
                </a:solidFill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en-US" dirty="0"/>
              <a:t>AUTHOR’S NAME | TITLE </a:t>
            </a:r>
            <a:r>
              <a:rPr lang="en-AU" dirty="0"/>
              <a:t>(Use Line Dividers)</a:t>
            </a:r>
            <a:endParaRPr lang="en-US" dirty="0"/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10019608" y="5112819"/>
            <a:ext cx="1865477" cy="1399108"/>
          </a:xfr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000" baseline="0"/>
            </a:lvl1pPr>
          </a:lstStyle>
          <a:p>
            <a:r>
              <a:rPr lang="en-AU" dirty="0"/>
              <a:t>Insert Partner Logo </a:t>
            </a:r>
            <a:br>
              <a:rPr lang="en-AU" dirty="0"/>
            </a:br>
            <a:r>
              <a:rPr lang="en-AU" dirty="0"/>
              <a:t>- Delete if not required</a:t>
            </a:r>
          </a:p>
        </p:txBody>
      </p:sp>
      <p:sp>
        <p:nvSpPr>
          <p:cNvPr id="19" name="Rectangle 18"/>
          <p:cNvSpPr/>
          <p:nvPr/>
        </p:nvSpPr>
        <p:spPr bwMode="ltGray">
          <a:xfrm>
            <a:off x="1428715" y="4200304"/>
            <a:ext cx="30720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20" name="Rectangle 19"/>
          <p:cNvSpPr/>
          <p:nvPr/>
        </p:nvSpPr>
        <p:spPr>
          <a:xfrm flipH="1">
            <a:off x="349251" y="5715021"/>
            <a:ext cx="2149475" cy="789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pic>
        <p:nvPicPr>
          <p:cNvPr id="21" name="Picture 20" descr="USY_MB1_rgb_Reversed_Standar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364" y="5890066"/>
            <a:ext cx="1691248" cy="4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8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PT Template background file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269F8271-Edi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9" r="28483"/>
          <a:stretch/>
        </p:blipFill>
        <p:spPr>
          <a:xfrm>
            <a:off x="6062134" y="1"/>
            <a:ext cx="6129865" cy="6898609"/>
          </a:xfrm>
          <a:prstGeom prst="rect">
            <a:avLst/>
          </a:prstGeom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9621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380967" y="1777496"/>
            <a:ext cx="10132524" cy="1080000"/>
          </a:xfrm>
        </p:spPr>
        <p:txBody>
          <a:bodyPr anchor="ctr">
            <a:normAutofit/>
          </a:bodyPr>
          <a:lstStyle>
            <a:lvl1pPr algn="l">
              <a:defRPr sz="2800" b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DIVIDER  [1 line only]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10524051" y="1777495"/>
            <a:ext cx="1524016" cy="1080000"/>
          </a:xfrm>
        </p:spPr>
        <p:txBody>
          <a:bodyPr anchor="ctr"/>
          <a:lstStyle>
            <a:lvl1pPr algn="r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 bwMode="hidden">
          <a:xfrm>
            <a:off x="10524051" y="2857498"/>
            <a:ext cx="1526400" cy="142875"/>
          </a:xfrm>
        </p:spPr>
        <p:txBody>
          <a:bodyPr>
            <a:noAutofit/>
          </a:bodyPr>
          <a:lstStyle>
            <a:lvl1pPr algn="ctr">
              <a:buNone/>
              <a:defRPr sz="7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section number</a:t>
            </a:r>
            <a:endParaRPr lang="en-AU" dirty="0"/>
          </a:p>
        </p:txBody>
      </p:sp>
      <p:sp>
        <p:nvSpPr>
          <p:cNvPr id="32" name="Rectangle 31"/>
          <p:cNvSpPr/>
          <p:nvPr/>
        </p:nvSpPr>
        <p:spPr bwMode="white">
          <a:xfrm flipH="1">
            <a:off x="-6" y="5715016"/>
            <a:ext cx="12192001" cy="114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grpSp>
        <p:nvGrpSpPr>
          <p:cNvPr id="19" name="Group 18"/>
          <p:cNvGrpSpPr/>
          <p:nvPr/>
        </p:nvGrpSpPr>
        <p:grpSpPr>
          <a:xfrm>
            <a:off x="299512" y="5248018"/>
            <a:ext cx="2653225" cy="1359427"/>
            <a:chOff x="224627" y="5248014"/>
            <a:chExt cx="1989919" cy="1359427"/>
          </a:xfrm>
        </p:grpSpPr>
        <p:sp>
          <p:nvSpPr>
            <p:cNvPr id="33" name="Rectangle 32"/>
            <p:cNvSpPr/>
            <p:nvPr userDrawn="1"/>
          </p:nvSpPr>
          <p:spPr bwMode="ltGray">
            <a:xfrm>
              <a:off x="855117" y="5248014"/>
              <a:ext cx="1359429" cy="13594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224627" y="5966641"/>
              <a:ext cx="1267200" cy="640800"/>
              <a:chOff x="261938" y="5715016"/>
              <a:chExt cx="1612106" cy="789289"/>
            </a:xfrm>
          </p:grpSpPr>
          <p:sp>
            <p:nvSpPr>
              <p:cNvPr id="16" name="Rectangle 15"/>
              <p:cNvSpPr/>
              <p:nvPr userDrawn="1"/>
            </p:nvSpPr>
            <p:spPr>
              <a:xfrm flipH="1">
                <a:off x="261938" y="5715016"/>
                <a:ext cx="1612106" cy="78928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0"/>
              </a:p>
            </p:txBody>
          </p:sp>
          <p:pic>
            <p:nvPicPr>
              <p:cNvPr id="18" name="Picture 17" descr="USY_MB1_rgb_Reversed_Standard_Logo.png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33773" y="5890063"/>
                <a:ext cx="1268436" cy="4391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805364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UE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black">
          <a:xfrm>
            <a:off x="380969" y="1777496"/>
            <a:ext cx="10132524" cy="1080000"/>
          </a:xfrm>
        </p:spPr>
        <p:txBody>
          <a:bodyPr anchor="ctr">
            <a:normAutofit/>
          </a:bodyPr>
          <a:lstStyle>
            <a:lvl1pPr algn="l">
              <a:defRPr sz="2800" b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SECTION DIVIDER  [1 line only]</a:t>
            </a:r>
            <a:endParaRPr lang="en-AU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10524051" y="1777495"/>
            <a:ext cx="1524016" cy="1080000"/>
          </a:xfrm>
        </p:spPr>
        <p:txBody>
          <a:bodyPr anchor="ctr"/>
          <a:lstStyle>
            <a:lvl1pPr algn="r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</a:t>
            </a:r>
            <a:endParaRPr lang="en-AU" dirty="0"/>
          </a:p>
        </p:txBody>
      </p:sp>
      <p:sp>
        <p:nvSpPr>
          <p:cNvPr id="12" name="Rectangle 11"/>
          <p:cNvSpPr/>
          <p:nvPr/>
        </p:nvSpPr>
        <p:spPr bwMode="white">
          <a:xfrm flipH="1">
            <a:off x="-6" y="5715016"/>
            <a:ext cx="12192001" cy="114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 bwMode="hidden">
          <a:xfrm>
            <a:off x="10524051" y="2857498"/>
            <a:ext cx="1526400" cy="142875"/>
          </a:xfrm>
        </p:spPr>
        <p:txBody>
          <a:bodyPr>
            <a:noAutofit/>
          </a:bodyPr>
          <a:lstStyle>
            <a:lvl1pPr algn="ctr">
              <a:buNone/>
              <a:defRPr sz="7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Enter section number</a:t>
            </a:r>
            <a:endParaRPr lang="en-AU" dirty="0"/>
          </a:p>
        </p:txBody>
      </p:sp>
      <p:grpSp>
        <p:nvGrpSpPr>
          <p:cNvPr id="15" name="Group 14"/>
          <p:cNvGrpSpPr/>
          <p:nvPr/>
        </p:nvGrpSpPr>
        <p:grpSpPr>
          <a:xfrm>
            <a:off x="299512" y="5248018"/>
            <a:ext cx="2653225" cy="1359427"/>
            <a:chOff x="224627" y="5248014"/>
            <a:chExt cx="1989919" cy="1359427"/>
          </a:xfrm>
        </p:grpSpPr>
        <p:sp>
          <p:nvSpPr>
            <p:cNvPr id="18" name="Rectangle 17"/>
            <p:cNvSpPr/>
            <p:nvPr userDrawn="1"/>
          </p:nvSpPr>
          <p:spPr bwMode="ltGray">
            <a:xfrm>
              <a:off x="855117" y="5248014"/>
              <a:ext cx="1359429" cy="13594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800"/>
            </a:p>
          </p:txBody>
        </p:sp>
        <p:grpSp>
          <p:nvGrpSpPr>
            <p:cNvPr id="19" name="Group 14"/>
            <p:cNvGrpSpPr/>
            <p:nvPr userDrawn="1"/>
          </p:nvGrpSpPr>
          <p:grpSpPr>
            <a:xfrm>
              <a:off x="224627" y="5966641"/>
              <a:ext cx="1267200" cy="640800"/>
              <a:chOff x="261938" y="5715016"/>
              <a:chExt cx="1612106" cy="789289"/>
            </a:xfrm>
          </p:grpSpPr>
          <p:sp>
            <p:nvSpPr>
              <p:cNvPr id="20" name="Rectangle 19"/>
              <p:cNvSpPr/>
              <p:nvPr userDrawn="1"/>
            </p:nvSpPr>
            <p:spPr>
              <a:xfrm flipH="1">
                <a:off x="261938" y="5715016"/>
                <a:ext cx="1612106" cy="78928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800"/>
              </a:p>
            </p:txBody>
          </p:sp>
          <p:pic>
            <p:nvPicPr>
              <p:cNvPr id="21" name="Picture 20" descr="USY_MB1_rgb_Reversed_Standard_Logo.png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33773" y="5890063"/>
                <a:ext cx="1268436" cy="43919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81034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SLIDE TITLE, FONT IN ARIAL 24PT  [1 line only]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4432" y="1773243"/>
            <a:ext cx="5761568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64" y="1773243"/>
            <a:ext cx="5693833" cy="45354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293B438-B345-444D-B3C2-06332FBDCC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5" y="1268420"/>
            <a:ext cx="11550651" cy="485791"/>
          </a:xfrm>
        </p:spPr>
        <p:txBody>
          <a:bodyPr tIns="0" rIns="0" bIns="0" anchor="ctr">
            <a:norm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HEADING [1 line only]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7715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 Template background file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95125" y="0"/>
            <a:ext cx="6108800" cy="6872400"/>
          </a:xfrm>
          <a:prstGeom prst="rect">
            <a:avLst/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xtLst/>
        </p:spPr>
      </p:pic>
      <p:pic>
        <p:nvPicPr>
          <p:cNvPr id="2" name="Picture 1" descr="269F7152-Edit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7248"/>
          <a:stretch/>
        </p:blipFill>
        <p:spPr>
          <a:xfrm>
            <a:off x="6095125" y="-1"/>
            <a:ext cx="6108800" cy="6875925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943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 Template background file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9672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117168" y="418355"/>
            <a:ext cx="5533811" cy="6017555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altLang="zh-TW" noProof="0"/>
              <a:t>Click icon to add picture</a:t>
            </a:r>
            <a:endParaRPr lang="en-US" noProof="0" dirty="0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5238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7154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6" name="Picture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367" y="419101"/>
            <a:ext cx="538056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7" y="5905501"/>
            <a:ext cx="204893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509179" y="1797599"/>
            <a:ext cx="5265165" cy="1322972"/>
          </a:xfrm>
        </p:spPr>
        <p:txBody>
          <a:bodyPr anchor="t"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9255" y="3360968"/>
            <a:ext cx="5285089" cy="852488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50931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117475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Insert slide title here… 28pt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58901"/>
            <a:ext cx="10972800" cy="4767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Sub-heading Bold… 24pt</a:t>
            </a:r>
          </a:p>
          <a:p>
            <a:pPr lvl="0"/>
            <a:r>
              <a:rPr lang="en-US" dirty="0"/>
              <a:t>Add body copy </a:t>
            </a:r>
          </a:p>
          <a:p>
            <a:r>
              <a:rPr lang="en-US" dirty="0"/>
              <a:t>Add bullet point</a:t>
            </a:r>
          </a:p>
          <a:p>
            <a:r>
              <a:rPr lang="en-US" dirty="0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508000" y="6356351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sz="900" dirty="0"/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839200" y="6356351"/>
            <a:ext cx="284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Page </a:t>
            </a:r>
            <a:fld id="{3B11C02F-2186-5E4E-90C0-5210A150EF90}" type="slidenum">
              <a:rPr lang="en-US" sz="900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7975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  <p:sldLayoutId id="2147483746" r:id="rId32"/>
    <p:sldLayoutId id="2147483747" r:id="rId33"/>
    <p:sldLayoutId id="2147483748" r:id="rId34"/>
    <p:sldLayoutId id="2147483749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5" r:id="rId41"/>
    <p:sldLayoutId id="2147483756" r:id="rId42"/>
    <p:sldLayoutId id="2147483757" r:id="rId43"/>
    <p:sldLayoutId id="2147483758" r:id="rId44"/>
    <p:sldLayoutId id="2147483759" r:id="rId45"/>
    <p:sldLayoutId id="2147483760" r:id="rId46"/>
    <p:sldLayoutId id="2147483761" r:id="rId47"/>
    <p:sldLayoutId id="2147483762" r:id="rId48"/>
    <p:sldLayoutId id="2147483763" r:id="rId49"/>
    <p:sldLayoutId id="2147483764" r:id="rId50"/>
    <p:sldLayoutId id="2147483765" r:id="rId51"/>
    <p:sldLayoutId id="2147483766" r:id="rId52"/>
    <p:sldLayoutId id="2147483767" r:id="rId53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Tw Cen MT"/>
          <a:ea typeface="ＭＳ Ｐゴシック" charset="0"/>
          <a:cs typeface="Tw Cen M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–"/>
        <a:defRPr sz="24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4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shiny.maths.usyd.edu.au/scHK/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61.png"/><Relationship Id="rId5" Type="http://schemas.openxmlformats.org/officeDocument/2006/relationships/diagramData" Target="../diagrams/data1.xml"/><Relationship Id="rId10" Type="http://schemas.openxmlformats.org/officeDocument/2006/relationships/image" Target="../media/image47.png"/><Relationship Id="rId4" Type="http://schemas.openxmlformats.org/officeDocument/2006/relationships/image" Target="../media/image60.tiff"/><Relationship Id="rId9" Type="http://schemas.microsoft.com/office/2007/relationships/diagramDrawing" Target="../diagrams/drawing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4.tiff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D58FC8-CB13-7240-9B4B-2E8F239C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Exploring single cell data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F53350-41B3-8740-921D-B31293719A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b="1" dirty="0">
                <a:latin typeface="Tw Cen MT" charset="0"/>
              </a:rPr>
              <a:t>Presented by</a:t>
            </a:r>
          </a:p>
          <a:p>
            <a:r>
              <a:rPr lang="en-US" dirty="0">
                <a:latin typeface="Tw Cen MT" charset="0"/>
              </a:rPr>
              <a:t>Jean Yang</a:t>
            </a:r>
          </a:p>
          <a:p>
            <a:r>
              <a:rPr lang="en-US" dirty="0">
                <a:latin typeface="Tw Cen MT" charset="0"/>
              </a:rPr>
              <a:t>School of Mathematics and Statistics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6DA9F4-EFC6-8A4A-8662-783CE8A93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71"/>
          <a:stretch/>
        </p:blipFill>
        <p:spPr>
          <a:xfrm>
            <a:off x="6165668" y="0"/>
            <a:ext cx="6026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39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A181352-33D0-8A43-9A7B-B66CBDCADBAB}"/>
              </a:ext>
            </a:extLst>
          </p:cNvPr>
          <p:cNvGrpSpPr/>
          <p:nvPr/>
        </p:nvGrpSpPr>
        <p:grpSpPr>
          <a:xfrm>
            <a:off x="376369" y="1666970"/>
            <a:ext cx="1730914" cy="564305"/>
            <a:chOff x="614362" y="1400176"/>
            <a:chExt cx="1730914" cy="564305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D5AC05FE-B676-7646-A97B-340A4B73A230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62A56A3-9C43-FA49-ABD3-2FD6BB0BA33A}"/>
                </a:ext>
              </a:extLst>
            </p:cNvPr>
            <p:cNvSpPr txBox="1"/>
            <p:nvPr/>
          </p:nvSpPr>
          <p:spPr>
            <a:xfrm>
              <a:off x="989941" y="1451495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SIMLR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293E325-15C2-574A-A253-930722A97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83" y="3122724"/>
            <a:ext cx="3953798" cy="8140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7AD12D74-1ABA-D048-9976-AA2211C4B530}"/>
              </a:ext>
            </a:extLst>
          </p:cNvPr>
          <p:cNvGrpSpPr/>
          <p:nvPr/>
        </p:nvGrpSpPr>
        <p:grpSpPr>
          <a:xfrm>
            <a:off x="247783" y="2314870"/>
            <a:ext cx="5138606" cy="3384022"/>
            <a:chOff x="582277" y="2117490"/>
            <a:chExt cx="5643981" cy="37168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F7300D0-20F1-7849-9251-CC0D7D5E08C8}"/>
                </a:ext>
              </a:extLst>
            </p:cNvPr>
            <p:cNvGrpSpPr/>
            <p:nvPr/>
          </p:nvGrpSpPr>
          <p:grpSpPr>
            <a:xfrm>
              <a:off x="582277" y="2117490"/>
              <a:ext cx="5643981" cy="3716836"/>
              <a:chOff x="582277" y="2117490"/>
              <a:chExt cx="5643981" cy="371683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F25E13-DD57-1740-96EE-854C030F37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4" t="39728" b="-1"/>
              <a:stretch/>
            </p:blipFill>
            <p:spPr>
              <a:xfrm>
                <a:off x="582277" y="4695537"/>
                <a:ext cx="5643981" cy="1138789"/>
              </a:xfrm>
              <a:prstGeom prst="rect">
                <a:avLst/>
              </a:prstGeom>
            </p:spPr>
          </p:pic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F81045F4-1AE3-2440-A2BA-184C3F41C724}"/>
                  </a:ext>
                </a:extLst>
              </p:cNvPr>
              <p:cNvSpPr/>
              <p:nvPr/>
            </p:nvSpPr>
            <p:spPr>
              <a:xfrm>
                <a:off x="4459705" y="2117490"/>
                <a:ext cx="1372541" cy="2614931"/>
              </a:xfrm>
              <a:custGeom>
                <a:avLst/>
                <a:gdLst>
                  <a:gd name="connsiteX0" fmla="*/ 1026695 w 1372541"/>
                  <a:gd name="connsiteY0" fmla="*/ 2614931 h 2614931"/>
                  <a:gd name="connsiteX1" fmla="*/ 1363579 w 1372541"/>
                  <a:gd name="connsiteY1" fmla="*/ 738005 h 2614931"/>
                  <a:gd name="connsiteX2" fmla="*/ 705853 w 1372541"/>
                  <a:gd name="connsiteY2" fmla="*/ 68 h 2614931"/>
                  <a:gd name="connsiteX3" fmla="*/ 0 w 1372541"/>
                  <a:gd name="connsiteY3" fmla="*/ 770089 h 2614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2541" h="2614931">
                    <a:moveTo>
                      <a:pt x="1026695" y="2614931"/>
                    </a:moveTo>
                    <a:cubicBezTo>
                      <a:pt x="1221874" y="1894373"/>
                      <a:pt x="1417053" y="1173815"/>
                      <a:pt x="1363579" y="738005"/>
                    </a:cubicBezTo>
                    <a:cubicBezTo>
                      <a:pt x="1310105" y="302195"/>
                      <a:pt x="933116" y="-5279"/>
                      <a:pt x="705853" y="68"/>
                    </a:cubicBezTo>
                    <a:cubicBezTo>
                      <a:pt x="478590" y="5415"/>
                      <a:pt x="239295" y="387752"/>
                      <a:pt x="0" y="770089"/>
                    </a:cubicBezTo>
                  </a:path>
                </a:pathLst>
              </a:custGeom>
              <a:noFill/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8BABA3-C594-1842-B38E-869E7F60A905}"/>
                </a:ext>
              </a:extLst>
            </p:cNvPr>
            <p:cNvSpPr/>
            <p:nvPr/>
          </p:nvSpPr>
          <p:spPr>
            <a:xfrm>
              <a:off x="3497179" y="3126466"/>
              <a:ext cx="1187116" cy="307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DB59EEDA-7AAB-0D45-B13B-E09F0459C5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2" b="49266"/>
          <a:stretch/>
        </p:blipFill>
        <p:spPr>
          <a:xfrm>
            <a:off x="5489953" y="1985438"/>
            <a:ext cx="6853340" cy="37134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2FB161-54F3-684F-8F82-A06F9B842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7" y="6036475"/>
            <a:ext cx="6357545" cy="688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8DD4D0-3F8E-C24D-9CD4-14382AF6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 charset="0"/>
                <a:cs typeface="Arial" charset="0"/>
              </a:rPr>
              <a:t> Clustering using a kernel-based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1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18F7FA-2539-654F-9D8F-8745D69F9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70" y="1179729"/>
            <a:ext cx="9086442" cy="55682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ABA649-9F0E-7842-AD72-6254452FE581}"/>
              </a:ext>
            </a:extLst>
          </p:cNvPr>
          <p:cNvSpPr txBox="1">
            <a:spLocks/>
          </p:cNvSpPr>
          <p:nvPr/>
        </p:nvSpPr>
        <p:spPr>
          <a:xfrm>
            <a:off x="-20884" y="0"/>
            <a:ext cx="12192000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a typeface="Arial" charset="0"/>
                <a:cs typeface="Arial" charset="0"/>
              </a:rPr>
              <a:t>    Evaluation results of SIMLR with Pearson or Euclidean metric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F0DB9-89FB-564C-B08D-6595BE93F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 charset="0"/>
                <a:cs typeface="Arial" charset="0"/>
              </a:rPr>
              <a:t> Evaluation results of SIMLR with Pearson or Euclidean metric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6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391F-0B37-9E41-AEC8-4CAF2D66C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D41EB-392A-2C40-86E2-4401DBAA6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Similarity metrics are key to clustering algorithms.</a:t>
            </a:r>
          </a:p>
          <a:p>
            <a:r>
              <a:rPr lang="en-AU" dirty="0"/>
              <a:t>The choice of similarity metric has a significant impact on scRNA-seq data clustering.</a:t>
            </a:r>
          </a:p>
          <a:p>
            <a:r>
              <a:rPr lang="en-AU" dirty="0"/>
              <a:t>The modification of a kernel-based clustering algorithm, SIMLR, by using Pearson’s correlation gives significant improvement on its original implementation.</a:t>
            </a:r>
          </a:p>
          <a:p>
            <a:r>
              <a:rPr lang="en-AU" dirty="0"/>
              <a:t>Our findings demonstrate the utility of correlation-based metric and may provide a guide to future developments of clustering algorithms for scRNA-seq data analysis.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472D10-FAF0-D942-8CBD-ED8C0B7DC568}"/>
              </a:ext>
            </a:extLst>
          </p:cNvPr>
          <p:cNvSpPr txBox="1">
            <a:spLocks/>
          </p:cNvSpPr>
          <p:nvPr/>
        </p:nvSpPr>
        <p:spPr>
          <a:xfrm>
            <a:off x="-20884" y="0"/>
            <a:ext cx="12192000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a typeface="Arial" charset="0"/>
                <a:cs typeface="Arial" charset="0"/>
              </a:rPr>
              <a:t>    Discussion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B5AECB-DF48-8143-8A62-3FA7639BE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0" y="4170364"/>
            <a:ext cx="68326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84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620D05-1BF1-CD40-B9A2-437A6E1BCA33}"/>
              </a:ext>
            </a:extLst>
          </p:cNvPr>
          <p:cNvGrpSpPr/>
          <p:nvPr/>
        </p:nvGrpSpPr>
        <p:grpSpPr>
          <a:xfrm>
            <a:off x="452366" y="267313"/>
            <a:ext cx="3479939" cy="2656474"/>
            <a:chOff x="5718751" y="1892969"/>
            <a:chExt cx="6363646" cy="41981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9CA982-442E-5E4A-9F11-FB6BDB65A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40449" t="-2008" r="11" b="53452"/>
            <a:stretch/>
          </p:blipFill>
          <p:spPr>
            <a:xfrm>
              <a:off x="5826379" y="1892969"/>
              <a:ext cx="6256018" cy="41981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8AEDC2-98FD-B642-A811-349049A4B2D4}"/>
                </a:ext>
              </a:extLst>
            </p:cNvPr>
            <p:cNvSpPr/>
            <p:nvPr/>
          </p:nvSpPr>
          <p:spPr>
            <a:xfrm>
              <a:off x="5718751" y="2024033"/>
              <a:ext cx="353359" cy="366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" name="Cloud 6">
            <a:extLst>
              <a:ext uri="{FF2B5EF4-FFF2-40B4-BE49-F238E27FC236}">
                <a16:creationId xmlns:a16="http://schemas.microsoft.com/office/drawing/2014/main" id="{C30DFE74-FD27-194B-BCC7-45085B5CBF48}"/>
              </a:ext>
            </a:extLst>
          </p:cNvPr>
          <p:cNvSpPr/>
          <p:nvPr/>
        </p:nvSpPr>
        <p:spPr>
          <a:xfrm>
            <a:off x="3953524" y="2559247"/>
            <a:ext cx="3705727" cy="173254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Single cell @ Sydney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160B7-15DE-F745-9C0C-3684B5E64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7804" r="8477"/>
          <a:stretch/>
        </p:blipFill>
        <p:spPr>
          <a:xfrm>
            <a:off x="6725371" y="4426087"/>
            <a:ext cx="2421428" cy="2438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4C0FE-F829-8B4A-AEA6-958A29551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9716"/>
          <a:stretch/>
        </p:blipFill>
        <p:spPr>
          <a:xfrm>
            <a:off x="9512249" y="4426087"/>
            <a:ext cx="2750914" cy="243191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448C79-0C8C-3B45-BDF8-4088FC82876E}"/>
              </a:ext>
            </a:extLst>
          </p:cNvPr>
          <p:cNvCxnSpPr/>
          <p:nvPr/>
        </p:nvCxnSpPr>
        <p:spPr>
          <a:xfrm>
            <a:off x="9107102" y="5214551"/>
            <a:ext cx="8102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528998-B9F4-D640-912B-0CDD13D34C16}"/>
              </a:ext>
            </a:extLst>
          </p:cNvPr>
          <p:cNvSpPr txBox="1"/>
          <p:nvPr/>
        </p:nvSpPr>
        <p:spPr>
          <a:xfrm>
            <a:off x="1087395" y="3071512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Clustering metrics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370EA-E31A-3B46-B520-21EF09AC78C4}"/>
              </a:ext>
            </a:extLst>
          </p:cNvPr>
          <p:cNvSpPr txBox="1"/>
          <p:nvPr/>
        </p:nvSpPr>
        <p:spPr>
          <a:xfrm>
            <a:off x="8948050" y="3666443"/>
            <a:ext cx="121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scMerge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4082B-C296-FC4B-92DF-F1FC36760AB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137813" y="-89699"/>
            <a:ext cx="2287569" cy="2912013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60C3C9DB-3631-5D4D-8DB9-AFFFE785C0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51" y="181312"/>
            <a:ext cx="1166340" cy="11376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AA06A4-1E41-B644-BD5D-76C1838CA4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203" b="43515"/>
          <a:stretch/>
        </p:blipFill>
        <p:spPr>
          <a:xfrm>
            <a:off x="7786562" y="1511833"/>
            <a:ext cx="2720474" cy="16372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EC8A9C-0CCC-5B47-9B0A-38408C71B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22" y="5121903"/>
            <a:ext cx="3935896" cy="14635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D5253E-8BAC-EE44-8F88-FCFEF81A7717}"/>
              </a:ext>
            </a:extLst>
          </p:cNvPr>
          <p:cNvSpPr txBox="1"/>
          <p:nvPr/>
        </p:nvSpPr>
        <p:spPr>
          <a:xfrm>
            <a:off x="430074" y="4439519"/>
            <a:ext cx="424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 stability expressed genes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3D9B91E-F6C3-894E-9AED-0D7641F38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5852" y="5544061"/>
            <a:ext cx="7239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 on mixture modelling</a:t>
            </a:r>
            <a:endParaRPr lang="en-AU" dirty="0"/>
          </a:p>
        </p:txBody>
      </p:sp>
      <p:graphicFrame>
        <p:nvGraphicFramePr>
          <p:cNvPr id="300034" name="Object 2" descr=" 3000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184366"/>
              </p:ext>
            </p:extLst>
          </p:nvPr>
        </p:nvGraphicFramePr>
        <p:xfrm>
          <a:off x="609600" y="1393017"/>
          <a:ext cx="5247292" cy="5247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300034" name="Object 2" descr=" 300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93017"/>
                        <a:ext cx="5247292" cy="5247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523C4D-274B-F84F-8B14-43702F852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6716" y="4798468"/>
            <a:ext cx="991368" cy="1431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BDA8-00B7-DB44-A203-A7A3117B079F}"/>
              </a:ext>
            </a:extLst>
          </p:cNvPr>
          <p:cNvSpPr txBox="1"/>
          <p:nvPr/>
        </p:nvSpPr>
        <p:spPr>
          <a:xfrm>
            <a:off x="7872894" y="6455643"/>
            <a:ext cx="42051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Ghazanfar et al BMC System Biology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C4E7A-EDF7-9843-993B-29A69E149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8328" y="20210"/>
            <a:ext cx="3760561" cy="1976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82531-2F23-514C-AAF1-DB22C41B1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6800" y="2346169"/>
            <a:ext cx="60452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6313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 on mixture modelling</a:t>
            </a:r>
            <a:endParaRPr lang="en-AU" dirty="0"/>
          </a:p>
        </p:txBody>
      </p:sp>
      <p:graphicFrame>
        <p:nvGraphicFramePr>
          <p:cNvPr id="300034" name="Object 2" descr=" 300034"/>
          <p:cNvGraphicFramePr>
            <a:graphicFrameLocks noChangeAspect="1"/>
          </p:cNvGraphicFramePr>
          <p:nvPr>
            <p:extLst/>
          </p:nvPr>
        </p:nvGraphicFramePr>
        <p:xfrm>
          <a:off x="609600" y="1393017"/>
          <a:ext cx="5247292" cy="5247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300034" name="Object 2" descr=" 300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393017"/>
                        <a:ext cx="5247292" cy="52472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523C4D-274B-F84F-8B14-43702F852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6716" y="4798468"/>
            <a:ext cx="991368" cy="14319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5BDA8-00B7-DB44-A203-A7A3117B079F}"/>
              </a:ext>
            </a:extLst>
          </p:cNvPr>
          <p:cNvSpPr txBox="1"/>
          <p:nvPr/>
        </p:nvSpPr>
        <p:spPr>
          <a:xfrm>
            <a:off x="7872894" y="6455643"/>
            <a:ext cx="42051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Ghazanfar et al BMC System Biology 2016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3C4E7A-EDF7-9843-993B-29A69E149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345" y="242861"/>
            <a:ext cx="3872739" cy="2035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82531-2F23-514C-AAF1-DB22C41B1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884" y="2440797"/>
            <a:ext cx="6045200" cy="2247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8F4A8D-5AE2-9F40-8C9D-1B816CCD8515}"/>
              </a:ext>
            </a:extLst>
          </p:cNvPr>
          <p:cNvCxnSpPr/>
          <p:nvPr/>
        </p:nvCxnSpPr>
        <p:spPr>
          <a:xfrm>
            <a:off x="7035282" y="2278089"/>
            <a:ext cx="3359020" cy="279776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EF6F68-1FE8-BD4E-BA33-90174EE1B9BC}"/>
              </a:ext>
            </a:extLst>
          </p:cNvPr>
          <p:cNvCxnSpPr>
            <a:cxnSpLocks/>
          </p:cNvCxnSpPr>
          <p:nvPr/>
        </p:nvCxnSpPr>
        <p:spPr>
          <a:xfrm flipH="1">
            <a:off x="7186126" y="2278089"/>
            <a:ext cx="3057331" cy="2787456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B5BC6A49-9C22-AE42-A20C-8C429F1488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4233"/>
          <a:stretch/>
        </p:blipFill>
        <p:spPr>
          <a:xfrm>
            <a:off x="6549306" y="2879958"/>
            <a:ext cx="3538045" cy="26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32152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1C72D-50C7-7C47-9BD9-94D82325B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7474"/>
            <a:ext cx="3048000" cy="2194411"/>
          </a:xfrm>
        </p:spPr>
        <p:txBody>
          <a:bodyPr/>
          <a:lstStyle/>
          <a:p>
            <a:r>
              <a:rPr lang="en-US" dirty="0"/>
              <a:t>Establishing a good set of stably expressed genes</a:t>
            </a:r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2DC3A51C-04CB-C74F-A503-80BD22E00E9F}"/>
              </a:ext>
            </a:extLst>
          </p:cNvPr>
          <p:cNvSpPr/>
          <p:nvPr/>
        </p:nvSpPr>
        <p:spPr>
          <a:xfrm>
            <a:off x="5223115" y="371283"/>
            <a:ext cx="1776004" cy="908753"/>
          </a:xfrm>
          <a:prstGeom prst="flowChartProcess">
            <a:avLst/>
          </a:prstGeom>
          <a:solidFill>
            <a:srgbClr val="5496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/>
              <a:t>Datasets with wide ranges of cell types</a:t>
            </a:r>
          </a:p>
        </p:txBody>
      </p:sp>
      <p:sp>
        <p:nvSpPr>
          <p:cNvPr id="12" name="Process 11">
            <a:extLst>
              <a:ext uri="{FF2B5EF4-FFF2-40B4-BE49-F238E27FC236}">
                <a16:creationId xmlns:a16="http://schemas.microsoft.com/office/drawing/2014/main" id="{A498814A-D3FE-A843-9C5E-F9CD140293D7}"/>
              </a:ext>
            </a:extLst>
          </p:cNvPr>
          <p:cNvSpPr/>
          <p:nvPr/>
        </p:nvSpPr>
        <p:spPr>
          <a:xfrm>
            <a:off x="4852048" y="117474"/>
            <a:ext cx="2472624" cy="1257254"/>
          </a:xfrm>
          <a:prstGeom prst="flowChartProcess">
            <a:avLst/>
          </a:prstGeom>
          <a:solidFill>
            <a:srgbClr val="5496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latin typeface="Helvetica" pitchFamily="2" charset="0"/>
              </a:rPr>
              <a:t>Datasets with wide ranges of cell types</a:t>
            </a:r>
          </a:p>
        </p:txBody>
      </p:sp>
    </p:spTree>
    <p:extLst>
      <p:ext uri="{BB962C8B-B14F-4D97-AF65-F5344CB8AC3E}">
        <p14:creationId xmlns:p14="http://schemas.microsoft.com/office/powerpoint/2010/main" val="4154777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cess 5">
            <a:extLst>
              <a:ext uri="{FF2B5EF4-FFF2-40B4-BE49-F238E27FC236}">
                <a16:creationId xmlns:a16="http://schemas.microsoft.com/office/drawing/2014/main" id="{2DC3A51C-04CB-C74F-A503-80BD22E00E9F}"/>
              </a:ext>
            </a:extLst>
          </p:cNvPr>
          <p:cNvSpPr/>
          <p:nvPr/>
        </p:nvSpPr>
        <p:spPr>
          <a:xfrm>
            <a:off x="5223115" y="371283"/>
            <a:ext cx="1776004" cy="908753"/>
          </a:xfrm>
          <a:prstGeom prst="flowChartProcess">
            <a:avLst/>
          </a:prstGeom>
          <a:solidFill>
            <a:srgbClr val="5496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/>
              <a:t>Datasets with wide ranges of cell types</a:t>
            </a:r>
          </a:p>
        </p:txBody>
      </p:sp>
      <p:sp>
        <p:nvSpPr>
          <p:cNvPr id="21" name="Shape 4">
            <a:extLst>
              <a:ext uri="{FF2B5EF4-FFF2-40B4-BE49-F238E27FC236}">
                <a16:creationId xmlns:a16="http://schemas.microsoft.com/office/drawing/2014/main" id="{47253754-93DC-354A-AF51-F972DFBC323F}"/>
              </a:ext>
            </a:extLst>
          </p:cNvPr>
          <p:cNvSpPr txBox="1"/>
          <p:nvPr/>
        </p:nvSpPr>
        <p:spPr>
          <a:xfrm>
            <a:off x="10399652" y="796915"/>
            <a:ext cx="1141940" cy="10893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1270" anchor="ctr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/>
              <a:t>Stably expressed genes</a:t>
            </a:r>
          </a:p>
        </p:txBody>
      </p:sp>
      <p:sp>
        <p:nvSpPr>
          <p:cNvPr id="24" name="Content Placeholder 4">
            <a:extLst>
              <a:ext uri="{FF2B5EF4-FFF2-40B4-BE49-F238E27FC236}">
                <a16:creationId xmlns:a16="http://schemas.microsoft.com/office/drawing/2014/main" id="{734B87DA-33C9-A544-AE25-69F4B6C56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784" y="1617788"/>
            <a:ext cx="8821615" cy="4649056"/>
          </a:xfrm>
        </p:spPr>
        <p:txBody>
          <a:bodyPr/>
          <a:lstStyle/>
          <a:p>
            <a:r>
              <a:rPr lang="en-AU" dirty="0"/>
              <a:t>Human early developmental dataset (Petropoulos et al.):</a:t>
            </a:r>
          </a:p>
          <a:p>
            <a:pPr marL="0" indent="0">
              <a:buNone/>
            </a:pPr>
            <a:r>
              <a:rPr lang="en-AU" dirty="0"/>
              <a:t>		1529 cells from five time points: E3, E4, E5, E6, E7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Mouse early developmental dataset (</a:t>
            </a:r>
            <a:r>
              <a:rPr lang="en-AU" dirty="0" err="1"/>
              <a:t>Scialdone</a:t>
            </a:r>
            <a:r>
              <a:rPr lang="en-AU" dirty="0"/>
              <a:t> et al.):</a:t>
            </a:r>
          </a:p>
          <a:p>
            <a:pPr marL="0" indent="0">
              <a:buNone/>
            </a:pPr>
            <a:r>
              <a:rPr lang="en-AU" dirty="0"/>
              <a:t>		1205 cells from four time points: E6.5, E7.0, E7.5, E7.75</a:t>
            </a:r>
          </a:p>
          <a:p>
            <a:pPr marL="0" indent="0">
              <a:buNone/>
            </a:pPr>
            <a:endParaRPr lang="en-AU" dirty="0"/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F596D4B-2219-4242-9620-765AEBFF2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756" y="2494240"/>
            <a:ext cx="4550723" cy="13577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10E45C-B7DA-EA4B-8F32-AF78BF7EF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517" y="4914900"/>
            <a:ext cx="4267200" cy="1943100"/>
          </a:xfrm>
          <a:prstGeom prst="rect">
            <a:avLst/>
          </a:prstGeom>
        </p:spPr>
      </p:pic>
      <p:sp>
        <p:nvSpPr>
          <p:cNvPr id="27" name="Process 26">
            <a:extLst>
              <a:ext uri="{FF2B5EF4-FFF2-40B4-BE49-F238E27FC236}">
                <a16:creationId xmlns:a16="http://schemas.microsoft.com/office/drawing/2014/main" id="{AFDC302E-A6F8-6146-AFB9-B879ABCB9595}"/>
              </a:ext>
            </a:extLst>
          </p:cNvPr>
          <p:cNvSpPr/>
          <p:nvPr/>
        </p:nvSpPr>
        <p:spPr>
          <a:xfrm>
            <a:off x="4852048" y="117474"/>
            <a:ext cx="2472624" cy="1257254"/>
          </a:xfrm>
          <a:prstGeom prst="flowChartProcess">
            <a:avLst/>
          </a:prstGeom>
          <a:solidFill>
            <a:srgbClr val="5496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latin typeface="Helvetica" pitchFamily="2" charset="0"/>
              </a:rPr>
              <a:t>Datasets with wide ranges of cell types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9C1BC30-85A0-824C-A111-C017500A94F7}"/>
              </a:ext>
            </a:extLst>
          </p:cNvPr>
          <p:cNvSpPr txBox="1">
            <a:spLocks/>
          </p:cNvSpPr>
          <p:nvPr/>
        </p:nvSpPr>
        <p:spPr bwMode="auto">
          <a:xfrm>
            <a:off x="520220" y="277522"/>
            <a:ext cx="2667000" cy="219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r>
              <a:rPr lang="en-US" dirty="0"/>
              <a:t>Establishing a good set of stably expressed genes</a:t>
            </a:r>
          </a:p>
        </p:txBody>
      </p:sp>
    </p:spTree>
    <p:extLst>
      <p:ext uri="{BB962C8B-B14F-4D97-AF65-F5344CB8AC3E}">
        <p14:creationId xmlns:p14="http://schemas.microsoft.com/office/powerpoint/2010/main" val="474357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1172E-B423-4647-8D94-50F7A0F39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93EEEA-AC02-7343-8608-63AE9EE0A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062" y="1112716"/>
            <a:ext cx="9097415" cy="542876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91C59B-3424-964A-AAA2-E702E2FB99B2}"/>
              </a:ext>
            </a:extLst>
          </p:cNvPr>
          <p:cNvSpPr txBox="1"/>
          <p:nvPr/>
        </p:nvSpPr>
        <p:spPr>
          <a:xfrm>
            <a:off x="5908431" y="4870939"/>
            <a:ext cx="44607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Any conditions or known cell types?</a:t>
            </a:r>
          </a:p>
        </p:txBody>
      </p:sp>
    </p:spTree>
    <p:extLst>
      <p:ext uri="{BB962C8B-B14F-4D97-AF65-F5344CB8AC3E}">
        <p14:creationId xmlns:p14="http://schemas.microsoft.com/office/powerpoint/2010/main" val="3496131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3CEA87-CFF3-204B-81DC-2A4FB7F9EF6F}"/>
              </a:ext>
            </a:extLst>
          </p:cNvPr>
          <p:cNvSpPr/>
          <p:nvPr/>
        </p:nvSpPr>
        <p:spPr>
          <a:xfrm>
            <a:off x="3479429" y="2158047"/>
            <a:ext cx="5263380" cy="4501217"/>
          </a:xfrm>
          <a:prstGeom prst="rect">
            <a:avLst/>
          </a:prstGeom>
          <a:noFill/>
          <a:ln w="50800" cap="flat" cmpd="thinThick" algn="ctr">
            <a:solidFill>
              <a:srgbClr val="5496D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AU" sz="2000">
              <a:latin typeface="Helvetica" pitchFamily="2" charset="0"/>
            </a:endParaRPr>
          </a:p>
        </p:txBody>
      </p:sp>
      <p:sp>
        <p:nvSpPr>
          <p:cNvPr id="6" name="Process 5">
            <a:extLst>
              <a:ext uri="{FF2B5EF4-FFF2-40B4-BE49-F238E27FC236}">
                <a16:creationId xmlns:a16="http://schemas.microsoft.com/office/drawing/2014/main" id="{2DC3A51C-04CB-C74F-A503-80BD22E00E9F}"/>
              </a:ext>
            </a:extLst>
          </p:cNvPr>
          <p:cNvSpPr/>
          <p:nvPr/>
        </p:nvSpPr>
        <p:spPr>
          <a:xfrm>
            <a:off x="4852048" y="96209"/>
            <a:ext cx="2472624" cy="1257254"/>
          </a:xfrm>
          <a:prstGeom prst="flowChartProcess">
            <a:avLst/>
          </a:prstGeom>
          <a:solidFill>
            <a:srgbClr val="5496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latin typeface="Helvetica" pitchFamily="2" charset="0"/>
              </a:rPr>
              <a:t>Datasets with wide ranges of cell types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457ADDE-3DFD-CE40-B5E7-5613521AE749}"/>
              </a:ext>
            </a:extLst>
          </p:cNvPr>
          <p:cNvSpPr/>
          <p:nvPr/>
        </p:nvSpPr>
        <p:spPr>
          <a:xfrm>
            <a:off x="5791471" y="1567019"/>
            <a:ext cx="609319" cy="369591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57DECF-1D78-284B-AAD6-67571C91D86D}"/>
              </a:ext>
            </a:extLst>
          </p:cNvPr>
          <p:cNvSpPr/>
          <p:nvPr/>
        </p:nvSpPr>
        <p:spPr>
          <a:xfrm>
            <a:off x="3874293" y="2403245"/>
            <a:ext cx="4473653" cy="689735"/>
          </a:xfrm>
          <a:prstGeom prst="rect">
            <a:avLst/>
          </a:prstGeom>
          <a:gradFill flip="none" rotWithShape="1">
            <a:gsLst>
              <a:gs pos="0">
                <a:srgbClr val="5496DC"/>
              </a:gs>
              <a:gs pos="65000">
                <a:srgbClr val="5496DC">
                  <a:tint val="44500"/>
                  <a:satMod val="160000"/>
                </a:srgbClr>
              </a:gs>
              <a:gs pos="84000">
                <a:srgbClr val="5496D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1"/>
                </a:solidFill>
                <a:latin typeface="Helvetica" pitchFamily="2" charset="0"/>
              </a:rPr>
              <a:t>Gamma-normal mixture model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09F047E9-E46A-4149-9BC0-7F5577016BF4}"/>
              </a:ext>
            </a:extLst>
          </p:cNvPr>
          <p:cNvSpPr/>
          <p:nvPr/>
        </p:nvSpPr>
        <p:spPr>
          <a:xfrm>
            <a:off x="5861305" y="3154345"/>
            <a:ext cx="509263" cy="308901"/>
          </a:xfrm>
          <a:prstGeom prst="downArrow">
            <a:avLst/>
          </a:prstGeom>
          <a:solidFill>
            <a:srgbClr val="5496DC"/>
          </a:solidFill>
          <a:ln>
            <a:solidFill>
              <a:srgbClr val="5496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>
              <a:latin typeface="Helvetica" pitchFamily="2" charset="0"/>
            </a:endParaRP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04599EB1-DBD4-3842-8AF4-A3A3456C5CC0}"/>
              </a:ext>
            </a:extLst>
          </p:cNvPr>
          <p:cNvSpPr/>
          <p:nvPr/>
        </p:nvSpPr>
        <p:spPr>
          <a:xfrm>
            <a:off x="5856486" y="4319495"/>
            <a:ext cx="509263" cy="308901"/>
          </a:xfrm>
          <a:prstGeom prst="downArrow">
            <a:avLst/>
          </a:prstGeom>
          <a:solidFill>
            <a:srgbClr val="5496DC"/>
          </a:solidFill>
          <a:ln>
            <a:solidFill>
              <a:srgbClr val="5496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>
              <a:latin typeface="Helvetica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A8DC4D8-A6FA-F543-A1CA-3EB21DF6BE7D}"/>
              </a:ext>
            </a:extLst>
          </p:cNvPr>
          <p:cNvSpPr/>
          <p:nvPr/>
        </p:nvSpPr>
        <p:spPr>
          <a:xfrm>
            <a:off x="3843777" y="3574434"/>
            <a:ext cx="643872" cy="653572"/>
          </a:xfrm>
          <a:prstGeom prst="ellipse">
            <a:avLst/>
          </a:prstGeom>
          <a:gradFill flip="none" rotWithShape="1">
            <a:gsLst>
              <a:gs pos="0">
                <a:srgbClr val="5496DC"/>
              </a:gs>
              <a:gs pos="65000">
                <a:srgbClr val="5496DC">
                  <a:tint val="44500"/>
                  <a:satMod val="160000"/>
                </a:srgbClr>
              </a:gs>
              <a:gs pos="84000">
                <a:srgbClr val="5496D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λ</a:t>
            </a:r>
            <a:endParaRPr lang="en-AU" sz="20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717649-D065-C447-B126-CED2B6E8EEA6}"/>
              </a:ext>
            </a:extLst>
          </p:cNvPr>
          <p:cNvSpPr/>
          <p:nvPr/>
        </p:nvSpPr>
        <p:spPr>
          <a:xfrm>
            <a:off x="4395954" y="4695920"/>
            <a:ext cx="3384812" cy="642783"/>
          </a:xfrm>
          <a:prstGeom prst="rect">
            <a:avLst/>
          </a:prstGeom>
          <a:gradFill flip="none" rotWithShape="1">
            <a:gsLst>
              <a:gs pos="0">
                <a:srgbClr val="5496DC"/>
              </a:gs>
              <a:gs pos="65000">
                <a:srgbClr val="5496DC">
                  <a:tint val="44500"/>
                  <a:satMod val="160000"/>
                </a:srgbClr>
              </a:gs>
              <a:gs pos="84000">
                <a:srgbClr val="5496D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1"/>
                </a:solidFill>
                <a:latin typeface="Helvetica" pitchFamily="2" charset="0"/>
              </a:rPr>
              <a:t>Stably expressed index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529885-80A1-B24F-893A-6F44CEFAB456}"/>
              </a:ext>
            </a:extLst>
          </p:cNvPr>
          <p:cNvSpPr/>
          <p:nvPr/>
        </p:nvSpPr>
        <p:spPr>
          <a:xfrm>
            <a:off x="4780687" y="3574434"/>
            <a:ext cx="643872" cy="653572"/>
          </a:xfrm>
          <a:prstGeom prst="ellipse">
            <a:avLst/>
          </a:prstGeom>
          <a:gradFill flip="none" rotWithShape="1">
            <a:gsLst>
              <a:gs pos="0">
                <a:srgbClr val="5496DC"/>
              </a:gs>
              <a:gs pos="65000">
                <a:srgbClr val="5496DC">
                  <a:tint val="44500"/>
                  <a:satMod val="160000"/>
                </a:srgbClr>
              </a:gs>
              <a:gs pos="84000">
                <a:srgbClr val="5496D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μ</a:t>
            </a:r>
            <a:endParaRPr lang="en-AU" sz="20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C9B47C-0AB3-4846-8CC1-ABDB4BD1DC19}"/>
              </a:ext>
            </a:extLst>
          </p:cNvPr>
          <p:cNvSpPr/>
          <p:nvPr/>
        </p:nvSpPr>
        <p:spPr>
          <a:xfrm>
            <a:off x="5789181" y="3574434"/>
            <a:ext cx="643872" cy="653572"/>
          </a:xfrm>
          <a:prstGeom prst="ellipse">
            <a:avLst/>
          </a:prstGeom>
          <a:gradFill flip="none" rotWithShape="1">
            <a:gsLst>
              <a:gs pos="0">
                <a:srgbClr val="5496DC"/>
              </a:gs>
              <a:gs pos="65000">
                <a:srgbClr val="5496DC">
                  <a:tint val="44500"/>
                  <a:satMod val="160000"/>
                </a:srgbClr>
              </a:gs>
              <a:gs pos="84000">
                <a:srgbClr val="5496D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σ</a:t>
            </a:r>
            <a:endParaRPr lang="en-AU" sz="20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C2D42DA-7074-454F-B152-F38CCC15F645}"/>
              </a:ext>
            </a:extLst>
          </p:cNvPr>
          <p:cNvSpPr/>
          <p:nvPr/>
        </p:nvSpPr>
        <p:spPr>
          <a:xfrm>
            <a:off x="6726365" y="3554125"/>
            <a:ext cx="643872" cy="653572"/>
          </a:xfrm>
          <a:prstGeom prst="ellipse">
            <a:avLst/>
          </a:prstGeom>
          <a:gradFill flip="none" rotWithShape="1">
            <a:gsLst>
              <a:gs pos="0">
                <a:srgbClr val="5496DC"/>
              </a:gs>
              <a:gs pos="65000">
                <a:srgbClr val="5496DC">
                  <a:tint val="44500"/>
                  <a:satMod val="160000"/>
                </a:srgbClr>
              </a:gs>
              <a:gs pos="84000">
                <a:srgbClr val="5496D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ω</a:t>
            </a:r>
            <a:endParaRPr lang="en-AU" sz="20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5DA4E7B-90CD-D747-A7A4-1F78E91930F6}"/>
              </a:ext>
            </a:extLst>
          </p:cNvPr>
          <p:cNvSpPr/>
          <p:nvPr/>
        </p:nvSpPr>
        <p:spPr>
          <a:xfrm>
            <a:off x="7661313" y="3538196"/>
            <a:ext cx="643872" cy="653572"/>
          </a:xfrm>
          <a:prstGeom prst="ellipse">
            <a:avLst/>
          </a:prstGeom>
          <a:gradFill flip="none" rotWithShape="1">
            <a:gsLst>
              <a:gs pos="0">
                <a:srgbClr val="5496DC"/>
              </a:gs>
              <a:gs pos="65000">
                <a:srgbClr val="5496DC">
                  <a:tint val="44500"/>
                  <a:satMod val="160000"/>
                </a:srgbClr>
              </a:gs>
              <a:gs pos="84000">
                <a:srgbClr val="5496D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rPr>
              <a:t>F</a:t>
            </a:r>
            <a:endParaRPr lang="en-AU" sz="2000" dirty="0">
              <a:solidFill>
                <a:schemeClr val="tx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BAFD842C-55C5-F142-821B-4AD000696C69}"/>
              </a:ext>
            </a:extLst>
          </p:cNvPr>
          <p:cNvSpPr/>
          <p:nvPr/>
        </p:nvSpPr>
        <p:spPr>
          <a:xfrm>
            <a:off x="5856487" y="5412005"/>
            <a:ext cx="509263" cy="308901"/>
          </a:xfrm>
          <a:prstGeom prst="downArrow">
            <a:avLst/>
          </a:prstGeom>
          <a:solidFill>
            <a:srgbClr val="5496DC"/>
          </a:solidFill>
          <a:ln>
            <a:solidFill>
              <a:srgbClr val="5496D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000">
              <a:latin typeface="Helvetica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A2285D-A2C8-FD43-9CF0-3818B4A08FD7}"/>
              </a:ext>
            </a:extLst>
          </p:cNvPr>
          <p:cNvSpPr/>
          <p:nvPr/>
        </p:nvSpPr>
        <p:spPr>
          <a:xfrm>
            <a:off x="3879109" y="5798189"/>
            <a:ext cx="4473653" cy="642783"/>
          </a:xfrm>
          <a:prstGeom prst="rect">
            <a:avLst/>
          </a:prstGeom>
          <a:gradFill flip="none" rotWithShape="1">
            <a:gsLst>
              <a:gs pos="0">
                <a:srgbClr val="5496DC"/>
              </a:gs>
              <a:gs pos="65000">
                <a:srgbClr val="5496DC">
                  <a:tint val="44500"/>
                  <a:satMod val="160000"/>
                </a:srgbClr>
              </a:gs>
              <a:gs pos="84000">
                <a:srgbClr val="5496D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000" dirty="0">
                <a:solidFill>
                  <a:schemeClr val="tx1"/>
                </a:solidFill>
                <a:latin typeface="Helvetica" pitchFamily="2" charset="0"/>
              </a:rPr>
              <a:t>Stably expressed genes (SEG)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811C87-7F5A-6F41-B295-D4DA5A58BB0B}"/>
              </a:ext>
            </a:extLst>
          </p:cNvPr>
          <p:cNvGrpSpPr/>
          <p:nvPr/>
        </p:nvGrpSpPr>
        <p:grpSpPr>
          <a:xfrm>
            <a:off x="9953469" y="371284"/>
            <a:ext cx="2034307" cy="1940602"/>
            <a:chOff x="3254915" y="238642"/>
            <a:chExt cx="2123675" cy="2123675"/>
          </a:xfrm>
        </p:grpSpPr>
        <p:sp>
          <p:nvSpPr>
            <p:cNvPr id="20" name="Shape 19">
              <a:extLst>
                <a:ext uri="{FF2B5EF4-FFF2-40B4-BE49-F238E27FC236}">
                  <a16:creationId xmlns:a16="http://schemas.microsoft.com/office/drawing/2014/main" id="{C2D5B3F7-869D-A147-A38B-4FCE7D781516}"/>
                </a:ext>
              </a:extLst>
            </p:cNvPr>
            <p:cNvSpPr/>
            <p:nvPr/>
          </p:nvSpPr>
          <p:spPr>
            <a:xfrm rot="20700000">
              <a:off x="3254915" y="238642"/>
              <a:ext cx="2123675" cy="2123675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725715"/>
                <a:satOff val="24833"/>
                <a:lumOff val="18628"/>
                <a:alphaOff val="0"/>
              </a:schemeClr>
            </a:fillRef>
            <a:effectRef idx="0">
              <a:schemeClr val="accent4">
                <a:hueOff val="6725715"/>
                <a:satOff val="24833"/>
                <a:lumOff val="1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Shape 4">
              <a:extLst>
                <a:ext uri="{FF2B5EF4-FFF2-40B4-BE49-F238E27FC236}">
                  <a16:creationId xmlns:a16="http://schemas.microsoft.com/office/drawing/2014/main" id="{47253754-93DC-354A-AF51-F972DFBC323F}"/>
                </a:ext>
              </a:extLst>
            </p:cNvPr>
            <p:cNvSpPr txBox="1"/>
            <p:nvPr/>
          </p:nvSpPr>
          <p:spPr>
            <a:xfrm>
              <a:off x="3720699" y="704426"/>
              <a:ext cx="1192106" cy="11921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/>
                <a:t>Stably expressed genes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FD2EB1A-AED6-7E4F-9BD3-2F98038A1ECF}"/>
              </a:ext>
            </a:extLst>
          </p:cNvPr>
          <p:cNvSpPr txBox="1"/>
          <p:nvPr/>
        </p:nvSpPr>
        <p:spPr>
          <a:xfrm>
            <a:off x="434922" y="3154345"/>
            <a:ext cx="23936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Mixing proportion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Standard deviation 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Zero proportion</a:t>
            </a:r>
          </a:p>
          <a:p>
            <a:endParaRPr lang="en-US" sz="2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F-statistics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34945849-6620-F34B-9C82-58CFD8FC96CC}"/>
              </a:ext>
            </a:extLst>
          </p:cNvPr>
          <p:cNvSpPr txBox="1">
            <a:spLocks/>
          </p:cNvSpPr>
          <p:nvPr/>
        </p:nvSpPr>
        <p:spPr bwMode="auto">
          <a:xfrm>
            <a:off x="533401" y="117475"/>
            <a:ext cx="2781300" cy="2194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r>
              <a:rPr lang="en-US" dirty="0"/>
              <a:t>Establishing a good set of stably expressed genes</a:t>
            </a:r>
          </a:p>
        </p:txBody>
      </p:sp>
    </p:spTree>
    <p:extLst>
      <p:ext uri="{BB962C8B-B14F-4D97-AF65-F5344CB8AC3E}">
        <p14:creationId xmlns:p14="http://schemas.microsoft.com/office/powerpoint/2010/main" val="3370922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620D05-1BF1-CD40-B9A2-437A6E1BCA33}"/>
              </a:ext>
            </a:extLst>
          </p:cNvPr>
          <p:cNvGrpSpPr/>
          <p:nvPr/>
        </p:nvGrpSpPr>
        <p:grpSpPr>
          <a:xfrm>
            <a:off x="452366" y="267313"/>
            <a:ext cx="3479939" cy="2656474"/>
            <a:chOff x="5718751" y="1892969"/>
            <a:chExt cx="6363646" cy="41981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9CA982-442E-5E4A-9F11-FB6BDB65A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449" t="-2008" r="11" b="53452"/>
            <a:stretch/>
          </p:blipFill>
          <p:spPr>
            <a:xfrm>
              <a:off x="5826379" y="1892969"/>
              <a:ext cx="6256018" cy="41981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8AEDC2-98FD-B642-A811-349049A4B2D4}"/>
                </a:ext>
              </a:extLst>
            </p:cNvPr>
            <p:cNvSpPr/>
            <p:nvPr/>
          </p:nvSpPr>
          <p:spPr>
            <a:xfrm>
              <a:off x="5718751" y="2024033"/>
              <a:ext cx="353359" cy="366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" name="Cloud 6">
            <a:extLst>
              <a:ext uri="{FF2B5EF4-FFF2-40B4-BE49-F238E27FC236}">
                <a16:creationId xmlns:a16="http://schemas.microsoft.com/office/drawing/2014/main" id="{C30DFE74-FD27-194B-BCC7-45085B5CBF48}"/>
              </a:ext>
            </a:extLst>
          </p:cNvPr>
          <p:cNvSpPr/>
          <p:nvPr/>
        </p:nvSpPr>
        <p:spPr>
          <a:xfrm>
            <a:off x="3953524" y="2559247"/>
            <a:ext cx="3705727" cy="173254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Single cell @ Sydney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160B7-15DE-F745-9C0C-3684B5E64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804" r="8477"/>
          <a:stretch/>
        </p:blipFill>
        <p:spPr>
          <a:xfrm>
            <a:off x="6725371" y="4426087"/>
            <a:ext cx="2421428" cy="2438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4C0FE-F829-8B4A-AEA6-958A295514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716"/>
          <a:stretch/>
        </p:blipFill>
        <p:spPr>
          <a:xfrm>
            <a:off x="9512249" y="4426087"/>
            <a:ext cx="2750914" cy="243191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448C79-0C8C-3B45-BDF8-4088FC82876E}"/>
              </a:ext>
            </a:extLst>
          </p:cNvPr>
          <p:cNvCxnSpPr/>
          <p:nvPr/>
        </p:nvCxnSpPr>
        <p:spPr>
          <a:xfrm>
            <a:off x="9107102" y="5214551"/>
            <a:ext cx="8102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528998-B9F4-D640-912B-0CDD13D34C16}"/>
              </a:ext>
            </a:extLst>
          </p:cNvPr>
          <p:cNvSpPr txBox="1"/>
          <p:nvPr/>
        </p:nvSpPr>
        <p:spPr>
          <a:xfrm>
            <a:off x="1087395" y="3071512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Clustering metrics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370EA-E31A-3B46-B520-21EF09AC78C4}"/>
              </a:ext>
            </a:extLst>
          </p:cNvPr>
          <p:cNvSpPr txBox="1"/>
          <p:nvPr/>
        </p:nvSpPr>
        <p:spPr>
          <a:xfrm>
            <a:off x="8948050" y="3666443"/>
            <a:ext cx="121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scMerge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4082B-C296-FC4B-92DF-F1FC36760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137813" y="-89699"/>
            <a:ext cx="2287569" cy="2912013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60C3C9DB-3631-5D4D-8DB9-AFFFE785C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51" y="181312"/>
            <a:ext cx="1166340" cy="11376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AA06A4-1E41-B644-BD5D-76C1838CA4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203" b="43515"/>
          <a:stretch/>
        </p:blipFill>
        <p:spPr>
          <a:xfrm>
            <a:off x="7786562" y="1511833"/>
            <a:ext cx="2720474" cy="16372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EC8A9C-0CCC-5B47-9B0A-38408C71BA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222" y="5121903"/>
            <a:ext cx="3935896" cy="14635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D5253E-8BAC-EE44-8F88-FCFEF81A7717}"/>
              </a:ext>
            </a:extLst>
          </p:cNvPr>
          <p:cNvSpPr txBox="1"/>
          <p:nvPr/>
        </p:nvSpPr>
        <p:spPr>
          <a:xfrm>
            <a:off x="864112" y="4522182"/>
            <a:ext cx="424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 stability expressed genes</a:t>
            </a:r>
          </a:p>
        </p:txBody>
      </p:sp>
    </p:spTree>
    <p:extLst>
      <p:ext uri="{BB962C8B-B14F-4D97-AF65-F5344CB8AC3E}">
        <p14:creationId xmlns:p14="http://schemas.microsoft.com/office/powerpoint/2010/main" val="101007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846BAE-0975-7F46-B0B9-8FE8D07DFD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8920" b="6612"/>
          <a:stretch/>
        </p:blipFill>
        <p:spPr>
          <a:xfrm>
            <a:off x="1354015" y="1921609"/>
            <a:ext cx="9483969" cy="493639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F5A62B-1186-344A-B815-6AF55ED5F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7474"/>
            <a:ext cx="5843954" cy="1557603"/>
          </a:xfrm>
        </p:spPr>
        <p:txBody>
          <a:bodyPr/>
          <a:lstStyle/>
          <a:p>
            <a:r>
              <a:rPr lang="en-US" dirty="0"/>
              <a:t>Effect of F-statistics: What if the pre-define group information is not 100% correct.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2060A20E-7ED2-3648-A3B4-36D99CC4D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2"/>
          <a:stretch/>
        </p:blipFill>
        <p:spPr>
          <a:xfrm>
            <a:off x="7420708" y="321366"/>
            <a:ext cx="4617768" cy="13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53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399342-1A97-4341-AFB4-5C545D7D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GAPDH?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81B004-73A1-6C40-BAC7-94B8B0ACD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3328" y="1358900"/>
            <a:ext cx="5605343" cy="4767263"/>
          </a:xfrm>
        </p:spPr>
      </p:pic>
    </p:spTree>
    <p:extLst>
      <p:ext uri="{BB962C8B-B14F-4D97-AF65-F5344CB8AC3E}">
        <p14:creationId xmlns:p14="http://schemas.microsoft.com/office/powerpoint/2010/main" val="34417087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53F42-9942-7847-826C-BA30D017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 of some genes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D356F3C-4F86-8F49-B0A8-23EC1E8C7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49809"/>
          <a:stretch/>
        </p:blipFill>
        <p:spPr>
          <a:xfrm>
            <a:off x="876300" y="1647031"/>
            <a:ext cx="5239687" cy="4191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3CA638-C1AF-984E-9A2E-580D48A4E0F2}"/>
              </a:ext>
            </a:extLst>
          </p:cNvPr>
          <p:cNvSpPr/>
          <p:nvPr/>
        </p:nvSpPr>
        <p:spPr>
          <a:xfrm>
            <a:off x="6115987" y="1550926"/>
            <a:ext cx="434715" cy="5626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9D5B48-41C5-B941-BD78-988C2CDF6E11}"/>
              </a:ext>
            </a:extLst>
          </p:cNvPr>
          <p:cNvSpPr/>
          <p:nvPr/>
        </p:nvSpPr>
        <p:spPr>
          <a:xfrm>
            <a:off x="803031" y="1791177"/>
            <a:ext cx="434715" cy="5626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C339B1-B9CD-6E47-A661-B80C3542544E}"/>
              </a:ext>
            </a:extLst>
          </p:cNvPr>
          <p:cNvSpPr txBox="1"/>
          <p:nvPr/>
        </p:nvSpPr>
        <p:spPr>
          <a:xfrm>
            <a:off x="7156174" y="2113613"/>
            <a:ext cx="366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genes found in </a:t>
            </a:r>
            <a:r>
              <a:rPr lang="en-US" dirty="0" err="1"/>
              <a:t>scRNA-seq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01DA22-59DC-084E-AB8B-815BBB6D9CEE}"/>
              </a:ext>
            </a:extLst>
          </p:cNvPr>
          <p:cNvSpPr txBox="1"/>
          <p:nvPr/>
        </p:nvSpPr>
        <p:spPr>
          <a:xfrm>
            <a:off x="7156174" y="4174326"/>
            <a:ext cx="4406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genes NOT in </a:t>
            </a:r>
            <a:r>
              <a:rPr lang="en-US" dirty="0" err="1"/>
              <a:t>scRNA-seq</a:t>
            </a:r>
            <a:r>
              <a:rPr lang="en-US" dirty="0"/>
              <a:t> but was </a:t>
            </a:r>
          </a:p>
          <a:p>
            <a:r>
              <a:rPr lang="en-US" dirty="0"/>
              <a:t>Consider “House keeping” in a </a:t>
            </a:r>
          </a:p>
          <a:p>
            <a:r>
              <a:rPr lang="en-US" dirty="0" err="1"/>
              <a:t>Eisenburg</a:t>
            </a:r>
            <a:r>
              <a:rPr lang="en-US" dirty="0"/>
              <a:t> and </a:t>
            </a:r>
            <a:r>
              <a:rPr lang="en-US" dirty="0" err="1"/>
              <a:t>Levanon</a:t>
            </a:r>
            <a:r>
              <a:rPr lang="en-US" dirty="0"/>
              <a:t> , 2003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3E14A5-DE2C-164D-9709-1AF786B35620}"/>
              </a:ext>
            </a:extLst>
          </p:cNvPr>
          <p:cNvSpPr txBox="1"/>
          <p:nvPr/>
        </p:nvSpPr>
        <p:spPr>
          <a:xfrm>
            <a:off x="8748737" y="5838031"/>
            <a:ext cx="3204723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1600" dirty="0">
                <a:latin typeface="Helvetica" pitchFamily="2" charset="0"/>
              </a:rPr>
              <a:t>Eisenberg and </a:t>
            </a:r>
            <a:r>
              <a:rPr lang="en-AU" sz="1600" dirty="0" err="1">
                <a:latin typeface="Helvetica" pitchFamily="2" charset="0"/>
              </a:rPr>
              <a:t>Levanon</a:t>
            </a:r>
            <a:r>
              <a:rPr lang="en-AU" sz="1600" dirty="0">
                <a:latin typeface="Helvetica" pitchFamily="2" charset="0"/>
              </a:rPr>
              <a:t>. 2003. </a:t>
            </a:r>
          </a:p>
          <a:p>
            <a:r>
              <a:rPr lang="en-AU" sz="1600" dirty="0">
                <a:latin typeface="Helvetica" pitchFamily="2" charset="0"/>
              </a:rPr>
              <a:t>Human housekeeping genes are </a:t>
            </a:r>
          </a:p>
          <a:p>
            <a:r>
              <a:rPr lang="en-AU" sz="1600" dirty="0">
                <a:latin typeface="Helvetica" pitchFamily="2" charset="0"/>
              </a:rPr>
              <a:t>compact. Trends Genet 19 </a:t>
            </a:r>
            <a:endParaRPr lang="en-US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782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5CE57-2285-1E42-B430-A018AC8B8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</a:t>
            </a:r>
            <a:r>
              <a:rPr lang="en-US" dirty="0" err="1"/>
              <a:t>scSEG</a:t>
            </a:r>
            <a:r>
              <a:rPr lang="en-US" dirty="0"/>
              <a:t> (PCA plot) - </a:t>
            </a:r>
            <a:br>
              <a:rPr lang="en-US" dirty="0"/>
            </a:br>
            <a:r>
              <a:rPr lang="en-AU" dirty="0"/>
              <a:t>Human early developmental dataset (Petropoulos et al)</a:t>
            </a:r>
            <a:br>
              <a:rPr lang="en-AU" dirty="0"/>
            </a:b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3CB7487-43B3-2245-ABDD-82629C2E5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7" r="11472"/>
          <a:stretch/>
        </p:blipFill>
        <p:spPr>
          <a:xfrm>
            <a:off x="2954217" y="961534"/>
            <a:ext cx="5978769" cy="544377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4F21F5-3924-4C40-A571-C11B55698ECC}"/>
              </a:ext>
            </a:extLst>
          </p:cNvPr>
          <p:cNvSpPr txBox="1"/>
          <p:nvPr/>
        </p:nvSpPr>
        <p:spPr>
          <a:xfrm>
            <a:off x="1109839" y="1281263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genes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58EC8B-C42F-B541-8DAC-92E7284FCD8D}"/>
              </a:ext>
            </a:extLst>
          </p:cNvPr>
          <p:cNvSpPr txBox="1"/>
          <p:nvPr/>
        </p:nvSpPr>
        <p:spPr>
          <a:xfrm>
            <a:off x="1039470" y="3814797"/>
            <a:ext cx="1914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House keeping</a:t>
            </a:r>
          </a:p>
          <a:p>
            <a:r>
              <a:rPr lang="en-US" b="1" dirty="0"/>
              <a:t>genes based on</a:t>
            </a:r>
          </a:p>
          <a:p>
            <a:r>
              <a:rPr lang="en-US" b="1" dirty="0"/>
              <a:t>bulk RNA-</a:t>
            </a:r>
            <a:r>
              <a:rPr lang="en-US" b="1" dirty="0" err="1"/>
              <a:t>seq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0D8033-F2C9-8E43-96E1-1D81BC5C863B}"/>
              </a:ext>
            </a:extLst>
          </p:cNvPr>
          <p:cNvSpPr txBox="1"/>
          <p:nvPr/>
        </p:nvSpPr>
        <p:spPr>
          <a:xfrm>
            <a:off x="8987277" y="5996226"/>
            <a:ext cx="3204723" cy="861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AU" sz="1600" dirty="0">
                <a:latin typeface="Helvetica" pitchFamily="2" charset="0"/>
              </a:rPr>
              <a:t>Eisenberg and </a:t>
            </a:r>
            <a:r>
              <a:rPr lang="en-AU" sz="1600" dirty="0" err="1">
                <a:latin typeface="Helvetica" pitchFamily="2" charset="0"/>
              </a:rPr>
              <a:t>Levanon</a:t>
            </a:r>
            <a:r>
              <a:rPr lang="en-AU" sz="1600" dirty="0">
                <a:latin typeface="Helvetica" pitchFamily="2" charset="0"/>
              </a:rPr>
              <a:t>. 2003. </a:t>
            </a:r>
          </a:p>
          <a:p>
            <a:r>
              <a:rPr lang="en-AU" sz="1600" dirty="0">
                <a:latin typeface="Helvetica" pitchFamily="2" charset="0"/>
              </a:rPr>
              <a:t>Human housekeeping genes are </a:t>
            </a:r>
          </a:p>
          <a:p>
            <a:r>
              <a:rPr lang="en-AU" sz="1600" dirty="0">
                <a:latin typeface="Helvetica" pitchFamily="2" charset="0"/>
              </a:rPr>
              <a:t>compact. Trends Genet 19 </a:t>
            </a:r>
            <a:endParaRPr lang="en-US" sz="1600" dirty="0"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06F2B-07F1-1047-A92E-80FB1C7F5722}"/>
              </a:ext>
            </a:extLst>
          </p:cNvPr>
          <p:cNvSpPr/>
          <p:nvPr/>
        </p:nvSpPr>
        <p:spPr>
          <a:xfrm>
            <a:off x="219403" y="6061305"/>
            <a:ext cx="461889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600" dirty="0">
                <a:effectLst/>
                <a:latin typeface="Helvetica" pitchFamily="2" charset="0"/>
              </a:rPr>
              <a:t>Eisenberg and </a:t>
            </a:r>
            <a:r>
              <a:rPr lang="en-AU" sz="1600" dirty="0" err="1">
                <a:effectLst/>
                <a:latin typeface="Helvetica" pitchFamily="2" charset="0"/>
              </a:rPr>
              <a:t>Levanon</a:t>
            </a:r>
            <a:r>
              <a:rPr lang="en-AU" sz="1600" dirty="0">
                <a:effectLst/>
                <a:latin typeface="Helvetica" pitchFamily="2" charset="0"/>
              </a:rPr>
              <a:t> 2013. </a:t>
            </a:r>
          </a:p>
          <a:p>
            <a:r>
              <a:rPr lang="en-AU" sz="1600" dirty="0">
                <a:effectLst/>
                <a:latin typeface="Helvetica" pitchFamily="2" charset="0"/>
              </a:rPr>
              <a:t>Human housekeeping genes, revisited. </a:t>
            </a:r>
          </a:p>
          <a:p>
            <a:r>
              <a:rPr lang="en-AU" sz="1600" dirty="0">
                <a:effectLst/>
                <a:latin typeface="Helvetica" pitchFamily="2" charset="0"/>
              </a:rPr>
              <a:t>Trends Genet 29 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DE30E-C144-4D4E-B3C7-6F20FCA80606}"/>
              </a:ext>
            </a:extLst>
          </p:cNvPr>
          <p:cNvSpPr txBox="1"/>
          <p:nvPr/>
        </p:nvSpPr>
        <p:spPr>
          <a:xfrm>
            <a:off x="9362856" y="1260475"/>
            <a:ext cx="1914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House-keeping</a:t>
            </a:r>
          </a:p>
          <a:p>
            <a:r>
              <a:rPr lang="en-US" b="1" dirty="0"/>
              <a:t>genes based on</a:t>
            </a:r>
          </a:p>
          <a:p>
            <a:r>
              <a:rPr lang="en-US" b="1" dirty="0"/>
              <a:t>microarray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CE63D-3808-2E41-9D68-5A69626AE914}"/>
              </a:ext>
            </a:extLst>
          </p:cNvPr>
          <p:cNvSpPr txBox="1"/>
          <p:nvPr/>
        </p:nvSpPr>
        <p:spPr>
          <a:xfrm>
            <a:off x="9323768" y="3814797"/>
            <a:ext cx="191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496DC"/>
                </a:solidFill>
              </a:rPr>
              <a:t>Proposed </a:t>
            </a:r>
          </a:p>
          <a:p>
            <a:r>
              <a:rPr lang="en-US" sz="2400" b="1" dirty="0" err="1">
                <a:solidFill>
                  <a:srgbClr val="5496DC"/>
                </a:solidFill>
              </a:rPr>
              <a:t>scSEG</a:t>
            </a:r>
            <a:endParaRPr lang="en-US" sz="2400" b="1" dirty="0">
              <a:solidFill>
                <a:srgbClr val="5496DC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4962B2-7A25-AD45-B497-0B1EC6CBB0B3}"/>
              </a:ext>
            </a:extLst>
          </p:cNvPr>
          <p:cNvSpPr/>
          <p:nvPr/>
        </p:nvSpPr>
        <p:spPr>
          <a:xfrm>
            <a:off x="2802835" y="961534"/>
            <a:ext cx="3339548" cy="267618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7D4FB6-EF73-C545-A3A9-0A46C41C5AF8}"/>
              </a:ext>
            </a:extLst>
          </p:cNvPr>
          <p:cNvSpPr/>
          <p:nvPr/>
        </p:nvSpPr>
        <p:spPr>
          <a:xfrm>
            <a:off x="5984220" y="3683423"/>
            <a:ext cx="3339548" cy="2676188"/>
          </a:xfrm>
          <a:prstGeom prst="rect">
            <a:avLst/>
          </a:prstGeom>
          <a:noFill/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5325E0-355C-9D4A-AD0B-22F2A326843B}"/>
              </a:ext>
            </a:extLst>
          </p:cNvPr>
          <p:cNvSpPr txBox="1"/>
          <p:nvPr/>
        </p:nvSpPr>
        <p:spPr>
          <a:xfrm>
            <a:off x="2349887" y="2824512"/>
            <a:ext cx="7012969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Observation:</a:t>
            </a:r>
          </a:p>
          <a:p>
            <a:r>
              <a:rPr lang="en-US" sz="2400" dirty="0" err="1">
                <a:latin typeface="Helvetica" pitchFamily="2" charset="0"/>
              </a:rPr>
              <a:t>scSEG</a:t>
            </a:r>
            <a:r>
              <a:rPr lang="en-US" sz="2400" dirty="0">
                <a:latin typeface="Helvetica" pitchFamily="2" charset="0"/>
              </a:rPr>
              <a:t> genes are stably expressed as they show no signal between different cell types. </a:t>
            </a:r>
          </a:p>
        </p:txBody>
      </p:sp>
    </p:spTree>
    <p:extLst>
      <p:ext uri="{BB962C8B-B14F-4D97-AF65-F5344CB8AC3E}">
        <p14:creationId xmlns:p14="http://schemas.microsoft.com/office/powerpoint/2010/main" val="1745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E81E9AC-D494-7A48-B0A1-CCBFFAB9F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other data</a:t>
            </a:r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783C1A55-4AF3-384C-AEF6-332A95C204F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80669951"/>
              </p:ext>
            </p:extLst>
          </p:nvPr>
        </p:nvGraphicFramePr>
        <p:xfrm>
          <a:off x="129688" y="2902879"/>
          <a:ext cx="5966312" cy="28041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310297">
                  <a:extLst>
                    <a:ext uri="{9D8B030D-6E8A-4147-A177-3AD203B41FA5}">
                      <a16:colId xmlns:a16="http://schemas.microsoft.com/office/drawing/2014/main" val="3577246274"/>
                    </a:ext>
                  </a:extLst>
                </a:gridCol>
                <a:gridCol w="1015006">
                  <a:extLst>
                    <a:ext uri="{9D8B030D-6E8A-4147-A177-3AD203B41FA5}">
                      <a16:colId xmlns:a16="http://schemas.microsoft.com/office/drawing/2014/main" val="3732603335"/>
                    </a:ext>
                  </a:extLst>
                </a:gridCol>
                <a:gridCol w="1292330">
                  <a:extLst>
                    <a:ext uri="{9D8B030D-6E8A-4147-A177-3AD203B41FA5}">
                      <a16:colId xmlns:a16="http://schemas.microsoft.com/office/drawing/2014/main" val="2541691103"/>
                    </a:ext>
                  </a:extLst>
                </a:gridCol>
                <a:gridCol w="1244466">
                  <a:extLst>
                    <a:ext uri="{9D8B030D-6E8A-4147-A177-3AD203B41FA5}">
                      <a16:colId xmlns:a16="http://schemas.microsoft.com/office/drawing/2014/main" val="3733976130"/>
                    </a:ext>
                  </a:extLst>
                </a:gridCol>
                <a:gridCol w="1104213">
                  <a:extLst>
                    <a:ext uri="{9D8B030D-6E8A-4147-A177-3AD203B41FA5}">
                      <a16:colId xmlns:a16="http://schemas.microsoft.com/office/drawing/2014/main" val="4147517986"/>
                    </a:ext>
                  </a:extLst>
                </a:gridCol>
              </a:tblGrid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 *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All genes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0" dirty="0" err="1">
                          <a:effectLst/>
                        </a:rPr>
                        <a:t>bHK</a:t>
                      </a:r>
                      <a:r>
                        <a:rPr lang="en-AU" sz="2400" b="0" dirty="0">
                          <a:effectLst/>
                        </a:rPr>
                        <a:t> microarray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0" dirty="0" err="1">
                          <a:effectLst/>
                        </a:rPr>
                        <a:t>bHK</a:t>
                      </a:r>
                      <a:r>
                        <a:rPr lang="en-AU" sz="2400" b="0" dirty="0">
                          <a:effectLst/>
                        </a:rPr>
                        <a:t> RNA-</a:t>
                      </a:r>
                      <a:r>
                        <a:rPr lang="en-AU" sz="2400" b="0" dirty="0" err="1">
                          <a:effectLst/>
                        </a:rPr>
                        <a:t>seq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0" dirty="0" err="1">
                          <a:effectLst/>
                        </a:rPr>
                        <a:t>scSEG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1343429641"/>
                  </a:ext>
                </a:extLst>
              </a:tr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ARI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 dirty="0">
                          <a:effectLst/>
                        </a:rPr>
                        <a:t>55</a:t>
                      </a:r>
                      <a:r>
                        <a:rPr lang="en-AU" sz="2800" b="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 dirty="0">
                          <a:effectLst/>
                        </a:rPr>
                        <a:t>8</a:t>
                      </a:r>
                      <a:endParaRPr lang="en-AU" sz="28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 dirty="0">
                          <a:effectLst/>
                        </a:rPr>
                        <a:t>42</a:t>
                      </a:r>
                      <a:r>
                        <a:rPr lang="en-AU" sz="2800" b="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 dirty="0">
                          <a:effectLst/>
                        </a:rPr>
                        <a:t>3</a:t>
                      </a:r>
                      <a:endParaRPr lang="en-AU" sz="28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 dirty="0">
                          <a:effectLst/>
                        </a:rPr>
                        <a:t>38</a:t>
                      </a:r>
                      <a:r>
                        <a:rPr lang="en-AU" sz="2800" b="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 dirty="0">
                          <a:effectLst/>
                        </a:rPr>
                        <a:t>4</a:t>
                      </a:r>
                      <a:endParaRPr lang="en-AU" sz="28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29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en-AU" sz="28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988731301"/>
                  </a:ext>
                </a:extLst>
              </a:tr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Purity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>
                          <a:effectLst/>
                        </a:rPr>
                        <a:t>69</a:t>
                      </a:r>
                      <a:r>
                        <a:rPr lang="en-AU" sz="2800" b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>
                          <a:effectLst/>
                        </a:rPr>
                        <a:t>7</a:t>
                      </a:r>
                      <a:endParaRPr lang="en-AU" sz="28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>
                          <a:effectLst/>
                        </a:rPr>
                        <a:t>62</a:t>
                      </a:r>
                      <a:r>
                        <a:rPr lang="en-AU" sz="2800" b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>
                          <a:effectLst/>
                        </a:rPr>
                        <a:t>2</a:t>
                      </a:r>
                      <a:endParaRPr lang="en-AU" sz="28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 dirty="0">
                          <a:effectLst/>
                        </a:rPr>
                        <a:t>59</a:t>
                      </a:r>
                      <a:r>
                        <a:rPr lang="en-AU" sz="2800" b="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 dirty="0">
                          <a:effectLst/>
                        </a:rPr>
                        <a:t>1</a:t>
                      </a:r>
                      <a:endParaRPr lang="en-AU" sz="28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52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AU" sz="28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333149159"/>
                  </a:ext>
                </a:extLst>
              </a:tr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FM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>
                          <a:effectLst/>
                        </a:rPr>
                        <a:t>67</a:t>
                      </a:r>
                      <a:r>
                        <a:rPr lang="en-AU" sz="2800" b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>
                          <a:effectLst/>
                        </a:rPr>
                        <a:t>5</a:t>
                      </a:r>
                      <a:endParaRPr lang="en-AU" sz="28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>
                          <a:effectLst/>
                        </a:rPr>
                        <a:t>56</a:t>
                      </a:r>
                      <a:r>
                        <a:rPr lang="en-AU" sz="2800" b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>
                          <a:effectLst/>
                        </a:rPr>
                        <a:t>1</a:t>
                      </a:r>
                      <a:endParaRPr lang="en-AU" sz="28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>
                          <a:effectLst/>
                        </a:rPr>
                        <a:t>52</a:t>
                      </a:r>
                      <a:r>
                        <a:rPr lang="en-AU" sz="2800" b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>
                          <a:effectLst/>
                        </a:rPr>
                        <a:t>3</a:t>
                      </a:r>
                      <a:endParaRPr lang="en-AU" sz="28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45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AU" sz="28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4132664781"/>
                  </a:ext>
                </a:extLst>
              </a:tr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Jaccard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 dirty="0">
                          <a:effectLst/>
                        </a:rPr>
                        <a:t>49</a:t>
                      </a:r>
                      <a:r>
                        <a:rPr lang="en-AU" sz="2800" b="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 dirty="0">
                          <a:effectLst/>
                        </a:rPr>
                        <a:t>6</a:t>
                      </a:r>
                      <a:endParaRPr lang="en-AU" sz="28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>
                          <a:effectLst/>
                        </a:rPr>
                        <a:t>39</a:t>
                      </a:r>
                      <a:r>
                        <a:rPr lang="en-AU" sz="2800" b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>
                          <a:effectLst/>
                        </a:rPr>
                        <a:t>1</a:t>
                      </a:r>
                      <a:endParaRPr lang="en-AU" sz="28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0">
                          <a:effectLst/>
                        </a:rPr>
                        <a:t>35</a:t>
                      </a:r>
                      <a:r>
                        <a:rPr lang="en-AU" sz="2800" b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0">
                          <a:effectLst/>
                        </a:rPr>
                        <a:t>2</a:t>
                      </a:r>
                      <a:endParaRPr lang="en-AU" sz="28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29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AU" sz="28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533126551"/>
                  </a:ext>
                </a:extLst>
              </a:tr>
            </a:tbl>
          </a:graphicData>
        </a:graphic>
      </p:graphicFrame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424AC517-02B7-954D-AF16-A028E0AB6D1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63405047"/>
              </p:ext>
            </p:extLst>
          </p:nvPr>
        </p:nvGraphicFramePr>
        <p:xfrm>
          <a:off x="6242542" y="2902879"/>
          <a:ext cx="5744309" cy="28041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318843">
                  <a:extLst>
                    <a:ext uri="{9D8B030D-6E8A-4147-A177-3AD203B41FA5}">
                      <a16:colId xmlns:a16="http://schemas.microsoft.com/office/drawing/2014/main" val="3817518065"/>
                    </a:ext>
                  </a:extLst>
                </a:gridCol>
                <a:gridCol w="912727">
                  <a:extLst>
                    <a:ext uri="{9D8B030D-6E8A-4147-A177-3AD203B41FA5}">
                      <a16:colId xmlns:a16="http://schemas.microsoft.com/office/drawing/2014/main" val="2503484965"/>
                    </a:ext>
                  </a:extLst>
                </a:gridCol>
                <a:gridCol w="1246802">
                  <a:extLst>
                    <a:ext uri="{9D8B030D-6E8A-4147-A177-3AD203B41FA5}">
                      <a16:colId xmlns:a16="http://schemas.microsoft.com/office/drawing/2014/main" val="957584054"/>
                    </a:ext>
                  </a:extLst>
                </a:gridCol>
                <a:gridCol w="1200624">
                  <a:extLst>
                    <a:ext uri="{9D8B030D-6E8A-4147-A177-3AD203B41FA5}">
                      <a16:colId xmlns:a16="http://schemas.microsoft.com/office/drawing/2014/main" val="972515738"/>
                    </a:ext>
                  </a:extLst>
                </a:gridCol>
                <a:gridCol w="1065313">
                  <a:extLst>
                    <a:ext uri="{9D8B030D-6E8A-4147-A177-3AD203B41FA5}">
                      <a16:colId xmlns:a16="http://schemas.microsoft.com/office/drawing/2014/main" val="3479711884"/>
                    </a:ext>
                  </a:extLst>
                </a:gridCol>
              </a:tblGrid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 *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All genes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0" dirty="0" err="1">
                          <a:effectLst/>
                        </a:rPr>
                        <a:t>bHK</a:t>
                      </a:r>
                      <a:r>
                        <a:rPr lang="en-AU" sz="2400" b="0" dirty="0">
                          <a:effectLst/>
                        </a:rPr>
                        <a:t> microarray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0" dirty="0" err="1">
                          <a:effectLst/>
                        </a:rPr>
                        <a:t>bHK</a:t>
                      </a:r>
                      <a:r>
                        <a:rPr lang="en-AU" sz="2400" b="0" dirty="0">
                          <a:effectLst/>
                        </a:rPr>
                        <a:t> RNA-</a:t>
                      </a:r>
                      <a:r>
                        <a:rPr lang="en-AU" sz="2400" b="0" dirty="0" err="1">
                          <a:effectLst/>
                        </a:rPr>
                        <a:t>seq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400" b="0" dirty="0" err="1">
                          <a:effectLst/>
                        </a:rPr>
                        <a:t>scSEG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890993157"/>
                  </a:ext>
                </a:extLst>
              </a:tr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ARI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31</a:t>
                      </a:r>
                      <a:r>
                        <a:rPr lang="en-AU" sz="28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>
                          <a:effectLst/>
                        </a:rPr>
                        <a:t>5</a:t>
                      </a:r>
                      <a:endParaRPr lang="en-AU" sz="4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18</a:t>
                      </a:r>
                      <a:r>
                        <a:rPr lang="en-AU" sz="28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>
                          <a:effectLst/>
                        </a:rPr>
                        <a:t>2</a:t>
                      </a:r>
                      <a:endParaRPr lang="en-AU" sz="4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18</a:t>
                      </a:r>
                      <a:r>
                        <a:rPr lang="en-AU" sz="28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>
                          <a:effectLst/>
                        </a:rPr>
                        <a:t>1</a:t>
                      </a:r>
                      <a:endParaRPr lang="en-AU" sz="4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u="none" dirty="0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AU" sz="40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173145015"/>
                  </a:ext>
                </a:extLst>
              </a:tr>
              <a:tr h="1691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>
                          <a:effectLst/>
                        </a:rPr>
                        <a:t>Purity</a:t>
                      </a:r>
                      <a:endParaRPr lang="en-AU" sz="36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80</a:t>
                      </a:r>
                      <a:r>
                        <a:rPr lang="en-AU" sz="28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dirty="0">
                          <a:effectLst/>
                        </a:rPr>
                        <a:t>5</a:t>
                      </a:r>
                      <a:endParaRPr lang="en-AU" sz="4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73</a:t>
                      </a:r>
                      <a:r>
                        <a:rPr lang="en-AU" sz="28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>
                          <a:effectLst/>
                        </a:rPr>
                        <a:t>1</a:t>
                      </a:r>
                      <a:endParaRPr lang="en-AU" sz="4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74</a:t>
                      </a:r>
                      <a:r>
                        <a:rPr lang="en-AU" sz="28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>
                          <a:effectLst/>
                        </a:rPr>
                        <a:t>1</a:t>
                      </a:r>
                      <a:endParaRPr lang="en-AU" sz="4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u="none" dirty="0">
                          <a:solidFill>
                            <a:srgbClr val="FF0000"/>
                          </a:solidFill>
                          <a:effectLst/>
                        </a:rPr>
                        <a:t>71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AU" sz="40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980458392"/>
                  </a:ext>
                </a:extLst>
              </a:tr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>
                          <a:effectLst/>
                        </a:rPr>
                        <a:t>FM</a:t>
                      </a:r>
                      <a:endParaRPr lang="en-AU" sz="3600" b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51</a:t>
                      </a:r>
                      <a:r>
                        <a:rPr lang="en-AU" sz="28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dirty="0">
                          <a:effectLst/>
                        </a:rPr>
                        <a:t>3</a:t>
                      </a:r>
                      <a:endParaRPr lang="en-AU" sz="4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39</a:t>
                      </a:r>
                      <a:r>
                        <a:rPr lang="en-AU" sz="28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>
                          <a:effectLst/>
                        </a:rPr>
                        <a:t>2</a:t>
                      </a:r>
                      <a:endParaRPr lang="en-AU" sz="4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40</a:t>
                      </a:r>
                      <a:r>
                        <a:rPr lang="en-AU" sz="28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>
                          <a:effectLst/>
                        </a:rPr>
                        <a:t>1</a:t>
                      </a:r>
                      <a:endParaRPr lang="en-AU" sz="4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u="none" dirty="0">
                          <a:solidFill>
                            <a:srgbClr val="FF0000"/>
                          </a:solidFill>
                          <a:effectLst/>
                        </a:rPr>
                        <a:t>37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AU" sz="40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3437298201"/>
                  </a:ext>
                </a:extLst>
              </a:tr>
              <a:tr h="1344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400" b="0" dirty="0">
                          <a:effectLst/>
                        </a:rPr>
                        <a:t>Jaccard</a:t>
                      </a:r>
                      <a:endParaRPr lang="en-AU" sz="3600" b="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32</a:t>
                      </a:r>
                      <a:r>
                        <a:rPr lang="en-AU" sz="28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dirty="0">
                          <a:effectLst/>
                        </a:rPr>
                        <a:t>2</a:t>
                      </a:r>
                      <a:endParaRPr lang="en-AU" sz="4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>
                          <a:effectLst/>
                        </a:rPr>
                        <a:t>22</a:t>
                      </a:r>
                      <a:r>
                        <a:rPr lang="en-AU" sz="280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>
                          <a:effectLst/>
                        </a:rPr>
                        <a:t>2</a:t>
                      </a:r>
                      <a:endParaRPr lang="en-AU" sz="4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dirty="0">
                          <a:effectLst/>
                        </a:rPr>
                        <a:t>24</a:t>
                      </a:r>
                      <a:r>
                        <a:rPr lang="en-AU" sz="2800" dirty="0"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dirty="0">
                          <a:effectLst/>
                        </a:rPr>
                        <a:t>1</a:t>
                      </a:r>
                      <a:endParaRPr lang="en-AU" sz="40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800" b="1" u="none" dirty="0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  <a:sym typeface="Symbol" pitchFamily="2" charset="2"/>
                        </a:rPr>
                        <a:t></a:t>
                      </a:r>
                      <a:r>
                        <a:rPr lang="en-AU" sz="2800" b="1" u="non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AU" sz="4000" b="1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0484" marR="60484" marT="0" marB="0"/>
                </a:tc>
                <a:extLst>
                  <a:ext uri="{0D108BD9-81ED-4DB2-BD59-A6C34878D82A}">
                    <a16:rowId xmlns:a16="http://schemas.microsoft.com/office/drawing/2014/main" val="1945327008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17F2831-98E5-9F45-BAAD-D1BB0C21864D}"/>
              </a:ext>
            </a:extLst>
          </p:cNvPr>
          <p:cNvSpPr txBox="1"/>
          <p:nvPr/>
        </p:nvSpPr>
        <p:spPr>
          <a:xfrm>
            <a:off x="1113457" y="2162959"/>
            <a:ext cx="3547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>
                <a:solidFill>
                  <a:schemeClr val="tx2"/>
                </a:solidFill>
              </a:rPr>
              <a:t>Peripheral blood mononuclear cells</a:t>
            </a:r>
          </a:p>
          <a:p>
            <a:pPr algn="ctr"/>
            <a:r>
              <a:rPr lang="en-AU" b="1" dirty="0">
                <a:solidFill>
                  <a:schemeClr val="tx2"/>
                </a:solidFill>
              </a:rPr>
              <a:t>Villani et al. (2017)</a:t>
            </a:r>
            <a:r>
              <a:rPr lang="en-AU" b="1" dirty="0">
                <a:solidFill>
                  <a:schemeClr val="tx2"/>
                </a:solidFill>
                <a:effectLst/>
              </a:rPr>
              <a:t> 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8292C1E-EA6C-3C49-9E1E-F0CE4F5F6EA7}"/>
              </a:ext>
            </a:extLst>
          </p:cNvPr>
          <p:cNvSpPr txBox="1"/>
          <p:nvPr/>
        </p:nvSpPr>
        <p:spPr>
          <a:xfrm>
            <a:off x="129688" y="5710475"/>
            <a:ext cx="472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 = 1150; Number of cell types = 5</a:t>
            </a:r>
          </a:p>
        </p:txBody>
      </p:sp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B8611785-B3D4-1A48-82D0-C739FFD62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2"/>
          <a:stretch/>
        </p:blipFill>
        <p:spPr>
          <a:xfrm>
            <a:off x="5216769" y="321365"/>
            <a:ext cx="6821707" cy="19998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CCC322-6FD5-4246-9FD7-8C455B245EA1}"/>
              </a:ext>
            </a:extLst>
          </p:cNvPr>
          <p:cNvSpPr txBox="1"/>
          <p:nvPr/>
        </p:nvSpPr>
        <p:spPr>
          <a:xfrm>
            <a:off x="7754815" y="2162959"/>
            <a:ext cx="3478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4"/>
                </a:solidFill>
              </a:rPr>
              <a:t>Multicellular metastatic melanoma</a:t>
            </a:r>
          </a:p>
          <a:p>
            <a:pPr algn="ctr"/>
            <a:r>
              <a:rPr lang="en-AU" b="1" dirty="0" err="1">
                <a:solidFill>
                  <a:schemeClr val="accent4"/>
                </a:solidFill>
              </a:rPr>
              <a:t>Tirosh</a:t>
            </a:r>
            <a:r>
              <a:rPr lang="en-AU" b="1" dirty="0">
                <a:solidFill>
                  <a:schemeClr val="accent4"/>
                </a:solidFill>
              </a:rPr>
              <a:t> et al. (2016)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92DE1F-EAAA-B74A-B9B1-823BEDEE2F0D}"/>
              </a:ext>
            </a:extLst>
          </p:cNvPr>
          <p:cNvSpPr txBox="1"/>
          <p:nvPr/>
        </p:nvSpPr>
        <p:spPr>
          <a:xfrm>
            <a:off x="6242542" y="5707039"/>
            <a:ext cx="4720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 = 4645; Number of cell types = 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3598F9F-80B7-CE41-84B2-08897FE057FE}"/>
              </a:ext>
            </a:extLst>
          </p:cNvPr>
          <p:cNvSpPr txBox="1"/>
          <p:nvPr/>
        </p:nvSpPr>
        <p:spPr>
          <a:xfrm>
            <a:off x="129688" y="6385444"/>
            <a:ext cx="11779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i="1" dirty="0"/>
              <a:t>*All indices between the range of [0, 1] and are multiplied by 100. The lowest results from each metric in each dataset is in red</a:t>
            </a:r>
            <a:endParaRPr lang="en-US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2E5DDB-9D82-F94C-9B9D-159ABEE71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41" y="898768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7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3" grpId="0"/>
      <p:bldP spid="24" grpId="0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F4C74-3E2F-D849-A02F-67462623A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90A420-7189-0545-BB94-BCA2F2268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935"/>
            <a:ext cx="10972800" cy="4767263"/>
          </a:xfrm>
        </p:spPr>
        <p:txBody>
          <a:bodyPr/>
          <a:lstStyle/>
          <a:p>
            <a:r>
              <a:rPr lang="en-US" dirty="0"/>
              <a:t>A framework to identify stably expressed genes.  </a:t>
            </a:r>
          </a:p>
          <a:p>
            <a:r>
              <a:rPr lang="en-US" dirty="0"/>
              <a:t>If anyone is interested in such list of genes based on embryonic stem cell data see </a:t>
            </a:r>
            <a:r>
              <a:rPr lang="en-US" dirty="0">
                <a:hlinkClick r:id="rId2"/>
              </a:rPr>
              <a:t>http://shiny.maths.usyd.edu.au/scHK/</a:t>
            </a:r>
            <a:r>
              <a:rPr lang="en-US" dirty="0"/>
              <a:t> (not working)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C7134-C227-A24E-B2A5-14CD997B09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0"/>
          <a:stretch/>
        </p:blipFill>
        <p:spPr>
          <a:xfrm>
            <a:off x="2071396" y="2701939"/>
            <a:ext cx="8028573" cy="38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4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96996-64FC-F241-A60D-16F0B8A37781}"/>
              </a:ext>
            </a:extLst>
          </p:cNvPr>
          <p:cNvGrpSpPr/>
          <p:nvPr/>
        </p:nvGrpSpPr>
        <p:grpSpPr>
          <a:xfrm>
            <a:off x="6535117" y="2819832"/>
            <a:ext cx="6599389" cy="4428923"/>
            <a:chOff x="6535117" y="2836601"/>
            <a:chExt cx="6599389" cy="44289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DB7354-7326-1441-8F97-01B5CBE35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5117" y="2836601"/>
              <a:ext cx="6599389" cy="442892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035D6E-2B8D-6A4A-9FE3-9D8E62B3168E}"/>
                </a:ext>
              </a:extLst>
            </p:cNvPr>
            <p:cNvSpPr/>
            <p:nvPr/>
          </p:nvSpPr>
          <p:spPr>
            <a:xfrm>
              <a:off x="10544227" y="3897443"/>
              <a:ext cx="2338465" cy="241974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74FF4F6-8C18-7E41-9DD9-28736C728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4227" y="4442789"/>
              <a:ext cx="1369206" cy="1891169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9482A75F-BA39-C841-B6F7-5090E3500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to </a:t>
            </a:r>
            <a:r>
              <a:rPr lang="en-US" dirty="0" err="1"/>
              <a:t>scMerge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2A93BCF-F132-4C4D-A574-FC3752E79F74}"/>
              </a:ext>
            </a:extLst>
          </p:cNvPr>
          <p:cNvGraphicFramePr/>
          <p:nvPr>
            <p:extLst/>
          </p:nvPr>
        </p:nvGraphicFramePr>
        <p:xfrm>
          <a:off x="-456367" y="89852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F91C3B8-E14D-7343-B437-4CCBA0A7E8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8609" y="57791"/>
            <a:ext cx="4279930" cy="1997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11F5EA-1BFD-024C-A6E2-D10B0D4535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6506" y="496197"/>
            <a:ext cx="3731094" cy="2323635"/>
          </a:xfrm>
          <a:prstGeom prst="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1811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latin typeface="+mn-lt"/>
              </a:rPr>
              <a:t>Acknowledgements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4294967295"/>
          </p:nvPr>
        </p:nvSpPr>
        <p:spPr>
          <a:xfrm>
            <a:off x="6609406" y="1254858"/>
            <a:ext cx="4076700" cy="4408488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SzPct val="100000"/>
              <a:buNone/>
            </a:pPr>
            <a:r>
              <a:rPr lang="en-AU" sz="2000" b="1" dirty="0" err="1">
                <a:latin typeface="Helvetica" pitchFamily="2" charset="0"/>
              </a:rPr>
              <a:t>Usyd</a:t>
            </a:r>
            <a:r>
              <a:rPr lang="en-AU" sz="2000" b="1" dirty="0">
                <a:latin typeface="Helvetica" pitchFamily="2" charset="0"/>
              </a:rPr>
              <a:t> Faculty of Sciences</a:t>
            </a:r>
          </a:p>
          <a:p>
            <a:pPr marL="0" indent="0">
              <a:lnSpc>
                <a:spcPct val="80000"/>
              </a:lnSpc>
              <a:buSzPct val="100000"/>
              <a:buNone/>
            </a:pPr>
            <a:r>
              <a:rPr lang="en-AU" sz="2000" dirty="0">
                <a:latin typeface="Helvetica" pitchFamily="2" charset="0"/>
              </a:rPr>
              <a:t>- </a:t>
            </a:r>
            <a:r>
              <a:rPr lang="en-AU" sz="1800" dirty="0">
                <a:latin typeface="Helvetica" pitchFamily="2" charset="0"/>
              </a:rPr>
              <a:t>Kitty</a:t>
            </a:r>
            <a:r>
              <a:rPr lang="en-AU" sz="2000" dirty="0">
                <a:latin typeface="Helvetica" pitchFamily="2" charset="0"/>
              </a:rPr>
              <a:t> Lo</a:t>
            </a:r>
          </a:p>
          <a:p>
            <a:pPr marL="0" indent="0">
              <a:lnSpc>
                <a:spcPct val="80000"/>
              </a:lnSpc>
              <a:buSzPct val="100000"/>
              <a:buNone/>
            </a:pPr>
            <a:endParaRPr lang="en-AU" sz="2000" b="1" dirty="0">
              <a:latin typeface="Helvetica" pitchFamily="2" charset="0"/>
            </a:endParaRPr>
          </a:p>
          <a:p>
            <a:pPr marL="0" indent="0">
              <a:lnSpc>
                <a:spcPct val="80000"/>
              </a:lnSpc>
              <a:buSzPct val="100000"/>
              <a:buNone/>
            </a:pPr>
            <a:r>
              <a:rPr lang="en-AU" sz="2000" b="1" dirty="0">
                <a:latin typeface="Helvetica" pitchFamily="2" charset="0"/>
              </a:rPr>
              <a:t>Shanghai </a:t>
            </a:r>
            <a:r>
              <a:rPr lang="en-AU" sz="2000" b="1" dirty="0" err="1">
                <a:latin typeface="Helvetica" pitchFamily="2" charset="0"/>
              </a:rPr>
              <a:t>Jiaotong</a:t>
            </a:r>
            <a:r>
              <a:rPr lang="en-AU" sz="2000" b="1" dirty="0">
                <a:latin typeface="Helvetica" pitchFamily="2" charset="0"/>
              </a:rPr>
              <a:t> University</a:t>
            </a:r>
          </a:p>
          <a:p>
            <a:pPr>
              <a:lnSpc>
                <a:spcPct val="80000"/>
              </a:lnSpc>
              <a:buSzPct val="100000"/>
            </a:pPr>
            <a:r>
              <a:rPr lang="en-AU" altLang="zh-TW" sz="1800" dirty="0" err="1">
                <a:latin typeface="Helvetica" pitchFamily="2" charset="0"/>
              </a:rPr>
              <a:t>Zeguang</a:t>
            </a:r>
            <a:r>
              <a:rPr lang="en-AU" altLang="zh-TW" sz="1800" dirty="0">
                <a:latin typeface="Helvetica" pitchFamily="2" charset="0"/>
              </a:rPr>
              <a:t> Han</a:t>
            </a:r>
          </a:p>
          <a:p>
            <a:r>
              <a:rPr lang="en-AU" altLang="zh-TW" sz="1800" b="1" dirty="0" err="1">
                <a:solidFill>
                  <a:schemeClr val="tx2"/>
                </a:solidFill>
                <a:latin typeface="Helvetica" pitchFamily="2" charset="0"/>
              </a:rPr>
              <a:t>Xianbin</a:t>
            </a:r>
            <a:r>
              <a:rPr lang="en-AU" altLang="zh-TW" sz="1800" b="1" dirty="0">
                <a:solidFill>
                  <a:schemeClr val="tx2"/>
                </a:solidFill>
                <a:latin typeface="Helvetica" pitchFamily="2" charset="0"/>
              </a:rPr>
              <a:t> Su</a:t>
            </a:r>
          </a:p>
          <a:p>
            <a:r>
              <a:rPr lang="en-GB" sz="1800" dirty="0">
                <a:latin typeface="Helvetica" pitchFamily="2" charset="0"/>
              </a:rPr>
              <a:t>Xin Zou</a:t>
            </a:r>
            <a:r>
              <a:rPr lang="en-AU" sz="1800" dirty="0">
                <a:latin typeface="Helvetica" pitchFamily="2" charset="0"/>
              </a:rPr>
              <a:t> </a:t>
            </a:r>
          </a:p>
          <a:p>
            <a:r>
              <a:rPr lang="en-GB" sz="1800" dirty="0">
                <a:latin typeface="Helvetica" pitchFamily="2" charset="0"/>
              </a:rPr>
              <a:t>Yi Shi</a:t>
            </a:r>
            <a:r>
              <a:rPr lang="en-AU" sz="1800" dirty="0">
                <a:latin typeface="Helvetica" pitchFamily="2" charset="0"/>
              </a:rPr>
              <a:t> </a:t>
            </a:r>
            <a:endParaRPr lang="en-AU" dirty="0"/>
          </a:p>
          <a:p>
            <a:pPr lvl="1"/>
            <a:endParaRPr lang="en-US" dirty="0"/>
          </a:p>
          <a:p>
            <a:endParaRPr lang="en-US" sz="1800" b="1" dirty="0"/>
          </a:p>
          <a:p>
            <a:pPr lvl="1"/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6896" y="1260475"/>
            <a:ext cx="4010025" cy="5200650"/>
          </a:xfrm>
        </p:spPr>
        <p:txBody>
          <a:bodyPr>
            <a:normAutofit fontScale="92500" lnSpcReduction="10000"/>
          </a:bodyPr>
          <a:lstStyle/>
          <a:p>
            <a:pPr marL="0" indent="0" fontAlgn="auto">
              <a:buNone/>
            </a:pPr>
            <a:r>
              <a:rPr lang="en-AU" sz="2000" b="1" dirty="0">
                <a:latin typeface="Helvetica" pitchFamily="2" charset="0"/>
              </a:rPr>
              <a:t>School of Mathematics and Statistics (collaborators)</a:t>
            </a:r>
            <a:endParaRPr lang="en-AU" b="1" dirty="0">
              <a:latin typeface="Helvetica" pitchFamily="2" charset="0"/>
            </a:endParaRPr>
          </a:p>
          <a:p>
            <a:r>
              <a:rPr lang="en-AU" altLang="zh-TW" sz="1900" dirty="0">
                <a:latin typeface="Helvetica" pitchFamily="2" charset="0"/>
              </a:rPr>
              <a:t>Samuel Mueller</a:t>
            </a:r>
            <a:endParaRPr lang="en-AU" sz="1900" dirty="0">
              <a:latin typeface="Helvetica" pitchFamily="2" charset="0"/>
            </a:endParaRPr>
          </a:p>
          <a:p>
            <a:r>
              <a:rPr lang="en-AU" sz="1900" dirty="0">
                <a:latin typeface="Helvetica" pitchFamily="2" charset="0"/>
              </a:rPr>
              <a:t>John Ormerod</a:t>
            </a:r>
            <a:endParaRPr lang="en-US" altLang="zh-TW" sz="1900" b="1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AU" altLang="zh-TW" sz="1900" b="1" dirty="0" err="1">
                <a:solidFill>
                  <a:schemeClr val="tx2"/>
                </a:solidFill>
                <a:latin typeface="Helvetica" pitchFamily="2" charset="0"/>
              </a:rPr>
              <a:t>Pengyi</a:t>
            </a:r>
            <a:r>
              <a:rPr lang="en-AU" altLang="zh-TW" sz="1900" b="1" dirty="0">
                <a:solidFill>
                  <a:schemeClr val="tx2"/>
                </a:solidFill>
                <a:latin typeface="Helvetica" pitchFamily="2" charset="0"/>
              </a:rPr>
              <a:t> Yang</a:t>
            </a:r>
            <a:endParaRPr lang="en-AU" altLang="zh-TW" sz="1900" b="1" dirty="0">
              <a:latin typeface="Helvetica" pitchFamily="2" charset="0"/>
            </a:endParaRPr>
          </a:p>
          <a:p>
            <a:r>
              <a:rPr lang="en-AU" altLang="zh-TW" sz="1900" dirty="0">
                <a:latin typeface="Helvetica" pitchFamily="2" charset="0"/>
              </a:rPr>
              <a:t>Ellis Patrick</a:t>
            </a:r>
          </a:p>
          <a:p>
            <a:pPr marL="0" indent="0">
              <a:buNone/>
            </a:pPr>
            <a:endParaRPr lang="en-AU" sz="1900" dirty="0">
              <a:latin typeface="Helvetica" pitchFamily="2" charset="0"/>
            </a:endParaRPr>
          </a:p>
          <a:p>
            <a:pPr marL="0" indent="0">
              <a:buNone/>
            </a:pPr>
            <a:r>
              <a:rPr lang="en-AU" sz="1900" i="1" dirty="0">
                <a:latin typeface="Helvetica" pitchFamily="2" charset="0"/>
              </a:rPr>
              <a:t>Postdocs and students </a:t>
            </a:r>
          </a:p>
          <a:p>
            <a:r>
              <a:rPr lang="en-AU" altLang="zh-TW" sz="1900" b="1" dirty="0" err="1">
                <a:solidFill>
                  <a:schemeClr val="tx2"/>
                </a:solidFill>
                <a:latin typeface="Helvetica" pitchFamily="2" charset="0"/>
              </a:rPr>
              <a:t>Shila</a:t>
            </a:r>
            <a:r>
              <a:rPr lang="en-AU" altLang="zh-TW" sz="1900" b="1" dirty="0">
                <a:solidFill>
                  <a:schemeClr val="tx2"/>
                </a:solidFill>
                <a:latin typeface="Helvetica" pitchFamily="2" charset="0"/>
              </a:rPr>
              <a:t> Ghazanfar</a:t>
            </a:r>
            <a:endParaRPr lang="en-US" altLang="zh-TW" sz="1900" b="1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US" altLang="zh-TW" sz="1900" b="1" dirty="0" err="1">
                <a:solidFill>
                  <a:schemeClr val="tx2"/>
                </a:solidFill>
                <a:latin typeface="Helvetica" pitchFamily="2" charset="0"/>
              </a:rPr>
              <a:t>Yingxin</a:t>
            </a:r>
            <a:r>
              <a:rPr lang="en-US" altLang="zh-TW" sz="1900" b="1" dirty="0">
                <a:solidFill>
                  <a:schemeClr val="tx2"/>
                </a:solidFill>
                <a:latin typeface="Helvetica" pitchFamily="2" charset="0"/>
              </a:rPr>
              <a:t> Lin</a:t>
            </a:r>
            <a:endParaRPr lang="en-AU" altLang="zh-TW" sz="1900" dirty="0">
              <a:latin typeface="Helvetica" pitchFamily="2" charset="0"/>
            </a:endParaRPr>
          </a:p>
          <a:p>
            <a:r>
              <a:rPr lang="en-AU" sz="1900" b="1" dirty="0">
                <a:solidFill>
                  <a:schemeClr val="tx2"/>
                </a:solidFill>
                <a:latin typeface="Helvetica" pitchFamily="2" charset="0"/>
              </a:rPr>
              <a:t>Kevin Wang</a:t>
            </a:r>
            <a:endParaRPr lang="en-AU" sz="1900" dirty="0">
              <a:solidFill>
                <a:schemeClr val="tx2"/>
              </a:solidFill>
              <a:latin typeface="Helvetica" pitchFamily="2" charset="0"/>
            </a:endParaRPr>
          </a:p>
          <a:p>
            <a:r>
              <a:rPr lang="en-AU" sz="1900" dirty="0">
                <a:latin typeface="Helvetica" pitchFamily="2" charset="0"/>
              </a:rPr>
              <a:t>Sarah </a:t>
            </a:r>
            <a:r>
              <a:rPr lang="en-AU" sz="1900" dirty="0" err="1">
                <a:latin typeface="Helvetica" pitchFamily="2" charset="0"/>
              </a:rPr>
              <a:t>Romanes</a:t>
            </a:r>
            <a:endParaRPr lang="en-AU" sz="1900" dirty="0">
              <a:latin typeface="Helvetica" pitchFamily="2" charset="0"/>
            </a:endParaRPr>
          </a:p>
          <a:p>
            <a:r>
              <a:rPr lang="en-US" altLang="zh-TW" sz="1900" dirty="0">
                <a:latin typeface="Helvetica" pitchFamily="2" charset="0"/>
              </a:rPr>
              <a:t>Andy Wang</a:t>
            </a:r>
            <a:endParaRPr lang="en-AU" sz="1900" dirty="0">
              <a:latin typeface="Helvetica" pitchFamily="2" charset="0"/>
            </a:endParaRPr>
          </a:p>
          <a:p>
            <a:r>
              <a:rPr lang="en-AU" sz="1900" dirty="0" err="1">
                <a:latin typeface="Helvetica" pitchFamily="2" charset="0"/>
              </a:rPr>
              <a:t>Taiyun</a:t>
            </a:r>
            <a:r>
              <a:rPr lang="en-AU" sz="1900" dirty="0">
                <a:latin typeface="Helvetica" pitchFamily="2" charset="0"/>
              </a:rPr>
              <a:t> Kim</a:t>
            </a:r>
          </a:p>
          <a:p>
            <a:r>
              <a:rPr lang="en-AU" sz="1900" dirty="0">
                <a:latin typeface="Helvetica" pitchFamily="2" charset="0"/>
              </a:rPr>
              <a:t>Irene Chen</a:t>
            </a:r>
          </a:p>
          <a:p>
            <a:r>
              <a:rPr lang="en-AU" sz="1900" dirty="0">
                <a:latin typeface="Helvetica" pitchFamily="2" charset="0"/>
              </a:rPr>
              <a:t>Dario </a:t>
            </a:r>
            <a:r>
              <a:rPr lang="en-AU" sz="1900" dirty="0" err="1">
                <a:latin typeface="Helvetica" pitchFamily="2" charset="0"/>
              </a:rPr>
              <a:t>Strbenac</a:t>
            </a:r>
            <a:endParaRPr lang="en-AU" sz="1900" dirty="0">
              <a:latin typeface="Helvetica" pitchFamily="2" charset="0"/>
            </a:endParaRPr>
          </a:p>
          <a:p>
            <a:pPr lvl="1"/>
            <a:endParaRPr lang="en-AU" dirty="0"/>
          </a:p>
          <a:p>
            <a:pPr marL="177800" lvl="1" indent="0">
              <a:buNone/>
            </a:pPr>
            <a:endParaRPr lang="en-AU" dirty="0"/>
          </a:p>
          <a:p>
            <a:pPr lvl="1"/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36" y="6131294"/>
            <a:ext cx="1939925" cy="677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Shot 2015-09-30 at 2.3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39" y="6131294"/>
            <a:ext cx="2755861" cy="720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5831" y="4406601"/>
            <a:ext cx="1447800" cy="1524000"/>
          </a:xfrm>
          <a:prstGeom prst="rect">
            <a:avLst/>
          </a:prstGeom>
        </p:spPr>
      </p:pic>
      <p:sp>
        <p:nvSpPr>
          <p:cNvPr id="12" name="Content Placeholder 1"/>
          <p:cNvSpPr txBox="1">
            <a:spLocks/>
          </p:cNvSpPr>
          <p:nvPr/>
        </p:nvSpPr>
        <p:spPr>
          <a:xfrm>
            <a:off x="6609406" y="4197414"/>
            <a:ext cx="3187543" cy="471247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Lucida Grande" charset="0"/>
              <a:buChar char="–"/>
              <a:defRPr sz="20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w Cen MT"/>
                <a:ea typeface="ＭＳ Ｐゴシック" charset="0"/>
                <a:cs typeface="Tw Cen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SzPct val="100000"/>
              <a:buNone/>
            </a:pPr>
            <a:r>
              <a:rPr lang="en-AU" altLang="zh-TW" b="1" dirty="0">
                <a:latin typeface="Helvetica" pitchFamily="2" charset="0"/>
              </a:rPr>
              <a:t>WEHI</a:t>
            </a:r>
            <a:endParaRPr lang="en-GB" altLang="zh-TW" dirty="0">
              <a:latin typeface="Helvetica" pitchFamily="2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GB" altLang="zh-TW" sz="1800" dirty="0">
                <a:solidFill>
                  <a:srgbClr val="000000"/>
                </a:solidFill>
                <a:latin typeface="Helvetica" pitchFamily="2" charset="0"/>
              </a:rPr>
              <a:t>Terry Speed</a:t>
            </a:r>
            <a:endParaRPr lang="en-GB" altLang="zh-TW" sz="1800" dirty="0">
              <a:latin typeface="Helvetica" pitchFamily="2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Char char="–"/>
            </a:pPr>
            <a:endParaRPr lang="en-US" dirty="0">
              <a:latin typeface="Helvetica" pitchFamily="2" charset="0"/>
            </a:endParaRPr>
          </a:p>
          <a:p>
            <a:pPr marL="0" indent="0">
              <a:lnSpc>
                <a:spcPct val="80000"/>
              </a:lnSpc>
              <a:buSzPct val="100000"/>
              <a:buNone/>
            </a:pPr>
            <a:r>
              <a:rPr lang="en-AU" altLang="zh-TW" b="1" dirty="0">
                <a:latin typeface="Helvetica" pitchFamily="2" charset="0"/>
              </a:rPr>
              <a:t>University of Michigan</a:t>
            </a:r>
            <a:endParaRPr lang="en-GB" altLang="zh-TW" dirty="0">
              <a:latin typeface="Helvetica" pitchFamily="2" charset="0"/>
            </a:endParaRPr>
          </a:p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AU" sz="1800" dirty="0">
                <a:latin typeface="Helvetica" pitchFamily="2" charset="0"/>
              </a:rPr>
              <a:t>Johann Gagnon-Bartsch</a:t>
            </a:r>
          </a:p>
          <a:p>
            <a:endParaRPr lang="en-US" sz="1800" dirty="0"/>
          </a:p>
          <a:p>
            <a:endParaRPr lang="en-US" sz="1800" b="1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12793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0884" y="-26126"/>
            <a:ext cx="12212884" cy="1076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0884" y="0"/>
            <a:ext cx="12192000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a typeface="Arial" charset="0"/>
                <a:cs typeface="Arial" charset="0"/>
              </a:rPr>
              <a:t>    Account for data scaling and zero-counts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F02D27-4896-C94E-8FDF-E287F0335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97" y="1202822"/>
            <a:ext cx="8763465" cy="2695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0F66D-4DD3-1948-8FE7-3ADEF9BEA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7" y="1989221"/>
            <a:ext cx="3857826" cy="43029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F3A22AA-2813-B24C-A7A5-A5F3A2D2F27D}"/>
              </a:ext>
            </a:extLst>
          </p:cNvPr>
          <p:cNvGrpSpPr/>
          <p:nvPr/>
        </p:nvGrpSpPr>
        <p:grpSpPr>
          <a:xfrm>
            <a:off x="5400675" y="3855367"/>
            <a:ext cx="2414588" cy="2002504"/>
            <a:chOff x="5400675" y="3855367"/>
            <a:chExt cx="2414588" cy="200250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F60B6A-6E65-3749-BB42-A36B93BD749A}"/>
                </a:ext>
              </a:extLst>
            </p:cNvPr>
            <p:cNvSpPr/>
            <p:nvPr/>
          </p:nvSpPr>
          <p:spPr>
            <a:xfrm>
              <a:off x="5400675" y="4171946"/>
              <a:ext cx="2414588" cy="168592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084543-B2AC-8042-8F71-50CAD09DAB9A}"/>
                </a:ext>
              </a:extLst>
            </p:cNvPr>
            <p:cNvGrpSpPr/>
            <p:nvPr/>
          </p:nvGrpSpPr>
          <p:grpSpPr>
            <a:xfrm>
              <a:off x="5596758" y="4495248"/>
              <a:ext cx="2021769" cy="551790"/>
              <a:chOff x="5833241" y="4887313"/>
              <a:chExt cx="2021769" cy="551790"/>
            </a:xfrm>
          </p:grpSpPr>
          <p:sp>
            <p:nvSpPr>
              <p:cNvPr id="2" name="Rounded Rectangle 1">
                <a:extLst>
                  <a:ext uri="{FF2B5EF4-FFF2-40B4-BE49-F238E27FC236}">
                    <a16:creationId xmlns:a16="http://schemas.microsoft.com/office/drawing/2014/main" id="{A2806D6A-7BBD-E64B-A928-33A3A60B8FC7}"/>
                  </a:ext>
                </a:extLst>
              </p:cNvPr>
              <p:cNvSpPr/>
              <p:nvPr/>
            </p:nvSpPr>
            <p:spPr>
              <a:xfrm>
                <a:off x="5833241" y="4887313"/>
                <a:ext cx="2021769" cy="55179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346655-2574-1F42-832F-CD2584862B9E}"/>
                  </a:ext>
                </a:extLst>
              </p:cNvPr>
              <p:cNvSpPr txBox="1"/>
              <p:nvPr/>
            </p:nvSpPr>
            <p:spPr>
              <a:xfrm>
                <a:off x="5878715" y="5009318"/>
                <a:ext cx="194476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Linnorm normalisation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4FEC506-6C4A-F043-802B-C191FF439A1B}"/>
                </a:ext>
              </a:extLst>
            </p:cNvPr>
            <p:cNvGrpSpPr/>
            <p:nvPr/>
          </p:nvGrpSpPr>
          <p:grpSpPr>
            <a:xfrm>
              <a:off x="5596758" y="5153247"/>
              <a:ext cx="2021769" cy="541916"/>
              <a:chOff x="5833241" y="5750265"/>
              <a:chExt cx="2021769" cy="541916"/>
            </a:xfrm>
          </p:grpSpPr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A79DA859-15E5-DB46-A251-AED84C827220}"/>
                  </a:ext>
                </a:extLst>
              </p:cNvPr>
              <p:cNvSpPr/>
              <p:nvPr/>
            </p:nvSpPr>
            <p:spPr>
              <a:xfrm>
                <a:off x="5833241" y="5750265"/>
                <a:ext cx="2021769" cy="541916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B4BB42-2D59-2949-95CB-C773175BB789}"/>
                  </a:ext>
                </a:extLst>
              </p:cNvPr>
              <p:cNvSpPr txBox="1"/>
              <p:nvPr/>
            </p:nvSpPr>
            <p:spPr>
              <a:xfrm>
                <a:off x="6004839" y="5888038"/>
                <a:ext cx="16573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SAVER imputation</a:t>
                </a:r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8A09602-B024-6241-9D95-DC24567A4E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9933" y="3855367"/>
              <a:ext cx="0" cy="2737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3A38CF-F4A9-BE41-8647-2F467C77BA23}"/>
                </a:ext>
              </a:extLst>
            </p:cNvPr>
            <p:cNvSpPr txBox="1"/>
            <p:nvPr/>
          </p:nvSpPr>
          <p:spPr>
            <a:xfrm>
              <a:off x="5400675" y="4179709"/>
              <a:ext cx="18966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400" dirty="0">
                  <a:latin typeface="Arial" panose="020B0604020202020204" pitchFamily="34" charset="0"/>
                  <a:cs typeface="Arial" panose="020B0604020202020204" pitchFamily="34" charset="0"/>
                </a:rPr>
                <a:t>Additional processing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B77263-A008-2C49-AF4D-1495AB38AFD8}"/>
              </a:ext>
            </a:extLst>
          </p:cNvPr>
          <p:cNvGrpSpPr/>
          <p:nvPr/>
        </p:nvGrpSpPr>
        <p:grpSpPr>
          <a:xfrm>
            <a:off x="8324748" y="4140701"/>
            <a:ext cx="3348665" cy="2473759"/>
            <a:chOff x="8324748" y="4140701"/>
            <a:chExt cx="3348665" cy="247375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7E1BA33-D9C7-654C-AC19-593CCBABE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748" y="4140701"/>
              <a:ext cx="3348665" cy="1278116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8362F05-9C75-F44D-9698-B2DEC015E8C3}"/>
                </a:ext>
              </a:extLst>
            </p:cNvPr>
            <p:cNvSpPr/>
            <p:nvPr/>
          </p:nvSpPr>
          <p:spPr>
            <a:xfrm>
              <a:off x="8573447" y="5598797"/>
              <a:ext cx="269091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Agreement to pre-defined classes:</a:t>
              </a:r>
            </a:p>
            <a:p>
              <a:pPr algn="ctr"/>
              <a:r>
                <a:rPr lang="en-AU" sz="1200" dirty="0">
                  <a:latin typeface="Arial" panose="020B0604020202020204" pitchFamily="34" charset="0"/>
                  <a:cs typeface="Arial" panose="020B0604020202020204" pitchFamily="34" charset="0"/>
                </a:rPr>
                <a:t>Normalized Mutual Information (NMI) </a:t>
              </a:r>
            </a:p>
            <a:p>
              <a:pPr algn="ctr"/>
              <a:r>
                <a:rPr lang="en-AU" sz="1200" dirty="0">
                  <a:latin typeface="Arial" panose="020B0604020202020204" pitchFamily="34" charset="0"/>
                  <a:cs typeface="Arial" panose="020B0604020202020204" pitchFamily="34" charset="0"/>
                </a:rPr>
                <a:t>Adjusted Rand Index (ARI)</a:t>
              </a:r>
            </a:p>
            <a:p>
              <a:pPr algn="ctr"/>
              <a:r>
                <a:rPr lang="en-AU" sz="1200" dirty="0">
                  <a:latin typeface="Arial" panose="020B0604020202020204" pitchFamily="34" charset="0"/>
                  <a:cs typeface="Arial" panose="020B0604020202020204" pitchFamily="34" charset="0"/>
                </a:rPr>
                <a:t>Fowlkes-Mallows Index (FM)</a:t>
              </a:r>
            </a:p>
            <a:p>
              <a:pPr algn="ctr"/>
              <a:r>
                <a:rPr lang="en-AU" sz="1200" dirty="0">
                  <a:latin typeface="Arial" panose="020B0604020202020204" pitchFamily="34" charset="0"/>
                  <a:cs typeface="Arial" panose="020B0604020202020204" pitchFamily="34" charset="0"/>
                </a:rPr>
                <a:t>Jaccard Index (Jaccard)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61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F32CC12-21F4-E44A-A47D-FE33242D1E22}"/>
              </a:ext>
            </a:extLst>
          </p:cNvPr>
          <p:cNvGrpSpPr/>
          <p:nvPr/>
        </p:nvGrpSpPr>
        <p:grpSpPr>
          <a:xfrm>
            <a:off x="1314449" y="1090613"/>
            <a:ext cx="8901114" cy="5663688"/>
            <a:chOff x="571499" y="1122872"/>
            <a:chExt cx="8901114" cy="56636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98492C-7EB2-7D4D-B925-3C0C2AE6A30D}"/>
                </a:ext>
              </a:extLst>
            </p:cNvPr>
            <p:cNvGrpSpPr/>
            <p:nvPr/>
          </p:nvGrpSpPr>
          <p:grpSpPr>
            <a:xfrm>
              <a:off x="571499" y="1122872"/>
              <a:ext cx="8901114" cy="5663688"/>
              <a:chOff x="385762" y="1076325"/>
              <a:chExt cx="8901114" cy="5663688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6ECDEE2-CA15-0E41-8F48-C17F61E7E1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50"/>
              <a:stretch/>
            </p:blipFill>
            <p:spPr>
              <a:xfrm>
                <a:off x="385762" y="1076325"/>
                <a:ext cx="8611767" cy="5663688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9AB6E8D-245C-CA40-8AF4-016206322EDA}"/>
                  </a:ext>
                </a:extLst>
              </p:cNvPr>
              <p:cNvSpPr/>
              <p:nvPr/>
            </p:nvSpPr>
            <p:spPr>
              <a:xfrm>
                <a:off x="6085558" y="1076325"/>
                <a:ext cx="3201318" cy="48387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FFDBD6-B8E1-C343-A475-C21CB68778A1}"/>
                </a:ext>
              </a:extLst>
            </p:cNvPr>
            <p:cNvSpPr/>
            <p:nvPr/>
          </p:nvSpPr>
          <p:spPr>
            <a:xfrm>
              <a:off x="571499" y="1122872"/>
              <a:ext cx="542926" cy="34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EEA3296-BE97-1741-B03E-4BFC892E1C42}"/>
              </a:ext>
            </a:extLst>
          </p:cNvPr>
          <p:cNvSpPr/>
          <p:nvPr/>
        </p:nvSpPr>
        <p:spPr>
          <a:xfrm>
            <a:off x="-20884" y="0"/>
            <a:ext cx="12212884" cy="1076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C46993-5C41-5A4B-A882-265718591D2D}"/>
              </a:ext>
            </a:extLst>
          </p:cNvPr>
          <p:cNvSpPr txBox="1">
            <a:spLocks/>
          </p:cNvSpPr>
          <p:nvPr/>
        </p:nvSpPr>
        <p:spPr>
          <a:xfrm>
            <a:off x="-20884" y="0"/>
            <a:ext cx="12192000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a typeface="Arial" charset="0"/>
                <a:cs typeface="Arial" charset="0"/>
              </a:rPr>
              <a:t>    Linnorm normalization and SAVER imputation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A9CD1-B5E2-324B-837B-95972E55A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1" b="14887"/>
          <a:stretch/>
        </p:blipFill>
        <p:spPr>
          <a:xfrm>
            <a:off x="7624880" y="1103700"/>
            <a:ext cx="1525899" cy="488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F620D05-1BF1-CD40-B9A2-437A6E1BCA33}"/>
              </a:ext>
            </a:extLst>
          </p:cNvPr>
          <p:cNvGrpSpPr/>
          <p:nvPr/>
        </p:nvGrpSpPr>
        <p:grpSpPr>
          <a:xfrm>
            <a:off x="452366" y="267313"/>
            <a:ext cx="3479939" cy="2656474"/>
            <a:chOff x="5718751" y="1892969"/>
            <a:chExt cx="6363646" cy="41981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9CA982-442E-5E4A-9F11-FB6BDB65A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449" t="-2008" r="11" b="53452"/>
            <a:stretch/>
          </p:blipFill>
          <p:spPr>
            <a:xfrm>
              <a:off x="5826379" y="1892969"/>
              <a:ext cx="6256018" cy="41981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58AEDC2-98FD-B642-A811-349049A4B2D4}"/>
                </a:ext>
              </a:extLst>
            </p:cNvPr>
            <p:cNvSpPr/>
            <p:nvPr/>
          </p:nvSpPr>
          <p:spPr>
            <a:xfrm>
              <a:off x="5718751" y="2024033"/>
              <a:ext cx="353359" cy="366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" name="Cloud 6">
            <a:extLst>
              <a:ext uri="{FF2B5EF4-FFF2-40B4-BE49-F238E27FC236}">
                <a16:creationId xmlns:a16="http://schemas.microsoft.com/office/drawing/2014/main" id="{C30DFE74-FD27-194B-BCC7-45085B5CBF48}"/>
              </a:ext>
            </a:extLst>
          </p:cNvPr>
          <p:cNvSpPr/>
          <p:nvPr/>
        </p:nvSpPr>
        <p:spPr>
          <a:xfrm>
            <a:off x="3953524" y="2559247"/>
            <a:ext cx="3705727" cy="1732547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Single cell @ Sydney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160B7-15DE-F745-9C0C-3684B5E64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7804" r="8477"/>
          <a:stretch/>
        </p:blipFill>
        <p:spPr>
          <a:xfrm>
            <a:off x="6725371" y="4426087"/>
            <a:ext cx="2421428" cy="2438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B4C0FE-F829-8B4A-AEA6-958A29551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29716"/>
          <a:stretch/>
        </p:blipFill>
        <p:spPr>
          <a:xfrm>
            <a:off x="9512249" y="4426087"/>
            <a:ext cx="2750914" cy="243191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448C79-0C8C-3B45-BDF8-4088FC82876E}"/>
              </a:ext>
            </a:extLst>
          </p:cNvPr>
          <p:cNvCxnSpPr/>
          <p:nvPr/>
        </p:nvCxnSpPr>
        <p:spPr>
          <a:xfrm>
            <a:off x="9107102" y="5214551"/>
            <a:ext cx="81029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5528998-B9F4-D640-912B-0CDD13D34C16}"/>
              </a:ext>
            </a:extLst>
          </p:cNvPr>
          <p:cNvSpPr txBox="1"/>
          <p:nvPr/>
        </p:nvSpPr>
        <p:spPr>
          <a:xfrm>
            <a:off x="1087395" y="3071512"/>
            <a:ext cx="2305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Clustering metrics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370EA-E31A-3B46-B520-21EF09AC78C4}"/>
              </a:ext>
            </a:extLst>
          </p:cNvPr>
          <p:cNvSpPr txBox="1"/>
          <p:nvPr/>
        </p:nvSpPr>
        <p:spPr>
          <a:xfrm>
            <a:off x="8948050" y="3666443"/>
            <a:ext cx="1217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scMerge</a:t>
            </a:r>
            <a:endParaRPr lang="en-US" sz="2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E4082B-C296-FC4B-92DF-F1FC36760AB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400000">
            <a:off x="9137813" y="-89699"/>
            <a:ext cx="2287569" cy="2912013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60C3C9DB-3631-5D4D-8DB9-AFFFE785C0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51" y="181312"/>
            <a:ext cx="1166340" cy="11376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AA06A4-1E41-B644-BD5D-76C1838CA4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203" b="43515"/>
          <a:stretch/>
        </p:blipFill>
        <p:spPr>
          <a:xfrm>
            <a:off x="7786562" y="1511833"/>
            <a:ext cx="2720474" cy="16372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EC8A9C-0CCC-5B47-9B0A-38408C71BAD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1222" y="5121903"/>
            <a:ext cx="3935896" cy="14635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D5253E-8BAC-EE44-8F88-FCFEF81A7717}"/>
              </a:ext>
            </a:extLst>
          </p:cNvPr>
          <p:cNvSpPr txBox="1"/>
          <p:nvPr/>
        </p:nvSpPr>
        <p:spPr>
          <a:xfrm>
            <a:off x="511222" y="4441730"/>
            <a:ext cx="424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Finding stability expressed genes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82C8B5-4288-2345-8EBD-F43DD1591B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077"/>
          <a:stretch/>
        </p:blipFill>
        <p:spPr>
          <a:xfrm>
            <a:off x="4121895" y="267313"/>
            <a:ext cx="1416990" cy="12426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B938FF-A224-7549-AF7D-6F7F4D37CD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8"/>
          <a:stretch/>
        </p:blipFill>
        <p:spPr>
          <a:xfrm>
            <a:off x="5419625" y="282631"/>
            <a:ext cx="1447169" cy="12426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7AF0A-542E-B043-933D-7AD84AFF1DFF}"/>
              </a:ext>
            </a:extLst>
          </p:cNvPr>
          <p:cNvSpPr txBox="1"/>
          <p:nvPr/>
        </p:nvSpPr>
        <p:spPr>
          <a:xfrm>
            <a:off x="4223204" y="1540601"/>
            <a:ext cx="131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Pengyi</a:t>
            </a:r>
            <a:r>
              <a:rPr lang="en-US" dirty="0"/>
              <a:t> Yang</a:t>
            </a:r>
          </a:p>
        </p:txBody>
      </p:sp>
    </p:spTree>
    <p:extLst>
      <p:ext uri="{BB962C8B-B14F-4D97-AF65-F5344CB8AC3E}">
        <p14:creationId xmlns:p14="http://schemas.microsoft.com/office/powerpoint/2010/main" val="134567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0884" y="0"/>
            <a:ext cx="12192000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a typeface="Arial" charset="0"/>
                <a:cs typeface="Arial" charset="0"/>
              </a:rPr>
              <a:t>    Clustering algorithms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0CADEE-AD83-4E4D-8638-96B97B613CB7}"/>
              </a:ext>
            </a:extLst>
          </p:cNvPr>
          <p:cNvGrpSpPr/>
          <p:nvPr/>
        </p:nvGrpSpPr>
        <p:grpSpPr>
          <a:xfrm>
            <a:off x="614361" y="1329721"/>
            <a:ext cx="1730915" cy="506171"/>
            <a:chOff x="614361" y="1400176"/>
            <a:chExt cx="1730915" cy="56430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EF9F5DD-A435-E04E-B994-00D0DB613135}"/>
                </a:ext>
              </a:extLst>
            </p:cNvPr>
            <p:cNvSpPr/>
            <p:nvPr/>
          </p:nvSpPr>
          <p:spPr>
            <a:xfrm>
              <a:off x="614361" y="1400176"/>
              <a:ext cx="1730915" cy="56430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FB0FC9-F491-6149-8C13-EA8E6FA1FFAB}"/>
                </a:ext>
              </a:extLst>
            </p:cNvPr>
            <p:cNvSpPr txBox="1"/>
            <p:nvPr/>
          </p:nvSpPr>
          <p:spPr>
            <a:xfrm>
              <a:off x="864717" y="1439446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i="1" dirty="0"/>
                <a:t>k</a:t>
              </a:r>
              <a:r>
                <a:rPr lang="en-AU" sz="2400" dirty="0"/>
                <a:t>-means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3ACECB-1824-3943-84F2-BF14B0E90386}"/>
              </a:ext>
            </a:extLst>
          </p:cNvPr>
          <p:cNvGrpSpPr/>
          <p:nvPr/>
        </p:nvGrpSpPr>
        <p:grpSpPr>
          <a:xfrm>
            <a:off x="614361" y="1958303"/>
            <a:ext cx="1730915" cy="506171"/>
            <a:chOff x="622570" y="1400176"/>
            <a:chExt cx="1730915" cy="56430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4007D10-CD62-C745-917A-74AF5D3D7D82}"/>
                </a:ext>
              </a:extLst>
            </p:cNvPr>
            <p:cNvSpPr/>
            <p:nvPr/>
          </p:nvSpPr>
          <p:spPr>
            <a:xfrm>
              <a:off x="622570" y="1400176"/>
              <a:ext cx="1730915" cy="56430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00D19A-5AE1-5D48-8356-8DEFAD346336}"/>
                </a:ext>
              </a:extLst>
            </p:cNvPr>
            <p:cNvSpPr txBox="1"/>
            <p:nvPr/>
          </p:nvSpPr>
          <p:spPr>
            <a:xfrm>
              <a:off x="664689" y="1451495"/>
              <a:ext cx="1680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dirty="0"/>
                <a:t>Hierarchical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91CFB8-9EFA-6D43-99EC-CD6BDBE01AD7}"/>
              </a:ext>
            </a:extLst>
          </p:cNvPr>
          <p:cNvGrpSpPr/>
          <p:nvPr/>
        </p:nvGrpSpPr>
        <p:grpSpPr>
          <a:xfrm>
            <a:off x="614361" y="2586885"/>
            <a:ext cx="1730914" cy="506171"/>
            <a:chOff x="614362" y="1400176"/>
            <a:chExt cx="1730914" cy="564305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F1AC79-895F-6D45-AC02-74003C9155F0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8F47CD-7903-394A-A5C7-217348E24B5B}"/>
                </a:ext>
              </a:extLst>
            </p:cNvPr>
            <p:cNvSpPr txBox="1"/>
            <p:nvPr/>
          </p:nvSpPr>
          <p:spPr>
            <a:xfrm>
              <a:off x="929396" y="1451495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err="1"/>
                <a:t>RaceID</a:t>
              </a:r>
              <a:endParaRPr lang="en-AU" sz="24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1614A1-2101-344E-81EA-4FF6310F9E84}"/>
              </a:ext>
            </a:extLst>
          </p:cNvPr>
          <p:cNvGrpSpPr/>
          <p:nvPr/>
        </p:nvGrpSpPr>
        <p:grpSpPr>
          <a:xfrm>
            <a:off x="614361" y="3215467"/>
            <a:ext cx="1730914" cy="506171"/>
            <a:chOff x="614362" y="1400176"/>
            <a:chExt cx="1730914" cy="56430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7906AB5E-87FE-C748-B36F-B50E218A732F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AA9A1E-9CBC-744B-B58A-84C449E6307E}"/>
                </a:ext>
              </a:extLst>
            </p:cNvPr>
            <p:cNvSpPr txBox="1"/>
            <p:nvPr/>
          </p:nvSpPr>
          <p:spPr>
            <a:xfrm>
              <a:off x="1122800" y="1449262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SC3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112CD54-7E2E-7D4F-B339-D2D015E640B2}"/>
              </a:ext>
            </a:extLst>
          </p:cNvPr>
          <p:cNvGrpSpPr/>
          <p:nvPr/>
        </p:nvGrpSpPr>
        <p:grpSpPr>
          <a:xfrm>
            <a:off x="614361" y="3844049"/>
            <a:ext cx="1730914" cy="506171"/>
            <a:chOff x="614362" y="1400176"/>
            <a:chExt cx="1730914" cy="564305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31A014D-373E-BC42-9EAE-DA6D86FCD31A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AB3E69-650D-5944-8EAF-5AE1D34A02A1}"/>
                </a:ext>
              </a:extLst>
            </p:cNvPr>
            <p:cNvSpPr txBox="1"/>
            <p:nvPr/>
          </p:nvSpPr>
          <p:spPr>
            <a:xfrm>
              <a:off x="1031619" y="1451495"/>
              <a:ext cx="89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CIDR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DADB4-5D10-0348-81D2-4A92434D0207}"/>
              </a:ext>
            </a:extLst>
          </p:cNvPr>
          <p:cNvGrpSpPr/>
          <p:nvPr/>
        </p:nvGrpSpPr>
        <p:grpSpPr>
          <a:xfrm>
            <a:off x="614361" y="4472631"/>
            <a:ext cx="1730914" cy="506171"/>
            <a:chOff x="614362" y="1400176"/>
            <a:chExt cx="1730914" cy="564305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524EB3DA-3775-B74B-A711-14EBFE50E54E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09D0326-B1CB-BE46-A070-B8884D57E18E}"/>
                </a:ext>
              </a:extLst>
            </p:cNvPr>
            <p:cNvSpPr txBox="1"/>
            <p:nvPr/>
          </p:nvSpPr>
          <p:spPr>
            <a:xfrm>
              <a:off x="682389" y="1443040"/>
              <a:ext cx="1560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err="1"/>
                <a:t>countClust</a:t>
              </a:r>
              <a:endParaRPr lang="en-AU" sz="24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2A98B7-9982-BB40-924E-DE7736934447}"/>
              </a:ext>
            </a:extLst>
          </p:cNvPr>
          <p:cNvGrpSpPr/>
          <p:nvPr/>
        </p:nvGrpSpPr>
        <p:grpSpPr>
          <a:xfrm>
            <a:off x="614361" y="5101213"/>
            <a:ext cx="1730914" cy="506171"/>
            <a:chOff x="614362" y="1400176"/>
            <a:chExt cx="1730914" cy="564305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A14480D4-CE20-EF45-9C38-564AB6C3A682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475F06-5FB5-774C-AD88-4858C18A97B5}"/>
                </a:ext>
              </a:extLst>
            </p:cNvPr>
            <p:cNvSpPr txBox="1"/>
            <p:nvPr/>
          </p:nvSpPr>
          <p:spPr>
            <a:xfrm>
              <a:off x="1079068" y="1451495"/>
              <a:ext cx="801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RCA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0E2629-69EB-B64B-BF03-D613D6B3BADB}"/>
              </a:ext>
            </a:extLst>
          </p:cNvPr>
          <p:cNvGrpSpPr/>
          <p:nvPr/>
        </p:nvGrpSpPr>
        <p:grpSpPr>
          <a:xfrm>
            <a:off x="614361" y="5729792"/>
            <a:ext cx="1730914" cy="506171"/>
            <a:chOff x="614362" y="1400176"/>
            <a:chExt cx="1730914" cy="564305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6CCD705-A7BA-7745-A67E-955C6DB4DB0A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F41D6CF-BCE2-B041-95DA-C69FAB311E87}"/>
                </a:ext>
              </a:extLst>
            </p:cNvPr>
            <p:cNvSpPr txBox="1"/>
            <p:nvPr/>
          </p:nvSpPr>
          <p:spPr>
            <a:xfrm>
              <a:off x="989941" y="1451495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SIMLR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77B194-2105-7C4C-8EA1-80583B09702B}"/>
              </a:ext>
            </a:extLst>
          </p:cNvPr>
          <p:cNvGrpSpPr/>
          <p:nvPr/>
        </p:nvGrpSpPr>
        <p:grpSpPr>
          <a:xfrm>
            <a:off x="2993413" y="2112608"/>
            <a:ext cx="8843716" cy="2998889"/>
            <a:chOff x="2993413" y="2112608"/>
            <a:chExt cx="8843716" cy="299888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7E5C266-C02C-514E-895F-01006766D814}"/>
                </a:ext>
              </a:extLst>
            </p:cNvPr>
            <p:cNvGrpSpPr/>
            <p:nvPr/>
          </p:nvGrpSpPr>
          <p:grpSpPr>
            <a:xfrm>
              <a:off x="2993413" y="2112608"/>
              <a:ext cx="8843716" cy="2998889"/>
              <a:chOff x="2993413" y="2112608"/>
              <a:chExt cx="8843716" cy="299888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0824FFD-F7C8-654C-8809-E691F9E42DAA}"/>
                  </a:ext>
                </a:extLst>
              </p:cNvPr>
              <p:cNvGrpSpPr/>
              <p:nvPr/>
            </p:nvGrpSpPr>
            <p:grpSpPr>
              <a:xfrm>
                <a:off x="2993413" y="2186525"/>
                <a:ext cx="8843716" cy="2924972"/>
                <a:chOff x="2993413" y="2186525"/>
                <a:chExt cx="8843716" cy="2924972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1CC33FCE-9A62-4F4F-B613-DA48033AE0B9}"/>
                    </a:ext>
                  </a:extLst>
                </p:cNvPr>
                <p:cNvGrpSpPr/>
                <p:nvPr/>
              </p:nvGrpSpPr>
              <p:grpSpPr>
                <a:xfrm>
                  <a:off x="2993413" y="2186525"/>
                  <a:ext cx="8665725" cy="2870953"/>
                  <a:chOff x="3010001" y="1662545"/>
                  <a:chExt cx="8665725" cy="2870953"/>
                </a:xfrm>
              </p:grpSpPr>
              <p:pic>
                <p:nvPicPr>
                  <p:cNvPr id="17" name="Picture 16">
                    <a:extLst>
                      <a:ext uri="{FF2B5EF4-FFF2-40B4-BE49-F238E27FC236}">
                        <a16:creationId xmlns:a16="http://schemas.microsoft.com/office/drawing/2014/main" id="{F7D78399-077A-7045-9874-906E85E06D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438" b="69032"/>
                  <a:stretch/>
                </p:blipFill>
                <p:spPr>
                  <a:xfrm>
                    <a:off x="3010001" y="1662545"/>
                    <a:ext cx="8665725" cy="2870953"/>
                  </a:xfrm>
                  <a:prstGeom prst="rect">
                    <a:avLst/>
                  </a:prstGeom>
                </p:spPr>
              </p:pic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CA3EF01B-FDED-F142-941D-A3DABC392198}"/>
                      </a:ext>
                    </a:extLst>
                  </p:cNvPr>
                  <p:cNvSpPr/>
                  <p:nvPr/>
                </p:nvSpPr>
                <p:spPr>
                  <a:xfrm rot="18675559">
                    <a:off x="3591920" y="3534105"/>
                    <a:ext cx="762000" cy="18292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387FF60-AA93-274F-9593-C3E8FABF58FD}"/>
                      </a:ext>
                    </a:extLst>
                  </p:cNvPr>
                  <p:cNvSpPr txBox="1"/>
                  <p:nvPr/>
                </p:nvSpPr>
                <p:spPr>
                  <a:xfrm rot="18900000">
                    <a:off x="3373020" y="3495107"/>
                    <a:ext cx="105349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AU" sz="1400" b="1" dirty="0">
                        <a:solidFill>
                          <a:srgbClr val="FF0000"/>
                        </a:solidFill>
                      </a:rPr>
                      <a:t>Clustering</a:t>
                    </a:r>
                  </a:p>
                </p:txBody>
              </p:sp>
            </p:grp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A0DAF3C6-C1E7-5349-9307-1BDBB7B8EABF}"/>
                    </a:ext>
                  </a:extLst>
                </p:cNvPr>
                <p:cNvSpPr/>
                <p:nvPr/>
              </p:nvSpPr>
              <p:spPr>
                <a:xfrm>
                  <a:off x="8187299" y="4803720"/>
                  <a:ext cx="364983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AU" sz="14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Luke </a:t>
                  </a:r>
                  <a:r>
                    <a:rPr lang="en-AU" sz="1400" dirty="0" err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Zappia</a:t>
                  </a:r>
                  <a:r>
                    <a:rPr lang="en-AU" sz="14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et al. </a:t>
                  </a:r>
                  <a:r>
                    <a:rPr lang="en-AU" sz="1400" i="1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PLoS Comp. Bio.</a:t>
                  </a:r>
                  <a:r>
                    <a:rPr lang="en-AU" sz="1400" dirty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 2018</a:t>
                  </a:r>
                  <a:endParaRPr lang="en-AU" sz="1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EFC91A-382D-AD43-8432-5B0C78450D37}"/>
                  </a:ext>
                </a:extLst>
              </p:cNvPr>
              <p:cNvSpPr txBox="1"/>
              <p:nvPr/>
            </p:nvSpPr>
            <p:spPr>
              <a:xfrm>
                <a:off x="4011640" y="2112608"/>
                <a:ext cx="705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dirty="0"/>
                  <a:t>25%+</a:t>
                </a:r>
              </a:p>
            </p:txBody>
          </p:sp>
        </p:grp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B462469-6B43-5344-BB20-8F9A8486DF77}"/>
                </a:ext>
              </a:extLst>
            </p:cNvPr>
            <p:cNvCxnSpPr/>
            <p:nvPr/>
          </p:nvCxnSpPr>
          <p:spPr>
            <a:xfrm>
              <a:off x="4174746" y="2464474"/>
              <a:ext cx="0" cy="37549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EDE4FE1A-1228-8649-9613-E9F81523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Clustering algorithms</a:t>
            </a:r>
          </a:p>
        </p:txBody>
      </p:sp>
    </p:spTree>
    <p:extLst>
      <p:ext uri="{BB962C8B-B14F-4D97-AF65-F5344CB8AC3E}">
        <p14:creationId xmlns:p14="http://schemas.microsoft.com/office/powerpoint/2010/main" val="283735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30CADEE-AD83-4E4D-8638-96B97B613CB7}"/>
              </a:ext>
            </a:extLst>
          </p:cNvPr>
          <p:cNvGrpSpPr/>
          <p:nvPr/>
        </p:nvGrpSpPr>
        <p:grpSpPr>
          <a:xfrm>
            <a:off x="614361" y="1329721"/>
            <a:ext cx="1730915" cy="506171"/>
            <a:chOff x="614361" y="1400176"/>
            <a:chExt cx="1730915" cy="564305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FEF9F5DD-A435-E04E-B994-00D0DB613135}"/>
                </a:ext>
              </a:extLst>
            </p:cNvPr>
            <p:cNvSpPr/>
            <p:nvPr/>
          </p:nvSpPr>
          <p:spPr>
            <a:xfrm>
              <a:off x="614361" y="1400176"/>
              <a:ext cx="1730915" cy="56430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FB0FC9-F491-6149-8C13-EA8E6FA1FFAB}"/>
                </a:ext>
              </a:extLst>
            </p:cNvPr>
            <p:cNvSpPr txBox="1"/>
            <p:nvPr/>
          </p:nvSpPr>
          <p:spPr>
            <a:xfrm>
              <a:off x="864717" y="1439446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i="1" dirty="0"/>
                <a:t>k</a:t>
              </a:r>
              <a:r>
                <a:rPr lang="en-AU" sz="2400" dirty="0"/>
                <a:t>-means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3ACECB-1824-3943-84F2-BF14B0E90386}"/>
              </a:ext>
            </a:extLst>
          </p:cNvPr>
          <p:cNvGrpSpPr/>
          <p:nvPr/>
        </p:nvGrpSpPr>
        <p:grpSpPr>
          <a:xfrm>
            <a:off x="614361" y="1958303"/>
            <a:ext cx="1730915" cy="506171"/>
            <a:chOff x="622570" y="1400176"/>
            <a:chExt cx="1730915" cy="564305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4007D10-CD62-C745-917A-74AF5D3D7D82}"/>
                </a:ext>
              </a:extLst>
            </p:cNvPr>
            <p:cNvSpPr/>
            <p:nvPr/>
          </p:nvSpPr>
          <p:spPr>
            <a:xfrm>
              <a:off x="622570" y="1400176"/>
              <a:ext cx="1730915" cy="56430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700D19A-5AE1-5D48-8356-8DEFAD346336}"/>
                </a:ext>
              </a:extLst>
            </p:cNvPr>
            <p:cNvSpPr txBox="1"/>
            <p:nvPr/>
          </p:nvSpPr>
          <p:spPr>
            <a:xfrm>
              <a:off x="664689" y="1451495"/>
              <a:ext cx="1680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dirty="0"/>
                <a:t>Hierarchical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691CFB8-9EFA-6D43-99EC-CD6BDBE01AD7}"/>
              </a:ext>
            </a:extLst>
          </p:cNvPr>
          <p:cNvGrpSpPr/>
          <p:nvPr/>
        </p:nvGrpSpPr>
        <p:grpSpPr>
          <a:xfrm>
            <a:off x="614361" y="2586885"/>
            <a:ext cx="1730914" cy="506171"/>
            <a:chOff x="614362" y="1400176"/>
            <a:chExt cx="1730914" cy="564305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F1AC79-895F-6D45-AC02-74003C9155F0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8F47CD-7903-394A-A5C7-217348E24B5B}"/>
                </a:ext>
              </a:extLst>
            </p:cNvPr>
            <p:cNvSpPr txBox="1"/>
            <p:nvPr/>
          </p:nvSpPr>
          <p:spPr>
            <a:xfrm>
              <a:off x="929396" y="1451495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err="1"/>
                <a:t>RaceID</a:t>
              </a:r>
              <a:endParaRPr lang="en-AU" sz="2400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1614A1-2101-344E-81EA-4FF6310F9E84}"/>
              </a:ext>
            </a:extLst>
          </p:cNvPr>
          <p:cNvGrpSpPr/>
          <p:nvPr/>
        </p:nvGrpSpPr>
        <p:grpSpPr>
          <a:xfrm>
            <a:off x="614361" y="3215467"/>
            <a:ext cx="1730914" cy="506171"/>
            <a:chOff x="614362" y="1400176"/>
            <a:chExt cx="1730914" cy="564305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7906AB5E-87FE-C748-B36F-B50E218A732F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AA9A1E-9CBC-744B-B58A-84C449E6307E}"/>
                </a:ext>
              </a:extLst>
            </p:cNvPr>
            <p:cNvSpPr txBox="1"/>
            <p:nvPr/>
          </p:nvSpPr>
          <p:spPr>
            <a:xfrm>
              <a:off x="1122800" y="1449262"/>
              <a:ext cx="6976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SC3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112CD54-7E2E-7D4F-B339-D2D015E640B2}"/>
              </a:ext>
            </a:extLst>
          </p:cNvPr>
          <p:cNvGrpSpPr/>
          <p:nvPr/>
        </p:nvGrpSpPr>
        <p:grpSpPr>
          <a:xfrm>
            <a:off x="614361" y="3844049"/>
            <a:ext cx="1730914" cy="506171"/>
            <a:chOff x="614362" y="1400176"/>
            <a:chExt cx="1730914" cy="564305"/>
          </a:xfrm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31A014D-373E-BC42-9EAE-DA6D86FCD31A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DAB3E69-650D-5944-8EAF-5AE1D34A02A1}"/>
                </a:ext>
              </a:extLst>
            </p:cNvPr>
            <p:cNvSpPr txBox="1"/>
            <p:nvPr/>
          </p:nvSpPr>
          <p:spPr>
            <a:xfrm>
              <a:off x="1031619" y="1451495"/>
              <a:ext cx="8963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CIDR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DADB4-5D10-0348-81D2-4A92434D0207}"/>
              </a:ext>
            </a:extLst>
          </p:cNvPr>
          <p:cNvGrpSpPr/>
          <p:nvPr/>
        </p:nvGrpSpPr>
        <p:grpSpPr>
          <a:xfrm>
            <a:off x="614361" y="4472631"/>
            <a:ext cx="1730914" cy="506171"/>
            <a:chOff x="614362" y="1400176"/>
            <a:chExt cx="1730914" cy="564305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524EB3DA-3775-B74B-A711-14EBFE50E54E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09D0326-B1CB-BE46-A070-B8884D57E18E}"/>
                </a:ext>
              </a:extLst>
            </p:cNvPr>
            <p:cNvSpPr txBox="1"/>
            <p:nvPr/>
          </p:nvSpPr>
          <p:spPr>
            <a:xfrm>
              <a:off x="682389" y="1443040"/>
              <a:ext cx="15600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 err="1"/>
                <a:t>countClust</a:t>
              </a:r>
              <a:endParaRPr lang="en-AU" sz="24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C2A98B7-9982-BB40-924E-DE7736934447}"/>
              </a:ext>
            </a:extLst>
          </p:cNvPr>
          <p:cNvGrpSpPr/>
          <p:nvPr/>
        </p:nvGrpSpPr>
        <p:grpSpPr>
          <a:xfrm>
            <a:off x="614361" y="5101213"/>
            <a:ext cx="1730914" cy="506171"/>
            <a:chOff x="614362" y="1400176"/>
            <a:chExt cx="1730914" cy="564305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A14480D4-CE20-EF45-9C38-564AB6C3A682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F475F06-5FB5-774C-AD88-4858C18A97B5}"/>
                </a:ext>
              </a:extLst>
            </p:cNvPr>
            <p:cNvSpPr txBox="1"/>
            <p:nvPr/>
          </p:nvSpPr>
          <p:spPr>
            <a:xfrm>
              <a:off x="1079068" y="1451495"/>
              <a:ext cx="801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RCA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D0E2629-69EB-B64B-BF03-D613D6B3BADB}"/>
              </a:ext>
            </a:extLst>
          </p:cNvPr>
          <p:cNvGrpSpPr/>
          <p:nvPr/>
        </p:nvGrpSpPr>
        <p:grpSpPr>
          <a:xfrm>
            <a:off x="614361" y="5729792"/>
            <a:ext cx="1730914" cy="506171"/>
            <a:chOff x="614362" y="1400176"/>
            <a:chExt cx="1730914" cy="564305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46CCD705-A7BA-7745-A67E-955C6DB4DB0A}"/>
                </a:ext>
              </a:extLst>
            </p:cNvPr>
            <p:cNvSpPr/>
            <p:nvPr/>
          </p:nvSpPr>
          <p:spPr>
            <a:xfrm>
              <a:off x="614362" y="1400176"/>
              <a:ext cx="1730914" cy="56430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F41D6CF-BCE2-B041-95DA-C69FAB311E87}"/>
                </a:ext>
              </a:extLst>
            </p:cNvPr>
            <p:cNvSpPr txBox="1"/>
            <p:nvPr/>
          </p:nvSpPr>
          <p:spPr>
            <a:xfrm>
              <a:off x="989941" y="1451495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SIMLR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C70B06F-6281-6E4E-8F9A-BDFAA52900B5}"/>
              </a:ext>
            </a:extLst>
          </p:cNvPr>
          <p:cNvGrpSpPr/>
          <p:nvPr/>
        </p:nvGrpSpPr>
        <p:grpSpPr>
          <a:xfrm>
            <a:off x="3701109" y="2079093"/>
            <a:ext cx="5320765" cy="4127071"/>
            <a:chOff x="3958285" y="1780867"/>
            <a:chExt cx="5320765" cy="42538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E4BE91D-3C74-D84D-BDB6-484A95C0E2AE}"/>
                </a:ext>
              </a:extLst>
            </p:cNvPr>
            <p:cNvGrpSpPr/>
            <p:nvPr/>
          </p:nvGrpSpPr>
          <p:grpSpPr>
            <a:xfrm>
              <a:off x="7102585" y="3876336"/>
              <a:ext cx="2176464" cy="1270070"/>
              <a:chOff x="3824286" y="4900503"/>
              <a:chExt cx="2176464" cy="1270070"/>
            </a:xfrm>
          </p:grpSpPr>
          <p:sp>
            <p:nvSpPr>
              <p:cNvPr id="55" name="Rounded Rectangle 54">
                <a:extLst>
                  <a:ext uri="{FF2B5EF4-FFF2-40B4-BE49-F238E27FC236}">
                    <a16:creationId xmlns:a16="http://schemas.microsoft.com/office/drawing/2014/main" id="{67175B25-68A8-FB43-9F40-DE0FAF6E85CE}"/>
                  </a:ext>
                </a:extLst>
              </p:cNvPr>
              <p:cNvSpPr/>
              <p:nvPr/>
            </p:nvSpPr>
            <p:spPr>
              <a:xfrm>
                <a:off x="3824286" y="5360885"/>
                <a:ext cx="2176464" cy="809688"/>
              </a:xfrm>
              <a:prstGeom prst="roundRect">
                <a:avLst/>
              </a:prstGeom>
              <a:noFill/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BB5AFAF-E33D-C14A-ACD6-FBBC630C0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9530" y="5568472"/>
                <a:ext cx="2085975" cy="463550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87E5895-DF5C-C349-9A39-96A2CAA3AD03}"/>
                  </a:ext>
                </a:extLst>
              </p:cNvPr>
              <p:cNvSpPr txBox="1"/>
              <p:nvPr/>
            </p:nvSpPr>
            <p:spPr>
              <a:xfrm>
                <a:off x="3824286" y="4900503"/>
                <a:ext cx="14029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/>
                  <a:t>Spearman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48B2243-3863-0E4C-8B8F-920BA540AB61}"/>
                </a:ext>
              </a:extLst>
            </p:cNvPr>
            <p:cNvGrpSpPr/>
            <p:nvPr/>
          </p:nvGrpSpPr>
          <p:grpSpPr>
            <a:xfrm>
              <a:off x="7102586" y="2560954"/>
              <a:ext cx="2176464" cy="1226125"/>
              <a:chOff x="3824286" y="3618520"/>
              <a:chExt cx="2176464" cy="1226125"/>
            </a:xfrm>
          </p:grpSpPr>
          <p:sp>
            <p:nvSpPr>
              <p:cNvPr id="53" name="Rounded Rectangle 52">
                <a:extLst>
                  <a:ext uri="{FF2B5EF4-FFF2-40B4-BE49-F238E27FC236}">
                    <a16:creationId xmlns:a16="http://schemas.microsoft.com/office/drawing/2014/main" id="{22DBEFD4-C214-0F45-90ED-0CABC81CA37F}"/>
                  </a:ext>
                </a:extLst>
              </p:cNvPr>
              <p:cNvSpPr/>
              <p:nvPr/>
            </p:nvSpPr>
            <p:spPr>
              <a:xfrm>
                <a:off x="3824286" y="4034957"/>
                <a:ext cx="2176464" cy="809688"/>
              </a:xfrm>
              <a:prstGeom prst="roundRect">
                <a:avLst/>
              </a:prstGeom>
              <a:noFill/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D63B8E9-0B8C-0A49-9156-206FFE4575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54" t="39728" b="-1"/>
              <a:stretch/>
            </p:blipFill>
            <p:spPr>
              <a:xfrm>
                <a:off x="3869530" y="4216063"/>
                <a:ext cx="2085975" cy="420888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5C18C55-C34D-0F44-BA8A-109FD662BA33}"/>
                  </a:ext>
                </a:extLst>
              </p:cNvPr>
              <p:cNvSpPr txBox="1"/>
              <p:nvPr/>
            </p:nvSpPr>
            <p:spPr>
              <a:xfrm>
                <a:off x="3824286" y="3618520"/>
                <a:ext cx="11772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/>
                  <a:t>Pearson</a:t>
                </a: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A38A9F9-D284-E946-B0E5-993409FE526F}"/>
                </a:ext>
              </a:extLst>
            </p:cNvPr>
            <p:cNvGrpSpPr/>
            <p:nvPr/>
          </p:nvGrpSpPr>
          <p:grpSpPr>
            <a:xfrm>
              <a:off x="3964736" y="1780867"/>
              <a:ext cx="2176464" cy="1246825"/>
              <a:chOff x="3822569" y="2113891"/>
              <a:chExt cx="2176464" cy="1246825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9368A617-5856-224F-97C9-D3053CF32965}"/>
                  </a:ext>
                </a:extLst>
              </p:cNvPr>
              <p:cNvSpPr txBox="1"/>
              <p:nvPr/>
            </p:nvSpPr>
            <p:spPr>
              <a:xfrm>
                <a:off x="3822569" y="2113891"/>
                <a:ext cx="135165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2400" dirty="0"/>
                  <a:t>Euclidean</a:t>
                </a:r>
              </a:p>
            </p:txBody>
          </p:sp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DE989E63-1588-3440-97A1-66A8259C1A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71001" y="2611416"/>
                <a:ext cx="1879600" cy="749300"/>
              </a:xfrm>
              <a:prstGeom prst="rect">
                <a:avLst/>
              </a:prstGeom>
            </p:spPr>
          </p:pic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EA37F82E-CBD8-964C-94AF-22D745C09099}"/>
                  </a:ext>
                </a:extLst>
              </p:cNvPr>
              <p:cNvSpPr/>
              <p:nvPr/>
            </p:nvSpPr>
            <p:spPr>
              <a:xfrm>
                <a:off x="3822569" y="2551028"/>
                <a:ext cx="2176464" cy="809688"/>
              </a:xfrm>
              <a:prstGeom prst="roundRect">
                <a:avLst/>
              </a:prstGeom>
              <a:noFill/>
              <a:ln w="1905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85A51CA-5532-004B-BC65-AD21B1C6F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8317" y="3860841"/>
              <a:ext cx="1676400" cy="571500"/>
            </a:xfrm>
            <a:prstGeom prst="rect">
              <a:avLst/>
            </a:prstGeom>
          </p:spPr>
        </p:pic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6A49EE29-30F3-9841-8675-B3F19532F3E5}"/>
                </a:ext>
              </a:extLst>
            </p:cNvPr>
            <p:cNvSpPr/>
            <p:nvPr/>
          </p:nvSpPr>
          <p:spPr>
            <a:xfrm>
              <a:off x="3958285" y="3738151"/>
              <a:ext cx="2176464" cy="809688"/>
            </a:xfrm>
            <a:prstGeom prst="roundRect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9EEE71A-98E3-D546-B9CD-502E11778425}"/>
                </a:ext>
              </a:extLst>
            </p:cNvPr>
            <p:cNvSpPr txBox="1"/>
            <p:nvPr/>
          </p:nvSpPr>
          <p:spPr>
            <a:xfrm>
              <a:off x="3980778" y="3269390"/>
              <a:ext cx="1486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Manhattan</a:t>
              </a:r>
            </a:p>
          </p:txBody>
        </p: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0E1314D2-0CF0-5848-8AD7-E162BBC8573F}"/>
                </a:ext>
              </a:extLst>
            </p:cNvPr>
            <p:cNvSpPr/>
            <p:nvPr/>
          </p:nvSpPr>
          <p:spPr>
            <a:xfrm>
              <a:off x="3964736" y="5225022"/>
              <a:ext cx="2176464" cy="809688"/>
            </a:xfrm>
            <a:prstGeom prst="roundRect">
              <a:avLst/>
            </a:prstGeom>
            <a:noFill/>
            <a:ln w="190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4EFB10B-2883-794C-B998-CC41E34D71E0}"/>
                </a:ext>
              </a:extLst>
            </p:cNvPr>
            <p:cNvSpPr txBox="1"/>
            <p:nvPr/>
          </p:nvSpPr>
          <p:spPr>
            <a:xfrm>
              <a:off x="3958285" y="4751759"/>
              <a:ext cx="14031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Maximum</a:t>
              </a: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E5706247-5F51-1A46-ABF6-38B37713B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6259" y="5471440"/>
              <a:ext cx="1714500" cy="342900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A4F9B5A-019C-E547-ADA2-50C005E22213}"/>
              </a:ext>
            </a:extLst>
          </p:cNvPr>
          <p:cNvSpPr txBox="1"/>
          <p:nvPr/>
        </p:nvSpPr>
        <p:spPr>
          <a:xfrm>
            <a:off x="3404578" y="1139590"/>
            <a:ext cx="8787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200" b="1" dirty="0">
                <a:solidFill>
                  <a:srgbClr val="DE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question: </a:t>
            </a:r>
            <a:r>
              <a:rPr lang="en-AU" sz="2200" dirty="0">
                <a:solidFill>
                  <a:srgbClr val="DE00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there a similarity metric that performs (on average) better for clustering single cells based on their transcriptome?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793B891-D597-FD48-8A78-20C6D7E3C7D6}"/>
              </a:ext>
            </a:extLst>
          </p:cNvPr>
          <p:cNvGrpSpPr/>
          <p:nvPr/>
        </p:nvGrpSpPr>
        <p:grpSpPr>
          <a:xfrm>
            <a:off x="2370381" y="1585913"/>
            <a:ext cx="1485611" cy="4406448"/>
            <a:chOff x="2370381" y="1576530"/>
            <a:chExt cx="1799160" cy="4346521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EB1D039-458F-564E-8310-19B45592F022}"/>
                </a:ext>
              </a:extLst>
            </p:cNvPr>
            <p:cNvCxnSpPr>
              <a:cxnSpLocks/>
            </p:cNvCxnSpPr>
            <p:nvPr/>
          </p:nvCxnSpPr>
          <p:spPr>
            <a:xfrm>
              <a:off x="2370381" y="1576530"/>
              <a:ext cx="1799160" cy="395474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46E7CAF4-FA1A-4149-8270-7EC4D86B8E80}"/>
                </a:ext>
              </a:extLst>
            </p:cNvPr>
            <p:cNvCxnSpPr>
              <a:cxnSpLocks/>
            </p:cNvCxnSpPr>
            <p:nvPr/>
          </p:nvCxnSpPr>
          <p:spPr>
            <a:xfrm>
              <a:off x="2373011" y="1576530"/>
              <a:ext cx="1249841" cy="4346521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74A92D8-B9B8-1640-98D4-50D7C79F5621}"/>
              </a:ext>
            </a:extLst>
          </p:cNvPr>
          <p:cNvGrpSpPr/>
          <p:nvPr/>
        </p:nvGrpSpPr>
        <p:grpSpPr>
          <a:xfrm>
            <a:off x="3404578" y="2021632"/>
            <a:ext cx="8275563" cy="4404967"/>
            <a:chOff x="3618892" y="1742574"/>
            <a:chExt cx="8275563" cy="4612740"/>
          </a:xfrm>
        </p:grpSpPr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DB41722A-7BC8-CF4A-8BB5-FA48987D6622}"/>
                </a:ext>
              </a:extLst>
            </p:cNvPr>
            <p:cNvSpPr/>
            <p:nvPr/>
          </p:nvSpPr>
          <p:spPr>
            <a:xfrm>
              <a:off x="3618892" y="1742574"/>
              <a:ext cx="2781908" cy="4607613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4EB0FBF-4257-CD43-8A80-EB51472071AF}"/>
                </a:ext>
              </a:extLst>
            </p:cNvPr>
            <p:cNvSpPr/>
            <p:nvPr/>
          </p:nvSpPr>
          <p:spPr>
            <a:xfrm>
              <a:off x="6832415" y="2541742"/>
              <a:ext cx="2696595" cy="2929698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388130B-FC6C-2841-8456-35E1CF38980B}"/>
                </a:ext>
              </a:extLst>
            </p:cNvPr>
            <p:cNvSpPr txBox="1"/>
            <p:nvPr/>
          </p:nvSpPr>
          <p:spPr>
            <a:xfrm>
              <a:off x="9439488" y="5270732"/>
              <a:ext cx="24549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Correlation-based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FD56FE8-F36B-EF4D-A7FD-778BE6274D84}"/>
                </a:ext>
              </a:extLst>
            </p:cNvPr>
            <p:cNvSpPr txBox="1"/>
            <p:nvPr/>
          </p:nvSpPr>
          <p:spPr>
            <a:xfrm>
              <a:off x="6383256" y="5893649"/>
              <a:ext cx="2079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2400" dirty="0"/>
                <a:t>Distance-based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1184A16-0EA9-1A4C-97B4-C59A222C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 charset="0"/>
                <a:cs typeface="Arial" charset="0"/>
              </a:rPr>
              <a:t>Similarity metric is the core of clustering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78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20884" y="0"/>
            <a:ext cx="12192000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a typeface="Arial" charset="0"/>
                <a:cs typeface="Arial" charset="0"/>
              </a:rPr>
              <a:t>    </a:t>
            </a:r>
            <a:r>
              <a:rPr lang="en-US" sz="3600" i="1" dirty="0">
                <a:solidFill>
                  <a:schemeClr val="bg1"/>
                </a:solidFill>
                <a:ea typeface="Arial" charset="0"/>
                <a:cs typeface="Arial" charset="0"/>
              </a:rPr>
              <a:t>k</a:t>
            </a:r>
            <a:r>
              <a:rPr lang="en-US" sz="3600" dirty="0">
                <a:solidFill>
                  <a:schemeClr val="bg1"/>
                </a:solidFill>
                <a:ea typeface="Arial" charset="0"/>
                <a:cs typeface="Arial" charset="0"/>
              </a:rPr>
              <a:t>-means Clustering on GSE60361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41AD5-6A53-A145-AA18-0A0C37C6E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7" y="2476156"/>
            <a:ext cx="10988842" cy="319244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37C80CC-067D-7049-AE42-06CEA1CE3ED5}"/>
              </a:ext>
            </a:extLst>
          </p:cNvPr>
          <p:cNvGrpSpPr/>
          <p:nvPr/>
        </p:nvGrpSpPr>
        <p:grpSpPr>
          <a:xfrm>
            <a:off x="614361" y="1400176"/>
            <a:ext cx="1730915" cy="564305"/>
            <a:chOff x="614361" y="1400176"/>
            <a:chExt cx="1730915" cy="564305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0190C10-6803-064D-B92C-7EF102B591F0}"/>
                </a:ext>
              </a:extLst>
            </p:cNvPr>
            <p:cNvSpPr/>
            <p:nvPr/>
          </p:nvSpPr>
          <p:spPr>
            <a:xfrm>
              <a:off x="614361" y="1400176"/>
              <a:ext cx="1730915" cy="56430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07FE8C-D950-8049-9D5E-C8153AF91F6A}"/>
                </a:ext>
              </a:extLst>
            </p:cNvPr>
            <p:cNvSpPr txBox="1"/>
            <p:nvPr/>
          </p:nvSpPr>
          <p:spPr>
            <a:xfrm>
              <a:off x="864717" y="1439446"/>
              <a:ext cx="12137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2400" i="1" dirty="0"/>
                <a:t>k</a:t>
              </a:r>
              <a:r>
                <a:rPr lang="en-AU" sz="2400" dirty="0"/>
                <a:t>-means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DC3CCE4-1AB4-8243-8FF8-B9701BB2B100}"/>
              </a:ext>
            </a:extLst>
          </p:cNvPr>
          <p:cNvSpPr/>
          <p:nvPr/>
        </p:nvSpPr>
        <p:spPr>
          <a:xfrm>
            <a:off x="-20884" y="6123127"/>
            <a:ext cx="36498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Zeisel A, et al. </a:t>
            </a:r>
            <a:r>
              <a:rPr lang="en-AU" sz="16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A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2015</a:t>
            </a:r>
            <a:endParaRPr lang="en-A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52AD19-FD68-3041-805E-E2717E6ED382}"/>
              </a:ext>
            </a:extLst>
          </p:cNvPr>
          <p:cNvSpPr/>
          <p:nvPr/>
        </p:nvSpPr>
        <p:spPr>
          <a:xfrm>
            <a:off x="3457496" y="2776193"/>
            <a:ext cx="16417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pre-defined cell types</a:t>
            </a:r>
            <a:endParaRPr lang="en-A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9BB155-4CEB-824E-BB1D-DC286F816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 charset="0"/>
                <a:cs typeface="Arial" charset="0"/>
              </a:rPr>
              <a:t> </a:t>
            </a:r>
            <a:r>
              <a:rPr lang="en-US" i="1" dirty="0">
                <a:ea typeface="Arial" charset="0"/>
                <a:cs typeface="Arial" charset="0"/>
              </a:rPr>
              <a:t>k</a:t>
            </a:r>
            <a:r>
              <a:rPr lang="en-US" dirty="0">
                <a:ea typeface="Arial" charset="0"/>
                <a:cs typeface="Arial" charset="0"/>
              </a:rPr>
              <a:t>-means Clustering on GSE60361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57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F02D27-4896-C94E-8FDF-E287F0335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97" y="1202822"/>
            <a:ext cx="8763465" cy="2695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A0F66D-4DD3-1948-8FE7-3ADEF9BEA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7" y="1989221"/>
            <a:ext cx="3857826" cy="43029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7E1BA33-D9C7-654C-AC19-593CCBABE2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972" y="4755064"/>
            <a:ext cx="3348665" cy="127811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8362F05-9C75-F44D-9698-B2DEC015E8C3}"/>
              </a:ext>
            </a:extLst>
          </p:cNvPr>
          <p:cNvSpPr/>
          <p:nvPr/>
        </p:nvSpPr>
        <p:spPr>
          <a:xfrm>
            <a:off x="9419105" y="3981864"/>
            <a:ext cx="2690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200" b="1" dirty="0">
                <a:latin typeface="Arial" panose="020B0604020202020204" pitchFamily="34" charset="0"/>
                <a:cs typeface="Arial" panose="020B0604020202020204" pitchFamily="34" charset="0"/>
              </a:rPr>
              <a:t>Agreement to pre-defined classes:</a:t>
            </a:r>
          </a:p>
          <a:p>
            <a:pPr algn="ctr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Normalized Mutual Information (NMI) </a:t>
            </a:r>
          </a:p>
          <a:p>
            <a:pPr algn="ctr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Adjusted Rand Index (ARI)</a:t>
            </a:r>
          </a:p>
          <a:p>
            <a:pPr algn="ctr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Fowlkes-Mallows Index (FM)</a:t>
            </a:r>
          </a:p>
          <a:p>
            <a:pPr algn="ctr"/>
            <a:r>
              <a:rPr lang="en-AU" sz="1200" dirty="0">
                <a:latin typeface="Arial" panose="020B0604020202020204" pitchFamily="34" charset="0"/>
                <a:cs typeface="Arial" panose="020B0604020202020204" pitchFamily="34" charset="0"/>
              </a:rPr>
              <a:t>Jaccard Index (Jaccard)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43CA3E-E527-1043-88E8-C1EB7CFB45ED}"/>
              </a:ext>
            </a:extLst>
          </p:cNvPr>
          <p:cNvGrpSpPr/>
          <p:nvPr/>
        </p:nvGrpSpPr>
        <p:grpSpPr>
          <a:xfrm>
            <a:off x="10242186" y="5163210"/>
            <a:ext cx="1658470" cy="1611984"/>
            <a:chOff x="10433514" y="5096246"/>
            <a:chExt cx="1658470" cy="16119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54CD7B1-A85B-284C-9FD2-F410F9B12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18"/>
            <a:stretch/>
          </p:blipFill>
          <p:spPr>
            <a:xfrm>
              <a:off x="10540777" y="5096246"/>
              <a:ext cx="1447169" cy="1242652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53745EF-2A99-014E-8EFD-407DF588F916}"/>
                </a:ext>
              </a:extLst>
            </p:cNvPr>
            <p:cNvSpPr/>
            <p:nvPr/>
          </p:nvSpPr>
          <p:spPr>
            <a:xfrm>
              <a:off x="10433514" y="6338898"/>
              <a:ext cx="16584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AU" dirty="0" err="1"/>
                <a:t>Taiyun</a:t>
              </a:r>
              <a:r>
                <a:rPr lang="en-AU" dirty="0"/>
                <a:t> Kim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4161F5-FCC4-7647-B323-21682EE5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 charset="0"/>
                <a:cs typeface="Arial" charset="0"/>
              </a:rPr>
              <a:t> Evaluation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90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3D0B6B-42AA-1C4A-A736-F0096C62B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04"/>
          <a:stretch/>
        </p:blipFill>
        <p:spPr>
          <a:xfrm>
            <a:off x="467313" y="1556085"/>
            <a:ext cx="11236490" cy="47805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96954A-1E37-E14F-9D6E-CDDCA05B69F0}"/>
              </a:ext>
            </a:extLst>
          </p:cNvPr>
          <p:cNvSpPr/>
          <p:nvPr/>
        </p:nvSpPr>
        <p:spPr>
          <a:xfrm>
            <a:off x="6352674" y="1395663"/>
            <a:ext cx="5470358" cy="3769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2DC370-3605-8447-AC8F-98061D3155A4}"/>
              </a:ext>
            </a:extLst>
          </p:cNvPr>
          <p:cNvSpPr/>
          <p:nvPr/>
        </p:nvSpPr>
        <p:spPr>
          <a:xfrm>
            <a:off x="481600" y="1409951"/>
            <a:ext cx="5885361" cy="1129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8BE25-03EA-704F-B650-DE782A683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 charset="0"/>
                <a:cs typeface="Arial" charset="0"/>
              </a:rPr>
              <a:t> Evaluation results (against the pre-defined cell types)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/>
          <p:cNvSpPr txBox="1">
            <a:spLocks/>
          </p:cNvSpPr>
          <p:nvPr/>
        </p:nvSpPr>
        <p:spPr>
          <a:xfrm>
            <a:off x="-20884" y="0"/>
            <a:ext cx="12192000" cy="1076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3D0B6B-42AA-1C4A-A736-F0096C62B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" t="56341" r="-93" b="-14038"/>
          <a:stretch/>
        </p:blipFill>
        <p:spPr>
          <a:xfrm>
            <a:off x="467313" y="1235243"/>
            <a:ext cx="11236490" cy="4780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67B5D-B212-5F48-86AC-095E10F29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88" b="42304"/>
          <a:stretch/>
        </p:blipFill>
        <p:spPr>
          <a:xfrm>
            <a:off x="467313" y="4892842"/>
            <a:ext cx="11236490" cy="1235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D342B9-798E-3A47-995E-41910E79AE4E}"/>
              </a:ext>
            </a:extLst>
          </p:cNvPr>
          <p:cNvSpPr txBox="1"/>
          <p:nvPr/>
        </p:nvSpPr>
        <p:spPr>
          <a:xfrm>
            <a:off x="519492" y="6174709"/>
            <a:ext cx="10930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600" dirty="0"/>
              <a:t>On average, correlation-based metrics improved on distance-based metrics by </a:t>
            </a:r>
            <a:r>
              <a:rPr lang="en-AU" sz="1600" dirty="0">
                <a:solidFill>
                  <a:srgbClr val="FF0000"/>
                </a:solidFill>
              </a:rPr>
              <a:t>31.5%</a:t>
            </a:r>
            <a:r>
              <a:rPr lang="en-AU" sz="1600" dirty="0"/>
              <a:t> (NMI), </a:t>
            </a:r>
            <a:r>
              <a:rPr lang="en-AU" sz="1600" dirty="0">
                <a:solidFill>
                  <a:srgbClr val="FF0000"/>
                </a:solidFill>
              </a:rPr>
              <a:t>39.6%</a:t>
            </a:r>
            <a:r>
              <a:rPr lang="en-AU" sz="1600" dirty="0"/>
              <a:t> (ARI), </a:t>
            </a:r>
            <a:r>
              <a:rPr lang="en-AU" sz="1600" dirty="0">
                <a:solidFill>
                  <a:srgbClr val="FF0000"/>
                </a:solidFill>
              </a:rPr>
              <a:t>16%</a:t>
            </a:r>
            <a:r>
              <a:rPr lang="en-AU" sz="1600" dirty="0"/>
              <a:t> (FM), </a:t>
            </a:r>
            <a:r>
              <a:rPr lang="en-AU" sz="1600" dirty="0">
                <a:solidFill>
                  <a:srgbClr val="FF0000"/>
                </a:solidFill>
              </a:rPr>
              <a:t>23%</a:t>
            </a:r>
            <a:r>
              <a:rPr lang="en-AU" sz="1600" dirty="0"/>
              <a:t> (Jaccard)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411C23-23C8-3A4B-A8A2-0CCB45D7C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Arial" charset="0"/>
                <a:cs typeface="Arial" charset="0"/>
              </a:rPr>
              <a:t> Evaluation results (against the pre-defined cell types)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842830"/>
      </p:ext>
    </p:extLst>
  </p:cSld>
  <p:clrMapOvr>
    <a:masterClrMapping/>
  </p:clrMapOvr>
</p:sld>
</file>

<file path=ppt/theme/theme1.xml><?xml version="1.0" encoding="utf-8"?>
<a:theme xmlns:a="http://schemas.openxmlformats.org/drawingml/2006/main" name="CompBio2015">
  <a:themeElements>
    <a:clrScheme name="The University of Sydney_Color Theme">
      <a:dk1>
        <a:sysClr val="windowText" lastClr="000000"/>
      </a:dk1>
      <a:lt1>
        <a:sysClr val="window" lastClr="FFFFFF"/>
      </a:lt1>
      <a:dk2>
        <a:srgbClr val="0148A4"/>
      </a:dk2>
      <a:lt2>
        <a:srgbClr val="EEECE1"/>
      </a:lt2>
      <a:accent1>
        <a:srgbClr val="E64626"/>
      </a:accent1>
      <a:accent2>
        <a:srgbClr val="EF8025"/>
      </a:accent2>
      <a:accent3>
        <a:srgbClr val="FFB800"/>
      </a:accent3>
      <a:accent4>
        <a:srgbClr val="5C923E"/>
      </a:accent4>
      <a:accent5>
        <a:srgbClr val="5496DB"/>
      </a:accent5>
      <a:accent6>
        <a:srgbClr val="0148A4"/>
      </a:accent6>
      <a:hlink>
        <a:srgbClr val="E64626"/>
      </a:hlink>
      <a:folHlink>
        <a:srgbClr val="F0513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CompBio2015</Template>
  <TotalTime>2945</TotalTime>
  <Words>1194</Words>
  <Application>Microsoft Macintosh PowerPoint</Application>
  <PresentationFormat>Widescreen</PresentationFormat>
  <Paragraphs>275</Paragraphs>
  <Slides>29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微軟正黑體</vt:lpstr>
      <vt:lpstr>ＭＳ Ｐゴシック</vt:lpstr>
      <vt:lpstr>SimSun</vt:lpstr>
      <vt:lpstr>Arial</vt:lpstr>
      <vt:lpstr>Calibri</vt:lpstr>
      <vt:lpstr>Helvetica</vt:lpstr>
      <vt:lpstr>Lucida Grande</vt:lpstr>
      <vt:lpstr>Symbol</vt:lpstr>
      <vt:lpstr>Times New Roman</vt:lpstr>
      <vt:lpstr>Tw Cen MT</vt:lpstr>
      <vt:lpstr>CompBio2015</vt:lpstr>
      <vt:lpstr>PDF</vt:lpstr>
      <vt:lpstr>Exploring single cell data</vt:lpstr>
      <vt:lpstr>PowerPoint Presentation</vt:lpstr>
      <vt:lpstr>PowerPoint Presentation</vt:lpstr>
      <vt:lpstr>Clustering algorithms</vt:lpstr>
      <vt:lpstr>Similarity metric is the core of clustering algorithm</vt:lpstr>
      <vt:lpstr> k-means Clustering on GSE60361</vt:lpstr>
      <vt:lpstr> Evaluation framework</vt:lpstr>
      <vt:lpstr> Evaluation results (against the pre-defined cell types)</vt:lpstr>
      <vt:lpstr> Evaluation results (against the pre-defined cell types)</vt:lpstr>
      <vt:lpstr> Clustering using a kernel-based approach</vt:lpstr>
      <vt:lpstr> Evaluation results of SIMLR with Pearson or Euclidean metric</vt:lpstr>
      <vt:lpstr>Summary</vt:lpstr>
      <vt:lpstr>PowerPoint Presentation</vt:lpstr>
      <vt:lpstr>Previous work on mixture modelling</vt:lpstr>
      <vt:lpstr>Previous work on mixture modelling</vt:lpstr>
      <vt:lpstr>Establishing a good set of stably expressed genes</vt:lpstr>
      <vt:lpstr>PowerPoint Presentation</vt:lpstr>
      <vt:lpstr>Features</vt:lpstr>
      <vt:lpstr>PowerPoint Presentation</vt:lpstr>
      <vt:lpstr>Effect of F-statistics: What if the pre-define group information is not 100% correct.</vt:lpstr>
      <vt:lpstr>What about GAPDH?</vt:lpstr>
      <vt:lpstr>Characteristic of some genes </vt:lpstr>
      <vt:lpstr>Evaluation of scSEG (PCA plot) -  Human early developmental dataset (Petropoulos et al) </vt:lpstr>
      <vt:lpstr>Comparison with other data</vt:lpstr>
      <vt:lpstr>Summary</vt:lpstr>
      <vt:lpstr>Leading to scMerge</vt:lpstr>
      <vt:lpstr>Acknowledgements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Yang</dc:creator>
  <cp:lastModifiedBy>Jean Yang</cp:lastModifiedBy>
  <cp:revision>201</cp:revision>
  <dcterms:created xsi:type="dcterms:W3CDTF">2018-07-16T08:43:53Z</dcterms:created>
  <dcterms:modified xsi:type="dcterms:W3CDTF">2018-11-09T16:08:05Z</dcterms:modified>
</cp:coreProperties>
</file>