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64" r:id="rId4"/>
    <p:sldId id="260" r:id="rId5"/>
    <p:sldId id="279" r:id="rId6"/>
    <p:sldId id="261" r:id="rId7"/>
    <p:sldId id="259" r:id="rId8"/>
    <p:sldId id="262" r:id="rId9"/>
    <p:sldId id="263" r:id="rId10"/>
    <p:sldId id="280" r:id="rId11"/>
    <p:sldId id="281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C6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11" autoAdjust="0"/>
    <p:restoredTop sz="94660"/>
  </p:normalViewPr>
  <p:slideViewPr>
    <p:cSldViewPr>
      <p:cViewPr varScale="1">
        <p:scale>
          <a:sx n="115" d="100"/>
          <a:sy n="115" d="100"/>
        </p:scale>
        <p:origin x="181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687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82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24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56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12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96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724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27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716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40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65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DF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45184-80ED-4EEE-94E2-90517B34E3EE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19. 09. 2020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C820-4BF6-47ED-BB07-2F284CA0C112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5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39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10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18" Type="http://schemas.openxmlformats.org/officeDocument/2006/relationships/image" Target="../media/image2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16" Type="http://schemas.openxmlformats.org/officeDocument/2006/relationships/image" Target="../media/image18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png"/><Relationship Id="rId11" Type="http://schemas.openxmlformats.org/officeDocument/2006/relationships/image" Target="../media/image13.png"/><Relationship Id="rId15" Type="http://schemas.openxmlformats.org/officeDocument/2006/relationships/image" Target="../media/image1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9" Type="http://schemas.openxmlformats.org/officeDocument/2006/relationships/image" Target="../media/image10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11.png"/><Relationship Id="rId7" Type="http://schemas.openxmlformats.org/officeDocument/2006/relationships/image" Target="../media/image25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4.png"/><Relationship Id="rId11" Type="http://schemas.openxmlformats.org/officeDocument/2006/relationships/image" Target="../media/image2.png"/><Relationship Id="rId5" Type="http://schemas.openxmlformats.org/officeDocument/2006/relationships/image" Target="../media/image11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png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B422B0-1125-4E43-A68D-595AD3F665D7}" type="slidenum"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92088" y="390525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 dirty="0"/>
          </a:p>
        </p:txBody>
      </p:sp>
      <p:sp>
        <p:nvSpPr>
          <p:cNvPr id="9" name="Rectangle 8"/>
          <p:cNvSpPr/>
          <p:nvPr/>
        </p:nvSpPr>
        <p:spPr>
          <a:xfrm>
            <a:off x="2590800" y="528600"/>
            <a:ext cx="36937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TWO QUESTIONS ON TC</a:t>
            </a:r>
            <a:endParaRPr lang="en-SI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en-SI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sl-SI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Petar Pavešić, University of Ljubljana</a:t>
            </a:r>
            <a:endParaRPr lang="sl-SI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84368" y="-5898"/>
            <a:ext cx="1259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l-SI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</a:t>
            </a:r>
            <a:endParaRPr lang="sl-SI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3548" y="1594616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is the TC of a wedge?</a:t>
            </a:r>
          </a:p>
          <a:p>
            <a:pPr algn="just"/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 the literature one can find two relatively coarse estimates (Farber 2006 and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Dranishnikov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2014) which almost contradict each other. We are going to discuss the relation between the estimates and propose a common improvement. </a:t>
            </a:r>
          </a:p>
          <a:p>
            <a:pPr algn="just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Which closed manifolds have small TC?</a:t>
            </a:r>
          </a:p>
          <a:p>
            <a:pPr algn="just"/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Grant, Lupton and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Oprea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2013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showed that the only closed manifolds with TC=2 are odd spheres. We are going to study closed manifolds with TC=3.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306952" y="4876623"/>
                <a:ext cx="1333500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TC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𝑝𝑡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952" y="4876623"/>
                <a:ext cx="1333500" cy="369332"/>
              </a:xfrm>
              <a:prstGeom prst="rect">
                <a:avLst/>
              </a:prstGeom>
              <a:blipFill>
                <a:blip r:embed="rId2"/>
                <a:stretch>
                  <a:fillRect b="-7937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713509" y="5753362"/>
            <a:ext cx="7954652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BIRS-CMO online workshop: Topological Complexity and Motion Planning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2020</a:t>
            </a:r>
            <a:endParaRPr lang="sl-SI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9912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10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0500" y="427038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" y="6558905"/>
            <a:ext cx="2895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61228" y="-5898"/>
            <a:ext cx="25827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MANIFOLDS WITH SMALL TC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66055" y="457200"/>
            <a:ext cx="8411889" cy="1553528"/>
            <a:chOff x="366055" y="533400"/>
            <a:chExt cx="8411889" cy="1553528"/>
          </a:xfrm>
        </p:grpSpPr>
        <p:sp>
          <p:nvSpPr>
            <p:cNvPr id="22" name="Rounded Rectangle 21"/>
            <p:cNvSpPr/>
            <p:nvPr/>
          </p:nvSpPr>
          <p:spPr>
            <a:xfrm>
              <a:off x="366055" y="533400"/>
              <a:ext cx="8411889" cy="1553528"/>
            </a:xfrm>
            <a:prstGeom prst="roundRect">
              <a:avLst/>
            </a:prstGeom>
            <a:solidFill>
              <a:srgbClr val="FFFF00">
                <a:alpha val="30000"/>
              </a:srgbClr>
            </a:solidFill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914400" y="609600"/>
                  <a:ext cx="7620000" cy="147732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sl-SI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SI" dirty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is a closed orientable </a:t>
                  </a:r>
                  <a14:m>
                    <m:oMath xmlns:m="http://schemas.openxmlformats.org/officeDocument/2006/math"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n-SI" dirty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-dimensional </a:t>
                  </a:r>
                  <a:r>
                    <a:rPr lang="en-SI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manifold with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SI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TC</m:t>
                      </m:r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r>
                    <a:rPr lang="en-SI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.</a:t>
                  </a:r>
                </a:p>
                <a:p>
                  <a:r>
                    <a:rPr lang="en-SI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Then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</m:oMath>
                  </a14:m>
                  <a:r>
                    <a:rPr lang="en-SI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is free and one of the following alternatives hold:</a:t>
                  </a:r>
                </a:p>
                <a:p>
                  <a:pPr marL="285750" indent="-285750">
                    <a:buFontTx/>
                    <a:buChar char="-"/>
                  </a:pPr>
                  <a14:m>
                    <m:oMath xmlns:m="http://schemas.openxmlformats.org/officeDocument/2006/math">
                      <m:sSup>
                        <m:sSup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≅⋀</m:t>
                      </m:r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a14:m>
                  <a:endPara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  <a:p>
                  <a:pPr marL="285750" indent="-285750">
                    <a:buFontTx/>
                    <a:buChar char="-"/>
                  </a:pPr>
                  <a14:m>
                    <m:oMath xmlns:m="http://schemas.openxmlformats.org/officeDocument/2006/math">
                      <m:sSup>
                        <m:sSup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l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≅⋀</m:t>
                      </m:r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e>
                      </m:d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1≤</m:t>
                      </m:r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SI" dirty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r>
                    <a:rPr lang="en-SI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odd</a:t>
                  </a:r>
                </a:p>
                <a:p>
                  <a:pPr marL="285750" indent="-285750">
                    <a:buFontTx/>
                    <a:buChar char="-"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lang="en-SI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l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SI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SI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I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sl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SI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≠0,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SI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sl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ℤ</m:t>
                              </m:r>
                            </m:e>
                            <m:sub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≅⋀</m:t>
                      </m:r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SI" i="1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⊗</m:t>
                      </m:r>
                      <m:sSub>
                        <m:sSub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endParaRPr lang="en-US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609600"/>
                  <a:ext cx="7620000" cy="1477328"/>
                </a:xfrm>
                <a:prstGeom prst="rect">
                  <a:avLst/>
                </a:prstGeom>
                <a:blipFill>
                  <a:blip r:embed="rId2"/>
                  <a:stretch>
                    <a:fillRect l="-640" t="-2479" b="-41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6055" y="2176541"/>
                <a:ext cx="2590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Manifolds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≤3</m:t>
                    </m:r>
                  </m:oMath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055" y="2176541"/>
                <a:ext cx="2590800" cy="369332"/>
              </a:xfrm>
              <a:prstGeom prst="rect">
                <a:avLst/>
              </a:prstGeom>
              <a:blipFill>
                <a:blip r:embed="rId3"/>
                <a:stretch>
                  <a:fillRect l="-18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9600" y="2565856"/>
                <a:ext cx="38860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≅⋀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⇒  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SI" dirty="0" smtClean="0"/>
                  <a:t> 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is a sphere</a:t>
                </a:r>
                <a:r>
                  <a:rPr lang="en-SI" dirty="0" smtClean="0"/>
                  <a:t>   </a:t>
                </a:r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565856"/>
                <a:ext cx="3886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98306" y="3124200"/>
                <a:ext cx="816469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≅⋀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  <m:r>
                      <a:rPr lang="en-SI" b="0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⇒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≃</m:t>
                    </m:r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⇒ 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 (Kreck-L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ü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ck 2009)</a:t>
                </a:r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06" y="3124200"/>
                <a:ext cx="8164694" cy="369332"/>
              </a:xfrm>
              <a:prstGeom prst="rect">
                <a:avLst/>
              </a:prstGeom>
              <a:blipFill>
                <a:blip r:embed="rId5"/>
                <a:stretch>
                  <a:fillRect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88409" y="3722557"/>
                <a:ext cx="41553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≅⋀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 1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odd</a:t>
                </a:r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09" y="3722557"/>
                <a:ext cx="4155368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039090" y="4083413"/>
                <a:ext cx="6400800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examples: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𝑆𝑈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⋀</m:t>
                        </m:r>
                        <m:d>
                          <m:d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SI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SI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SI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SI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SI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SI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𝑆𝑝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⋀</m:t>
                        </m:r>
                        <m:d>
                          <m:d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SI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SI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SI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SI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SI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SI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090" y="4083413"/>
                <a:ext cx="6400800" cy="404983"/>
              </a:xfrm>
              <a:prstGeom prst="rect">
                <a:avLst/>
              </a:prstGeom>
              <a:blipFill>
                <a:blip r:embed="rId7"/>
                <a:stretch>
                  <a:fillRect l="-762" t="-3030" b="-2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34222" y="4606531"/>
                <a:ext cx="7419110" cy="651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examples?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homogeneous </a:t>
                </a:r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spaces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𝑆𝑈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𝑆𝑈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-bundles over</a:t>
                </a:r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 </a:t>
                </a:r>
              </a:p>
              <a:p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                   unions  of two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along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222" y="4606531"/>
                <a:ext cx="7419110" cy="651269"/>
              </a:xfrm>
              <a:prstGeom prst="rect">
                <a:avLst/>
              </a:prstGeom>
              <a:blipFill>
                <a:blip r:embed="rId8"/>
                <a:stretch>
                  <a:fillRect l="-740" t="-4673" b="-149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09800" y="5334000"/>
                <a:ext cx="563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Wu-manifold 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𝑆𝑈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𝑆𝑂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  (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⋀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)</m:t>
                    </m:r>
                  </m:oMath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34000"/>
                <a:ext cx="5638800" cy="369332"/>
              </a:xfrm>
              <a:prstGeom prst="rect">
                <a:avLst/>
              </a:prstGeom>
              <a:blipFill>
                <a:blip r:embed="rId9"/>
                <a:stretch>
                  <a:fillRect l="-97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965960" y="6039831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Problem: find methods to determine TC of ‘examples?’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3041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9" grpId="0"/>
      <p:bldP spid="28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11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0500" y="427038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34699" y="2786548"/>
            <a:ext cx="64746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you need a little fresh air and sunshine you can now go to </a:t>
            </a:r>
          </a:p>
          <a:p>
            <a:pPr algn="ctr"/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www.fresh-air-and-sunshine.com</a:t>
            </a:r>
            <a:endParaRPr lang="sl-SI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10746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2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9818" y="387350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6558905"/>
            <a:ext cx="2895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561228" y="-5898"/>
                <a:ext cx="258277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1400" b="1" i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𝐓𝐂</m:t>
                      </m:r>
                      <m:d>
                        <m:dPr>
                          <m:ctrlP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</m:d>
                    </m:oMath>
                  </m:oMathPara>
                </a14:m>
                <a:endParaRPr lang="sl-SI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228" y="-5898"/>
                <a:ext cx="2582772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4800" y="563972"/>
                <a:ext cx="2590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Estimates of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1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sl-SI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63972"/>
                <a:ext cx="2590800" cy="369332"/>
              </a:xfrm>
              <a:prstGeom prst="rect">
                <a:avLst/>
              </a:prstGeom>
              <a:blipFill>
                <a:blip r:embed="rId3"/>
                <a:stretch>
                  <a:fillRect l="-1882" t="-10000" b="-26667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9200" y="1343393"/>
                <a:ext cx="7696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lit/>
                        </m:rP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TC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TC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)}≤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TC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)≤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⁡{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TC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TC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cat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cat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−1}</m:t>
                      </m:r>
                    </m:oMath>
                  </m:oMathPara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endParaRPr lang="en-US" sz="11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14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                                                                                                (Farber, Topology of robot motion planning, 2006)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343393"/>
                <a:ext cx="7696200" cy="769441"/>
              </a:xfrm>
              <a:prstGeom prst="rect">
                <a:avLst/>
              </a:prstGeom>
              <a:blipFill>
                <a:blip r:embed="rId4"/>
                <a:stretch>
                  <a:fillRect b="-5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152400" y="2294383"/>
            <a:ext cx="6824749" cy="841663"/>
            <a:chOff x="2040082" y="2402628"/>
            <a:chExt cx="6824749" cy="8416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2159231" y="2402628"/>
                  <a:ext cx="6705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cat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)}≤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)≤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oMath>
                    </m:oMathPara>
                  </a14:m>
                  <a:endPara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9231" y="2402628"/>
                  <a:ext cx="6705600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sl-SI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Rectangle 9"/>
            <p:cNvSpPr/>
            <p:nvPr/>
          </p:nvSpPr>
          <p:spPr>
            <a:xfrm>
              <a:off x="2040082" y="2936514"/>
              <a:ext cx="57150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1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(</a:t>
              </a:r>
              <a:r>
                <a:rPr lang="en-US" sz="1400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Dranishnikov</a:t>
              </a:r>
              <a:r>
                <a:rPr lang="en-US" sz="1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, Topological complexity of wedges and covering maps, 2014)</a:t>
              </a:r>
              <a:endParaRPr lang="sl-SI" sz="14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98072" y="3657600"/>
            <a:ext cx="7534728" cy="720287"/>
            <a:chOff x="498072" y="3657600"/>
            <a:chExt cx="7534728" cy="7202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98072" y="3810000"/>
                  <a:ext cx="1905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p>
                            </m:sSup>
                            <m: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sup>
                            </m:sSup>
                          </m:e>
                        </m:d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</m:oMath>
                    </m:oMathPara>
                  </a14:m>
                  <a:endPara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8072" y="3810000"/>
                  <a:ext cx="1905000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sl-SI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9" name="Group 68"/>
            <p:cNvGrpSpPr/>
            <p:nvPr/>
          </p:nvGrpSpPr>
          <p:grpSpPr>
            <a:xfrm>
              <a:off x="3352800" y="3657600"/>
              <a:ext cx="4680000" cy="720287"/>
              <a:chOff x="3352800" y="3657600"/>
              <a:chExt cx="4680000" cy="720287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3352800" y="3992182"/>
                <a:ext cx="4680000" cy="0"/>
              </a:xfrm>
              <a:prstGeom prst="line">
                <a:avLst/>
              </a:prstGeom>
              <a:ln w="9525">
                <a:prstDash val="dash"/>
                <a:tailEnd type="non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835334" y="3926452"/>
                <a:ext cx="1440000" cy="0"/>
              </a:xfrm>
              <a:prstGeom prst="line">
                <a:avLst/>
              </a:prstGeom>
              <a:ln w="38100">
                <a:tailEnd type="non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6093414" y="4080296"/>
                <a:ext cx="540000" cy="0"/>
              </a:xfrm>
              <a:prstGeom prst="line">
                <a:avLst/>
              </a:prstGeom>
              <a:ln w="38100">
                <a:tailEnd type="non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/>
              <p:cNvSpPr txBox="1"/>
              <p:nvPr/>
            </p:nvSpPr>
            <p:spPr>
              <a:xfrm>
                <a:off x="4766096" y="3657600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8                                 15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989670" y="4100888"/>
                <a:ext cx="7159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15      17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457200" y="4540693"/>
            <a:ext cx="7772400" cy="717107"/>
            <a:chOff x="457200" y="4388445"/>
            <a:chExt cx="7772400" cy="717107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3352800" y="4724400"/>
              <a:ext cx="4680000" cy="0"/>
            </a:xfrm>
            <a:prstGeom prst="line">
              <a:avLst/>
            </a:prstGeom>
            <a:ln w="9525"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512800" y="4648200"/>
              <a:ext cx="360000" cy="0"/>
            </a:xfrm>
            <a:prstGeom prst="line">
              <a:avLst/>
            </a:prstGeom>
            <a:ln w="38100"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5695970" y="4800600"/>
              <a:ext cx="2340000" cy="0"/>
            </a:xfrm>
            <a:prstGeom prst="line">
              <a:avLst/>
            </a:prstGeom>
            <a:ln w="38100"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457200" y="4490416"/>
                  <a:ext cx="270787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F</m:t>
                            </m:r>
                            <m:r>
                              <a:rPr lang="en-US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,7)∨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F</m:t>
                            </m:r>
                            <m:r>
                              <a:rPr lang="en-US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,7)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</m:oMath>
                    </m:oMathPara>
                  </a14:m>
                  <a:endPara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200" y="4490416"/>
                  <a:ext cx="2707871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sl-SI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TextBox 44"/>
            <p:cNvSpPr txBox="1"/>
            <p:nvPr/>
          </p:nvSpPr>
          <p:spPr>
            <a:xfrm>
              <a:off x="5418826" y="4388445"/>
              <a:ext cx="6220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12 13</a:t>
              </a:r>
              <a:endPara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629929" y="4828553"/>
              <a:ext cx="25996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13                                                         25 </a:t>
              </a:r>
              <a:endParaRPr lang="sl-SI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203746" y="5765888"/>
                <a:ext cx="71247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Lie groups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⇒   </m:t>
                    </m:r>
                    <m:r>
                      <a:rPr lang="en-US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746" y="5765888"/>
                <a:ext cx="7124700" cy="369332"/>
              </a:xfrm>
              <a:prstGeom prst="rect">
                <a:avLst/>
              </a:prstGeom>
              <a:blipFill>
                <a:blip r:embed="rId8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58745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3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9891" y="431073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6558905"/>
            <a:ext cx="2895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1000" y="609600"/>
                <a:ext cx="579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Dranishnikov</a:t>
                </a:r>
                <a:r>
                  <a:rPr lang="en-US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’s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proof of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+1:</m:t>
                    </m:r>
                  </m:oMath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609600"/>
                <a:ext cx="5791200" cy="369332"/>
              </a:xfrm>
              <a:prstGeom prst="rect">
                <a:avLst/>
              </a:prstGeom>
              <a:blipFill>
                <a:blip r:embed="rId6"/>
                <a:stretch>
                  <a:fillRect l="-947" t="-8197" b="-24590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5875116" y="3265218"/>
            <a:ext cx="1080000" cy="0"/>
          </a:xfrm>
          <a:prstGeom prst="line">
            <a:avLst/>
          </a:prstGeom>
          <a:ln w="31750"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968043" y="3256509"/>
            <a:ext cx="1800000" cy="0"/>
          </a:xfrm>
          <a:prstGeom prst="line">
            <a:avLst/>
          </a:prstGeom>
          <a:ln w="31750">
            <a:solidFill>
              <a:srgbClr val="FF0000"/>
            </a:solidFill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891374" y="1439637"/>
            <a:ext cx="2882198" cy="2897418"/>
            <a:chOff x="5883825" y="1452320"/>
            <a:chExt cx="2882198" cy="28974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ectangle 51"/>
                <p:cNvSpPr>
                  <a:spLocks/>
                </p:cNvSpPr>
                <p:nvPr/>
              </p:nvSpPr>
              <p:spPr>
                <a:xfrm>
                  <a:off x="5885370" y="1460156"/>
                  <a:ext cx="1080000" cy="1800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3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oMath>
                    </m:oMathPara>
                  </a14:m>
                  <a:endParaRPr lang="sl-SI" dirty="0"/>
                </a:p>
              </p:txBody>
            </p:sp>
          </mc:Choice>
          <mc:Fallback xmlns="">
            <p:sp>
              <p:nvSpPr>
                <p:cNvPr id="52" name="Rectangle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5370" y="1460156"/>
                  <a:ext cx="1080000" cy="180000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Rectangle 50"/>
                <p:cNvSpPr>
                  <a:spLocks/>
                </p:cNvSpPr>
                <p:nvPr/>
              </p:nvSpPr>
              <p:spPr>
                <a:xfrm>
                  <a:off x="6966023" y="3268782"/>
                  <a:ext cx="1800000" cy="1080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3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sl-SI" dirty="0"/>
                </a:p>
              </p:txBody>
            </p:sp>
          </mc:Choice>
          <mc:Fallback xmlns="">
            <p:sp>
              <p:nvSpPr>
                <p:cNvPr id="51" name="Rectangle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6023" y="3268782"/>
                  <a:ext cx="1800000" cy="108000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Rectangle 49"/>
                <p:cNvSpPr>
                  <a:spLocks noChangeAspect="1"/>
                </p:cNvSpPr>
                <p:nvPr/>
              </p:nvSpPr>
              <p:spPr>
                <a:xfrm>
                  <a:off x="6963825" y="1456509"/>
                  <a:ext cx="1800000" cy="1800000"/>
                </a:xfrm>
                <a:prstGeom prst="rect">
                  <a:avLst/>
                </a:prstGeom>
                <a:solidFill>
                  <a:srgbClr val="FF0000">
                    <a:alpha val="26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oMath>
                    </m:oMathPara>
                  </a14:m>
                  <a:endParaRPr lang="sl-SI" dirty="0"/>
                </a:p>
              </p:txBody>
            </p:sp>
          </mc:Choice>
          <mc:Fallback xmlns="">
            <p:sp>
              <p:nvSpPr>
                <p:cNvPr id="50" name="Rectangle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3825" y="1456509"/>
                  <a:ext cx="1800000" cy="180000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Rectangle 48"/>
                <p:cNvSpPr/>
                <p:nvPr/>
              </p:nvSpPr>
              <p:spPr>
                <a:xfrm>
                  <a:off x="5883825" y="3269738"/>
                  <a:ext cx="1080000" cy="1080000"/>
                </a:xfrm>
                <a:prstGeom prst="rect">
                  <a:avLst/>
                </a:prstGeom>
                <a:solidFill>
                  <a:schemeClr val="accent1">
                    <a:alpha val="32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sl-SI" dirty="0"/>
                </a:p>
              </p:txBody>
            </p:sp>
          </mc:Choice>
          <mc:Fallback xmlns="">
            <p:sp>
              <p:nvSpPr>
                <p:cNvPr id="49" name="Rectangle 4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3825" y="3269738"/>
                  <a:ext cx="1080000" cy="108000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6" name="Straight Connector 45"/>
            <p:cNvCxnSpPr/>
            <p:nvPr/>
          </p:nvCxnSpPr>
          <p:spPr>
            <a:xfrm flipV="1">
              <a:off x="6958686" y="3269738"/>
              <a:ext cx="0" cy="1080000"/>
            </a:xfrm>
            <a:prstGeom prst="line">
              <a:avLst/>
            </a:prstGeom>
            <a:ln w="31750"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958686" y="1452320"/>
              <a:ext cx="0" cy="1800000"/>
            </a:xfrm>
            <a:prstGeom prst="line">
              <a:avLst/>
            </a:prstGeom>
            <a:ln w="31750">
              <a:solidFill>
                <a:srgbClr val="FF0000"/>
              </a:solidFill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Oval 44"/>
          <p:cNvSpPr/>
          <p:nvPr/>
        </p:nvSpPr>
        <p:spPr>
          <a:xfrm>
            <a:off x="6920150" y="3218792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7000" y="1295400"/>
                <a:ext cx="31717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Represent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as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00" y="1295400"/>
                <a:ext cx="3171702" cy="369332"/>
              </a:xfrm>
              <a:prstGeom prst="rect">
                <a:avLst/>
              </a:prstGeom>
              <a:blipFill>
                <a:blip r:embed="rId11"/>
                <a:stretch>
                  <a:fillRect l="-1536" t="-10000" r="-768" b="-25000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4724400" y="3003803"/>
            <a:ext cx="1346170" cy="381794"/>
            <a:chOff x="4724400" y="3003803"/>
            <a:chExt cx="1346170" cy="3817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/>
                <p:nvPr/>
              </p:nvSpPr>
              <p:spPr>
                <a:xfrm>
                  <a:off x="4724400" y="3123987"/>
                  <a:ext cx="1220591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1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10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11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1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sl-SI" sz="1600" dirty="0">
                    <a:solidFill>
                      <a:prstClr val="white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4400" y="3123987"/>
                  <a:ext cx="1220591" cy="26161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Freeform 54"/>
            <p:cNvSpPr/>
            <p:nvPr/>
          </p:nvSpPr>
          <p:spPr>
            <a:xfrm>
              <a:off x="5452124" y="3003803"/>
              <a:ext cx="618446" cy="193546"/>
            </a:xfrm>
            <a:custGeom>
              <a:avLst/>
              <a:gdLst>
                <a:gd name="connsiteX0" fmla="*/ 0 w 914400"/>
                <a:gd name="connsiteY0" fmla="*/ 183432 h 235684"/>
                <a:gd name="connsiteX1" fmla="*/ 566057 w 914400"/>
                <a:gd name="connsiteY1" fmla="*/ 552 h 235684"/>
                <a:gd name="connsiteX2" fmla="*/ 914400 w 914400"/>
                <a:gd name="connsiteY2" fmla="*/ 235684 h 235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235684">
                  <a:moveTo>
                    <a:pt x="0" y="183432"/>
                  </a:moveTo>
                  <a:cubicBezTo>
                    <a:pt x="206828" y="87637"/>
                    <a:pt x="413657" y="-8157"/>
                    <a:pt x="566057" y="552"/>
                  </a:cubicBezTo>
                  <a:cubicBezTo>
                    <a:pt x="718457" y="9261"/>
                    <a:pt x="816428" y="122472"/>
                    <a:pt x="914400" y="235684"/>
                  </a:cubicBezTo>
                </a:path>
              </a:pathLst>
            </a:custGeom>
            <a:noFill/>
            <a:ln w="127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09456" y="1743181"/>
                <a:ext cx="48852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Find pointed (monoidal) motion plans for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with at most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charts. 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56" y="1743181"/>
                <a:ext cx="4885226" cy="646331"/>
              </a:xfrm>
              <a:prstGeom prst="rect">
                <a:avLst/>
              </a:prstGeom>
              <a:blipFill>
                <a:blip r:embed="rId13"/>
                <a:stretch>
                  <a:fillRect l="-998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79316" y="2505181"/>
                <a:ext cx="460749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If necessary, adjust motion plans so that they are stationary during first or second half time on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∨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∨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.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16" y="2505181"/>
                <a:ext cx="4607498" cy="923330"/>
              </a:xfrm>
              <a:prstGeom prst="rect">
                <a:avLst/>
              </a:prstGeom>
              <a:blipFill>
                <a:blip r:embed="rId14"/>
                <a:stretch>
                  <a:fillRect l="-1058" t="-3974" b="-993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921564" y="3291548"/>
            <a:ext cx="1017960" cy="1063252"/>
            <a:chOff x="5914318" y="3285530"/>
            <a:chExt cx="1017960" cy="1063252"/>
          </a:xfrm>
        </p:grpSpPr>
        <p:sp>
          <p:nvSpPr>
            <p:cNvPr id="56" name="Rectangle 55"/>
            <p:cNvSpPr/>
            <p:nvPr/>
          </p:nvSpPr>
          <p:spPr>
            <a:xfrm>
              <a:off x="6392278" y="3288779"/>
              <a:ext cx="5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164882" y="3285530"/>
              <a:ext cx="765356" cy="66520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914318" y="3285530"/>
              <a:ext cx="1015920" cy="106325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002068" y="1485145"/>
            <a:ext cx="1764000" cy="1744827"/>
            <a:chOff x="7000134" y="1490389"/>
            <a:chExt cx="1764000" cy="1744827"/>
          </a:xfrm>
        </p:grpSpPr>
        <p:sp>
          <p:nvSpPr>
            <p:cNvPr id="62" name="Rectangle 61"/>
            <p:cNvSpPr/>
            <p:nvPr/>
          </p:nvSpPr>
          <p:spPr>
            <a:xfrm>
              <a:off x="7005803" y="2734491"/>
              <a:ext cx="540000" cy="49445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004772" y="2445016"/>
              <a:ext cx="875493" cy="790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006733" y="1828800"/>
              <a:ext cx="1151709" cy="139772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00134" y="1490389"/>
              <a:ext cx="1764000" cy="172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79316" y="3609088"/>
                <a:ext cx="491536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Split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according to intersections with slices and define motion plans on each part by the rule </a:t>
                </a:r>
                <a:r>
                  <a:rPr lang="en-US" i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‘first half time – first component, second half time – second component’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. 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16" y="3609088"/>
                <a:ext cx="4915366" cy="1200329"/>
              </a:xfrm>
              <a:prstGeom prst="rect">
                <a:avLst/>
              </a:prstGeom>
              <a:blipFill>
                <a:blip r:embed="rId15"/>
                <a:stretch>
                  <a:fillRect l="-991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6" name="Group 75"/>
          <p:cNvGrpSpPr/>
          <p:nvPr/>
        </p:nvGrpSpPr>
        <p:grpSpPr>
          <a:xfrm>
            <a:off x="6987632" y="3272926"/>
            <a:ext cx="1815798" cy="1096748"/>
            <a:chOff x="7127622" y="3268782"/>
            <a:chExt cx="1815798" cy="1096748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7127622" y="3648779"/>
              <a:ext cx="18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143420" y="3954974"/>
              <a:ext cx="18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7690983" y="3268782"/>
              <a:ext cx="0" cy="108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8027622" y="3285530"/>
              <a:ext cx="0" cy="108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>
              <a:off x="8311469" y="3285530"/>
              <a:ext cx="0" cy="108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5898456" y="1465437"/>
            <a:ext cx="1116873" cy="1803233"/>
            <a:chOff x="6019800" y="1478447"/>
            <a:chExt cx="1116873" cy="1803233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6031182" y="2747554"/>
              <a:ext cx="108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056673" y="2438400"/>
              <a:ext cx="108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6019800" y="1828800"/>
              <a:ext cx="108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6536595" y="1478447"/>
              <a:ext cx="0" cy="180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6303530" y="1481680"/>
              <a:ext cx="0" cy="180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Rectangle 82"/>
          <p:cNvSpPr/>
          <p:nvPr/>
        </p:nvSpPr>
        <p:spPr>
          <a:xfrm>
            <a:off x="6386127" y="2729935"/>
            <a:ext cx="1154388" cy="901225"/>
          </a:xfrm>
          <a:prstGeom prst="rect">
            <a:avLst/>
          </a:prstGeom>
          <a:solidFill>
            <a:srgbClr val="FFC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88" name="Group 87"/>
          <p:cNvGrpSpPr/>
          <p:nvPr/>
        </p:nvGrpSpPr>
        <p:grpSpPr>
          <a:xfrm>
            <a:off x="6182119" y="2424434"/>
            <a:ext cx="1705990" cy="1507932"/>
            <a:chOff x="6321632" y="2431983"/>
            <a:chExt cx="1705990" cy="1507932"/>
          </a:xfrm>
        </p:grpSpPr>
        <p:sp>
          <p:nvSpPr>
            <p:cNvPr id="84" name="Rectangle 83"/>
            <p:cNvSpPr/>
            <p:nvPr/>
          </p:nvSpPr>
          <p:spPr>
            <a:xfrm>
              <a:off x="6323675" y="3671342"/>
              <a:ext cx="1350868" cy="268573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546746" y="2431983"/>
              <a:ext cx="1480876" cy="293800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692943" y="2692397"/>
              <a:ext cx="318237" cy="944109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321632" y="2740195"/>
              <a:ext cx="211767" cy="944109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929800" y="1827694"/>
            <a:ext cx="2248509" cy="2521152"/>
            <a:chOff x="6044525" y="1827630"/>
            <a:chExt cx="2248509" cy="2521152"/>
          </a:xfrm>
        </p:grpSpPr>
        <p:sp>
          <p:nvSpPr>
            <p:cNvPr id="89" name="Rectangle 88"/>
            <p:cNvSpPr/>
            <p:nvPr/>
          </p:nvSpPr>
          <p:spPr>
            <a:xfrm>
              <a:off x="6044525" y="2744743"/>
              <a:ext cx="267405" cy="1604039"/>
            </a:xfrm>
            <a:prstGeom prst="rect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8025629" y="1827630"/>
              <a:ext cx="267405" cy="1812776"/>
            </a:xfrm>
            <a:prstGeom prst="rect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311930" y="3975233"/>
              <a:ext cx="1362613" cy="358641"/>
            </a:xfrm>
            <a:prstGeom prst="rect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561228" y="1845341"/>
              <a:ext cx="1483129" cy="582453"/>
            </a:xfrm>
            <a:prstGeom prst="rect">
              <a:avLst/>
            </a:prstGeom>
            <a:solidFill>
              <a:schemeClr val="accent6">
                <a:lumMod val="75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313681" y="2438195"/>
              <a:ext cx="233065" cy="297811"/>
            </a:xfrm>
            <a:prstGeom prst="rect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693045" y="3645132"/>
              <a:ext cx="351312" cy="297811"/>
            </a:xfrm>
            <a:prstGeom prst="rect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925079" y="1469904"/>
            <a:ext cx="2874879" cy="2903684"/>
            <a:chOff x="5888946" y="1460156"/>
            <a:chExt cx="2874879" cy="2903684"/>
          </a:xfrm>
        </p:grpSpPr>
        <p:sp>
          <p:nvSpPr>
            <p:cNvPr id="96" name="Rectangle 95"/>
            <p:cNvSpPr/>
            <p:nvPr/>
          </p:nvSpPr>
          <p:spPr>
            <a:xfrm>
              <a:off x="8165041" y="1460156"/>
              <a:ext cx="598784" cy="217635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7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5888946" y="1490708"/>
              <a:ext cx="2277365" cy="2873132"/>
              <a:chOff x="6036303" y="1490708"/>
              <a:chExt cx="2277365" cy="2873132"/>
            </a:xfrm>
          </p:grpSpPr>
          <p:sp>
            <p:nvSpPr>
              <p:cNvPr id="97" name="Rectangle 96"/>
              <p:cNvSpPr/>
              <p:nvPr/>
            </p:nvSpPr>
            <p:spPr>
              <a:xfrm>
                <a:off x="6555959" y="1490708"/>
                <a:ext cx="1756439" cy="323693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7698886" y="3966523"/>
                <a:ext cx="310233" cy="39731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8041875" y="3640630"/>
                <a:ext cx="271793" cy="29613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6036303" y="2426526"/>
                <a:ext cx="272240" cy="29613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6300859" y="1841617"/>
                <a:ext cx="239307" cy="57201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5925899" y="1469904"/>
            <a:ext cx="2874059" cy="2853937"/>
            <a:chOff x="6037123" y="1471229"/>
            <a:chExt cx="2874059" cy="2853937"/>
          </a:xfrm>
        </p:grpSpPr>
        <p:sp>
          <p:nvSpPr>
            <p:cNvPr id="103" name="Rectangle 102"/>
            <p:cNvSpPr/>
            <p:nvPr/>
          </p:nvSpPr>
          <p:spPr>
            <a:xfrm>
              <a:off x="8036091" y="3966524"/>
              <a:ext cx="269708" cy="358642"/>
            </a:xfrm>
            <a:prstGeom prst="rect">
              <a:avLst/>
            </a:prstGeom>
            <a:solidFill>
              <a:schemeClr val="accent2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037123" y="1840349"/>
              <a:ext cx="269708" cy="572093"/>
            </a:xfrm>
            <a:prstGeom prst="rect">
              <a:avLst/>
            </a:prstGeom>
            <a:solidFill>
              <a:schemeClr val="accent2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8318806" y="3657619"/>
              <a:ext cx="592376" cy="279148"/>
            </a:xfrm>
            <a:prstGeom prst="rect">
              <a:avLst/>
            </a:prstGeom>
            <a:solidFill>
              <a:schemeClr val="accent2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324735" y="1471229"/>
              <a:ext cx="224981" cy="358642"/>
            </a:xfrm>
            <a:prstGeom prst="rect">
              <a:avLst/>
            </a:prstGeom>
            <a:solidFill>
              <a:schemeClr val="accent2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882162" y="1460917"/>
            <a:ext cx="2881583" cy="2853731"/>
            <a:chOff x="6029598" y="1475093"/>
            <a:chExt cx="2881583" cy="2853731"/>
          </a:xfrm>
        </p:grpSpPr>
        <p:sp>
          <p:nvSpPr>
            <p:cNvPr id="108" name="Rectangle 107"/>
            <p:cNvSpPr/>
            <p:nvPr/>
          </p:nvSpPr>
          <p:spPr>
            <a:xfrm>
              <a:off x="8327114" y="3970182"/>
              <a:ext cx="584067" cy="358642"/>
            </a:xfrm>
            <a:prstGeom prst="rect">
              <a:avLst/>
            </a:prstGeom>
            <a:solidFill>
              <a:srgbClr val="FFFF00">
                <a:alpha val="5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6029598" y="1475093"/>
              <a:ext cx="261167" cy="358642"/>
            </a:xfrm>
            <a:prstGeom prst="rect">
              <a:avLst/>
            </a:prstGeom>
            <a:solidFill>
              <a:srgbClr val="FFFF00">
                <a:alpha val="5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417000" y="5097695"/>
                <a:ext cx="807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So defined motion plans coincide on intersections along slices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determined by the basepoint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so we may collect them as in the diagram.   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00" y="5097695"/>
                <a:ext cx="8077200" cy="646331"/>
              </a:xfrm>
              <a:prstGeom prst="rect">
                <a:avLst/>
              </a:prstGeom>
              <a:blipFill>
                <a:blip r:embed="rId16"/>
                <a:stretch>
                  <a:fillRect l="-604" t="-4717" b="-1415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417000" y="5916097"/>
                <a:ext cx="53742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In the worst case, we need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charts.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00" y="5916097"/>
                <a:ext cx="5374200" cy="381000"/>
              </a:xfrm>
              <a:prstGeom prst="rect">
                <a:avLst/>
              </a:prstGeom>
              <a:blipFill>
                <a:blip r:embed="rId17"/>
                <a:stretch>
                  <a:fillRect l="-907" t="-7937" b="-2063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561228" y="-5898"/>
                <a:ext cx="258277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1400" b="1" i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𝐓𝐂</m:t>
                      </m:r>
                      <m:d>
                        <m:dPr>
                          <m:ctrlP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</m:d>
                    </m:oMath>
                  </m:oMathPara>
                </a14:m>
                <a:endParaRPr lang="sl-SI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228" y="-5898"/>
                <a:ext cx="2582772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6277780" y="3343018"/>
            <a:ext cx="1743913" cy="370452"/>
            <a:chOff x="6226694" y="4492970"/>
            <a:chExt cx="1743913" cy="3704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6226694" y="4494090"/>
                  <a:ext cx="39228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6694" y="4494090"/>
                  <a:ext cx="392287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Rectangle 113"/>
                <p:cNvSpPr/>
                <p:nvPr/>
              </p:nvSpPr>
              <p:spPr>
                <a:xfrm>
                  <a:off x="7578320" y="4492970"/>
                  <a:ext cx="39228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SI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4" name="Rectangle 1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78320" y="4492970"/>
                  <a:ext cx="392287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2541252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39" grpId="0"/>
      <p:bldP spid="57" grpId="0"/>
      <p:bldP spid="58" grpId="0"/>
      <p:bldP spid="66" grpId="0"/>
      <p:bldP spid="83" grpId="0" animBg="1"/>
      <p:bldP spid="111" grpId="0"/>
      <p:bldP spid="1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>
                <a:spLocks/>
              </p:cNvSpPr>
              <p:nvPr/>
            </p:nvSpPr>
            <p:spPr>
              <a:xfrm>
                <a:off x="5739827" y="1462388"/>
                <a:ext cx="1080000" cy="1800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43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827" y="1462388"/>
                <a:ext cx="1080000" cy="180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>
                <a:spLocks/>
              </p:cNvSpPr>
              <p:nvPr/>
            </p:nvSpPr>
            <p:spPr>
              <a:xfrm>
                <a:off x="6820480" y="3271014"/>
                <a:ext cx="1800000" cy="1080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43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480" y="3271014"/>
                <a:ext cx="1800000" cy="1080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>
                <a:spLocks noChangeAspect="1"/>
              </p:cNvSpPr>
              <p:nvPr/>
            </p:nvSpPr>
            <p:spPr>
              <a:xfrm>
                <a:off x="6818282" y="1458741"/>
                <a:ext cx="1800000" cy="1800000"/>
              </a:xfrm>
              <a:prstGeom prst="rect">
                <a:avLst/>
              </a:prstGeom>
              <a:solidFill>
                <a:srgbClr val="FF0000">
                  <a:alpha val="26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282" y="1458741"/>
                <a:ext cx="1800000" cy="1800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720734" y="3280587"/>
                <a:ext cx="1080000" cy="1080000"/>
              </a:xfrm>
              <a:prstGeom prst="rect">
                <a:avLst/>
              </a:prstGeom>
              <a:solidFill>
                <a:schemeClr val="accent1">
                  <a:alpha val="32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sl-SI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734" y="3280587"/>
                <a:ext cx="1080000" cy="1080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4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9891" y="431073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6558905"/>
            <a:ext cx="2895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729573" y="3267450"/>
            <a:ext cx="1080000" cy="0"/>
          </a:xfrm>
          <a:prstGeom prst="line">
            <a:avLst/>
          </a:prstGeom>
          <a:ln w="31750"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822500" y="3258741"/>
            <a:ext cx="1800000" cy="0"/>
          </a:xfrm>
          <a:prstGeom prst="line">
            <a:avLst/>
          </a:prstGeom>
          <a:ln w="31750">
            <a:solidFill>
              <a:srgbClr val="FF0000"/>
            </a:solidFill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813143" y="3271970"/>
            <a:ext cx="0" cy="1080000"/>
          </a:xfrm>
          <a:prstGeom prst="line">
            <a:avLst/>
          </a:prstGeom>
          <a:ln w="31750"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813143" y="1454552"/>
            <a:ext cx="0" cy="1800000"/>
          </a:xfrm>
          <a:prstGeom prst="line">
            <a:avLst/>
          </a:prstGeom>
          <a:ln w="31750">
            <a:solidFill>
              <a:srgbClr val="FF0000"/>
            </a:solidFill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774607" y="3221024"/>
            <a:ext cx="72000" cy="7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9" name="TextBox 38"/>
          <p:cNvSpPr txBox="1"/>
          <p:nvPr/>
        </p:nvSpPr>
        <p:spPr>
          <a:xfrm>
            <a:off x="401704" y="2017261"/>
            <a:ext cx="476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Then we may repeat the previous argument, but the collection diagram has less domains.  </a:t>
            </a:r>
            <a:endParaRPr lang="sl-SI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91488" y="3163679"/>
                <a:ext cx="520385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By suitably grouping together we obtain a motion plan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domains. 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88" y="3163679"/>
                <a:ext cx="5203859" cy="923330"/>
              </a:xfrm>
              <a:prstGeom prst="rect">
                <a:avLst/>
              </a:prstGeom>
              <a:blipFill>
                <a:blip r:embed="rId6"/>
                <a:stretch>
                  <a:fillRect l="-937" t="-3974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834936" y="3286128"/>
            <a:ext cx="1800000" cy="1080000"/>
            <a:chOff x="6967452" y="3276600"/>
            <a:chExt cx="1800000" cy="10800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6967452" y="3640182"/>
              <a:ext cx="18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7550331" y="3276600"/>
              <a:ext cx="0" cy="108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8159931" y="3276600"/>
              <a:ext cx="0" cy="108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720458" y="1472078"/>
            <a:ext cx="1094573" cy="1800000"/>
            <a:chOff x="5860543" y="1445568"/>
            <a:chExt cx="1094573" cy="1800000"/>
          </a:xfrm>
        </p:grpSpPr>
        <p:cxnSp>
          <p:nvCxnSpPr>
            <p:cNvPr id="72" name="Straight Connector 71"/>
            <p:cNvCxnSpPr/>
            <p:nvPr/>
          </p:nvCxnSpPr>
          <p:spPr>
            <a:xfrm>
              <a:off x="5860543" y="2734491"/>
              <a:ext cx="108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5875116" y="2147139"/>
              <a:ext cx="108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6392278" y="1445568"/>
              <a:ext cx="0" cy="18000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417000" y="457200"/>
                <a:ext cx="819291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In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best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case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admit </a:t>
                </a:r>
                <a:r>
                  <a:rPr lang="en-US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pointed 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motion plans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rules, and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 corresponding domains have at 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most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non-empty intersections with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and at most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non-empty intersections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with </a:t>
                </a:r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.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00" y="457200"/>
                <a:ext cx="8192911" cy="923330"/>
              </a:xfrm>
              <a:prstGeom prst="rect">
                <a:avLst/>
              </a:prstGeom>
              <a:blipFill>
                <a:blip r:embed="rId7"/>
                <a:stretch>
                  <a:fillRect l="-595" t="-331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5735168" y="3270884"/>
            <a:ext cx="1071154" cy="1080259"/>
            <a:chOff x="5732743" y="3285363"/>
            <a:chExt cx="1071154" cy="1080259"/>
          </a:xfrm>
        </p:grpSpPr>
        <p:sp>
          <p:nvSpPr>
            <p:cNvPr id="56" name="Rectangle 55"/>
            <p:cNvSpPr/>
            <p:nvPr/>
          </p:nvSpPr>
          <p:spPr>
            <a:xfrm>
              <a:off x="6246735" y="3291011"/>
              <a:ext cx="540000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6" name="Freeform 5"/>
            <p:cNvSpPr/>
            <p:nvPr/>
          </p:nvSpPr>
          <p:spPr>
            <a:xfrm>
              <a:off x="5741451" y="3285363"/>
              <a:ext cx="705395" cy="766355"/>
            </a:xfrm>
            <a:custGeom>
              <a:avLst/>
              <a:gdLst>
                <a:gd name="connsiteX0" fmla="*/ 505097 w 705395"/>
                <a:gd name="connsiteY0" fmla="*/ 0 h 766355"/>
                <a:gd name="connsiteX1" fmla="*/ 0 w 705395"/>
                <a:gd name="connsiteY1" fmla="*/ 17418 h 766355"/>
                <a:gd name="connsiteX2" fmla="*/ 0 w 705395"/>
                <a:gd name="connsiteY2" fmla="*/ 766355 h 766355"/>
                <a:gd name="connsiteX3" fmla="*/ 705395 w 705395"/>
                <a:gd name="connsiteY3" fmla="*/ 757646 h 766355"/>
                <a:gd name="connsiteX4" fmla="*/ 705395 w 705395"/>
                <a:gd name="connsiteY4" fmla="*/ 365760 h 766355"/>
                <a:gd name="connsiteX5" fmla="*/ 505097 w 705395"/>
                <a:gd name="connsiteY5" fmla="*/ 374469 h 766355"/>
                <a:gd name="connsiteX6" fmla="*/ 505097 w 705395"/>
                <a:gd name="connsiteY6" fmla="*/ 0 h 766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5395" h="766355">
                  <a:moveTo>
                    <a:pt x="505097" y="0"/>
                  </a:moveTo>
                  <a:lnTo>
                    <a:pt x="0" y="17418"/>
                  </a:lnTo>
                  <a:lnTo>
                    <a:pt x="0" y="766355"/>
                  </a:lnTo>
                  <a:lnTo>
                    <a:pt x="705395" y="757646"/>
                  </a:lnTo>
                  <a:lnTo>
                    <a:pt x="705395" y="365760"/>
                  </a:lnTo>
                  <a:lnTo>
                    <a:pt x="505097" y="374469"/>
                  </a:lnTo>
                  <a:lnTo>
                    <a:pt x="505097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7" name="Freeform 6"/>
            <p:cNvSpPr/>
            <p:nvPr/>
          </p:nvSpPr>
          <p:spPr>
            <a:xfrm>
              <a:off x="5732743" y="3651519"/>
              <a:ext cx="1071154" cy="714103"/>
            </a:xfrm>
            <a:custGeom>
              <a:avLst/>
              <a:gdLst>
                <a:gd name="connsiteX0" fmla="*/ 0 w 1071154"/>
                <a:gd name="connsiteY0" fmla="*/ 409303 h 714103"/>
                <a:gd name="connsiteX1" fmla="*/ 0 w 1071154"/>
                <a:gd name="connsiteY1" fmla="*/ 714103 h 714103"/>
                <a:gd name="connsiteX2" fmla="*/ 1071154 w 1071154"/>
                <a:gd name="connsiteY2" fmla="*/ 714103 h 714103"/>
                <a:gd name="connsiteX3" fmla="*/ 1071154 w 1071154"/>
                <a:gd name="connsiteY3" fmla="*/ 0 h 714103"/>
                <a:gd name="connsiteX4" fmla="*/ 722811 w 1071154"/>
                <a:gd name="connsiteY4" fmla="*/ 8709 h 714103"/>
                <a:gd name="connsiteX5" fmla="*/ 722811 w 1071154"/>
                <a:gd name="connsiteY5" fmla="*/ 383177 h 714103"/>
                <a:gd name="connsiteX6" fmla="*/ 0 w 1071154"/>
                <a:gd name="connsiteY6" fmla="*/ 409303 h 714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1154" h="714103">
                  <a:moveTo>
                    <a:pt x="0" y="409303"/>
                  </a:moveTo>
                  <a:lnTo>
                    <a:pt x="0" y="714103"/>
                  </a:lnTo>
                  <a:lnTo>
                    <a:pt x="1071154" y="714103"/>
                  </a:lnTo>
                  <a:lnTo>
                    <a:pt x="1071154" y="0"/>
                  </a:lnTo>
                  <a:lnTo>
                    <a:pt x="722811" y="8709"/>
                  </a:lnTo>
                  <a:lnTo>
                    <a:pt x="722811" y="383177"/>
                  </a:lnTo>
                  <a:lnTo>
                    <a:pt x="0" y="409303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847499" y="1493782"/>
            <a:ext cx="1767840" cy="1741714"/>
            <a:chOff x="6847440" y="1491398"/>
            <a:chExt cx="1767840" cy="1741714"/>
          </a:xfrm>
        </p:grpSpPr>
        <p:sp>
          <p:nvSpPr>
            <p:cNvPr id="62" name="Rectangle 61"/>
            <p:cNvSpPr/>
            <p:nvPr/>
          </p:nvSpPr>
          <p:spPr>
            <a:xfrm>
              <a:off x="6860260" y="2736723"/>
              <a:ext cx="540000" cy="49445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9" name="Freeform 8"/>
            <p:cNvSpPr/>
            <p:nvPr/>
          </p:nvSpPr>
          <p:spPr>
            <a:xfrm>
              <a:off x="6847440" y="1491398"/>
              <a:ext cx="1767840" cy="1741714"/>
            </a:xfrm>
            <a:custGeom>
              <a:avLst/>
              <a:gdLst>
                <a:gd name="connsiteX0" fmla="*/ 0 w 1767840"/>
                <a:gd name="connsiteY0" fmla="*/ 0 h 1741714"/>
                <a:gd name="connsiteX1" fmla="*/ 1750423 w 1767840"/>
                <a:gd name="connsiteY1" fmla="*/ 0 h 1741714"/>
                <a:gd name="connsiteX2" fmla="*/ 1767840 w 1767840"/>
                <a:gd name="connsiteY2" fmla="*/ 1741714 h 1741714"/>
                <a:gd name="connsiteX3" fmla="*/ 1184366 w 1767840"/>
                <a:gd name="connsiteY3" fmla="*/ 1741714 h 1741714"/>
                <a:gd name="connsiteX4" fmla="*/ 1184366 w 1767840"/>
                <a:gd name="connsiteY4" fmla="*/ 644434 h 1741714"/>
                <a:gd name="connsiteX5" fmla="*/ 0 w 1767840"/>
                <a:gd name="connsiteY5" fmla="*/ 653143 h 1741714"/>
                <a:gd name="connsiteX6" fmla="*/ 0 w 1767840"/>
                <a:gd name="connsiteY6" fmla="*/ 0 h 1741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7840" h="1741714">
                  <a:moveTo>
                    <a:pt x="0" y="0"/>
                  </a:moveTo>
                  <a:lnTo>
                    <a:pt x="1750423" y="0"/>
                  </a:lnTo>
                  <a:lnTo>
                    <a:pt x="1767840" y="1741714"/>
                  </a:lnTo>
                  <a:lnTo>
                    <a:pt x="1184366" y="1741714"/>
                  </a:lnTo>
                  <a:lnTo>
                    <a:pt x="1184366" y="644434"/>
                  </a:lnTo>
                  <a:lnTo>
                    <a:pt x="0" y="65314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847440" y="2153249"/>
              <a:ext cx="1166948" cy="574766"/>
            </a:xfrm>
            <a:custGeom>
              <a:avLst/>
              <a:gdLst>
                <a:gd name="connsiteX0" fmla="*/ 0 w 1166948"/>
                <a:gd name="connsiteY0" fmla="*/ 17417 h 574766"/>
                <a:gd name="connsiteX1" fmla="*/ 8708 w 1166948"/>
                <a:gd name="connsiteY1" fmla="*/ 574766 h 574766"/>
                <a:gd name="connsiteX2" fmla="*/ 557348 w 1166948"/>
                <a:gd name="connsiteY2" fmla="*/ 574766 h 574766"/>
                <a:gd name="connsiteX3" fmla="*/ 1166948 w 1166948"/>
                <a:gd name="connsiteY3" fmla="*/ 0 h 574766"/>
                <a:gd name="connsiteX4" fmla="*/ 0 w 1166948"/>
                <a:gd name="connsiteY4" fmla="*/ 17417 h 574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6948" h="574766">
                  <a:moveTo>
                    <a:pt x="0" y="17417"/>
                  </a:moveTo>
                  <a:lnTo>
                    <a:pt x="8708" y="574766"/>
                  </a:lnTo>
                  <a:lnTo>
                    <a:pt x="557348" y="574766"/>
                  </a:lnTo>
                  <a:lnTo>
                    <a:pt x="1166948" y="0"/>
                  </a:lnTo>
                  <a:lnTo>
                    <a:pt x="0" y="1741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7422206" y="2188083"/>
              <a:ext cx="592182" cy="1045029"/>
            </a:xfrm>
            <a:custGeom>
              <a:avLst/>
              <a:gdLst>
                <a:gd name="connsiteX0" fmla="*/ 0 w 592182"/>
                <a:gd name="connsiteY0" fmla="*/ 1036320 h 1045029"/>
                <a:gd name="connsiteX1" fmla="*/ 592182 w 592182"/>
                <a:gd name="connsiteY1" fmla="*/ 1045029 h 1045029"/>
                <a:gd name="connsiteX2" fmla="*/ 592182 w 592182"/>
                <a:gd name="connsiteY2" fmla="*/ 0 h 1045029"/>
                <a:gd name="connsiteX3" fmla="*/ 0 w 592182"/>
                <a:gd name="connsiteY3" fmla="*/ 566057 h 1045029"/>
                <a:gd name="connsiteX4" fmla="*/ 0 w 592182"/>
                <a:gd name="connsiteY4" fmla="*/ 1036320 h 1045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182" h="1045029">
                  <a:moveTo>
                    <a:pt x="0" y="1036320"/>
                  </a:moveTo>
                  <a:lnTo>
                    <a:pt x="592182" y="1045029"/>
                  </a:lnTo>
                  <a:lnTo>
                    <a:pt x="592182" y="0"/>
                  </a:lnTo>
                  <a:lnTo>
                    <a:pt x="0" y="566057"/>
                  </a:lnTo>
                  <a:lnTo>
                    <a:pt x="0" y="103632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sp>
        <p:nvSpPr>
          <p:cNvPr id="48" name="Rectangle 47"/>
          <p:cNvSpPr/>
          <p:nvPr/>
        </p:nvSpPr>
        <p:spPr>
          <a:xfrm>
            <a:off x="6251581" y="2725662"/>
            <a:ext cx="1154388" cy="901225"/>
          </a:xfrm>
          <a:prstGeom prst="rect">
            <a:avLst/>
          </a:prstGeom>
          <a:solidFill>
            <a:srgbClr val="FFC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22" name="Group 21"/>
          <p:cNvGrpSpPr/>
          <p:nvPr/>
        </p:nvGrpSpPr>
        <p:grpSpPr>
          <a:xfrm>
            <a:off x="5762545" y="2166880"/>
            <a:ext cx="2825938" cy="2168520"/>
            <a:chOff x="5910167" y="2146128"/>
            <a:chExt cx="2825938" cy="2168520"/>
          </a:xfrm>
        </p:grpSpPr>
        <p:sp>
          <p:nvSpPr>
            <p:cNvPr id="61" name="Rectangle 60"/>
            <p:cNvSpPr/>
            <p:nvPr/>
          </p:nvSpPr>
          <p:spPr>
            <a:xfrm>
              <a:off x="8189041" y="3635615"/>
              <a:ext cx="547064" cy="679033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910167" y="2146128"/>
              <a:ext cx="2252931" cy="1861985"/>
              <a:chOff x="5910167" y="2146128"/>
              <a:chExt cx="2252931" cy="1861985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5912350" y="3677159"/>
                <a:ext cx="648878" cy="33095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371738" y="2146128"/>
                <a:ext cx="1191793" cy="56223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  <a:alpha val="6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5910167" y="2737089"/>
                <a:ext cx="537068" cy="944109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7564582" y="2161309"/>
                <a:ext cx="598516" cy="532015"/>
              </a:xfrm>
              <a:custGeom>
                <a:avLst/>
                <a:gdLst>
                  <a:gd name="connsiteX0" fmla="*/ 16625 w 598516"/>
                  <a:gd name="connsiteY0" fmla="*/ 0 h 532015"/>
                  <a:gd name="connsiteX1" fmla="*/ 598516 w 598516"/>
                  <a:gd name="connsiteY1" fmla="*/ 8313 h 532015"/>
                  <a:gd name="connsiteX2" fmla="*/ 0 w 598516"/>
                  <a:gd name="connsiteY2" fmla="*/ 532015 h 532015"/>
                  <a:gd name="connsiteX3" fmla="*/ 16625 w 598516"/>
                  <a:gd name="connsiteY3" fmla="*/ 0 h 5320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8516" h="532015">
                    <a:moveTo>
                      <a:pt x="16625" y="0"/>
                    </a:moveTo>
                    <a:lnTo>
                      <a:pt x="598516" y="8313"/>
                    </a:lnTo>
                    <a:lnTo>
                      <a:pt x="0" y="532015"/>
                    </a:lnTo>
                    <a:lnTo>
                      <a:pt x="16625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  <a:alpha val="6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5759839" y="1480787"/>
            <a:ext cx="2865334" cy="2884640"/>
            <a:chOff x="5895489" y="1464142"/>
            <a:chExt cx="2865334" cy="2884640"/>
          </a:xfrm>
        </p:grpSpPr>
        <p:sp>
          <p:nvSpPr>
            <p:cNvPr id="67" name="Rectangle 66"/>
            <p:cNvSpPr/>
            <p:nvPr/>
          </p:nvSpPr>
          <p:spPr>
            <a:xfrm>
              <a:off x="8186407" y="2097415"/>
              <a:ext cx="561104" cy="1140887"/>
            </a:xfrm>
            <a:prstGeom prst="rect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567750" y="3653292"/>
              <a:ext cx="576174" cy="695490"/>
            </a:xfrm>
            <a:prstGeom prst="rect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396676" y="1464142"/>
              <a:ext cx="2364147" cy="671538"/>
            </a:xfrm>
            <a:prstGeom prst="rect">
              <a:avLst/>
            </a:prstGeom>
            <a:solidFill>
              <a:schemeClr val="accent6">
                <a:lumMod val="75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895489" y="2158842"/>
              <a:ext cx="480475" cy="566941"/>
            </a:xfrm>
            <a:prstGeom prst="rect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8167267" y="3263419"/>
              <a:ext cx="580243" cy="374090"/>
            </a:xfrm>
            <a:prstGeom prst="rect">
              <a:avLst/>
            </a:prstGeom>
            <a:solidFill>
              <a:schemeClr val="accent6">
                <a:lumMod val="75000"/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760759" y="1480787"/>
            <a:ext cx="2293595" cy="2890475"/>
            <a:chOff x="5869503" y="1469133"/>
            <a:chExt cx="2293595" cy="2890475"/>
          </a:xfrm>
        </p:grpSpPr>
        <p:sp>
          <p:nvSpPr>
            <p:cNvPr id="85" name="Rectangle 84"/>
            <p:cNvSpPr/>
            <p:nvPr/>
          </p:nvSpPr>
          <p:spPr>
            <a:xfrm>
              <a:off x="5869503" y="1469133"/>
              <a:ext cx="485921" cy="682096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7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896125" y="2186247"/>
              <a:ext cx="2266973" cy="2173361"/>
              <a:chOff x="5896125" y="2186247"/>
              <a:chExt cx="2266973" cy="2173361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5896125" y="4029779"/>
                <a:ext cx="1663311" cy="32982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7555929" y="2747449"/>
                <a:ext cx="604001" cy="91797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607823" y="3654134"/>
                <a:ext cx="981676" cy="36782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l-SI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7539644" y="2186247"/>
                <a:ext cx="623454" cy="556953"/>
              </a:xfrm>
              <a:custGeom>
                <a:avLst/>
                <a:gdLst>
                  <a:gd name="connsiteX0" fmla="*/ 0 w 623454"/>
                  <a:gd name="connsiteY0" fmla="*/ 556953 h 556953"/>
                  <a:gd name="connsiteX1" fmla="*/ 615141 w 623454"/>
                  <a:gd name="connsiteY1" fmla="*/ 548640 h 556953"/>
                  <a:gd name="connsiteX2" fmla="*/ 623454 w 623454"/>
                  <a:gd name="connsiteY2" fmla="*/ 0 h 556953"/>
                  <a:gd name="connsiteX3" fmla="*/ 0 w 623454"/>
                  <a:gd name="connsiteY3" fmla="*/ 556953 h 556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3454" h="556953">
                    <a:moveTo>
                      <a:pt x="0" y="556953"/>
                    </a:moveTo>
                    <a:lnTo>
                      <a:pt x="615141" y="548640"/>
                    </a:lnTo>
                    <a:lnTo>
                      <a:pt x="623454" y="0"/>
                    </a:lnTo>
                    <a:lnTo>
                      <a:pt x="0" y="556953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73892" y="4486870"/>
                <a:ext cx="845499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 motion plan for </a:t>
                </a:r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is </a:t>
                </a:r>
                <a:r>
                  <a:rPr lang="en-SI" i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TC-regular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 if it is pointed (i.e., monoidal), and if the domains have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non-empty intersections with slices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. A space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is </a:t>
                </a:r>
                <a:r>
                  <a:rPr lang="en-SI" i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TC-regular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if it is homotopy equivalent to a space that admits a TC-regular motion plan. </a:t>
                </a:r>
                <a:endParaRPr lang="sl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92" y="4486870"/>
                <a:ext cx="8454997" cy="923330"/>
              </a:xfrm>
              <a:prstGeom prst="rect">
                <a:avLst/>
              </a:prstGeom>
              <a:blipFill>
                <a:blip r:embed="rId8"/>
                <a:stretch>
                  <a:fillRect l="-577" t="-3289" r="-1154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417000" y="5543460"/>
            <a:ext cx="8411889" cy="857340"/>
            <a:chOff x="417000" y="5543460"/>
            <a:chExt cx="8411889" cy="857340"/>
          </a:xfrm>
        </p:grpSpPr>
        <p:sp>
          <p:nvSpPr>
            <p:cNvPr id="26" name="Rounded Rectangle 25"/>
            <p:cNvSpPr/>
            <p:nvPr/>
          </p:nvSpPr>
          <p:spPr>
            <a:xfrm>
              <a:off x="417000" y="5543460"/>
              <a:ext cx="8411889" cy="857340"/>
            </a:xfrm>
            <a:prstGeom prst="roundRect">
              <a:avLst/>
            </a:prstGeom>
            <a:solidFill>
              <a:srgbClr val="FFFF00">
                <a:alpha val="30000"/>
              </a:srgbClr>
            </a:solidFill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421156" y="5543460"/>
                  <a:ext cx="798096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SI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If </a:t>
                  </a:r>
                  <a14:m>
                    <m:oMath xmlns:m="http://schemas.openxmlformats.org/officeDocument/2006/math"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a14:m>
                  <a:r>
                    <a:rPr lang="en-SI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are TC-regular spaces, then</a:t>
                  </a:r>
                </a:p>
                <a:p>
                  <a:r>
                    <a:rPr lang="en-SI" dirty="0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rPr>
                    <a:t> </a:t>
                  </a:r>
                  <a:endPara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56" y="5543460"/>
                  <a:ext cx="7980962" cy="646331"/>
                </a:xfrm>
                <a:prstGeom prst="rect">
                  <a:avLst/>
                </a:prstGeom>
                <a:blipFill>
                  <a:blip r:embed="rId9"/>
                  <a:stretch>
                    <a:fillRect l="-611" t="-47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417000" y="5921335"/>
                  <a:ext cx="8411889" cy="3539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m:rPr>
                            <m:sty m:val="p"/>
                          </m:rPr>
                          <a:rPr lang="en-US" sz="1700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700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sz="1700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cat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)}≤</m:t>
                        </m:r>
                        <m:r>
                          <m:rPr>
                            <m:sty m:val="p"/>
                          </m:rPr>
                          <a:rPr lang="en-US" sz="1700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)≤</m:t>
                        </m:r>
                        <m:r>
                          <m:rPr>
                            <m:sty m:val="p"/>
                          </m:rPr>
                          <a:rPr lang="en-US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lit/>
                          </m:rPr>
                          <a:rPr lang="en-US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m:rPr>
                            <m:sty m:val="p"/>
                          </m:rPr>
                          <a:rPr lang="en-US" sz="17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  <m:r>
                          <a:rPr lang="en-US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7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TC</m:t>
                        </m:r>
                        <m:d>
                          <m:dPr>
                            <m:ctrlPr>
                              <a:rPr lang="en-US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  <m:r>
                          <a:rPr lang="en-US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7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cat</m:t>
                        </m:r>
                        <m:d>
                          <m:dPr>
                            <m:ctrlPr>
                              <a:rPr lang="en-US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  <m: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170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cat</m:t>
                        </m:r>
                        <m:d>
                          <m:dPr>
                            <m:ctrlPr>
                              <a:rPr lang="en-US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SI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  <m: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US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}</m:t>
                        </m:r>
                      </m:oMath>
                    </m:oMathPara>
                  </a14:m>
                  <a:endParaRPr lang="en-US" sz="17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7000" y="5921335"/>
                  <a:ext cx="8411889" cy="353943"/>
                </a:xfrm>
                <a:prstGeom prst="rect">
                  <a:avLst/>
                </a:prstGeom>
                <a:blipFill>
                  <a:blip r:embed="rId10"/>
                  <a:stretch>
                    <a:fillRect b="-137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561228" y="-5898"/>
                <a:ext cx="258277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1400" b="1" i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𝐓𝐂</m:t>
                      </m:r>
                      <m:d>
                        <m:dPr>
                          <m:ctrlP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</m:d>
                    </m:oMath>
                  </m:oMathPara>
                </a14:m>
                <a:endParaRPr lang="sl-SI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228" y="-5898"/>
                <a:ext cx="2582772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51273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8" grpId="0"/>
      <p:bldP spid="48" grpId="0" animBg="1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5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2088" y="390525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6558905"/>
            <a:ext cx="2895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762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Spheres are TC-regular.  (by direct inspection)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Lie groups are TC-regular. (Dranishnikov 2014)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600" y="2286000"/>
                <a:ext cx="8077200" cy="540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SI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dim</m:t>
                        </m:r>
                        <m:d>
                          <m:d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SI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</m:d>
                        <m:r>
                          <a:rPr lang="en-SI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SI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conn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SI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⇒    </m:t>
                    </m:r>
                    <m:r>
                      <a:rPr lang="en-SI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is TC-regular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.    (apply Dranishnikov </a:t>
                </a:r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2014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)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0"/>
                <a:ext cx="8077200" cy="540661"/>
              </a:xfrm>
              <a:prstGeom prst="rect">
                <a:avLst/>
              </a:prstGeom>
              <a:blipFill>
                <a:blip r:embed="rId2"/>
                <a:stretch>
                  <a:fillRect r="-453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982191" y="2793545"/>
            <a:ext cx="592375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(includes surfaces, complex/quaternionic projective spaces)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09600" y="3669268"/>
                <a:ext cx="6705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are TC-regular. (apply Mas-Ku, Torres-Giese 2015)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669268"/>
                <a:ext cx="6705600" cy="369332"/>
              </a:xfrm>
              <a:prstGeom prst="rect">
                <a:avLst/>
              </a:prstGeom>
              <a:blipFill>
                <a:blip r:embed="rId3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9600" y="4507468"/>
                <a:ext cx="784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TC-regular,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−1  ⇒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is TC-regular. 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507468"/>
                <a:ext cx="78486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238500" y="5502538"/>
            <a:ext cx="3086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Are all spaces TC-regular?</a:t>
            </a:r>
            <a:endParaRPr lang="en-US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561228" y="-5898"/>
                <a:ext cx="258277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1400" b="1" i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𝐓𝐂</m:t>
                      </m:r>
                      <m:d>
                        <m:dPr>
                          <m:ctrlP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sz="1400" b="1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</m:d>
                    </m:oMath>
                  </m:oMathPara>
                </a14:m>
                <a:endParaRPr lang="sl-SI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228" y="-5898"/>
                <a:ext cx="258277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98925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0" grpId="0"/>
      <p:bldP spid="21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6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2088" y="390525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61228" y="-5898"/>
            <a:ext cx="25827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MANIFOLDS WITH SMALL TC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400" y="6558905"/>
            <a:ext cx="2895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990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Topological complexity is studied for arbitrary topological spaces </a:t>
            </a:r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but the most important cases are still manifolds and in particular closed manifolds.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5334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Manifolds with small TC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8288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Examples show that TC is, in a sense, a more restrictive invariant than cat: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62000" y="2350308"/>
                <a:ext cx="411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SI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cat</m:t>
                      </m:r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SI" i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=1  ⇔</m:t>
                      </m:r>
                      <m:r>
                        <a:rPr lang="en-SI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SI" b="0" i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TC</m:t>
                      </m:r>
                      <m:d>
                        <m:dPr>
                          <m:ctrlPr>
                            <a:rPr lang="en-SI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=1  ⇔ 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≃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𝑝𝑡</m:t>
                      </m:r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350308"/>
                <a:ext cx="4114800" cy="369332"/>
              </a:xfrm>
              <a:prstGeom prst="rect">
                <a:avLst/>
              </a:prstGeom>
              <a:blipFill>
                <a:blip r:embed="rId2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6636" y="2895600"/>
                <a:ext cx="7239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⇔</m:t>
                    </m:r>
                    <m: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is a co-H-space (equivalently: a retract of a suspension)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36" y="2895600"/>
                <a:ext cx="7239000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6636" y="3276600"/>
                <a:ext cx="6781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⇔</m:t>
                    </m:r>
                    <m: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≃</m:t>
                    </m:r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   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(Grant, Lupton, Oprea 2013)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36" y="3276600"/>
                <a:ext cx="6781800" cy="369332"/>
              </a:xfrm>
              <a:prstGeom prst="rect">
                <a:avLst/>
              </a:prstGeom>
              <a:blipFill>
                <a:blip r:embed="rId4"/>
                <a:stretch>
                  <a:fillRect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96636" y="3842861"/>
                <a:ext cx="7239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sl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sl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closed manifold)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sl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is a 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sphere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36" y="3842861"/>
                <a:ext cx="7239000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96636" y="4278868"/>
                <a:ext cx="7239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l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sl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sl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closed manifold)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sl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is a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n odd-dimensional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sphere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36" y="4278868"/>
                <a:ext cx="7239000" cy="369332"/>
              </a:xfrm>
              <a:prstGeom prst="rect">
                <a:avLst/>
              </a:prstGeom>
              <a:blipFill>
                <a:blip r:embed="rId6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96636" y="4860964"/>
                <a:ext cx="80406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l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3,</m:t>
                    </m:r>
                  </m:oMath>
                </a14:m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sl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closed manifold) </a:t>
                </a:r>
                <a14:m>
                  <m:oMath xmlns:m="http://schemas.openxmlformats.org/officeDocument/2006/math">
                    <m:r>
                      <a:rPr lang="en-SI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I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SI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SI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sl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is free 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(Dranishnikov, Katz, Rudyak 2008)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36" y="4860964"/>
                <a:ext cx="8040688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748645" y="5280685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</a:t>
            </a:r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much is known in general, e.g. </a:t>
            </a:r>
            <a:r>
              <a:rPr lang="en-S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ll 1-connected 4-manifolds have cat=3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5927764"/>
            <a:ext cx="426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 will study closed manifolds with TC=3.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80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6" grpId="0"/>
      <p:bldP spid="18" grpId="0"/>
      <p:bldP spid="19" grpId="0"/>
      <p:bldP spid="20" grpId="0"/>
      <p:bldP spid="2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7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0500" y="427038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" y="6558905"/>
            <a:ext cx="2895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61228" y="-5898"/>
            <a:ext cx="25827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MANIFOLDS WITH SMALL TC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06928" y="2450068"/>
                <a:ext cx="7730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standing assumption: </a:t>
                </a:r>
                <a14:m>
                  <m:oMath xmlns:m="http://schemas.openxmlformats.org/officeDocument/2006/math">
                    <m:r>
                      <a:rPr lang="sl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is a closed orientable </a:t>
                </a:r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-dimensional manifold,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≥3</m:t>
                    </m:r>
                  </m:oMath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28" y="2450068"/>
                <a:ext cx="7730144" cy="369332"/>
              </a:xfrm>
              <a:prstGeom prst="rect">
                <a:avLst/>
              </a:prstGeom>
              <a:blipFill>
                <a:blip r:embed="rId2"/>
                <a:stretch>
                  <a:fillRect l="-710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1000" y="609600"/>
                <a:ext cx="7086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E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xamples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: even-dimensional spheres, products of two odd-dimensional spheres (because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).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609600"/>
                <a:ext cx="7086600" cy="646331"/>
              </a:xfrm>
              <a:prstGeom prst="rect">
                <a:avLst/>
              </a:prstGeom>
              <a:blipFill>
                <a:blip r:embed="rId3"/>
                <a:stretch>
                  <a:fillRect l="-775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57200" y="3288268"/>
                <a:ext cx="792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SI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SI" b="0" i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SI" b="0" i="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cat</m:t>
                    </m:r>
                    <m:d>
                      <m:dPr>
                        <m:ctrlPr>
                          <a:rPr lang="en-SI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dirty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b="0" i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≤3  ⇒  </m:t>
                    </m:r>
                  </m:oMath>
                </a14:m>
                <a:r>
                  <a:rPr lang="sl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I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SI" i="1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SI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sl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sl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is free </a:t>
                </a:r>
                <a:r>
                  <a:rPr lang="sl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(Dranishnikov, Katz, 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Rudyak)</a:t>
                </a:r>
                <a:endPara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288268"/>
                <a:ext cx="79248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533400" y="4276016"/>
            <a:ext cx="2735082" cy="1438984"/>
            <a:chOff x="533400" y="4038600"/>
            <a:chExt cx="2735082" cy="1438984"/>
          </a:xfrm>
        </p:grpSpPr>
        <p:sp>
          <p:nvSpPr>
            <p:cNvPr id="9" name="TextBox 8"/>
            <p:cNvSpPr txBox="1"/>
            <p:nvPr/>
          </p:nvSpPr>
          <p:spPr>
            <a:xfrm>
              <a:off x="533400" y="4040704"/>
              <a:ext cx="11568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I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Cases:</a:t>
              </a:r>
              <a:endPara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1447800" y="4038600"/>
                  <a:ext cx="18095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SI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rank</m:t>
                            </m:r>
                            <m: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l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7800" y="4038600"/>
                  <a:ext cx="1809598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24"/>
                <p:cNvSpPr/>
                <p:nvPr/>
              </p:nvSpPr>
              <p:spPr>
                <a:xfrm>
                  <a:off x="1458884" y="4583668"/>
                  <a:ext cx="18095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SI" i="1" dirty="0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SI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rank</m:t>
                            </m:r>
                            <m: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l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5" name="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8884" y="4583668"/>
                  <a:ext cx="1809598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1447800" y="5108252"/>
                  <a:ext cx="18095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SI" i="1" dirty="0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SI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rank</m:t>
                            </m:r>
                            <m: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SI" i="1" dirty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l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≥2</m:t>
                        </m:r>
                      </m:oMath>
                    </m:oMathPara>
                  </a14:m>
                  <a:endPara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7800" y="5108252"/>
                  <a:ext cx="1809598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Rectangle 11"/>
          <p:cNvSpPr/>
          <p:nvPr/>
        </p:nvSpPr>
        <p:spPr>
          <a:xfrm>
            <a:off x="354676" y="1473999"/>
            <a:ext cx="5810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only </a:t>
            </a:r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surfaces </a:t>
            </a:r>
            <a:r>
              <a:rPr lang="en-S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with TC=3 </a:t>
            </a:r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are </a:t>
            </a:r>
            <a:r>
              <a:rPr lang="en-S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</a:t>
            </a:r>
            <a:r>
              <a:rPr lang="en-S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2-sphere and the torus. 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999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8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0500" y="427038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" y="6558905"/>
            <a:ext cx="2895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r>
              <a:rPr lang="en-US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61228" y="-5898"/>
            <a:ext cx="25827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MANIFOLDS WITH SMALL TC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62102" y="533400"/>
                <a:ext cx="1809598" cy="36933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SI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SI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rank</m:t>
                          </m:r>
                          <m: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SI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02" y="533400"/>
                <a:ext cx="180959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3400" y="1143000"/>
                <a:ext cx="7696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</a:t>
                </a:r>
                <a:r>
                  <a:rPr lang="sl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onsider non-singular pairing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and find elements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s.t. </a:t>
                </a:r>
                <a14:m>
                  <m:oMath xmlns:m="http://schemas.openxmlformats.org/officeDocument/2006/math">
                    <m: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𝑣</m:t>
                    </m:r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𝑣</m:t>
                    </m:r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143000"/>
                <a:ext cx="7696200" cy="646331"/>
              </a:xfrm>
              <a:prstGeom prst="rect">
                <a:avLst/>
              </a:prstGeom>
              <a:blipFill>
                <a:blip r:embed="rId3"/>
                <a:stretch>
                  <a:fillRect l="-396" t="-5660" r="-792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" y="1981200"/>
                <a:ext cx="815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Then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×1−1×</m:t>
                        </m:r>
                        <m: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d>
                      <m:dPr>
                        <m:ctrlP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SI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SI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SI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×1−1×</m:t>
                        </m:r>
                        <m:sSup>
                          <m:sSupPr>
                            <m:ctrlPr>
                              <a:rPr lang="en-SI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SI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SI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n-SI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×1−1×</m:t>
                        </m:r>
                        <m:r>
                          <a:rPr lang="en-SI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d>
                      <m:dPr>
                        <m:ctrlPr>
                          <a:rPr lang="en-SI" sz="17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SI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SI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SI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SI" sz="170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×1−1×</m:t>
                        </m:r>
                        <m:sSup>
                          <m:sSupPr>
                            <m:ctrlPr>
                              <a:rPr lang="en-SI" sz="1700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SI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SI" sz="1700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SI" sz="17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SI" sz="17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SI" sz="17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SI" sz="17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SI" sz="17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</a:t>
                </a:r>
                <a:endParaRPr lang="en-US" sz="16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therefore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&gt;4.</m:t>
                    </m:r>
                  </m:oMath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981200"/>
                <a:ext cx="8153400" cy="646331"/>
              </a:xfrm>
              <a:prstGeom prst="rect">
                <a:avLst/>
              </a:prstGeom>
              <a:blipFill>
                <a:blip r:embed="rId4"/>
                <a:stretch>
                  <a:fillRect l="-673" t="-4717" r="-224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95353" y="2971800"/>
                <a:ext cx="1809598" cy="36933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SI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SI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rank</m:t>
                          </m:r>
                          <m: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SI" i="1" dirty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l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SI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53" y="2971800"/>
                <a:ext cx="180959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09600" y="3514387"/>
                <a:ext cx="7086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As before, find </a:t>
                </a:r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elements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s.t. </a:t>
                </a:r>
                <a14:m>
                  <m:oMath xmlns:m="http://schemas.openxmlformats.org/officeDocument/2006/math">
                    <m: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514387"/>
                <a:ext cx="7086600" cy="369332"/>
              </a:xfrm>
              <a:prstGeom prst="rect">
                <a:avLst/>
              </a:prstGeom>
              <a:blipFill>
                <a:blip r:embed="rId6"/>
                <a:stretch>
                  <a:fillRect l="-68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600" y="3980894"/>
                <a:ext cx="807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even, 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×1−1×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×1−1×</m:t>
                            </m:r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</a:t>
                </a:r>
              </a:p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therefore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980894"/>
                <a:ext cx="8077200" cy="646331"/>
              </a:xfrm>
              <a:prstGeom prst="rect">
                <a:avLst/>
              </a:prstGeom>
              <a:blipFill>
                <a:blip r:embed="rId7"/>
                <a:stretch>
                  <a:fillRect l="-604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97130" y="4742894"/>
                <a:ext cx="8242070" cy="6398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odd and there is a non-trivial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sl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2&lt;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 then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SI" sz="1600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sz="1600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SI" sz="1600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×1−1×</m:t>
                          </m:r>
                          <m:r>
                            <a:rPr lang="en-SI" sz="1600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d>
                        <m:dPr>
                          <m:ctrlPr>
                            <a:rPr lang="en-SI" sz="1600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sz="16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SI" sz="1600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×1−1×</m:t>
                          </m:r>
                          <m:r>
                            <a:rPr lang="en-SI" sz="16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d>
                        <m:dPr>
                          <m:ctrlPr>
                            <a:rPr lang="en-SI" sz="1600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sz="16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SI" sz="1600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×1−1×</m:t>
                          </m:r>
                          <m:r>
                            <a:rPr lang="en-SI" sz="1600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𝑢𝑤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𝑢𝑤</m:t>
                      </m:r>
                      <m:r>
                        <a:rPr lang="en-SI" sz="1600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30" y="4742894"/>
                <a:ext cx="8242070" cy="639855"/>
              </a:xfrm>
              <a:prstGeom prst="rect">
                <a:avLst/>
              </a:prstGeom>
              <a:blipFill>
                <a:blip r:embed="rId8"/>
                <a:stretch>
                  <a:fillRect l="-666" t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5800" y="5791200"/>
                <a:ext cx="800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Conclusion: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I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SI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SI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SI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SI" dirty="0" smtClean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SI" dirty="0" smtClean="0">
                    <a:solidFill>
                      <a:srgbClr val="FF0000"/>
                    </a:solidFill>
                  </a:rPr>
                  <a:t> 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implies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≅⋀</m:t>
                    </m:r>
                    <m:d>
                      <m:dPr>
                        <m:ctrlPr>
                          <a:rPr lang="en-SI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SI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SI" dirty="0" smtClean="0">
                    <a:solidFill>
                      <a:srgbClr val="FF0000"/>
                    </a:solidFill>
                  </a:rPr>
                  <a:t>odd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.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791200"/>
                <a:ext cx="8001000" cy="369332"/>
              </a:xfrm>
              <a:prstGeom prst="rect">
                <a:avLst/>
              </a:prstGeom>
              <a:blipFill>
                <a:blip r:embed="rId9"/>
                <a:stretch>
                  <a:fillRect l="-68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9765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 animBg="1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553200"/>
            <a:ext cx="9144000" cy="29527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3" name="Slide Number Placeholder 8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fld id="{47B422B0-1125-4E43-A68D-595AD3F665D7}" type="slidenum">
              <a:rPr lang="en-US" sz="12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>
                <a:defRPr/>
              </a:pPr>
              <a:t>9</a:t>
            </a:fld>
            <a:endParaRPr lang="en-US" sz="12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 kern="0">
              <a:solidFill>
                <a:sysClr val="window" lastClr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0500" y="427038"/>
            <a:ext cx="8763000" cy="6096000"/>
          </a:xfrm>
          <a:prstGeom prst="roundRect">
            <a:avLst>
              <a:gd name="adj" fmla="val 3301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" y="6558905"/>
            <a:ext cx="2895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clid"/>
                <a:sym typeface="Euclid Extra"/>
              </a:rPr>
              <a:t>•</a:t>
            </a:r>
            <a:r>
              <a:rPr 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 </a:t>
            </a:r>
            <a:r>
              <a:rPr lang="sl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Euclid Extra"/>
              </a:rPr>
              <a:t>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61228" y="-5898"/>
            <a:ext cx="25827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SI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MANIFOLDS WITH SMALL TC</a:t>
            </a:r>
            <a:endParaRPr lang="sl-SI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0"/>
            <a:ext cx="43434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QUESTIONS ON TC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97431" y="540415"/>
                <a:ext cx="2085443" cy="36933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sl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simply connected</a:t>
                </a:r>
                <a:endParaRPr lang="en-SI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31" y="540415"/>
                <a:ext cx="2085443" cy="369332"/>
              </a:xfrm>
              <a:prstGeom prst="rect">
                <a:avLst/>
              </a:prstGeom>
              <a:blipFill>
                <a:blip r:embed="rId2"/>
                <a:stretch>
                  <a:fillRect t="-8065" r="-2326" b="-24194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76600" y="540415"/>
                <a:ext cx="3886200" cy="404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d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enote </a:t>
                </a:r>
                <a14:m>
                  <m:oMath xmlns:m="http://schemas.openxmlformats.org/officeDocument/2006/math">
                    <m: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̂"/>
                        <m:ctrlP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  <m:d>
                      <m:d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≔</m:t>
                    </m:r>
                    <m:nary>
                      <m:naryPr>
                        <m:chr m:val="⨁"/>
                        <m:supHide m:val="on"/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≠0,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540415"/>
                <a:ext cx="3886200" cy="404598"/>
              </a:xfrm>
              <a:prstGeom prst="rect">
                <a:avLst/>
              </a:prstGeom>
              <a:blipFill>
                <a:blip r:embed="rId3"/>
                <a:stretch>
                  <a:fillRect l="-1413" t="-78788" b="-1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62000" y="1143000"/>
                <a:ext cx="1512337" cy="376770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SI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acc>
                      <m:d>
                        <m:dPr>
                          <m:ctrlP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SI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SI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ℚ</m:t>
                          </m:r>
                        </m:e>
                      </m:d>
                      <m:r>
                        <a:rPr lang="en-SI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SI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143000"/>
                <a:ext cx="1512337" cy="376770"/>
              </a:xfrm>
              <a:prstGeom prst="rect">
                <a:avLst/>
              </a:prstGeom>
              <a:blipFill>
                <a:blip r:embed="rId4"/>
                <a:stretch>
                  <a:fillRect b="-9524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743200" y="1098741"/>
                <a:ext cx="5562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Similar as above,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I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SI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SI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SI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r>
                  <a:rPr lang="en-SI" dirty="0">
                    <a:solidFill>
                      <a:srgbClr val="FF0000"/>
                    </a:solidFill>
                  </a:rPr>
                  <a:t> </a:t>
                </a:r>
                <a:r>
                  <a:rPr lang="en-SI" dirty="0" smtClean="0">
                    <a:solidFill>
                      <a:srgbClr val="FF0000"/>
                    </a:solidFill>
                  </a:rPr>
                  <a:t>trivial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SI" dirty="0">
                    <a:solidFill>
                      <a:srgbClr val="FF0000"/>
                    </a:solidFill>
                  </a:rPr>
                  <a:t>  </a:t>
                </a:r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implies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≅⋀</m:t>
                    </m:r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1&lt;</m:t>
                    </m:r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−1,    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SI" dirty="0" smtClean="0">
                    <a:solidFill>
                      <a:srgbClr val="FF0000"/>
                    </a:solidFill>
                  </a:rPr>
                  <a:t> odd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098741"/>
                <a:ext cx="5562600" cy="646331"/>
              </a:xfrm>
              <a:prstGeom prst="rect">
                <a:avLst/>
              </a:prstGeom>
              <a:blipFill>
                <a:blip r:embed="rId5"/>
                <a:stretch>
                  <a:fillRect l="-876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62000" y="2037002"/>
                <a:ext cx="3706977" cy="4104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ℚ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=0,  </m:t>
                    </m:r>
                    <m:acc>
                      <m:accPr>
                        <m:chr m:val="̂"/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≠0, 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odd</a:t>
                </a:r>
                <a:endParaRPr lang="en-SI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037002"/>
                <a:ext cx="3706977" cy="410497"/>
              </a:xfrm>
              <a:prstGeom prst="rect">
                <a:avLst/>
              </a:prstGeom>
              <a:blipFill>
                <a:blip r:embed="rId6"/>
                <a:stretch>
                  <a:fillRect r="-328" b="-17391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88720" y="2612209"/>
                <a:ext cx="7315200" cy="764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minimal s.t.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has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-torsion; then by UCT and Poincare duality</a:t>
                </a:r>
              </a:p>
              <a:p>
                <a:pPr algn="ctr"/>
                <a:endParaRPr lang="en-SI" sz="4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pPr algn="ctr"/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d>
                      <m:dPr>
                        <m:ctrlPr>
                          <a:rPr lang="en-SI" b="0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+1,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−1. 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720" y="2612209"/>
                <a:ext cx="7315200" cy="764440"/>
              </a:xfrm>
              <a:prstGeom prst="rect">
                <a:avLst/>
              </a:prstGeom>
              <a:blipFill>
                <a:blip r:embed="rId7"/>
                <a:stretch>
                  <a:fillRect t="-4800" r="-667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34687" y="3427304"/>
                <a:ext cx="7467600" cy="687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Thus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in at least three dimensions, and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&gt;3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unless </a:t>
                </a:r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b="0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 and then one is even-dimensional, so again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&gt;3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687" y="3427304"/>
                <a:ext cx="7467600" cy="687496"/>
              </a:xfrm>
              <a:prstGeom prst="rect">
                <a:avLst/>
              </a:prstGeom>
              <a:blipFill>
                <a:blip r:embed="rId8"/>
                <a:stretch>
                  <a:fillRect l="-653" t="-885" b="-13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2000" y="4363824"/>
                <a:ext cx="5162824" cy="4104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ℚ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=0,  </m:t>
                    </m:r>
                    <m:acc>
                      <m:accPr>
                        <m:chr m:val="̂"/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  </m:t>
                    </m:r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odd,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chemeClr val="tx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SI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363824"/>
                <a:ext cx="5162824" cy="410497"/>
              </a:xfrm>
              <a:prstGeom prst="rect">
                <a:avLst/>
              </a:prstGeom>
              <a:blipFill>
                <a:blip r:embed="rId9"/>
                <a:stretch>
                  <a:fillRect t="-1449" b="-17391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4869359"/>
                <a:ext cx="6934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Similar as above, except that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does not imply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&gt;3.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  <a:p>
                <a:endParaRPr lang="en-SI" sz="7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pPr algn="ctr"/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SI" dirty="0">
                    <a:solidFill>
                      <a:srgbClr val="FF0000"/>
                    </a:solidFill>
                  </a:rPr>
                  <a:t>  </a:t>
                </a:r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implies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SI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ℤ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≅⋀</m:t>
                    </m:r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SI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. </a:t>
                </a:r>
                <a:endPara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869359"/>
                <a:ext cx="6934200" cy="769441"/>
              </a:xfrm>
              <a:prstGeom prst="rect">
                <a:avLst/>
              </a:prstGeom>
              <a:blipFill>
                <a:blip r:embed="rId10"/>
                <a:stretch>
                  <a:fillRect l="-703" t="-4762" b="-10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762000" y="6038430"/>
                <a:ext cx="2305258" cy="376770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SI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acc>
                    <m:d>
                      <m:dPr>
                        <m:ctrlP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SI" i="1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SI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SI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for all </a:t>
                </a:r>
                <a14:m>
                  <m:oMath xmlns:m="http://schemas.openxmlformats.org/officeDocument/2006/math">
                    <m:r>
                      <a:rPr lang="en-SI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</a:t>
                </a:r>
                <a:endParaRPr lang="en-SI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6038430"/>
                <a:ext cx="2305258" cy="376770"/>
              </a:xfrm>
              <a:prstGeom prst="rect">
                <a:avLst/>
              </a:prstGeom>
              <a:blipFill>
                <a:blip r:embed="rId11"/>
                <a:stretch>
                  <a:fillRect t="-4762" b="-25397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257758" y="6019800"/>
                <a:ext cx="520044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SI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SI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TC</m:t>
                    </m:r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SI" dirty="0">
                    <a:solidFill>
                      <a:srgbClr val="FF0000"/>
                    </a:solidFill>
                  </a:rPr>
                  <a:t>  </a:t>
                </a:r>
                <a:r>
                  <a:rPr lang="en-SI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implies</a:t>
                </a:r>
                <a14:m>
                  <m:oMath xmlns:m="http://schemas.openxmlformats.org/officeDocument/2006/math">
                    <m:r>
                      <a:rPr lang="en-SI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≅⋀</m:t>
                    </m:r>
                    <m:d>
                      <m:dPr>
                        <m:ctrlPr>
                          <a:rPr lang="en-SI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SI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SI" dirty="0" smtClean="0"/>
                  <a:t>  </a:t>
                </a:r>
                <a14:m>
                  <m:oMath xmlns:m="http://schemas.openxmlformats.org/officeDocument/2006/math">
                    <m:r>
                      <a:rPr lang="en-SI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SI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SI" dirty="0">
                    <a:solidFill>
                      <a:srgbClr val="FF0000"/>
                    </a:solidFill>
                  </a:rPr>
                  <a:t> </a:t>
                </a:r>
                <a:r>
                  <a:rPr lang="en-SI" dirty="0" smtClean="0">
                    <a:solidFill>
                      <a:srgbClr val="FF0000"/>
                    </a:solidFill>
                  </a:rPr>
                  <a:t>even</a:t>
                </a:r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758" y="6019800"/>
                <a:ext cx="5200442" cy="369332"/>
              </a:xfrm>
              <a:prstGeom prst="rect">
                <a:avLst/>
              </a:prstGeom>
              <a:blipFill>
                <a:blip r:embed="rId12"/>
                <a:stretch>
                  <a:fillRect l="-937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31217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animBg="1"/>
      <p:bldP spid="13" grpId="0"/>
      <p:bldP spid="23" grpId="0" animBg="1"/>
      <p:bldP spid="14" grpId="0"/>
      <p:bldP spid="15" grpId="0"/>
      <p:bldP spid="24" grpId="0" animBg="1"/>
      <p:bldP spid="25" grpId="0"/>
      <p:bldP spid="27" grpId="0" animBg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9525">
          <a:tailEnd type="triangle" w="sm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2">
                <a:lumMod val="60000"/>
                <a:lumOff val="40000"/>
              </a:schemeClr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4981</TotalTime>
  <Words>2734</Words>
  <Application>Microsoft Office PowerPoint</Application>
  <PresentationFormat>On-screen Show (4:3)</PresentationFormat>
  <Paragraphs>161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Euclid</vt:lpstr>
      <vt:lpstr>Euclid Extra</vt:lpstr>
      <vt:lpstr>Office Theme</vt:lpstr>
      <vt:lpstr>Officeova 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Pavesic</dc:creator>
  <cp:lastModifiedBy>Petar Pavesic</cp:lastModifiedBy>
  <cp:revision>175</cp:revision>
  <dcterms:created xsi:type="dcterms:W3CDTF">2006-08-16T00:00:00Z</dcterms:created>
  <dcterms:modified xsi:type="dcterms:W3CDTF">2020-09-19T10:33:58Z</dcterms:modified>
</cp:coreProperties>
</file>