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61" d="100"/>
          <a:sy n="161" d="100"/>
        </p:scale>
        <p:origin x="32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ae961f7da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ae961f7da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ae961f7daa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ae961f7daa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ae961f7daa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ae961f7daa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27bf93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27bf933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53823d4b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a53823d4b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4f10ccaf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4f10ccaf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ae961f7da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ae961f7da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ae961f7daa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ae961f7daa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ae961f7daa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ae961f7daa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a53823d4b5_1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a53823d4b5_1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a53823d4b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a53823d4b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ae961f7daa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ae961f7daa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53823d4b5_1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a53823d4b5_1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a53823d4b5_1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a53823d4b5_1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ae961f7daa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ae961f7daa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ae961f7da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ae961f7daa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ae961f7daa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ae961f7daa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ae961f7daa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ae961f7daa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ae961f7daa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ae961f7daa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ae961f7daa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ae961f7daa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ae961f7daa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ae961f7daa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ae961f7daa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ae961f7daa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e961f7da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e961f7da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ae961f7daa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ae961f7daa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ae961f7daa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ae961f7daa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ae961f7daa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ae961f7daa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a53823d4b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a53823d4b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a53823d4b5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a53823d4b5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53823d4b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a53823d4b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a53823d4b5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a53823d4b5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a53823d4b5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a53823d4b5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a53823d4b5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a53823d4b5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a53823d4b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a53823d4b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53823d4b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53823d4b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a53823d4b5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a53823d4b5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a53823d4b5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a53823d4b5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a53823d4b5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2a53823d4b5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a53823d4b5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a53823d4b5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a53823d4b5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a53823d4b5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a53823d4b5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2a53823d4b5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a53823d4b5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a53823d4b5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a53823d4b5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a53823d4b5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a53823d4b5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a53823d4b5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2a53823d4b5_1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2a53823d4b5_1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ae961f7daa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ae961f7daa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2a53823d4b5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2a53823d4b5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2a53823d4b5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2a53823d4b5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e961f7daa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e961f7daa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e961f7da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ae961f7daa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53823d4b5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53823d4b5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ae961f7d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ae961f7d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●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●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eorgia"/>
              <a:buChar char="■"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8825" y="896975"/>
            <a:ext cx="8557500" cy="205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chemeClr val="lt2"/>
                </a:solidFill>
              </a:rPr>
              <a:t>The Computational Curse of Big Data for Bayesian Additive Regression Trees: A Hitting Time Analysis</a:t>
            </a:r>
            <a:endParaRPr sz="3600" i="1">
              <a:solidFill>
                <a:schemeClr val="lt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15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Yan Shuo Tan</a:t>
            </a:r>
            <a:endParaRPr>
              <a:solidFill>
                <a:schemeClr val="lt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NUS Department of Statistics and Data Science</a:t>
            </a:r>
            <a:endParaRPr>
              <a:solidFill>
                <a:schemeClr val="lt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BIRS-IASM Workshop 2023</a:t>
            </a:r>
            <a:endParaRPr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BART work?</a:t>
            </a:r>
            <a:endParaRPr/>
          </a:p>
        </p:txBody>
      </p:sp>
      <p:cxnSp>
        <p:nvCxnSpPr>
          <p:cNvPr id="279" name="Google Shape;279;p22"/>
          <p:cNvCxnSpPr/>
          <p:nvPr/>
        </p:nvCxnSpPr>
        <p:spPr>
          <a:xfrm>
            <a:off x="4538750" y="1465215"/>
            <a:ext cx="0" cy="3530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22"/>
          <p:cNvSpPr txBox="1"/>
          <p:nvPr/>
        </p:nvSpPr>
        <p:spPr>
          <a:xfrm>
            <a:off x="311700" y="1524000"/>
            <a:ext cx="42603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Georgia"/>
                <a:ea typeface="Georgia"/>
                <a:cs typeface="Georgia"/>
                <a:sym typeface="Georgia"/>
              </a:rPr>
              <a:t>Bayesian nonparametric regression</a:t>
            </a:r>
            <a:endParaRPr sz="2000" u="sng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1</a:t>
            </a:r>
            <a:r>
              <a:rPr lang="en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Define prior on space of regression functions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Step 2</a:t>
            </a:r>
            <a:r>
              <a:rPr lang="en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Combine prior and data likelihood to get posterior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Step 3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“Sample” from posterior using MCMC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4603850" y="1524000"/>
            <a:ext cx="42603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Georgia"/>
                <a:ea typeface="Georgia"/>
                <a:cs typeface="Georgia"/>
                <a:sym typeface="Georgia"/>
              </a:rPr>
              <a:t>Randomized tree ensemble method</a:t>
            </a:r>
            <a:endParaRPr sz="2000" u="sng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Trees in ensemble are grown using probabilistic moves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BART has become widely used in the applied statistics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body" idx="1"/>
          </p:nvPr>
        </p:nvSpPr>
        <p:spPr>
          <a:xfrm>
            <a:off x="311700" y="1510525"/>
            <a:ext cx="8520600" cy="30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Social sciences</a:t>
            </a:r>
            <a:r>
              <a:rPr lang="en"/>
              <a:t> </a:t>
            </a:r>
            <a:r>
              <a:rPr lang="en" i="1"/>
              <a:t>[Green and Kern (2010), Yeager et al. (2018), Dorie et al. (2019), …]</a:t>
            </a:r>
            <a:endParaRPr i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Biostatistics</a:t>
            </a:r>
            <a:r>
              <a:rPr lang="en"/>
              <a:t> </a:t>
            </a:r>
            <a:r>
              <a:rPr lang="en" i="1"/>
              <a:t>[Wendling et al. (2018), Starling et al. (2020), …]</a:t>
            </a:r>
            <a:endParaRPr i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Several popular software implementations: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dbarts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BART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bartCause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bartMachine</a:t>
            </a:r>
            <a:r>
              <a:rPr lang="en">
                <a:solidFill>
                  <a:schemeClr val="dk1"/>
                </a:solidFill>
              </a:rPr>
              <a:t> (15K combined monthly downloads)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/>
          </a:p>
        </p:txBody>
      </p:sp>
      <p:pic>
        <p:nvPicPr>
          <p:cNvPr id="288" name="Google Shape;2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625" y="3533875"/>
            <a:ext cx="6666774" cy="12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analysis of BART</a:t>
            </a:r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BART posterior has good predictive and inferential properties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Posterior concentration around true regression function at minimax rate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Sobolev/Holder smoothness</a:t>
            </a:r>
            <a:r>
              <a:rPr lang="en" i="1"/>
              <a:t> [Rockova and Saha, 2019], [Linero and Yang, 2018 ], [Rockova and van der Pas, 2020], …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Anisotropic and heterogeneous smoothness </a:t>
            </a:r>
            <a:r>
              <a:rPr lang="en" i="1"/>
              <a:t>[Jeong and Rockova, 2020], [Rockova and Rousseau, 2023], …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Variable selection consistency</a:t>
            </a:r>
            <a:r>
              <a:rPr lang="en" i="1"/>
              <a:t> </a:t>
            </a:r>
            <a:r>
              <a:rPr lang="en" sz="1400" i="1"/>
              <a:t>[Linero, 2018], [Liu et al., 2021]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However: Can only access the posterior </a:t>
            </a:r>
            <a:r>
              <a:rPr lang="en" i="1">
                <a:solidFill>
                  <a:schemeClr val="dk1"/>
                </a:solidFill>
              </a:rPr>
              <a:t>approximately</a:t>
            </a:r>
            <a:r>
              <a:rPr lang="en">
                <a:solidFill>
                  <a:schemeClr val="dk1"/>
                </a:solidFill>
              </a:rPr>
              <a:t> via MCMC.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analysis of BART</a:t>
            </a:r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BART posterior has good predictive and inferential properties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However: Can only access the posterior </a:t>
            </a:r>
            <a:r>
              <a:rPr lang="en" i="1">
                <a:solidFill>
                  <a:schemeClr val="dk1"/>
                </a:solidFill>
              </a:rPr>
              <a:t>approximately</a:t>
            </a:r>
            <a:r>
              <a:rPr lang="en">
                <a:solidFill>
                  <a:schemeClr val="dk1"/>
                </a:solidFill>
              </a:rPr>
              <a:t> via MCMC.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1" name="Google Shape;301;p25"/>
          <p:cNvSpPr txBox="1">
            <a:spLocks noGrp="1"/>
          </p:cNvSpPr>
          <p:nvPr>
            <p:ph type="body" idx="1"/>
          </p:nvPr>
        </p:nvSpPr>
        <p:spPr>
          <a:xfrm>
            <a:off x="311700" y="2251375"/>
            <a:ext cx="8520600" cy="24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would like to know: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close is the approximate posterior to the true posterior?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long must we run the chain to achieve convergence?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Or in technical terms, </a:t>
            </a:r>
            <a:r>
              <a:rPr lang="en" b="1">
                <a:solidFill>
                  <a:schemeClr val="dk1"/>
                </a:solidFill>
              </a:rPr>
              <a:t>what is the mixing time of the BART MCMC?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body" idx="1"/>
          </p:nvPr>
        </p:nvSpPr>
        <p:spPr>
          <a:xfrm>
            <a:off x="540300" y="4341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Seems to be “folklore” in the literature, but no rigorous study</a:t>
            </a: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MCMC chain does not mix well</a:t>
            </a:r>
            <a:endParaRPr/>
          </a:p>
        </p:txBody>
      </p:sp>
      <p:grpSp>
        <p:nvGrpSpPr>
          <p:cNvPr id="308" name="Google Shape;308;p26"/>
          <p:cNvGrpSpPr/>
          <p:nvPr/>
        </p:nvGrpSpPr>
        <p:grpSpPr>
          <a:xfrm>
            <a:off x="206350" y="1149075"/>
            <a:ext cx="7990800" cy="1523563"/>
            <a:chOff x="206350" y="1149075"/>
            <a:chExt cx="7990800" cy="1523563"/>
          </a:xfrm>
        </p:grpSpPr>
        <p:grpSp>
          <p:nvGrpSpPr>
            <p:cNvPr id="309" name="Google Shape;309;p26"/>
            <p:cNvGrpSpPr/>
            <p:nvPr/>
          </p:nvGrpSpPr>
          <p:grpSpPr>
            <a:xfrm>
              <a:off x="629400" y="1149076"/>
              <a:ext cx="7540581" cy="1523562"/>
              <a:chOff x="629400" y="1149076"/>
              <a:chExt cx="7540581" cy="1523562"/>
            </a:xfrm>
          </p:grpSpPr>
          <p:sp>
            <p:nvSpPr>
              <p:cNvPr id="310" name="Google Shape;310;p26"/>
              <p:cNvSpPr/>
              <p:nvPr/>
            </p:nvSpPr>
            <p:spPr>
              <a:xfrm>
                <a:off x="629400" y="1149076"/>
                <a:ext cx="7540581" cy="1523562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11" name="Google Shape;311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61212" y="2186423"/>
                <a:ext cx="5069475" cy="4539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2" name="Google Shape;312;p26"/>
            <p:cNvSpPr txBox="1"/>
            <p:nvPr/>
          </p:nvSpPr>
          <p:spPr>
            <a:xfrm>
              <a:off x="206350" y="1149075"/>
              <a:ext cx="7990800" cy="10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“... while this algorithm is often effective, it </a:t>
              </a:r>
              <a:r>
                <a:rPr lang="en" sz="18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does not always mix well</a:t>
              </a:r>
              <a:r>
                <a:rPr lang="en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, and recent work suggests that it can be important to </a:t>
              </a:r>
              <a:r>
                <a:rPr lang="en" sz="1800" i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run many chains</a:t>
              </a:r>
              <a:r>
                <a:rPr lang="en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(as many as 10 or 12) to encourage proper mixing (Carnegie 2019)...”</a:t>
              </a:r>
              <a:endParaRPr/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206350" y="2825475"/>
            <a:ext cx="7990800" cy="1364925"/>
            <a:chOff x="206350" y="2977875"/>
            <a:chExt cx="7990800" cy="1364925"/>
          </a:xfrm>
        </p:grpSpPr>
        <p:sp>
          <p:nvSpPr>
            <p:cNvPr id="314" name="Google Shape;314;p26"/>
            <p:cNvSpPr/>
            <p:nvPr/>
          </p:nvSpPr>
          <p:spPr>
            <a:xfrm>
              <a:off x="629400" y="3000900"/>
              <a:ext cx="7540500" cy="1341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2625" y="3877295"/>
              <a:ext cx="5045476" cy="42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26"/>
            <p:cNvSpPr txBox="1"/>
            <p:nvPr/>
          </p:nvSpPr>
          <p:spPr>
            <a:xfrm>
              <a:off x="206350" y="2977875"/>
              <a:ext cx="7990800" cy="10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“... </a:t>
              </a:r>
              <a:r>
                <a:rPr lang="en" sz="1800" i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warm-start initialization</a:t>
              </a:r>
              <a:r>
                <a:rPr lang="en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yields considerable improvement in the estimation, which may indicate inadequate chain length of BART (that is, </a:t>
              </a:r>
              <a:r>
                <a:rPr lang="en" sz="18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poor mixing</a:t>
              </a:r>
              <a:r>
                <a:rPr lang="en"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)...”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Rest of this talk:</a:t>
            </a:r>
            <a:endParaRPr>
              <a:solidFill>
                <a:schemeClr val="accent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How does BART work? </a:t>
            </a:r>
            <a:endParaRPr sz="260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How to frame computational lower bounds for BART?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/>
              <a:t>Hitting time lower bounds for BART and practical takeaways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How does BART work? (more details)</a:t>
            </a:r>
            <a:endParaRPr/>
          </a:p>
        </p:txBody>
      </p:sp>
      <p:sp>
        <p:nvSpPr>
          <p:cNvPr id="327" name="Google Shape;32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Parameterization of space of regression trees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Priors and likelihoods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MCMC algorithm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Parameterization of space of regression trees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Parameterization of space of regression trees</a:t>
            </a:r>
            <a:endParaRPr/>
          </a:p>
        </p:txBody>
      </p:sp>
      <p:cxnSp>
        <p:nvCxnSpPr>
          <p:cNvPr id="338" name="Google Shape;338;p30"/>
          <p:cNvCxnSpPr/>
          <p:nvPr/>
        </p:nvCxnSpPr>
        <p:spPr>
          <a:xfrm flipH="1">
            <a:off x="67574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30"/>
          <p:cNvCxnSpPr/>
          <p:nvPr/>
        </p:nvCxnSpPr>
        <p:spPr>
          <a:xfrm>
            <a:off x="70892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0"/>
          <p:cNvSpPr/>
          <p:nvPr/>
        </p:nvSpPr>
        <p:spPr>
          <a:xfrm>
            <a:off x="7434038" y="2685575"/>
            <a:ext cx="253500" cy="25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1" name="Google Shape;341;p30"/>
          <p:cNvCxnSpPr/>
          <p:nvPr/>
        </p:nvCxnSpPr>
        <p:spPr>
          <a:xfrm flipH="1">
            <a:off x="63560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30"/>
          <p:cNvCxnSpPr/>
          <p:nvPr/>
        </p:nvCxnSpPr>
        <p:spPr>
          <a:xfrm>
            <a:off x="66878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30"/>
          <p:cNvSpPr/>
          <p:nvPr/>
        </p:nvSpPr>
        <p:spPr>
          <a:xfrm>
            <a:off x="7032589" y="3488489"/>
            <a:ext cx="253500" cy="25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6134475" y="3488489"/>
            <a:ext cx="253500" cy="25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311700" y="1280125"/>
            <a:ext cx="63306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Binary tree structure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Tree topology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6" name="Google Shape;3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700" y="1280125"/>
            <a:ext cx="378650" cy="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0"/>
          <p:cNvSpPr txBox="1"/>
          <p:nvPr/>
        </p:nvSpPr>
        <p:spPr>
          <a:xfrm>
            <a:off x="6958165" y="1890000"/>
            <a:ext cx="378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sz="1700"/>
          </a:p>
        </p:txBody>
      </p:sp>
      <p:sp>
        <p:nvSpPr>
          <p:cNvPr id="348" name="Google Shape;348;p30"/>
          <p:cNvSpPr txBox="1"/>
          <p:nvPr/>
        </p:nvSpPr>
        <p:spPr>
          <a:xfrm>
            <a:off x="6536633" y="2718067"/>
            <a:ext cx="378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Parameterization of space of regression trees</a:t>
            </a:r>
            <a:endParaRPr/>
          </a:p>
        </p:txBody>
      </p:sp>
      <p:sp>
        <p:nvSpPr>
          <p:cNvPr id="354" name="Google Shape;354;p31"/>
          <p:cNvSpPr txBox="1"/>
          <p:nvPr/>
        </p:nvSpPr>
        <p:spPr>
          <a:xfrm>
            <a:off x="6169729" y="2539590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6571178" y="1736676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6" name="Google Shape;356;p31"/>
          <p:cNvCxnSpPr/>
          <p:nvPr/>
        </p:nvCxnSpPr>
        <p:spPr>
          <a:xfrm flipH="1">
            <a:off x="67574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31"/>
          <p:cNvCxnSpPr/>
          <p:nvPr/>
        </p:nvCxnSpPr>
        <p:spPr>
          <a:xfrm>
            <a:off x="70892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Google Shape;358;p31"/>
          <p:cNvSpPr/>
          <p:nvPr/>
        </p:nvSpPr>
        <p:spPr>
          <a:xfrm>
            <a:off x="7434038" y="2685575"/>
            <a:ext cx="253500" cy="25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9" name="Google Shape;359;p31"/>
          <p:cNvCxnSpPr/>
          <p:nvPr/>
        </p:nvCxnSpPr>
        <p:spPr>
          <a:xfrm flipH="1">
            <a:off x="63560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1"/>
          <p:cNvCxnSpPr/>
          <p:nvPr/>
        </p:nvCxnSpPr>
        <p:spPr>
          <a:xfrm>
            <a:off x="66878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31"/>
          <p:cNvSpPr/>
          <p:nvPr/>
        </p:nvSpPr>
        <p:spPr>
          <a:xfrm>
            <a:off x="7032589" y="3488489"/>
            <a:ext cx="253500" cy="25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6134475" y="3488489"/>
            <a:ext cx="253500" cy="253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1"/>
          <p:cNvSpPr txBox="1"/>
          <p:nvPr/>
        </p:nvSpPr>
        <p:spPr>
          <a:xfrm>
            <a:off x="311700" y="1280125"/>
            <a:ext cx="63306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Binary tree structure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Tree topology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Splitting rule for each internal node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4" name="Google Shape;3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700" y="1280125"/>
            <a:ext cx="378650" cy="3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578" y="3231227"/>
            <a:ext cx="1239007" cy="12390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8309" y="3230049"/>
            <a:ext cx="1229572" cy="123195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1318" y="3242098"/>
            <a:ext cx="1229571" cy="12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7304" y="3242102"/>
            <a:ext cx="1217256" cy="121726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049300" y="4410825"/>
            <a:ext cx="1239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Omer Ronen</a:t>
            </a:r>
            <a:endParaRPr sz="400"/>
          </a:p>
        </p:txBody>
      </p:sp>
      <p:sp>
        <p:nvSpPr>
          <p:cNvPr id="65" name="Google Shape;65;p14"/>
          <p:cNvSpPr txBox="1"/>
          <p:nvPr/>
        </p:nvSpPr>
        <p:spPr>
          <a:xfrm>
            <a:off x="3497100" y="4410825"/>
            <a:ext cx="1239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Theo Saarinen</a:t>
            </a:r>
            <a:endParaRPr sz="400"/>
          </a:p>
        </p:txBody>
      </p:sp>
      <p:sp>
        <p:nvSpPr>
          <p:cNvPr id="66" name="Google Shape;66;p14"/>
          <p:cNvSpPr txBox="1"/>
          <p:nvPr/>
        </p:nvSpPr>
        <p:spPr>
          <a:xfrm>
            <a:off x="4882187" y="4410825"/>
            <a:ext cx="1239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James Duncan</a:t>
            </a:r>
            <a:endParaRPr sz="400"/>
          </a:p>
        </p:txBody>
      </p:sp>
      <p:sp>
        <p:nvSpPr>
          <p:cNvPr id="67" name="Google Shape;67;p14"/>
          <p:cNvSpPr txBox="1"/>
          <p:nvPr/>
        </p:nvSpPr>
        <p:spPr>
          <a:xfrm>
            <a:off x="6329987" y="4410825"/>
            <a:ext cx="123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Bin Yu</a:t>
            </a:r>
            <a:endParaRPr sz="400"/>
          </a:p>
        </p:txBody>
      </p:sp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188825" y="896975"/>
            <a:ext cx="8557500" cy="205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chemeClr val="lt2"/>
                </a:solidFill>
              </a:rPr>
              <a:t>The Computational Curse of Big Data for Bayesian Additive Regression Trees: A Hitting Time Analysis</a:t>
            </a:r>
            <a:endParaRPr sz="3600" i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Parameterization of space of regression trees</a:t>
            </a:r>
            <a:endParaRPr/>
          </a:p>
        </p:txBody>
      </p:sp>
      <p:sp>
        <p:nvSpPr>
          <p:cNvPr id="370" name="Google Shape;370;p32"/>
          <p:cNvSpPr txBox="1"/>
          <p:nvPr/>
        </p:nvSpPr>
        <p:spPr>
          <a:xfrm>
            <a:off x="6169729" y="2539590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6571178" y="1736676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2" name="Google Shape;372;p32"/>
          <p:cNvCxnSpPr/>
          <p:nvPr/>
        </p:nvCxnSpPr>
        <p:spPr>
          <a:xfrm flipH="1">
            <a:off x="67574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32"/>
          <p:cNvCxnSpPr/>
          <p:nvPr/>
        </p:nvCxnSpPr>
        <p:spPr>
          <a:xfrm>
            <a:off x="70892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32"/>
          <p:cNvSpPr/>
          <p:nvPr/>
        </p:nvSpPr>
        <p:spPr>
          <a:xfrm>
            <a:off x="7434038" y="2685575"/>
            <a:ext cx="253500" cy="2535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5" name="Google Shape;375;p32"/>
          <p:cNvCxnSpPr/>
          <p:nvPr/>
        </p:nvCxnSpPr>
        <p:spPr>
          <a:xfrm flipH="1">
            <a:off x="63560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32"/>
          <p:cNvCxnSpPr/>
          <p:nvPr/>
        </p:nvCxnSpPr>
        <p:spPr>
          <a:xfrm>
            <a:off x="66878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32"/>
          <p:cNvSpPr/>
          <p:nvPr/>
        </p:nvSpPr>
        <p:spPr>
          <a:xfrm>
            <a:off x="7032589" y="3488489"/>
            <a:ext cx="253500" cy="2535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6134475" y="3488489"/>
            <a:ext cx="253500" cy="253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2"/>
          <p:cNvSpPr txBox="1"/>
          <p:nvPr/>
        </p:nvSpPr>
        <p:spPr>
          <a:xfrm>
            <a:off x="311700" y="1280125"/>
            <a:ext cx="63306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Binary tree structure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Tree topology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Splitting rule for each internal node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Values on each leaf in partition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0" name="Google Shape;3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700" y="1280125"/>
            <a:ext cx="378650" cy="3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175" y="2623000"/>
            <a:ext cx="324557" cy="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2"/>
          <p:cNvSpPr/>
          <p:nvPr/>
        </p:nvSpPr>
        <p:spPr>
          <a:xfrm>
            <a:off x="4216250" y="3011425"/>
            <a:ext cx="1788475" cy="715450"/>
          </a:xfrm>
          <a:custGeom>
            <a:avLst/>
            <a:gdLst/>
            <a:ahLst/>
            <a:cxnLst/>
            <a:rect l="l" t="t" r="r" b="b"/>
            <a:pathLst>
              <a:path w="71539" h="28618" extrusionOk="0">
                <a:moveTo>
                  <a:pt x="0" y="0"/>
                </a:moveTo>
                <a:cubicBezTo>
                  <a:pt x="6463" y="4519"/>
                  <a:pt x="26853" y="22929"/>
                  <a:pt x="38776" y="27115"/>
                </a:cubicBezTo>
                <a:cubicBezTo>
                  <a:pt x="50699" y="31301"/>
                  <a:pt x="66079" y="25450"/>
                  <a:pt x="71539" y="25117"/>
                </a:cubicBezTo>
              </a:path>
            </a:pathLst>
          </a:custGeom>
          <a:noFill/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3" name="Google Shape;383;p32"/>
          <p:cNvSpPr/>
          <p:nvPr/>
        </p:nvSpPr>
        <p:spPr>
          <a:xfrm>
            <a:off x="4196000" y="2961000"/>
            <a:ext cx="3235175" cy="660925"/>
          </a:xfrm>
          <a:custGeom>
            <a:avLst/>
            <a:gdLst/>
            <a:ahLst/>
            <a:cxnLst/>
            <a:rect l="l" t="t" r="r" b="b"/>
            <a:pathLst>
              <a:path w="129407" h="26437" extrusionOk="0">
                <a:moveTo>
                  <a:pt x="0" y="1612"/>
                </a:moveTo>
                <a:cubicBezTo>
                  <a:pt x="7677" y="5749"/>
                  <a:pt x="24491" y="26703"/>
                  <a:pt x="46059" y="26434"/>
                </a:cubicBezTo>
                <a:cubicBezTo>
                  <a:pt x="67627" y="26165"/>
                  <a:pt x="115516" y="4406"/>
                  <a:pt x="129407" y="0"/>
                </a:cubicBezTo>
              </a:path>
            </a:pathLst>
          </a:custGeom>
          <a:noFill/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4" name="Google Shape;384;p32"/>
          <p:cNvSpPr/>
          <p:nvPr/>
        </p:nvSpPr>
        <p:spPr>
          <a:xfrm>
            <a:off x="4165600" y="2981025"/>
            <a:ext cx="2847500" cy="890950"/>
          </a:xfrm>
          <a:custGeom>
            <a:avLst/>
            <a:gdLst/>
            <a:ahLst/>
            <a:cxnLst/>
            <a:rect l="l" t="t" r="r" b="b"/>
            <a:pathLst>
              <a:path w="113900" h="35638" extrusionOk="0">
                <a:moveTo>
                  <a:pt x="0" y="0"/>
                </a:moveTo>
                <a:cubicBezTo>
                  <a:pt x="9048" y="5711"/>
                  <a:pt x="35306" y="29453"/>
                  <a:pt x="54289" y="34265"/>
                </a:cubicBezTo>
                <a:cubicBezTo>
                  <a:pt x="73272" y="39077"/>
                  <a:pt x="103965" y="29769"/>
                  <a:pt x="113900" y="28870"/>
                </a:cubicBezTo>
              </a:path>
            </a:pathLst>
          </a:custGeom>
          <a:noFill/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Parameterization of space of regression trees</a:t>
            </a:r>
            <a:endParaRPr/>
          </a:p>
        </p:txBody>
      </p:sp>
      <p:sp>
        <p:nvSpPr>
          <p:cNvPr id="390" name="Google Shape;390;p33"/>
          <p:cNvSpPr txBox="1"/>
          <p:nvPr/>
        </p:nvSpPr>
        <p:spPr>
          <a:xfrm>
            <a:off x="6169729" y="2539590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6571178" y="1736676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2" name="Google Shape;392;p33"/>
          <p:cNvCxnSpPr/>
          <p:nvPr/>
        </p:nvCxnSpPr>
        <p:spPr>
          <a:xfrm flipH="1">
            <a:off x="67574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33"/>
          <p:cNvCxnSpPr/>
          <p:nvPr/>
        </p:nvCxnSpPr>
        <p:spPr>
          <a:xfrm>
            <a:off x="7089264" y="24140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p33"/>
          <p:cNvSpPr/>
          <p:nvPr/>
        </p:nvSpPr>
        <p:spPr>
          <a:xfrm>
            <a:off x="7434038" y="2685575"/>
            <a:ext cx="253500" cy="2535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5" name="Google Shape;395;p33"/>
          <p:cNvCxnSpPr/>
          <p:nvPr/>
        </p:nvCxnSpPr>
        <p:spPr>
          <a:xfrm flipH="1">
            <a:off x="63560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33"/>
          <p:cNvCxnSpPr/>
          <p:nvPr/>
        </p:nvCxnSpPr>
        <p:spPr>
          <a:xfrm>
            <a:off x="6687815" y="32169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33"/>
          <p:cNvSpPr/>
          <p:nvPr/>
        </p:nvSpPr>
        <p:spPr>
          <a:xfrm>
            <a:off x="7032589" y="3488489"/>
            <a:ext cx="253500" cy="2535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3"/>
          <p:cNvSpPr/>
          <p:nvPr/>
        </p:nvSpPr>
        <p:spPr>
          <a:xfrm>
            <a:off x="6134475" y="3488489"/>
            <a:ext cx="253500" cy="253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3"/>
          <p:cNvSpPr txBox="1"/>
          <p:nvPr/>
        </p:nvSpPr>
        <p:spPr>
          <a:xfrm>
            <a:off x="311700" y="1280125"/>
            <a:ext cx="63306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Binary tree structure 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Tree topology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Splitting rule for each internal node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Values on each leaf in partition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0" name="Google Shape;4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700" y="1280125"/>
            <a:ext cx="378650" cy="3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175" y="2623000"/>
            <a:ext cx="324557" cy="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3"/>
          <p:cNvSpPr/>
          <p:nvPr/>
        </p:nvSpPr>
        <p:spPr>
          <a:xfrm>
            <a:off x="4216250" y="3011425"/>
            <a:ext cx="1788475" cy="715450"/>
          </a:xfrm>
          <a:custGeom>
            <a:avLst/>
            <a:gdLst/>
            <a:ahLst/>
            <a:cxnLst/>
            <a:rect l="l" t="t" r="r" b="b"/>
            <a:pathLst>
              <a:path w="71539" h="28618" extrusionOk="0">
                <a:moveTo>
                  <a:pt x="0" y="0"/>
                </a:moveTo>
                <a:cubicBezTo>
                  <a:pt x="6463" y="4519"/>
                  <a:pt x="26853" y="22929"/>
                  <a:pt x="38776" y="27115"/>
                </a:cubicBezTo>
                <a:cubicBezTo>
                  <a:pt x="50699" y="31301"/>
                  <a:pt x="66079" y="25450"/>
                  <a:pt x="71539" y="25117"/>
                </a:cubicBezTo>
              </a:path>
            </a:pathLst>
          </a:custGeom>
          <a:noFill/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3" name="Google Shape;403;p33"/>
          <p:cNvSpPr/>
          <p:nvPr/>
        </p:nvSpPr>
        <p:spPr>
          <a:xfrm>
            <a:off x="4196000" y="2961000"/>
            <a:ext cx="3235175" cy="660925"/>
          </a:xfrm>
          <a:custGeom>
            <a:avLst/>
            <a:gdLst/>
            <a:ahLst/>
            <a:cxnLst/>
            <a:rect l="l" t="t" r="r" b="b"/>
            <a:pathLst>
              <a:path w="129407" h="26437" extrusionOk="0">
                <a:moveTo>
                  <a:pt x="0" y="1612"/>
                </a:moveTo>
                <a:cubicBezTo>
                  <a:pt x="7677" y="5749"/>
                  <a:pt x="24491" y="26703"/>
                  <a:pt x="46059" y="26434"/>
                </a:cubicBezTo>
                <a:cubicBezTo>
                  <a:pt x="67627" y="26165"/>
                  <a:pt x="115516" y="4406"/>
                  <a:pt x="129407" y="0"/>
                </a:cubicBezTo>
              </a:path>
            </a:pathLst>
          </a:custGeom>
          <a:noFill/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4" name="Google Shape;404;p33"/>
          <p:cNvSpPr/>
          <p:nvPr/>
        </p:nvSpPr>
        <p:spPr>
          <a:xfrm>
            <a:off x="4165600" y="2981025"/>
            <a:ext cx="2847500" cy="890950"/>
          </a:xfrm>
          <a:custGeom>
            <a:avLst/>
            <a:gdLst/>
            <a:ahLst/>
            <a:cxnLst/>
            <a:rect l="l" t="t" r="r" b="b"/>
            <a:pathLst>
              <a:path w="113900" h="35638" extrusionOk="0">
                <a:moveTo>
                  <a:pt x="0" y="0"/>
                </a:moveTo>
                <a:cubicBezTo>
                  <a:pt x="9048" y="5711"/>
                  <a:pt x="35306" y="29453"/>
                  <a:pt x="54289" y="34265"/>
                </a:cubicBezTo>
                <a:cubicBezTo>
                  <a:pt x="73272" y="39077"/>
                  <a:pt x="103965" y="29769"/>
                  <a:pt x="113900" y="28870"/>
                </a:cubicBezTo>
              </a:path>
            </a:pathLst>
          </a:custGeom>
          <a:noFill/>
          <a:ln w="9525" cap="flat" cmpd="sng">
            <a:solidFill>
              <a:srgbClr val="A4C2F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5" name="Google Shape;405;p33"/>
          <p:cNvSpPr txBox="1"/>
          <p:nvPr/>
        </p:nvSpPr>
        <p:spPr>
          <a:xfrm>
            <a:off x="311700" y="40777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Assume covariate space is</a:t>
            </a:r>
            <a:endParaRPr/>
          </a:p>
        </p:txBody>
      </p:sp>
      <p:sp>
        <p:nvSpPr>
          <p:cNvPr id="406" name="Google Shape;406;p33"/>
          <p:cNvSpPr txBox="1"/>
          <p:nvPr/>
        </p:nvSpPr>
        <p:spPr>
          <a:xfrm>
            <a:off x="5560575" y="4116100"/>
            <a:ext cx="35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*</a:t>
            </a:r>
            <a:endParaRPr/>
          </a:p>
        </p:txBody>
      </p:sp>
      <p:sp>
        <p:nvSpPr>
          <p:cNvPr id="407" name="Google Shape;407;p33"/>
          <p:cNvSpPr txBox="1"/>
          <p:nvPr/>
        </p:nvSpPr>
        <p:spPr>
          <a:xfrm>
            <a:off x="5839750" y="4703625"/>
            <a:ext cx="323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*In practice, BART “discretizes” features</a:t>
            </a:r>
            <a:endParaRPr sz="900"/>
          </a:p>
        </p:txBody>
      </p:sp>
      <p:pic>
        <p:nvPicPr>
          <p:cNvPr id="408" name="Google Shape;40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4119" y="4149624"/>
            <a:ext cx="2375925" cy="33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>
            <a:off x="5731850" y="920700"/>
            <a:ext cx="2333100" cy="265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for tree structure</a:t>
            </a:r>
            <a:endParaRPr/>
          </a:p>
        </p:txBody>
      </p:sp>
      <p:sp>
        <p:nvSpPr>
          <p:cNvPr id="415" name="Google Shape;415;p34"/>
          <p:cNvSpPr txBox="1"/>
          <p:nvPr/>
        </p:nvSpPr>
        <p:spPr>
          <a:xfrm>
            <a:off x="311700" y="1258300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Defined in terms of stochastic process</a:t>
            </a:r>
            <a:endParaRPr/>
          </a:p>
        </p:txBody>
      </p:sp>
      <p:pic>
        <p:nvPicPr>
          <p:cNvPr id="416" name="Google Shape;4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150" y="542050"/>
            <a:ext cx="378650" cy="37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34"/>
          <p:cNvGrpSpPr/>
          <p:nvPr/>
        </p:nvGrpSpPr>
        <p:grpSpPr>
          <a:xfrm>
            <a:off x="311700" y="1362400"/>
            <a:ext cx="6810838" cy="814800"/>
            <a:chOff x="311700" y="1362400"/>
            <a:chExt cx="6810838" cy="814800"/>
          </a:xfrm>
        </p:grpSpPr>
        <p:sp>
          <p:nvSpPr>
            <p:cNvPr id="418" name="Google Shape;418;p34"/>
            <p:cNvSpPr txBox="1"/>
            <p:nvPr/>
          </p:nvSpPr>
          <p:spPr>
            <a:xfrm>
              <a:off x="311700" y="1715500"/>
              <a:ext cx="3741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Start with trivial tree</a:t>
              </a:r>
              <a:endPara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869038" y="1362400"/>
              <a:ext cx="253500" cy="2535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/>
          <p:nvPr/>
        </p:nvSpPr>
        <p:spPr>
          <a:xfrm>
            <a:off x="5731850" y="920700"/>
            <a:ext cx="2333100" cy="265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for tree structure</a:t>
            </a:r>
            <a:endParaRPr/>
          </a:p>
        </p:txBody>
      </p:sp>
      <p:sp>
        <p:nvSpPr>
          <p:cNvPr id="426" name="Google Shape;426;p35"/>
          <p:cNvSpPr txBox="1"/>
          <p:nvPr/>
        </p:nvSpPr>
        <p:spPr>
          <a:xfrm>
            <a:off x="311700" y="1258300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Defined in terms of stochastic process</a:t>
            </a:r>
            <a:endParaRPr/>
          </a:p>
        </p:txBody>
      </p:sp>
      <p:pic>
        <p:nvPicPr>
          <p:cNvPr id="427" name="Google Shape;4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150" y="542050"/>
            <a:ext cx="378650" cy="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5"/>
          <p:cNvSpPr txBox="1"/>
          <p:nvPr/>
        </p:nvSpPr>
        <p:spPr>
          <a:xfrm>
            <a:off x="311700" y="1715500"/>
            <a:ext cx="374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Start with trivial tree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29" name="Google Shape;429;p35"/>
          <p:cNvGrpSpPr/>
          <p:nvPr/>
        </p:nvGrpSpPr>
        <p:grpSpPr>
          <a:xfrm>
            <a:off x="766050" y="3457325"/>
            <a:ext cx="3806100" cy="461700"/>
            <a:chOff x="766050" y="3457325"/>
            <a:chExt cx="3806100" cy="461700"/>
          </a:xfrm>
        </p:grpSpPr>
        <p:sp>
          <p:nvSpPr>
            <p:cNvPr id="430" name="Google Shape;430;p35"/>
            <p:cNvSpPr txBox="1"/>
            <p:nvPr/>
          </p:nvSpPr>
          <p:spPr>
            <a:xfrm>
              <a:off x="766050" y="3457325"/>
              <a:ext cx="3806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Features: {1, 2, ….               d}</a:t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2908400" y="3576675"/>
              <a:ext cx="253500" cy="253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300FF"/>
                  </a:solidFill>
                  <a:latin typeface="Georgia"/>
                  <a:ea typeface="Georgia"/>
                  <a:cs typeface="Georgia"/>
                  <a:sym typeface="Georgia"/>
                </a:rPr>
                <a:t>i</a:t>
              </a:r>
              <a:endParaRPr>
                <a:solidFill>
                  <a:srgbClr val="0300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32" name="Google Shape;432;p35"/>
          <p:cNvGrpSpPr/>
          <p:nvPr/>
        </p:nvGrpSpPr>
        <p:grpSpPr>
          <a:xfrm>
            <a:off x="766050" y="3914525"/>
            <a:ext cx="3806100" cy="461700"/>
            <a:chOff x="766050" y="3914525"/>
            <a:chExt cx="3806100" cy="461700"/>
          </a:xfrm>
        </p:grpSpPr>
        <p:sp>
          <p:nvSpPr>
            <p:cNvPr id="433" name="Google Shape;433;p35"/>
            <p:cNvSpPr txBox="1"/>
            <p:nvPr/>
          </p:nvSpPr>
          <p:spPr>
            <a:xfrm>
              <a:off x="766050" y="3914525"/>
              <a:ext cx="3806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Thresholds: {1, 2, ….               m-1}</a:t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3137000" y="4033875"/>
              <a:ext cx="253500" cy="2535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4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35" name="Google Shape;435;p35"/>
          <p:cNvGrpSpPr/>
          <p:nvPr/>
        </p:nvGrpSpPr>
        <p:grpSpPr>
          <a:xfrm>
            <a:off x="311700" y="1813236"/>
            <a:ext cx="7386964" cy="1063564"/>
            <a:chOff x="311700" y="1813236"/>
            <a:chExt cx="7386964" cy="1063564"/>
          </a:xfrm>
        </p:grpSpPr>
        <p:grpSp>
          <p:nvGrpSpPr>
            <p:cNvPr id="436" name="Google Shape;436;p35"/>
            <p:cNvGrpSpPr/>
            <p:nvPr/>
          </p:nvGrpSpPr>
          <p:grpSpPr>
            <a:xfrm>
              <a:off x="6488281" y="1813236"/>
              <a:ext cx="1210383" cy="525015"/>
              <a:chOff x="6488281" y="1813236"/>
              <a:chExt cx="1210383" cy="525015"/>
            </a:xfrm>
          </p:grpSpPr>
          <p:cxnSp>
            <p:nvCxnSpPr>
              <p:cNvPr id="437" name="Google Shape;437;p35"/>
              <p:cNvCxnSpPr/>
              <p:nvPr/>
            </p:nvCxnSpPr>
            <p:spPr>
              <a:xfrm flipH="1">
                <a:off x="6768591" y="1813236"/>
                <a:ext cx="331800" cy="213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35"/>
              <p:cNvCxnSpPr/>
              <p:nvPr/>
            </p:nvCxnSpPr>
            <p:spPr>
              <a:xfrm>
                <a:off x="7100391" y="1813236"/>
                <a:ext cx="331800" cy="213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39" name="Google Shape;439;p35"/>
              <p:cNvSpPr/>
              <p:nvPr/>
            </p:nvSpPr>
            <p:spPr>
              <a:xfrm>
                <a:off x="7445164" y="2084750"/>
                <a:ext cx="253500" cy="253500"/>
              </a:xfrm>
              <a:prstGeom prst="ellipse">
                <a:avLst/>
              </a:prstGeom>
              <a:noFill/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5"/>
              <p:cNvSpPr/>
              <p:nvPr/>
            </p:nvSpPr>
            <p:spPr>
              <a:xfrm>
                <a:off x="6488281" y="2084750"/>
                <a:ext cx="253500" cy="253500"/>
              </a:xfrm>
              <a:prstGeom prst="ellipse">
                <a:avLst/>
              </a:prstGeom>
              <a:noFill/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35"/>
            <p:cNvSpPr txBox="1"/>
            <p:nvPr/>
          </p:nvSpPr>
          <p:spPr>
            <a:xfrm>
              <a:off x="311700" y="2096500"/>
              <a:ext cx="46581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With probability </a:t>
              </a:r>
              <a:r>
                <a:rPr lang="en" sz="1800" i="1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p</a:t>
              </a: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, split root node (else stop)</a:t>
              </a:r>
              <a:endPara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42" name="Google Shape;442;p35"/>
          <p:cNvGrpSpPr/>
          <p:nvPr/>
        </p:nvGrpSpPr>
        <p:grpSpPr>
          <a:xfrm>
            <a:off x="311700" y="1135851"/>
            <a:ext cx="7445105" cy="2375504"/>
            <a:chOff x="311700" y="1135851"/>
            <a:chExt cx="7445105" cy="2375504"/>
          </a:xfrm>
        </p:grpSpPr>
        <p:sp>
          <p:nvSpPr>
            <p:cNvPr id="443" name="Google Shape;443;p35"/>
            <p:cNvSpPr txBox="1"/>
            <p:nvPr/>
          </p:nvSpPr>
          <p:spPr>
            <a:xfrm>
              <a:off x="6582305" y="1135851"/>
              <a:ext cx="1174500" cy="60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3000" baseline="-25000">
                  <a:solidFill>
                    <a:srgbClr val="03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" sz="3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</a:t>
              </a:r>
              <a:r>
                <a:rPr lang="en" sz="3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sz="3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44" name="Google Shape;444;p35"/>
            <p:cNvSpPr txBox="1"/>
            <p:nvPr/>
          </p:nvSpPr>
          <p:spPr>
            <a:xfrm>
              <a:off x="311700" y="2731055"/>
              <a:ext cx="48873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Georgia"/>
                <a:buChar char="●"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If node is split, draw split feature and threshold uniformly at random, i.e.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6"/>
          <p:cNvSpPr/>
          <p:nvPr/>
        </p:nvSpPr>
        <p:spPr>
          <a:xfrm>
            <a:off x="5731850" y="920700"/>
            <a:ext cx="2333100" cy="265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0" name="Google Shape;45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for tree structure</a:t>
            </a:r>
            <a:endParaRPr/>
          </a:p>
        </p:txBody>
      </p:sp>
      <p:sp>
        <p:nvSpPr>
          <p:cNvPr id="451" name="Google Shape;451;p36"/>
          <p:cNvSpPr txBox="1"/>
          <p:nvPr/>
        </p:nvSpPr>
        <p:spPr>
          <a:xfrm>
            <a:off x="311700" y="1258300"/>
            <a:ext cx="42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Defined in terms of stochastic process</a:t>
            </a:r>
            <a:endParaRPr/>
          </a:p>
        </p:txBody>
      </p:sp>
      <p:pic>
        <p:nvPicPr>
          <p:cNvPr id="452" name="Google Shape;4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150" y="542050"/>
            <a:ext cx="378650" cy="3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6"/>
          <p:cNvSpPr txBox="1"/>
          <p:nvPr/>
        </p:nvSpPr>
        <p:spPr>
          <a:xfrm>
            <a:off x="311700" y="1715500"/>
            <a:ext cx="374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Start with trivial tree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4" name="Google Shape;454;p36"/>
          <p:cNvSpPr txBox="1"/>
          <p:nvPr/>
        </p:nvSpPr>
        <p:spPr>
          <a:xfrm>
            <a:off x="311700" y="2096500"/>
            <a:ext cx="46581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With probability </a:t>
            </a: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split root node (else stop)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If node is split, draw split feature and threshold uniformly at random, i.e.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5" name="Google Shape;455;p36"/>
          <p:cNvSpPr txBox="1"/>
          <p:nvPr/>
        </p:nvSpPr>
        <p:spPr>
          <a:xfrm>
            <a:off x="6582305" y="1135851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aseline="-25000">
                <a:solidFill>
                  <a:srgbClr val="03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36"/>
          <p:cNvSpPr txBox="1"/>
          <p:nvPr/>
        </p:nvSpPr>
        <p:spPr>
          <a:xfrm>
            <a:off x="766050" y="3457325"/>
            <a:ext cx="380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Features: {1, 2, ….               d}</a:t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766050" y="3914525"/>
            <a:ext cx="380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Thresholds: {1, 2, ….               m-1}</a:t>
            </a:r>
            <a:endParaRPr/>
          </a:p>
        </p:txBody>
      </p:sp>
      <p:sp>
        <p:nvSpPr>
          <p:cNvPr id="458" name="Google Shape;458;p36"/>
          <p:cNvSpPr/>
          <p:nvPr/>
        </p:nvSpPr>
        <p:spPr>
          <a:xfrm>
            <a:off x="2908400" y="3576675"/>
            <a:ext cx="253500" cy="25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300FF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endParaRPr>
              <a:solidFill>
                <a:srgbClr val="0300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9" name="Google Shape;459;p36"/>
          <p:cNvSpPr/>
          <p:nvPr/>
        </p:nvSpPr>
        <p:spPr>
          <a:xfrm>
            <a:off x="3137000" y="4033875"/>
            <a:ext cx="253500" cy="253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endParaRPr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0" name="Google Shape;460;p36"/>
          <p:cNvSpPr txBox="1"/>
          <p:nvPr/>
        </p:nvSpPr>
        <p:spPr>
          <a:xfrm>
            <a:off x="311700" y="4402225"/>
            <a:ext cx="465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Repeat with each newly created node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6178251" y="1938749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aseline="-2500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2" name="Google Shape;462;p36"/>
          <p:cNvCxnSpPr/>
          <p:nvPr/>
        </p:nvCxnSpPr>
        <p:spPr>
          <a:xfrm flipH="1">
            <a:off x="6765985" y="1813220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36"/>
          <p:cNvCxnSpPr/>
          <p:nvPr/>
        </p:nvCxnSpPr>
        <p:spPr>
          <a:xfrm>
            <a:off x="7097785" y="1813220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4" name="Google Shape;464;p36"/>
          <p:cNvSpPr/>
          <p:nvPr/>
        </p:nvSpPr>
        <p:spPr>
          <a:xfrm>
            <a:off x="7442559" y="2084734"/>
            <a:ext cx="253500" cy="2535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5" name="Google Shape;465;p36"/>
          <p:cNvCxnSpPr/>
          <p:nvPr/>
        </p:nvCxnSpPr>
        <p:spPr>
          <a:xfrm flipH="1">
            <a:off x="6364536" y="261613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36"/>
          <p:cNvCxnSpPr/>
          <p:nvPr/>
        </p:nvCxnSpPr>
        <p:spPr>
          <a:xfrm>
            <a:off x="6696336" y="261613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7" name="Google Shape;467;p36"/>
          <p:cNvSpPr/>
          <p:nvPr/>
        </p:nvSpPr>
        <p:spPr>
          <a:xfrm>
            <a:off x="7041110" y="2887648"/>
            <a:ext cx="253500" cy="2535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6"/>
          <p:cNvSpPr/>
          <p:nvPr/>
        </p:nvSpPr>
        <p:spPr>
          <a:xfrm>
            <a:off x="6142996" y="2887648"/>
            <a:ext cx="253500" cy="2535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"/>
          <p:cNvSpPr/>
          <p:nvPr/>
        </p:nvSpPr>
        <p:spPr>
          <a:xfrm>
            <a:off x="5394700" y="292625"/>
            <a:ext cx="3702000" cy="4585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4" name="Google Shape;47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for leaf values </a:t>
            </a:r>
            <a:endParaRPr/>
          </a:p>
        </p:txBody>
      </p:sp>
      <p:pic>
        <p:nvPicPr>
          <p:cNvPr id="475" name="Google Shape;4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550" y="623438"/>
            <a:ext cx="23127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7"/>
          <p:cNvSpPr txBox="1">
            <a:spLocks noGrp="1"/>
          </p:cNvSpPr>
          <p:nvPr>
            <p:ph type="title"/>
          </p:nvPr>
        </p:nvSpPr>
        <p:spPr>
          <a:xfrm>
            <a:off x="311700" y="2273825"/>
            <a:ext cx="28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likelihood</a:t>
            </a:r>
            <a:endParaRPr/>
          </a:p>
        </p:txBody>
      </p:sp>
      <p:grpSp>
        <p:nvGrpSpPr>
          <p:cNvPr id="477" name="Google Shape;477;p37"/>
          <p:cNvGrpSpPr/>
          <p:nvPr/>
        </p:nvGrpSpPr>
        <p:grpSpPr>
          <a:xfrm>
            <a:off x="311700" y="3027775"/>
            <a:ext cx="5413500" cy="1498200"/>
            <a:chOff x="311700" y="3027775"/>
            <a:chExt cx="5413500" cy="1498200"/>
          </a:xfrm>
        </p:grpSpPr>
        <p:sp>
          <p:nvSpPr>
            <p:cNvPr id="478" name="Google Shape;478;p37"/>
            <p:cNvSpPr txBox="1"/>
            <p:nvPr/>
          </p:nvSpPr>
          <p:spPr>
            <a:xfrm>
              <a:off x="311700" y="3027775"/>
              <a:ext cx="5413500" cy="14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Independent Gaussian likelihood for errors in responses</a:t>
              </a:r>
              <a:endPara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479" name="Google Shape;479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7300" y="4055575"/>
              <a:ext cx="4633929" cy="394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37"/>
          <p:cNvSpPr/>
          <p:nvPr/>
        </p:nvSpPr>
        <p:spPr>
          <a:xfrm>
            <a:off x="6225194" y="712925"/>
            <a:ext cx="515700" cy="515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81" name="Google Shape;481;p37"/>
          <p:cNvGrpSpPr/>
          <p:nvPr/>
        </p:nvGrpSpPr>
        <p:grpSpPr>
          <a:xfrm>
            <a:off x="5826419" y="2058753"/>
            <a:ext cx="2840393" cy="1604224"/>
            <a:chOff x="5826419" y="2058753"/>
            <a:chExt cx="2840393" cy="1604224"/>
          </a:xfrm>
        </p:grpSpPr>
        <p:cxnSp>
          <p:nvCxnSpPr>
            <p:cNvPr id="482" name="Google Shape;482;p37"/>
            <p:cNvCxnSpPr/>
            <p:nvPr/>
          </p:nvCxnSpPr>
          <p:spPr>
            <a:xfrm>
              <a:off x="6546510" y="2250914"/>
              <a:ext cx="62100" cy="3273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3" name="Google Shape;483;p37"/>
            <p:cNvCxnSpPr/>
            <p:nvPr/>
          </p:nvCxnSpPr>
          <p:spPr>
            <a:xfrm flipH="1">
              <a:off x="6043406" y="2197983"/>
              <a:ext cx="260100" cy="4506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4" name="Google Shape;484;p37"/>
            <p:cNvCxnSpPr/>
            <p:nvPr/>
          </p:nvCxnSpPr>
          <p:spPr>
            <a:xfrm>
              <a:off x="6811364" y="2058753"/>
              <a:ext cx="1537200" cy="7062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5" name="Google Shape;485;p37"/>
            <p:cNvCxnSpPr/>
            <p:nvPr/>
          </p:nvCxnSpPr>
          <p:spPr>
            <a:xfrm rot="10800000">
              <a:off x="5826419" y="3259777"/>
              <a:ext cx="0" cy="4032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6" name="Google Shape;486;p37"/>
            <p:cNvCxnSpPr/>
            <p:nvPr/>
          </p:nvCxnSpPr>
          <p:spPr>
            <a:xfrm rot="10800000">
              <a:off x="6649273" y="3259777"/>
              <a:ext cx="0" cy="4032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7" name="Google Shape;487;p37"/>
            <p:cNvCxnSpPr/>
            <p:nvPr/>
          </p:nvCxnSpPr>
          <p:spPr>
            <a:xfrm rot="10800000">
              <a:off x="8666812" y="3256880"/>
              <a:ext cx="0" cy="4032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88" name="Google Shape;488;p37"/>
          <p:cNvGrpSpPr/>
          <p:nvPr/>
        </p:nvGrpSpPr>
        <p:grpSpPr>
          <a:xfrm>
            <a:off x="6142922" y="2058753"/>
            <a:ext cx="2354714" cy="706200"/>
            <a:chOff x="6142922" y="2058753"/>
            <a:chExt cx="2354714" cy="706200"/>
          </a:xfrm>
        </p:grpSpPr>
        <p:cxnSp>
          <p:nvCxnSpPr>
            <p:cNvPr id="489" name="Google Shape;489;p37"/>
            <p:cNvCxnSpPr/>
            <p:nvPr/>
          </p:nvCxnSpPr>
          <p:spPr>
            <a:xfrm>
              <a:off x="8237536" y="2197983"/>
              <a:ext cx="260100" cy="4506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490" name="Google Shape;490;p37"/>
            <p:cNvCxnSpPr/>
            <p:nvPr/>
          </p:nvCxnSpPr>
          <p:spPr>
            <a:xfrm flipH="1">
              <a:off x="6142922" y="2058753"/>
              <a:ext cx="1537200" cy="7062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491" name="Google Shape;491;p37"/>
            <p:cNvCxnSpPr/>
            <p:nvPr/>
          </p:nvCxnSpPr>
          <p:spPr>
            <a:xfrm flipH="1">
              <a:off x="6936336" y="2168467"/>
              <a:ext cx="853500" cy="5757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492" name="Google Shape;492;p37"/>
          <p:cNvPicPr preferRelativeResize="0"/>
          <p:nvPr/>
        </p:nvPicPr>
        <p:blipFill rotWithShape="1">
          <a:blip r:embed="rId5">
            <a:alphaModFix/>
          </a:blip>
          <a:srcRect r="95456"/>
          <a:stretch/>
        </p:blipFill>
        <p:spPr>
          <a:xfrm>
            <a:off x="6352831" y="819873"/>
            <a:ext cx="260239" cy="327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37"/>
          <p:cNvGrpSpPr/>
          <p:nvPr/>
        </p:nvGrpSpPr>
        <p:grpSpPr>
          <a:xfrm>
            <a:off x="7761187" y="712925"/>
            <a:ext cx="515700" cy="515700"/>
            <a:chOff x="7761187" y="712925"/>
            <a:chExt cx="515700" cy="515700"/>
          </a:xfrm>
        </p:grpSpPr>
        <p:sp>
          <p:nvSpPr>
            <p:cNvPr id="494" name="Google Shape;494;p37"/>
            <p:cNvSpPr/>
            <p:nvPr/>
          </p:nvSpPr>
          <p:spPr>
            <a:xfrm>
              <a:off x="7761187" y="712925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495" name="Google Shape;495;p37"/>
            <p:cNvPicPr preferRelativeResize="0"/>
            <p:nvPr/>
          </p:nvPicPr>
          <p:blipFill rotWithShape="1">
            <a:blip r:embed="rId5">
              <a:alphaModFix/>
            </a:blip>
            <a:srcRect l="8883" r="86572"/>
            <a:stretch/>
          </p:blipFill>
          <p:spPr>
            <a:xfrm>
              <a:off x="7888831" y="819873"/>
              <a:ext cx="260239" cy="327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p37"/>
          <p:cNvGrpSpPr/>
          <p:nvPr/>
        </p:nvGrpSpPr>
        <p:grpSpPr>
          <a:xfrm>
            <a:off x="6225194" y="1176975"/>
            <a:ext cx="1516416" cy="984559"/>
            <a:chOff x="6225194" y="1176975"/>
            <a:chExt cx="1516416" cy="984559"/>
          </a:xfrm>
        </p:grpSpPr>
        <p:sp>
          <p:nvSpPr>
            <p:cNvPr id="497" name="Google Shape;497;p37"/>
            <p:cNvSpPr/>
            <p:nvPr/>
          </p:nvSpPr>
          <p:spPr>
            <a:xfrm>
              <a:off x="6225194" y="1645834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498" name="Google Shape;498;p37"/>
            <p:cNvCxnSpPr/>
            <p:nvPr/>
          </p:nvCxnSpPr>
          <p:spPr>
            <a:xfrm>
              <a:off x="6482956" y="1302160"/>
              <a:ext cx="0" cy="2697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9" name="Google Shape;499;p37"/>
            <p:cNvCxnSpPr/>
            <p:nvPr/>
          </p:nvCxnSpPr>
          <p:spPr>
            <a:xfrm flipH="1">
              <a:off x="6779810" y="1176975"/>
              <a:ext cx="961800" cy="5550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500" name="Google Shape;500;p37"/>
            <p:cNvPicPr preferRelativeResize="0"/>
            <p:nvPr/>
          </p:nvPicPr>
          <p:blipFill rotWithShape="1">
            <a:blip r:embed="rId5">
              <a:alphaModFix/>
            </a:blip>
            <a:srcRect l="18300" r="77910"/>
            <a:stretch/>
          </p:blipFill>
          <p:spPr>
            <a:xfrm>
              <a:off x="6394628" y="1739168"/>
              <a:ext cx="216975" cy="327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" name="Google Shape;501;p37"/>
          <p:cNvGrpSpPr/>
          <p:nvPr/>
        </p:nvGrpSpPr>
        <p:grpSpPr>
          <a:xfrm>
            <a:off x="5568657" y="2652021"/>
            <a:ext cx="3355918" cy="1732234"/>
            <a:chOff x="5568657" y="2652021"/>
            <a:chExt cx="3355918" cy="1732234"/>
          </a:xfrm>
        </p:grpSpPr>
        <p:sp>
          <p:nvSpPr>
            <p:cNvPr id="502" name="Google Shape;502;p37"/>
            <p:cNvSpPr/>
            <p:nvPr/>
          </p:nvSpPr>
          <p:spPr>
            <a:xfrm>
              <a:off x="5568657" y="2654928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aseline="-25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6391510" y="2654928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aseline="-25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 flipH="1">
              <a:off x="8408875" y="2652021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aseline="-25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5" name="Google Shape;505;p37"/>
            <p:cNvSpPr txBox="1"/>
            <p:nvPr/>
          </p:nvSpPr>
          <p:spPr>
            <a:xfrm>
              <a:off x="7234431" y="2702118"/>
              <a:ext cx="8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5568657" y="3752066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aseline="-25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391510" y="3752066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aseline="-25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8" name="Google Shape;508;p37"/>
            <p:cNvSpPr/>
            <p:nvPr/>
          </p:nvSpPr>
          <p:spPr>
            <a:xfrm flipH="1">
              <a:off x="8408875" y="3749159"/>
              <a:ext cx="515700" cy="515700"/>
            </a:xfrm>
            <a:prstGeom prst="ellipse">
              <a:avLst/>
            </a:prstGeom>
            <a:solidFill>
              <a:srgbClr val="C9DAF8"/>
            </a:solidFill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 baseline="-25000"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9" name="Google Shape;509;p37"/>
            <p:cNvSpPr txBox="1"/>
            <p:nvPr/>
          </p:nvSpPr>
          <p:spPr>
            <a:xfrm>
              <a:off x="7234431" y="3799256"/>
              <a:ext cx="8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pic>
          <p:nvPicPr>
            <p:cNvPr id="510" name="Google Shape;510;p37"/>
            <p:cNvPicPr preferRelativeResize="0"/>
            <p:nvPr/>
          </p:nvPicPr>
          <p:blipFill rotWithShape="1">
            <a:blip r:embed="rId5">
              <a:alphaModFix/>
            </a:blip>
            <a:srcRect l="69352" r="23662"/>
            <a:stretch/>
          </p:blipFill>
          <p:spPr>
            <a:xfrm>
              <a:off x="5643170" y="3852617"/>
              <a:ext cx="400087" cy="327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37"/>
            <p:cNvPicPr preferRelativeResize="0"/>
            <p:nvPr/>
          </p:nvPicPr>
          <p:blipFill rotWithShape="1">
            <a:blip r:embed="rId5">
              <a:alphaModFix/>
            </a:blip>
            <a:srcRect l="47690" r="46589"/>
            <a:stretch/>
          </p:blipFill>
          <p:spPr>
            <a:xfrm>
              <a:off x="6487081" y="2745094"/>
              <a:ext cx="327588" cy="327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37"/>
            <p:cNvPicPr preferRelativeResize="0"/>
            <p:nvPr/>
          </p:nvPicPr>
          <p:blipFill rotWithShape="1">
            <a:blip r:embed="rId5">
              <a:alphaModFix/>
            </a:blip>
            <a:srcRect l="36788" r="57527"/>
            <a:stretch/>
          </p:blipFill>
          <p:spPr>
            <a:xfrm>
              <a:off x="5643171" y="2745094"/>
              <a:ext cx="325560" cy="327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37"/>
            <p:cNvPicPr preferRelativeResize="0"/>
            <p:nvPr/>
          </p:nvPicPr>
          <p:blipFill rotWithShape="1">
            <a:blip r:embed="rId5">
              <a:alphaModFix/>
            </a:blip>
            <a:srcRect l="58288" r="35992"/>
            <a:stretch/>
          </p:blipFill>
          <p:spPr>
            <a:xfrm>
              <a:off x="8509928" y="2745094"/>
              <a:ext cx="327588" cy="327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37"/>
            <p:cNvPicPr preferRelativeResize="0"/>
            <p:nvPr/>
          </p:nvPicPr>
          <p:blipFill rotWithShape="1">
            <a:blip r:embed="rId5">
              <a:alphaModFix/>
            </a:blip>
            <a:srcRect l="93014"/>
            <a:stretch/>
          </p:blipFill>
          <p:spPr>
            <a:xfrm>
              <a:off x="8458866" y="3852617"/>
              <a:ext cx="400087" cy="327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37"/>
            <p:cNvPicPr preferRelativeResize="0"/>
            <p:nvPr/>
          </p:nvPicPr>
          <p:blipFill rotWithShape="1">
            <a:blip r:embed="rId5">
              <a:alphaModFix/>
            </a:blip>
            <a:srcRect l="80903" r="12111"/>
            <a:stretch/>
          </p:blipFill>
          <p:spPr>
            <a:xfrm>
              <a:off x="6438284" y="3852617"/>
              <a:ext cx="400087" cy="327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37"/>
          <p:cNvGrpSpPr/>
          <p:nvPr/>
        </p:nvGrpSpPr>
        <p:grpSpPr>
          <a:xfrm>
            <a:off x="311700" y="1147075"/>
            <a:ext cx="5731500" cy="987500"/>
            <a:chOff x="311700" y="1147075"/>
            <a:chExt cx="5731500" cy="987500"/>
          </a:xfrm>
        </p:grpSpPr>
        <p:pic>
          <p:nvPicPr>
            <p:cNvPr id="517" name="Google Shape;517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01750" y="1740375"/>
              <a:ext cx="2874975" cy="39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37"/>
            <p:cNvSpPr txBox="1"/>
            <p:nvPr/>
          </p:nvSpPr>
          <p:spPr>
            <a:xfrm>
              <a:off x="311700" y="1147075"/>
              <a:ext cx="573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Independent Gaussian priors for the leaf values</a:t>
              </a:r>
              <a:endParaRPr/>
            </a:p>
          </p:txBody>
        </p:sp>
      </p:grpSp>
      <p:grpSp>
        <p:nvGrpSpPr>
          <p:cNvPr id="519" name="Google Shape;519;p37"/>
          <p:cNvGrpSpPr/>
          <p:nvPr/>
        </p:nvGrpSpPr>
        <p:grpSpPr>
          <a:xfrm>
            <a:off x="6818422" y="977275"/>
            <a:ext cx="1458290" cy="1194014"/>
            <a:chOff x="6818422" y="977275"/>
            <a:chExt cx="1458290" cy="1194014"/>
          </a:xfrm>
        </p:grpSpPr>
        <p:grpSp>
          <p:nvGrpSpPr>
            <p:cNvPr id="520" name="Google Shape;520;p37"/>
            <p:cNvGrpSpPr/>
            <p:nvPr/>
          </p:nvGrpSpPr>
          <p:grpSpPr>
            <a:xfrm>
              <a:off x="7761013" y="1302434"/>
              <a:ext cx="515700" cy="868855"/>
              <a:chOff x="7761013" y="1302434"/>
              <a:chExt cx="515700" cy="868855"/>
            </a:xfrm>
          </p:grpSpPr>
          <p:sp>
            <p:nvSpPr>
              <p:cNvPr id="521" name="Google Shape;521;p37"/>
              <p:cNvSpPr/>
              <p:nvPr/>
            </p:nvSpPr>
            <p:spPr>
              <a:xfrm flipH="1">
                <a:off x="7761013" y="1655589"/>
                <a:ext cx="515700" cy="515700"/>
              </a:xfrm>
              <a:prstGeom prst="ellipse">
                <a:avLst/>
              </a:prstGeom>
              <a:solidFill>
                <a:srgbClr val="C9DAF8"/>
              </a:solidFill>
              <a:ln w="19050" cap="flat" cmpd="sng">
                <a:solidFill>
                  <a:srgbClr val="59595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 baseline="30000"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cxnSp>
            <p:nvCxnSpPr>
              <p:cNvPr id="522" name="Google Shape;522;p37"/>
              <p:cNvCxnSpPr/>
              <p:nvPr/>
            </p:nvCxnSpPr>
            <p:spPr>
              <a:xfrm rot="10800000">
                <a:off x="8018950" y="1302434"/>
                <a:ext cx="0" cy="26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dash"/>
                <a:round/>
                <a:headEnd type="none" w="med" len="med"/>
                <a:tailEnd type="triangle" w="med" len="med"/>
              </a:ln>
            </p:spPr>
          </p:cxnSp>
          <p:pic>
            <p:nvPicPr>
              <p:cNvPr id="523" name="Google Shape;523;p37"/>
              <p:cNvPicPr preferRelativeResize="0"/>
              <p:nvPr/>
            </p:nvPicPr>
            <p:blipFill rotWithShape="1">
              <a:blip r:embed="rId5">
                <a:alphaModFix/>
              </a:blip>
              <a:srcRect l="26573" r="67742"/>
              <a:stretch/>
            </p:blipFill>
            <p:spPr>
              <a:xfrm>
                <a:off x="7855607" y="1739168"/>
                <a:ext cx="325560" cy="3271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24" name="Google Shape;524;p37"/>
            <p:cNvCxnSpPr/>
            <p:nvPr/>
          </p:nvCxnSpPr>
          <p:spPr>
            <a:xfrm>
              <a:off x="6818422" y="977275"/>
              <a:ext cx="8217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MCMC algorithm</a:t>
            </a:r>
            <a:endParaRPr/>
          </a:p>
        </p:txBody>
      </p:sp>
      <p:grpSp>
        <p:nvGrpSpPr>
          <p:cNvPr id="530" name="Google Shape;530;p38"/>
          <p:cNvGrpSpPr/>
          <p:nvPr/>
        </p:nvGrpSpPr>
        <p:grpSpPr>
          <a:xfrm>
            <a:off x="311700" y="1159263"/>
            <a:ext cx="6715844" cy="461700"/>
            <a:chOff x="311700" y="1159263"/>
            <a:chExt cx="6715844" cy="461700"/>
          </a:xfrm>
        </p:grpSpPr>
        <p:pic>
          <p:nvPicPr>
            <p:cNvPr id="531" name="Google Shape;53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81175" y="1255200"/>
              <a:ext cx="4346369" cy="26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8"/>
            <p:cNvSpPr txBox="1"/>
            <p:nvPr/>
          </p:nvSpPr>
          <p:spPr>
            <a:xfrm>
              <a:off x="311700" y="1159263"/>
              <a:ext cx="300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Decompose posterior</a:t>
              </a: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>
            <a:off x="4144625" y="1612445"/>
            <a:ext cx="2496300" cy="464250"/>
            <a:chOff x="4144625" y="1612445"/>
            <a:chExt cx="2496300" cy="464250"/>
          </a:xfrm>
        </p:grpSpPr>
        <p:sp>
          <p:nvSpPr>
            <p:cNvPr id="534" name="Google Shape;534;p38"/>
            <p:cNvSpPr/>
            <p:nvPr/>
          </p:nvSpPr>
          <p:spPr>
            <a:xfrm rot="-5400000">
              <a:off x="5103550" y="986495"/>
              <a:ext cx="130500" cy="13824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 txBox="1"/>
            <p:nvPr/>
          </p:nvSpPr>
          <p:spPr>
            <a:xfrm>
              <a:off x="4144625" y="1676495"/>
              <a:ext cx="249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Have closed form expression</a:t>
              </a:r>
              <a:endParaRPr sz="1000"/>
            </a:p>
          </p:txBody>
        </p:sp>
      </p:grpSp>
      <p:sp>
        <p:nvSpPr>
          <p:cNvPr id="536" name="Google Shape;536;p38"/>
          <p:cNvSpPr txBox="1"/>
          <p:nvPr/>
        </p:nvSpPr>
        <p:spPr>
          <a:xfrm>
            <a:off x="311700" y="2546175"/>
            <a:ext cx="6256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Will use Metropolis-Hastings. 4 proposal moves: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Grow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37" name="Google Shape;537;p38"/>
          <p:cNvGrpSpPr/>
          <p:nvPr/>
        </p:nvGrpSpPr>
        <p:grpSpPr>
          <a:xfrm>
            <a:off x="4062825" y="3069251"/>
            <a:ext cx="4392600" cy="2015374"/>
            <a:chOff x="4062825" y="3069251"/>
            <a:chExt cx="4392600" cy="2015374"/>
          </a:xfrm>
        </p:grpSpPr>
        <p:sp>
          <p:nvSpPr>
            <p:cNvPr id="538" name="Google Shape;538;p38"/>
            <p:cNvSpPr/>
            <p:nvPr/>
          </p:nvSpPr>
          <p:spPr>
            <a:xfrm>
              <a:off x="4062825" y="3089625"/>
              <a:ext cx="4392600" cy="1995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39" name="Google Shape;539;p38"/>
            <p:cNvSpPr txBox="1"/>
            <p:nvPr/>
          </p:nvSpPr>
          <p:spPr>
            <a:xfrm>
              <a:off x="4604177" y="3069251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a</a:t>
              </a:r>
              <a:endParaRPr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38"/>
            <p:cNvSpPr txBox="1"/>
            <p:nvPr/>
          </p:nvSpPr>
          <p:spPr>
            <a:xfrm>
              <a:off x="4325835" y="3622352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j</a:t>
              </a:r>
              <a:r>
                <a:rPr lang="en" sz="2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</a:t>
              </a:r>
              <a:r>
                <a:rPr lang="en" sz="2100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1" name="Google Shape;541;p38"/>
            <p:cNvCxnSpPr/>
            <p:nvPr/>
          </p:nvCxnSpPr>
          <p:spPr>
            <a:xfrm flipH="1">
              <a:off x="4730978" y="353587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38"/>
            <p:cNvCxnSpPr/>
            <p:nvPr/>
          </p:nvCxnSpPr>
          <p:spPr>
            <a:xfrm>
              <a:off x="4959278" y="353587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3" name="Google Shape;543;p38"/>
            <p:cNvSpPr/>
            <p:nvPr/>
          </p:nvSpPr>
          <p:spPr>
            <a:xfrm>
              <a:off x="5196783" y="3722918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4" name="Google Shape;544;p38"/>
            <p:cNvCxnSpPr/>
            <p:nvPr/>
          </p:nvCxnSpPr>
          <p:spPr>
            <a:xfrm flipH="1">
              <a:off x="4454430" y="4088989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38"/>
            <p:cNvCxnSpPr/>
            <p:nvPr/>
          </p:nvCxnSpPr>
          <p:spPr>
            <a:xfrm>
              <a:off x="4682730" y="4088989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6" name="Google Shape;546;p38"/>
            <p:cNvSpPr/>
            <p:nvPr/>
          </p:nvSpPr>
          <p:spPr>
            <a:xfrm>
              <a:off x="4920236" y="4276030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4301549" y="4276030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8"/>
          <p:cNvGrpSpPr/>
          <p:nvPr/>
        </p:nvGrpSpPr>
        <p:grpSpPr>
          <a:xfrm>
            <a:off x="5534162" y="3140313"/>
            <a:ext cx="2341285" cy="1892892"/>
            <a:chOff x="5534162" y="3140313"/>
            <a:chExt cx="2341285" cy="1892892"/>
          </a:xfrm>
        </p:grpSpPr>
        <p:sp>
          <p:nvSpPr>
            <p:cNvPr id="549" name="Google Shape;549;p38"/>
            <p:cNvSpPr txBox="1"/>
            <p:nvPr/>
          </p:nvSpPr>
          <p:spPr>
            <a:xfrm>
              <a:off x="7055402" y="3140313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a</a:t>
              </a:r>
              <a:endParaRPr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0" name="Google Shape;550;p38"/>
            <p:cNvSpPr txBox="1"/>
            <p:nvPr/>
          </p:nvSpPr>
          <p:spPr>
            <a:xfrm>
              <a:off x="6777060" y="3693414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j</a:t>
              </a:r>
              <a:r>
                <a:rPr lang="en" sz="2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</a:t>
              </a:r>
              <a:r>
                <a:rPr lang="en" sz="2100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51" name="Google Shape;551;p38"/>
            <p:cNvCxnSpPr/>
            <p:nvPr/>
          </p:nvCxnSpPr>
          <p:spPr>
            <a:xfrm flipH="1">
              <a:off x="7182203" y="3606940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38"/>
            <p:cNvCxnSpPr/>
            <p:nvPr/>
          </p:nvCxnSpPr>
          <p:spPr>
            <a:xfrm>
              <a:off x="7410503" y="3606940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3" name="Google Shape;553;p38"/>
            <p:cNvSpPr/>
            <p:nvPr/>
          </p:nvSpPr>
          <p:spPr>
            <a:xfrm>
              <a:off x="7648008" y="3793981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4" name="Google Shape;554;p38"/>
            <p:cNvCxnSpPr/>
            <p:nvPr/>
          </p:nvCxnSpPr>
          <p:spPr>
            <a:xfrm flipH="1">
              <a:off x="6905655" y="416005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8"/>
            <p:cNvCxnSpPr/>
            <p:nvPr/>
          </p:nvCxnSpPr>
          <p:spPr>
            <a:xfrm>
              <a:off x="7133955" y="416005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6" name="Google Shape;556;p38"/>
            <p:cNvSpPr/>
            <p:nvPr/>
          </p:nvSpPr>
          <p:spPr>
            <a:xfrm>
              <a:off x="6752774" y="4347093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 txBox="1"/>
            <p:nvPr/>
          </p:nvSpPr>
          <p:spPr>
            <a:xfrm>
              <a:off x="7066347" y="4204927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r>
                <a:rPr lang="en" sz="2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</a:t>
              </a:r>
              <a:r>
                <a:rPr lang="en" sz="2100"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58" name="Google Shape;558;p38"/>
            <p:cNvCxnSpPr/>
            <p:nvPr/>
          </p:nvCxnSpPr>
          <p:spPr>
            <a:xfrm flipH="1">
              <a:off x="7194943" y="4671564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38"/>
            <p:cNvCxnSpPr/>
            <p:nvPr/>
          </p:nvCxnSpPr>
          <p:spPr>
            <a:xfrm>
              <a:off x="7423243" y="4671564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0" name="Google Shape;560;p38"/>
            <p:cNvSpPr/>
            <p:nvPr/>
          </p:nvSpPr>
          <p:spPr>
            <a:xfrm>
              <a:off x="7660748" y="485860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7042062" y="485860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 rot="-1052">
              <a:off x="5534162" y="3753804"/>
              <a:ext cx="980100" cy="624900"/>
            </a:xfrm>
            <a:prstGeom prst="rightArrow">
              <a:avLst>
                <a:gd name="adj1" fmla="val 50000"/>
                <a:gd name="adj2" fmla="val 75160"/>
              </a:avLst>
            </a:prstGeom>
            <a:gradFill>
              <a:gsLst>
                <a:gs pos="0">
                  <a:srgbClr val="FFFFFF"/>
                </a:gs>
                <a:gs pos="100000">
                  <a:srgbClr val="FFAB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en" b="1">
                  <a:latin typeface="Georgia"/>
                  <a:ea typeface="Georgia"/>
                  <a:cs typeface="Georgia"/>
                  <a:sym typeface="Georgia"/>
                </a:rPr>
                <a:t>Grow</a:t>
              </a:r>
              <a:endParaRPr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63" name="Google Shape;563;p38"/>
          <p:cNvGrpSpPr/>
          <p:nvPr/>
        </p:nvGrpSpPr>
        <p:grpSpPr>
          <a:xfrm>
            <a:off x="311700" y="2084475"/>
            <a:ext cx="8569230" cy="461700"/>
            <a:chOff x="311700" y="2084475"/>
            <a:chExt cx="8569230" cy="461700"/>
          </a:xfrm>
        </p:grpSpPr>
        <p:sp>
          <p:nvSpPr>
            <p:cNvPr id="564" name="Google Shape;564;p38"/>
            <p:cNvSpPr txBox="1"/>
            <p:nvPr/>
          </p:nvSpPr>
          <p:spPr>
            <a:xfrm>
              <a:off x="311700" y="2084475"/>
              <a:ext cx="8205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Hence just need to perform MCMC for space of trees        to sample from</a:t>
              </a:r>
              <a:endPara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565" name="Google Shape;565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6355" y="2180402"/>
              <a:ext cx="269825" cy="26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38"/>
            <p:cNvPicPr preferRelativeResize="0"/>
            <p:nvPr/>
          </p:nvPicPr>
          <p:blipFill rotWithShape="1">
            <a:blip r:embed="rId3">
              <a:alphaModFix/>
            </a:blip>
            <a:srcRect l="74402"/>
            <a:stretch/>
          </p:blipFill>
          <p:spPr>
            <a:xfrm>
              <a:off x="7768380" y="2180400"/>
              <a:ext cx="1112550" cy="269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MCMC algorithm</a:t>
            </a:r>
            <a:endParaRPr/>
          </a:p>
        </p:txBody>
      </p:sp>
      <p:pic>
        <p:nvPicPr>
          <p:cNvPr id="572" name="Google Shape;5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175" y="1255200"/>
            <a:ext cx="434636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9"/>
          <p:cNvSpPr txBox="1"/>
          <p:nvPr/>
        </p:nvSpPr>
        <p:spPr>
          <a:xfrm>
            <a:off x="311700" y="11592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Decompose posterior</a:t>
            </a:r>
            <a:endParaRPr/>
          </a:p>
        </p:txBody>
      </p:sp>
      <p:sp>
        <p:nvSpPr>
          <p:cNvPr id="574" name="Google Shape;574;p39"/>
          <p:cNvSpPr/>
          <p:nvPr/>
        </p:nvSpPr>
        <p:spPr>
          <a:xfrm rot="-5400000">
            <a:off x="5103550" y="986495"/>
            <a:ext cx="130500" cy="1382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9"/>
          <p:cNvSpPr txBox="1"/>
          <p:nvPr/>
        </p:nvSpPr>
        <p:spPr>
          <a:xfrm>
            <a:off x="4144625" y="1676495"/>
            <a:ext cx="24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Have closed form expression</a:t>
            </a:r>
            <a:endParaRPr sz="1000"/>
          </a:p>
        </p:txBody>
      </p:sp>
      <p:sp>
        <p:nvSpPr>
          <p:cNvPr id="576" name="Google Shape;576;p39"/>
          <p:cNvSpPr txBox="1"/>
          <p:nvPr/>
        </p:nvSpPr>
        <p:spPr>
          <a:xfrm>
            <a:off x="311700" y="2546175"/>
            <a:ext cx="6256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Will use Metropolis-Hastings. 4 proposal moves: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Grow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Prune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7" name="Google Shape;577;p39"/>
          <p:cNvSpPr/>
          <p:nvPr/>
        </p:nvSpPr>
        <p:spPr>
          <a:xfrm>
            <a:off x="4062825" y="3089625"/>
            <a:ext cx="4392600" cy="199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8" name="Google Shape;578;p39"/>
          <p:cNvSpPr txBox="1"/>
          <p:nvPr/>
        </p:nvSpPr>
        <p:spPr>
          <a:xfrm>
            <a:off x="4604177" y="3069251"/>
            <a:ext cx="809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1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39"/>
          <p:cNvSpPr txBox="1"/>
          <p:nvPr/>
        </p:nvSpPr>
        <p:spPr>
          <a:xfrm>
            <a:off x="4325835" y="3622352"/>
            <a:ext cx="809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100" baseline="-2500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80" name="Google Shape;580;p39"/>
          <p:cNvCxnSpPr/>
          <p:nvPr/>
        </p:nvCxnSpPr>
        <p:spPr>
          <a:xfrm flipH="1">
            <a:off x="4730978" y="3535877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9"/>
          <p:cNvCxnSpPr/>
          <p:nvPr/>
        </p:nvCxnSpPr>
        <p:spPr>
          <a:xfrm>
            <a:off x="4959278" y="3535877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39"/>
          <p:cNvSpPr/>
          <p:nvPr/>
        </p:nvSpPr>
        <p:spPr>
          <a:xfrm>
            <a:off x="5196783" y="3722918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3" name="Google Shape;583;p39"/>
          <p:cNvCxnSpPr/>
          <p:nvPr/>
        </p:nvCxnSpPr>
        <p:spPr>
          <a:xfrm flipH="1">
            <a:off x="4454430" y="4088989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9"/>
          <p:cNvCxnSpPr/>
          <p:nvPr/>
        </p:nvCxnSpPr>
        <p:spPr>
          <a:xfrm>
            <a:off x="4682730" y="4088989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5" name="Google Shape;585;p39"/>
          <p:cNvSpPr/>
          <p:nvPr/>
        </p:nvSpPr>
        <p:spPr>
          <a:xfrm>
            <a:off x="4920236" y="427603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9"/>
          <p:cNvSpPr/>
          <p:nvPr/>
        </p:nvSpPr>
        <p:spPr>
          <a:xfrm>
            <a:off x="4301549" y="427603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9"/>
          <p:cNvGrpSpPr/>
          <p:nvPr/>
        </p:nvGrpSpPr>
        <p:grpSpPr>
          <a:xfrm>
            <a:off x="5534162" y="3140313"/>
            <a:ext cx="2330340" cy="1238541"/>
            <a:chOff x="5534162" y="3140313"/>
            <a:chExt cx="2330340" cy="1238541"/>
          </a:xfrm>
        </p:grpSpPr>
        <p:sp>
          <p:nvSpPr>
            <p:cNvPr id="588" name="Google Shape;588;p39"/>
            <p:cNvSpPr txBox="1"/>
            <p:nvPr/>
          </p:nvSpPr>
          <p:spPr>
            <a:xfrm>
              <a:off x="7055402" y="3140313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a</a:t>
              </a:r>
              <a:endParaRPr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89" name="Google Shape;589;p39"/>
            <p:cNvCxnSpPr/>
            <p:nvPr/>
          </p:nvCxnSpPr>
          <p:spPr>
            <a:xfrm flipH="1">
              <a:off x="7182203" y="3606940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39"/>
            <p:cNvCxnSpPr/>
            <p:nvPr/>
          </p:nvCxnSpPr>
          <p:spPr>
            <a:xfrm>
              <a:off x="7410503" y="3606940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1" name="Google Shape;591;p39"/>
            <p:cNvSpPr/>
            <p:nvPr/>
          </p:nvSpPr>
          <p:spPr>
            <a:xfrm>
              <a:off x="7648008" y="3793981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 rot="-1052">
              <a:off x="5534162" y="3753804"/>
              <a:ext cx="980100" cy="624900"/>
            </a:xfrm>
            <a:prstGeom prst="rightArrow">
              <a:avLst>
                <a:gd name="adj1" fmla="val 50000"/>
                <a:gd name="adj2" fmla="val 75160"/>
              </a:avLst>
            </a:prstGeom>
            <a:gradFill>
              <a:gsLst>
                <a:gs pos="0">
                  <a:srgbClr val="FFFFFF"/>
                </a:gs>
                <a:gs pos="100000">
                  <a:srgbClr val="FFAB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eorgia"/>
                  <a:ea typeface="Georgia"/>
                  <a:cs typeface="Georgia"/>
                  <a:sym typeface="Georgia"/>
                </a:rPr>
                <a:t>Prune</a:t>
              </a:r>
              <a:endParaRPr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7027829" y="3802980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39"/>
          <p:cNvSpPr txBox="1"/>
          <p:nvPr/>
        </p:nvSpPr>
        <p:spPr>
          <a:xfrm>
            <a:off x="311700" y="2084475"/>
            <a:ext cx="820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Hence just need to perform MCMC for space of trees        to sample from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5" name="Google Shape;5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355" y="2180402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9"/>
          <p:cNvPicPr preferRelativeResize="0"/>
          <p:nvPr/>
        </p:nvPicPr>
        <p:blipFill rotWithShape="1">
          <a:blip r:embed="rId3">
            <a:alphaModFix/>
          </a:blip>
          <a:srcRect l="74402"/>
          <a:stretch/>
        </p:blipFill>
        <p:spPr>
          <a:xfrm>
            <a:off x="7768380" y="2180400"/>
            <a:ext cx="1112550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MCMC algorithm</a:t>
            </a:r>
            <a:endParaRPr/>
          </a:p>
        </p:txBody>
      </p:sp>
      <p:pic>
        <p:nvPicPr>
          <p:cNvPr id="602" name="Google Shape;6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175" y="1255200"/>
            <a:ext cx="434636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0"/>
          <p:cNvSpPr txBox="1"/>
          <p:nvPr/>
        </p:nvSpPr>
        <p:spPr>
          <a:xfrm>
            <a:off x="311700" y="11592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Decompose posterior</a:t>
            </a:r>
            <a:endParaRPr/>
          </a:p>
        </p:txBody>
      </p:sp>
      <p:sp>
        <p:nvSpPr>
          <p:cNvPr id="604" name="Google Shape;604;p40"/>
          <p:cNvSpPr/>
          <p:nvPr/>
        </p:nvSpPr>
        <p:spPr>
          <a:xfrm rot="-5400000">
            <a:off x="5103550" y="986495"/>
            <a:ext cx="130500" cy="1382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0"/>
          <p:cNvSpPr txBox="1"/>
          <p:nvPr/>
        </p:nvSpPr>
        <p:spPr>
          <a:xfrm>
            <a:off x="4144625" y="1676495"/>
            <a:ext cx="24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Have closed form expression</a:t>
            </a:r>
            <a:endParaRPr sz="1000"/>
          </a:p>
        </p:txBody>
      </p:sp>
      <p:sp>
        <p:nvSpPr>
          <p:cNvPr id="606" name="Google Shape;606;p40"/>
          <p:cNvSpPr txBox="1"/>
          <p:nvPr/>
        </p:nvSpPr>
        <p:spPr>
          <a:xfrm>
            <a:off x="311700" y="2546175"/>
            <a:ext cx="62562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Will use Metropolis-Hastings. 4 proposal moves: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Grow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Prune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Change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7" name="Google Shape;607;p40"/>
          <p:cNvSpPr txBox="1"/>
          <p:nvPr/>
        </p:nvSpPr>
        <p:spPr>
          <a:xfrm>
            <a:off x="4604177" y="3069251"/>
            <a:ext cx="809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1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40"/>
          <p:cNvSpPr txBox="1"/>
          <p:nvPr/>
        </p:nvSpPr>
        <p:spPr>
          <a:xfrm>
            <a:off x="4325835" y="3622352"/>
            <a:ext cx="809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100" baseline="-2500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9" name="Google Shape;609;p40"/>
          <p:cNvCxnSpPr/>
          <p:nvPr/>
        </p:nvCxnSpPr>
        <p:spPr>
          <a:xfrm flipH="1">
            <a:off x="4730978" y="3535877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40"/>
          <p:cNvCxnSpPr/>
          <p:nvPr/>
        </p:nvCxnSpPr>
        <p:spPr>
          <a:xfrm>
            <a:off x="4959278" y="3535877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40"/>
          <p:cNvSpPr/>
          <p:nvPr/>
        </p:nvSpPr>
        <p:spPr>
          <a:xfrm>
            <a:off x="5196783" y="3722918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2" name="Google Shape;612;p40"/>
          <p:cNvCxnSpPr/>
          <p:nvPr/>
        </p:nvCxnSpPr>
        <p:spPr>
          <a:xfrm flipH="1">
            <a:off x="4454430" y="4088989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40"/>
          <p:cNvCxnSpPr/>
          <p:nvPr/>
        </p:nvCxnSpPr>
        <p:spPr>
          <a:xfrm>
            <a:off x="4682730" y="4088989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4" name="Google Shape;614;p40"/>
          <p:cNvSpPr/>
          <p:nvPr/>
        </p:nvSpPr>
        <p:spPr>
          <a:xfrm>
            <a:off x="4920236" y="427603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0"/>
          <p:cNvSpPr/>
          <p:nvPr/>
        </p:nvSpPr>
        <p:spPr>
          <a:xfrm>
            <a:off x="4301549" y="427603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40"/>
          <p:cNvGrpSpPr/>
          <p:nvPr/>
        </p:nvGrpSpPr>
        <p:grpSpPr>
          <a:xfrm>
            <a:off x="5534148" y="3105626"/>
            <a:ext cx="2405466" cy="1381379"/>
            <a:chOff x="5534148" y="3105626"/>
            <a:chExt cx="2405466" cy="1381379"/>
          </a:xfrm>
        </p:grpSpPr>
        <p:sp>
          <p:nvSpPr>
            <p:cNvPr id="617" name="Google Shape;617;p40"/>
            <p:cNvSpPr/>
            <p:nvPr/>
          </p:nvSpPr>
          <p:spPr>
            <a:xfrm rot="-933">
              <a:off x="5534148" y="3753817"/>
              <a:ext cx="1105200" cy="624900"/>
            </a:xfrm>
            <a:prstGeom prst="rightArrow">
              <a:avLst>
                <a:gd name="adj1" fmla="val 50000"/>
                <a:gd name="adj2" fmla="val 75160"/>
              </a:avLst>
            </a:prstGeom>
            <a:gradFill>
              <a:gsLst>
                <a:gs pos="0">
                  <a:srgbClr val="FFFFFF"/>
                </a:gs>
                <a:gs pos="100000">
                  <a:srgbClr val="FFAB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eorgia"/>
                  <a:ea typeface="Georgia"/>
                  <a:cs typeface="Georgia"/>
                  <a:sym typeface="Georgia"/>
                </a:rPr>
                <a:t>Change</a:t>
              </a:r>
              <a:endParaRPr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18" name="Google Shape;618;p40"/>
            <p:cNvSpPr txBox="1"/>
            <p:nvPr/>
          </p:nvSpPr>
          <p:spPr>
            <a:xfrm>
              <a:off x="7130514" y="3105626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a</a:t>
              </a:r>
              <a:endParaRPr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9" name="Google Shape;619;p40"/>
            <p:cNvSpPr txBox="1"/>
            <p:nvPr/>
          </p:nvSpPr>
          <p:spPr>
            <a:xfrm>
              <a:off x="6852172" y="3658727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r>
                <a:rPr lang="en" sz="21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c</a:t>
              </a:r>
              <a:endParaRPr sz="21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20" name="Google Shape;620;p40"/>
            <p:cNvCxnSpPr/>
            <p:nvPr/>
          </p:nvCxnSpPr>
          <p:spPr>
            <a:xfrm flipH="1">
              <a:off x="7257315" y="357225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0"/>
            <p:cNvCxnSpPr/>
            <p:nvPr/>
          </p:nvCxnSpPr>
          <p:spPr>
            <a:xfrm>
              <a:off x="7485615" y="357225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2" name="Google Shape;622;p40"/>
            <p:cNvSpPr/>
            <p:nvPr/>
          </p:nvSpPr>
          <p:spPr>
            <a:xfrm>
              <a:off x="7723121" y="3759293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3" name="Google Shape;623;p40"/>
            <p:cNvCxnSpPr/>
            <p:nvPr/>
          </p:nvCxnSpPr>
          <p:spPr>
            <a:xfrm flipH="1">
              <a:off x="6980768" y="4125364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0"/>
            <p:cNvCxnSpPr/>
            <p:nvPr/>
          </p:nvCxnSpPr>
          <p:spPr>
            <a:xfrm>
              <a:off x="7209068" y="4125364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5" name="Google Shape;625;p40"/>
            <p:cNvSpPr/>
            <p:nvPr/>
          </p:nvSpPr>
          <p:spPr>
            <a:xfrm>
              <a:off x="7446573" y="431240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827887" y="431240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40"/>
          <p:cNvSpPr txBox="1"/>
          <p:nvPr/>
        </p:nvSpPr>
        <p:spPr>
          <a:xfrm>
            <a:off x="311700" y="2084475"/>
            <a:ext cx="820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Hence just need to perform MCMC for space of trees        to sample from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8" name="Google Shape;6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355" y="2180402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0"/>
          <p:cNvPicPr preferRelativeResize="0"/>
          <p:nvPr/>
        </p:nvPicPr>
        <p:blipFill rotWithShape="1">
          <a:blip r:embed="rId3">
            <a:alphaModFix/>
          </a:blip>
          <a:srcRect l="74402"/>
          <a:stretch/>
        </p:blipFill>
        <p:spPr>
          <a:xfrm>
            <a:off x="7768380" y="2180400"/>
            <a:ext cx="111255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0"/>
          <p:cNvSpPr/>
          <p:nvPr/>
        </p:nvSpPr>
        <p:spPr>
          <a:xfrm>
            <a:off x="4062825" y="3089625"/>
            <a:ext cx="4392600" cy="199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MCMC algorithm</a:t>
            </a:r>
            <a:endParaRPr/>
          </a:p>
        </p:txBody>
      </p:sp>
      <p:pic>
        <p:nvPicPr>
          <p:cNvPr id="636" name="Google Shape;6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175" y="1255200"/>
            <a:ext cx="434636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1"/>
          <p:cNvSpPr txBox="1"/>
          <p:nvPr/>
        </p:nvSpPr>
        <p:spPr>
          <a:xfrm>
            <a:off x="311700" y="11592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Decompose posterior</a:t>
            </a:r>
            <a:endParaRPr/>
          </a:p>
        </p:txBody>
      </p:sp>
      <p:sp>
        <p:nvSpPr>
          <p:cNvPr id="638" name="Google Shape;638;p41"/>
          <p:cNvSpPr/>
          <p:nvPr/>
        </p:nvSpPr>
        <p:spPr>
          <a:xfrm rot="-5400000">
            <a:off x="5103550" y="986495"/>
            <a:ext cx="130500" cy="1382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1"/>
          <p:cNvSpPr txBox="1"/>
          <p:nvPr/>
        </p:nvSpPr>
        <p:spPr>
          <a:xfrm>
            <a:off x="4144625" y="1676495"/>
            <a:ext cx="24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Have closed form expression</a:t>
            </a:r>
            <a:endParaRPr sz="1000"/>
          </a:p>
        </p:txBody>
      </p:sp>
      <p:sp>
        <p:nvSpPr>
          <p:cNvPr id="640" name="Google Shape;640;p41"/>
          <p:cNvSpPr txBox="1"/>
          <p:nvPr/>
        </p:nvSpPr>
        <p:spPr>
          <a:xfrm>
            <a:off x="311700" y="2546175"/>
            <a:ext cx="6256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Will use Metropolis-Hastings. 4 proposal moves: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Grow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Prune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Change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Swap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1" name="Google Shape;641;p41"/>
          <p:cNvSpPr txBox="1"/>
          <p:nvPr/>
        </p:nvSpPr>
        <p:spPr>
          <a:xfrm>
            <a:off x="4604177" y="3069251"/>
            <a:ext cx="809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1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41"/>
          <p:cNvSpPr txBox="1"/>
          <p:nvPr/>
        </p:nvSpPr>
        <p:spPr>
          <a:xfrm>
            <a:off x="4325835" y="3622352"/>
            <a:ext cx="8091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100" baseline="-2500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43" name="Google Shape;643;p41"/>
          <p:cNvCxnSpPr/>
          <p:nvPr/>
        </p:nvCxnSpPr>
        <p:spPr>
          <a:xfrm flipH="1">
            <a:off x="4730978" y="3535877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41"/>
          <p:cNvCxnSpPr/>
          <p:nvPr/>
        </p:nvCxnSpPr>
        <p:spPr>
          <a:xfrm>
            <a:off x="4959278" y="3535877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41"/>
          <p:cNvSpPr/>
          <p:nvPr/>
        </p:nvSpPr>
        <p:spPr>
          <a:xfrm>
            <a:off x="5196783" y="3722918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6" name="Google Shape;646;p41"/>
          <p:cNvCxnSpPr/>
          <p:nvPr/>
        </p:nvCxnSpPr>
        <p:spPr>
          <a:xfrm flipH="1">
            <a:off x="4454430" y="4088989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41"/>
          <p:cNvCxnSpPr/>
          <p:nvPr/>
        </p:nvCxnSpPr>
        <p:spPr>
          <a:xfrm>
            <a:off x="4682730" y="4088989"/>
            <a:ext cx="228300" cy="146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8" name="Google Shape;648;p41"/>
          <p:cNvSpPr/>
          <p:nvPr/>
        </p:nvSpPr>
        <p:spPr>
          <a:xfrm>
            <a:off x="4920236" y="427603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1"/>
          <p:cNvSpPr/>
          <p:nvPr/>
        </p:nvSpPr>
        <p:spPr>
          <a:xfrm>
            <a:off x="4301549" y="427603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41"/>
          <p:cNvGrpSpPr/>
          <p:nvPr/>
        </p:nvGrpSpPr>
        <p:grpSpPr>
          <a:xfrm>
            <a:off x="5534148" y="3105626"/>
            <a:ext cx="2405466" cy="1381379"/>
            <a:chOff x="5534148" y="3105626"/>
            <a:chExt cx="2405466" cy="1381379"/>
          </a:xfrm>
        </p:grpSpPr>
        <p:sp>
          <p:nvSpPr>
            <p:cNvPr id="651" name="Google Shape;651;p41"/>
            <p:cNvSpPr/>
            <p:nvPr/>
          </p:nvSpPr>
          <p:spPr>
            <a:xfrm rot="-933">
              <a:off x="5534148" y="3753817"/>
              <a:ext cx="1105200" cy="624900"/>
            </a:xfrm>
            <a:prstGeom prst="rightArrow">
              <a:avLst>
                <a:gd name="adj1" fmla="val 50000"/>
                <a:gd name="adj2" fmla="val 75160"/>
              </a:avLst>
            </a:prstGeom>
            <a:gradFill>
              <a:gsLst>
                <a:gs pos="0">
                  <a:srgbClr val="FFFFFF"/>
                </a:gs>
                <a:gs pos="100000">
                  <a:srgbClr val="FFAB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Georgia"/>
                  <a:ea typeface="Georgia"/>
                  <a:cs typeface="Georgia"/>
                  <a:sym typeface="Georgia"/>
                </a:rPr>
                <a:t>Swap</a:t>
              </a:r>
              <a:endParaRPr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52" name="Google Shape;652;p41"/>
            <p:cNvSpPr txBox="1"/>
            <p:nvPr/>
          </p:nvSpPr>
          <p:spPr>
            <a:xfrm>
              <a:off x="7130514" y="3105626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</a:t>
              </a:r>
              <a:r>
                <a:rPr lang="en" sz="21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b</a:t>
              </a:r>
              <a:endParaRPr sz="21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3" name="Google Shape;653;p41"/>
            <p:cNvSpPr txBox="1"/>
            <p:nvPr/>
          </p:nvSpPr>
          <p:spPr>
            <a:xfrm>
              <a:off x="6852172" y="3658727"/>
              <a:ext cx="8091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2100" baseline="-250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en" sz="2100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a</a:t>
              </a:r>
              <a:endParaRPr sz="21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4" name="Google Shape;654;p41"/>
            <p:cNvCxnSpPr/>
            <p:nvPr/>
          </p:nvCxnSpPr>
          <p:spPr>
            <a:xfrm flipH="1">
              <a:off x="7257315" y="357225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1"/>
            <p:cNvCxnSpPr/>
            <p:nvPr/>
          </p:nvCxnSpPr>
          <p:spPr>
            <a:xfrm>
              <a:off x="7485615" y="357225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6" name="Google Shape;656;p41"/>
            <p:cNvSpPr/>
            <p:nvPr/>
          </p:nvSpPr>
          <p:spPr>
            <a:xfrm>
              <a:off x="7723121" y="3759293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7" name="Google Shape;657;p41"/>
            <p:cNvCxnSpPr/>
            <p:nvPr/>
          </p:nvCxnSpPr>
          <p:spPr>
            <a:xfrm flipH="1">
              <a:off x="6980768" y="4125364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41"/>
            <p:cNvCxnSpPr/>
            <p:nvPr/>
          </p:nvCxnSpPr>
          <p:spPr>
            <a:xfrm>
              <a:off x="7209068" y="4125364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9" name="Google Shape;659;p41"/>
            <p:cNvSpPr/>
            <p:nvPr/>
          </p:nvSpPr>
          <p:spPr>
            <a:xfrm>
              <a:off x="7446573" y="431240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6827887" y="431240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41"/>
          <p:cNvSpPr txBox="1"/>
          <p:nvPr/>
        </p:nvSpPr>
        <p:spPr>
          <a:xfrm>
            <a:off x="311700" y="2084475"/>
            <a:ext cx="820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Hence just need to perform MCMC for space of trees        to sample from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2" name="Google Shape;66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355" y="2180402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1"/>
          <p:cNvPicPr preferRelativeResize="0"/>
          <p:nvPr/>
        </p:nvPicPr>
        <p:blipFill rotWithShape="1">
          <a:blip r:embed="rId3">
            <a:alphaModFix/>
          </a:blip>
          <a:srcRect l="74402"/>
          <a:stretch/>
        </p:blipFill>
        <p:spPr>
          <a:xfrm>
            <a:off x="7768380" y="2180400"/>
            <a:ext cx="111255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1"/>
          <p:cNvSpPr/>
          <p:nvPr/>
        </p:nvSpPr>
        <p:spPr>
          <a:xfrm>
            <a:off x="4062825" y="3089625"/>
            <a:ext cx="4392600" cy="199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60880"/>
          <a:stretch/>
        </p:blipFill>
        <p:spPr>
          <a:xfrm>
            <a:off x="1903650" y="109900"/>
            <a:ext cx="5301974" cy="189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1625" y="2221700"/>
            <a:ext cx="5883499" cy="26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8139250" y="4846225"/>
            <a:ext cx="105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NeurIPS 2022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MCMC algorithm</a:t>
            </a:r>
            <a:endParaRPr/>
          </a:p>
        </p:txBody>
      </p:sp>
      <p:pic>
        <p:nvPicPr>
          <p:cNvPr id="670" name="Google Shape;6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175" y="1255200"/>
            <a:ext cx="4346369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2"/>
          <p:cNvSpPr txBox="1"/>
          <p:nvPr/>
        </p:nvSpPr>
        <p:spPr>
          <a:xfrm>
            <a:off x="311700" y="11592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Decompose posterior</a:t>
            </a:r>
            <a:endParaRPr/>
          </a:p>
        </p:txBody>
      </p:sp>
      <p:sp>
        <p:nvSpPr>
          <p:cNvPr id="672" name="Google Shape;672;p42"/>
          <p:cNvSpPr/>
          <p:nvPr/>
        </p:nvSpPr>
        <p:spPr>
          <a:xfrm rot="-5400000">
            <a:off x="5103550" y="986495"/>
            <a:ext cx="130500" cy="1382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2"/>
          <p:cNvSpPr txBox="1"/>
          <p:nvPr/>
        </p:nvSpPr>
        <p:spPr>
          <a:xfrm>
            <a:off x="4144625" y="1676495"/>
            <a:ext cx="24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Have closed form expression</a:t>
            </a:r>
            <a:endParaRPr sz="1000"/>
          </a:p>
        </p:txBody>
      </p:sp>
      <p:sp>
        <p:nvSpPr>
          <p:cNvPr id="674" name="Google Shape;674;p42"/>
          <p:cNvSpPr txBox="1"/>
          <p:nvPr/>
        </p:nvSpPr>
        <p:spPr>
          <a:xfrm>
            <a:off x="311700" y="2546175"/>
            <a:ext cx="6256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Will use Metropolis-Hastings. 4 proposal moves: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Grow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Prune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Change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AutoNum type="arabicPeriod"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Swap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5" name="Google Shape;675;p42"/>
          <p:cNvSpPr txBox="1"/>
          <p:nvPr/>
        </p:nvSpPr>
        <p:spPr>
          <a:xfrm>
            <a:off x="311700" y="2084475"/>
            <a:ext cx="820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Hence just need to perform MCMC for space of trees        to sample from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76" name="Google Shape;67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355" y="2180402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2"/>
          <p:cNvPicPr preferRelativeResize="0"/>
          <p:nvPr/>
        </p:nvPicPr>
        <p:blipFill rotWithShape="1">
          <a:blip r:embed="rId3">
            <a:alphaModFix/>
          </a:blip>
          <a:srcRect l="74402"/>
          <a:stretch/>
        </p:blipFill>
        <p:spPr>
          <a:xfrm>
            <a:off x="7768380" y="2180400"/>
            <a:ext cx="111255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2"/>
          <p:cNvSpPr/>
          <p:nvPr/>
        </p:nvSpPr>
        <p:spPr>
          <a:xfrm rot="10800000">
            <a:off x="1748550" y="3090275"/>
            <a:ext cx="204600" cy="14952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2"/>
          <p:cNvSpPr txBox="1"/>
          <p:nvPr/>
        </p:nvSpPr>
        <p:spPr>
          <a:xfrm>
            <a:off x="2112700" y="3412800"/>
            <a:ext cx="6604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Pick a move at random</a:t>
            </a:r>
            <a:endParaRPr sz="1800" i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Apply accept-reject filter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 with multiple trees</a:t>
            </a:r>
            <a:endParaRPr/>
          </a:p>
        </p:txBody>
      </p:sp>
      <p:sp>
        <p:nvSpPr>
          <p:cNvPr id="685" name="Google Shape;68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Convention: Use </a:t>
            </a:r>
            <a:r>
              <a:rPr lang="en" i="1"/>
              <a:t>m</a:t>
            </a:r>
            <a:r>
              <a:rPr lang="en"/>
              <a:t> trees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Parameterization and priors: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tree is parameterized in the same way as before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Regression function </a:t>
            </a:r>
            <a:r>
              <a:rPr lang="en" i="1"/>
              <a:t>f</a:t>
            </a:r>
            <a:r>
              <a:rPr lang="en"/>
              <a:t> is defined as the sum of the functions for each tree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MCMC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 Gibbs sampling with Metropolis-Hastings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 with multiple trees</a:t>
            </a:r>
            <a:endParaRPr/>
          </a:p>
        </p:txBody>
      </p:sp>
      <p:sp>
        <p:nvSpPr>
          <p:cNvPr id="691" name="Google Shape;691;p44"/>
          <p:cNvSpPr txBox="1"/>
          <p:nvPr/>
        </p:nvSpPr>
        <p:spPr>
          <a:xfrm>
            <a:off x="1631075" y="2245400"/>
            <a:ext cx="153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Iteration 1:</a:t>
            </a:r>
            <a:endParaRPr/>
          </a:p>
        </p:txBody>
      </p:sp>
      <p:grpSp>
        <p:nvGrpSpPr>
          <p:cNvPr id="692" name="Google Shape;692;p44"/>
          <p:cNvGrpSpPr/>
          <p:nvPr/>
        </p:nvGrpSpPr>
        <p:grpSpPr>
          <a:xfrm>
            <a:off x="3260612" y="2390927"/>
            <a:ext cx="793287" cy="361641"/>
            <a:chOff x="3260612" y="2390927"/>
            <a:chExt cx="793287" cy="361641"/>
          </a:xfrm>
        </p:grpSpPr>
        <p:cxnSp>
          <p:nvCxnSpPr>
            <p:cNvPr id="693" name="Google Shape;693;p44"/>
            <p:cNvCxnSpPr/>
            <p:nvPr/>
          </p:nvCxnSpPr>
          <p:spPr>
            <a:xfrm flipH="1">
              <a:off x="3413493" y="239092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44"/>
            <p:cNvCxnSpPr/>
            <p:nvPr/>
          </p:nvCxnSpPr>
          <p:spPr>
            <a:xfrm>
              <a:off x="3641793" y="239092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5" name="Google Shape;695;p44"/>
            <p:cNvSpPr/>
            <p:nvPr/>
          </p:nvSpPr>
          <p:spPr>
            <a:xfrm>
              <a:off x="3879298" y="2577968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3260612" y="2577968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44"/>
          <p:cNvSpPr/>
          <p:nvPr/>
        </p:nvSpPr>
        <p:spPr>
          <a:xfrm>
            <a:off x="4537381" y="237698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698;p44"/>
          <p:cNvGrpSpPr/>
          <p:nvPr/>
        </p:nvGrpSpPr>
        <p:grpSpPr>
          <a:xfrm>
            <a:off x="4932601" y="2107543"/>
            <a:ext cx="1559697" cy="645025"/>
            <a:chOff x="4932601" y="2107543"/>
            <a:chExt cx="1559697" cy="645025"/>
          </a:xfrm>
        </p:grpSpPr>
        <p:sp>
          <p:nvSpPr>
            <p:cNvPr id="699" name="Google Shape;699;p44"/>
            <p:cNvSpPr txBox="1"/>
            <p:nvPr/>
          </p:nvSpPr>
          <p:spPr>
            <a:xfrm>
              <a:off x="4932601" y="2107543"/>
              <a:ext cx="8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grpSp>
          <p:nvGrpSpPr>
            <p:cNvPr id="700" name="Google Shape;700;p44"/>
            <p:cNvGrpSpPr/>
            <p:nvPr/>
          </p:nvGrpSpPr>
          <p:grpSpPr>
            <a:xfrm>
              <a:off x="4932601" y="2107543"/>
              <a:ext cx="1559697" cy="645025"/>
              <a:chOff x="4932601" y="2107543"/>
              <a:chExt cx="1559697" cy="645025"/>
            </a:xfrm>
          </p:grpSpPr>
          <p:cxnSp>
            <p:nvCxnSpPr>
              <p:cNvPr id="701" name="Google Shape;701;p44"/>
              <p:cNvCxnSpPr/>
              <p:nvPr/>
            </p:nvCxnSpPr>
            <p:spPr>
              <a:xfrm flipH="1">
                <a:off x="5851893" y="2390927"/>
                <a:ext cx="228300" cy="14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44"/>
              <p:cNvCxnSpPr/>
              <p:nvPr/>
            </p:nvCxnSpPr>
            <p:spPr>
              <a:xfrm>
                <a:off x="6080193" y="2390927"/>
                <a:ext cx="228300" cy="14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03" name="Google Shape;703;p44"/>
              <p:cNvSpPr/>
              <p:nvPr/>
            </p:nvSpPr>
            <p:spPr>
              <a:xfrm>
                <a:off x="6317698" y="2577968"/>
                <a:ext cx="174600" cy="174600"/>
              </a:xfrm>
              <a:prstGeom prst="ellipse">
                <a:avLst/>
              </a:prstGeom>
              <a:noFill/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4"/>
              <p:cNvSpPr/>
              <p:nvPr/>
            </p:nvSpPr>
            <p:spPr>
              <a:xfrm>
                <a:off x="5699012" y="2577968"/>
                <a:ext cx="174600" cy="174600"/>
              </a:xfrm>
              <a:prstGeom prst="ellipse">
                <a:avLst/>
              </a:prstGeom>
              <a:noFill/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4"/>
              <p:cNvSpPr txBox="1"/>
              <p:nvPr/>
            </p:nvSpPr>
            <p:spPr>
              <a:xfrm>
                <a:off x="4932601" y="2107543"/>
                <a:ext cx="8850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…</a:t>
                </a:r>
                <a:endParaRPr/>
              </a:p>
            </p:txBody>
          </p:sp>
        </p:grpSp>
      </p:grpSp>
      <p:sp>
        <p:nvSpPr>
          <p:cNvPr id="706" name="Google Shape;706;p44"/>
          <p:cNvSpPr txBox="1"/>
          <p:nvPr/>
        </p:nvSpPr>
        <p:spPr>
          <a:xfrm>
            <a:off x="1631075" y="2931200"/>
            <a:ext cx="153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Iteration 2:</a:t>
            </a:r>
            <a:endParaRPr/>
          </a:p>
        </p:txBody>
      </p:sp>
      <p:sp>
        <p:nvSpPr>
          <p:cNvPr id="707" name="Google Shape;707;p44"/>
          <p:cNvSpPr/>
          <p:nvPr/>
        </p:nvSpPr>
        <p:spPr>
          <a:xfrm>
            <a:off x="3576319" y="3062780"/>
            <a:ext cx="174600" cy="174600"/>
          </a:xfrm>
          <a:prstGeom prst="ellipse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44"/>
          <p:cNvGrpSpPr/>
          <p:nvPr/>
        </p:nvGrpSpPr>
        <p:grpSpPr>
          <a:xfrm>
            <a:off x="4240647" y="3076727"/>
            <a:ext cx="793287" cy="361641"/>
            <a:chOff x="4240647" y="3076727"/>
            <a:chExt cx="793287" cy="361641"/>
          </a:xfrm>
        </p:grpSpPr>
        <p:cxnSp>
          <p:nvCxnSpPr>
            <p:cNvPr id="709" name="Google Shape;709;p44"/>
            <p:cNvCxnSpPr/>
            <p:nvPr/>
          </p:nvCxnSpPr>
          <p:spPr>
            <a:xfrm flipH="1">
              <a:off x="4393528" y="307672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44"/>
            <p:cNvCxnSpPr/>
            <p:nvPr/>
          </p:nvCxnSpPr>
          <p:spPr>
            <a:xfrm>
              <a:off x="4621828" y="307672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1" name="Google Shape;711;p44"/>
            <p:cNvSpPr/>
            <p:nvPr/>
          </p:nvSpPr>
          <p:spPr>
            <a:xfrm>
              <a:off x="4859334" y="3263768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4240647" y="3263768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4"/>
          <p:cNvGrpSpPr/>
          <p:nvPr/>
        </p:nvGrpSpPr>
        <p:grpSpPr>
          <a:xfrm>
            <a:off x="4932601" y="2793343"/>
            <a:ext cx="1559697" cy="892100"/>
            <a:chOff x="4932601" y="2793343"/>
            <a:chExt cx="1559697" cy="892100"/>
          </a:xfrm>
        </p:grpSpPr>
        <p:cxnSp>
          <p:nvCxnSpPr>
            <p:cNvPr id="714" name="Google Shape;714;p44"/>
            <p:cNvCxnSpPr/>
            <p:nvPr/>
          </p:nvCxnSpPr>
          <p:spPr>
            <a:xfrm flipH="1">
              <a:off x="5851893" y="307672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44"/>
            <p:cNvCxnSpPr/>
            <p:nvPr/>
          </p:nvCxnSpPr>
          <p:spPr>
            <a:xfrm>
              <a:off x="6080193" y="3076727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6" name="Google Shape;716;p44"/>
            <p:cNvSpPr/>
            <p:nvPr/>
          </p:nvSpPr>
          <p:spPr>
            <a:xfrm>
              <a:off x="6317698" y="3263768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 txBox="1"/>
            <p:nvPr/>
          </p:nvSpPr>
          <p:spPr>
            <a:xfrm>
              <a:off x="4932601" y="2793343"/>
              <a:ext cx="8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cxnSp>
          <p:nvCxnSpPr>
            <p:cNvPr id="718" name="Google Shape;718;p44"/>
            <p:cNvCxnSpPr/>
            <p:nvPr/>
          </p:nvCxnSpPr>
          <p:spPr>
            <a:xfrm flipH="1">
              <a:off x="5547846" y="332380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4"/>
            <p:cNvCxnSpPr/>
            <p:nvPr/>
          </p:nvCxnSpPr>
          <p:spPr>
            <a:xfrm>
              <a:off x="5776146" y="3323802"/>
              <a:ext cx="228300" cy="146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20" name="Google Shape;720;p44"/>
            <p:cNvSpPr/>
            <p:nvPr/>
          </p:nvSpPr>
          <p:spPr>
            <a:xfrm>
              <a:off x="6013651" y="3510843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5394964" y="3510843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44"/>
          <p:cNvGrpSpPr/>
          <p:nvPr/>
        </p:nvGrpSpPr>
        <p:grpSpPr>
          <a:xfrm>
            <a:off x="1631075" y="1421743"/>
            <a:ext cx="4551869" cy="599557"/>
            <a:chOff x="1631075" y="1421743"/>
            <a:chExt cx="4551869" cy="599557"/>
          </a:xfrm>
        </p:grpSpPr>
        <p:sp>
          <p:nvSpPr>
            <p:cNvPr id="723" name="Google Shape;723;p44"/>
            <p:cNvSpPr/>
            <p:nvPr/>
          </p:nvSpPr>
          <p:spPr>
            <a:xfrm>
              <a:off x="3576319" y="1731330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4537369" y="1724355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6008344" y="1731330"/>
              <a:ext cx="174600" cy="174600"/>
            </a:xfrm>
            <a:prstGeom prst="ellipse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 txBox="1"/>
            <p:nvPr/>
          </p:nvSpPr>
          <p:spPr>
            <a:xfrm>
              <a:off x="4932601" y="1421743"/>
              <a:ext cx="8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…</a:t>
              </a:r>
              <a:endParaRPr/>
            </a:p>
          </p:txBody>
        </p:sp>
        <p:sp>
          <p:nvSpPr>
            <p:cNvPr id="727" name="Google Shape;727;p44"/>
            <p:cNvSpPr txBox="1"/>
            <p:nvPr/>
          </p:nvSpPr>
          <p:spPr>
            <a:xfrm>
              <a:off x="1631075" y="1559600"/>
              <a:ext cx="153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Iteration 0:</a:t>
              </a:r>
              <a:endParaRPr/>
            </a:p>
          </p:txBody>
        </p:sp>
      </p:grpSp>
      <p:pic>
        <p:nvPicPr>
          <p:cNvPr id="728" name="Google Shape;7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750" y="1139917"/>
            <a:ext cx="313232" cy="33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188" y="1139917"/>
            <a:ext cx="323336" cy="33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705" y="1128500"/>
            <a:ext cx="616360" cy="3334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1" name="Google Shape;731;p44"/>
          <p:cNvGrpSpPr/>
          <p:nvPr/>
        </p:nvGrpSpPr>
        <p:grpSpPr>
          <a:xfrm>
            <a:off x="3645700" y="3841600"/>
            <a:ext cx="2349325" cy="417975"/>
            <a:chOff x="3645700" y="3841600"/>
            <a:chExt cx="2349325" cy="417975"/>
          </a:xfrm>
        </p:grpSpPr>
        <p:pic>
          <p:nvPicPr>
            <p:cNvPr id="732" name="Google Shape;732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45700" y="3841600"/>
              <a:ext cx="63325" cy="41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31700" y="3841600"/>
              <a:ext cx="63325" cy="41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36300" y="3841600"/>
              <a:ext cx="63325" cy="417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5" name="Google Shape;735;p44"/>
          <p:cNvSpPr txBox="1"/>
          <p:nvPr/>
        </p:nvSpPr>
        <p:spPr>
          <a:xfrm>
            <a:off x="311700" y="4455200"/>
            <a:ext cx="799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Convention: Use 100 burn-in iterations, then 1000 iterations for computing “posterior”</a:t>
            </a:r>
            <a:endParaRPr sz="16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How to frame computational lower bounds?</a:t>
            </a:r>
            <a:endParaRPr/>
          </a:p>
        </p:txBody>
      </p:sp>
      <p:sp>
        <p:nvSpPr>
          <p:cNvPr id="741" name="Google Shape;74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Prior work on mixing time lower bounds for BART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What is wrong with this definition?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How to fix it?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frequentist analysis of computational lower bounds</a:t>
            </a:r>
            <a:endParaRPr sz="2700"/>
          </a:p>
        </p:txBody>
      </p:sp>
      <p:sp>
        <p:nvSpPr>
          <p:cNvPr id="747" name="Google Shape;747;p46"/>
          <p:cNvSpPr txBox="1">
            <a:spLocks noGrp="1"/>
          </p:cNvSpPr>
          <p:nvPr>
            <p:ph type="body" idx="1"/>
          </p:nvPr>
        </p:nvSpPr>
        <p:spPr>
          <a:xfrm>
            <a:off x="311700" y="1271025"/>
            <a:ext cx="85206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Assume we observe training dataset comprising n i.i.d. samples</a:t>
            </a:r>
            <a:endParaRPr/>
          </a:p>
        </p:txBody>
      </p:sp>
      <p:pic>
        <p:nvPicPr>
          <p:cNvPr id="748" name="Google Shape;7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200" y="2043725"/>
            <a:ext cx="5928540" cy="3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6"/>
          <p:cNvPicPr preferRelativeResize="0"/>
          <p:nvPr/>
        </p:nvPicPr>
        <p:blipFill rotWithShape="1">
          <a:blip r:embed="rId4">
            <a:alphaModFix/>
          </a:blip>
          <a:srcRect r="40982"/>
          <a:stretch/>
        </p:blipFill>
        <p:spPr>
          <a:xfrm>
            <a:off x="1202200" y="2686075"/>
            <a:ext cx="4680673" cy="3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6"/>
          <p:cNvSpPr txBox="1">
            <a:spLocks noGrp="1"/>
          </p:cNvSpPr>
          <p:nvPr>
            <p:ph type="body" idx="1"/>
          </p:nvPr>
        </p:nvSpPr>
        <p:spPr>
          <a:xfrm>
            <a:off x="311700" y="3785625"/>
            <a:ext cx="85206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Warning: Generative distribution can and will be different from Bayesian parameterization!</a:t>
            </a:r>
            <a:endParaRPr/>
          </a:p>
        </p:txBody>
      </p:sp>
      <p:pic>
        <p:nvPicPr>
          <p:cNvPr id="751" name="Google Shape;751;p46"/>
          <p:cNvPicPr preferRelativeResize="0"/>
          <p:nvPr/>
        </p:nvPicPr>
        <p:blipFill rotWithShape="1">
          <a:blip r:embed="rId4">
            <a:alphaModFix/>
          </a:blip>
          <a:srcRect l="66943"/>
          <a:stretch/>
        </p:blipFill>
        <p:spPr>
          <a:xfrm>
            <a:off x="1130179" y="3235850"/>
            <a:ext cx="2621599" cy="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mixing time</a:t>
            </a:r>
            <a:endParaRPr/>
          </a:p>
        </p:txBody>
      </p:sp>
      <p:pic>
        <p:nvPicPr>
          <p:cNvPr id="757" name="Google Shape;757;p47"/>
          <p:cNvPicPr preferRelativeResize="0"/>
          <p:nvPr/>
        </p:nvPicPr>
        <p:blipFill rotWithShape="1">
          <a:blip r:embed="rId3">
            <a:alphaModFix/>
          </a:blip>
          <a:srcRect r="89124"/>
          <a:stretch/>
        </p:blipFill>
        <p:spPr>
          <a:xfrm>
            <a:off x="4483450" y="417425"/>
            <a:ext cx="886723" cy="7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7"/>
          <p:cNvPicPr preferRelativeResize="0"/>
          <p:nvPr/>
        </p:nvPicPr>
        <p:blipFill rotWithShape="1">
          <a:blip r:embed="rId3">
            <a:alphaModFix/>
          </a:blip>
          <a:srcRect l="48677" r="32540"/>
          <a:stretch/>
        </p:blipFill>
        <p:spPr>
          <a:xfrm>
            <a:off x="4280600" y="2520325"/>
            <a:ext cx="1531274" cy="78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9" name="Google Shape;759;p47"/>
          <p:cNvGrpSpPr/>
          <p:nvPr/>
        </p:nvGrpSpPr>
        <p:grpSpPr>
          <a:xfrm>
            <a:off x="1688125" y="3192025"/>
            <a:ext cx="2602200" cy="1198925"/>
            <a:chOff x="1688125" y="3192025"/>
            <a:chExt cx="2602200" cy="1198925"/>
          </a:xfrm>
        </p:grpSpPr>
        <p:sp>
          <p:nvSpPr>
            <p:cNvPr id="760" name="Google Shape;760;p47"/>
            <p:cNvSpPr txBox="1"/>
            <p:nvPr/>
          </p:nvSpPr>
          <p:spPr>
            <a:xfrm>
              <a:off x="1688125" y="3929250"/>
              <a:ext cx="2602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i="1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Q</a:t>
              </a: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 - Transition kernel</a:t>
              </a:r>
              <a:endParaRPr/>
            </a:p>
          </p:txBody>
        </p:sp>
        <p:cxnSp>
          <p:nvCxnSpPr>
            <p:cNvPr id="761" name="Google Shape;761;p47"/>
            <p:cNvCxnSpPr/>
            <p:nvPr/>
          </p:nvCxnSpPr>
          <p:spPr>
            <a:xfrm flipH="1">
              <a:off x="3436400" y="3192025"/>
              <a:ext cx="844200" cy="775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62" name="Google Shape;762;p47"/>
          <p:cNvGrpSpPr/>
          <p:nvPr/>
        </p:nvGrpSpPr>
        <p:grpSpPr>
          <a:xfrm>
            <a:off x="6313125" y="1568600"/>
            <a:ext cx="3000000" cy="1071425"/>
            <a:chOff x="6313125" y="1568600"/>
            <a:chExt cx="3000000" cy="1071425"/>
          </a:xfrm>
        </p:grpSpPr>
        <p:sp>
          <p:nvSpPr>
            <p:cNvPr id="763" name="Google Shape;763;p47"/>
            <p:cNvSpPr txBox="1"/>
            <p:nvPr/>
          </p:nvSpPr>
          <p:spPr>
            <a:xfrm>
              <a:off x="6313125" y="1568600"/>
              <a:ext cx="300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π - Stationary distribution</a:t>
              </a:r>
              <a:endParaRPr/>
            </a:p>
          </p:txBody>
        </p:sp>
        <p:cxnSp>
          <p:nvCxnSpPr>
            <p:cNvPr id="764" name="Google Shape;764;p47"/>
            <p:cNvCxnSpPr/>
            <p:nvPr/>
          </p:nvCxnSpPr>
          <p:spPr>
            <a:xfrm rot="10800000" flipH="1">
              <a:off x="6441325" y="2043625"/>
              <a:ext cx="676200" cy="596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65" name="Google Shape;765;p47"/>
          <p:cNvGrpSpPr/>
          <p:nvPr/>
        </p:nvGrpSpPr>
        <p:grpSpPr>
          <a:xfrm>
            <a:off x="1055325" y="1340000"/>
            <a:ext cx="3460621" cy="1219588"/>
            <a:chOff x="1055325" y="1340000"/>
            <a:chExt cx="3460621" cy="1219588"/>
          </a:xfrm>
        </p:grpSpPr>
        <p:sp>
          <p:nvSpPr>
            <p:cNvPr id="766" name="Google Shape;766;p47"/>
            <p:cNvSpPr txBox="1"/>
            <p:nvPr/>
          </p:nvSpPr>
          <p:spPr>
            <a:xfrm>
              <a:off x="1055325" y="1340000"/>
              <a:ext cx="30000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i="1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 - time step of the Markov chain</a:t>
              </a:r>
              <a:endParaRPr/>
            </a:p>
          </p:txBody>
        </p:sp>
        <p:cxnSp>
          <p:nvCxnSpPr>
            <p:cNvPr id="767" name="Google Shape;767;p47"/>
            <p:cNvCxnSpPr/>
            <p:nvPr/>
          </p:nvCxnSpPr>
          <p:spPr>
            <a:xfrm rot="10800000">
              <a:off x="3593446" y="1925688"/>
              <a:ext cx="922500" cy="63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68" name="Google Shape;768;p47"/>
          <p:cNvGrpSpPr/>
          <p:nvPr/>
        </p:nvGrpSpPr>
        <p:grpSpPr>
          <a:xfrm>
            <a:off x="5527200" y="3103700"/>
            <a:ext cx="2648025" cy="1325375"/>
            <a:chOff x="5527200" y="3103700"/>
            <a:chExt cx="2648025" cy="1325375"/>
          </a:xfrm>
        </p:grpSpPr>
        <p:cxnSp>
          <p:nvCxnSpPr>
            <p:cNvPr id="769" name="Google Shape;769;p47"/>
            <p:cNvCxnSpPr/>
            <p:nvPr/>
          </p:nvCxnSpPr>
          <p:spPr>
            <a:xfrm>
              <a:off x="5527200" y="3103700"/>
              <a:ext cx="863700" cy="80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70" name="Google Shape;770;p47"/>
            <p:cNvSpPr txBox="1"/>
            <p:nvPr/>
          </p:nvSpPr>
          <p:spPr>
            <a:xfrm>
              <a:off x="6313125" y="3967375"/>
              <a:ext cx="186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i="1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T</a:t>
              </a: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 - initialization</a:t>
              </a:r>
              <a:endParaRPr/>
            </a:p>
          </p:txBody>
        </p:sp>
      </p:grpSp>
      <p:pic>
        <p:nvPicPr>
          <p:cNvPr id="771" name="Google Shape;771;p47"/>
          <p:cNvPicPr preferRelativeResize="0"/>
          <p:nvPr/>
        </p:nvPicPr>
        <p:blipFill rotWithShape="1">
          <a:blip r:embed="rId3">
            <a:alphaModFix/>
          </a:blip>
          <a:srcRect l="67457" r="24248"/>
          <a:stretch/>
        </p:blipFill>
        <p:spPr>
          <a:xfrm>
            <a:off x="5811876" y="2520325"/>
            <a:ext cx="676198" cy="7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mixing time</a:t>
            </a:r>
            <a:endParaRPr/>
          </a:p>
        </p:txBody>
      </p:sp>
      <p:pic>
        <p:nvPicPr>
          <p:cNvPr id="777" name="Google Shape;777;p48"/>
          <p:cNvPicPr preferRelativeResize="0"/>
          <p:nvPr/>
        </p:nvPicPr>
        <p:blipFill rotWithShape="1">
          <a:blip r:embed="rId3">
            <a:alphaModFix/>
          </a:blip>
          <a:srcRect r="89124"/>
          <a:stretch/>
        </p:blipFill>
        <p:spPr>
          <a:xfrm>
            <a:off x="4483450" y="417425"/>
            <a:ext cx="886723" cy="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48"/>
          <p:cNvSpPr txBox="1"/>
          <p:nvPr/>
        </p:nvSpPr>
        <p:spPr>
          <a:xfrm>
            <a:off x="1688125" y="3929250"/>
            <a:ext cx="260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Q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- Transition kernel</a:t>
            </a:r>
            <a:endParaRPr/>
          </a:p>
        </p:txBody>
      </p:sp>
      <p:sp>
        <p:nvSpPr>
          <p:cNvPr id="779" name="Google Shape;779;p48"/>
          <p:cNvSpPr txBox="1"/>
          <p:nvPr/>
        </p:nvSpPr>
        <p:spPr>
          <a:xfrm>
            <a:off x="6313125" y="1568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π - Stationary distribution</a:t>
            </a:r>
            <a:endParaRPr/>
          </a:p>
        </p:txBody>
      </p:sp>
      <p:pic>
        <p:nvPicPr>
          <p:cNvPr id="780" name="Google Shape;780;p48"/>
          <p:cNvPicPr preferRelativeResize="0"/>
          <p:nvPr/>
        </p:nvPicPr>
        <p:blipFill rotWithShape="1">
          <a:blip r:embed="rId3">
            <a:alphaModFix/>
          </a:blip>
          <a:srcRect l="45913" r="16528"/>
          <a:stretch/>
        </p:blipFill>
        <p:spPr>
          <a:xfrm>
            <a:off x="4055325" y="2520325"/>
            <a:ext cx="3062200" cy="78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48"/>
          <p:cNvCxnSpPr/>
          <p:nvPr/>
        </p:nvCxnSpPr>
        <p:spPr>
          <a:xfrm flipH="1">
            <a:off x="3436400" y="3192025"/>
            <a:ext cx="844200" cy="7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2" name="Google Shape;782;p48"/>
          <p:cNvCxnSpPr/>
          <p:nvPr/>
        </p:nvCxnSpPr>
        <p:spPr>
          <a:xfrm rot="10800000" flipH="1">
            <a:off x="6441325" y="2043625"/>
            <a:ext cx="676200" cy="59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3" name="Google Shape;783;p48"/>
          <p:cNvSpPr txBox="1"/>
          <p:nvPr/>
        </p:nvSpPr>
        <p:spPr>
          <a:xfrm>
            <a:off x="1055325" y="1340000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- time step of the Markov chain</a:t>
            </a:r>
            <a:endParaRPr/>
          </a:p>
        </p:txBody>
      </p:sp>
      <p:cxnSp>
        <p:nvCxnSpPr>
          <p:cNvPr id="784" name="Google Shape;784;p48"/>
          <p:cNvCxnSpPr/>
          <p:nvPr/>
        </p:nvCxnSpPr>
        <p:spPr>
          <a:xfrm rot="10800000">
            <a:off x="3593446" y="1925688"/>
            <a:ext cx="92250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5" name="Google Shape;785;p48"/>
          <p:cNvCxnSpPr/>
          <p:nvPr/>
        </p:nvCxnSpPr>
        <p:spPr>
          <a:xfrm>
            <a:off x="5527200" y="3103700"/>
            <a:ext cx="863700" cy="8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6" name="Google Shape;786;p48"/>
          <p:cNvSpPr txBox="1"/>
          <p:nvPr/>
        </p:nvSpPr>
        <p:spPr>
          <a:xfrm>
            <a:off x="6313125" y="3967375"/>
            <a:ext cx="186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- initialization</a:t>
            </a:r>
            <a:endParaRPr/>
          </a:p>
        </p:txBody>
      </p:sp>
      <p:pic>
        <p:nvPicPr>
          <p:cNvPr id="787" name="Google Shape;787;p48"/>
          <p:cNvPicPr preferRelativeResize="0"/>
          <p:nvPr/>
        </p:nvPicPr>
        <p:blipFill rotWithShape="1">
          <a:blip r:embed="rId3">
            <a:alphaModFix/>
          </a:blip>
          <a:srcRect l="35194" r="53929"/>
          <a:stretch/>
        </p:blipFill>
        <p:spPr>
          <a:xfrm>
            <a:off x="3181225" y="2520325"/>
            <a:ext cx="886723" cy="7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the mixing time</a:t>
            </a:r>
            <a:endParaRPr/>
          </a:p>
        </p:txBody>
      </p:sp>
      <p:pic>
        <p:nvPicPr>
          <p:cNvPr id="793" name="Google Shape;793;p49"/>
          <p:cNvPicPr preferRelativeResize="0"/>
          <p:nvPr/>
        </p:nvPicPr>
        <p:blipFill rotWithShape="1">
          <a:blip r:embed="rId3">
            <a:alphaModFix/>
          </a:blip>
          <a:srcRect r="89124"/>
          <a:stretch/>
        </p:blipFill>
        <p:spPr>
          <a:xfrm>
            <a:off x="4483450" y="417425"/>
            <a:ext cx="886723" cy="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9"/>
          <p:cNvSpPr txBox="1"/>
          <p:nvPr/>
        </p:nvSpPr>
        <p:spPr>
          <a:xfrm>
            <a:off x="1688125" y="3929250"/>
            <a:ext cx="260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Q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- Transition kernel</a:t>
            </a:r>
            <a:endParaRPr/>
          </a:p>
        </p:txBody>
      </p:sp>
      <p:sp>
        <p:nvSpPr>
          <p:cNvPr id="795" name="Google Shape;795;p49"/>
          <p:cNvSpPr txBox="1"/>
          <p:nvPr/>
        </p:nvSpPr>
        <p:spPr>
          <a:xfrm>
            <a:off x="6313125" y="1568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π - Stationary distribution</a:t>
            </a:r>
            <a:endParaRPr/>
          </a:p>
        </p:txBody>
      </p:sp>
      <p:pic>
        <p:nvPicPr>
          <p:cNvPr id="796" name="Google Shape;796;p49"/>
          <p:cNvPicPr preferRelativeResize="0"/>
          <p:nvPr/>
        </p:nvPicPr>
        <p:blipFill rotWithShape="1">
          <a:blip r:embed="rId3">
            <a:alphaModFix/>
          </a:blip>
          <a:srcRect l="25322"/>
          <a:stretch/>
        </p:blipFill>
        <p:spPr>
          <a:xfrm>
            <a:off x="2376325" y="2520325"/>
            <a:ext cx="6088627" cy="78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49"/>
          <p:cNvCxnSpPr/>
          <p:nvPr/>
        </p:nvCxnSpPr>
        <p:spPr>
          <a:xfrm flipH="1">
            <a:off x="3436400" y="3192025"/>
            <a:ext cx="844200" cy="7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8" name="Google Shape;798;p49"/>
          <p:cNvCxnSpPr/>
          <p:nvPr/>
        </p:nvCxnSpPr>
        <p:spPr>
          <a:xfrm rot="10800000" flipH="1">
            <a:off x="6441325" y="2043625"/>
            <a:ext cx="676200" cy="59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9" name="Google Shape;799;p49"/>
          <p:cNvSpPr txBox="1"/>
          <p:nvPr/>
        </p:nvSpPr>
        <p:spPr>
          <a:xfrm>
            <a:off x="1055325" y="1340000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- time step of the Markov chain</a:t>
            </a:r>
            <a:endParaRPr/>
          </a:p>
        </p:txBody>
      </p:sp>
      <p:cxnSp>
        <p:nvCxnSpPr>
          <p:cNvPr id="800" name="Google Shape;800;p49"/>
          <p:cNvCxnSpPr/>
          <p:nvPr/>
        </p:nvCxnSpPr>
        <p:spPr>
          <a:xfrm rot="10800000">
            <a:off x="3593446" y="1925688"/>
            <a:ext cx="922500" cy="6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1" name="Google Shape;801;p49"/>
          <p:cNvCxnSpPr/>
          <p:nvPr/>
        </p:nvCxnSpPr>
        <p:spPr>
          <a:xfrm>
            <a:off x="5527200" y="3103700"/>
            <a:ext cx="863700" cy="8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2" name="Google Shape;802;p49"/>
          <p:cNvSpPr txBox="1"/>
          <p:nvPr/>
        </p:nvSpPr>
        <p:spPr>
          <a:xfrm>
            <a:off x="6313125" y="3967375"/>
            <a:ext cx="186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- initialization</a:t>
            </a:r>
            <a:endParaRPr/>
          </a:p>
        </p:txBody>
      </p:sp>
      <p:pic>
        <p:nvPicPr>
          <p:cNvPr id="803" name="Google Shape;803;p49"/>
          <p:cNvPicPr preferRelativeResize="0"/>
          <p:nvPr/>
        </p:nvPicPr>
        <p:blipFill rotWithShape="1">
          <a:blip r:embed="rId3">
            <a:alphaModFix/>
          </a:blip>
          <a:srcRect r="74525"/>
          <a:stretch/>
        </p:blipFill>
        <p:spPr>
          <a:xfrm>
            <a:off x="311675" y="2520325"/>
            <a:ext cx="2077025" cy="7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result with</a:t>
            </a:r>
            <a:endParaRPr/>
          </a:p>
        </p:txBody>
      </p:sp>
      <p:pic>
        <p:nvPicPr>
          <p:cNvPr id="809" name="Google Shape;809;p50"/>
          <p:cNvPicPr preferRelativeResize="0"/>
          <p:nvPr/>
        </p:nvPicPr>
        <p:blipFill rotWithShape="1">
          <a:blip r:embed="rId3">
            <a:alphaModFix/>
          </a:blip>
          <a:srcRect r="89124"/>
          <a:stretch/>
        </p:blipFill>
        <p:spPr>
          <a:xfrm>
            <a:off x="3645250" y="417425"/>
            <a:ext cx="886723" cy="78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50"/>
          <p:cNvGrpSpPr/>
          <p:nvPr/>
        </p:nvGrpSpPr>
        <p:grpSpPr>
          <a:xfrm>
            <a:off x="710325" y="1219650"/>
            <a:ext cx="7331100" cy="1508400"/>
            <a:chOff x="710325" y="1219650"/>
            <a:chExt cx="7331100" cy="1508400"/>
          </a:xfrm>
        </p:grpSpPr>
        <p:sp>
          <p:nvSpPr>
            <p:cNvPr id="811" name="Google Shape;811;p50"/>
            <p:cNvSpPr/>
            <p:nvPr/>
          </p:nvSpPr>
          <p:spPr>
            <a:xfrm>
              <a:off x="710325" y="1219650"/>
              <a:ext cx="7331100" cy="15084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2" name="Google Shape;812;p50"/>
            <p:cNvSpPr txBox="1"/>
            <p:nvPr/>
          </p:nvSpPr>
          <p:spPr>
            <a:xfrm>
              <a:off x="907450" y="1328825"/>
              <a:ext cx="7073400" cy="13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Theorem </a:t>
              </a:r>
              <a:r>
                <a:rPr lang="en" sz="2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(informal): Mixing time for BART with one tree grows </a:t>
              </a:r>
              <a:r>
                <a:rPr lang="en" sz="2400" b="1">
                  <a:solidFill>
                    <a:schemeClr val="accent4"/>
                  </a:solidFill>
                  <a:latin typeface="Georgia"/>
                  <a:ea typeface="Georgia"/>
                  <a:cs typeface="Georgia"/>
                  <a:sym typeface="Georgia"/>
                </a:rPr>
                <a:t>exponentially</a:t>
              </a:r>
              <a:r>
                <a:rPr lang="en" sz="2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in the sample size.</a:t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[Ronen, Saarinen, Tan, Duncan, Yu (2022)]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813" name="Google Shape;813;p50"/>
          <p:cNvGrpSpPr/>
          <p:nvPr/>
        </p:nvGrpSpPr>
        <p:grpSpPr>
          <a:xfrm>
            <a:off x="653525" y="2837688"/>
            <a:ext cx="7715995" cy="1302987"/>
            <a:chOff x="1034525" y="2761488"/>
            <a:chExt cx="7715995" cy="1302987"/>
          </a:xfrm>
        </p:grpSpPr>
        <p:sp>
          <p:nvSpPr>
            <p:cNvPr id="814" name="Google Shape;814;p50"/>
            <p:cNvSpPr/>
            <p:nvPr/>
          </p:nvSpPr>
          <p:spPr>
            <a:xfrm>
              <a:off x="1085600" y="2857800"/>
              <a:ext cx="7331100" cy="11958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5" name="Google Shape;815;p50"/>
            <p:cNvSpPr txBox="1"/>
            <p:nvPr/>
          </p:nvSpPr>
          <p:spPr>
            <a:xfrm>
              <a:off x="1034525" y="2761488"/>
              <a:ext cx="7038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“</a:t>
              </a:r>
              <a:endParaRPr sz="3100" b="1">
                <a:solidFill>
                  <a:srgbClr val="FF96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6" name="Google Shape;816;p50"/>
            <p:cNvSpPr txBox="1"/>
            <p:nvPr/>
          </p:nvSpPr>
          <p:spPr>
            <a:xfrm>
              <a:off x="8046720" y="2761488"/>
              <a:ext cx="7038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”</a:t>
              </a:r>
              <a:endParaRPr sz="3100" b="1">
                <a:solidFill>
                  <a:srgbClr val="FF96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7" name="Google Shape;817;p50"/>
            <p:cNvSpPr txBox="1"/>
            <p:nvPr/>
          </p:nvSpPr>
          <p:spPr>
            <a:xfrm>
              <a:off x="1367575" y="2843775"/>
              <a:ext cx="67863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This paper has the potential to be a significant contribution to the BART literature. However, I believe that the paper is missing a crucial discussion about </a:t>
              </a:r>
              <a:r>
                <a:rPr lang="en" i="1">
                  <a:solidFill>
                    <a:schemeClr val="accent4"/>
                  </a:solidFill>
                  <a:latin typeface="Georgia"/>
                  <a:ea typeface="Georgia"/>
                  <a:cs typeface="Georgia"/>
                  <a:sym typeface="Georgia"/>
                </a:rPr>
                <a:t>whether mixing in tree space is practically relevant or even necessary</a:t>
              </a:r>
              <a:r>
                <a:rPr lang="en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.</a:t>
              </a:r>
              <a:endParaRPr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- Reviewer #3</a:t>
              </a:r>
              <a:endParaRPr u="sng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wrong with            </a:t>
            </a:r>
            <a:endParaRPr/>
          </a:p>
        </p:txBody>
      </p:sp>
      <p:pic>
        <p:nvPicPr>
          <p:cNvPr id="823" name="Google Shape;823;p51"/>
          <p:cNvPicPr preferRelativeResize="0"/>
          <p:nvPr/>
        </p:nvPicPr>
        <p:blipFill rotWithShape="1">
          <a:blip r:embed="rId3">
            <a:alphaModFix/>
          </a:blip>
          <a:srcRect l="-3820"/>
          <a:stretch/>
        </p:blipFill>
        <p:spPr>
          <a:xfrm>
            <a:off x="367350" y="1092750"/>
            <a:ext cx="8039398" cy="7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1"/>
          <p:cNvSpPr txBox="1"/>
          <p:nvPr/>
        </p:nvSpPr>
        <p:spPr>
          <a:xfrm>
            <a:off x="8459525" y="1092750"/>
            <a:ext cx="42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/>
          </a:p>
        </p:txBody>
      </p:sp>
      <p:sp>
        <p:nvSpPr>
          <p:cNvPr id="825" name="Google Shape;825;p51"/>
          <p:cNvSpPr txBox="1"/>
          <p:nvPr/>
        </p:nvSpPr>
        <p:spPr>
          <a:xfrm>
            <a:off x="602325" y="3386150"/>
            <a:ext cx="3647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Whereas BART MCMC initializes from empty tree ensemble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26" name="Google Shape;826;p51"/>
          <p:cNvSpPr txBox="1"/>
          <p:nvPr/>
        </p:nvSpPr>
        <p:spPr>
          <a:xfrm>
            <a:off x="4751600" y="3386150"/>
            <a:ext cx="3647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Whereas what we care about is the </a:t>
            </a:r>
            <a:r>
              <a:rPr lang="en" sz="1800" i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realized regression function</a:t>
            </a:r>
            <a:endParaRPr i="1">
              <a:solidFill>
                <a:schemeClr val="accent1"/>
              </a:solidFill>
            </a:endParaRPr>
          </a:p>
        </p:txBody>
      </p:sp>
      <p:grpSp>
        <p:nvGrpSpPr>
          <p:cNvPr id="827" name="Google Shape;827;p51"/>
          <p:cNvGrpSpPr/>
          <p:nvPr/>
        </p:nvGrpSpPr>
        <p:grpSpPr>
          <a:xfrm>
            <a:off x="602325" y="1485425"/>
            <a:ext cx="3647100" cy="1690425"/>
            <a:chOff x="602325" y="1485425"/>
            <a:chExt cx="3647100" cy="1690425"/>
          </a:xfrm>
        </p:grpSpPr>
        <p:sp>
          <p:nvSpPr>
            <p:cNvPr id="828" name="Google Shape;828;p51"/>
            <p:cNvSpPr txBox="1"/>
            <p:nvPr/>
          </p:nvSpPr>
          <p:spPr>
            <a:xfrm>
              <a:off x="602325" y="2395550"/>
              <a:ext cx="36471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B45F06"/>
                  </a:solidFill>
                  <a:latin typeface="Georgia"/>
                  <a:ea typeface="Georgia"/>
                  <a:cs typeface="Georgia"/>
                  <a:sym typeface="Georgia"/>
                </a:rPr>
                <a:t>1. </a:t>
              </a:r>
              <a:r>
                <a:rPr lang="en" sz="1800" i="1">
                  <a:solidFill>
                    <a:srgbClr val="B45F06"/>
                  </a:solidFill>
                  <a:latin typeface="Georgia"/>
                  <a:ea typeface="Georgia"/>
                  <a:cs typeface="Georgia"/>
                  <a:sym typeface="Georgia"/>
                </a:rPr>
                <a:t>Worst case</a:t>
              </a:r>
              <a:r>
                <a:rPr lang="en" sz="1800">
                  <a:solidFill>
                    <a:srgbClr val="B45F06"/>
                  </a:solidFill>
                  <a:latin typeface="Georgia"/>
                  <a:ea typeface="Georgia"/>
                  <a:cs typeface="Georgia"/>
                  <a:sym typeface="Georgia"/>
                </a:rPr>
                <a:t> over all initializations</a:t>
              </a:r>
              <a:endParaRPr>
                <a:solidFill>
                  <a:srgbClr val="B45F06"/>
                </a:solidFill>
              </a:endParaRPr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1682375" y="1485425"/>
              <a:ext cx="1744475" cy="854250"/>
            </a:xfrm>
            <a:custGeom>
              <a:avLst/>
              <a:gdLst/>
              <a:ahLst/>
              <a:cxnLst/>
              <a:rect l="l" t="t" r="r" b="b"/>
              <a:pathLst>
                <a:path w="69779" h="34170" extrusionOk="0">
                  <a:moveTo>
                    <a:pt x="69779" y="0"/>
                  </a:moveTo>
                  <a:cubicBezTo>
                    <a:pt x="67681" y="2518"/>
                    <a:pt x="67501" y="11270"/>
                    <a:pt x="57190" y="15107"/>
                  </a:cubicBezTo>
                  <a:cubicBezTo>
                    <a:pt x="46879" y="18944"/>
                    <a:pt x="17445" y="19843"/>
                    <a:pt x="7913" y="23020"/>
                  </a:cubicBezTo>
                  <a:cubicBezTo>
                    <a:pt x="-1619" y="26197"/>
                    <a:pt x="1319" y="32312"/>
                    <a:pt x="0" y="34170"/>
                  </a:cubicBezTo>
                </a:path>
              </a:pathLst>
            </a:custGeom>
            <a:noFill/>
            <a:ln w="9525" cap="flat" cmpd="sng">
              <a:solidFill>
                <a:srgbClr val="B45F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0" name="Google Shape;830;p51"/>
          <p:cNvGrpSpPr/>
          <p:nvPr/>
        </p:nvGrpSpPr>
        <p:grpSpPr>
          <a:xfrm>
            <a:off x="4218150" y="1746200"/>
            <a:ext cx="4180550" cy="1429650"/>
            <a:chOff x="4218150" y="1746200"/>
            <a:chExt cx="4180550" cy="1429650"/>
          </a:xfrm>
        </p:grpSpPr>
        <p:sp>
          <p:nvSpPr>
            <p:cNvPr id="831" name="Google Shape;831;p51"/>
            <p:cNvSpPr txBox="1"/>
            <p:nvPr/>
          </p:nvSpPr>
          <p:spPr>
            <a:xfrm>
              <a:off x="4751600" y="2395550"/>
              <a:ext cx="36471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solidFill>
                    <a:srgbClr val="B45F06"/>
                  </a:solidFill>
                  <a:latin typeface="Georgia"/>
                  <a:ea typeface="Georgia"/>
                  <a:cs typeface="Georgia"/>
                  <a:sym typeface="Georgia"/>
                </a:rPr>
                <a:t>2. MCMC is over </a:t>
              </a:r>
              <a:r>
                <a:rPr lang="en" sz="1800" i="1">
                  <a:solidFill>
                    <a:srgbClr val="B45F06"/>
                  </a:solidFill>
                  <a:latin typeface="Georgia"/>
                  <a:ea typeface="Georgia"/>
                  <a:cs typeface="Georgia"/>
                  <a:sym typeface="Georgia"/>
                </a:rPr>
                <a:t>space of tree parameters</a:t>
              </a:r>
              <a:endParaRPr i="1">
                <a:solidFill>
                  <a:srgbClr val="B45F06"/>
                </a:solidFill>
              </a:endParaRPr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4218150" y="1746200"/>
              <a:ext cx="1924325" cy="719375"/>
            </a:xfrm>
            <a:custGeom>
              <a:avLst/>
              <a:gdLst/>
              <a:ahLst/>
              <a:cxnLst/>
              <a:rect l="l" t="t" r="r" b="b"/>
              <a:pathLst>
                <a:path w="76973" h="28775" extrusionOk="0">
                  <a:moveTo>
                    <a:pt x="0" y="0"/>
                  </a:moveTo>
                  <a:cubicBezTo>
                    <a:pt x="7853" y="899"/>
                    <a:pt x="35010" y="3297"/>
                    <a:pt x="47119" y="5395"/>
                  </a:cubicBezTo>
                  <a:cubicBezTo>
                    <a:pt x="59229" y="7493"/>
                    <a:pt x="67681" y="8692"/>
                    <a:pt x="72657" y="12589"/>
                  </a:cubicBezTo>
                  <a:cubicBezTo>
                    <a:pt x="77633" y="16486"/>
                    <a:pt x="76254" y="26077"/>
                    <a:pt x="76973" y="28775"/>
                  </a:cubicBezTo>
                </a:path>
              </a:pathLst>
            </a:custGeom>
            <a:noFill/>
            <a:ln w="9525" cap="flat" cmpd="sng">
              <a:solidFill>
                <a:srgbClr val="B45F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805925" y="740664"/>
            <a:ext cx="7639795" cy="919561"/>
            <a:chOff x="1034525" y="1883664"/>
            <a:chExt cx="7639795" cy="919561"/>
          </a:xfrm>
        </p:grpSpPr>
        <p:sp>
          <p:nvSpPr>
            <p:cNvPr id="81" name="Google Shape;81;p16"/>
            <p:cNvSpPr/>
            <p:nvPr/>
          </p:nvSpPr>
          <p:spPr>
            <a:xfrm>
              <a:off x="1085600" y="1961575"/>
              <a:ext cx="7224900" cy="7998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16"/>
            <p:cNvSpPr txBox="1"/>
            <p:nvPr/>
          </p:nvSpPr>
          <p:spPr>
            <a:xfrm>
              <a:off x="1034525" y="1883664"/>
              <a:ext cx="7038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“</a:t>
              </a:r>
              <a:endParaRPr sz="3100" b="1">
                <a:solidFill>
                  <a:srgbClr val="FF96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7970520" y="1883664"/>
              <a:ext cx="7038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”</a:t>
              </a:r>
              <a:endParaRPr sz="3100" b="1">
                <a:solidFill>
                  <a:srgbClr val="FF96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4" name="Google Shape;84;p16"/>
            <p:cNvSpPr txBox="1"/>
            <p:nvPr/>
          </p:nvSpPr>
          <p:spPr>
            <a:xfrm>
              <a:off x="1367575" y="1919725"/>
              <a:ext cx="6713400" cy="8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… the method that performs consistently well across all dimensions is </a:t>
              </a:r>
              <a:r>
                <a:rPr lang="en" sz="13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random forests</a:t>
              </a: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, followed by neural nets, boosted trees, and SVMs.  </a:t>
              </a:r>
              <a:r>
                <a:rPr lang="en" sz="1300">
                  <a:solidFill>
                    <a:srgbClr val="78909C"/>
                  </a:solidFill>
                  <a:latin typeface="Georgia"/>
                  <a:ea typeface="Georgia"/>
                  <a:cs typeface="Georgia"/>
                  <a:sym typeface="Georgia"/>
                </a:rPr>
                <a:t>[11 datasets]</a:t>
              </a:r>
              <a:endParaRPr sz="1300">
                <a:solidFill>
                  <a:srgbClr val="78909C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457200" algn="l" rtl="0">
                <a:lnSpc>
                  <a:spcPct val="115000"/>
                </a:lnSpc>
                <a:spcBef>
                  <a:spcPts val="600"/>
                </a:spcBef>
                <a:spcAft>
                  <a:spcPts val="1600"/>
                </a:spcAft>
                <a:buNone/>
              </a:pPr>
              <a:r>
                <a:rPr lang="en" sz="105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- Caruana, Karampatziakis, Yessenalina (2008)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85" name="Google Shape;85;p16"/>
          <p:cNvGrpSpPr/>
          <p:nvPr/>
        </p:nvGrpSpPr>
        <p:grpSpPr>
          <a:xfrm>
            <a:off x="805925" y="1999488"/>
            <a:ext cx="6649195" cy="965787"/>
            <a:chOff x="1034525" y="2761488"/>
            <a:chExt cx="6649195" cy="965787"/>
          </a:xfrm>
        </p:grpSpPr>
        <p:sp>
          <p:nvSpPr>
            <p:cNvPr id="86" name="Google Shape;86;p16"/>
            <p:cNvSpPr/>
            <p:nvPr/>
          </p:nvSpPr>
          <p:spPr>
            <a:xfrm>
              <a:off x="1085600" y="2857800"/>
              <a:ext cx="6236700" cy="7998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7" name="Google Shape;87;p16"/>
            <p:cNvSpPr txBox="1"/>
            <p:nvPr/>
          </p:nvSpPr>
          <p:spPr>
            <a:xfrm>
              <a:off x="1034525" y="2761488"/>
              <a:ext cx="7038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“</a:t>
              </a:r>
              <a:endParaRPr sz="3100" b="1">
                <a:solidFill>
                  <a:srgbClr val="FF96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6979920" y="2761488"/>
              <a:ext cx="7038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"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”</a:t>
              </a:r>
              <a:endParaRPr sz="3100" b="1">
                <a:solidFill>
                  <a:srgbClr val="FF96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1367575" y="2843775"/>
              <a:ext cx="5699400" cy="8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The classifiers most likely to be the best are the </a:t>
              </a:r>
              <a:r>
                <a:rPr lang="en" sz="13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random forest</a:t>
              </a: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versions.  </a:t>
              </a:r>
              <a:b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</a:br>
              <a:r>
                <a:rPr lang="en" sz="1300">
                  <a:solidFill>
                    <a:srgbClr val="78909C"/>
                  </a:solidFill>
                  <a:latin typeface="Georgia"/>
                  <a:ea typeface="Georgia"/>
                  <a:cs typeface="Georgia"/>
                  <a:sym typeface="Georgia"/>
                </a:rPr>
                <a:t>[121 data sets, 179 models]</a:t>
              </a:r>
              <a:endParaRPr sz="1300">
                <a:solidFill>
                  <a:srgbClr val="78909C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457200" algn="l" rtl="0">
                <a:lnSpc>
                  <a:spcPct val="115000"/>
                </a:lnSpc>
                <a:spcBef>
                  <a:spcPts val="600"/>
                </a:spcBef>
                <a:spcAft>
                  <a:spcPts val="1600"/>
                </a:spcAft>
                <a:buNone/>
              </a:pPr>
              <a:r>
                <a:rPr lang="en" sz="105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- Fernandez-Delgado, Cernadas, Barro, Amorim (2014)</a:t>
              </a:r>
              <a:endParaRPr sz="105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90" name="Google Shape;90;p16"/>
          <p:cNvGrpSpPr/>
          <p:nvPr/>
        </p:nvGrpSpPr>
        <p:grpSpPr>
          <a:xfrm>
            <a:off x="805925" y="3218688"/>
            <a:ext cx="7563595" cy="1195887"/>
            <a:chOff x="805925" y="2913888"/>
            <a:chExt cx="7563595" cy="1195887"/>
          </a:xfrm>
        </p:grpSpPr>
        <p:grpSp>
          <p:nvGrpSpPr>
            <p:cNvPr id="91" name="Google Shape;91;p16"/>
            <p:cNvGrpSpPr/>
            <p:nvPr/>
          </p:nvGrpSpPr>
          <p:grpSpPr>
            <a:xfrm>
              <a:off x="805925" y="2913888"/>
              <a:ext cx="7563595" cy="1195812"/>
              <a:chOff x="1034525" y="2761488"/>
              <a:chExt cx="7563595" cy="1195812"/>
            </a:xfrm>
          </p:grpSpPr>
          <p:sp>
            <p:nvSpPr>
              <p:cNvPr id="92" name="Google Shape;92;p16"/>
              <p:cNvSpPr/>
              <p:nvPr/>
            </p:nvSpPr>
            <p:spPr>
              <a:xfrm>
                <a:off x="1085600" y="2857800"/>
                <a:ext cx="7152900" cy="1099500"/>
              </a:xfrm>
              <a:prstGeom prst="roundRect">
                <a:avLst>
                  <a:gd name="adj" fmla="val 16667"/>
                </a:avLst>
              </a:pr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3" name="Google Shape;93;p16"/>
              <p:cNvSpPr txBox="1"/>
              <p:nvPr/>
            </p:nvSpPr>
            <p:spPr>
              <a:xfrm>
                <a:off x="1034525" y="2761488"/>
                <a:ext cx="703800" cy="6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" sz="3100" b="1">
                    <a:solidFill>
                      <a:srgbClr val="FF96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“</a:t>
                </a:r>
                <a:endParaRPr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94" name="Google Shape;94;p16"/>
              <p:cNvSpPr txBox="1"/>
              <p:nvPr/>
            </p:nvSpPr>
            <p:spPr>
              <a:xfrm>
                <a:off x="7894320" y="2761488"/>
                <a:ext cx="703800" cy="66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" sz="3100" b="1">
                    <a:solidFill>
                      <a:srgbClr val="FF9600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”</a:t>
                </a:r>
                <a:endParaRPr sz="31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95" name="Google Shape;95;p16"/>
            <p:cNvSpPr txBox="1"/>
            <p:nvPr/>
          </p:nvSpPr>
          <p:spPr>
            <a:xfrm>
              <a:off x="1138975" y="2996175"/>
              <a:ext cx="6525900" cy="11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The post-hoc test underlines the impressive performance of </a:t>
              </a:r>
              <a:r>
                <a:rPr lang="en" sz="1300" b="1">
                  <a:solidFill>
                    <a:srgbClr val="FF9600"/>
                  </a:solidFill>
                  <a:latin typeface="Georgia"/>
                  <a:ea typeface="Georgia"/>
                  <a:cs typeface="Georgia"/>
                  <a:sym typeface="Georgia"/>
                </a:rPr>
                <a:t>Gradient Tree Boosting</a:t>
              </a: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, which significantly outperforms every algorithm except </a:t>
              </a:r>
              <a:r>
                <a:rPr lang="en" sz="1300" b="1">
                  <a:solidFill>
                    <a:schemeClr val="accent4"/>
                  </a:solidFill>
                  <a:latin typeface="Georgia"/>
                  <a:ea typeface="Georgia"/>
                  <a:cs typeface="Georgia"/>
                  <a:sym typeface="Georgia"/>
                </a:rPr>
                <a:t>Random Forest</a:t>
              </a:r>
              <a:r>
                <a:rPr lang="en" sz="13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at the p &lt; 0.01 level.  </a:t>
              </a:r>
              <a:r>
                <a:rPr lang="en" sz="1300">
                  <a:solidFill>
                    <a:srgbClr val="78909C"/>
                  </a:solidFill>
                  <a:latin typeface="Georgia"/>
                  <a:ea typeface="Georgia"/>
                  <a:cs typeface="Georgia"/>
                  <a:sym typeface="Georgia"/>
                </a:rPr>
                <a:t>[165 data sets, 13 models]</a:t>
              </a:r>
              <a:endParaRPr sz="1300">
                <a:solidFill>
                  <a:srgbClr val="78909C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457200" algn="l" rtl="0">
                <a:lnSpc>
                  <a:spcPct val="115000"/>
                </a:lnSpc>
                <a:spcBef>
                  <a:spcPts val="600"/>
                </a:spcBef>
                <a:spcAft>
                  <a:spcPts val="1600"/>
                </a:spcAft>
                <a:buNone/>
              </a:pPr>
              <a:r>
                <a:rPr lang="en" sz="105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- Olson, Randal S., et al. (2018)</a:t>
              </a:r>
              <a:endParaRPr sz="105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 tree parameters are not identifiable</a:t>
            </a:r>
            <a:endParaRPr/>
          </a:p>
        </p:txBody>
      </p:sp>
      <p:pic>
        <p:nvPicPr>
          <p:cNvPr id="838" name="Google Shape;838;p52"/>
          <p:cNvPicPr preferRelativeResize="0"/>
          <p:nvPr/>
        </p:nvPicPr>
        <p:blipFill rotWithShape="1">
          <a:blip r:embed="rId3">
            <a:alphaModFix/>
          </a:blip>
          <a:srcRect r="50934"/>
          <a:stretch/>
        </p:blipFill>
        <p:spPr>
          <a:xfrm>
            <a:off x="962519" y="1205775"/>
            <a:ext cx="354205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 tree parameters are not identifiable</a:t>
            </a:r>
            <a:endParaRPr/>
          </a:p>
        </p:txBody>
      </p:sp>
      <p:pic>
        <p:nvPicPr>
          <p:cNvPr id="844" name="Google Shape;84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513" y="1205775"/>
            <a:ext cx="721896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this using </a:t>
            </a:r>
            <a:r>
              <a:rPr lang="en" i="1"/>
              <a:t>hitting times</a:t>
            </a:r>
            <a:r>
              <a:rPr lang="en"/>
              <a:t> for </a:t>
            </a:r>
            <a:r>
              <a:rPr lang="en" i="1"/>
              <a:t>highest posterior density regions (HPDR)</a:t>
            </a:r>
            <a:endParaRPr i="1"/>
          </a:p>
        </p:txBody>
      </p:sp>
      <p:sp>
        <p:nvSpPr>
          <p:cNvPr id="850" name="Google Shape;850;p54"/>
          <p:cNvSpPr txBox="1"/>
          <p:nvPr/>
        </p:nvSpPr>
        <p:spPr>
          <a:xfrm>
            <a:off x="5025325" y="3593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1" name="Google Shape;8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125" y="1794850"/>
            <a:ext cx="6121099" cy="87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54"/>
          <p:cNvGrpSpPr/>
          <p:nvPr/>
        </p:nvGrpSpPr>
        <p:grpSpPr>
          <a:xfrm>
            <a:off x="710325" y="2833281"/>
            <a:ext cx="7331100" cy="1301169"/>
            <a:chOff x="710325" y="2833281"/>
            <a:chExt cx="7331100" cy="1301169"/>
          </a:xfrm>
        </p:grpSpPr>
        <p:sp>
          <p:nvSpPr>
            <p:cNvPr id="853" name="Google Shape;853;p54"/>
            <p:cNvSpPr/>
            <p:nvPr/>
          </p:nvSpPr>
          <p:spPr>
            <a:xfrm>
              <a:off x="710325" y="2896050"/>
              <a:ext cx="7331100" cy="12384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54" name="Google Shape;854;p54"/>
            <p:cNvSpPr txBox="1"/>
            <p:nvPr/>
          </p:nvSpPr>
          <p:spPr>
            <a:xfrm>
              <a:off x="907450" y="2833281"/>
              <a:ext cx="7073400" cy="124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Proposition</a:t>
              </a:r>
              <a:r>
                <a:rPr lang="en" sz="2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: </a:t>
              </a:r>
              <a:r>
                <a:rPr lang="en" sz="24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OPT is a HPDR and </a:t>
              </a:r>
              <a:r>
                <a:rPr lang="en" sz="24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BART posterior concentrates on OPT as n → ∞.</a:t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Tan, </a:t>
              </a:r>
              <a:r>
                <a:rPr lang="en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Ronen, Saarinen, Duncan, Yu (2023, in preparation)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855" name="Google Shape;855;p54"/>
          <p:cNvPicPr preferRelativeResize="0"/>
          <p:nvPr/>
        </p:nvPicPr>
        <p:blipFill rotWithShape="1">
          <a:blip r:embed="rId4">
            <a:alphaModFix/>
          </a:blip>
          <a:srcRect r="60570"/>
          <a:stretch/>
        </p:blipFill>
        <p:spPr>
          <a:xfrm>
            <a:off x="1195675" y="4485350"/>
            <a:ext cx="2490450" cy="4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4"/>
          <p:cNvPicPr preferRelativeResize="0"/>
          <p:nvPr/>
        </p:nvPicPr>
        <p:blipFill rotWithShape="1">
          <a:blip r:embed="rId4">
            <a:alphaModFix/>
          </a:blip>
          <a:srcRect l="40366"/>
          <a:stretch/>
        </p:blipFill>
        <p:spPr>
          <a:xfrm>
            <a:off x="3745251" y="4485350"/>
            <a:ext cx="3766649" cy="4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Hitting time lower bounds and takeaways</a:t>
            </a:r>
            <a:endParaRPr/>
          </a:p>
        </p:txBody>
      </p:sp>
      <p:sp>
        <p:nvSpPr>
          <p:cNvPr id="862" name="Google Shape;86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Proof recipe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3 hitting time lower bounds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UcPeriod"/>
            </a:pPr>
            <a:r>
              <a:rPr lang="en" sz="2200"/>
              <a:t>Practical takeaways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recipe</a:t>
            </a:r>
            <a:endParaRPr/>
          </a:p>
        </p:txBody>
      </p:sp>
      <p:pic>
        <p:nvPicPr>
          <p:cNvPr id="868" name="Google Shape;8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75" y="1398725"/>
            <a:ext cx="6967825" cy="298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1: Lower bounds for additive models</a:t>
            </a:r>
            <a:endParaRPr/>
          </a:p>
        </p:txBody>
      </p:sp>
      <p:sp>
        <p:nvSpPr>
          <p:cNvPr id="874" name="Google Shape;874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</a:t>
            </a:r>
            <a:r>
              <a:rPr lang="en"/>
              <a:t>: (Additive model)</a:t>
            </a:r>
            <a:endParaRPr/>
          </a:p>
        </p:txBody>
      </p:sp>
      <p:pic>
        <p:nvPicPr>
          <p:cNvPr id="875" name="Google Shape;87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425" y="1575750"/>
            <a:ext cx="5518598" cy="44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6" name="Google Shape;876;p57"/>
          <p:cNvGrpSpPr/>
          <p:nvPr/>
        </p:nvGrpSpPr>
        <p:grpSpPr>
          <a:xfrm>
            <a:off x="462475" y="2900625"/>
            <a:ext cx="8002800" cy="2147700"/>
            <a:chOff x="462475" y="2900625"/>
            <a:chExt cx="8002800" cy="2147700"/>
          </a:xfrm>
        </p:grpSpPr>
        <p:sp>
          <p:nvSpPr>
            <p:cNvPr id="877" name="Google Shape;877;p57"/>
            <p:cNvSpPr/>
            <p:nvPr/>
          </p:nvSpPr>
          <p:spPr>
            <a:xfrm>
              <a:off x="462475" y="2900625"/>
              <a:ext cx="8002800" cy="21477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78" name="Google Shape;878;p57"/>
            <p:cNvSpPr txBox="1"/>
            <p:nvPr/>
          </p:nvSpPr>
          <p:spPr>
            <a:xfrm>
              <a:off x="462475" y="2909475"/>
              <a:ext cx="80028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Theorem 1 </a:t>
              </a:r>
              <a:r>
                <a:rPr lang="en" sz="18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(informal)</a:t>
              </a:r>
              <a:r>
                <a:rPr lang="en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: If  </a:t>
              </a:r>
              <a:r>
                <a:rPr lang="en" sz="18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f*</a:t>
              </a:r>
              <a:r>
                <a:rPr lang="en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is additive, m ≤ m’, then</a:t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sz="1800"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879" name="Google Shape;879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72761" y="3385900"/>
              <a:ext cx="2803988" cy="392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0" name="Google Shape;880;p57"/>
          <p:cNvSpPr txBox="1">
            <a:spLocks noGrp="1"/>
          </p:cNvSpPr>
          <p:nvPr>
            <p:ph type="body" idx="1"/>
          </p:nvPr>
        </p:nvSpPr>
        <p:spPr>
          <a:xfrm>
            <a:off x="311700" y="1990675"/>
            <a:ext cx="85206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BART model is</a:t>
            </a:r>
            <a:endParaRPr/>
          </a:p>
        </p:txBody>
      </p:sp>
      <p:pic>
        <p:nvPicPr>
          <p:cNvPr id="881" name="Google Shape;88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2650" y="2469300"/>
            <a:ext cx="4730579" cy="31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57"/>
          <p:cNvGrpSpPr/>
          <p:nvPr/>
        </p:nvGrpSpPr>
        <p:grpSpPr>
          <a:xfrm>
            <a:off x="462475" y="3823875"/>
            <a:ext cx="8002800" cy="1160879"/>
            <a:chOff x="462475" y="3823875"/>
            <a:chExt cx="8002800" cy="1160879"/>
          </a:xfrm>
        </p:grpSpPr>
        <p:sp>
          <p:nvSpPr>
            <p:cNvPr id="883" name="Google Shape;883;p57"/>
            <p:cNvSpPr txBox="1"/>
            <p:nvPr/>
          </p:nvSpPr>
          <p:spPr>
            <a:xfrm>
              <a:off x="462475" y="3823875"/>
              <a:ext cx="80028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If furthermore, m &lt; m’, and we allow only </a:t>
              </a:r>
              <a:r>
                <a:rPr lang="en" sz="18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grow</a:t>
              </a:r>
              <a:r>
                <a:rPr lang="en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and </a:t>
              </a:r>
              <a:r>
                <a:rPr lang="en" sz="18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prune</a:t>
              </a:r>
              <a:r>
                <a:rPr lang="en" sz="18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moves, then</a:t>
              </a:r>
              <a:endParaRPr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sz="1800"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884" name="Google Shape;884;p5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92427" y="4271882"/>
              <a:ext cx="2803999" cy="390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5" name="Google Shape;885;p5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6668" y="4669378"/>
              <a:ext cx="1993632" cy="31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 f* linear, with m’ = 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1" name="Google Shape;89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200" y="1174622"/>
            <a:ext cx="951200" cy="1747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2" name="Google Shape;892;p58"/>
          <p:cNvGrpSpPr/>
          <p:nvPr/>
        </p:nvGrpSpPr>
        <p:grpSpPr>
          <a:xfrm>
            <a:off x="1805225" y="998650"/>
            <a:ext cx="4111450" cy="2457149"/>
            <a:chOff x="1805225" y="998650"/>
            <a:chExt cx="4111450" cy="2457149"/>
          </a:xfrm>
        </p:grpSpPr>
        <p:pic>
          <p:nvPicPr>
            <p:cNvPr id="893" name="Google Shape;893;p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05225" y="998650"/>
              <a:ext cx="4009774" cy="2457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" name="Google Shape;894;p58"/>
            <p:cNvSpPr/>
            <p:nvPr/>
          </p:nvSpPr>
          <p:spPr>
            <a:xfrm>
              <a:off x="2349975" y="1177350"/>
              <a:ext cx="3566700" cy="17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 f* linear, with m’ = 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59"/>
          <p:cNvGrpSpPr/>
          <p:nvPr/>
        </p:nvGrpSpPr>
        <p:grpSpPr>
          <a:xfrm>
            <a:off x="1805225" y="998650"/>
            <a:ext cx="5368175" cy="2457149"/>
            <a:chOff x="1805225" y="998650"/>
            <a:chExt cx="5368175" cy="2457149"/>
          </a:xfrm>
        </p:grpSpPr>
        <p:pic>
          <p:nvPicPr>
            <p:cNvPr id="901" name="Google Shape;901;p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5225" y="998650"/>
              <a:ext cx="4009774" cy="2457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2" name="Google Shape;902;p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2200" y="1174622"/>
              <a:ext cx="951200" cy="17470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3" name="Google Shape;903;p59"/>
          <p:cNvGrpSpPr/>
          <p:nvPr/>
        </p:nvGrpSpPr>
        <p:grpSpPr>
          <a:xfrm>
            <a:off x="390800" y="3342750"/>
            <a:ext cx="3202200" cy="869100"/>
            <a:chOff x="390800" y="3342750"/>
            <a:chExt cx="3202200" cy="869100"/>
          </a:xfrm>
        </p:grpSpPr>
        <p:sp>
          <p:nvSpPr>
            <p:cNvPr id="904" name="Google Shape;904;p59"/>
            <p:cNvSpPr/>
            <p:nvPr/>
          </p:nvSpPr>
          <p:spPr>
            <a:xfrm rot="-5400000">
              <a:off x="2853500" y="2925450"/>
              <a:ext cx="221100" cy="10557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05" name="Google Shape;905;p59"/>
            <p:cNvSpPr txBox="1"/>
            <p:nvPr/>
          </p:nvSpPr>
          <p:spPr>
            <a:xfrm>
              <a:off x="390800" y="3563850"/>
              <a:ext cx="3202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u="sng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(m &lt; m’)</a:t>
              </a:r>
              <a:r>
                <a:rPr lang="en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 Inefficient representation [Tan et al. (2021)]</a:t>
              </a:r>
              <a:endPara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906" name="Google Shape;906;p59"/>
          <p:cNvGrpSpPr/>
          <p:nvPr/>
        </p:nvGrpSpPr>
        <p:grpSpPr>
          <a:xfrm>
            <a:off x="1914800" y="1077603"/>
            <a:ext cx="2937563" cy="3972447"/>
            <a:chOff x="1914800" y="1077603"/>
            <a:chExt cx="2937563" cy="3972447"/>
          </a:xfrm>
        </p:grpSpPr>
        <p:cxnSp>
          <p:nvCxnSpPr>
            <p:cNvPr id="907" name="Google Shape;907;p59"/>
            <p:cNvCxnSpPr/>
            <p:nvPr/>
          </p:nvCxnSpPr>
          <p:spPr>
            <a:xfrm rot="10800000">
              <a:off x="3842055" y="1198532"/>
              <a:ext cx="0" cy="19128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908" name="Google Shape;908;p59"/>
            <p:cNvSpPr txBox="1"/>
            <p:nvPr/>
          </p:nvSpPr>
          <p:spPr>
            <a:xfrm>
              <a:off x="3853663" y="1077603"/>
              <a:ext cx="99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Georgia"/>
                  <a:ea typeface="Georgia"/>
                  <a:cs typeface="Georgia"/>
                  <a:sym typeface="Georgia"/>
                </a:rPr>
                <a:t>m’ = 5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909" name="Google Shape;909;p59"/>
            <p:cNvSpPr/>
            <p:nvPr/>
          </p:nvSpPr>
          <p:spPr>
            <a:xfrm rot="-5400000">
              <a:off x="3022850" y="3594300"/>
              <a:ext cx="221100" cy="13944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10" name="Google Shape;910;p59"/>
            <p:cNvSpPr txBox="1"/>
            <p:nvPr/>
          </p:nvSpPr>
          <p:spPr>
            <a:xfrm>
              <a:off x="1914800" y="4402050"/>
              <a:ext cx="2364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u="sng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(m ≤ m’)</a:t>
              </a:r>
              <a:r>
                <a:rPr lang="en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 Theorem 1 shows computational bottleneck</a:t>
              </a:r>
              <a:endPara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911" name="Google Shape;911;p59"/>
          <p:cNvGrpSpPr/>
          <p:nvPr/>
        </p:nvGrpSpPr>
        <p:grpSpPr>
          <a:xfrm>
            <a:off x="3874800" y="3418950"/>
            <a:ext cx="3677050" cy="983100"/>
            <a:chOff x="3874800" y="3418950"/>
            <a:chExt cx="3677050" cy="983100"/>
          </a:xfrm>
        </p:grpSpPr>
        <p:sp>
          <p:nvSpPr>
            <p:cNvPr id="912" name="Google Shape;912;p59"/>
            <p:cNvSpPr/>
            <p:nvPr/>
          </p:nvSpPr>
          <p:spPr>
            <a:xfrm rot="-5400000">
              <a:off x="5401650" y="1892100"/>
              <a:ext cx="221100" cy="32748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13" name="Google Shape;913;p59"/>
            <p:cNvSpPr txBox="1"/>
            <p:nvPr/>
          </p:nvSpPr>
          <p:spPr>
            <a:xfrm>
              <a:off x="4349650" y="3754050"/>
              <a:ext cx="3202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u="sng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(m ≤ ?)</a:t>
              </a:r>
              <a:r>
                <a:rPr lang="en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 Simulation shows computational bottleneck persists</a:t>
              </a:r>
              <a:endPara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results</a:t>
            </a:r>
            <a:endParaRPr/>
          </a:p>
        </p:txBody>
      </p:sp>
      <p:sp>
        <p:nvSpPr>
          <p:cNvPr id="919" name="Google Shape;919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only </a:t>
            </a:r>
            <a:r>
              <a:rPr lang="en" i="1"/>
              <a:t>grow</a:t>
            </a:r>
            <a:r>
              <a:rPr lang="en"/>
              <a:t> and </a:t>
            </a:r>
            <a:r>
              <a:rPr lang="en" i="1"/>
              <a:t>prune</a:t>
            </a:r>
            <a:r>
              <a:rPr lang="en"/>
              <a:t> moves are allowed.</a:t>
            </a:r>
            <a:endParaRPr/>
          </a:p>
        </p:txBody>
      </p:sp>
      <p:grpSp>
        <p:nvGrpSpPr>
          <p:cNvPr id="920" name="Google Shape;920;p60"/>
          <p:cNvGrpSpPr/>
          <p:nvPr/>
        </p:nvGrpSpPr>
        <p:grpSpPr>
          <a:xfrm>
            <a:off x="462475" y="1614075"/>
            <a:ext cx="8002800" cy="1137150"/>
            <a:chOff x="462475" y="1614075"/>
            <a:chExt cx="8002800" cy="1137150"/>
          </a:xfrm>
        </p:grpSpPr>
        <p:sp>
          <p:nvSpPr>
            <p:cNvPr id="921" name="Google Shape;921;p60"/>
            <p:cNvSpPr/>
            <p:nvPr/>
          </p:nvSpPr>
          <p:spPr>
            <a:xfrm>
              <a:off x="462475" y="1681425"/>
              <a:ext cx="8002800" cy="1069800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22" name="Google Shape;922;p60"/>
            <p:cNvSpPr txBox="1"/>
            <p:nvPr/>
          </p:nvSpPr>
          <p:spPr>
            <a:xfrm>
              <a:off x="462475" y="1614075"/>
              <a:ext cx="8002800" cy="7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Theorem 2 </a:t>
              </a:r>
              <a:r>
                <a:rPr lang="en" sz="22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(informal)</a:t>
              </a:r>
              <a:r>
                <a:rPr lang="en" sz="22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: If  </a:t>
              </a:r>
              <a:r>
                <a:rPr lang="en" sz="22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f*</a:t>
              </a:r>
              <a:r>
                <a:rPr lang="en" sz="22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 contains a </a:t>
              </a:r>
              <a:r>
                <a:rPr lang="en" sz="2200" i="1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pure interaction</a:t>
              </a:r>
              <a:r>
                <a:rPr lang="en" sz="2200">
                  <a:solidFill>
                    <a:srgbClr val="595959"/>
                  </a:solidFill>
                  <a:latin typeface="Georgia"/>
                  <a:ea typeface="Georgia"/>
                  <a:cs typeface="Georgia"/>
                  <a:sym typeface="Georgia"/>
                </a:rPr>
                <a:t>, then</a:t>
              </a:r>
              <a:endParaRPr sz="2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923" name="Google Shape;923;p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71325" y="2166700"/>
              <a:ext cx="2940749" cy="392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4" name="Google Shape;924;p60"/>
          <p:cNvGrpSpPr/>
          <p:nvPr/>
        </p:nvGrpSpPr>
        <p:grpSpPr>
          <a:xfrm>
            <a:off x="1271825" y="2653975"/>
            <a:ext cx="3511200" cy="886375"/>
            <a:chOff x="1271825" y="2653975"/>
            <a:chExt cx="3511200" cy="886375"/>
          </a:xfrm>
        </p:grpSpPr>
        <p:sp>
          <p:nvSpPr>
            <p:cNvPr id="925" name="Google Shape;925;p60"/>
            <p:cNvSpPr/>
            <p:nvPr/>
          </p:nvSpPr>
          <p:spPr>
            <a:xfrm>
              <a:off x="2485300" y="2653975"/>
              <a:ext cx="961206" cy="490169"/>
            </a:xfrm>
            <a:custGeom>
              <a:avLst/>
              <a:gdLst/>
              <a:ahLst/>
              <a:cxnLst/>
              <a:rect l="l" t="t" r="r" b="b"/>
              <a:pathLst>
                <a:path w="69779" h="34170" extrusionOk="0">
                  <a:moveTo>
                    <a:pt x="69779" y="0"/>
                  </a:moveTo>
                  <a:cubicBezTo>
                    <a:pt x="67681" y="2518"/>
                    <a:pt x="67501" y="11270"/>
                    <a:pt x="57190" y="15107"/>
                  </a:cubicBezTo>
                  <a:cubicBezTo>
                    <a:pt x="46879" y="18944"/>
                    <a:pt x="17445" y="19843"/>
                    <a:pt x="7913" y="23020"/>
                  </a:cubicBezTo>
                  <a:cubicBezTo>
                    <a:pt x="-1619" y="26197"/>
                    <a:pt x="1319" y="32312"/>
                    <a:pt x="0" y="3417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Google Shape;926;p60"/>
            <p:cNvSpPr txBox="1"/>
            <p:nvPr/>
          </p:nvSpPr>
          <p:spPr>
            <a:xfrm>
              <a:off x="1271825" y="3078650"/>
              <a:ext cx="3511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Georgia"/>
                  <a:ea typeface="Georgia"/>
                  <a:cs typeface="Georgia"/>
                  <a:sym typeface="Georgia"/>
                </a:rPr>
                <a:t>OPT*: All trees with zero bias</a:t>
              </a:r>
              <a:endParaRPr/>
            </a:p>
          </p:txBody>
        </p:sp>
      </p:grpSp>
      <p:grpSp>
        <p:nvGrpSpPr>
          <p:cNvPr id="927" name="Google Shape;927;p60"/>
          <p:cNvGrpSpPr/>
          <p:nvPr/>
        </p:nvGrpSpPr>
        <p:grpSpPr>
          <a:xfrm>
            <a:off x="5671950" y="2166700"/>
            <a:ext cx="2622226" cy="2860325"/>
            <a:chOff x="5671950" y="2166700"/>
            <a:chExt cx="2622226" cy="2860325"/>
          </a:xfrm>
        </p:grpSpPr>
        <p:sp>
          <p:nvSpPr>
            <p:cNvPr id="928" name="Google Shape;928;p60"/>
            <p:cNvSpPr/>
            <p:nvPr/>
          </p:nvSpPr>
          <p:spPr>
            <a:xfrm flipH="1">
              <a:off x="6672451" y="2166700"/>
              <a:ext cx="300399" cy="692711"/>
            </a:xfrm>
            <a:custGeom>
              <a:avLst/>
              <a:gdLst/>
              <a:ahLst/>
              <a:cxnLst/>
              <a:rect l="l" t="t" r="r" b="b"/>
              <a:pathLst>
                <a:path w="69779" h="34170" extrusionOk="0">
                  <a:moveTo>
                    <a:pt x="69779" y="0"/>
                  </a:moveTo>
                  <a:cubicBezTo>
                    <a:pt x="67681" y="2518"/>
                    <a:pt x="67501" y="11270"/>
                    <a:pt x="57190" y="15107"/>
                  </a:cubicBezTo>
                  <a:cubicBezTo>
                    <a:pt x="46879" y="18944"/>
                    <a:pt x="17445" y="19843"/>
                    <a:pt x="7913" y="23020"/>
                  </a:cubicBezTo>
                  <a:cubicBezTo>
                    <a:pt x="-1619" y="26197"/>
                    <a:pt x="1319" y="32312"/>
                    <a:pt x="0" y="3417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9" name="Google Shape;929;p60"/>
            <p:cNvGrpSpPr/>
            <p:nvPr/>
          </p:nvGrpSpPr>
          <p:grpSpPr>
            <a:xfrm>
              <a:off x="5671950" y="2888075"/>
              <a:ext cx="2622226" cy="2138950"/>
              <a:chOff x="5671950" y="2888075"/>
              <a:chExt cx="2622226" cy="2138950"/>
            </a:xfrm>
          </p:grpSpPr>
          <p:pic>
            <p:nvPicPr>
              <p:cNvPr id="930" name="Google Shape;930;p60"/>
              <p:cNvPicPr preferRelativeResize="0"/>
              <p:nvPr/>
            </p:nvPicPr>
            <p:blipFill rotWithShape="1">
              <a:blip r:embed="rId4">
                <a:alphaModFix/>
              </a:blip>
              <a:srcRect t="10233"/>
              <a:stretch/>
            </p:blipFill>
            <p:spPr>
              <a:xfrm>
                <a:off x="5671950" y="3261675"/>
                <a:ext cx="2622226" cy="1765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1" name="Google Shape;931;p60"/>
              <p:cNvSpPr txBox="1"/>
              <p:nvPr/>
            </p:nvSpPr>
            <p:spPr>
              <a:xfrm>
                <a:off x="5990325" y="2888075"/>
                <a:ext cx="2033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2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E.g. XOR function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results</a:t>
            </a:r>
            <a:endParaRPr/>
          </a:p>
        </p:txBody>
      </p:sp>
      <p:sp>
        <p:nvSpPr>
          <p:cNvPr id="937" name="Google Shape;937;p61"/>
          <p:cNvSpPr/>
          <p:nvPr/>
        </p:nvSpPr>
        <p:spPr>
          <a:xfrm>
            <a:off x="462475" y="1681425"/>
            <a:ext cx="8002800" cy="1069800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8" name="Google Shape;938;p61"/>
          <p:cNvSpPr txBox="1"/>
          <p:nvPr/>
        </p:nvSpPr>
        <p:spPr>
          <a:xfrm>
            <a:off x="462475" y="1614075"/>
            <a:ext cx="80028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Theorem 2 </a:t>
            </a:r>
            <a:r>
              <a:rPr lang="en" sz="2200" i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(informal)</a:t>
            </a:r>
            <a:r>
              <a:rPr lang="en" sz="2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: If  </a:t>
            </a:r>
            <a:r>
              <a:rPr lang="en" sz="2200" i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f*</a:t>
            </a:r>
            <a:r>
              <a:rPr lang="en" sz="2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contains a </a:t>
            </a:r>
            <a:r>
              <a:rPr lang="en" sz="2200" i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pure interaction</a:t>
            </a:r>
            <a:r>
              <a:rPr lang="en" sz="2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, then</a:t>
            </a:r>
            <a:endParaRPr sz="22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9" name="Google Shape;939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 only </a:t>
            </a:r>
            <a:r>
              <a:rPr lang="en" i="1"/>
              <a:t>grow</a:t>
            </a:r>
            <a:r>
              <a:rPr lang="en"/>
              <a:t> and </a:t>
            </a:r>
            <a:r>
              <a:rPr lang="en" i="1"/>
              <a:t>prune</a:t>
            </a:r>
            <a:r>
              <a:rPr lang="en"/>
              <a:t> moves are allowed.</a:t>
            </a:r>
            <a:endParaRPr/>
          </a:p>
        </p:txBody>
      </p:sp>
      <p:pic>
        <p:nvPicPr>
          <p:cNvPr id="940" name="Google Shape;9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325" y="2166700"/>
            <a:ext cx="2940749" cy="3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61"/>
          <p:cNvSpPr/>
          <p:nvPr/>
        </p:nvSpPr>
        <p:spPr>
          <a:xfrm>
            <a:off x="462475" y="2976825"/>
            <a:ext cx="8002800" cy="1284900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2" name="Google Shape;942;p61"/>
          <p:cNvSpPr txBox="1"/>
          <p:nvPr/>
        </p:nvSpPr>
        <p:spPr>
          <a:xfrm>
            <a:off x="462475" y="2909475"/>
            <a:ext cx="80028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Theorem 3 </a:t>
            </a:r>
            <a:r>
              <a:rPr lang="en" sz="2200" i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(informal)</a:t>
            </a:r>
            <a:r>
              <a:rPr lang="en" sz="2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: If we fit BART with only one tree (i.e. m=1),  </a:t>
            </a:r>
            <a:r>
              <a:rPr lang="en" sz="2200" i="1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then</a:t>
            </a:r>
            <a:endParaRPr sz="22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3" name="Google Shape;94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325" y="3812975"/>
            <a:ext cx="3299927" cy="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360775"/>
            <a:ext cx="8520600" cy="23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decision tree is a </a:t>
            </a:r>
            <a:r>
              <a:rPr lang="en" sz="2700">
                <a:solidFill>
                  <a:schemeClr val="accent1"/>
                </a:solidFill>
              </a:rPr>
              <a:t>piecewise constant</a:t>
            </a:r>
            <a:r>
              <a:rPr lang="en" sz="2700"/>
              <a:t> model obtained from </a:t>
            </a:r>
            <a:r>
              <a:rPr lang="en" sz="2700">
                <a:solidFill>
                  <a:schemeClr val="accent1"/>
                </a:solidFill>
              </a:rPr>
              <a:t>recursive partitioning</a:t>
            </a:r>
            <a:r>
              <a:rPr lang="en" sz="2700"/>
              <a:t> of the covariate space</a:t>
            </a:r>
            <a:endParaRPr sz="2700"/>
          </a:p>
        </p:txBody>
      </p:sp>
      <p:grpSp>
        <p:nvGrpSpPr>
          <p:cNvPr id="101" name="Google Shape;101;p17"/>
          <p:cNvGrpSpPr/>
          <p:nvPr/>
        </p:nvGrpSpPr>
        <p:grpSpPr>
          <a:xfrm>
            <a:off x="393600" y="1657075"/>
            <a:ext cx="3854842" cy="3486413"/>
            <a:chOff x="393600" y="1657075"/>
            <a:chExt cx="3854842" cy="3486413"/>
          </a:xfrm>
        </p:grpSpPr>
        <p:sp>
          <p:nvSpPr>
            <p:cNvPr id="102" name="Google Shape;102;p17"/>
            <p:cNvSpPr/>
            <p:nvPr/>
          </p:nvSpPr>
          <p:spPr>
            <a:xfrm>
              <a:off x="1500745" y="1657158"/>
              <a:ext cx="2736000" cy="27360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1048150" y="4319883"/>
              <a:ext cx="368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3880042" y="4319883"/>
              <a:ext cx="368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1048150" y="1657075"/>
              <a:ext cx="368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grpSp>
          <p:nvGrpSpPr>
            <p:cNvPr id="106" name="Google Shape;106;p17"/>
            <p:cNvGrpSpPr/>
            <p:nvPr/>
          </p:nvGrpSpPr>
          <p:grpSpPr>
            <a:xfrm>
              <a:off x="1697258" y="1985927"/>
              <a:ext cx="2398599" cy="2168979"/>
              <a:chOff x="1148275" y="1690350"/>
              <a:chExt cx="2904225" cy="2626200"/>
            </a:xfrm>
          </p:grpSpPr>
          <p:sp>
            <p:nvSpPr>
              <p:cNvPr id="107" name="Google Shape;107;p17"/>
              <p:cNvSpPr/>
              <p:nvPr/>
            </p:nvSpPr>
            <p:spPr>
              <a:xfrm>
                <a:off x="3542500" y="16903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1516100" y="2892975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3694900" y="19189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3313900" y="23761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3466300" y="35191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3542500" y="36715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3313900" y="40525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3847300" y="42049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3923500" y="35191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1516100" y="16903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1973300" y="19951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2125700" y="21475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2582900" y="17665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3258550" y="37831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2453900" y="2659375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2582900" y="311200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3718300" y="25555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3489700" y="27841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2118100" y="34699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2422900" y="39271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3387550" y="19189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3826450" y="37831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2247100" y="17665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1645100" y="2030538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1645100" y="36715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3466300" y="26047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148275" y="3581550"/>
                <a:ext cx="129000" cy="111600"/>
              </a:xfrm>
              <a:prstGeom prst="triangl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17"/>
            <p:cNvSpPr txBox="1"/>
            <p:nvPr/>
          </p:nvSpPr>
          <p:spPr>
            <a:xfrm>
              <a:off x="393600" y="2747163"/>
              <a:ext cx="607982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30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dirty="0"/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2510325" y="4496988"/>
              <a:ext cx="63044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lang="en" sz="3000" b="1" baseline="-25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our results mean for practice?</a:t>
            </a:r>
            <a:endParaRPr/>
          </a:p>
        </p:txBody>
      </p:sp>
      <p:sp>
        <p:nvSpPr>
          <p:cNvPr id="949" name="Google Shape;949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Short-term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run multiple MCMC chains and average the results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not take BART credible intervals at face value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Long-term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BART sampler has large room for improvement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Temperature control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“informed” proposals instead of uniform proposals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global proposal moves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Contributions</a:t>
            </a:r>
            <a:endParaRPr/>
          </a:p>
        </p:txBody>
      </p:sp>
      <p:sp>
        <p:nvSpPr>
          <p:cNvPr id="955" name="Google Shape;955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framework for meaningful computational lower bounds for BART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analysis of BART with multiple trees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HPDR hitting time lower bounds for BART under three different settings, show that they grow with sample size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Extensive simulation study (in the paper)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Obtain insights on why BART sampler may experience computational issues and suggests how to overcome them.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Paper to appear on arxiv soon (a few weeks)!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311700" y="360775"/>
            <a:ext cx="8520600" cy="23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decision tree is a </a:t>
            </a:r>
            <a:r>
              <a:rPr lang="en" sz="2700">
                <a:solidFill>
                  <a:schemeClr val="accent1"/>
                </a:solidFill>
              </a:rPr>
              <a:t>piecewise constant</a:t>
            </a:r>
            <a:r>
              <a:rPr lang="en" sz="2700"/>
              <a:t> model obtained from </a:t>
            </a:r>
            <a:r>
              <a:rPr lang="en" sz="2700">
                <a:solidFill>
                  <a:schemeClr val="accent1"/>
                </a:solidFill>
              </a:rPr>
              <a:t>recursive partitioning</a:t>
            </a:r>
            <a:r>
              <a:rPr lang="en" sz="2700"/>
              <a:t> of the covariate space</a:t>
            </a:r>
            <a:endParaRPr sz="2700"/>
          </a:p>
        </p:txBody>
      </p:sp>
      <p:sp>
        <p:nvSpPr>
          <p:cNvPr id="141" name="Google Shape;141;p18"/>
          <p:cNvSpPr/>
          <p:nvPr/>
        </p:nvSpPr>
        <p:spPr>
          <a:xfrm>
            <a:off x="1500745" y="1657158"/>
            <a:ext cx="2736000" cy="27360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1494195" y="1657139"/>
            <a:ext cx="2742750" cy="2736125"/>
            <a:chOff x="2662950" y="1300252"/>
            <a:chExt cx="3312900" cy="3304898"/>
          </a:xfrm>
        </p:grpSpPr>
        <p:sp>
          <p:nvSpPr>
            <p:cNvPr id="143" name="Google Shape;143;p18"/>
            <p:cNvSpPr/>
            <p:nvPr/>
          </p:nvSpPr>
          <p:spPr>
            <a:xfrm>
              <a:off x="2662950" y="1300252"/>
              <a:ext cx="3312900" cy="10302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662950" y="2330550"/>
              <a:ext cx="3312900" cy="22746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8"/>
          <p:cNvSpPr txBox="1"/>
          <p:nvPr/>
        </p:nvSpPr>
        <p:spPr>
          <a:xfrm>
            <a:off x="1048150" y="2243153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1416569" y="2510113"/>
            <a:ext cx="198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8"/>
          <p:cNvSpPr txBox="1"/>
          <p:nvPr/>
        </p:nvSpPr>
        <p:spPr>
          <a:xfrm>
            <a:off x="1048150" y="4319883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3880042" y="4319883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1048150" y="1657075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grpSp>
        <p:nvGrpSpPr>
          <p:cNvPr id="150" name="Google Shape;150;p18"/>
          <p:cNvGrpSpPr/>
          <p:nvPr/>
        </p:nvGrpSpPr>
        <p:grpSpPr>
          <a:xfrm>
            <a:off x="1697258" y="1985927"/>
            <a:ext cx="2398599" cy="2168979"/>
            <a:chOff x="1148275" y="1690350"/>
            <a:chExt cx="2904225" cy="2626200"/>
          </a:xfrm>
        </p:grpSpPr>
        <p:sp>
          <p:nvSpPr>
            <p:cNvPr id="151" name="Google Shape;151;p18"/>
            <p:cNvSpPr/>
            <p:nvPr/>
          </p:nvSpPr>
          <p:spPr>
            <a:xfrm>
              <a:off x="3542500" y="16903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1516100" y="2892975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3694900" y="19189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3313900" y="2376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466300" y="3519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3542500" y="3671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3313900" y="4052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3847300" y="42049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3923500" y="3519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1516100" y="16903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73300" y="1995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2125700" y="2147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2582900" y="1766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3258550" y="3783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2453900" y="2659375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2582900" y="311200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718300" y="25555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489700" y="27841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118100" y="34699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422900" y="39271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3387550" y="19189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826450" y="37831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2247100" y="17665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1645100" y="20305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1645100" y="3671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466300" y="26047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1148275" y="3581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8"/>
          <p:cNvSpPr txBox="1"/>
          <p:nvPr/>
        </p:nvSpPr>
        <p:spPr>
          <a:xfrm>
            <a:off x="6341903" y="1857376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9" name="Google Shape;179;p18"/>
          <p:cNvCxnSpPr/>
          <p:nvPr/>
        </p:nvCxnSpPr>
        <p:spPr>
          <a:xfrm flipH="1">
            <a:off x="6528189" y="25347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18"/>
          <p:cNvCxnSpPr/>
          <p:nvPr/>
        </p:nvCxnSpPr>
        <p:spPr>
          <a:xfrm>
            <a:off x="6859989" y="25347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8"/>
          <p:cNvSpPr/>
          <p:nvPr/>
        </p:nvSpPr>
        <p:spPr>
          <a:xfrm>
            <a:off x="7204763" y="2806275"/>
            <a:ext cx="253500" cy="2535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306649" y="2806275"/>
            <a:ext cx="253500" cy="2535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393600" y="2747163"/>
            <a:ext cx="741462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dirty="0"/>
          </a:p>
        </p:txBody>
      </p:sp>
      <p:sp>
        <p:nvSpPr>
          <p:cNvPr id="184" name="Google Shape;184;p18"/>
          <p:cNvSpPr txBox="1"/>
          <p:nvPr/>
        </p:nvSpPr>
        <p:spPr>
          <a:xfrm>
            <a:off x="2510325" y="4496988"/>
            <a:ext cx="678148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title"/>
          </p:nvPr>
        </p:nvSpPr>
        <p:spPr>
          <a:xfrm>
            <a:off x="311700" y="360775"/>
            <a:ext cx="8520600" cy="23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decision tree is a </a:t>
            </a:r>
            <a:r>
              <a:rPr lang="en" sz="2700">
                <a:solidFill>
                  <a:schemeClr val="accent1"/>
                </a:solidFill>
              </a:rPr>
              <a:t>piecewise constant</a:t>
            </a:r>
            <a:r>
              <a:rPr lang="en" sz="2700"/>
              <a:t> model obtained from </a:t>
            </a:r>
            <a:r>
              <a:rPr lang="en" sz="2700">
                <a:solidFill>
                  <a:schemeClr val="accent1"/>
                </a:solidFill>
              </a:rPr>
              <a:t>recursive partitioning</a:t>
            </a:r>
            <a:r>
              <a:rPr lang="en" sz="2700"/>
              <a:t> of the covariate space</a:t>
            </a:r>
            <a:endParaRPr sz="2700"/>
          </a:p>
        </p:txBody>
      </p:sp>
      <p:sp>
        <p:nvSpPr>
          <p:cNvPr id="190" name="Google Shape;190;p19"/>
          <p:cNvSpPr/>
          <p:nvPr/>
        </p:nvSpPr>
        <p:spPr>
          <a:xfrm>
            <a:off x="1500745" y="1657158"/>
            <a:ext cx="2736000" cy="27360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>
            <a:off x="1494195" y="1657139"/>
            <a:ext cx="2742750" cy="2736125"/>
            <a:chOff x="2662950" y="1300252"/>
            <a:chExt cx="3312900" cy="3304898"/>
          </a:xfrm>
        </p:grpSpPr>
        <p:sp>
          <p:nvSpPr>
            <p:cNvPr id="192" name="Google Shape;192;p19"/>
            <p:cNvSpPr/>
            <p:nvPr/>
          </p:nvSpPr>
          <p:spPr>
            <a:xfrm>
              <a:off x="2662950" y="1300252"/>
              <a:ext cx="3312900" cy="10302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2662950" y="2330550"/>
              <a:ext cx="3312900" cy="22746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9"/>
          <p:cNvGrpSpPr/>
          <p:nvPr/>
        </p:nvGrpSpPr>
        <p:grpSpPr>
          <a:xfrm>
            <a:off x="1501223" y="2519046"/>
            <a:ext cx="2735793" cy="1874401"/>
            <a:chOff x="2662975" y="2335525"/>
            <a:chExt cx="3312900" cy="2269800"/>
          </a:xfrm>
        </p:grpSpPr>
        <p:sp>
          <p:nvSpPr>
            <p:cNvPr id="195" name="Google Shape;195;p19"/>
            <p:cNvSpPr/>
            <p:nvPr/>
          </p:nvSpPr>
          <p:spPr>
            <a:xfrm>
              <a:off x="4849075" y="2335525"/>
              <a:ext cx="1126800" cy="22698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662975" y="2335525"/>
              <a:ext cx="2186100" cy="2269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</p:grpSp>
      <p:sp>
        <p:nvSpPr>
          <p:cNvPr id="197" name="Google Shape;197;p19"/>
          <p:cNvSpPr txBox="1"/>
          <p:nvPr/>
        </p:nvSpPr>
        <p:spPr>
          <a:xfrm>
            <a:off x="1048150" y="2243153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cxnSp>
        <p:nvCxnSpPr>
          <p:cNvPr id="198" name="Google Shape;198;p19"/>
          <p:cNvCxnSpPr/>
          <p:nvPr/>
        </p:nvCxnSpPr>
        <p:spPr>
          <a:xfrm>
            <a:off x="1416569" y="2510113"/>
            <a:ext cx="198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19"/>
          <p:cNvSpPr txBox="1"/>
          <p:nvPr/>
        </p:nvSpPr>
        <p:spPr>
          <a:xfrm>
            <a:off x="2987530" y="4344865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cxnSp>
        <p:nvCxnSpPr>
          <p:cNvPr id="200" name="Google Shape;200;p19"/>
          <p:cNvCxnSpPr/>
          <p:nvPr/>
        </p:nvCxnSpPr>
        <p:spPr>
          <a:xfrm rot="5400000">
            <a:off x="3214217" y="4387495"/>
            <a:ext cx="198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19"/>
          <p:cNvSpPr txBox="1"/>
          <p:nvPr/>
        </p:nvSpPr>
        <p:spPr>
          <a:xfrm>
            <a:off x="1048150" y="4319883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3880042" y="4319883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1048150" y="1657075"/>
            <a:ext cx="3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grpSp>
        <p:nvGrpSpPr>
          <p:cNvPr id="204" name="Google Shape;204;p19"/>
          <p:cNvGrpSpPr/>
          <p:nvPr/>
        </p:nvGrpSpPr>
        <p:grpSpPr>
          <a:xfrm>
            <a:off x="1697258" y="1985927"/>
            <a:ext cx="2398599" cy="2168979"/>
            <a:chOff x="1148275" y="1690350"/>
            <a:chExt cx="2904225" cy="2626200"/>
          </a:xfrm>
        </p:grpSpPr>
        <p:sp>
          <p:nvSpPr>
            <p:cNvPr id="205" name="Google Shape;205;p19"/>
            <p:cNvSpPr/>
            <p:nvPr/>
          </p:nvSpPr>
          <p:spPr>
            <a:xfrm>
              <a:off x="3542500" y="16903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1516100" y="2892975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694900" y="19189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313900" y="2376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466300" y="3519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542500" y="3671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313900" y="4052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847300" y="42049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923500" y="3519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1516100" y="16903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973300" y="1995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2125700" y="2147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2582900" y="1766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3258550" y="37831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2453900" y="2659375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2582900" y="311200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3718300" y="25555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489700" y="27841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118100" y="34699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422900" y="39271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387550" y="19189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3826450" y="37831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2247100" y="17665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1645100" y="2030538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1645100" y="3671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466300" y="26047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1148275" y="3581550"/>
              <a:ext cx="129000" cy="111600"/>
            </a:xfrm>
            <a:prstGeom prst="triangle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5940454" y="2660290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6341903" y="1857376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4" name="Google Shape;234;p19"/>
          <p:cNvCxnSpPr/>
          <p:nvPr/>
        </p:nvCxnSpPr>
        <p:spPr>
          <a:xfrm flipH="1">
            <a:off x="6528189" y="25347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19"/>
          <p:cNvCxnSpPr/>
          <p:nvPr/>
        </p:nvCxnSpPr>
        <p:spPr>
          <a:xfrm>
            <a:off x="6859989" y="253476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19"/>
          <p:cNvSpPr/>
          <p:nvPr/>
        </p:nvSpPr>
        <p:spPr>
          <a:xfrm>
            <a:off x="7204763" y="2806275"/>
            <a:ext cx="253500" cy="2535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7" name="Google Shape;237;p19"/>
          <p:cNvCxnSpPr/>
          <p:nvPr/>
        </p:nvCxnSpPr>
        <p:spPr>
          <a:xfrm flipH="1">
            <a:off x="6126740" y="33376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19"/>
          <p:cNvCxnSpPr/>
          <p:nvPr/>
        </p:nvCxnSpPr>
        <p:spPr>
          <a:xfrm>
            <a:off x="6458540" y="333767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/>
          <p:nvPr/>
        </p:nvSpPr>
        <p:spPr>
          <a:xfrm>
            <a:off x="6803314" y="3609189"/>
            <a:ext cx="253500" cy="2535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5905200" y="3609189"/>
            <a:ext cx="253500" cy="253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"/>
          <p:cNvSpPr txBox="1"/>
          <p:nvPr/>
        </p:nvSpPr>
        <p:spPr>
          <a:xfrm>
            <a:off x="393600" y="2747163"/>
            <a:ext cx="69138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dirty="0"/>
          </a:p>
        </p:txBody>
      </p:sp>
      <p:sp>
        <p:nvSpPr>
          <p:cNvPr id="242" name="Google Shape;242;p19"/>
          <p:cNvSpPr txBox="1"/>
          <p:nvPr/>
        </p:nvSpPr>
        <p:spPr>
          <a:xfrm>
            <a:off x="2510324" y="4496988"/>
            <a:ext cx="662245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311700" y="360775"/>
            <a:ext cx="85206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Random forests (RFs) and Gradient Boosted Trees combine decision trees in an ensemble</a:t>
            </a:r>
            <a:endParaRPr sz="2700"/>
          </a:p>
        </p:txBody>
      </p:sp>
      <p:sp>
        <p:nvSpPr>
          <p:cNvPr id="248" name="Google Shape;248;p20"/>
          <p:cNvSpPr txBox="1"/>
          <p:nvPr/>
        </p:nvSpPr>
        <p:spPr>
          <a:xfrm>
            <a:off x="1466129" y="2802140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1867578" y="1999226"/>
            <a:ext cx="1174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0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0" name="Google Shape;250;p20"/>
          <p:cNvCxnSpPr/>
          <p:nvPr/>
        </p:nvCxnSpPr>
        <p:spPr>
          <a:xfrm flipH="1">
            <a:off x="2053864" y="267661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0"/>
          <p:cNvCxnSpPr/>
          <p:nvPr/>
        </p:nvCxnSpPr>
        <p:spPr>
          <a:xfrm>
            <a:off x="2385664" y="267661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20"/>
          <p:cNvSpPr/>
          <p:nvPr/>
        </p:nvSpPr>
        <p:spPr>
          <a:xfrm>
            <a:off x="2730438" y="2948125"/>
            <a:ext cx="253500" cy="2535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" name="Google Shape;253;p20"/>
          <p:cNvCxnSpPr/>
          <p:nvPr/>
        </p:nvCxnSpPr>
        <p:spPr>
          <a:xfrm flipH="1">
            <a:off x="1652415" y="347952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0"/>
          <p:cNvCxnSpPr/>
          <p:nvPr/>
        </p:nvCxnSpPr>
        <p:spPr>
          <a:xfrm>
            <a:off x="1984215" y="347952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20"/>
          <p:cNvSpPr/>
          <p:nvPr/>
        </p:nvSpPr>
        <p:spPr>
          <a:xfrm>
            <a:off x="2328989" y="3751039"/>
            <a:ext cx="253500" cy="2535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1430875" y="3751039"/>
            <a:ext cx="253500" cy="253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20"/>
          <p:cNvCxnSpPr/>
          <p:nvPr/>
        </p:nvCxnSpPr>
        <p:spPr>
          <a:xfrm flipH="1">
            <a:off x="4187464" y="267661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20"/>
          <p:cNvCxnSpPr/>
          <p:nvPr/>
        </p:nvCxnSpPr>
        <p:spPr>
          <a:xfrm>
            <a:off x="4519264" y="2676611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" name="Google Shape;259;p20"/>
          <p:cNvSpPr/>
          <p:nvPr/>
        </p:nvSpPr>
        <p:spPr>
          <a:xfrm>
            <a:off x="3949638" y="2948125"/>
            <a:ext cx="253500" cy="2535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Google Shape;260;p20"/>
          <p:cNvCxnSpPr/>
          <p:nvPr/>
        </p:nvCxnSpPr>
        <p:spPr>
          <a:xfrm flipH="1">
            <a:off x="4624215" y="302232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0"/>
          <p:cNvCxnSpPr/>
          <p:nvPr/>
        </p:nvCxnSpPr>
        <p:spPr>
          <a:xfrm>
            <a:off x="4956015" y="3022324"/>
            <a:ext cx="331800" cy="213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20"/>
          <p:cNvSpPr/>
          <p:nvPr/>
        </p:nvSpPr>
        <p:spPr>
          <a:xfrm>
            <a:off x="5300789" y="3293839"/>
            <a:ext cx="253500" cy="2535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4402675" y="3293839"/>
            <a:ext cx="253500" cy="253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3259727" y="2604925"/>
            <a:ext cx="4149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5774327" y="2604925"/>
            <a:ext cx="4149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6307723" y="2604925"/>
            <a:ext cx="887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Drawbacks of RFs / gradient boosting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Unclear how to perform uncertainty quantification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Greedy splitting criterion may lead to ensemble models being stuck in local optima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Inefficiency with additive structure</a:t>
            </a:r>
            <a:r>
              <a:rPr lang="en" sz="1700"/>
              <a:t> </a:t>
            </a:r>
            <a:r>
              <a:rPr lang="en" sz="1600" i="1"/>
              <a:t>[Tan, Agarwal, Yu (2021)]</a:t>
            </a:r>
            <a:endParaRPr sz="1600" i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Overcome these drawbacks using a </a:t>
            </a:r>
            <a:r>
              <a:rPr lang="en" sz="1900" i="1">
                <a:solidFill>
                  <a:schemeClr val="dk1"/>
                </a:solidFill>
              </a:rPr>
              <a:t>Bayesian</a:t>
            </a:r>
            <a:r>
              <a:rPr lang="en" sz="1900">
                <a:solidFill>
                  <a:schemeClr val="dk1"/>
                </a:solidFill>
              </a:rPr>
              <a:t> formulation of tree ensembles</a:t>
            </a:r>
            <a:endParaRPr/>
          </a:p>
        </p:txBody>
      </p:sp>
      <p:pic>
        <p:nvPicPr>
          <p:cNvPr id="273" name="Google Shape;2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212" y="3151975"/>
            <a:ext cx="5584625" cy="1915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S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155CC"/>
      </a:accent1>
      <a:accent2>
        <a:srgbClr val="990000"/>
      </a:accent2>
      <a:accent3>
        <a:srgbClr val="1C4587"/>
      </a:accent3>
      <a:accent4>
        <a:srgbClr val="FFAB40"/>
      </a:accent4>
      <a:accent5>
        <a:srgbClr val="A64D79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1991</Words>
  <Application>Microsoft Macintosh PowerPoint</Application>
  <PresentationFormat>On-screen Show (16:9)</PresentationFormat>
  <Paragraphs>312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Courier New</vt:lpstr>
      <vt:lpstr>Georgia</vt:lpstr>
      <vt:lpstr>Times New Roman</vt:lpstr>
      <vt:lpstr>YS theme</vt:lpstr>
      <vt:lpstr>The Computational Curse of Big Data for Bayesian Additive Regression Trees: A Hitting Time Analysis</vt:lpstr>
      <vt:lpstr>The Computational Curse of Big Data for Bayesian Additive Regression Trees: A Hitting Time Analysis</vt:lpstr>
      <vt:lpstr>PowerPoint Presentation</vt:lpstr>
      <vt:lpstr>PowerPoint Presentation</vt:lpstr>
      <vt:lpstr>A decision tree is a piecewise constant model obtained from recursive partitioning of the covariate space</vt:lpstr>
      <vt:lpstr>A decision tree is a piecewise constant model obtained from recursive partitioning of the covariate space</vt:lpstr>
      <vt:lpstr>A decision tree is a piecewise constant model obtained from recursive partitioning of the covariate space</vt:lpstr>
      <vt:lpstr>Random forests (RFs) and Gradient Boosted Trees combine decision trees in an ensemble</vt:lpstr>
      <vt:lpstr>Drawbacks of RFs / gradient boosting </vt:lpstr>
      <vt:lpstr>How does BART work?</vt:lpstr>
      <vt:lpstr>BART has become widely used in the applied statistics community </vt:lpstr>
      <vt:lpstr>Theoretical analysis of BART</vt:lpstr>
      <vt:lpstr>Theoretical analysis of BART</vt:lpstr>
      <vt:lpstr>Problem: MCMC chain does not mix well</vt:lpstr>
      <vt:lpstr>Rest of this talk: How does BART work?  How to frame computational lower bounds for BART? Hitting time lower bounds for BART and practical takeaways </vt:lpstr>
      <vt:lpstr>Part 1: How does BART work? (more details)</vt:lpstr>
      <vt:lpstr>Parameterization of space of regression trees</vt:lpstr>
      <vt:lpstr>Parameterization of space of regression trees</vt:lpstr>
      <vt:lpstr>Parameterization of space of regression trees</vt:lpstr>
      <vt:lpstr>Parameterization of space of regression trees</vt:lpstr>
      <vt:lpstr>Parameterization of space of regression trees</vt:lpstr>
      <vt:lpstr>Prior for tree structure</vt:lpstr>
      <vt:lpstr>Prior for tree structure</vt:lpstr>
      <vt:lpstr>Prior for tree structure</vt:lpstr>
      <vt:lpstr>Prior for leaf values </vt:lpstr>
      <vt:lpstr>MCMC algorithm</vt:lpstr>
      <vt:lpstr>MCMC algorithm</vt:lpstr>
      <vt:lpstr>MCMC algorithm</vt:lpstr>
      <vt:lpstr>MCMC algorithm</vt:lpstr>
      <vt:lpstr>MCMC algorithm</vt:lpstr>
      <vt:lpstr>BART with multiple trees</vt:lpstr>
      <vt:lpstr>BART with multiple trees</vt:lpstr>
      <vt:lpstr>Part 2: How to frame computational lower bounds?</vt:lpstr>
      <vt:lpstr>A frequentist analysis of computational lower bounds</vt:lpstr>
      <vt:lpstr>Defining the mixing time</vt:lpstr>
      <vt:lpstr>Defining the mixing time</vt:lpstr>
      <vt:lpstr>Defining the mixing time</vt:lpstr>
      <vt:lpstr>Previous result with</vt:lpstr>
      <vt:lpstr>What is wrong with            </vt:lpstr>
      <vt:lpstr>BART tree parameters are not identifiable</vt:lpstr>
      <vt:lpstr>BART tree parameters are not identifiable</vt:lpstr>
      <vt:lpstr>Fix this using hitting times for highest posterior density regions (HPDR)</vt:lpstr>
      <vt:lpstr>Part 3: Hitting time lower bounds and takeaways</vt:lpstr>
      <vt:lpstr>Proof recipe</vt:lpstr>
      <vt:lpstr>Result 1: Lower bounds for additive models</vt:lpstr>
      <vt:lpstr>Simulate f* linear, with m’ = 5.  </vt:lpstr>
      <vt:lpstr>Simulate f* linear, with m’ = 5.  </vt:lpstr>
      <vt:lpstr>Other results</vt:lpstr>
      <vt:lpstr>Other results</vt:lpstr>
      <vt:lpstr>What do our results mean for practice?</vt:lpstr>
      <vt:lpstr>Key 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Computational Curse of Big Data for Bayesian Additive Regression Trees: A Hitting Time Analysis</dc:title>
  <cp:lastModifiedBy>Yan Shuo Tan</cp:lastModifiedBy>
  <cp:revision>1</cp:revision>
  <dcterms:modified xsi:type="dcterms:W3CDTF">2023-12-11T17:46:43Z</dcterms:modified>
</cp:coreProperties>
</file>