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317" r:id="rId2"/>
    <p:sldId id="258" r:id="rId3"/>
    <p:sldId id="362" r:id="rId4"/>
    <p:sldId id="346" r:id="rId5"/>
    <p:sldId id="363" r:id="rId6"/>
    <p:sldId id="364" r:id="rId7"/>
    <p:sldId id="365" r:id="rId8"/>
    <p:sldId id="368" r:id="rId9"/>
    <p:sldId id="366" r:id="rId10"/>
    <p:sldId id="367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7" r:id="rId19"/>
    <p:sldId id="376" r:id="rId20"/>
    <p:sldId id="379" r:id="rId21"/>
    <p:sldId id="381" r:id="rId22"/>
    <p:sldId id="380" r:id="rId23"/>
    <p:sldId id="382" r:id="rId24"/>
    <p:sldId id="383" r:id="rId25"/>
    <p:sldId id="385" r:id="rId26"/>
    <p:sldId id="384" r:id="rId27"/>
    <p:sldId id="386" r:id="rId28"/>
    <p:sldId id="387" r:id="rId29"/>
    <p:sldId id="3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58C"/>
    <a:srgbClr val="F8880C"/>
    <a:srgbClr val="FBCD09"/>
    <a:srgbClr val="FFDA65"/>
    <a:srgbClr val="006F96"/>
    <a:srgbClr val="3992FD"/>
    <a:srgbClr val="C9F1FF"/>
    <a:srgbClr val="8FE2FF"/>
    <a:srgbClr val="FF6600"/>
    <a:srgbClr val="F58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1" autoAdjust="0"/>
    <p:restoredTop sz="92355" autoAdjust="0"/>
  </p:normalViewPr>
  <p:slideViewPr>
    <p:cSldViewPr snapToGrid="0">
      <p:cViewPr varScale="1">
        <p:scale>
          <a:sx n="100" d="100"/>
          <a:sy n="100" d="100"/>
        </p:scale>
        <p:origin x="3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564D0-2B68-4C5D-977F-5F95A3F3617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0BEFC-D2B0-46FC-869F-82603ED2B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85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E7CAF-34FC-47C3-82E7-65A6DD531E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76A9B-0C0E-4F91-A5BA-AC8BE0FDD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7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各位专家好。首先向大家表示歉意，因为周末需要到上海出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差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，所以无法线下参加答辩。我是来自北航交通学院的陈隆，现工作岗位为助理教授。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06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51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94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我将从以下三个方面向各位汇报工作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7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4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11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0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5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9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0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我将从以下三个方面向各位汇报工作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85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91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07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91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57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4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53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02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11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98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5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我将从以下三个方面向各位汇报工作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6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74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76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1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我将从以下三个方面向各位汇报工作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92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A9B-0C0E-4F91-A5BA-AC8BE0FDDA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9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0EABB-E6BE-47FA-B1D6-5782B88DCF71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90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A414-DEC0-43BB-B774-9F4F883BCD83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4CD-8F91-4B49-98B1-05D7C347B37E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4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6B64-7F8D-4309-96BE-8E916FA3BCD8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9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EA85-D575-46FA-BEDD-454CB650900D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C4F3-669D-4DF4-934A-E8E3E63BBC58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3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590-DB24-4A9A-8B1A-0C24B19B1F72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7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rgbClr val="2B45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940394C-792F-4049-A483-1EB6CD04CB54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05930" y="6423462"/>
            <a:ext cx="5469622" cy="365125"/>
          </a:xfrm>
        </p:spPr>
        <p:txBody>
          <a:bodyPr/>
          <a:lstStyle>
            <a:lvl1pPr>
              <a:defRPr b="0">
                <a:solidFill>
                  <a:srgbClr val="2B45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04960" y="6379210"/>
            <a:ext cx="2743200" cy="365125"/>
          </a:xfrm>
        </p:spPr>
        <p:txBody>
          <a:bodyPr/>
          <a:lstStyle>
            <a:lvl1pPr>
              <a:defRPr b="0">
                <a:solidFill>
                  <a:srgbClr val="2B45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D34EE57-58B2-44E8-8617-AF21D0878FC2}"/>
              </a:ext>
            </a:extLst>
          </p:cNvPr>
          <p:cNvCxnSpPr>
            <a:cxnSpLocks/>
          </p:cNvCxnSpPr>
          <p:nvPr userDrawn="1"/>
        </p:nvCxnSpPr>
        <p:spPr>
          <a:xfrm>
            <a:off x="2" y="731520"/>
            <a:ext cx="1219199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02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1C1B-ECBB-4F77-8C2E-E3BF9229B45E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1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2F92-71C0-45A7-BFCE-986334CE0B02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380B-366B-46D2-A3E9-0CB1FC755684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5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689BF-86CF-469D-82B4-9D6141F193BF}" type="datetime1">
              <a:rPr lang="en-US" altLang="zh-CN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Leading-edge vortex formation and stability: a vorticity transport perspective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452F6-67BC-4010-9063-0D2EB2C1D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8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9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6.w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58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wmf"/><Relationship Id="rId11" Type="http://schemas.openxmlformats.org/officeDocument/2006/relationships/image" Target="../media/image57.w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47.wmf"/><Relationship Id="rId9" Type="http://schemas.openxmlformats.org/officeDocument/2006/relationships/image" Target="../media/image56.pn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7.wmf"/><Relationship Id="rId10" Type="http://schemas.openxmlformats.org/officeDocument/2006/relationships/image" Target="../media/image59.w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8.wmf"/><Relationship Id="rId3" Type="http://schemas.openxmlformats.org/officeDocument/2006/relationships/image" Target="../media/image52.png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13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57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9.wmf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image" Target="../media/image66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oleObject" Target="../embeddings/oleObject20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wmf"/><Relationship Id="rId11" Type="http://schemas.openxmlformats.org/officeDocument/2006/relationships/image" Target="../media/image65.png"/><Relationship Id="rId5" Type="http://schemas.openxmlformats.org/officeDocument/2006/relationships/oleObject" Target="../embeddings/oleObject17.bin"/><Relationship Id="rId15" Type="http://schemas.openxmlformats.org/officeDocument/2006/relationships/image" Target="../media/image67.wmf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19.bin"/><Relationship Id="rId14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3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mons.wikimedia.org/wiki/File:Rpb_questions_icon.svg" TargetMode="External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74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2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72.wmf"/><Relationship Id="rId9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72.wmf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2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gif"/><Relationship Id="rId7" Type="http://schemas.openxmlformats.org/officeDocument/2006/relationships/image" Target="../media/image21.jf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6A58E26-4ECD-44E3-1CC3-00C858F44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41"/>
          <a:stretch/>
        </p:blipFill>
        <p:spPr>
          <a:xfrm>
            <a:off x="0" y="1"/>
            <a:ext cx="12192000" cy="279729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6480402C-6AA5-B5F6-E1CC-580304BE92AA}"/>
              </a:ext>
            </a:extLst>
          </p:cNvPr>
          <p:cNvSpPr/>
          <p:nvPr/>
        </p:nvSpPr>
        <p:spPr>
          <a:xfrm>
            <a:off x="-1948072" y="1423708"/>
            <a:ext cx="16088144" cy="2862947"/>
          </a:xfrm>
          <a:prstGeom prst="ellipse">
            <a:avLst/>
          </a:prstGeom>
          <a:solidFill>
            <a:srgbClr val="FFFFFF">
              <a:alpha val="50196"/>
            </a:srgb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87CAB4C-BD93-1653-A7BA-84EEDE68E11A}"/>
              </a:ext>
            </a:extLst>
          </p:cNvPr>
          <p:cNvSpPr/>
          <p:nvPr/>
        </p:nvSpPr>
        <p:spPr>
          <a:xfrm>
            <a:off x="0" y="3586155"/>
            <a:ext cx="12192000" cy="1116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AFDD73B-DEEC-8267-325E-712C532C0DE6}"/>
              </a:ext>
            </a:extLst>
          </p:cNvPr>
          <p:cNvSpPr/>
          <p:nvPr/>
        </p:nvSpPr>
        <p:spPr>
          <a:xfrm>
            <a:off x="214314" y="1891274"/>
            <a:ext cx="11763375" cy="207542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4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insects fly: </a:t>
            </a:r>
          </a:p>
          <a:p>
            <a:pPr algn="ctr">
              <a:lnSpc>
                <a:spcPct val="125000"/>
              </a:lnSpc>
            </a:pPr>
            <a:r>
              <a:rPr lang="en-US" altLang="zh-CN" sz="4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attached leading-edge vortex and </a:t>
            </a:r>
          </a:p>
          <a:p>
            <a:pPr algn="ctr">
              <a:lnSpc>
                <a:spcPct val="125000"/>
              </a:lnSpc>
            </a:pPr>
            <a:r>
              <a:rPr lang="en-US" altLang="zh-CN" sz="4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its vorticity dynamics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7E6E39A-6DA8-29FB-3A2E-DDEFF7CA6B9E}"/>
              </a:ext>
            </a:extLst>
          </p:cNvPr>
          <p:cNvSpPr/>
          <p:nvPr/>
        </p:nvSpPr>
        <p:spPr>
          <a:xfrm>
            <a:off x="4023538" y="1227373"/>
            <a:ext cx="4144924" cy="4601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 IASM-BIRS WORKSHOPS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FBC92A2-11E7-6D7D-B8FB-A243EFEC90D5}"/>
              </a:ext>
            </a:extLst>
          </p:cNvPr>
          <p:cNvCxnSpPr>
            <a:cxnSpLocks/>
          </p:cNvCxnSpPr>
          <p:nvPr/>
        </p:nvCxnSpPr>
        <p:spPr>
          <a:xfrm>
            <a:off x="2720793" y="4419310"/>
            <a:ext cx="6945406" cy="0"/>
          </a:xfrm>
          <a:prstGeom prst="line">
            <a:avLst/>
          </a:prstGeom>
          <a:ln w="1905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副标题 2">
            <a:extLst>
              <a:ext uri="{FF2B5EF4-FFF2-40B4-BE49-F238E27FC236}">
                <a16:creationId xmlns:a16="http://schemas.microsoft.com/office/drawing/2014/main" id="{4BF8C54E-47F7-4763-694A-5C2352AC3A64}"/>
              </a:ext>
            </a:extLst>
          </p:cNvPr>
          <p:cNvSpPr txBox="1">
            <a:spLocks/>
          </p:cNvSpPr>
          <p:nvPr/>
        </p:nvSpPr>
        <p:spPr>
          <a:xfrm>
            <a:off x="3112897" y="4274829"/>
            <a:ext cx="5966207" cy="2532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lt1"/>
                </a:solidFill>
              </a:defRPr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lt1"/>
                </a:solidFill>
              </a:defRPr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</a:defRPr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</a:defRPr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</a:defRPr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</a:defRPr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</a:defRPr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2400" dirty="0"/>
              <a:t>Dr. Long Chen</a:t>
            </a:r>
          </a:p>
          <a:p>
            <a:pPr algn="ctr">
              <a:lnSpc>
                <a:spcPct val="100000"/>
              </a:lnSpc>
            </a:pPr>
            <a:r>
              <a:rPr lang="en-US" altLang="zh-CN" sz="2400" dirty="0"/>
              <a:t>Assistant Professor</a:t>
            </a:r>
          </a:p>
          <a:p>
            <a:pPr algn="ctr">
              <a:lnSpc>
                <a:spcPct val="100000"/>
              </a:lnSpc>
            </a:pPr>
            <a:r>
              <a:rPr lang="en-US" altLang="zh-CN" sz="2400" dirty="0"/>
              <a:t>Beihang University, China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7BF3E-5C6F-1923-D220-C4BDC0EA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1" y="5665430"/>
            <a:ext cx="1080000" cy="1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70FD325-2DB3-96A5-C1C6-F873B0B9A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9" b="35257"/>
          <a:stretch/>
        </p:blipFill>
        <p:spPr bwMode="auto">
          <a:xfrm>
            <a:off x="1456534" y="5959674"/>
            <a:ext cx="1879536" cy="56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国家自然科学基金委员会- 维基百科，自由的百科全书">
            <a:extLst>
              <a:ext uri="{FF2B5EF4-FFF2-40B4-BE49-F238E27FC236}">
                <a16:creationId xmlns:a16="http://schemas.microsoft.com/office/drawing/2014/main" id="{EA39FC3D-9849-E788-D310-2B34F84FE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552" y="5751256"/>
            <a:ext cx="1080000" cy="85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4DE936-1014-84AE-DF98-BF0D70DFE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7927" y="563869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7277052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Leading-edge Vortex Stability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8943239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Hypotheses to explain a stable LEV on flapping wings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E60C551-854F-DB0E-81C2-580A909AD3DB}"/>
              </a:ext>
            </a:extLst>
          </p:cNvPr>
          <p:cNvGrpSpPr/>
          <p:nvPr/>
        </p:nvGrpSpPr>
        <p:grpSpPr>
          <a:xfrm>
            <a:off x="6015837" y="2325077"/>
            <a:ext cx="5391674" cy="4131801"/>
            <a:chOff x="6008217" y="2157437"/>
            <a:chExt cx="5391674" cy="4131801"/>
          </a:xfrm>
        </p:grpSpPr>
        <p:pic>
          <p:nvPicPr>
            <p:cNvPr id="6" name="图片 5" descr="图示&#10;&#10;描述已自动生成">
              <a:extLst>
                <a:ext uri="{FF2B5EF4-FFF2-40B4-BE49-F238E27FC236}">
                  <a16:creationId xmlns:a16="http://schemas.microsoft.com/office/drawing/2014/main" id="{AB9758FE-AC7E-7CE6-AFC8-B5743685C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66" t="26002" r="28438" b="10139"/>
            <a:stretch/>
          </p:blipFill>
          <p:spPr>
            <a:xfrm>
              <a:off x="6748462" y="2157437"/>
              <a:ext cx="3724275" cy="2713760"/>
            </a:xfrm>
            <a:prstGeom prst="rect">
              <a:avLst/>
            </a:prstGeom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BD80D2C9-77FB-5BB7-39B4-6EFD453A62EC}"/>
                </a:ext>
              </a:extLst>
            </p:cNvPr>
            <p:cNvSpPr/>
            <p:nvPr/>
          </p:nvSpPr>
          <p:spPr>
            <a:xfrm>
              <a:off x="6278880" y="5523440"/>
              <a:ext cx="4898781" cy="765798"/>
            </a:xfrm>
            <a:prstGeom prst="roundRect">
              <a:avLst>
                <a:gd name="adj" fmla="val 146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2E41412-4725-8C75-37FF-48BB4548B773}"/>
                </a:ext>
              </a:extLst>
            </p:cNvPr>
            <p:cNvSpPr txBox="1"/>
            <p:nvPr/>
          </p:nvSpPr>
          <p:spPr>
            <a:xfrm>
              <a:off x="6008217" y="4956563"/>
              <a:ext cx="53916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i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C. J. Wojcik &amp; J. H. L. Buchholz. (2014). Vorticity transport in the leading-edge vortex on a rotating blade.</a:t>
              </a:r>
              <a:endParaRPr lang="zh-CN" altLang="en-US" sz="12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E1CC2D8-34CD-87A8-1D44-DA49C9B22C67}"/>
              </a:ext>
            </a:extLst>
          </p:cNvPr>
          <p:cNvGrpSpPr/>
          <p:nvPr/>
        </p:nvGrpSpPr>
        <p:grpSpPr>
          <a:xfrm>
            <a:off x="685800" y="2250916"/>
            <a:ext cx="5423284" cy="4198342"/>
            <a:chOff x="685800" y="2090896"/>
            <a:chExt cx="5423284" cy="4198342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49B97AED-12AA-8F0B-EE13-2776139AACE2}"/>
                </a:ext>
              </a:extLst>
            </p:cNvPr>
            <p:cNvSpPr/>
            <p:nvPr/>
          </p:nvSpPr>
          <p:spPr>
            <a:xfrm>
              <a:off x="920994" y="5523440"/>
              <a:ext cx="4898781" cy="765798"/>
            </a:xfrm>
            <a:prstGeom prst="roundRect">
              <a:avLst>
                <a:gd name="adj" fmla="val 146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16B27FE-2787-B350-28B9-73B1539B8F97}"/>
                </a:ext>
              </a:extLst>
            </p:cNvPr>
            <p:cNvSpPr txBox="1"/>
            <p:nvPr/>
          </p:nvSpPr>
          <p:spPr>
            <a:xfrm>
              <a:off x="717410" y="4956563"/>
              <a:ext cx="53916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i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J. M. Birch &amp; M. H. Dickinson. (2001). Spanwise flow and the attachment of the leading-edge vortex on insect wings.</a:t>
              </a:r>
              <a:endParaRPr lang="zh-CN" altLang="en-US" sz="12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6" name="图片 25" descr="图形用户界面, 应用程序&#10;&#10;描述已自动生成">
              <a:extLst>
                <a:ext uri="{FF2B5EF4-FFF2-40B4-BE49-F238E27FC236}">
                  <a16:creationId xmlns:a16="http://schemas.microsoft.com/office/drawing/2014/main" id="{EEB36B38-0471-B457-BE09-A5E2A7B62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125" t="63034" r="53885" b="7315"/>
            <a:stretch/>
          </p:blipFill>
          <p:spPr>
            <a:xfrm>
              <a:off x="3280464" y="3233458"/>
              <a:ext cx="2653088" cy="1770651"/>
            </a:xfrm>
            <a:prstGeom prst="rect">
              <a:avLst/>
            </a:prstGeom>
          </p:spPr>
        </p:pic>
        <p:pic>
          <p:nvPicPr>
            <p:cNvPr id="27" name="图片 26" descr="图形用户界面, 应用程序&#10;&#10;描述已自动生成">
              <a:extLst>
                <a:ext uri="{FF2B5EF4-FFF2-40B4-BE49-F238E27FC236}">
                  <a16:creationId xmlns:a16="http://schemas.microsoft.com/office/drawing/2014/main" id="{B79D5A7F-4734-633B-1601-852AC89DC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125" t="14445" r="55138" b="62194"/>
            <a:stretch/>
          </p:blipFill>
          <p:spPr>
            <a:xfrm>
              <a:off x="685800" y="2090896"/>
              <a:ext cx="2520000" cy="1395067"/>
            </a:xfrm>
            <a:prstGeom prst="rect">
              <a:avLst/>
            </a:prstGeom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DAEC9445-BE3A-E4F5-5E38-56CF9290E997}"/>
              </a:ext>
            </a:extLst>
          </p:cNvPr>
          <p:cNvSpPr txBox="1"/>
          <p:nvPr/>
        </p:nvSpPr>
        <p:spPr>
          <a:xfrm>
            <a:off x="756285" y="1450090"/>
            <a:ext cx="4243404" cy="773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+mj-lt"/>
              <a:buAutoNum type="arabicPeriod" startAt="3"/>
            </a:pP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Downwash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28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reduction of effective angle of attack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F4D5098-4BBA-DFC9-6117-686ED8879482}"/>
              </a:ext>
            </a:extLst>
          </p:cNvPr>
          <p:cNvSpPr txBox="1"/>
          <p:nvPr/>
        </p:nvSpPr>
        <p:spPr>
          <a:xfrm>
            <a:off x="1006719" y="5645360"/>
            <a:ext cx="4813056" cy="76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=110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Limited parameter space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8E9B9ED-AE8B-BE8D-8574-C2E21C0CE7B9}"/>
              </a:ext>
            </a:extLst>
          </p:cNvPr>
          <p:cNvSpPr txBox="1"/>
          <p:nvPr/>
        </p:nvSpPr>
        <p:spPr>
          <a:xfrm>
            <a:off x="6124575" y="1450090"/>
            <a:ext cx="5888460" cy="773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+mj-lt"/>
              <a:buAutoNum type="arabicPeriod" startAt="4"/>
            </a:pP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Vorticity annihilation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28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interaction between the LEV and the opposite-sign layer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F309E77-4097-48BD-A2F2-B27043C024A0}"/>
              </a:ext>
            </a:extLst>
          </p:cNvPr>
          <p:cNvSpPr txBox="1"/>
          <p:nvPr/>
        </p:nvSpPr>
        <p:spPr>
          <a:xfrm>
            <a:off x="6356985" y="5652980"/>
            <a:ext cx="4813056" cy="76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=4000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minor contribution</a:t>
            </a:r>
          </a:p>
        </p:txBody>
      </p:sp>
    </p:spTree>
    <p:extLst>
      <p:ext uri="{BB962C8B-B14F-4D97-AF65-F5344CB8AC3E}">
        <p14:creationId xmlns:p14="http://schemas.microsoft.com/office/powerpoint/2010/main" val="9159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7277052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Leading-edge Vortex Stability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8943239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Hypotheses to explain a stable LEV on flapping wings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F245370-461F-B803-6156-AA8BE32F0976}"/>
              </a:ext>
            </a:extLst>
          </p:cNvPr>
          <p:cNvSpPr/>
          <p:nvPr/>
        </p:nvSpPr>
        <p:spPr>
          <a:xfrm>
            <a:off x="490321" y="2077632"/>
            <a:ext cx="6869201" cy="3614508"/>
          </a:xfrm>
          <a:prstGeom prst="roundRect">
            <a:avLst>
              <a:gd name="adj" fmla="val 8016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6A9F59-F7B8-E22E-D13F-806CBCB441BA}"/>
              </a:ext>
            </a:extLst>
          </p:cNvPr>
          <p:cNvSpPr txBox="1"/>
          <p:nvPr/>
        </p:nvSpPr>
        <p:spPr>
          <a:xfrm>
            <a:off x="756833" y="2187049"/>
            <a:ext cx="6465529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LEV stability is relevant to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Reynolds number, aspect ratio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(span over chord) and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Rossby number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(or root cutoff).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local LEV stability at a specific spanwise position may be relevant to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revolving radius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LEV dynamics is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time-variant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dependent on revolving radius during the LEV formation.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LEV dynamics is still underexplored and requires a temporo-spatial analysis under a universal approach.</a:t>
            </a:r>
          </a:p>
        </p:txBody>
      </p:sp>
      <p:pic>
        <p:nvPicPr>
          <p:cNvPr id="35" name="图片 34" descr="图片包含 游戏机, 打印机, 食物, 光盘&#10;&#10;描述已自动生成">
            <a:extLst>
              <a:ext uri="{FF2B5EF4-FFF2-40B4-BE49-F238E27FC236}">
                <a16:creationId xmlns:a16="http://schemas.microsoft.com/office/drawing/2014/main" id="{33B76589-0D41-59A5-220E-DA017B7FC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3" r="30692"/>
          <a:stretch/>
        </p:blipFill>
        <p:spPr>
          <a:xfrm>
            <a:off x="7816534" y="3845050"/>
            <a:ext cx="3807776" cy="2174750"/>
          </a:xfrm>
          <a:prstGeom prst="rect">
            <a:avLst/>
          </a:prstGeom>
        </p:spPr>
      </p:pic>
      <p:pic>
        <p:nvPicPr>
          <p:cNvPr id="37" name="图片 36" descr="图示&#10;&#10;中度可信度描述已自动生成">
            <a:extLst>
              <a:ext uri="{FF2B5EF4-FFF2-40B4-BE49-F238E27FC236}">
                <a16:creationId xmlns:a16="http://schemas.microsoft.com/office/drawing/2014/main" id="{EB28DC2F-1C8C-9F0D-A446-53904DCF99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1"/>
          <a:stretch/>
        </p:blipFill>
        <p:spPr>
          <a:xfrm>
            <a:off x="7618414" y="1732632"/>
            <a:ext cx="4178566" cy="19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3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59005CC5-62B4-5EDD-0F9F-23A86AA7720F}"/>
              </a:ext>
            </a:extLst>
          </p:cNvPr>
          <p:cNvSpPr/>
          <p:nvPr/>
        </p:nvSpPr>
        <p:spPr>
          <a:xfrm>
            <a:off x="3137327" y="682714"/>
            <a:ext cx="6019801" cy="76517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List of contents</a:t>
            </a:r>
            <a:endParaRPr lang="zh-CN" altLang="en-US" sz="44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C029A81-98C2-524E-54A6-734104B79E47}"/>
              </a:ext>
            </a:extLst>
          </p:cNvPr>
          <p:cNvSpPr/>
          <p:nvPr/>
        </p:nvSpPr>
        <p:spPr>
          <a:xfrm>
            <a:off x="1406451" y="1945424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74FA17-5C39-BDEE-34D6-A2A499477FAE}"/>
              </a:ext>
            </a:extLst>
          </p:cNvPr>
          <p:cNvSpPr/>
          <p:nvPr/>
        </p:nvSpPr>
        <p:spPr>
          <a:xfrm>
            <a:off x="2899610" y="2056910"/>
            <a:ext cx="7439526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Aerodynamics of Flying Insects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80EC78F-522E-EF26-E834-B0BEAA4EA356}"/>
              </a:ext>
            </a:extLst>
          </p:cNvPr>
          <p:cNvSpPr/>
          <p:nvPr/>
        </p:nvSpPr>
        <p:spPr>
          <a:xfrm>
            <a:off x="2899610" y="3508839"/>
            <a:ext cx="7439525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Leading-edge Vortex Stability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2700A66-88FB-DEE4-F64E-887B581D332B}"/>
              </a:ext>
            </a:extLst>
          </p:cNvPr>
          <p:cNvSpPr/>
          <p:nvPr/>
        </p:nvSpPr>
        <p:spPr>
          <a:xfrm>
            <a:off x="2899611" y="4940448"/>
            <a:ext cx="7439524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Vorticity Dynamics of LEV</a:t>
            </a:r>
            <a:endParaRPr lang="zh-CN" altLang="en-US" sz="3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9B8CCD89-00D5-17EE-68C7-C46820EFD97E}"/>
              </a:ext>
            </a:extLst>
          </p:cNvPr>
          <p:cNvSpPr/>
          <p:nvPr/>
        </p:nvSpPr>
        <p:spPr>
          <a:xfrm>
            <a:off x="1406451" y="3397353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2E01B37-83AF-4EC0-BFAD-0096C83BDA61}"/>
              </a:ext>
            </a:extLst>
          </p:cNvPr>
          <p:cNvSpPr/>
          <p:nvPr/>
        </p:nvSpPr>
        <p:spPr>
          <a:xfrm>
            <a:off x="1406451" y="4828962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982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4866539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Problem setup and frames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611C2FF-532B-00E7-3631-9DF836F8404B}"/>
              </a:ext>
            </a:extLst>
          </p:cNvPr>
          <p:cNvGrpSpPr/>
          <p:nvPr/>
        </p:nvGrpSpPr>
        <p:grpSpPr>
          <a:xfrm>
            <a:off x="605996" y="1461222"/>
            <a:ext cx="4186664" cy="4844688"/>
            <a:chOff x="594359" y="1324062"/>
            <a:chExt cx="4186664" cy="4844688"/>
          </a:xfrm>
        </p:grpSpPr>
        <p:pic>
          <p:nvPicPr>
            <p:cNvPr id="6" name="图片 5" descr="图片包含 图示&#10;&#10;描述已自动生成">
              <a:extLst>
                <a:ext uri="{FF2B5EF4-FFF2-40B4-BE49-F238E27FC236}">
                  <a16:creationId xmlns:a16="http://schemas.microsoft.com/office/drawing/2014/main" id="{50B42A0D-27B9-AA5D-04C4-94A0DBD50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92"/>
            <a:stretch/>
          </p:blipFill>
          <p:spPr>
            <a:xfrm>
              <a:off x="594359" y="1324062"/>
              <a:ext cx="4186664" cy="4140000"/>
            </a:xfrm>
            <a:prstGeom prst="roundRect">
              <a:avLst/>
            </a:prstGeom>
          </p:spPr>
        </p:pic>
        <p:graphicFrame>
          <p:nvGraphicFramePr>
            <p:cNvPr id="7" name="对象 6">
              <a:extLst>
                <a:ext uri="{FF2B5EF4-FFF2-40B4-BE49-F238E27FC236}">
                  <a16:creationId xmlns:a16="http://schemas.microsoft.com/office/drawing/2014/main" id="{D051C398-6A6A-7E6A-1D59-9AAB07D577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7926747"/>
                </p:ext>
              </p:extLst>
            </p:nvPr>
          </p:nvGraphicFramePr>
          <p:xfrm>
            <a:off x="1728841" y="5584550"/>
            <a:ext cx="1917700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17360" imgH="583920" progId="Equation.DSMT4">
                    <p:embed/>
                  </p:oleObj>
                </mc:Choice>
                <mc:Fallback>
                  <p:oleObj name="Equation" r:id="rId4" imgW="1917360" imgH="583920" progId="Equation.DSMT4">
                    <p:embed/>
                    <p:pic>
                      <p:nvPicPr>
                        <p:cNvPr id="13" name="对象 12">
                          <a:extLst>
                            <a:ext uri="{FF2B5EF4-FFF2-40B4-BE49-F238E27FC236}">
                              <a16:creationId xmlns:a16="http://schemas.microsoft.com/office/drawing/2014/main" id="{FE9C2495-6BD6-40FE-88D5-C0897629BBD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728841" y="5584550"/>
                          <a:ext cx="1917700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C0C18F5E-8028-BA59-E6F9-B0741F38F213}"/>
              </a:ext>
            </a:extLst>
          </p:cNvPr>
          <p:cNvSpPr/>
          <p:nvPr/>
        </p:nvSpPr>
        <p:spPr>
          <a:xfrm>
            <a:off x="5372099" y="1462686"/>
            <a:ext cx="673989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Inertial Cartesian frame </a:t>
            </a:r>
            <a:r>
              <a:rPr lang="zh-CN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→ 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rotating Cartesian frames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C3C0A9F-2090-1EFF-C646-425BF2AAB22D}"/>
              </a:ext>
            </a:extLst>
          </p:cNvPr>
          <p:cNvSpPr/>
          <p:nvPr/>
        </p:nvSpPr>
        <p:spPr>
          <a:xfrm>
            <a:off x="5512044" y="2086958"/>
            <a:ext cx="6245616" cy="4077622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FF0F7F9-4954-D358-B3C4-02C48AD6CE24}"/>
                  </a:ext>
                </a:extLst>
              </p:cNvPr>
              <p:cNvSpPr txBox="1"/>
              <p:nvPr/>
            </p:nvSpPr>
            <p:spPr>
              <a:xfrm>
                <a:off x="5588244" y="2086959"/>
                <a:ext cx="6359916" cy="3511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ts val="3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Due to the revolving nature</a:t>
                </a:r>
              </a:p>
              <a:p>
                <a:pPr marL="285750" indent="-285750">
                  <a:lnSpc>
                    <a:spcPts val="3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Related to azimuth angle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) and fixed during the motion</a:t>
                </a:r>
              </a:p>
              <a:p>
                <a:pPr marL="285750" indent="-285750">
                  <a:lnSpc>
                    <a:spcPts val="3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For a specific point A:</a:t>
                </a:r>
              </a:p>
              <a:p>
                <a:pPr marL="742950" lvl="1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Positive radial direction </a:t>
                </a:r>
              </a:p>
              <a:p>
                <a:pPr lvl="1">
                  <a:lnSpc>
                    <a:spcPts val="3000"/>
                  </a:lnSpc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   (</a:t>
                </a:r>
                <a:r>
                  <a:rPr lang="en-US" altLang="zh-CN" i="1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from point A to the center of rotation</a:t>
                </a: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</a:p>
              <a:p>
                <a:pPr marL="742950" lvl="1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Positive tangential direction </a:t>
                </a:r>
              </a:p>
              <a:p>
                <a:pPr lvl="1">
                  <a:lnSpc>
                    <a:spcPts val="3000"/>
                  </a:lnSpc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   (</a:t>
                </a:r>
                <a:r>
                  <a:rPr lang="en-US" altLang="zh-CN" i="1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tangential and backward to the wing motion</a:t>
                </a: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</a:p>
              <a:p>
                <a:pPr marL="742950" lvl="1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Vertical direction is preserved</a:t>
                </a: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Gradient tensors are calculated using chain rules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FF0F7F9-4954-D358-B3C4-02C48AD6C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244" y="2086959"/>
                <a:ext cx="6359916" cy="3511218"/>
              </a:xfrm>
              <a:prstGeom prst="rect">
                <a:avLst/>
              </a:prstGeom>
              <a:blipFill>
                <a:blip r:embed="rId6"/>
                <a:stretch>
                  <a:fillRect l="-671" b="-19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792ABDF4-78F2-3994-BBE1-23B77B69B8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952741"/>
              </p:ext>
            </p:extLst>
          </p:nvPr>
        </p:nvGraphicFramePr>
        <p:xfrm>
          <a:off x="7689214" y="5642611"/>
          <a:ext cx="196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68480" imgH="342720" progId="Equation.DSMT4">
                  <p:embed/>
                </p:oleObj>
              </mc:Choice>
              <mc:Fallback>
                <p:oleObj name="Equation" r:id="rId7" imgW="1968480" imgH="342720" progId="Equation.DSMT4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2C364A1D-BE4B-43C0-9E02-BC1AB6517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89214" y="5642611"/>
                        <a:ext cx="196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939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Vorticity equation in the co-rotating frame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1083EB6-3467-85A8-AC22-BF3F5D68E2B8}"/>
              </a:ext>
            </a:extLst>
          </p:cNvPr>
          <p:cNvGrpSpPr/>
          <p:nvPr/>
        </p:nvGrpSpPr>
        <p:grpSpPr>
          <a:xfrm>
            <a:off x="767715" y="3412634"/>
            <a:ext cx="10734675" cy="2837036"/>
            <a:chOff x="523875" y="3326287"/>
            <a:chExt cx="10734675" cy="283703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33FDCB38-6B46-AA3D-3EE1-F293BB0724B2}"/>
                </a:ext>
              </a:extLst>
            </p:cNvPr>
            <p:cNvSpPr/>
            <p:nvPr/>
          </p:nvSpPr>
          <p:spPr>
            <a:xfrm>
              <a:off x="523875" y="3871890"/>
              <a:ext cx="10734675" cy="2291433"/>
            </a:xfrm>
            <a:prstGeom prst="roundRect">
              <a:avLst>
                <a:gd name="adj" fmla="val 6518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2B458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箭头: 右 10">
              <a:extLst>
                <a:ext uri="{FF2B5EF4-FFF2-40B4-BE49-F238E27FC236}">
                  <a16:creationId xmlns:a16="http://schemas.microsoft.com/office/drawing/2014/main" id="{88C603C0-D50F-36D7-4861-D713DDF5C94D}"/>
                </a:ext>
              </a:extLst>
            </p:cNvPr>
            <p:cNvSpPr/>
            <p:nvPr/>
          </p:nvSpPr>
          <p:spPr>
            <a:xfrm rot="5400000">
              <a:off x="7728394" y="3294093"/>
              <a:ext cx="402336" cy="466724"/>
            </a:xfrm>
            <a:prstGeom prst="rightArrow">
              <a:avLst>
                <a:gd name="adj1" fmla="val 4375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rgbClr val="2B458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9DB20D1-9B9C-023F-F034-DEDE936F5BAE}"/>
              </a:ext>
            </a:extLst>
          </p:cNvPr>
          <p:cNvGrpSpPr/>
          <p:nvPr/>
        </p:nvGrpSpPr>
        <p:grpSpPr>
          <a:xfrm>
            <a:off x="3825240" y="1777987"/>
            <a:ext cx="7677150" cy="1528763"/>
            <a:chOff x="3581400" y="1562100"/>
            <a:chExt cx="7677150" cy="1528763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414805F2-4F4C-E53D-1666-1CDF7E1840D7}"/>
                </a:ext>
              </a:extLst>
            </p:cNvPr>
            <p:cNvSpPr/>
            <p:nvPr/>
          </p:nvSpPr>
          <p:spPr>
            <a:xfrm>
              <a:off x="5067299" y="1562100"/>
              <a:ext cx="6191251" cy="1528763"/>
            </a:xfrm>
            <a:prstGeom prst="roundRect">
              <a:avLst>
                <a:gd name="adj" fmla="val 6518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2B458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F276A31F-85D2-185F-6FA2-B0338AF1D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1802607"/>
              <a:ext cx="1485899" cy="1611"/>
            </a:xfrm>
            <a:prstGeom prst="straightConnector1">
              <a:avLst/>
            </a:prstGeom>
            <a:ln w="127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对象 21">
              <a:extLst>
                <a:ext uri="{FF2B5EF4-FFF2-40B4-BE49-F238E27FC236}">
                  <a16:creationId xmlns:a16="http://schemas.microsoft.com/office/drawing/2014/main" id="{A1B51764-1F3E-7B29-685D-788B13D83C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7890881"/>
                </p:ext>
              </p:extLst>
            </p:nvPr>
          </p:nvGraphicFramePr>
          <p:xfrm>
            <a:off x="3740150" y="1947863"/>
            <a:ext cx="1168400" cy="1079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68200" imgH="1079280" progId="Equation.DSMT4">
                    <p:embed/>
                  </p:oleObj>
                </mc:Choice>
                <mc:Fallback>
                  <p:oleObj name="Equation" r:id="rId3" imgW="1168200" imgH="1079280" progId="Equation.DSMT4">
                    <p:embed/>
                    <p:pic>
                      <p:nvPicPr>
                        <p:cNvPr id="27" name="对象 26">
                          <a:extLst>
                            <a:ext uri="{FF2B5EF4-FFF2-40B4-BE49-F238E27FC236}">
                              <a16:creationId xmlns:a16="http://schemas.microsoft.com/office/drawing/2014/main" id="{672A689F-0480-48F8-9181-D65425E5E8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40150" y="1947863"/>
                          <a:ext cx="1168400" cy="1079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DE11E6-33C9-4C16-0506-719C8A67AFF3}"/>
              </a:ext>
            </a:extLst>
          </p:cNvPr>
          <p:cNvGrpSpPr/>
          <p:nvPr/>
        </p:nvGrpSpPr>
        <p:grpSpPr>
          <a:xfrm>
            <a:off x="767715" y="1779598"/>
            <a:ext cx="3057525" cy="1528763"/>
            <a:chOff x="523875" y="1563711"/>
            <a:chExt cx="3057525" cy="152876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5D9692F-65DA-E135-B83C-EBC5D7A201A3}"/>
                </a:ext>
              </a:extLst>
            </p:cNvPr>
            <p:cNvSpPr/>
            <p:nvPr/>
          </p:nvSpPr>
          <p:spPr>
            <a:xfrm>
              <a:off x="523875" y="1563711"/>
              <a:ext cx="3057525" cy="1528763"/>
            </a:xfrm>
            <a:prstGeom prst="roundRect">
              <a:avLst>
                <a:gd name="adj" fmla="val 6518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aphicFrame>
          <p:nvGraphicFramePr>
            <p:cNvPr id="25" name="对象 24">
              <a:extLst>
                <a:ext uri="{FF2B5EF4-FFF2-40B4-BE49-F238E27FC236}">
                  <a16:creationId xmlns:a16="http://schemas.microsoft.com/office/drawing/2014/main" id="{68303F10-232A-3569-DC9D-5AC09ACE4C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7260848"/>
                </p:ext>
              </p:extLst>
            </p:nvPr>
          </p:nvGraphicFramePr>
          <p:xfrm>
            <a:off x="663575" y="2024063"/>
            <a:ext cx="2794000" cy="952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793960" imgH="952200" progId="Equation.DSMT4">
                    <p:embed/>
                  </p:oleObj>
                </mc:Choice>
                <mc:Fallback>
                  <p:oleObj name="Equation" r:id="rId5" imgW="2793960" imgH="952200" progId="Equation.DSMT4">
                    <p:embed/>
                    <p:pic>
                      <p:nvPicPr>
                        <p:cNvPr id="2" name="对象 1">
                          <a:extLst>
                            <a:ext uri="{FF2B5EF4-FFF2-40B4-BE49-F238E27FC236}">
                              <a16:creationId xmlns:a16="http://schemas.microsoft.com/office/drawing/2014/main" id="{50C4ADEA-E8E5-4973-A8A7-774BCA7CBE0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3575" y="2024063"/>
                          <a:ext cx="2794000" cy="952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089ADD7-417D-71D0-245D-B6D73B7B38EB}"/>
                </a:ext>
              </a:extLst>
            </p:cNvPr>
            <p:cNvSpPr txBox="1"/>
            <p:nvPr/>
          </p:nvSpPr>
          <p:spPr>
            <a:xfrm>
              <a:off x="676275" y="1597727"/>
              <a:ext cx="2743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Navier-Stokes equations</a:t>
              </a:r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701333A-EAF1-3780-C4AD-9195725D0EA2}"/>
              </a:ext>
            </a:extLst>
          </p:cNvPr>
          <p:cNvGrpSpPr/>
          <p:nvPr/>
        </p:nvGrpSpPr>
        <p:grpSpPr>
          <a:xfrm>
            <a:off x="5378514" y="1842189"/>
            <a:ext cx="6286501" cy="1329623"/>
            <a:chOff x="5134674" y="1626302"/>
            <a:chExt cx="6286501" cy="1329623"/>
          </a:xfrm>
        </p:grpSpPr>
        <p:graphicFrame>
          <p:nvGraphicFramePr>
            <p:cNvPr id="28" name="对象 27">
              <a:extLst>
                <a:ext uri="{FF2B5EF4-FFF2-40B4-BE49-F238E27FC236}">
                  <a16:creationId xmlns:a16="http://schemas.microsoft.com/office/drawing/2014/main" id="{712B5BE7-FD0E-DD72-738E-7A1170E5599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321356"/>
                </p:ext>
              </p:extLst>
            </p:nvPr>
          </p:nvGraphicFramePr>
          <p:xfrm>
            <a:off x="5575300" y="2181225"/>
            <a:ext cx="3492500" cy="77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492360" imgH="774360" progId="Equation.DSMT4">
                    <p:embed/>
                  </p:oleObj>
                </mc:Choice>
                <mc:Fallback>
                  <p:oleObj name="Equation" r:id="rId7" imgW="3492360" imgH="774360" progId="Equation.DSMT4">
                    <p:embed/>
                    <p:pic>
                      <p:nvPicPr>
                        <p:cNvPr id="12" name="对象 11">
                          <a:extLst>
                            <a:ext uri="{FF2B5EF4-FFF2-40B4-BE49-F238E27FC236}">
                              <a16:creationId xmlns:a16="http://schemas.microsoft.com/office/drawing/2014/main" id="{42DCA601-49D9-4523-85D8-308110FDC7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575300" y="2181225"/>
                          <a:ext cx="3492500" cy="774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84A003E-3BEF-4CAC-EB8D-E797C0E9186D}"/>
                </a:ext>
              </a:extLst>
            </p:cNvPr>
            <p:cNvSpPr txBox="1"/>
            <p:nvPr/>
          </p:nvSpPr>
          <p:spPr>
            <a:xfrm>
              <a:off x="5134674" y="1626302"/>
              <a:ext cx="62865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Normalized vorticity transport equation (co-rotating frame) </a:t>
              </a:r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aphicFrame>
          <p:nvGraphicFramePr>
            <p:cNvPr id="30" name="对象 29">
              <a:extLst>
                <a:ext uri="{FF2B5EF4-FFF2-40B4-BE49-F238E27FC236}">
                  <a16:creationId xmlns:a16="http://schemas.microsoft.com/office/drawing/2014/main" id="{36E0CBC7-4929-F264-AE46-610F58E440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6727773"/>
                </p:ext>
              </p:extLst>
            </p:nvPr>
          </p:nvGraphicFramePr>
          <p:xfrm>
            <a:off x="9537700" y="2177269"/>
            <a:ext cx="1282700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82680" imgH="698400" progId="Equation.DSMT4">
                    <p:embed/>
                  </p:oleObj>
                </mc:Choice>
                <mc:Fallback>
                  <p:oleObj name="Equation" r:id="rId9" imgW="1282680" imgH="698400" progId="Equation.DSMT4">
                    <p:embed/>
                    <p:pic>
                      <p:nvPicPr>
                        <p:cNvPr id="14" name="对象 13">
                          <a:extLst>
                            <a:ext uri="{FF2B5EF4-FFF2-40B4-BE49-F238E27FC236}">
                              <a16:creationId xmlns:a16="http://schemas.microsoft.com/office/drawing/2014/main" id="{3963A0AB-AD5F-473F-9C56-8C670F0D41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537700" y="2177269"/>
                          <a:ext cx="1282700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1" name="对象 30">
            <a:extLst>
              <a:ext uri="{FF2B5EF4-FFF2-40B4-BE49-F238E27FC236}">
                <a16:creationId xmlns:a16="http://schemas.microsoft.com/office/drawing/2014/main" id="{2602221B-F63E-ECC4-DE82-A6D8C04403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002434"/>
              </p:ext>
            </p:extLst>
          </p:nvPr>
        </p:nvGraphicFramePr>
        <p:xfrm>
          <a:off x="1082040" y="4669142"/>
          <a:ext cx="3467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66800" imgH="787320" progId="Equation.DSMT4">
                  <p:embed/>
                </p:oleObj>
              </mc:Choice>
              <mc:Fallback>
                <p:oleObj name="Equation" r:id="rId11" imgW="3466800" imgH="787320" progId="Equation.DSMT4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65D90B7A-ED38-4D32-875F-32687C769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82040" y="4669142"/>
                        <a:ext cx="34671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:a16="http://schemas.microsoft.com/office/drawing/2014/main" id="{CF47E0D6-967B-8C55-1CBA-78DAD0F9BFF6}"/>
              </a:ext>
            </a:extLst>
          </p:cNvPr>
          <p:cNvSpPr txBox="1"/>
          <p:nvPr/>
        </p:nvSpPr>
        <p:spPr>
          <a:xfrm>
            <a:off x="891539" y="4030059"/>
            <a:ext cx="3819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Radial components (</a:t>
            </a:r>
            <a:r>
              <a:rPr lang="en-US" altLang="zh-CN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-direction)</a:t>
            </a: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3" name="对象 32">
            <a:extLst>
              <a:ext uri="{FF2B5EF4-FFF2-40B4-BE49-F238E27FC236}">
                <a16:creationId xmlns:a16="http://schemas.microsoft.com/office/drawing/2014/main" id="{5B627F39-FAE8-F900-4F0B-01B7D5C99D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173905"/>
              </p:ext>
            </p:extLst>
          </p:nvPr>
        </p:nvGraphicFramePr>
        <p:xfrm>
          <a:off x="5311139" y="4078713"/>
          <a:ext cx="36957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695400" imgH="622080" progId="Equation.DSMT4">
                  <p:embed/>
                </p:oleObj>
              </mc:Choice>
              <mc:Fallback>
                <p:oleObj name="Equation" r:id="rId13" imgW="3695400" imgH="622080" progId="Equation.DSMT4">
                  <p:embed/>
                  <p:pic>
                    <p:nvPicPr>
                      <p:cNvPr id="32" name="对象 31">
                        <a:extLst>
                          <a:ext uri="{FF2B5EF4-FFF2-40B4-BE49-F238E27FC236}">
                            <a16:creationId xmlns:a16="http://schemas.microsoft.com/office/drawing/2014/main" id="{A73768B4-F7E4-49D2-BD79-D9406F59DB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11139" y="4078713"/>
                        <a:ext cx="36957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id="{5A7FCB61-6F26-2083-5A18-82458FB9E8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143547"/>
              </p:ext>
            </p:extLst>
          </p:nvPr>
        </p:nvGraphicFramePr>
        <p:xfrm>
          <a:off x="5491853" y="4828038"/>
          <a:ext cx="49022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902120" imgH="977760" progId="Equation.DSMT4">
                  <p:embed/>
                </p:oleObj>
              </mc:Choice>
              <mc:Fallback>
                <p:oleObj name="Equation" r:id="rId15" imgW="4902120" imgH="977760" progId="Equation.DSMT4">
                  <p:embed/>
                  <p:pic>
                    <p:nvPicPr>
                      <p:cNvPr id="33" name="对象 32">
                        <a:extLst>
                          <a:ext uri="{FF2B5EF4-FFF2-40B4-BE49-F238E27FC236}">
                            <a16:creationId xmlns:a16="http://schemas.microsoft.com/office/drawing/2014/main" id="{9C213969-04AB-4C41-A011-E2EB114674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91853" y="4828038"/>
                        <a:ext cx="49022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组合 34">
            <a:extLst>
              <a:ext uri="{FF2B5EF4-FFF2-40B4-BE49-F238E27FC236}">
                <a16:creationId xmlns:a16="http://schemas.microsoft.com/office/drawing/2014/main" id="{C61DFFDC-4D02-E27B-B5B3-0D3AE851B10B}"/>
              </a:ext>
            </a:extLst>
          </p:cNvPr>
          <p:cNvGrpSpPr/>
          <p:nvPr/>
        </p:nvGrpSpPr>
        <p:grpSpPr>
          <a:xfrm>
            <a:off x="6919647" y="5723242"/>
            <a:ext cx="764715" cy="440960"/>
            <a:chOff x="6675807" y="5629275"/>
            <a:chExt cx="764715" cy="440960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255D1E2-FCF5-B588-971B-BBDBE4B2D169}"/>
                </a:ext>
              </a:extLst>
            </p:cNvPr>
            <p:cNvSpPr txBox="1"/>
            <p:nvPr/>
          </p:nvSpPr>
          <p:spPr>
            <a:xfrm>
              <a:off x="6675807" y="5731681"/>
              <a:ext cx="7647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Tilting</a:t>
              </a:r>
              <a:endParaRPr lang="zh-CN" altLang="en-US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933A9362-9F87-8972-382F-23EFB2E5F5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6563" y="5629275"/>
              <a:ext cx="271604" cy="150032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C3EF95B-E719-3676-E865-D4021A5DF2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8165" y="5629275"/>
              <a:ext cx="264179" cy="150032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B96863D-2E4F-4D92-42BF-44D3D82A1267}"/>
              </a:ext>
            </a:extLst>
          </p:cNvPr>
          <p:cNvGrpSpPr/>
          <p:nvPr/>
        </p:nvGrpSpPr>
        <p:grpSpPr>
          <a:xfrm>
            <a:off x="8035290" y="5703764"/>
            <a:ext cx="1159153" cy="473391"/>
            <a:chOff x="7791450" y="5609797"/>
            <a:chExt cx="1159153" cy="473391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C23DAF0-4D5E-B4F6-B46C-B62E16DD3980}"/>
                </a:ext>
              </a:extLst>
            </p:cNvPr>
            <p:cNvSpPr txBox="1"/>
            <p:nvPr/>
          </p:nvSpPr>
          <p:spPr>
            <a:xfrm>
              <a:off x="7791450" y="5744634"/>
              <a:ext cx="11591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Stretching</a:t>
              </a:r>
              <a:endParaRPr lang="zh-CN" altLang="en-US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B99FEF95-5B31-0BFE-CB3B-FDFD12531D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2752" y="5609797"/>
              <a:ext cx="88275" cy="172937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4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Simulations and PTV experiments</a:t>
            </a:r>
          </a:p>
        </p:txBody>
      </p:sp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6E13367B-D186-EBF8-9F90-7A767C501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7" t="16934" r="16601" b="36800"/>
          <a:stretch/>
        </p:blipFill>
        <p:spPr>
          <a:xfrm>
            <a:off x="5307277" y="3376180"/>
            <a:ext cx="6413807" cy="234000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D2A95FF9-D498-021D-2475-0CD1F20D19B5}"/>
              </a:ext>
            </a:extLst>
          </p:cNvPr>
          <p:cNvSpPr/>
          <p:nvPr/>
        </p:nvSpPr>
        <p:spPr>
          <a:xfrm>
            <a:off x="647700" y="1402397"/>
            <a:ext cx="4032504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Numerical simulations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FD2D83-9CF6-8692-8BD6-A5D4DBF707C9}"/>
              </a:ext>
            </a:extLst>
          </p:cNvPr>
          <p:cNvSpPr/>
          <p:nvPr/>
        </p:nvSpPr>
        <p:spPr>
          <a:xfrm>
            <a:off x="5756148" y="1402397"/>
            <a:ext cx="596493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Robotic wing experiments</a:t>
            </a:r>
          </a:p>
        </p:txBody>
      </p:sp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D076BC9C-0A80-1670-1191-5212C20C9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9"/>
          <a:stretch/>
        </p:blipFill>
        <p:spPr>
          <a:xfrm>
            <a:off x="987239" y="3395973"/>
            <a:ext cx="3603183" cy="2340000"/>
          </a:xfrm>
          <a:prstGeom prst="roundRect">
            <a:avLst>
              <a:gd name="adj" fmla="val 27910"/>
            </a:avLst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CF89D0E-1B68-3BCC-1AA4-5A90505AD3A8}"/>
              </a:ext>
            </a:extLst>
          </p:cNvPr>
          <p:cNvSpPr txBox="1"/>
          <p:nvPr/>
        </p:nvSpPr>
        <p:spPr>
          <a:xfrm>
            <a:off x="882397" y="1858400"/>
            <a:ext cx="4300728" cy="1491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 in-house solver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Artificial compressibility method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Body-fitted O-H block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Well validated</a:t>
            </a: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A22FEB-89C0-0A73-F370-F6D5E9F025A8}"/>
              </a:ext>
            </a:extLst>
          </p:cNvPr>
          <p:cNvSpPr txBox="1"/>
          <p:nvPr/>
        </p:nvSpPr>
        <p:spPr>
          <a:xfrm>
            <a:off x="5823204" y="1858400"/>
            <a:ext cx="5294375" cy="1491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Oil tank with ‘Shake-the-box’ PTV setups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Dynamically-scaled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Time-resolved 3D flow measurement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Force measurement (Nano17)</a:t>
            </a: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B5B8799-8A7C-2D49-DB5D-532595E2AB8C}"/>
              </a:ext>
            </a:extLst>
          </p:cNvPr>
          <p:cNvSpPr txBox="1"/>
          <p:nvPr/>
        </p:nvSpPr>
        <p:spPr>
          <a:xfrm>
            <a:off x="1160975" y="5978746"/>
            <a:ext cx="102075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L. Chen, J. H. Wu and B. Cheng. (2020). Leading-edge vortex formation and transient lift generation on a revolving wing at low Reynolds number.</a:t>
            </a:r>
            <a:endParaRPr lang="zh-CN" altLang="en-US" sz="1200" i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7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BB62B46-9E02-A71C-85DD-A9229A61CAFC}"/>
              </a:ext>
            </a:extLst>
          </p:cNvPr>
          <p:cNvGrpSpPr/>
          <p:nvPr/>
        </p:nvGrpSpPr>
        <p:grpSpPr>
          <a:xfrm>
            <a:off x="368401" y="1670191"/>
            <a:ext cx="8254462" cy="2589297"/>
            <a:chOff x="281940" y="1514882"/>
            <a:chExt cx="8254462" cy="2589297"/>
          </a:xfrm>
        </p:grpSpPr>
        <p:pic>
          <p:nvPicPr>
            <p:cNvPr id="4" name="图片 3" descr="图示&#10;&#10;描述已自动生成">
              <a:extLst>
                <a:ext uri="{FF2B5EF4-FFF2-40B4-BE49-F238E27FC236}">
                  <a16:creationId xmlns:a16="http://schemas.microsoft.com/office/drawing/2014/main" id="{39373E50-FBE9-DCC2-5525-9DC452DC2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250" y="1514882"/>
              <a:ext cx="7298152" cy="258929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5A26750-3B82-D582-BCEE-12F3A8396DED}"/>
                </a:ext>
              </a:extLst>
            </p:cNvPr>
            <p:cNvSpPr txBox="1"/>
            <p:nvPr/>
          </p:nvSpPr>
          <p:spPr>
            <a:xfrm>
              <a:off x="281940" y="1938920"/>
              <a:ext cx="8010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CFD</a:t>
              </a:r>
              <a:endParaRPr lang="zh-CN" altLang="en-US" sz="1600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CA0358A-E403-C37B-D148-B89D5C6F6FBA}"/>
                </a:ext>
              </a:extLst>
            </p:cNvPr>
            <p:cNvSpPr txBox="1"/>
            <p:nvPr/>
          </p:nvSpPr>
          <p:spPr>
            <a:xfrm>
              <a:off x="281940" y="3096209"/>
              <a:ext cx="8010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PTV</a:t>
              </a:r>
              <a:endParaRPr lang="zh-CN" altLang="en-US" sz="1600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0D3BB8D-4194-66A1-ECE2-CAEFD2CF1F36}"/>
              </a:ext>
            </a:extLst>
          </p:cNvPr>
          <p:cNvGrpSpPr/>
          <p:nvPr/>
        </p:nvGrpSpPr>
        <p:grpSpPr>
          <a:xfrm>
            <a:off x="1061086" y="4332210"/>
            <a:ext cx="6161174" cy="2096399"/>
            <a:chOff x="1238719" y="4167679"/>
            <a:chExt cx="6161174" cy="2096399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1741662-01C6-E8F2-DE07-96A5D77F3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719" y="4167679"/>
              <a:ext cx="6161174" cy="2096399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1332BFC-A22F-BC26-B50E-DD757B8B87B7}"/>
                </a:ext>
              </a:extLst>
            </p:cNvPr>
            <p:cNvSpPr txBox="1"/>
            <p:nvPr/>
          </p:nvSpPr>
          <p:spPr>
            <a:xfrm>
              <a:off x="6025036" y="4504985"/>
              <a:ext cx="2455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^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FEE1B88-A3CB-44DE-D964-C75398460766}"/>
              </a:ext>
            </a:extLst>
          </p:cNvPr>
          <p:cNvGrpSpPr/>
          <p:nvPr/>
        </p:nvGrpSpPr>
        <p:grpSpPr>
          <a:xfrm>
            <a:off x="7338314" y="4519129"/>
            <a:ext cx="3409798" cy="1800000"/>
            <a:chOff x="7251853" y="4363820"/>
            <a:chExt cx="3409798" cy="180000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AFC3FE2-9B0A-8DF5-162F-3A13DA02FBDE}"/>
                </a:ext>
              </a:extLst>
            </p:cNvPr>
            <p:cNvGrpSpPr/>
            <p:nvPr/>
          </p:nvGrpSpPr>
          <p:grpSpPr>
            <a:xfrm>
              <a:off x="7683500" y="4363820"/>
              <a:ext cx="2978151" cy="1800000"/>
              <a:chOff x="7816850" y="4330264"/>
              <a:chExt cx="2978151" cy="1800000"/>
            </a:xfrm>
          </p:grpSpPr>
          <p:pic>
            <p:nvPicPr>
              <p:cNvPr id="27" name="图片 26" descr="图表&#10;&#10;描述已自动生成">
                <a:extLst>
                  <a:ext uri="{FF2B5EF4-FFF2-40B4-BE49-F238E27FC236}">
                    <a16:creationId xmlns:a16="http://schemas.microsoft.com/office/drawing/2014/main" id="{75429703-7CDA-A13A-17F3-41CE600E64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694" b="50000"/>
              <a:stretch/>
            </p:blipFill>
            <p:spPr>
              <a:xfrm>
                <a:off x="7825639" y="4330264"/>
                <a:ext cx="2969362" cy="1800000"/>
              </a:xfrm>
              <a:prstGeom prst="roundRect">
                <a:avLst>
                  <a:gd name="adj" fmla="val 0"/>
                </a:avLst>
              </a:prstGeom>
            </p:spPr>
          </p:pic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11D97-C254-EA40-07A9-45790A7A8905}"/>
                  </a:ext>
                </a:extLst>
              </p:cNvPr>
              <p:cNvSpPr/>
              <p:nvPr/>
            </p:nvSpPr>
            <p:spPr>
              <a:xfrm>
                <a:off x="7816850" y="4330264"/>
                <a:ext cx="215900" cy="2290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50B2DD41-06C4-23DE-B9B7-BDEF3CF893AC}"/>
                </a:ext>
              </a:extLst>
            </p:cNvPr>
            <p:cNvSpPr/>
            <p:nvPr/>
          </p:nvSpPr>
          <p:spPr>
            <a:xfrm>
              <a:off x="7251853" y="5050510"/>
              <a:ext cx="402336" cy="292608"/>
            </a:xfrm>
            <a:prstGeom prst="rightArrow">
              <a:avLst>
                <a:gd name="adj1" fmla="val 4375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rgbClr val="2B458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75BDA94A-77AB-AA99-DABB-754AA662951B}"/>
              </a:ext>
            </a:extLst>
          </p:cNvPr>
          <p:cNvSpPr/>
          <p:nvPr/>
        </p:nvSpPr>
        <p:spPr>
          <a:xfrm>
            <a:off x="8962013" y="2032589"/>
            <a:ext cx="2628898" cy="1676908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5D7FA8C-2F45-70C8-636A-4E89A71C8924}"/>
              </a:ext>
            </a:extLst>
          </p:cNvPr>
          <p:cNvSpPr txBox="1"/>
          <p:nvPr/>
        </p:nvSpPr>
        <p:spPr>
          <a:xfrm>
            <a:off x="8962012" y="2032589"/>
            <a:ext cx="2628899" cy="1587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conical LEV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Stable LEV region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Unstable LEV region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Intensity saturation</a:t>
            </a: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421F1DF0-74CB-27F1-4B92-E7BE8C819A21}"/>
              </a:ext>
            </a:extLst>
          </p:cNvPr>
          <p:cNvCxnSpPr>
            <a:stCxn id="30" idx="2"/>
          </p:cNvCxnSpPr>
          <p:nvPr/>
        </p:nvCxnSpPr>
        <p:spPr>
          <a:xfrm flipH="1">
            <a:off x="9723120" y="3620203"/>
            <a:ext cx="553342" cy="140137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2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6574BCF9-74F9-7008-E85C-0CFF6DFE9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515073"/>
              </p:ext>
            </p:extLst>
          </p:nvPr>
        </p:nvGraphicFramePr>
        <p:xfrm>
          <a:off x="1029695" y="1752344"/>
          <a:ext cx="36957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95400" imgH="622080" progId="Equation.DSMT4">
                  <p:embed/>
                </p:oleObj>
              </mc:Choice>
              <mc:Fallback>
                <p:oleObj name="Equation" r:id="rId3" imgW="3695400" imgH="62208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EE33B1A4-C554-4563-91CE-052C8A89A1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9695" y="1752344"/>
                        <a:ext cx="36957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2470C58A-DFEC-3977-C625-BB637C30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053913"/>
              </p:ext>
            </p:extLst>
          </p:nvPr>
        </p:nvGraphicFramePr>
        <p:xfrm>
          <a:off x="5162550" y="1743133"/>
          <a:ext cx="4470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70120" imgH="622080" progId="Equation.DSMT4">
                  <p:embed/>
                </p:oleObj>
              </mc:Choice>
              <mc:Fallback>
                <p:oleObj name="Equation" r:id="rId5" imgW="4470120" imgH="622080" progId="Equation.DSMT4">
                  <p:embed/>
                  <p:pic>
                    <p:nvPicPr>
                      <p:cNvPr id="23" name="对象 22">
                        <a:extLst>
                          <a:ext uri="{FF2B5EF4-FFF2-40B4-BE49-F238E27FC236}">
                            <a16:creationId xmlns:a16="http://schemas.microsoft.com/office/drawing/2014/main" id="{9CBE8C7F-B460-463E-89BA-32078CC0F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62550" y="1743133"/>
                        <a:ext cx="4470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ED9FA10F-B1CF-9526-F7B9-DC58F6EE1C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263630"/>
              </p:ext>
            </p:extLst>
          </p:nvPr>
        </p:nvGraphicFramePr>
        <p:xfrm>
          <a:off x="1260926" y="2879682"/>
          <a:ext cx="520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560" imgH="228600" progId="Equation.DSMT4">
                  <p:embed/>
                </p:oleObj>
              </mc:Choice>
              <mc:Fallback>
                <p:oleObj name="Equation" r:id="rId7" imgW="520560" imgH="228600" progId="Equation.DSMT4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9FD0A99F-8639-4FA8-8454-BFEDF7710F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60926" y="2879682"/>
                        <a:ext cx="5207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3D01DC46-4B9E-ABBA-C8EF-9AAF6B3ECE5E}"/>
              </a:ext>
            </a:extLst>
          </p:cNvPr>
          <p:cNvGrpSpPr/>
          <p:nvPr/>
        </p:nvGrpSpPr>
        <p:grpSpPr>
          <a:xfrm>
            <a:off x="1802839" y="2841412"/>
            <a:ext cx="8301282" cy="1894515"/>
            <a:chOff x="1174189" y="2244512"/>
            <a:chExt cx="6480000" cy="1478863"/>
          </a:xfrm>
        </p:grpSpPr>
        <p:pic>
          <p:nvPicPr>
            <p:cNvPr id="9" name="图片 8" descr="电脑游戏画面&#10;&#10;中度可信度描述已自动生成">
              <a:extLst>
                <a:ext uri="{FF2B5EF4-FFF2-40B4-BE49-F238E27FC236}">
                  <a16:creationId xmlns:a16="http://schemas.microsoft.com/office/drawing/2014/main" id="{4F8167F3-1D99-4359-4D21-BE7720315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785"/>
            <a:stretch/>
          </p:blipFill>
          <p:spPr>
            <a:xfrm>
              <a:off x="1174189" y="2244512"/>
              <a:ext cx="6480000" cy="1478863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7ADDEFF-B9D4-E6C0-FB64-E2534F56917D}"/>
                </a:ext>
              </a:extLst>
            </p:cNvPr>
            <p:cNvSpPr/>
            <p:nvPr/>
          </p:nvSpPr>
          <p:spPr>
            <a:xfrm>
              <a:off x="1174189" y="2266706"/>
              <a:ext cx="215900" cy="229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A710717-D080-676C-10A8-D49CAE72FE97}"/>
                </a:ext>
              </a:extLst>
            </p:cNvPr>
            <p:cNvSpPr/>
            <p:nvPr/>
          </p:nvSpPr>
          <p:spPr>
            <a:xfrm>
              <a:off x="4509494" y="2266706"/>
              <a:ext cx="291105" cy="229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E7DDED1-FABE-5DA8-582F-EC3809B3D5C0}"/>
              </a:ext>
            </a:extLst>
          </p:cNvPr>
          <p:cNvSpPr/>
          <p:nvPr/>
        </p:nvSpPr>
        <p:spPr>
          <a:xfrm>
            <a:off x="1029695" y="5045837"/>
            <a:ext cx="10205005" cy="948679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AEEDFA8-7932-2076-5EDB-85EE63F89129}"/>
              </a:ext>
            </a:extLst>
          </p:cNvPr>
          <p:cNvSpPr txBox="1"/>
          <p:nvPr/>
        </p:nvSpPr>
        <p:spPr>
          <a:xfrm>
            <a:off x="1029696" y="5040462"/>
            <a:ext cx="10205004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Tangential convection of radial vorticity represents the spreading of LEV into the downstream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5752A87-E7CA-4451-3A53-CDE4B55414E2}"/>
              </a:ext>
            </a:extLst>
          </p:cNvPr>
          <p:cNvSpPr txBox="1"/>
          <p:nvPr/>
        </p:nvSpPr>
        <p:spPr>
          <a:xfrm>
            <a:off x="1029696" y="5504756"/>
            <a:ext cx="9366804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Vertical convection of radial vorticity represents the downwash effect in LEV stability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47FC66A-EA2E-FC48-9FAB-32289AFA4BC0}"/>
              </a:ext>
            </a:extLst>
          </p:cNvPr>
          <p:cNvGrpSpPr/>
          <p:nvPr/>
        </p:nvGrpSpPr>
        <p:grpSpPr>
          <a:xfrm>
            <a:off x="2290128" y="1766452"/>
            <a:ext cx="802322" cy="917290"/>
            <a:chOff x="2290128" y="1614052"/>
            <a:chExt cx="802322" cy="917290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FF34740-6F1B-EDA2-6FAA-D3AF01E5E50C}"/>
                </a:ext>
              </a:extLst>
            </p:cNvPr>
            <p:cNvSpPr/>
            <p:nvPr/>
          </p:nvSpPr>
          <p:spPr>
            <a:xfrm>
              <a:off x="2290128" y="1614052"/>
              <a:ext cx="802322" cy="6081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6" name="对象 35">
              <a:extLst>
                <a:ext uri="{FF2B5EF4-FFF2-40B4-BE49-F238E27FC236}">
                  <a16:creationId xmlns:a16="http://schemas.microsoft.com/office/drawing/2014/main" id="{2F805A12-68DD-EDD6-A8C6-5E8B80D469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6279098"/>
                </p:ext>
              </p:extLst>
            </p:nvPr>
          </p:nvGraphicFramePr>
          <p:xfrm>
            <a:off x="2576989" y="2239242"/>
            <a:ext cx="2286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28600" imgH="291960" progId="Equation.DSMT4">
                    <p:embed/>
                  </p:oleObj>
                </mc:Choice>
                <mc:Fallback>
                  <p:oleObj name="Equation" r:id="rId10" imgW="228600" imgH="291960" progId="Equation.DSMT4">
                    <p:embed/>
                    <p:pic>
                      <p:nvPicPr>
                        <p:cNvPr id="36" name="对象 35">
                          <a:extLst>
                            <a:ext uri="{FF2B5EF4-FFF2-40B4-BE49-F238E27FC236}">
                              <a16:creationId xmlns:a16="http://schemas.microsoft.com/office/drawing/2014/main" id="{643FB34B-86A2-46F8-8733-530C86B04F0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576989" y="2239242"/>
                          <a:ext cx="2286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3B68569-6206-D766-DAF6-C40B2F5017B5}"/>
              </a:ext>
            </a:extLst>
          </p:cNvPr>
          <p:cNvGrpSpPr/>
          <p:nvPr/>
        </p:nvGrpSpPr>
        <p:grpSpPr>
          <a:xfrm>
            <a:off x="3115744" y="1766452"/>
            <a:ext cx="802322" cy="930711"/>
            <a:chOff x="3115744" y="1614052"/>
            <a:chExt cx="802322" cy="930711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F46A406-3DD4-D7C3-7947-4777AE7A9DAD}"/>
                </a:ext>
              </a:extLst>
            </p:cNvPr>
            <p:cNvSpPr/>
            <p:nvPr/>
          </p:nvSpPr>
          <p:spPr>
            <a:xfrm>
              <a:off x="3115744" y="1614052"/>
              <a:ext cx="802322" cy="6081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9" name="对象 38">
              <a:extLst>
                <a:ext uri="{FF2B5EF4-FFF2-40B4-BE49-F238E27FC236}">
                  <a16:creationId xmlns:a16="http://schemas.microsoft.com/office/drawing/2014/main" id="{333EA0CA-F9B8-CFA0-F0F0-0E76412EC20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3938422"/>
                </p:ext>
              </p:extLst>
            </p:nvPr>
          </p:nvGraphicFramePr>
          <p:xfrm>
            <a:off x="3386138" y="2227263"/>
            <a:ext cx="266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66400" imgH="317160" progId="Equation.DSMT4">
                    <p:embed/>
                  </p:oleObj>
                </mc:Choice>
                <mc:Fallback>
                  <p:oleObj name="Equation" r:id="rId12" imgW="266400" imgH="317160" progId="Equation.DSMT4">
                    <p:embed/>
                    <p:pic>
                      <p:nvPicPr>
                        <p:cNvPr id="37" name="对象 36">
                          <a:extLst>
                            <a:ext uri="{FF2B5EF4-FFF2-40B4-BE49-F238E27FC236}">
                              <a16:creationId xmlns:a16="http://schemas.microsoft.com/office/drawing/2014/main" id="{8D2201AF-30FC-4F6D-AB6F-511D0B69A4C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386138" y="2227263"/>
                          <a:ext cx="266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DD4DEE8-9E29-2795-1E73-7A79438F77D1}"/>
              </a:ext>
            </a:extLst>
          </p:cNvPr>
          <p:cNvGrpSpPr/>
          <p:nvPr/>
        </p:nvGrpSpPr>
        <p:grpSpPr>
          <a:xfrm>
            <a:off x="9901872" y="1171564"/>
            <a:ext cx="1950720" cy="1844984"/>
            <a:chOff x="9901872" y="1171564"/>
            <a:chExt cx="1950720" cy="184498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7C23653-7185-3047-7E21-D8E51EB4C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6" t="15721" r="31052"/>
            <a:stretch/>
          </p:blipFill>
          <p:spPr>
            <a:xfrm>
              <a:off x="9901872" y="1249725"/>
              <a:ext cx="1950720" cy="1766823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35BA047-D8FA-AED4-B436-7AF513FFD1D1}"/>
                </a:ext>
              </a:extLst>
            </p:cNvPr>
            <p:cNvSpPr/>
            <p:nvPr/>
          </p:nvSpPr>
          <p:spPr>
            <a:xfrm>
              <a:off x="10369550" y="1171564"/>
              <a:ext cx="200025" cy="130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939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DD4DEE8-9E29-2795-1E73-7A79438F77D1}"/>
              </a:ext>
            </a:extLst>
          </p:cNvPr>
          <p:cNvGrpSpPr/>
          <p:nvPr/>
        </p:nvGrpSpPr>
        <p:grpSpPr>
          <a:xfrm>
            <a:off x="9901872" y="1171564"/>
            <a:ext cx="1950720" cy="1844984"/>
            <a:chOff x="9901872" y="1171564"/>
            <a:chExt cx="1950720" cy="184498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7C23653-7185-3047-7E21-D8E51EB4C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6" t="15721" r="31052"/>
            <a:stretch/>
          </p:blipFill>
          <p:spPr>
            <a:xfrm>
              <a:off x="9901872" y="1249725"/>
              <a:ext cx="1950720" cy="1766823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35BA047-D8FA-AED4-B436-7AF513FFD1D1}"/>
                </a:ext>
              </a:extLst>
            </p:cNvPr>
            <p:cNvSpPr/>
            <p:nvPr/>
          </p:nvSpPr>
          <p:spPr>
            <a:xfrm>
              <a:off x="10369550" y="1171564"/>
              <a:ext cx="200025" cy="130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0FAC4722-1433-D1AB-C103-D521DA7C93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9695" y="1644394"/>
          <a:ext cx="36957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95400" imgH="622080" progId="Equation.DSMT4">
                  <p:embed/>
                </p:oleObj>
              </mc:Choice>
              <mc:Fallback>
                <p:oleObj name="Equation" r:id="rId4" imgW="3695400" imgH="622080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0FAC4722-1433-D1AB-C103-D521DA7C93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9695" y="1644394"/>
                        <a:ext cx="36957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1090F724-9E1D-1AD7-C744-1219A667DD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2550" y="1635183"/>
          <a:ext cx="4470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70120" imgH="622080" progId="Equation.DSMT4">
                  <p:embed/>
                </p:oleObj>
              </mc:Choice>
              <mc:Fallback>
                <p:oleObj name="Equation" r:id="rId6" imgW="4470120" imgH="62208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1090F724-9E1D-1AD7-C744-1219A667DD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2550" y="1635183"/>
                        <a:ext cx="4470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9961C73-713B-8138-EC2D-81ED0CF7109F}"/>
              </a:ext>
            </a:extLst>
          </p:cNvPr>
          <p:cNvSpPr/>
          <p:nvPr/>
        </p:nvSpPr>
        <p:spPr>
          <a:xfrm>
            <a:off x="1029695" y="5134737"/>
            <a:ext cx="10205005" cy="948679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EAADE3A-CB73-FA0D-188A-EDEE3BB1FEFE}"/>
              </a:ext>
            </a:extLst>
          </p:cNvPr>
          <p:cNvSpPr txBox="1"/>
          <p:nvPr/>
        </p:nvSpPr>
        <p:spPr>
          <a:xfrm>
            <a:off x="1029696" y="5142062"/>
            <a:ext cx="10205004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Radial convection of radial vorticity represents spanwise convection effect in LEV stability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30C9BE1-5027-195E-DDB3-CF9DB934ED7E}"/>
              </a:ext>
            </a:extLst>
          </p:cNvPr>
          <p:cNvSpPr txBox="1"/>
          <p:nvPr/>
        </p:nvSpPr>
        <p:spPr>
          <a:xfrm>
            <a:off x="1029696" y="5587306"/>
            <a:ext cx="9366804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Spanwise convection is limited within the stable LEV region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E66C95C-92CB-A836-F896-956FFA8BEA9B}"/>
              </a:ext>
            </a:extLst>
          </p:cNvPr>
          <p:cNvSpPr/>
          <p:nvPr/>
        </p:nvSpPr>
        <p:spPr>
          <a:xfrm>
            <a:off x="1130693" y="2997786"/>
            <a:ext cx="221857" cy="22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CF66726-BDFB-59B7-8B87-FBEB0FEA8D34}"/>
              </a:ext>
            </a:extLst>
          </p:cNvPr>
          <p:cNvGrpSpPr/>
          <p:nvPr/>
        </p:nvGrpSpPr>
        <p:grpSpPr>
          <a:xfrm>
            <a:off x="3413998" y="2689222"/>
            <a:ext cx="4098554" cy="2242998"/>
            <a:chOff x="4421050" y="2747397"/>
            <a:chExt cx="3079250" cy="1685168"/>
          </a:xfrm>
        </p:grpSpPr>
        <p:pic>
          <p:nvPicPr>
            <p:cNvPr id="27" name="图片 26" descr="电脑游戏画面&#10;&#10;中度可信度描述已自动生成">
              <a:extLst>
                <a:ext uri="{FF2B5EF4-FFF2-40B4-BE49-F238E27FC236}">
                  <a16:creationId xmlns:a16="http://schemas.microsoft.com/office/drawing/2014/main" id="{AD936E8C-F7B7-383A-CBB7-6837830A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7520" r="47543" b="41955"/>
            <a:stretch/>
          </p:blipFill>
          <p:spPr>
            <a:xfrm>
              <a:off x="4440300" y="2747397"/>
              <a:ext cx="3060000" cy="1685168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9FDF2ED-6FF6-B163-D384-236633E6AE88}"/>
                </a:ext>
              </a:extLst>
            </p:cNvPr>
            <p:cNvSpPr/>
            <p:nvPr/>
          </p:nvSpPr>
          <p:spPr>
            <a:xfrm>
              <a:off x="4421050" y="2767785"/>
              <a:ext cx="221857" cy="221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D3791BB9-9B26-855F-F3CD-341495698ACE}"/>
              </a:ext>
            </a:extLst>
          </p:cNvPr>
          <p:cNvSpPr/>
          <p:nvPr/>
        </p:nvSpPr>
        <p:spPr>
          <a:xfrm>
            <a:off x="7690112" y="2991152"/>
            <a:ext cx="221857" cy="22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DE161E7-9900-0BC6-7B5A-1AF93E0D43CC}"/>
              </a:ext>
            </a:extLst>
          </p:cNvPr>
          <p:cNvGrpSpPr/>
          <p:nvPr/>
        </p:nvGrpSpPr>
        <p:grpSpPr>
          <a:xfrm>
            <a:off x="3934778" y="1652152"/>
            <a:ext cx="802322" cy="925948"/>
            <a:chOff x="3934778" y="1652152"/>
            <a:chExt cx="802322" cy="92594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294474A-6B40-9E23-0ABB-C4E9B963F8B0}"/>
                </a:ext>
              </a:extLst>
            </p:cNvPr>
            <p:cNvSpPr/>
            <p:nvPr/>
          </p:nvSpPr>
          <p:spPr>
            <a:xfrm>
              <a:off x="3934778" y="1652152"/>
              <a:ext cx="802322" cy="6081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0" name="对象 39">
              <a:extLst>
                <a:ext uri="{FF2B5EF4-FFF2-40B4-BE49-F238E27FC236}">
                  <a16:creationId xmlns:a16="http://schemas.microsoft.com/office/drawing/2014/main" id="{C26F51E6-DEC6-8D15-2D7C-B1C9F4C4F0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29100" y="2286000"/>
            <a:ext cx="2413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41200" imgH="291960" progId="Equation.DSMT4">
                    <p:embed/>
                  </p:oleObj>
                </mc:Choice>
                <mc:Fallback>
                  <p:oleObj name="Equation" r:id="rId9" imgW="241200" imgH="291960" progId="Equation.DSMT4">
                    <p:embed/>
                    <p:pic>
                      <p:nvPicPr>
                        <p:cNvPr id="40" name="对象 39">
                          <a:extLst>
                            <a:ext uri="{FF2B5EF4-FFF2-40B4-BE49-F238E27FC236}">
                              <a16:creationId xmlns:a16="http://schemas.microsoft.com/office/drawing/2014/main" id="{C26F51E6-DEC6-8D15-2D7C-B1C9F4C4F0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229100" y="2286000"/>
                          <a:ext cx="2413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049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DD4DEE8-9E29-2795-1E73-7A79438F77D1}"/>
              </a:ext>
            </a:extLst>
          </p:cNvPr>
          <p:cNvGrpSpPr/>
          <p:nvPr/>
        </p:nvGrpSpPr>
        <p:grpSpPr>
          <a:xfrm>
            <a:off x="9901872" y="1171564"/>
            <a:ext cx="1950720" cy="1844984"/>
            <a:chOff x="9901872" y="1171564"/>
            <a:chExt cx="1950720" cy="184498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7C23653-7185-3047-7E21-D8E51EB4C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6" t="15721" r="31052"/>
            <a:stretch/>
          </p:blipFill>
          <p:spPr>
            <a:xfrm>
              <a:off x="9901872" y="1249725"/>
              <a:ext cx="1950720" cy="1766823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35BA047-D8FA-AED4-B436-7AF513FFD1D1}"/>
                </a:ext>
              </a:extLst>
            </p:cNvPr>
            <p:cNvSpPr/>
            <p:nvPr/>
          </p:nvSpPr>
          <p:spPr>
            <a:xfrm>
              <a:off x="10369550" y="1171564"/>
              <a:ext cx="200025" cy="130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0FAC4722-1433-D1AB-C103-D521DA7C9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072468"/>
              </p:ext>
            </p:extLst>
          </p:nvPr>
        </p:nvGraphicFramePr>
        <p:xfrm>
          <a:off x="1029695" y="1644394"/>
          <a:ext cx="36957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95400" imgH="622080" progId="Equation.DSMT4">
                  <p:embed/>
                </p:oleObj>
              </mc:Choice>
              <mc:Fallback>
                <p:oleObj name="Equation" r:id="rId4" imgW="3695400" imgH="62208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EE33B1A4-C554-4563-91CE-052C8A89A1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9695" y="1644394"/>
                        <a:ext cx="36957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1090F724-9E1D-1AD7-C744-1219A667D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416961"/>
              </p:ext>
            </p:extLst>
          </p:nvPr>
        </p:nvGraphicFramePr>
        <p:xfrm>
          <a:off x="5162550" y="1635183"/>
          <a:ext cx="4470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70120" imgH="622080" progId="Equation.DSMT4">
                  <p:embed/>
                </p:oleObj>
              </mc:Choice>
              <mc:Fallback>
                <p:oleObj name="Equation" r:id="rId6" imgW="4470120" imgH="622080" progId="Equation.DSMT4">
                  <p:embed/>
                  <p:pic>
                    <p:nvPicPr>
                      <p:cNvPr id="23" name="对象 22">
                        <a:extLst>
                          <a:ext uri="{FF2B5EF4-FFF2-40B4-BE49-F238E27FC236}">
                            <a16:creationId xmlns:a16="http://schemas.microsoft.com/office/drawing/2014/main" id="{9CBE8C7F-B460-463E-89BA-32078CC0F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2550" y="1635183"/>
                        <a:ext cx="4470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组合 29">
            <a:extLst>
              <a:ext uri="{FF2B5EF4-FFF2-40B4-BE49-F238E27FC236}">
                <a16:creationId xmlns:a16="http://schemas.microsoft.com/office/drawing/2014/main" id="{9DE161E7-9900-0BC6-7B5A-1AF93E0D43CC}"/>
              </a:ext>
            </a:extLst>
          </p:cNvPr>
          <p:cNvGrpSpPr/>
          <p:nvPr/>
        </p:nvGrpSpPr>
        <p:grpSpPr>
          <a:xfrm>
            <a:off x="3934778" y="1652152"/>
            <a:ext cx="802322" cy="925948"/>
            <a:chOff x="3934778" y="1652152"/>
            <a:chExt cx="802322" cy="92594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294474A-6B40-9E23-0ABB-C4E9B963F8B0}"/>
                </a:ext>
              </a:extLst>
            </p:cNvPr>
            <p:cNvSpPr/>
            <p:nvPr/>
          </p:nvSpPr>
          <p:spPr>
            <a:xfrm>
              <a:off x="3934778" y="1652152"/>
              <a:ext cx="802322" cy="6081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0" name="对象 39">
              <a:extLst>
                <a:ext uri="{FF2B5EF4-FFF2-40B4-BE49-F238E27FC236}">
                  <a16:creationId xmlns:a16="http://schemas.microsoft.com/office/drawing/2014/main" id="{C26F51E6-DEC6-8D15-2D7C-B1C9F4C4F01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0666999"/>
                </p:ext>
              </p:extLst>
            </p:nvPr>
          </p:nvGraphicFramePr>
          <p:xfrm>
            <a:off x="4229100" y="2286000"/>
            <a:ext cx="2413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41200" imgH="291960" progId="Equation.DSMT4">
                    <p:embed/>
                  </p:oleObj>
                </mc:Choice>
                <mc:Fallback>
                  <p:oleObj name="Equation" r:id="rId8" imgW="241200" imgH="291960" progId="Equation.DSMT4">
                    <p:embed/>
                    <p:pic>
                      <p:nvPicPr>
                        <p:cNvPr id="37" name="对象 36">
                          <a:extLst>
                            <a:ext uri="{FF2B5EF4-FFF2-40B4-BE49-F238E27FC236}">
                              <a16:creationId xmlns:a16="http://schemas.microsoft.com/office/drawing/2014/main" id="{1065E049-2EF1-4F1C-A813-38AF2CDEFAA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229100" y="2286000"/>
                          <a:ext cx="2413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8FE3A88-501A-92F1-D1A8-22756377AEA4}"/>
              </a:ext>
            </a:extLst>
          </p:cNvPr>
          <p:cNvGrpSpPr/>
          <p:nvPr/>
        </p:nvGrpSpPr>
        <p:grpSpPr>
          <a:xfrm>
            <a:off x="2290128" y="1652152"/>
            <a:ext cx="802322" cy="917290"/>
            <a:chOff x="2290128" y="1614052"/>
            <a:chExt cx="802322" cy="917290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8D445976-551C-478E-E662-664612BA5951}"/>
                </a:ext>
              </a:extLst>
            </p:cNvPr>
            <p:cNvSpPr/>
            <p:nvPr/>
          </p:nvSpPr>
          <p:spPr>
            <a:xfrm>
              <a:off x="2290128" y="1614052"/>
              <a:ext cx="802322" cy="6081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7" name="对象 46">
              <a:extLst>
                <a:ext uri="{FF2B5EF4-FFF2-40B4-BE49-F238E27FC236}">
                  <a16:creationId xmlns:a16="http://schemas.microsoft.com/office/drawing/2014/main" id="{0E5BA02C-3BCA-97A5-F820-68771FE287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3026527"/>
                </p:ext>
              </p:extLst>
            </p:nvPr>
          </p:nvGraphicFramePr>
          <p:xfrm>
            <a:off x="2576989" y="2239242"/>
            <a:ext cx="2286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28600" imgH="291960" progId="Equation.DSMT4">
                    <p:embed/>
                  </p:oleObj>
                </mc:Choice>
                <mc:Fallback>
                  <p:oleObj name="Equation" r:id="rId10" imgW="228600" imgH="291960" progId="Equation.DSMT4">
                    <p:embed/>
                    <p:pic>
                      <p:nvPicPr>
                        <p:cNvPr id="36" name="对象 35">
                          <a:extLst>
                            <a:ext uri="{FF2B5EF4-FFF2-40B4-BE49-F238E27FC236}">
                              <a16:creationId xmlns:a16="http://schemas.microsoft.com/office/drawing/2014/main" id="{2F805A12-68DD-EDD6-A8C6-5E8B80D469E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576989" y="2239242"/>
                          <a:ext cx="2286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99E0B13-5B9A-D537-A372-4931FBDAD842}"/>
              </a:ext>
            </a:extLst>
          </p:cNvPr>
          <p:cNvGrpSpPr/>
          <p:nvPr/>
        </p:nvGrpSpPr>
        <p:grpSpPr>
          <a:xfrm>
            <a:off x="3115744" y="1652152"/>
            <a:ext cx="802322" cy="930711"/>
            <a:chOff x="3115744" y="1614052"/>
            <a:chExt cx="802322" cy="930711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F8B9790D-9A3F-6AE2-3573-480AC85F3A69}"/>
                </a:ext>
              </a:extLst>
            </p:cNvPr>
            <p:cNvSpPr/>
            <p:nvPr/>
          </p:nvSpPr>
          <p:spPr>
            <a:xfrm>
              <a:off x="3115744" y="1614052"/>
              <a:ext cx="802322" cy="6081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50" name="对象 49">
              <a:extLst>
                <a:ext uri="{FF2B5EF4-FFF2-40B4-BE49-F238E27FC236}">
                  <a16:creationId xmlns:a16="http://schemas.microsoft.com/office/drawing/2014/main" id="{E10E4E8B-A1F7-252E-B2D8-8A97D00F54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2115503"/>
                </p:ext>
              </p:extLst>
            </p:nvPr>
          </p:nvGraphicFramePr>
          <p:xfrm>
            <a:off x="3386138" y="2227263"/>
            <a:ext cx="266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66400" imgH="317160" progId="Equation.DSMT4">
                    <p:embed/>
                  </p:oleObj>
                </mc:Choice>
                <mc:Fallback>
                  <p:oleObj name="Equation" r:id="rId12" imgW="266400" imgH="317160" progId="Equation.DSMT4">
                    <p:embed/>
                    <p:pic>
                      <p:nvPicPr>
                        <p:cNvPr id="39" name="对象 38">
                          <a:extLst>
                            <a:ext uri="{FF2B5EF4-FFF2-40B4-BE49-F238E27FC236}">
                              <a16:creationId xmlns:a16="http://schemas.microsoft.com/office/drawing/2014/main" id="{333EA0CA-F9B8-CFA0-F0F0-0E76412EC2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386138" y="2227263"/>
                          <a:ext cx="266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2" name="图片 51" descr="图形用户界面, 应用程序&#10;&#10;描述已自动生成">
            <a:extLst>
              <a:ext uri="{FF2B5EF4-FFF2-40B4-BE49-F238E27FC236}">
                <a16:creationId xmlns:a16="http://schemas.microsoft.com/office/drawing/2014/main" id="{E44436BE-97E0-B3CB-D1F1-A738233711A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1009" r="67611" b="70559"/>
          <a:stretch/>
        </p:blipFill>
        <p:spPr>
          <a:xfrm>
            <a:off x="3791903" y="2772509"/>
            <a:ext cx="4209891" cy="32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65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59005CC5-62B4-5EDD-0F9F-23A86AA7720F}"/>
              </a:ext>
            </a:extLst>
          </p:cNvPr>
          <p:cNvSpPr/>
          <p:nvPr/>
        </p:nvSpPr>
        <p:spPr>
          <a:xfrm>
            <a:off x="3137327" y="682714"/>
            <a:ext cx="6019801" cy="76517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List of contents</a:t>
            </a:r>
            <a:endParaRPr lang="zh-CN" altLang="en-US" sz="44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C029A81-98C2-524E-54A6-734104B79E47}"/>
              </a:ext>
            </a:extLst>
          </p:cNvPr>
          <p:cNvSpPr/>
          <p:nvPr/>
        </p:nvSpPr>
        <p:spPr>
          <a:xfrm>
            <a:off x="1406451" y="1945424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74FA17-5C39-BDEE-34D6-A2A499477FAE}"/>
              </a:ext>
            </a:extLst>
          </p:cNvPr>
          <p:cNvSpPr/>
          <p:nvPr/>
        </p:nvSpPr>
        <p:spPr>
          <a:xfrm>
            <a:off x="2899610" y="2056910"/>
            <a:ext cx="7439526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Aerodynamics of Flying Insects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80EC78F-522E-EF26-E834-B0BEAA4EA356}"/>
              </a:ext>
            </a:extLst>
          </p:cNvPr>
          <p:cNvSpPr/>
          <p:nvPr/>
        </p:nvSpPr>
        <p:spPr>
          <a:xfrm>
            <a:off x="2899610" y="3508839"/>
            <a:ext cx="7439525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Leading-edge Vortex Stability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2700A66-88FB-DEE4-F64E-887B581D332B}"/>
              </a:ext>
            </a:extLst>
          </p:cNvPr>
          <p:cNvSpPr/>
          <p:nvPr/>
        </p:nvSpPr>
        <p:spPr>
          <a:xfrm>
            <a:off x="2899611" y="4940448"/>
            <a:ext cx="7439524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Vorticity Dynamics of LEV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9B8CCD89-00D5-17EE-68C7-C46820EFD97E}"/>
              </a:ext>
            </a:extLst>
          </p:cNvPr>
          <p:cNvSpPr/>
          <p:nvPr/>
        </p:nvSpPr>
        <p:spPr>
          <a:xfrm>
            <a:off x="1406451" y="3397353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2E01B37-83AF-4EC0-BFAD-0096C83BDA61}"/>
              </a:ext>
            </a:extLst>
          </p:cNvPr>
          <p:cNvSpPr/>
          <p:nvPr/>
        </p:nvSpPr>
        <p:spPr>
          <a:xfrm>
            <a:off x="1406451" y="4828962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77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482B4821-954F-56F1-8993-801C887CEFC2}"/>
              </a:ext>
            </a:extLst>
          </p:cNvPr>
          <p:cNvSpPr/>
          <p:nvPr/>
        </p:nvSpPr>
        <p:spPr>
          <a:xfrm>
            <a:off x="4871001" y="1675566"/>
            <a:ext cx="6742735" cy="948679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4A74F45-A1CB-D597-FEBC-B845AD7F09AC}"/>
              </a:ext>
            </a:extLst>
          </p:cNvPr>
          <p:cNvSpPr/>
          <p:nvPr/>
        </p:nvSpPr>
        <p:spPr>
          <a:xfrm>
            <a:off x="6852285" y="888969"/>
            <a:ext cx="637336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Planetary vorticity tilting (PVT)</a:t>
            </a: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1221BAD2-B59C-C75E-AF53-2C94B4D8F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038154"/>
              </p:ext>
            </p:extLst>
          </p:nvPr>
        </p:nvGraphicFramePr>
        <p:xfrm>
          <a:off x="1032796" y="1814874"/>
          <a:ext cx="3175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74840" imgH="368280" progId="Equation.DSMT4">
                  <p:embed/>
                </p:oleObj>
              </mc:Choice>
              <mc:Fallback>
                <p:oleObj name="Equation" r:id="rId3" imgW="3174840" imgH="36828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9237433B-B2B2-4FD7-88C7-36B0EEAB1E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2796" y="1814874"/>
                        <a:ext cx="3175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矩形 20">
            <a:extLst>
              <a:ext uri="{FF2B5EF4-FFF2-40B4-BE49-F238E27FC236}">
                <a16:creationId xmlns:a16="http://schemas.microsoft.com/office/drawing/2014/main" id="{4CB9CEAC-1BBD-7717-BC3E-063F28217203}"/>
              </a:ext>
            </a:extLst>
          </p:cNvPr>
          <p:cNvSpPr/>
          <p:nvPr/>
        </p:nvSpPr>
        <p:spPr>
          <a:xfrm>
            <a:off x="3188621" y="1720668"/>
            <a:ext cx="1032510" cy="520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id="{FB795D6D-1EB7-0D59-F68B-C8176E3466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715123"/>
              </p:ext>
            </p:extLst>
          </p:nvPr>
        </p:nvGraphicFramePr>
        <p:xfrm>
          <a:off x="849217" y="2733973"/>
          <a:ext cx="36068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06480" imgH="1054080" progId="Equation.DSMT4">
                  <p:embed/>
                </p:oleObj>
              </mc:Choice>
              <mc:Fallback>
                <p:oleObj name="Equation" r:id="rId5" imgW="3606480" imgH="1054080" progId="Equation.DSMT4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E7446442-C0AC-43E1-BB41-4161B76811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9217" y="2733973"/>
                        <a:ext cx="360680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51E5DEC7-DFE4-AC74-8FB9-255C83BD24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696521"/>
              </p:ext>
            </p:extLst>
          </p:nvPr>
        </p:nvGraphicFramePr>
        <p:xfrm>
          <a:off x="747617" y="4184731"/>
          <a:ext cx="38608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60640" imgH="2044440" progId="Equation.DSMT4">
                  <p:embed/>
                </p:oleObj>
              </mc:Choice>
              <mc:Fallback>
                <p:oleObj name="Equation" r:id="rId7" imgW="3860640" imgH="204444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B384B61B-AA72-4C4D-8892-F685347F7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7617" y="4184731"/>
                        <a:ext cx="3860800" cy="204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E6681581-032C-5162-BA45-7904A1C198E6}"/>
              </a:ext>
            </a:extLst>
          </p:cNvPr>
          <p:cNvSpPr txBox="1"/>
          <p:nvPr/>
        </p:nvSpPr>
        <p:spPr>
          <a:xfrm>
            <a:off x="537127" y="3575740"/>
            <a:ext cx="1494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Coriolis acceleration</a:t>
            </a:r>
            <a:endParaRPr lang="zh-CN" altLang="en-US" sz="1600" baseline="-250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F712530-4ABE-5BE8-E8F1-4FB2A1D58C38}"/>
              </a:ext>
            </a:extLst>
          </p:cNvPr>
          <p:cNvSpPr/>
          <p:nvPr/>
        </p:nvSpPr>
        <p:spPr>
          <a:xfrm>
            <a:off x="735984" y="3010731"/>
            <a:ext cx="1032510" cy="520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7F98547-DD15-71FD-B9DB-E13E070710C0}"/>
              </a:ext>
            </a:extLst>
          </p:cNvPr>
          <p:cNvSpPr txBox="1"/>
          <p:nvPr/>
        </p:nvSpPr>
        <p:spPr>
          <a:xfrm>
            <a:off x="4871002" y="1670191"/>
            <a:ext cx="6913982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PVT</a:t>
            </a:r>
            <a:r>
              <a:rPr lang="en-US" altLang="zh-CN" i="1" baseline="-250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the vertical gradient of tangential Coriolis acceleration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C23B624-38CD-2D7A-5261-A8D4FAE18153}"/>
              </a:ext>
            </a:extLst>
          </p:cNvPr>
          <p:cNvSpPr txBox="1"/>
          <p:nvPr/>
        </p:nvSpPr>
        <p:spPr>
          <a:xfrm>
            <a:off x="4871002" y="2134485"/>
            <a:ext cx="6359916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PVT</a:t>
            </a:r>
            <a:r>
              <a:rPr lang="en-US" altLang="zh-CN" i="1" baseline="-250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the vertical gradient of radial Coriolis acceleration</a:t>
            </a:r>
          </a:p>
        </p:txBody>
      </p:sp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17810F2E-1CB0-C8BC-AB2F-7E1E812AF5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40448"/>
              </p:ext>
            </p:extLst>
          </p:nvPr>
        </p:nvGraphicFramePr>
        <p:xfrm>
          <a:off x="5911010" y="2926854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279680" imgH="622080" progId="Equation.DSMT4">
                  <p:embed/>
                </p:oleObj>
              </mc:Choice>
              <mc:Fallback>
                <p:oleObj name="Equation" r:id="rId9" imgW="4279680" imgH="62208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129F6497-9766-4B79-AC1F-9080B142D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11010" y="2926854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矩形 29">
            <a:extLst>
              <a:ext uri="{FF2B5EF4-FFF2-40B4-BE49-F238E27FC236}">
                <a16:creationId xmlns:a16="http://schemas.microsoft.com/office/drawing/2014/main" id="{D29317D5-2254-44D7-C625-D5DD5220519E}"/>
              </a:ext>
            </a:extLst>
          </p:cNvPr>
          <p:cNvSpPr/>
          <p:nvPr/>
        </p:nvSpPr>
        <p:spPr>
          <a:xfrm>
            <a:off x="9248045" y="2940962"/>
            <a:ext cx="1032510" cy="60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172B9C8-0BCB-3AF1-8CBF-96D1253BCD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0" y="3645946"/>
            <a:ext cx="2947257" cy="2920280"/>
          </a:xfrm>
          <a:prstGeom prst="rect">
            <a:avLst/>
          </a:prstGeom>
        </p:spPr>
      </p:pic>
      <p:graphicFrame>
        <p:nvGraphicFramePr>
          <p:cNvPr id="32" name="对象 31">
            <a:extLst>
              <a:ext uri="{FF2B5EF4-FFF2-40B4-BE49-F238E27FC236}">
                <a16:creationId xmlns:a16="http://schemas.microsoft.com/office/drawing/2014/main" id="{1C464E3A-3FF1-E356-2499-EE179045C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184636"/>
              </p:ext>
            </p:extLst>
          </p:nvPr>
        </p:nvGraphicFramePr>
        <p:xfrm>
          <a:off x="3463576" y="2287602"/>
          <a:ext cx="482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82400" imgH="228600" progId="Equation.DSMT4">
                  <p:embed/>
                </p:oleObj>
              </mc:Choice>
              <mc:Fallback>
                <p:oleObj name="Equation" r:id="rId12" imgW="482400" imgH="228600" progId="Equation.DSMT4">
                  <p:embed/>
                  <p:pic>
                    <p:nvPicPr>
                      <p:cNvPr id="27" name="对象 26">
                        <a:extLst>
                          <a:ext uri="{FF2B5EF4-FFF2-40B4-BE49-F238E27FC236}">
                            <a16:creationId xmlns:a16="http://schemas.microsoft.com/office/drawing/2014/main" id="{FA3A82CE-EF43-47DF-BEFE-ECD790695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63576" y="2287602"/>
                        <a:ext cx="482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对象 32">
            <a:extLst>
              <a:ext uri="{FF2B5EF4-FFF2-40B4-BE49-F238E27FC236}">
                <a16:creationId xmlns:a16="http://schemas.microsoft.com/office/drawing/2014/main" id="{25C7B01D-6562-C26B-434A-473DB13FAB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751348"/>
              </p:ext>
            </p:extLst>
          </p:nvPr>
        </p:nvGraphicFramePr>
        <p:xfrm>
          <a:off x="9504267" y="3579920"/>
          <a:ext cx="520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20560" imgH="291960" progId="Equation.DSMT4">
                  <p:embed/>
                </p:oleObj>
              </mc:Choice>
              <mc:Fallback>
                <p:oleObj name="Equation" r:id="rId14" imgW="520560" imgH="291960" progId="Equation.DSMT4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5EC6B84D-B371-44C3-A23A-80E1EDFC1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504267" y="3579920"/>
                        <a:ext cx="520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734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5" grpId="0"/>
      <p:bldP spid="26" grpId="0" animBg="1"/>
      <p:bldP spid="27" grpId="0"/>
      <p:bldP spid="28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4A74F45-A1CB-D597-FEBC-B845AD7F09AC}"/>
              </a:ext>
            </a:extLst>
          </p:cNvPr>
          <p:cNvSpPr/>
          <p:nvPr/>
        </p:nvSpPr>
        <p:spPr>
          <a:xfrm>
            <a:off x="6852285" y="888969"/>
            <a:ext cx="637336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Planetary vorticity tilting (PVT)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4FADCE4-F76B-A26E-1580-62C2A72AEA85}"/>
              </a:ext>
            </a:extLst>
          </p:cNvPr>
          <p:cNvSpPr/>
          <p:nvPr/>
        </p:nvSpPr>
        <p:spPr>
          <a:xfrm>
            <a:off x="1001413" y="5325756"/>
            <a:ext cx="10205005" cy="948679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227FFF-E365-0953-754F-6708CE0A2B0B}"/>
              </a:ext>
            </a:extLst>
          </p:cNvPr>
          <p:cNvSpPr txBox="1"/>
          <p:nvPr/>
        </p:nvSpPr>
        <p:spPr>
          <a:xfrm>
            <a:off x="1001414" y="5320381"/>
            <a:ext cx="10205004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PVT</a:t>
            </a:r>
            <a:r>
              <a:rPr lang="en-US" altLang="zh-CN" i="1" baseline="-250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baseline="30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contributes to LEV stability by removing radial vorticity (</a:t>
            </a:r>
            <a:r>
              <a:rPr lang="en-US" altLang="zh-CN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&gt;100)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CD1D8B1-89E9-9A18-61BF-79ADF6F11933}"/>
              </a:ext>
            </a:extLst>
          </p:cNvPr>
          <p:cNvSpPr txBox="1"/>
          <p:nvPr/>
        </p:nvSpPr>
        <p:spPr>
          <a:xfrm>
            <a:off x="1001414" y="5784675"/>
            <a:ext cx="9366804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Once established, the contribution of </a:t>
            </a:r>
            <a:r>
              <a:rPr lang="en-US" altLang="zh-CN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PVT</a:t>
            </a:r>
            <a:r>
              <a:rPr lang="en-US" altLang="zh-CN" i="1" baseline="-250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baseline="30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is almost </a:t>
            </a:r>
            <a:r>
              <a:rPr lang="en-US" altLang="zh-CN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-independent and time-invariant</a:t>
            </a: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2516181E-5BE2-31BA-A43F-A6D1D5AB34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414" y="1804815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79680" imgH="622080" progId="Equation.DSMT4">
                  <p:embed/>
                </p:oleObj>
              </mc:Choice>
              <mc:Fallback>
                <p:oleObj name="Equation" r:id="rId3" imgW="4279680" imgH="62208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2516181E-5BE2-31BA-A43F-A6D1D5AB3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1414" y="1804815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52801F92-D77F-513A-D2DE-1DAAF3E1D9E2}"/>
              </a:ext>
            </a:extLst>
          </p:cNvPr>
          <p:cNvSpPr/>
          <p:nvPr/>
        </p:nvSpPr>
        <p:spPr>
          <a:xfrm>
            <a:off x="4338449" y="1818923"/>
            <a:ext cx="1032510" cy="60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形用户界面&#10;&#10;中度可信度描述已自动生成">
            <a:extLst>
              <a:ext uri="{FF2B5EF4-FFF2-40B4-BE49-F238E27FC236}">
                <a16:creationId xmlns:a16="http://schemas.microsoft.com/office/drawing/2014/main" id="{51BBF647-751F-CC87-C7D4-A05E03463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9" y="2912044"/>
            <a:ext cx="5908564" cy="2053614"/>
          </a:xfrm>
          <a:prstGeom prst="rect">
            <a:avLst/>
          </a:prstGeom>
        </p:spPr>
      </p:pic>
      <p:pic>
        <p:nvPicPr>
          <p:cNvPr id="11" name="图片 10" descr="图形用户界面&#10;&#10;描述已自动生成">
            <a:extLst>
              <a:ext uri="{FF2B5EF4-FFF2-40B4-BE49-F238E27FC236}">
                <a16:creationId xmlns:a16="http://schemas.microsoft.com/office/drawing/2014/main" id="{6C6A00B9-9B54-B354-4BDF-A01B9EE61D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7" r="49283"/>
          <a:stretch/>
        </p:blipFill>
        <p:spPr>
          <a:xfrm>
            <a:off x="6601875" y="2023358"/>
            <a:ext cx="5206170" cy="2470997"/>
          </a:xfrm>
          <a:prstGeom prst="roundRect">
            <a:avLst>
              <a:gd name="adj" fmla="val 22846"/>
            </a:avLst>
          </a:prstGeom>
        </p:spPr>
      </p:pic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732C3728-2D2D-B7FA-2C67-F5B27BA7F0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94354" y="2494227"/>
          <a:ext cx="520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560" imgH="291960" progId="Equation.DSMT4">
                  <p:embed/>
                </p:oleObj>
              </mc:Choice>
              <mc:Fallback>
                <p:oleObj name="Equation" r:id="rId7" imgW="520560" imgH="291960" progId="Equation.DSMT4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732C3728-2D2D-B7FA-2C67-F5B27BA7F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94354" y="2494227"/>
                        <a:ext cx="520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7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4A74F45-A1CB-D597-FEBC-B845AD7F09AC}"/>
              </a:ext>
            </a:extLst>
          </p:cNvPr>
          <p:cNvSpPr/>
          <p:nvPr/>
        </p:nvSpPr>
        <p:spPr>
          <a:xfrm>
            <a:off x="6690360" y="919766"/>
            <a:ext cx="5739765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Dual-stage radial-tangential vortex tilting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5B9F0B1-1B37-4892-6F47-35705FBD0DA5}"/>
              </a:ext>
            </a:extLst>
          </p:cNvPr>
          <p:cNvSpPr txBox="1"/>
          <p:nvPr/>
        </p:nvSpPr>
        <p:spPr>
          <a:xfrm>
            <a:off x="881252" y="1645794"/>
            <a:ext cx="9653397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mixing of radial and tangential vorticity within the stable LEV region</a:t>
            </a:r>
            <a:endParaRPr lang="en-US" altLang="zh-CN" u="sng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图片 33" descr="卡通人物&#10;&#10;描述已自动生成">
            <a:extLst>
              <a:ext uri="{FF2B5EF4-FFF2-40B4-BE49-F238E27FC236}">
                <a16:creationId xmlns:a16="http://schemas.microsoft.com/office/drawing/2014/main" id="{3F323AF1-1232-9E8D-BA55-AD3DFFD74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25" y="2298561"/>
            <a:ext cx="9684456" cy="34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7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4A74F45-A1CB-D597-FEBC-B845AD7F09AC}"/>
              </a:ext>
            </a:extLst>
          </p:cNvPr>
          <p:cNvSpPr/>
          <p:nvPr/>
        </p:nvSpPr>
        <p:spPr>
          <a:xfrm>
            <a:off x="6690360" y="919766"/>
            <a:ext cx="5739765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Dual-stage radial-tangential vortex tilting</a:t>
            </a:r>
          </a:p>
        </p:txBody>
      </p:sp>
      <p:pic>
        <p:nvPicPr>
          <p:cNvPr id="2" name="图片 1" descr="图表&#10;&#10;描述已自动生成">
            <a:extLst>
              <a:ext uri="{FF2B5EF4-FFF2-40B4-BE49-F238E27FC236}">
                <a16:creationId xmlns:a16="http://schemas.microsoft.com/office/drawing/2014/main" id="{271F7FB9-9A74-D9BB-F5F4-E5EF2001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78763" y="1930275"/>
            <a:ext cx="6022315" cy="1800000"/>
          </a:xfrm>
          <a:prstGeom prst="rect">
            <a:avLst/>
          </a:prstGeom>
        </p:spPr>
      </p:pic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AABA8019-BDFC-7165-BDAD-369B37514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2"/>
          <a:stretch/>
        </p:blipFill>
        <p:spPr>
          <a:xfrm>
            <a:off x="5971652" y="1937700"/>
            <a:ext cx="5883999" cy="172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DBDF97D2-2AD5-13A5-5D08-607ABC057B1E}"/>
              </a:ext>
            </a:extLst>
          </p:cNvPr>
          <p:cNvSpPr/>
          <p:nvPr/>
        </p:nvSpPr>
        <p:spPr>
          <a:xfrm>
            <a:off x="1078764" y="3862292"/>
            <a:ext cx="9627336" cy="552618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09F2BF-D97C-EAAC-DDBB-6F810A9CD6ED}"/>
              </a:ext>
            </a:extLst>
          </p:cNvPr>
          <p:cNvSpPr txBox="1"/>
          <p:nvPr/>
        </p:nvSpPr>
        <p:spPr>
          <a:xfrm>
            <a:off x="1097750" y="3895016"/>
            <a:ext cx="9608349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ratio of radial and tangential vorticity within the stable LEV results in a constant. </a:t>
            </a:r>
          </a:p>
        </p:txBody>
      </p:sp>
      <p:pic>
        <p:nvPicPr>
          <p:cNvPr id="8" name="图片 7" descr="图标&#10;&#10;描述已自动生成">
            <a:extLst>
              <a:ext uri="{FF2B5EF4-FFF2-40B4-BE49-F238E27FC236}">
                <a16:creationId xmlns:a16="http://schemas.microsoft.com/office/drawing/2014/main" id="{2760E383-91E0-9CA0-4A79-3E83436A3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61540" y="4738223"/>
            <a:ext cx="786335" cy="120001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F383824-37F7-75E7-322F-4DB6204D7FDF}"/>
              </a:ext>
            </a:extLst>
          </p:cNvPr>
          <p:cNvSpPr txBox="1"/>
          <p:nvPr/>
        </p:nvSpPr>
        <p:spPr>
          <a:xfrm>
            <a:off x="2412609" y="5157741"/>
            <a:ext cx="829349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Any transform between radial vorticity and tangential vorticity?</a:t>
            </a:r>
          </a:p>
        </p:txBody>
      </p:sp>
    </p:spTree>
    <p:extLst>
      <p:ext uri="{BB962C8B-B14F-4D97-AF65-F5344CB8AC3E}">
        <p14:creationId xmlns:p14="http://schemas.microsoft.com/office/powerpoint/2010/main" val="29920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4A74F45-A1CB-D597-FEBC-B845AD7F09AC}"/>
              </a:ext>
            </a:extLst>
          </p:cNvPr>
          <p:cNvSpPr/>
          <p:nvPr/>
        </p:nvSpPr>
        <p:spPr>
          <a:xfrm>
            <a:off x="6690360" y="919766"/>
            <a:ext cx="5739765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Dual-stage radial-tangential vortex tilting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09ABD10-87A0-8B37-7E83-763EAA5C0702}"/>
              </a:ext>
            </a:extLst>
          </p:cNvPr>
          <p:cNvSpPr txBox="1"/>
          <p:nvPr/>
        </p:nvSpPr>
        <p:spPr>
          <a:xfrm>
            <a:off x="938402" y="1539046"/>
            <a:ext cx="9653397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mutual conversion between radial vorticity and tangential vorticity</a:t>
            </a:r>
            <a:endParaRPr lang="en-US" altLang="zh-CN" u="sng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CFDE0C1A-B3CC-CE93-6AE0-DD0FF7317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571189"/>
              </p:ext>
            </p:extLst>
          </p:nvPr>
        </p:nvGraphicFramePr>
        <p:xfrm>
          <a:off x="1529505" y="2253298"/>
          <a:ext cx="3467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66800" imgH="787320" progId="Equation.DSMT4">
                  <p:embed/>
                </p:oleObj>
              </mc:Choice>
              <mc:Fallback>
                <p:oleObj name="Equation" r:id="rId3" imgW="3466800" imgH="787320" progId="Equation.DSMT4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CED5EAA5-2F54-493C-9094-AA1ED9D34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9505" y="2253298"/>
                        <a:ext cx="34671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5F5586ED-13D6-46B5-B4AF-991261D003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848939"/>
              </p:ext>
            </p:extLst>
          </p:nvPr>
        </p:nvGraphicFramePr>
        <p:xfrm>
          <a:off x="1193800" y="3474338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279680" imgH="622080" progId="Equation.DSMT4">
                  <p:embed/>
                </p:oleObj>
              </mc:Choice>
              <mc:Fallback>
                <p:oleObj name="Equation" r:id="rId5" imgW="4279680" imgH="622080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CDB0742B-8142-4C79-9DED-DB808F65D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800" y="3474338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3B679FD7-B152-039F-BC02-7402F5E9B7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031345"/>
              </p:ext>
            </p:extLst>
          </p:nvPr>
        </p:nvGraphicFramePr>
        <p:xfrm>
          <a:off x="6391275" y="2289034"/>
          <a:ext cx="3467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466800" imgH="787320" progId="Equation.DSMT4">
                  <p:embed/>
                </p:oleObj>
              </mc:Choice>
              <mc:Fallback>
                <p:oleObj name="Equation" r:id="rId7" imgW="3466800" imgH="787320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204F533E-B68F-41CB-90B9-29943AB829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91275" y="2289034"/>
                        <a:ext cx="34671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EFF7D6E8-5753-8E35-4583-2E588BB818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980884"/>
              </p:ext>
            </p:extLst>
          </p:nvPr>
        </p:nvGraphicFramePr>
        <p:xfrm>
          <a:off x="6043613" y="3455812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279680" imgH="622080" progId="Equation.DSMT4">
                  <p:embed/>
                </p:oleObj>
              </mc:Choice>
              <mc:Fallback>
                <p:oleObj name="Equation" r:id="rId9" imgW="4279680" imgH="62208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078C86BA-8B26-46C8-A31A-F88F78C1C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43613" y="3455812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A815E41-AABA-4931-1E78-E25545F7A748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>
            <a:off x="5473700" y="4866790"/>
            <a:ext cx="873970" cy="0"/>
          </a:xfrm>
          <a:prstGeom prst="straightConnector1">
            <a:avLst/>
          </a:prstGeom>
          <a:ln w="12700">
            <a:solidFill>
              <a:srgbClr val="2B458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0FA15ED-D726-6EBA-E3CF-86FCDE8227F5}"/>
              </a:ext>
            </a:extLst>
          </p:cNvPr>
          <p:cNvGrpSpPr/>
          <p:nvPr/>
        </p:nvGrpSpPr>
        <p:grpSpPr>
          <a:xfrm>
            <a:off x="1304925" y="3407226"/>
            <a:ext cx="4168775" cy="1782729"/>
            <a:chOff x="1447800" y="3243889"/>
            <a:chExt cx="4168775" cy="1782729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F314BEF-D268-6ADF-5229-232E33BAEF5E}"/>
                </a:ext>
              </a:extLst>
            </p:cNvPr>
            <p:cNvSpPr txBox="1"/>
            <p:nvPr/>
          </p:nvSpPr>
          <p:spPr>
            <a:xfrm>
              <a:off x="1447800" y="4380287"/>
              <a:ext cx="416877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Tilting of</a:t>
              </a:r>
              <a:r>
                <a: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tangential</a:t>
              </a:r>
              <a:r>
                <a: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vorticity component into radial direction</a:t>
              </a:r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BA304763-2085-75DD-E2A7-04C38E6360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1763" y="3914776"/>
              <a:ext cx="0" cy="465511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AA66F5B-C05B-9183-9749-E4F0DB691867}"/>
                </a:ext>
              </a:extLst>
            </p:cNvPr>
            <p:cNvSpPr/>
            <p:nvPr/>
          </p:nvSpPr>
          <p:spPr>
            <a:xfrm>
              <a:off x="2384329" y="3243889"/>
              <a:ext cx="673189" cy="670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D4834BE-23B6-093D-AC30-B8DF6967382A}"/>
              </a:ext>
            </a:extLst>
          </p:cNvPr>
          <p:cNvGrpSpPr/>
          <p:nvPr/>
        </p:nvGrpSpPr>
        <p:grpSpPr>
          <a:xfrm>
            <a:off x="6347670" y="3417964"/>
            <a:ext cx="3910755" cy="1771991"/>
            <a:chOff x="6490545" y="3254627"/>
            <a:chExt cx="3910755" cy="1771991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335D786-D7DD-4B37-67C3-19FB7CD67FD8}"/>
                </a:ext>
              </a:extLst>
            </p:cNvPr>
            <p:cNvSpPr txBox="1"/>
            <p:nvPr/>
          </p:nvSpPr>
          <p:spPr>
            <a:xfrm>
              <a:off x="6490545" y="4380287"/>
              <a:ext cx="39107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Tilting of</a:t>
              </a:r>
              <a:r>
                <a: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radial</a:t>
              </a:r>
              <a:r>
                <a: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vorticity component into tangential direction</a:t>
              </a:r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E267BCD7-7BC6-81E8-B53C-7E3291E4DB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5438" y="3914776"/>
              <a:ext cx="0" cy="465511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4B2E9EF-4D43-432D-FF22-B80D035D0B67}"/>
                </a:ext>
              </a:extLst>
            </p:cNvPr>
            <p:cNvSpPr/>
            <p:nvPr/>
          </p:nvSpPr>
          <p:spPr>
            <a:xfrm>
              <a:off x="8847048" y="3254627"/>
              <a:ext cx="673189" cy="670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5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4A74F45-A1CB-D597-FEBC-B845AD7F09AC}"/>
              </a:ext>
            </a:extLst>
          </p:cNvPr>
          <p:cNvSpPr/>
          <p:nvPr/>
        </p:nvSpPr>
        <p:spPr>
          <a:xfrm>
            <a:off x="6690360" y="919766"/>
            <a:ext cx="5739765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Dual-stage radial-tangential vortex tilting</a:t>
            </a: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772CD608-7739-20B2-4417-B79CC77774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677259"/>
              </p:ext>
            </p:extLst>
          </p:nvPr>
        </p:nvGraphicFramePr>
        <p:xfrm>
          <a:off x="1270000" y="1864239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79680" imgH="622080" progId="Equation.DSMT4">
                  <p:embed/>
                </p:oleObj>
              </mc:Choice>
              <mc:Fallback>
                <p:oleObj name="Equation" r:id="rId3" imgW="4279680" imgH="622080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CDB0742B-8142-4C79-9DED-DB808F65D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0000" y="1864239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FAC6469E-6872-BD53-C0DA-ED8B9B240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156687"/>
              </p:ext>
            </p:extLst>
          </p:nvPr>
        </p:nvGraphicFramePr>
        <p:xfrm>
          <a:off x="6119813" y="1845713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279680" imgH="622080" progId="Equation.DSMT4">
                  <p:embed/>
                </p:oleObj>
              </mc:Choice>
              <mc:Fallback>
                <p:oleObj name="Equation" r:id="rId5" imgW="4279680" imgH="62208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078C86BA-8B26-46C8-A31A-F88F78C1C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9813" y="1845713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3A90F771-3AB8-BEAE-5509-34F153830D33}"/>
              </a:ext>
            </a:extLst>
          </p:cNvPr>
          <p:cNvSpPr/>
          <p:nvPr/>
        </p:nvSpPr>
        <p:spPr>
          <a:xfrm>
            <a:off x="8766079" y="1797127"/>
            <a:ext cx="673189" cy="670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5AEA5E6-7894-72BC-A363-A6DFC6574F3D}"/>
              </a:ext>
            </a:extLst>
          </p:cNvPr>
          <p:cNvSpPr/>
          <p:nvPr/>
        </p:nvSpPr>
        <p:spPr>
          <a:xfrm>
            <a:off x="7639049" y="2836901"/>
            <a:ext cx="3648076" cy="2956159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4D7193-4EC6-A4A1-F7F1-97005DF93E2B}"/>
              </a:ext>
            </a:extLst>
          </p:cNvPr>
          <p:cNvSpPr txBox="1"/>
          <p:nvPr/>
        </p:nvSpPr>
        <p:spPr>
          <a:xfrm>
            <a:off x="7637486" y="2836902"/>
            <a:ext cx="3547771" cy="2357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zh-CN" altLang="en-US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→</a:t>
            </a:r>
            <a:r>
              <a:rPr lang="en-US" altLang="zh-CN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can enhance the (positive) tangential vorticity 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Tangential velocity increases towards the wing tip 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Located at the rear boundary of the LEV</a:t>
            </a:r>
          </a:p>
        </p:txBody>
      </p:sp>
      <p:pic>
        <p:nvPicPr>
          <p:cNvPr id="21" name="图片 20" descr="电脑游戏画面&#10;&#10;描述已自动生成">
            <a:extLst>
              <a:ext uri="{FF2B5EF4-FFF2-40B4-BE49-F238E27FC236}">
                <a16:creationId xmlns:a16="http://schemas.microsoft.com/office/drawing/2014/main" id="{BA8970CE-4FC5-A2EF-BB73-4EE75E1B5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79"/>
          <a:stretch/>
        </p:blipFill>
        <p:spPr bwMode="auto">
          <a:xfrm>
            <a:off x="1270000" y="2633448"/>
            <a:ext cx="6120000" cy="184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 descr="电脑游戏画面&#10;&#10;描述已自动生成">
            <a:extLst>
              <a:ext uri="{FF2B5EF4-FFF2-40B4-BE49-F238E27FC236}">
                <a16:creationId xmlns:a16="http://schemas.microsoft.com/office/drawing/2014/main" id="{2599B643-3E93-F266-9E31-B70EEAB517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81"/>
          <a:stretch/>
        </p:blipFill>
        <p:spPr bwMode="auto">
          <a:xfrm>
            <a:off x="1270000" y="4606513"/>
            <a:ext cx="6120000" cy="11865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5D36A5EE-8212-5C57-AB6F-46F7BAF24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173412"/>
              </p:ext>
            </p:extLst>
          </p:nvPr>
        </p:nvGraphicFramePr>
        <p:xfrm>
          <a:off x="8920188" y="2506407"/>
          <a:ext cx="355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291960" progId="Equation.DSMT4">
                  <p:embed/>
                </p:oleObj>
              </mc:Choice>
              <mc:Fallback>
                <p:oleObj name="Equation" r:id="rId8" imgW="355320" imgH="29196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4C88FB3B-30A4-4291-80C9-A4C919DA6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20188" y="2506407"/>
                        <a:ext cx="355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862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4A74F45-A1CB-D597-FEBC-B845AD7F09AC}"/>
              </a:ext>
            </a:extLst>
          </p:cNvPr>
          <p:cNvSpPr/>
          <p:nvPr/>
        </p:nvSpPr>
        <p:spPr>
          <a:xfrm>
            <a:off x="6690360" y="919766"/>
            <a:ext cx="5739765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Dual-stage radial-tangential vortex tilting</a:t>
            </a: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B1F006EF-7746-D7B5-6ED4-F682CE9478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632249"/>
              </p:ext>
            </p:extLst>
          </p:nvPr>
        </p:nvGraphicFramePr>
        <p:xfrm>
          <a:off x="1089025" y="1878604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79680" imgH="622080" progId="Equation.DSMT4">
                  <p:embed/>
                </p:oleObj>
              </mc:Choice>
              <mc:Fallback>
                <p:oleObj name="Equation" r:id="rId3" imgW="4279680" imgH="622080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CDB0742B-8142-4C79-9DED-DB808F65D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9025" y="1878604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743E6C1B-75E9-1D26-B05D-D26D57096E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795911"/>
              </p:ext>
            </p:extLst>
          </p:nvPr>
        </p:nvGraphicFramePr>
        <p:xfrm>
          <a:off x="5938838" y="1860078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279680" imgH="622080" progId="Equation.DSMT4">
                  <p:embed/>
                </p:oleObj>
              </mc:Choice>
              <mc:Fallback>
                <p:oleObj name="Equation" r:id="rId5" imgW="4279680" imgH="62208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078C86BA-8B26-46C8-A31A-F88F78C1C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38838" y="1860078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CEA7E338-8F15-49DA-3540-3F08240DD784}"/>
              </a:ext>
            </a:extLst>
          </p:cNvPr>
          <p:cNvSpPr/>
          <p:nvPr/>
        </p:nvSpPr>
        <p:spPr>
          <a:xfrm>
            <a:off x="2136679" y="1811492"/>
            <a:ext cx="673189" cy="670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2D72A44-525B-CCA2-9C6D-B9651697D640}"/>
              </a:ext>
            </a:extLst>
          </p:cNvPr>
          <p:cNvSpPr/>
          <p:nvPr/>
        </p:nvSpPr>
        <p:spPr>
          <a:xfrm>
            <a:off x="7458074" y="2851267"/>
            <a:ext cx="3748339" cy="3216158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3953B4-76EC-DF0F-852B-5002AFAD5BC7}"/>
              </a:ext>
            </a:extLst>
          </p:cNvPr>
          <p:cNvSpPr txBox="1"/>
          <p:nvPr/>
        </p:nvSpPr>
        <p:spPr>
          <a:xfrm>
            <a:off x="7456511" y="2851267"/>
            <a:ext cx="3748339" cy="3511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zh-CN" altLang="en-US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→</a:t>
            </a:r>
            <a:r>
              <a:rPr lang="en-US" altLang="zh-CN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can cancel out negative radial vorticity in LEV 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reduction of </a:t>
            </a:r>
            <a:r>
              <a:rPr lang="en-US" altLang="zh-CN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tipward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flow along the tangential direction is necessary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</a:t>
            </a:r>
            <a:r>
              <a:rPr lang="en-US" altLang="zh-CN" b="1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zh-CN" altLang="en-US" b="1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→</a:t>
            </a:r>
            <a:r>
              <a:rPr lang="en-US" altLang="zh-CN" b="1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b="1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zh-CN" altLang="en-US" b="1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→</a:t>
            </a:r>
            <a:r>
              <a:rPr lang="en-US" altLang="zh-CN" b="1" i="1" baseline="-25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build up a bidirectional transform of radial and tangential vorticity</a:t>
            </a:r>
          </a:p>
          <a:p>
            <a:pPr>
              <a:lnSpc>
                <a:spcPts val="3000"/>
              </a:lnSpc>
            </a:pPr>
            <a:endParaRPr lang="en-US" altLang="zh-CN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4B28C0E0-39EF-443B-EDBA-C37697FD25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417988"/>
              </p:ext>
            </p:extLst>
          </p:nvPr>
        </p:nvGraphicFramePr>
        <p:xfrm>
          <a:off x="2303145" y="2514128"/>
          <a:ext cx="355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5320" imgH="291960" progId="Equation.DSMT4">
                  <p:embed/>
                </p:oleObj>
              </mc:Choice>
              <mc:Fallback>
                <p:oleObj name="Equation" r:id="rId7" imgW="355320" imgH="29196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162F028A-FB6B-46FF-A4F6-9EB5A8AD5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03145" y="2514128"/>
                        <a:ext cx="355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组合 29">
            <a:extLst>
              <a:ext uri="{FF2B5EF4-FFF2-40B4-BE49-F238E27FC236}">
                <a16:creationId xmlns:a16="http://schemas.microsoft.com/office/drawing/2014/main" id="{0F222642-C7D0-EDDE-B303-CEB5D6289126}"/>
              </a:ext>
            </a:extLst>
          </p:cNvPr>
          <p:cNvGrpSpPr/>
          <p:nvPr/>
        </p:nvGrpSpPr>
        <p:grpSpPr>
          <a:xfrm>
            <a:off x="852877" y="2800202"/>
            <a:ext cx="6114463" cy="3132000"/>
            <a:chOff x="1100527" y="2975299"/>
            <a:chExt cx="6114463" cy="3132000"/>
          </a:xfrm>
        </p:grpSpPr>
        <p:pic>
          <p:nvPicPr>
            <p:cNvPr id="31" name="图片 30" descr="图形用户界面&#10;&#10;低可信度描述已自动生成">
              <a:extLst>
                <a:ext uri="{FF2B5EF4-FFF2-40B4-BE49-F238E27FC236}">
                  <a16:creationId xmlns:a16="http://schemas.microsoft.com/office/drawing/2014/main" id="{720DB479-67CF-2DF0-B69B-D6988572E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527" y="2975299"/>
              <a:ext cx="6114463" cy="3132000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A768ADB-4AA8-DAE8-CBF9-BEFC186CA209}"/>
                </a:ext>
              </a:extLst>
            </p:cNvPr>
            <p:cNvSpPr/>
            <p:nvPr/>
          </p:nvSpPr>
          <p:spPr>
            <a:xfrm>
              <a:off x="2800952" y="4658627"/>
              <a:ext cx="35560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43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Benchmark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=1500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=3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=2.56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4A74F45-A1CB-D597-FEBC-B845AD7F09AC}"/>
              </a:ext>
            </a:extLst>
          </p:cNvPr>
          <p:cNvSpPr/>
          <p:nvPr/>
        </p:nvSpPr>
        <p:spPr>
          <a:xfrm>
            <a:off x="6690360" y="919766"/>
            <a:ext cx="5739765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Dual-stage radial-tangential vortex tilting</a:t>
            </a: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F71440C0-752A-EE92-E2BD-5EAA72D45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711331"/>
              </p:ext>
            </p:extLst>
          </p:nvPr>
        </p:nvGraphicFramePr>
        <p:xfrm>
          <a:off x="1317625" y="1811492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79680" imgH="622080" progId="Equation.DSMT4">
                  <p:embed/>
                </p:oleObj>
              </mc:Choice>
              <mc:Fallback>
                <p:oleObj name="Equation" r:id="rId3" imgW="4279680" imgH="622080" progId="Equation.DSMT4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5F5586ED-13D6-46B5-B4AF-991261D003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7625" y="1811492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DC95EAB0-34F3-4317-3681-F51094BBC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52535"/>
              </p:ext>
            </p:extLst>
          </p:nvPr>
        </p:nvGraphicFramePr>
        <p:xfrm>
          <a:off x="6167438" y="1792966"/>
          <a:ext cx="427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279680" imgH="622080" progId="Equation.DSMT4">
                  <p:embed/>
                </p:oleObj>
              </mc:Choice>
              <mc:Fallback>
                <p:oleObj name="Equation" r:id="rId5" imgW="4279680" imgH="622080" progId="Equation.DSMT4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EFF7D6E8-5753-8E35-4583-2E588BB818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7438" y="1792966"/>
                        <a:ext cx="4279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15E0CFD-0126-4548-9CB7-EF55FDA3CD10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>
            <a:off x="5597525" y="3051544"/>
            <a:ext cx="873970" cy="0"/>
          </a:xfrm>
          <a:prstGeom prst="straightConnector1">
            <a:avLst/>
          </a:prstGeom>
          <a:ln w="12700">
            <a:solidFill>
              <a:srgbClr val="2B458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760563E1-92F9-4B80-FAB0-47AD15FEDB95}"/>
              </a:ext>
            </a:extLst>
          </p:cNvPr>
          <p:cNvSpPr txBox="1"/>
          <p:nvPr/>
        </p:nvSpPr>
        <p:spPr>
          <a:xfrm>
            <a:off x="1428750" y="2728378"/>
            <a:ext cx="4168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Tilting of</a:t>
            </a:r>
            <a:r>
              <a:rPr lang="zh-CN" altLang="en-US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tangential</a:t>
            </a:r>
            <a:r>
              <a:rPr lang="zh-CN" altLang="en-US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vorticity component into radial direction</a:t>
            </a: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960F3A7-CEB0-607B-2BDB-7F660444A2E2}"/>
              </a:ext>
            </a:extLst>
          </p:cNvPr>
          <p:cNvCxnSpPr>
            <a:cxnSpLocks/>
          </p:cNvCxnSpPr>
          <p:nvPr/>
        </p:nvCxnSpPr>
        <p:spPr>
          <a:xfrm flipV="1">
            <a:off x="2652713" y="2415267"/>
            <a:ext cx="0" cy="31311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82E1E4A1-A9FF-08FC-CBE4-75B33B074F7C}"/>
              </a:ext>
            </a:extLst>
          </p:cNvPr>
          <p:cNvSpPr/>
          <p:nvPr/>
        </p:nvSpPr>
        <p:spPr>
          <a:xfrm>
            <a:off x="2365279" y="1744380"/>
            <a:ext cx="673189" cy="670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00206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C51C11-7825-40DE-B344-E22EAD9C234C}"/>
              </a:ext>
            </a:extLst>
          </p:cNvPr>
          <p:cNvSpPr txBox="1"/>
          <p:nvPr/>
        </p:nvSpPr>
        <p:spPr>
          <a:xfrm>
            <a:off x="6471495" y="2728378"/>
            <a:ext cx="3910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Tilting of</a:t>
            </a:r>
            <a:r>
              <a:rPr lang="zh-CN" altLang="en-US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radial</a:t>
            </a:r>
            <a:r>
              <a:rPr lang="zh-CN" altLang="en-US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vorticity component into tangential direction</a:t>
            </a: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27F7059-5A9D-4656-5515-2F4A9413AE0B}"/>
              </a:ext>
            </a:extLst>
          </p:cNvPr>
          <p:cNvCxnSpPr>
            <a:cxnSpLocks/>
          </p:cNvCxnSpPr>
          <p:nvPr/>
        </p:nvCxnSpPr>
        <p:spPr>
          <a:xfrm flipV="1">
            <a:off x="9196388" y="2415267"/>
            <a:ext cx="0" cy="31311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F277E3DD-48AB-D0FE-A837-72679599D795}"/>
              </a:ext>
            </a:extLst>
          </p:cNvPr>
          <p:cNvSpPr/>
          <p:nvPr/>
        </p:nvSpPr>
        <p:spPr>
          <a:xfrm>
            <a:off x="8827998" y="1755118"/>
            <a:ext cx="673189" cy="670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002060"/>
              </a:solidFill>
            </a:endParaRPr>
          </a:p>
        </p:txBody>
      </p:sp>
      <p:pic>
        <p:nvPicPr>
          <p:cNvPr id="29" name="图片 28" descr="图表&#10;&#10;描述已自动生成">
            <a:extLst>
              <a:ext uri="{FF2B5EF4-FFF2-40B4-BE49-F238E27FC236}">
                <a16:creationId xmlns:a16="http://schemas.microsoft.com/office/drawing/2014/main" id="{C7FB65F6-3BBD-2E51-16CE-252F6B672D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1" b="47794"/>
          <a:stretch/>
        </p:blipFill>
        <p:spPr>
          <a:xfrm>
            <a:off x="3446049" y="3511968"/>
            <a:ext cx="6851384" cy="2843558"/>
          </a:xfrm>
          <a:prstGeom prst="rect">
            <a:avLst/>
          </a:prstGeom>
        </p:spPr>
      </p:pic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F8FB638B-82D8-BCFF-B41A-323FC62BC659}"/>
              </a:ext>
            </a:extLst>
          </p:cNvPr>
          <p:cNvSpPr/>
          <p:nvPr/>
        </p:nvSpPr>
        <p:spPr>
          <a:xfrm>
            <a:off x="681529" y="4424209"/>
            <a:ext cx="2250169" cy="860624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negative feedback loop</a:t>
            </a:r>
          </a:p>
        </p:txBody>
      </p:sp>
    </p:spTree>
    <p:extLst>
      <p:ext uri="{BB962C8B-B14F-4D97-AF65-F5344CB8AC3E}">
        <p14:creationId xmlns:p14="http://schemas.microsoft.com/office/powerpoint/2010/main" val="2019492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Vorticity Dynamics of Leading-edge Vortex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6294761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Conclusions and other works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C8F9BD1D-61CC-47A0-DD73-CEB4B68EBFF5}"/>
              </a:ext>
            </a:extLst>
          </p:cNvPr>
          <p:cNvSpPr/>
          <p:nvPr/>
        </p:nvSpPr>
        <p:spPr>
          <a:xfrm>
            <a:off x="877788" y="1734289"/>
            <a:ext cx="10258842" cy="3980711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solidFill>
                <a:srgbClr val="2B45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42FFEA-731B-D992-E74A-3C3A2DA43AC5}"/>
              </a:ext>
            </a:extLst>
          </p:cNvPr>
          <p:cNvSpPr txBox="1"/>
          <p:nvPr/>
        </p:nvSpPr>
        <p:spPr>
          <a:xfrm>
            <a:off x="1105662" y="1846707"/>
            <a:ext cx="9829800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The 3D vorticity transports during LEV formation until the steady state has been addressed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Two novel mechanisms for LEV stability has been presented.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    </a:t>
            </a:r>
            <a:r>
              <a:rPr lang="en-US" altLang="zh-CN" sz="2000" u="sng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Planetary vorticity tilting (PVT)</a:t>
            </a: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en-US" altLang="zh-CN" sz="2000" u="sng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Dual-stage radial-tangential vortex tilting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The role of Coriolis acceleration in LEV stability has been explained from a vorticity transport perspective.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i="1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Effects of Re, AR, Ro and α…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i="1" dirty="0">
                <a:solidFill>
                  <a:srgbClr val="00206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More complicated wing motions, e.g., flapping, pitch-up, forward flight.</a:t>
            </a:r>
          </a:p>
        </p:txBody>
      </p:sp>
    </p:spTree>
    <p:extLst>
      <p:ext uri="{BB962C8B-B14F-4D97-AF65-F5344CB8AC3E}">
        <p14:creationId xmlns:p14="http://schemas.microsoft.com/office/powerpoint/2010/main" val="2921701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8943238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Acknowledgment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5614026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Collaboration with Penn State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52E4B9-3769-F83E-71BA-FB4CB286F932}"/>
              </a:ext>
            </a:extLst>
          </p:cNvPr>
          <p:cNvSpPr txBox="1"/>
          <p:nvPr/>
        </p:nvSpPr>
        <p:spPr>
          <a:xfrm>
            <a:off x="16440703" y="2794477"/>
            <a:ext cx="24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D0022C-B994-18DA-D5F8-26FEC2A7A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13" y="2462274"/>
            <a:ext cx="90000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490994-33A7-CAB7-DC34-73E469410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578" y="1782452"/>
            <a:ext cx="864000" cy="10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804434-E048-FE4F-4C87-BC705801A8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3" r="5788"/>
          <a:stretch/>
        </p:blipFill>
        <p:spPr>
          <a:xfrm>
            <a:off x="8886656" y="3160490"/>
            <a:ext cx="880852" cy="1080000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573277A6-F896-4275-19B8-AF21497A87BB}"/>
              </a:ext>
            </a:extLst>
          </p:cNvPr>
          <p:cNvSpPr/>
          <p:nvPr/>
        </p:nvSpPr>
        <p:spPr>
          <a:xfrm>
            <a:off x="6325442" y="2380882"/>
            <a:ext cx="2470115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BioRob-InFL</a:t>
            </a: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Lab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C6E69-6C75-DE6A-4541-0D9D9BF94700}"/>
              </a:ext>
            </a:extLst>
          </p:cNvPr>
          <p:cNvSpPr/>
          <p:nvPr/>
        </p:nvSpPr>
        <p:spPr>
          <a:xfrm>
            <a:off x="3408675" y="1786362"/>
            <a:ext cx="240664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BEIHANG Group 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66FE79EC-E691-9162-8125-ADCA34444C84}"/>
              </a:ext>
            </a:extLst>
          </p:cNvPr>
          <p:cNvSpPr/>
          <p:nvPr/>
        </p:nvSpPr>
        <p:spPr>
          <a:xfrm>
            <a:off x="9694652" y="2534330"/>
            <a:ext cx="1766139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Prof. B. Cheng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42838D3-220F-5C92-8E91-E373AD6AE735}"/>
              </a:ext>
            </a:extLst>
          </p:cNvPr>
          <p:cNvSpPr/>
          <p:nvPr/>
        </p:nvSpPr>
        <p:spPr>
          <a:xfrm>
            <a:off x="9640120" y="3795515"/>
            <a:ext cx="2268876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Prof. N.H. Werner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688F00F7-63F0-9D53-B413-1D2362DAC50C}"/>
              </a:ext>
            </a:extLst>
          </p:cNvPr>
          <p:cNvSpPr/>
          <p:nvPr/>
        </p:nvSpPr>
        <p:spPr>
          <a:xfrm>
            <a:off x="1685056" y="3793145"/>
            <a:ext cx="1510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Prof. J.H. </a:t>
            </a:r>
          </a:p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Wu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B86286F-C27B-6A43-BB4B-F75EC7C255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"/>
          <a:stretch/>
        </p:blipFill>
        <p:spPr>
          <a:xfrm>
            <a:off x="3420208" y="2462274"/>
            <a:ext cx="900395" cy="126000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52E40FF-F62C-A1E0-C27B-95A76E60B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9" b="35257"/>
          <a:stretch/>
        </p:blipFill>
        <p:spPr bwMode="auto">
          <a:xfrm>
            <a:off x="6325442" y="1766499"/>
            <a:ext cx="2114942" cy="6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 descr="男人戴着眼镜&#10;&#10;描述已自动生成">
            <a:extLst>
              <a:ext uri="{FF2B5EF4-FFF2-40B4-BE49-F238E27FC236}">
                <a16:creationId xmlns:a16="http://schemas.microsoft.com/office/drawing/2014/main" id="{BDDB2E22-13D1-A558-FEC2-FA406880A2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5556" r="7348" b="13894"/>
          <a:stretch/>
        </p:blipFill>
        <p:spPr>
          <a:xfrm>
            <a:off x="4768592" y="2486033"/>
            <a:ext cx="989766" cy="12600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F133A43A-BEFD-22C7-F13A-0BC297E1B924}"/>
              </a:ext>
            </a:extLst>
          </p:cNvPr>
          <p:cNvSpPr/>
          <p:nvPr/>
        </p:nvSpPr>
        <p:spPr>
          <a:xfrm>
            <a:off x="3105284" y="3793145"/>
            <a:ext cx="1510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Prof. C. </a:t>
            </a:r>
          </a:p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Zhou</a:t>
            </a:r>
          </a:p>
        </p:txBody>
      </p:sp>
      <p:pic>
        <p:nvPicPr>
          <p:cNvPr id="23" name="Picture 2" descr="Liberty University - Wikipedia">
            <a:extLst>
              <a:ext uri="{FF2B5EF4-FFF2-40B4-BE49-F238E27FC236}">
                <a16:creationId xmlns:a16="http://schemas.microsoft.com/office/drawing/2014/main" id="{F2393359-3305-9EBA-17D2-0F98F82EB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99" y="3153375"/>
            <a:ext cx="1150308" cy="11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id="{7C36BB9F-062C-484D-D1BD-259060CA65D5}"/>
              </a:ext>
            </a:extLst>
          </p:cNvPr>
          <p:cNvSpPr/>
          <p:nvPr/>
        </p:nvSpPr>
        <p:spPr>
          <a:xfrm>
            <a:off x="208596" y="3774095"/>
            <a:ext cx="1753554" cy="59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Prof. J.J. </a:t>
            </a:r>
          </a:p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C66CC07D-4CEB-30F2-4CCE-8823E5CF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9" y="2462274"/>
            <a:ext cx="89964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47A512FC-AB1A-0746-F1BE-332586D7B27E}"/>
              </a:ext>
            </a:extLst>
          </p:cNvPr>
          <p:cNvSpPr/>
          <p:nvPr/>
        </p:nvSpPr>
        <p:spPr>
          <a:xfrm>
            <a:off x="4445863" y="3793145"/>
            <a:ext cx="1657217" cy="584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Prof. L. </a:t>
            </a:r>
          </a:p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Chen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B7ED8EF-3979-9504-8CBE-F46030696A6C}"/>
              </a:ext>
            </a:extLst>
          </p:cNvPr>
          <p:cNvSpPr/>
          <p:nvPr/>
        </p:nvSpPr>
        <p:spPr>
          <a:xfrm>
            <a:off x="396034" y="1626569"/>
            <a:ext cx="5614026" cy="2761591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A1BD422-1292-9495-6B26-8003E58B6359}"/>
              </a:ext>
            </a:extLst>
          </p:cNvPr>
          <p:cNvSpPr/>
          <p:nvPr/>
        </p:nvSpPr>
        <p:spPr>
          <a:xfrm>
            <a:off x="6190855" y="1620187"/>
            <a:ext cx="5614026" cy="2757732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附件：北京航空航天大学标志组合汇总(1)">
            <a:extLst>
              <a:ext uri="{FF2B5EF4-FFF2-40B4-BE49-F238E27FC236}">
                <a16:creationId xmlns:a16="http://schemas.microsoft.com/office/drawing/2014/main" id="{A6DFB927-9A98-BB81-8616-440C1A315F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180" y="1624924"/>
            <a:ext cx="3010447" cy="802636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2CE8EA68-DB8D-DA96-8E2F-B027B8909B17}"/>
              </a:ext>
            </a:extLst>
          </p:cNvPr>
          <p:cNvSpPr/>
          <p:nvPr/>
        </p:nvSpPr>
        <p:spPr>
          <a:xfrm>
            <a:off x="-28576" y="4608150"/>
            <a:ext cx="12287251" cy="21100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Publications:</a:t>
            </a:r>
          </a:p>
          <a:p>
            <a:pPr marL="228600" indent="-228600">
              <a:lnSpc>
                <a:spcPts val="1500"/>
              </a:lnSpc>
              <a:buFont typeface="+mj-lt"/>
              <a:buAutoNum type="arabicPeriod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Chen, L. 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al. (2023). Vorticity dynamics and stability of the leading-edge vortex on revolving wings. </a:t>
            </a:r>
            <a:r>
              <a:rPr lang="en-US" altLang="zh-CN" sz="14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Physics of Fluids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4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35(9),</a:t>
            </a:r>
            <a:r>
              <a:rPr lang="zh-CN" altLang="en-US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091301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228600" indent="-228600">
              <a:lnSpc>
                <a:spcPts val="1500"/>
              </a:lnSpc>
              <a:buFont typeface="+mj-lt"/>
              <a:buAutoNum type="arabicPeriod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Chen, L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et al. (2023). Dual-stage radial-tangential vortex tilting reverses radial vorticity and contributes to leading-edge vortex stability on revolving wings. </a:t>
            </a:r>
            <a:r>
              <a:rPr lang="en-US" altLang="zh-CN" sz="14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Journal of Fluid Mechanics, A29, 963.</a:t>
            </a:r>
            <a:endParaRPr lang="en-US" altLang="zh-CN" sz="1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>
              <a:lnSpc>
                <a:spcPts val="1500"/>
              </a:lnSpc>
              <a:buFont typeface="+mj-lt"/>
              <a:buAutoNum type="arabicPeriod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Chen, L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et al. (2022). Effects of Reynolds number on leading-edge vortex formation dynamics and stability in revolving wings. </a:t>
            </a:r>
            <a:r>
              <a:rPr lang="en-US" altLang="zh-CN" sz="14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Journal of Fluid Mechanics, A31, 931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</a:p>
          <a:p>
            <a:pPr marL="228600" indent="-228600">
              <a:lnSpc>
                <a:spcPts val="1500"/>
              </a:lnSpc>
              <a:buFont typeface="+mj-lt"/>
              <a:buAutoNum type="arabicPeriod"/>
            </a:pPr>
            <a:r>
              <a:rPr lang="en-US" altLang="zh-CN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Chen, L. </a:t>
            </a:r>
            <a:r>
              <a:rPr lang="en-US" altLang="zh-CN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et al. (2020). Leading-edge vortex formation and transient lift generation on a revolving wing at low Reynolds number. </a:t>
            </a:r>
            <a:r>
              <a:rPr lang="en-US" altLang="zh-CN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Aerospace Science and Technology</a:t>
            </a:r>
            <a:r>
              <a:rPr lang="en-US" altLang="zh-CN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altLang="zh-CN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97</a:t>
            </a:r>
            <a:r>
              <a:rPr lang="en-US" altLang="zh-CN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altLang="zh-CN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105589</a:t>
            </a:r>
            <a:r>
              <a:rPr lang="en-US" altLang="zh-CN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en-US" altLang="zh-CN" sz="1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>
              <a:lnSpc>
                <a:spcPts val="1500"/>
              </a:lnSpc>
              <a:buFont typeface="+mj-lt"/>
              <a:buAutoNum type="arabicPeriod"/>
            </a:pPr>
            <a:r>
              <a:rPr lang="en-US" altLang="zh-CN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Chen, L. </a:t>
            </a:r>
            <a:r>
              <a:rPr lang="en-US" altLang="zh-CN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et al. (2019). Volumetric measurement and vorticity dynamics of leading-edge vortex formation on a revolving wing. </a:t>
            </a:r>
            <a:r>
              <a:rPr lang="en-US" altLang="zh-CN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Experiments in Fluids</a:t>
            </a:r>
            <a:r>
              <a:rPr lang="en-US" altLang="zh-CN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altLang="zh-CN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60</a:t>
            </a:r>
            <a:r>
              <a:rPr lang="en-US" altLang="zh-CN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altLang="zh-CN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1-15</a:t>
            </a:r>
            <a:r>
              <a:rPr lang="en-US" altLang="zh-CN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en-US" altLang="zh-CN" sz="1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27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59005CC5-62B4-5EDD-0F9F-23A86AA7720F}"/>
              </a:ext>
            </a:extLst>
          </p:cNvPr>
          <p:cNvSpPr/>
          <p:nvPr/>
        </p:nvSpPr>
        <p:spPr>
          <a:xfrm>
            <a:off x="3137327" y="682714"/>
            <a:ext cx="6019801" cy="76517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List of contents</a:t>
            </a:r>
            <a:endParaRPr lang="zh-CN" altLang="en-US" sz="44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C029A81-98C2-524E-54A6-734104B79E47}"/>
              </a:ext>
            </a:extLst>
          </p:cNvPr>
          <p:cNvSpPr/>
          <p:nvPr/>
        </p:nvSpPr>
        <p:spPr>
          <a:xfrm>
            <a:off x="1406451" y="1945424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74FA17-5C39-BDEE-34D6-A2A499477FAE}"/>
              </a:ext>
            </a:extLst>
          </p:cNvPr>
          <p:cNvSpPr/>
          <p:nvPr/>
        </p:nvSpPr>
        <p:spPr>
          <a:xfrm>
            <a:off x="2899610" y="2056910"/>
            <a:ext cx="7439526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Aerodynamics of Flying Insects</a:t>
            </a:r>
            <a:endParaRPr lang="zh-CN" altLang="en-US" sz="3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80EC78F-522E-EF26-E834-B0BEAA4EA356}"/>
              </a:ext>
            </a:extLst>
          </p:cNvPr>
          <p:cNvSpPr/>
          <p:nvPr/>
        </p:nvSpPr>
        <p:spPr>
          <a:xfrm>
            <a:off x="2899610" y="3508839"/>
            <a:ext cx="7439525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Leading-edge Vortex Stability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2700A66-88FB-DEE4-F64E-887B581D332B}"/>
              </a:ext>
            </a:extLst>
          </p:cNvPr>
          <p:cNvSpPr/>
          <p:nvPr/>
        </p:nvSpPr>
        <p:spPr>
          <a:xfrm>
            <a:off x="2899611" y="4940448"/>
            <a:ext cx="7439524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Vorticity Dynamics of LEV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9B8CCD89-00D5-17EE-68C7-C46820EFD97E}"/>
              </a:ext>
            </a:extLst>
          </p:cNvPr>
          <p:cNvSpPr/>
          <p:nvPr/>
        </p:nvSpPr>
        <p:spPr>
          <a:xfrm>
            <a:off x="1406451" y="3397353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2E01B37-83AF-4EC0-BFAD-0096C83BDA61}"/>
              </a:ext>
            </a:extLst>
          </p:cNvPr>
          <p:cNvSpPr/>
          <p:nvPr/>
        </p:nvSpPr>
        <p:spPr>
          <a:xfrm>
            <a:off x="1406451" y="4828962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85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B8AE7DF4-5416-EB1F-51CB-5717B9665EC7}"/>
              </a:ext>
            </a:extLst>
          </p:cNvPr>
          <p:cNvSpPr/>
          <p:nvPr/>
        </p:nvSpPr>
        <p:spPr>
          <a:xfrm>
            <a:off x="815234" y="4355572"/>
            <a:ext cx="10623736" cy="1792720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2B45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7277052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Aerodynamics of Flying Insects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7371773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Insects and birds are excellent flyers in nature!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73153F99-E53E-97DD-66FC-140E26743502}"/>
              </a:ext>
            </a:extLst>
          </p:cNvPr>
          <p:cNvSpPr/>
          <p:nvPr/>
        </p:nvSpPr>
        <p:spPr>
          <a:xfrm>
            <a:off x="815234" y="1692371"/>
            <a:ext cx="8572606" cy="1988936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2B45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A3BAED2-6C70-015F-AAEC-58F3DA8AC065}"/>
              </a:ext>
            </a:extLst>
          </p:cNvPr>
          <p:cNvGrpSpPr/>
          <p:nvPr/>
        </p:nvGrpSpPr>
        <p:grpSpPr>
          <a:xfrm>
            <a:off x="921858" y="1853636"/>
            <a:ext cx="1437907" cy="1103642"/>
            <a:chOff x="1257138" y="4253936"/>
            <a:chExt cx="1437907" cy="1103642"/>
          </a:xfrm>
        </p:grpSpPr>
        <p:pic>
          <p:nvPicPr>
            <p:cNvPr id="54" name="图片 17">
              <a:extLst>
                <a:ext uri="{FF2B5EF4-FFF2-40B4-BE49-F238E27FC236}">
                  <a16:creationId xmlns:a16="http://schemas.microsoft.com/office/drawing/2014/main" id="{089376CF-FE2F-238F-1907-1992B38EA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492" y="4253936"/>
              <a:ext cx="138255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ctangle 8">
              <a:extLst>
                <a:ext uri="{FF2B5EF4-FFF2-40B4-BE49-F238E27FC236}">
                  <a16:creationId xmlns:a16="http://schemas.microsoft.com/office/drawing/2014/main" id="{2313B478-E6CB-2533-C90A-F0D24AABE483}"/>
                </a:ext>
              </a:extLst>
            </p:cNvPr>
            <p:cNvSpPr/>
            <p:nvPr/>
          </p:nvSpPr>
          <p:spPr>
            <a:xfrm>
              <a:off x="1257138" y="4941567"/>
              <a:ext cx="691283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Bee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7F384CB3-28C4-42E7-BB87-D1C11178985F}"/>
              </a:ext>
            </a:extLst>
          </p:cNvPr>
          <p:cNvGrpSpPr/>
          <p:nvPr/>
        </p:nvGrpSpPr>
        <p:grpSpPr>
          <a:xfrm>
            <a:off x="2487085" y="1853636"/>
            <a:ext cx="1641649" cy="1107595"/>
            <a:chOff x="2822365" y="4253936"/>
            <a:chExt cx="1641649" cy="1107595"/>
          </a:xfrm>
        </p:grpSpPr>
        <p:pic>
          <p:nvPicPr>
            <p:cNvPr id="57" name="图片 19">
              <a:extLst>
                <a:ext uri="{FF2B5EF4-FFF2-40B4-BE49-F238E27FC236}">
                  <a16:creationId xmlns:a16="http://schemas.microsoft.com/office/drawing/2014/main" id="{B6008445-6DAB-A0F0-28A2-DCDD75559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440" y="4253936"/>
              <a:ext cx="1599574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Rectangle 8">
              <a:extLst>
                <a:ext uri="{FF2B5EF4-FFF2-40B4-BE49-F238E27FC236}">
                  <a16:creationId xmlns:a16="http://schemas.microsoft.com/office/drawing/2014/main" id="{2D5B8568-D728-437B-141E-D7E26983066E}"/>
                </a:ext>
              </a:extLst>
            </p:cNvPr>
            <p:cNvSpPr/>
            <p:nvPr/>
          </p:nvSpPr>
          <p:spPr>
            <a:xfrm>
              <a:off x="2822365" y="4945520"/>
              <a:ext cx="787050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Moth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C8429732-CE52-7572-7A68-B6F83661CC25}"/>
              </a:ext>
            </a:extLst>
          </p:cNvPr>
          <p:cNvGrpSpPr/>
          <p:nvPr/>
        </p:nvGrpSpPr>
        <p:grpSpPr>
          <a:xfrm>
            <a:off x="4233286" y="1853636"/>
            <a:ext cx="1756562" cy="1107595"/>
            <a:chOff x="4568566" y="4253936"/>
            <a:chExt cx="1756562" cy="1107595"/>
          </a:xfrm>
        </p:grpSpPr>
        <p:pic>
          <p:nvPicPr>
            <p:cNvPr id="60" name="图片 25">
              <a:extLst>
                <a:ext uri="{FF2B5EF4-FFF2-40B4-BE49-F238E27FC236}">
                  <a16:creationId xmlns:a16="http://schemas.microsoft.com/office/drawing/2014/main" id="{139F38FF-4D9A-274D-F285-6C863F674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409" y="4253936"/>
              <a:ext cx="1545749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8">
              <a:extLst>
                <a:ext uri="{FF2B5EF4-FFF2-40B4-BE49-F238E27FC236}">
                  <a16:creationId xmlns:a16="http://schemas.microsoft.com/office/drawing/2014/main" id="{B93B5C83-21A4-FEEE-A365-B3A9454D5B4F}"/>
                </a:ext>
              </a:extLst>
            </p:cNvPr>
            <p:cNvSpPr/>
            <p:nvPr/>
          </p:nvSpPr>
          <p:spPr>
            <a:xfrm>
              <a:off x="4568566" y="4945520"/>
              <a:ext cx="1756562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Hummingbird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B16DC97F-11F4-FD22-1240-94CF436C0AAB}"/>
              </a:ext>
            </a:extLst>
          </p:cNvPr>
          <p:cNvGrpSpPr/>
          <p:nvPr/>
        </p:nvGrpSpPr>
        <p:grpSpPr>
          <a:xfrm>
            <a:off x="5967168" y="1853636"/>
            <a:ext cx="1756562" cy="1107595"/>
            <a:chOff x="6302448" y="4253936"/>
            <a:chExt cx="1756562" cy="1107595"/>
          </a:xfrm>
        </p:grpSpPr>
        <p:pic>
          <p:nvPicPr>
            <p:cNvPr id="63" name="图片 35">
              <a:extLst>
                <a:ext uri="{FF2B5EF4-FFF2-40B4-BE49-F238E27FC236}">
                  <a16:creationId xmlns:a16="http://schemas.microsoft.com/office/drawing/2014/main" id="{9926A4CA-5678-F901-D5E6-FEDCF7382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553" y="4253936"/>
              <a:ext cx="1516596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Rectangle 8">
              <a:extLst>
                <a:ext uri="{FF2B5EF4-FFF2-40B4-BE49-F238E27FC236}">
                  <a16:creationId xmlns:a16="http://schemas.microsoft.com/office/drawing/2014/main" id="{289BCB8B-D483-3C1D-BEB4-D069A6FBF1A7}"/>
                </a:ext>
              </a:extLst>
            </p:cNvPr>
            <p:cNvSpPr/>
            <p:nvPr/>
          </p:nvSpPr>
          <p:spPr>
            <a:xfrm>
              <a:off x="6302448" y="4945520"/>
              <a:ext cx="1756562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Mosquito</a:t>
              </a: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3B2E7650-C4A8-E2F4-90A8-F974CC4D8DD7}"/>
              </a:ext>
            </a:extLst>
          </p:cNvPr>
          <p:cNvGrpSpPr/>
          <p:nvPr/>
        </p:nvGrpSpPr>
        <p:grpSpPr>
          <a:xfrm>
            <a:off x="7650989" y="1853636"/>
            <a:ext cx="1756562" cy="1107595"/>
            <a:chOff x="7986269" y="4253936"/>
            <a:chExt cx="1756562" cy="1107595"/>
          </a:xfrm>
        </p:grpSpPr>
        <p:pic>
          <p:nvPicPr>
            <p:cNvPr id="66" name="图片 21">
              <a:extLst>
                <a:ext uri="{FF2B5EF4-FFF2-40B4-BE49-F238E27FC236}">
                  <a16:creationId xmlns:a16="http://schemas.microsoft.com/office/drawing/2014/main" id="{816DEDB2-EDDC-24F3-E29D-2AF12DBD5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544" y="4253936"/>
              <a:ext cx="1441276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ectangle 8">
              <a:extLst>
                <a:ext uri="{FF2B5EF4-FFF2-40B4-BE49-F238E27FC236}">
                  <a16:creationId xmlns:a16="http://schemas.microsoft.com/office/drawing/2014/main" id="{4959C9DE-CC5E-F053-A62C-E4C47B592BC9}"/>
                </a:ext>
              </a:extLst>
            </p:cNvPr>
            <p:cNvSpPr/>
            <p:nvPr/>
          </p:nvSpPr>
          <p:spPr>
            <a:xfrm>
              <a:off x="7986269" y="4945520"/>
              <a:ext cx="1756562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Dragonfly</a:t>
              </a: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A9016312-BD2B-E5D9-EDE7-F20E1C0115D0}"/>
              </a:ext>
            </a:extLst>
          </p:cNvPr>
          <p:cNvGrpSpPr/>
          <p:nvPr/>
        </p:nvGrpSpPr>
        <p:grpSpPr>
          <a:xfrm>
            <a:off x="1660868" y="2933636"/>
            <a:ext cx="5103083" cy="653450"/>
            <a:chOff x="1996148" y="5333936"/>
            <a:chExt cx="5103083" cy="653450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1C301D9B-5D6D-1A85-61AD-0209FA214E3A}"/>
                </a:ext>
              </a:extLst>
            </p:cNvPr>
            <p:cNvSpPr/>
            <p:nvPr/>
          </p:nvSpPr>
          <p:spPr>
            <a:xfrm>
              <a:off x="3063799" y="5648832"/>
              <a:ext cx="2978861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Horizontal flapping</a:t>
              </a:r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8DDDEC06-69E5-ADB3-ACA0-18EAF1C930AA}"/>
                </a:ext>
              </a:extLst>
            </p:cNvPr>
            <p:cNvGrpSpPr/>
            <p:nvPr/>
          </p:nvGrpSpPr>
          <p:grpSpPr>
            <a:xfrm>
              <a:off x="1996148" y="5333936"/>
              <a:ext cx="5103083" cy="314897"/>
              <a:chOff x="1996148" y="5333936"/>
              <a:chExt cx="5103083" cy="314897"/>
            </a:xfrm>
          </p:grpSpPr>
          <p:cxnSp>
            <p:nvCxnSpPr>
              <p:cNvPr id="74" name="连接符: 肘形 73">
                <a:extLst>
                  <a:ext uri="{FF2B5EF4-FFF2-40B4-BE49-F238E27FC236}">
                    <a16:creationId xmlns:a16="http://schemas.microsoft.com/office/drawing/2014/main" id="{76F6A3A6-0EF5-ED24-C8DA-7C44EAE84316}"/>
                  </a:ext>
                </a:extLst>
              </p:cNvPr>
              <p:cNvCxnSpPr>
                <a:cxnSpLocks/>
                <a:stCxn id="54" idx="2"/>
                <a:endCxn id="72" idx="0"/>
              </p:cNvCxnSpPr>
              <p:nvPr/>
            </p:nvCxnSpPr>
            <p:spPr>
              <a:xfrm rot="16200000" flipH="1">
                <a:off x="3117241" y="4212843"/>
                <a:ext cx="314896" cy="255708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连接符: 肘形 74">
                <a:extLst>
                  <a:ext uri="{FF2B5EF4-FFF2-40B4-BE49-F238E27FC236}">
                    <a16:creationId xmlns:a16="http://schemas.microsoft.com/office/drawing/2014/main" id="{7081BF9A-9E4C-715F-1A4C-8F21CA5B7984}"/>
                  </a:ext>
                </a:extLst>
              </p:cNvPr>
              <p:cNvCxnSpPr>
                <a:cxnSpLocks/>
                <a:stCxn id="57" idx="2"/>
                <a:endCxn id="72" idx="0"/>
              </p:cNvCxnSpPr>
              <p:nvPr/>
            </p:nvCxnSpPr>
            <p:spPr>
              <a:xfrm rot="16200000" flipH="1">
                <a:off x="3947470" y="5043072"/>
                <a:ext cx="314896" cy="896623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连接符: 肘形 75">
                <a:extLst>
                  <a:ext uri="{FF2B5EF4-FFF2-40B4-BE49-F238E27FC236}">
                    <a16:creationId xmlns:a16="http://schemas.microsoft.com/office/drawing/2014/main" id="{27330B8B-C1BE-BCE5-4621-B04D40D4289B}"/>
                  </a:ext>
                </a:extLst>
              </p:cNvPr>
              <p:cNvCxnSpPr>
                <a:cxnSpLocks/>
                <a:stCxn id="60" idx="2"/>
                <a:endCxn id="72" idx="0"/>
              </p:cNvCxnSpPr>
              <p:nvPr/>
            </p:nvCxnSpPr>
            <p:spPr>
              <a:xfrm rot="5400000">
                <a:off x="4818499" y="5068667"/>
                <a:ext cx="314896" cy="845434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连接符: 肘形 76">
                <a:extLst>
                  <a:ext uri="{FF2B5EF4-FFF2-40B4-BE49-F238E27FC236}">
                    <a16:creationId xmlns:a16="http://schemas.microsoft.com/office/drawing/2014/main" id="{E6D6AF55-0DB1-1687-92E0-566984E5E008}"/>
                  </a:ext>
                </a:extLst>
              </p:cNvPr>
              <p:cNvCxnSpPr>
                <a:cxnSpLocks/>
                <a:stCxn id="63" idx="2"/>
                <a:endCxn id="72" idx="0"/>
              </p:cNvCxnSpPr>
              <p:nvPr/>
            </p:nvCxnSpPr>
            <p:spPr>
              <a:xfrm rot="5400000">
                <a:off x="5668783" y="4218384"/>
                <a:ext cx="314896" cy="254600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Rectangle 8">
            <a:extLst>
              <a:ext uri="{FF2B5EF4-FFF2-40B4-BE49-F238E27FC236}">
                <a16:creationId xmlns:a16="http://schemas.microsoft.com/office/drawing/2014/main" id="{E9E335EC-BF11-14F0-2771-66307B88610D}"/>
              </a:ext>
            </a:extLst>
          </p:cNvPr>
          <p:cNvSpPr/>
          <p:nvPr/>
        </p:nvSpPr>
        <p:spPr>
          <a:xfrm>
            <a:off x="7455609" y="3248532"/>
            <a:ext cx="1932231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Vertical flapping</a:t>
            </a: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289E0418-652F-0B53-FBA0-49A5FB672C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49" r="4319"/>
          <a:stretch/>
        </p:blipFill>
        <p:spPr>
          <a:xfrm>
            <a:off x="3014183" y="4449383"/>
            <a:ext cx="2351734" cy="1341766"/>
          </a:xfrm>
          <a:prstGeom prst="rect">
            <a:avLst/>
          </a:prstGeom>
          <a:ln>
            <a:solidFill>
              <a:srgbClr val="002060"/>
            </a:solidFill>
          </a:ln>
          <a:effectLst/>
        </p:spPr>
      </p:pic>
      <p:sp>
        <p:nvSpPr>
          <p:cNvPr id="83" name="Rectangle 8">
            <a:extLst>
              <a:ext uri="{FF2B5EF4-FFF2-40B4-BE49-F238E27FC236}">
                <a16:creationId xmlns:a16="http://schemas.microsoft.com/office/drawing/2014/main" id="{6B227ABE-D4BE-F5C9-8284-8389895DAC6B}"/>
              </a:ext>
            </a:extLst>
          </p:cNvPr>
          <p:cNvSpPr/>
          <p:nvPr/>
        </p:nvSpPr>
        <p:spPr>
          <a:xfrm>
            <a:off x="2960301" y="5732280"/>
            <a:ext cx="243840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Wright Brothers 1910s</a:t>
            </a:r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id="{3C11ACED-5548-8350-7AE2-5FE5A664B0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6066" y="4400266"/>
            <a:ext cx="2880000" cy="1440000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C7380CED-5A12-087E-1730-E13922D260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6620" y="4392646"/>
            <a:ext cx="3349964" cy="1440000"/>
          </a:xfrm>
          <a:prstGeom prst="rect">
            <a:avLst/>
          </a:prstGeom>
        </p:spPr>
      </p:pic>
      <p:sp>
        <p:nvSpPr>
          <p:cNvPr id="88" name="Rectangle 8">
            <a:extLst>
              <a:ext uri="{FF2B5EF4-FFF2-40B4-BE49-F238E27FC236}">
                <a16:creationId xmlns:a16="http://schemas.microsoft.com/office/drawing/2014/main" id="{18085FC8-ABC0-989F-00F7-613F6C89BB38}"/>
              </a:ext>
            </a:extLst>
          </p:cNvPr>
          <p:cNvSpPr/>
          <p:nvPr/>
        </p:nvSpPr>
        <p:spPr>
          <a:xfrm>
            <a:off x="6999095" y="5732280"/>
            <a:ext cx="3419856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Airplanes &amp; Helicopters in 2020s </a:t>
            </a:r>
          </a:p>
        </p:txBody>
      </p:sp>
      <p:cxnSp>
        <p:nvCxnSpPr>
          <p:cNvPr id="95" name="直接箭头连接符 94">
            <a:extLst>
              <a:ext uri="{FF2B5EF4-FFF2-40B4-BE49-F238E27FC236}">
                <a16:creationId xmlns:a16="http://schemas.microsoft.com/office/drawing/2014/main" id="{7BBA154B-A044-1C0A-6421-29BF6AFDE7EF}"/>
              </a:ext>
            </a:extLst>
          </p:cNvPr>
          <p:cNvCxnSpPr>
            <a:stCxn id="82" idx="3"/>
            <a:endCxn id="86" idx="1"/>
          </p:cNvCxnSpPr>
          <p:nvPr/>
        </p:nvCxnSpPr>
        <p:spPr>
          <a:xfrm>
            <a:off x="5365917" y="5120266"/>
            <a:ext cx="400149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8">
            <a:extLst>
              <a:ext uri="{FF2B5EF4-FFF2-40B4-BE49-F238E27FC236}">
                <a16:creationId xmlns:a16="http://schemas.microsoft.com/office/drawing/2014/main" id="{BC592F93-8F7E-E851-E25D-96240542F891}"/>
              </a:ext>
            </a:extLst>
          </p:cNvPr>
          <p:cNvSpPr/>
          <p:nvPr/>
        </p:nvSpPr>
        <p:spPr>
          <a:xfrm>
            <a:off x="1982601" y="3858732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Inspiration</a:t>
            </a:r>
          </a:p>
        </p:txBody>
      </p:sp>
      <p:cxnSp>
        <p:nvCxnSpPr>
          <p:cNvPr id="101" name="直接箭头连接符 100">
            <a:extLst>
              <a:ext uri="{FF2B5EF4-FFF2-40B4-BE49-F238E27FC236}">
                <a16:creationId xmlns:a16="http://schemas.microsoft.com/office/drawing/2014/main" id="{99F13CAC-43CA-D006-4A72-D94BF95AF6A9}"/>
              </a:ext>
            </a:extLst>
          </p:cNvPr>
          <p:cNvCxnSpPr>
            <a:cxnSpLocks/>
            <a:stCxn id="66" idx="2"/>
            <a:endCxn id="79" idx="0"/>
          </p:cNvCxnSpPr>
          <p:nvPr/>
        </p:nvCxnSpPr>
        <p:spPr>
          <a:xfrm>
            <a:off x="8419902" y="2933636"/>
            <a:ext cx="1823" cy="31489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矩形: 圆角 104">
            <a:extLst>
              <a:ext uri="{FF2B5EF4-FFF2-40B4-BE49-F238E27FC236}">
                <a16:creationId xmlns:a16="http://schemas.microsoft.com/office/drawing/2014/main" id="{9924AB0E-C05F-062F-9722-0823DEB66870}"/>
              </a:ext>
            </a:extLst>
          </p:cNvPr>
          <p:cNvSpPr/>
          <p:nvPr/>
        </p:nvSpPr>
        <p:spPr>
          <a:xfrm>
            <a:off x="9576946" y="1692371"/>
            <a:ext cx="1862024" cy="1988936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2B45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箭头: 上 91">
            <a:extLst>
              <a:ext uri="{FF2B5EF4-FFF2-40B4-BE49-F238E27FC236}">
                <a16:creationId xmlns:a16="http://schemas.microsoft.com/office/drawing/2014/main" id="{E9ED8B41-388C-DC9B-A391-88B0979F3AD5}"/>
              </a:ext>
            </a:extLst>
          </p:cNvPr>
          <p:cNvSpPr/>
          <p:nvPr/>
        </p:nvSpPr>
        <p:spPr>
          <a:xfrm>
            <a:off x="10203339" y="3594048"/>
            <a:ext cx="817042" cy="950548"/>
          </a:xfrm>
          <a:prstGeom prst="up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06" name="Rectangle 8">
            <a:extLst>
              <a:ext uri="{FF2B5EF4-FFF2-40B4-BE49-F238E27FC236}">
                <a16:creationId xmlns:a16="http://schemas.microsoft.com/office/drawing/2014/main" id="{441B3BBD-3B61-7988-C610-F8A159F645E5}"/>
              </a:ext>
            </a:extLst>
          </p:cNvPr>
          <p:cNvSpPr/>
          <p:nvPr/>
        </p:nvSpPr>
        <p:spPr>
          <a:xfrm>
            <a:off x="9564724" y="3255493"/>
            <a:ext cx="1932231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 air vehicles</a:t>
            </a:r>
          </a:p>
        </p:txBody>
      </p:sp>
      <p:pic>
        <p:nvPicPr>
          <p:cNvPr id="108" name="图片 107" descr="人的手&#10;&#10;中度可信度描述已自动生成">
            <a:extLst>
              <a:ext uri="{FF2B5EF4-FFF2-40B4-BE49-F238E27FC236}">
                <a16:creationId xmlns:a16="http://schemas.microsoft.com/office/drawing/2014/main" id="{2BE8ED94-4731-DD41-83E9-8603E5FBF3E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2370" r="11091" b="10896"/>
          <a:stretch/>
        </p:blipFill>
        <p:spPr>
          <a:xfrm flipH="1">
            <a:off x="9726659" y="1916963"/>
            <a:ext cx="1469944" cy="947696"/>
          </a:xfrm>
          <a:prstGeom prst="rect">
            <a:avLst/>
          </a:prstGeom>
        </p:spPr>
      </p:pic>
      <p:pic>
        <p:nvPicPr>
          <p:cNvPr id="109" name="图片 108">
            <a:extLst>
              <a:ext uri="{FF2B5EF4-FFF2-40B4-BE49-F238E27FC236}">
                <a16:creationId xmlns:a16="http://schemas.microsoft.com/office/drawing/2014/main" id="{DF485A8F-8F6A-A227-B519-C3F00CF0FF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01842" y="1673572"/>
            <a:ext cx="1273005" cy="1697339"/>
          </a:xfrm>
          <a:prstGeom prst="rect">
            <a:avLst/>
          </a:prstGeom>
        </p:spPr>
      </p:pic>
      <p:sp>
        <p:nvSpPr>
          <p:cNvPr id="114" name="Rectangle 8">
            <a:extLst>
              <a:ext uri="{FF2B5EF4-FFF2-40B4-BE49-F238E27FC236}">
                <a16:creationId xmlns:a16="http://schemas.microsoft.com/office/drawing/2014/main" id="{BCD9E2D3-4E6D-11CC-6026-9BE527AEAF6E}"/>
              </a:ext>
            </a:extLst>
          </p:cNvPr>
          <p:cNvSpPr/>
          <p:nvPr/>
        </p:nvSpPr>
        <p:spPr>
          <a:xfrm>
            <a:off x="8029545" y="3858731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Scale down</a:t>
            </a:r>
          </a:p>
        </p:txBody>
      </p:sp>
      <p:pic>
        <p:nvPicPr>
          <p:cNvPr id="4" name="图片 3" descr="飞机飞在天空中&#10;&#10;中度可信度描述已自动生成">
            <a:extLst>
              <a:ext uri="{FF2B5EF4-FFF2-40B4-BE49-F238E27FC236}">
                <a16:creationId xmlns:a16="http://schemas.microsoft.com/office/drawing/2014/main" id="{17680C45-0EB8-6853-03C7-58F7E9E560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8" y="4449383"/>
            <a:ext cx="1661871" cy="1337051"/>
          </a:xfrm>
          <a:prstGeom prst="rect">
            <a:avLst/>
          </a:prstGeom>
          <a:ln>
            <a:solidFill>
              <a:srgbClr val="002060"/>
            </a:solidFill>
          </a:ln>
          <a:effectLst/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88133C1E-5018-24AB-F40F-D2256381C230}"/>
              </a:ext>
            </a:extLst>
          </p:cNvPr>
          <p:cNvSpPr/>
          <p:nvPr/>
        </p:nvSpPr>
        <p:spPr>
          <a:xfrm>
            <a:off x="678383" y="5735202"/>
            <a:ext cx="243840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E.P. Frost's 1902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90C193-6BDB-155F-9485-BA2A4BEF7A01}"/>
              </a:ext>
            </a:extLst>
          </p:cNvPr>
          <p:cNvSpPr/>
          <p:nvPr/>
        </p:nvSpPr>
        <p:spPr>
          <a:xfrm>
            <a:off x="2191207" y="4212663"/>
            <a:ext cx="548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E7C35833-B7A5-B647-9673-A57940911375}"/>
              </a:ext>
            </a:extLst>
          </p:cNvPr>
          <p:cNvSpPr/>
          <p:nvPr/>
        </p:nvSpPr>
        <p:spPr>
          <a:xfrm>
            <a:off x="4763324" y="4398304"/>
            <a:ext cx="54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en-US" altLang="zh-CN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箭头: 下 90">
            <a:extLst>
              <a:ext uri="{FF2B5EF4-FFF2-40B4-BE49-F238E27FC236}">
                <a16:creationId xmlns:a16="http://schemas.microsoft.com/office/drawing/2014/main" id="{D425D1E3-D369-C0BE-F23D-E02613F60207}"/>
              </a:ext>
            </a:extLst>
          </p:cNvPr>
          <p:cNvSpPr/>
          <p:nvPr/>
        </p:nvSpPr>
        <p:spPr>
          <a:xfrm>
            <a:off x="1442769" y="3568108"/>
            <a:ext cx="817042" cy="950548"/>
          </a:xfrm>
          <a:prstGeom prst="down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69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7277052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Aerodynamics of Flying Insects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8943239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Bio-inspired micro air vehicles become popular and focus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73153F99-E53E-97DD-66FC-140E26743502}"/>
              </a:ext>
            </a:extLst>
          </p:cNvPr>
          <p:cNvSpPr/>
          <p:nvPr/>
        </p:nvSpPr>
        <p:spPr>
          <a:xfrm>
            <a:off x="815234" y="1593311"/>
            <a:ext cx="10876700" cy="2118995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2B45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DAC7AB-57FF-B736-5AFE-DF1579D0A2DA}"/>
              </a:ext>
            </a:extLst>
          </p:cNvPr>
          <p:cNvSpPr/>
          <p:nvPr/>
        </p:nvSpPr>
        <p:spPr>
          <a:xfrm>
            <a:off x="5100169" y="3346578"/>
            <a:ext cx="2223793" cy="388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Reconnaissance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9AA31D-12BB-0701-48AF-0B0DC700195E}"/>
              </a:ext>
            </a:extLst>
          </p:cNvPr>
          <p:cNvSpPr/>
          <p:nvPr/>
        </p:nvSpPr>
        <p:spPr>
          <a:xfrm>
            <a:off x="3163790" y="3346578"/>
            <a:ext cx="1780285" cy="392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Swarm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92FBAA-C7A6-433F-8356-5F579EE8ACE1}"/>
              </a:ext>
            </a:extLst>
          </p:cNvPr>
          <p:cNvSpPr/>
          <p:nvPr/>
        </p:nvSpPr>
        <p:spPr>
          <a:xfrm>
            <a:off x="7682944" y="3346578"/>
            <a:ext cx="1295895" cy="388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Rescue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E910E9-1D92-CC42-6B3D-9E1BF4BE1209}"/>
              </a:ext>
            </a:extLst>
          </p:cNvPr>
          <p:cNvSpPr/>
          <p:nvPr/>
        </p:nvSpPr>
        <p:spPr>
          <a:xfrm>
            <a:off x="865826" y="3346578"/>
            <a:ext cx="2197414" cy="388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Soldier weapon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06B3E58-ACAC-20C9-F8B3-E5C5713C6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5" b="3195"/>
          <a:stretch/>
        </p:blipFill>
        <p:spPr>
          <a:xfrm>
            <a:off x="954262" y="1753832"/>
            <a:ext cx="1986809" cy="16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371952-328A-D1D7-1747-75C569723E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b="30879"/>
          <a:stretch/>
        </p:blipFill>
        <p:spPr>
          <a:xfrm>
            <a:off x="7403054" y="1753832"/>
            <a:ext cx="1859432" cy="1620000"/>
          </a:xfrm>
          <a:prstGeom prst="rect">
            <a:avLst/>
          </a:prstGeom>
          <a:ln w="19050"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723C5E-36C2-8457-C31D-A5A76A43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r="19129" b="4079"/>
          <a:stretch/>
        </p:blipFill>
        <p:spPr>
          <a:xfrm>
            <a:off x="3162206" y="1753832"/>
            <a:ext cx="1859432" cy="1620000"/>
          </a:xfrm>
          <a:prstGeom prst="rect">
            <a:avLst/>
          </a:prstGeom>
          <a:ln w="19050">
            <a:noFill/>
          </a:ln>
        </p:spPr>
      </p:pic>
      <p:pic>
        <p:nvPicPr>
          <p:cNvPr id="10" name="图片 9" descr="一群人在草地上骑摩托车&#10;&#10;描述已自动生成">
            <a:extLst>
              <a:ext uri="{FF2B5EF4-FFF2-40B4-BE49-F238E27FC236}">
                <a16:creationId xmlns:a16="http://schemas.microsoft.com/office/drawing/2014/main" id="{E184EED7-488A-D962-F178-FA7823F31F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 t="21581" b="15721"/>
          <a:stretch/>
        </p:blipFill>
        <p:spPr>
          <a:xfrm>
            <a:off x="5242773" y="1753832"/>
            <a:ext cx="1939146" cy="1620000"/>
          </a:xfrm>
          <a:prstGeom prst="rect">
            <a:avLst/>
          </a:prstGeom>
          <a:ln w="19050">
            <a:noFill/>
          </a:ln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2E1ACE-A0A3-C50C-9C50-99B3F41A1AAA}"/>
              </a:ext>
            </a:extLst>
          </p:cNvPr>
          <p:cNvGrpSpPr/>
          <p:nvPr/>
        </p:nvGrpSpPr>
        <p:grpSpPr>
          <a:xfrm>
            <a:off x="1666308" y="4030100"/>
            <a:ext cx="8751491" cy="2591805"/>
            <a:chOff x="210887" y="4305321"/>
            <a:chExt cx="8751491" cy="2591805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9CC24FA9-C5BB-12F4-EFEE-030BCB107D21}"/>
                </a:ext>
              </a:extLst>
            </p:cNvPr>
            <p:cNvCxnSpPr>
              <a:cxnSpLocks/>
            </p:cNvCxnSpPr>
            <p:nvPr/>
          </p:nvCxnSpPr>
          <p:spPr>
            <a:xfrm>
              <a:off x="289245" y="6296330"/>
              <a:ext cx="8673133" cy="21888"/>
            </a:xfrm>
            <a:prstGeom prst="straightConnector1">
              <a:avLst/>
            </a:prstGeom>
            <a:ln w="76200">
              <a:gradFill flip="none" rotWithShape="1">
                <a:gsLst>
                  <a:gs pos="0">
                    <a:srgbClr val="0E60A8"/>
                  </a:gs>
                  <a:gs pos="57000">
                    <a:srgbClr val="C00000"/>
                  </a:gs>
                </a:gsLst>
                <a:lin ang="0" scaled="1"/>
                <a:tileRect/>
              </a:gra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C50BF27-7306-9E42-4D52-DE8B768DA348}"/>
                </a:ext>
              </a:extLst>
            </p:cNvPr>
            <p:cNvGrpSpPr/>
            <p:nvPr/>
          </p:nvGrpSpPr>
          <p:grpSpPr>
            <a:xfrm>
              <a:off x="2377221" y="5377004"/>
              <a:ext cx="166914" cy="999482"/>
              <a:chOff x="1144361" y="2933778"/>
              <a:chExt cx="166914" cy="999482"/>
            </a:xfrm>
          </p:grpSpPr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A1F0F004-2460-2285-697B-E51023A7F31D}"/>
                  </a:ext>
                </a:extLst>
              </p:cNvPr>
              <p:cNvSpPr/>
              <p:nvPr/>
            </p:nvSpPr>
            <p:spPr>
              <a:xfrm>
                <a:off x="1144361" y="3766346"/>
                <a:ext cx="166914" cy="166914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E60A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6C027F0D-EB0C-A3DE-7285-0235DFCF3AFC}"/>
                  </a:ext>
                </a:extLst>
              </p:cNvPr>
              <p:cNvCxnSpPr/>
              <p:nvPr/>
            </p:nvCxnSpPr>
            <p:spPr>
              <a:xfrm flipV="1">
                <a:off x="1227818" y="2933778"/>
                <a:ext cx="0" cy="828000"/>
              </a:xfrm>
              <a:prstGeom prst="line">
                <a:avLst/>
              </a:prstGeom>
              <a:ln w="28575">
                <a:solidFill>
                  <a:srgbClr val="0E60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246E859E-3384-9BAF-B3AB-F650E9565CD1}"/>
                </a:ext>
              </a:extLst>
            </p:cNvPr>
            <p:cNvGrpSpPr/>
            <p:nvPr/>
          </p:nvGrpSpPr>
          <p:grpSpPr>
            <a:xfrm>
              <a:off x="3763587" y="5377004"/>
              <a:ext cx="166914" cy="999482"/>
              <a:chOff x="1144361" y="2933778"/>
              <a:chExt cx="166914" cy="999482"/>
            </a:xfrm>
          </p:grpSpPr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3E1C2FB7-66DA-2CE5-83E4-4EAE2A92B749}"/>
                  </a:ext>
                </a:extLst>
              </p:cNvPr>
              <p:cNvSpPr/>
              <p:nvPr/>
            </p:nvSpPr>
            <p:spPr>
              <a:xfrm>
                <a:off x="1144361" y="3766346"/>
                <a:ext cx="166914" cy="166914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40020A00-24F0-12BE-74FC-3573AE2F31B3}"/>
                  </a:ext>
                </a:extLst>
              </p:cNvPr>
              <p:cNvCxnSpPr/>
              <p:nvPr/>
            </p:nvCxnSpPr>
            <p:spPr>
              <a:xfrm flipV="1">
                <a:off x="1227818" y="2933778"/>
                <a:ext cx="0" cy="82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00AD3A9B-C87C-1437-2216-04A100E638F4}"/>
                </a:ext>
              </a:extLst>
            </p:cNvPr>
            <p:cNvGrpSpPr/>
            <p:nvPr/>
          </p:nvGrpSpPr>
          <p:grpSpPr>
            <a:xfrm>
              <a:off x="5167672" y="5377004"/>
              <a:ext cx="166914" cy="999482"/>
              <a:chOff x="1144361" y="2933778"/>
              <a:chExt cx="166914" cy="999482"/>
            </a:xfrm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0078E39B-5A74-5D5A-F0B4-E26D9A7C03C7}"/>
                  </a:ext>
                </a:extLst>
              </p:cNvPr>
              <p:cNvSpPr/>
              <p:nvPr/>
            </p:nvSpPr>
            <p:spPr>
              <a:xfrm>
                <a:off x="1144361" y="3766346"/>
                <a:ext cx="166914" cy="166914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CE499BF7-92D9-6AEC-72C9-C1EDDF2B6DEE}"/>
                  </a:ext>
                </a:extLst>
              </p:cNvPr>
              <p:cNvCxnSpPr/>
              <p:nvPr/>
            </p:nvCxnSpPr>
            <p:spPr>
              <a:xfrm flipV="1">
                <a:off x="1227818" y="2933778"/>
                <a:ext cx="0" cy="82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9EC2711-23CF-6F85-5D2C-8BFA5DCC4B33}"/>
                </a:ext>
              </a:extLst>
            </p:cNvPr>
            <p:cNvGrpSpPr/>
            <p:nvPr/>
          </p:nvGrpSpPr>
          <p:grpSpPr>
            <a:xfrm>
              <a:off x="7962809" y="5377004"/>
              <a:ext cx="166914" cy="999482"/>
              <a:chOff x="1144361" y="2933778"/>
              <a:chExt cx="166914" cy="999482"/>
            </a:xfrm>
          </p:grpSpPr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5CBDD2BE-1332-DCF3-9F4D-E1C5001ABDDE}"/>
                  </a:ext>
                </a:extLst>
              </p:cNvPr>
              <p:cNvSpPr/>
              <p:nvPr/>
            </p:nvSpPr>
            <p:spPr>
              <a:xfrm>
                <a:off x="1144361" y="3766346"/>
                <a:ext cx="166914" cy="166914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5404B1C2-46B1-B914-1380-0722A3D28C9D}"/>
                  </a:ext>
                </a:extLst>
              </p:cNvPr>
              <p:cNvCxnSpPr/>
              <p:nvPr/>
            </p:nvCxnSpPr>
            <p:spPr>
              <a:xfrm flipV="1">
                <a:off x="1227818" y="2933778"/>
                <a:ext cx="0" cy="82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0A00FA8-AE85-33F2-488F-ADDDF28C9C8E}"/>
                </a:ext>
              </a:extLst>
            </p:cNvPr>
            <p:cNvSpPr/>
            <p:nvPr/>
          </p:nvSpPr>
          <p:spPr>
            <a:xfrm>
              <a:off x="1613337" y="5940773"/>
              <a:ext cx="864224" cy="317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2018</a:t>
              </a:r>
              <a:endParaRPr lang="zh-CN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B46CA64-A67A-3EA9-E23F-8F9E56AE6914}"/>
                </a:ext>
              </a:extLst>
            </p:cNvPr>
            <p:cNvSpPr/>
            <p:nvPr/>
          </p:nvSpPr>
          <p:spPr>
            <a:xfrm>
              <a:off x="3015787" y="5940773"/>
              <a:ext cx="864224" cy="317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2019</a:t>
              </a:r>
              <a:endPara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0DFD9E0-E914-6E52-F474-89181E03A5C7}"/>
                </a:ext>
              </a:extLst>
            </p:cNvPr>
            <p:cNvSpPr/>
            <p:nvPr/>
          </p:nvSpPr>
          <p:spPr>
            <a:xfrm>
              <a:off x="4418237" y="5940773"/>
              <a:ext cx="864224" cy="317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2019</a:t>
              </a:r>
              <a:endPara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3F931D2-338D-78BE-C25C-7D950E67111B}"/>
                </a:ext>
              </a:extLst>
            </p:cNvPr>
            <p:cNvSpPr/>
            <p:nvPr/>
          </p:nvSpPr>
          <p:spPr>
            <a:xfrm>
              <a:off x="7223135" y="5940773"/>
              <a:ext cx="864224" cy="317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2022</a:t>
              </a:r>
              <a:endPara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10E0EBD-1E01-3734-384C-28344BE23392}"/>
                </a:ext>
              </a:extLst>
            </p:cNvPr>
            <p:cNvGrpSpPr/>
            <p:nvPr/>
          </p:nvGrpSpPr>
          <p:grpSpPr>
            <a:xfrm>
              <a:off x="968079" y="5368602"/>
              <a:ext cx="166914" cy="999482"/>
              <a:chOff x="1144361" y="2933778"/>
              <a:chExt cx="166914" cy="999482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1918AA3-0A2E-B8B4-5D7A-C1816F918FF6}"/>
                  </a:ext>
                </a:extLst>
              </p:cNvPr>
              <p:cNvSpPr/>
              <p:nvPr/>
            </p:nvSpPr>
            <p:spPr>
              <a:xfrm>
                <a:off x="1144361" y="3766346"/>
                <a:ext cx="166914" cy="166914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E60A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5B61830F-E101-F0C7-9106-02B3108B498C}"/>
                  </a:ext>
                </a:extLst>
              </p:cNvPr>
              <p:cNvCxnSpPr/>
              <p:nvPr/>
            </p:nvCxnSpPr>
            <p:spPr>
              <a:xfrm flipV="1">
                <a:off x="1227818" y="2933778"/>
                <a:ext cx="0" cy="828000"/>
              </a:xfrm>
              <a:prstGeom prst="line">
                <a:avLst/>
              </a:prstGeom>
              <a:ln w="28575">
                <a:solidFill>
                  <a:srgbClr val="0E60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9AF5E8E-5160-5703-1650-14514E21CBDE}"/>
                </a:ext>
              </a:extLst>
            </p:cNvPr>
            <p:cNvGrpSpPr/>
            <p:nvPr/>
          </p:nvGrpSpPr>
          <p:grpSpPr>
            <a:xfrm>
              <a:off x="6566545" y="5368602"/>
              <a:ext cx="166914" cy="999482"/>
              <a:chOff x="1144361" y="2933778"/>
              <a:chExt cx="166914" cy="999482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90CA0AB-0B02-A2D6-D034-AF6EFF5E74DF}"/>
                  </a:ext>
                </a:extLst>
              </p:cNvPr>
              <p:cNvSpPr/>
              <p:nvPr/>
            </p:nvSpPr>
            <p:spPr>
              <a:xfrm>
                <a:off x="1144361" y="3766346"/>
                <a:ext cx="166914" cy="166914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F86735E2-D732-D6DC-D19E-936060B28083}"/>
                  </a:ext>
                </a:extLst>
              </p:cNvPr>
              <p:cNvCxnSpPr/>
              <p:nvPr/>
            </p:nvCxnSpPr>
            <p:spPr>
              <a:xfrm flipV="1">
                <a:off x="1227818" y="2933778"/>
                <a:ext cx="0" cy="82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B607802-035B-4919-6D2D-CDA04B461182}"/>
                </a:ext>
              </a:extLst>
            </p:cNvPr>
            <p:cNvSpPr/>
            <p:nvPr/>
          </p:nvSpPr>
          <p:spPr>
            <a:xfrm>
              <a:off x="210887" y="5940773"/>
              <a:ext cx="864224" cy="317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2015</a:t>
              </a:r>
              <a:endParaRPr lang="zh-CN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4CA7888-808B-211E-6AC6-AAA95AB4F144}"/>
                </a:ext>
              </a:extLst>
            </p:cNvPr>
            <p:cNvSpPr/>
            <p:nvPr/>
          </p:nvSpPr>
          <p:spPr>
            <a:xfrm>
              <a:off x="5820687" y="5940773"/>
              <a:ext cx="864224" cy="317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2020</a:t>
              </a:r>
              <a:endPara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1" name="图片 30" descr="图示&#10;&#10;描述已自动生成">
              <a:extLst>
                <a:ext uri="{FF2B5EF4-FFF2-40B4-BE49-F238E27FC236}">
                  <a16:creationId xmlns:a16="http://schemas.microsoft.com/office/drawing/2014/main" id="{5A32D520-4492-A524-6496-75314A56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473" y="4309306"/>
              <a:ext cx="1307180" cy="1614680"/>
            </a:xfrm>
            <a:prstGeom prst="rect">
              <a:avLst/>
            </a:prstGeom>
          </p:spPr>
        </p:pic>
        <p:pic>
          <p:nvPicPr>
            <p:cNvPr id="32" name="图片 31" descr="黄色的昆虫&#10;&#10;中度可信度描述已自动生成">
              <a:extLst>
                <a:ext uri="{FF2B5EF4-FFF2-40B4-BE49-F238E27FC236}">
                  <a16:creationId xmlns:a16="http://schemas.microsoft.com/office/drawing/2014/main" id="{B9572BCF-544A-89A5-44FC-1F12F9241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775" y="4309629"/>
              <a:ext cx="1313897" cy="1620000"/>
            </a:xfrm>
            <a:prstGeom prst="rect">
              <a:avLst/>
            </a:prstGeom>
          </p:spPr>
        </p:pic>
        <p:pic>
          <p:nvPicPr>
            <p:cNvPr id="33" name="图片 32" descr="网站&#10;&#10;描述已自动生成">
              <a:extLst>
                <a:ext uri="{FF2B5EF4-FFF2-40B4-BE49-F238E27FC236}">
                  <a16:creationId xmlns:a16="http://schemas.microsoft.com/office/drawing/2014/main" id="{C502A25E-C180-79E4-4EC7-A09F42A43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53" y="4308786"/>
              <a:ext cx="1313897" cy="1606106"/>
            </a:xfrm>
            <a:prstGeom prst="rect">
              <a:avLst/>
            </a:prstGeom>
          </p:spPr>
        </p:pic>
        <p:pic>
          <p:nvPicPr>
            <p:cNvPr id="34" name="Picture 2" descr="Publications - MAVLab">
              <a:extLst>
                <a:ext uri="{FF2B5EF4-FFF2-40B4-BE49-F238E27FC236}">
                  <a16:creationId xmlns:a16="http://schemas.microsoft.com/office/drawing/2014/main" id="{43430045-DF85-48F0-469D-254C0BEF2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611" y="4309306"/>
              <a:ext cx="1370730" cy="1614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EC426C8-5E02-A7C6-5F44-46F66298283A}"/>
                </a:ext>
              </a:extLst>
            </p:cNvPr>
            <p:cNvSpPr/>
            <p:nvPr/>
          </p:nvSpPr>
          <p:spPr>
            <a:xfrm>
              <a:off x="213227" y="6176111"/>
              <a:ext cx="1676416" cy="706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Dragonfly</a:t>
              </a:r>
              <a:endPara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788C3F5A-1D0D-03EA-5A97-D113412A669D}"/>
                </a:ext>
              </a:extLst>
            </p:cNvPr>
            <p:cNvSpPr/>
            <p:nvPr/>
          </p:nvSpPr>
          <p:spPr>
            <a:xfrm>
              <a:off x="1621035" y="6190311"/>
              <a:ext cx="1676416" cy="706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Butterfly</a:t>
              </a:r>
              <a:endPara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EC49D66-7661-31E6-07D8-CFF22B0EF573}"/>
                </a:ext>
              </a:extLst>
            </p:cNvPr>
            <p:cNvSpPr/>
            <p:nvPr/>
          </p:nvSpPr>
          <p:spPr>
            <a:xfrm>
              <a:off x="5735068" y="6173200"/>
              <a:ext cx="1851851" cy="706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Delfly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I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D29FCD8-51F3-A43D-62B0-F3621F5ADBD0}"/>
                </a:ext>
              </a:extLst>
            </p:cNvPr>
            <p:cNvSpPr/>
            <p:nvPr/>
          </p:nvSpPr>
          <p:spPr>
            <a:xfrm>
              <a:off x="2864986" y="6229970"/>
              <a:ext cx="1987377" cy="6005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Robobee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I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ADB03DD-B240-C150-EAC7-C779B3E6F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364" y="4305321"/>
              <a:ext cx="1234280" cy="1615502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BE464C86-916A-BB4D-F421-1E4F4A67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767" y="4315559"/>
              <a:ext cx="1244998" cy="1615502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0FF76728-3FA9-3AB4-A602-4A7277DDC19A}"/>
                </a:ext>
              </a:extLst>
            </p:cNvPr>
            <p:cNvSpPr/>
            <p:nvPr/>
          </p:nvSpPr>
          <p:spPr>
            <a:xfrm>
              <a:off x="4323798" y="6228362"/>
              <a:ext cx="1987377" cy="6005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Robobee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II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514995A-10E6-0D9C-59DB-610E869EBA67}"/>
                </a:ext>
              </a:extLst>
            </p:cNvPr>
            <p:cNvSpPr/>
            <p:nvPr/>
          </p:nvSpPr>
          <p:spPr>
            <a:xfrm>
              <a:off x="7110527" y="6164310"/>
              <a:ext cx="1851851" cy="706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Delfly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II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79" descr="棕色的鸟&#10;&#10;描述已自动生成">
            <a:extLst>
              <a:ext uri="{FF2B5EF4-FFF2-40B4-BE49-F238E27FC236}">
                <a16:creationId xmlns:a16="http://schemas.microsoft.com/office/drawing/2014/main" id="{1B009AC7-D583-87CE-01DE-551733F7CF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19" y="1753832"/>
            <a:ext cx="2037928" cy="1620000"/>
          </a:xfrm>
          <a:prstGeom prst="rect">
            <a:avLst/>
          </a:prstGeom>
        </p:spPr>
      </p:pic>
      <p:sp>
        <p:nvSpPr>
          <p:cNvPr id="81" name="矩形 80">
            <a:extLst>
              <a:ext uri="{FF2B5EF4-FFF2-40B4-BE49-F238E27FC236}">
                <a16:creationId xmlns:a16="http://schemas.microsoft.com/office/drawing/2014/main" id="{1E6131B8-3C0F-2B4C-5292-B5B960BEF9C5}"/>
              </a:ext>
            </a:extLst>
          </p:cNvPr>
          <p:cNvSpPr/>
          <p:nvPr/>
        </p:nvSpPr>
        <p:spPr>
          <a:xfrm>
            <a:off x="9746246" y="3346578"/>
            <a:ext cx="1592314" cy="388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Toy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65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7277052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Aerodynamics of Flying Insects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8943239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Steady aerodynamics fails to explain an insect flight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EADBB93A-5505-6DFE-8EFD-1BFDE4056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25" y="1659697"/>
            <a:ext cx="4154015" cy="2662964"/>
          </a:xfrm>
          <a:prstGeom prst="rect">
            <a:avLst/>
          </a:prstGeom>
        </p:spPr>
      </p:pic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CC6C42AD-6CE9-EAAF-66F2-FEF54CC7F261}"/>
              </a:ext>
            </a:extLst>
          </p:cNvPr>
          <p:cNvSpPr/>
          <p:nvPr/>
        </p:nvSpPr>
        <p:spPr>
          <a:xfrm>
            <a:off x="570225" y="4579961"/>
            <a:ext cx="4154015" cy="999156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 insect-like flapping wing at a high angle of attack can not generate sufficient lift for flight!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20E3837-E1A3-4344-A4D7-5A463EDFD6F7}"/>
              </a:ext>
            </a:extLst>
          </p:cNvPr>
          <p:cNvSpPr/>
          <p:nvPr/>
        </p:nvSpPr>
        <p:spPr>
          <a:xfrm>
            <a:off x="570225" y="5974162"/>
            <a:ext cx="4154015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342900"/>
            <a:r>
              <a:rPr lang="en-US" altLang="zh-CN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Obviously not true!</a:t>
            </a:r>
            <a:endParaRPr lang="zh-CN" altLang="en-US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E94B6F9-0713-9DD5-F0CC-F0BA7A72CD80}"/>
              </a:ext>
            </a:extLst>
          </p:cNvPr>
          <p:cNvGrpSpPr/>
          <p:nvPr/>
        </p:nvGrpSpPr>
        <p:grpSpPr>
          <a:xfrm>
            <a:off x="5039893" y="1525638"/>
            <a:ext cx="6854927" cy="4817856"/>
            <a:chOff x="5039893" y="1525638"/>
            <a:chExt cx="6854927" cy="4817856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6B7A9AB1-ACA7-FAD7-AAA3-FB5B4905260A}"/>
                </a:ext>
              </a:extLst>
            </p:cNvPr>
            <p:cNvGrpSpPr/>
            <p:nvPr/>
          </p:nvGrpSpPr>
          <p:grpSpPr>
            <a:xfrm>
              <a:off x="5583450" y="4355972"/>
              <a:ext cx="5803563" cy="1706964"/>
              <a:chOff x="5406942" y="3773770"/>
              <a:chExt cx="5803563" cy="1706964"/>
            </a:xfrm>
          </p:grpSpPr>
          <p:pic>
            <p:nvPicPr>
              <p:cNvPr id="65" name="Picture 2" descr="Dynamic Stall – FYFD">
                <a:extLst>
                  <a:ext uri="{FF2B5EF4-FFF2-40B4-BE49-F238E27FC236}">
                    <a16:creationId xmlns:a16="http://schemas.microsoft.com/office/drawing/2014/main" id="{44434743-97E9-5553-C0A9-805805CF20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18" t="28781" r="37076" b="55206"/>
              <a:stretch/>
            </p:blipFill>
            <p:spPr bwMode="auto">
              <a:xfrm>
                <a:off x="7604812" y="4102318"/>
                <a:ext cx="1552279" cy="1098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Dynamic Stall – FYFD">
                <a:extLst>
                  <a:ext uri="{FF2B5EF4-FFF2-40B4-BE49-F238E27FC236}">
                    <a16:creationId xmlns:a16="http://schemas.microsoft.com/office/drawing/2014/main" id="{BE7F426F-1897-7D7D-5CC0-81BFC78B9C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8" t="75110" r="70888"/>
              <a:stretch/>
            </p:blipFill>
            <p:spPr bwMode="auto">
              <a:xfrm>
                <a:off x="9778164" y="3773770"/>
                <a:ext cx="1432341" cy="1706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Dynamic Stall – FYFD">
                <a:extLst>
                  <a:ext uri="{FF2B5EF4-FFF2-40B4-BE49-F238E27FC236}">
                    <a16:creationId xmlns:a16="http://schemas.microsoft.com/office/drawing/2014/main" id="{D682B6BB-430B-32C2-BB1F-55F65F11E7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1" t="2321" r="68662" b="83680"/>
              <a:stretch/>
            </p:blipFill>
            <p:spPr bwMode="auto">
              <a:xfrm>
                <a:off x="5406942" y="4147225"/>
                <a:ext cx="1662780" cy="960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箭头: 右 70">
                <a:extLst>
                  <a:ext uri="{FF2B5EF4-FFF2-40B4-BE49-F238E27FC236}">
                    <a16:creationId xmlns:a16="http://schemas.microsoft.com/office/drawing/2014/main" id="{61B32FC3-A11D-20C6-11FC-7E888F91B549}"/>
                  </a:ext>
                </a:extLst>
              </p:cNvPr>
              <p:cNvSpPr/>
              <p:nvPr/>
            </p:nvSpPr>
            <p:spPr>
              <a:xfrm>
                <a:off x="7145974" y="4543625"/>
                <a:ext cx="402336" cy="253669"/>
              </a:xfrm>
              <a:prstGeom prst="rightArrow">
                <a:avLst>
                  <a:gd name="adj1" fmla="val 35731"/>
                  <a:gd name="adj2" fmla="val 50000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B458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箭头: 右 71">
                <a:extLst>
                  <a:ext uri="{FF2B5EF4-FFF2-40B4-BE49-F238E27FC236}">
                    <a16:creationId xmlns:a16="http://schemas.microsoft.com/office/drawing/2014/main" id="{F8CEE758-C221-56F0-2D62-22D5CD2D3FAA}"/>
                  </a:ext>
                </a:extLst>
              </p:cNvPr>
              <p:cNvSpPr/>
              <p:nvPr/>
            </p:nvSpPr>
            <p:spPr>
              <a:xfrm>
                <a:off x="9271254" y="4496603"/>
                <a:ext cx="402336" cy="253669"/>
              </a:xfrm>
              <a:prstGeom prst="rightArrow">
                <a:avLst>
                  <a:gd name="adj1" fmla="val 35731"/>
                  <a:gd name="adj2" fmla="val 50000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B458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E6B6C795-D02C-2122-9F9E-E2F2E47D3F04}"/>
                  </a:ext>
                </a:extLst>
              </p:cNvPr>
              <p:cNvSpPr txBox="1"/>
              <p:nvPr/>
            </p:nvSpPr>
            <p:spPr>
              <a:xfrm>
                <a:off x="6222826" y="4017299"/>
                <a:ext cx="14727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rgbClr val="2B458C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Leading-edge </a:t>
                </a:r>
              </a:p>
              <a:p>
                <a:r>
                  <a:rPr lang="en-US" altLang="zh-CN" sz="1600" dirty="0">
                    <a:solidFill>
                      <a:srgbClr val="2B458C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vortex</a:t>
                </a:r>
                <a:endParaRPr lang="zh-CN" altLang="en-US" sz="1600" dirty="0">
                  <a:solidFill>
                    <a:srgbClr val="2B458C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74" name="直接箭头连接符 73">
                <a:extLst>
                  <a:ext uri="{FF2B5EF4-FFF2-40B4-BE49-F238E27FC236}">
                    <a16:creationId xmlns:a16="http://schemas.microsoft.com/office/drawing/2014/main" id="{D22A9AE7-BAB6-6F63-2104-C21EF29A517B}"/>
                  </a:ext>
                </a:extLst>
              </p:cNvPr>
              <p:cNvCxnSpPr/>
              <p:nvPr/>
            </p:nvCxnSpPr>
            <p:spPr>
              <a:xfrm flipH="1">
                <a:off x="6017513" y="4338172"/>
                <a:ext cx="220819" cy="119728"/>
              </a:xfrm>
              <a:prstGeom prst="straightConnector1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" name="图片 60" descr="图示&#10;&#10;描述已自动生成">
              <a:extLst>
                <a:ext uri="{FF2B5EF4-FFF2-40B4-BE49-F238E27FC236}">
                  <a16:creationId xmlns:a16="http://schemas.microsoft.com/office/drawing/2014/main" id="{45C22EFA-4A32-26FC-02D0-6D36946D5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032"/>
            <a:stretch/>
          </p:blipFill>
          <p:spPr>
            <a:xfrm>
              <a:off x="5186286" y="1611800"/>
              <a:ext cx="6686837" cy="2535601"/>
            </a:xfrm>
            <a:prstGeom prst="rect">
              <a:avLst/>
            </a:prstGeom>
          </p:spPr>
        </p:pic>
        <p:pic>
          <p:nvPicPr>
            <p:cNvPr id="57" name="图片 56" descr="图示&#10;&#10;描述已自动生成">
              <a:extLst>
                <a:ext uri="{FF2B5EF4-FFF2-40B4-BE49-F238E27FC236}">
                  <a16:creationId xmlns:a16="http://schemas.microsoft.com/office/drawing/2014/main" id="{E3564CAC-2896-32AB-C492-98388F228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893" y="1525638"/>
              <a:ext cx="2819400" cy="1512598"/>
            </a:xfrm>
            <a:prstGeom prst="rect">
              <a:avLst/>
            </a:prstGeom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4B21E254-F58D-9CC7-CC6B-F8CE83764D06}"/>
                </a:ext>
              </a:extLst>
            </p:cNvPr>
            <p:cNvSpPr/>
            <p:nvPr/>
          </p:nvSpPr>
          <p:spPr>
            <a:xfrm>
              <a:off x="5285346" y="5974162"/>
              <a:ext cx="6609474" cy="369332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defTabSz="342900"/>
              <a:r>
                <a:rPr lang="en-US" altLang="zh-CN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Absence of stall as a critical mechanism!</a:t>
              </a:r>
              <a:endParaRPr lang="zh-CN" altLang="en-US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5D2F8CA1-9C1C-63B8-163F-04B8EA130295}"/>
                </a:ext>
              </a:extLst>
            </p:cNvPr>
            <p:cNvSpPr txBox="1"/>
            <p:nvPr/>
          </p:nvSpPr>
          <p:spPr>
            <a:xfrm>
              <a:off x="5217902" y="4241109"/>
              <a:ext cx="55868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2B458C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Absence of Stall &amp; Dynamic Stall</a:t>
              </a:r>
              <a:endParaRPr lang="zh-CN" altLang="en-US" b="1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11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7277052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Aerodynamics of Flying Insects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8943239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formation of stable LEV is a common feature of insects 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D0E2D59-3F41-F1C3-FB33-D7A6956949AC}"/>
              </a:ext>
            </a:extLst>
          </p:cNvPr>
          <p:cNvGrpSpPr/>
          <p:nvPr/>
        </p:nvGrpSpPr>
        <p:grpSpPr>
          <a:xfrm>
            <a:off x="1576065" y="1705417"/>
            <a:ext cx="9101474" cy="3940268"/>
            <a:chOff x="495106" y="1473851"/>
            <a:chExt cx="9101474" cy="394026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44FF3E7-221A-33B3-EAF0-F925E1A2C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3333"/>
            <a:stretch/>
          </p:blipFill>
          <p:spPr>
            <a:xfrm>
              <a:off x="495106" y="1473851"/>
              <a:ext cx="9101474" cy="358922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073F56E-4D72-85F1-99C1-018A47707B8D}"/>
                </a:ext>
              </a:extLst>
            </p:cNvPr>
            <p:cNvSpPr txBox="1"/>
            <p:nvPr/>
          </p:nvSpPr>
          <p:spPr>
            <a:xfrm>
              <a:off x="665702" y="5137120"/>
              <a:ext cx="794489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i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Liu, H. &amp; </a:t>
              </a:r>
              <a:r>
                <a:rPr lang="en-US" altLang="zh-CN" sz="1200" i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Aono</a:t>
              </a:r>
              <a:r>
                <a:rPr lang="en-US" altLang="zh-CN" sz="1200" i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, H. (2009). Size effects on insect hovering aerodynamics: an integrated computational study. </a:t>
              </a:r>
              <a:endParaRPr lang="zh-CN" altLang="en-US" sz="12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5BF4C60-92EF-3854-6F5A-3E0DA6C020B7}"/>
              </a:ext>
            </a:extLst>
          </p:cNvPr>
          <p:cNvSpPr/>
          <p:nvPr/>
        </p:nvSpPr>
        <p:spPr>
          <a:xfrm>
            <a:off x="2400300" y="5858844"/>
            <a:ext cx="7810500" cy="520366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2B45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does the flapping/revolving motion</a:t>
            </a:r>
            <a:r>
              <a:rPr lang="zh-CN" altLang="en-US" b="1" dirty="0">
                <a:solidFill>
                  <a:srgbClr val="2B45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2B45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stabilize the LEV?</a:t>
            </a:r>
          </a:p>
        </p:txBody>
      </p:sp>
    </p:spTree>
    <p:extLst>
      <p:ext uri="{BB962C8B-B14F-4D97-AF65-F5344CB8AC3E}">
        <p14:creationId xmlns:p14="http://schemas.microsoft.com/office/powerpoint/2010/main" val="319195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59005CC5-62B4-5EDD-0F9F-23A86AA7720F}"/>
              </a:ext>
            </a:extLst>
          </p:cNvPr>
          <p:cNvSpPr/>
          <p:nvPr/>
        </p:nvSpPr>
        <p:spPr>
          <a:xfrm>
            <a:off x="3137327" y="682714"/>
            <a:ext cx="6019801" cy="76517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List of contents</a:t>
            </a:r>
            <a:endParaRPr lang="zh-CN" altLang="en-US" sz="44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C029A81-98C2-524E-54A6-734104B79E47}"/>
              </a:ext>
            </a:extLst>
          </p:cNvPr>
          <p:cNvSpPr/>
          <p:nvPr/>
        </p:nvSpPr>
        <p:spPr>
          <a:xfrm>
            <a:off x="1406451" y="1945424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74FA17-5C39-BDEE-34D6-A2A499477FAE}"/>
              </a:ext>
            </a:extLst>
          </p:cNvPr>
          <p:cNvSpPr/>
          <p:nvPr/>
        </p:nvSpPr>
        <p:spPr>
          <a:xfrm>
            <a:off x="2899610" y="2056910"/>
            <a:ext cx="7439526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Aerodynamics of Flying Insects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80EC78F-522E-EF26-E834-B0BEAA4EA356}"/>
              </a:ext>
            </a:extLst>
          </p:cNvPr>
          <p:cNvSpPr/>
          <p:nvPr/>
        </p:nvSpPr>
        <p:spPr>
          <a:xfrm>
            <a:off x="2899610" y="3508839"/>
            <a:ext cx="7439525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Leading-edge Vortex Stability</a:t>
            </a:r>
            <a:endParaRPr lang="zh-CN" altLang="en-US" sz="3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2700A66-88FB-DEE4-F64E-887B581D332B}"/>
              </a:ext>
            </a:extLst>
          </p:cNvPr>
          <p:cNvSpPr/>
          <p:nvPr/>
        </p:nvSpPr>
        <p:spPr>
          <a:xfrm>
            <a:off x="2899611" y="4940448"/>
            <a:ext cx="7439524" cy="720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Vorticity Dynamics of LEV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9B8CCD89-00D5-17EE-68C7-C46820EFD97E}"/>
              </a:ext>
            </a:extLst>
          </p:cNvPr>
          <p:cNvSpPr/>
          <p:nvPr/>
        </p:nvSpPr>
        <p:spPr>
          <a:xfrm>
            <a:off x="1406451" y="3397353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2E01B37-83AF-4EC0-BFAD-0096C83BDA61}"/>
              </a:ext>
            </a:extLst>
          </p:cNvPr>
          <p:cNvSpPr/>
          <p:nvPr/>
        </p:nvSpPr>
        <p:spPr>
          <a:xfrm>
            <a:off x="1406451" y="4828962"/>
            <a:ext cx="914400" cy="94297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86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5A27C4-71E5-7C61-1268-D741019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2F6-67BC-4010-9063-0D2EB2C1D06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083C35-84F9-F6A3-C4EB-A172E15F5DA1}"/>
              </a:ext>
            </a:extLst>
          </p:cNvPr>
          <p:cNvSpPr/>
          <p:nvPr/>
        </p:nvSpPr>
        <p:spPr>
          <a:xfrm>
            <a:off x="490321" y="34677"/>
            <a:ext cx="7277052" cy="6487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Leading-edge Vortex Stability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A1F665B-6057-B3A2-4292-E21189024070}"/>
              </a:ext>
            </a:extLst>
          </p:cNvPr>
          <p:cNvGrpSpPr/>
          <p:nvPr/>
        </p:nvGrpSpPr>
        <p:grpSpPr>
          <a:xfrm>
            <a:off x="-134139" y="102444"/>
            <a:ext cx="624461" cy="472612"/>
            <a:chOff x="9567081" y="812835"/>
            <a:chExt cx="1142252" cy="864492"/>
          </a:xfrm>
          <a:solidFill>
            <a:srgbClr val="002060"/>
          </a:solidFill>
        </p:grpSpPr>
        <p:sp>
          <p:nvSpPr>
            <p:cNvPr id="14" name="斜纹 13">
              <a:extLst>
                <a:ext uri="{FF2B5EF4-FFF2-40B4-BE49-F238E27FC236}">
                  <a16:creationId xmlns:a16="http://schemas.microsoft.com/office/drawing/2014/main" id="{F6634316-B0D2-04BB-1FA5-4ED72305CC1B}"/>
                </a:ext>
              </a:extLst>
            </p:cNvPr>
            <p:cNvSpPr/>
            <p:nvPr/>
          </p:nvSpPr>
          <p:spPr>
            <a:xfrm rot="8100000">
              <a:off x="9567081" y="812835"/>
              <a:ext cx="864492" cy="864492"/>
            </a:xfrm>
            <a:prstGeom prst="diagStripe">
              <a:avLst>
                <a:gd name="adj" fmla="val 639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斜纹 14">
              <a:extLst>
                <a:ext uri="{FF2B5EF4-FFF2-40B4-BE49-F238E27FC236}">
                  <a16:creationId xmlns:a16="http://schemas.microsoft.com/office/drawing/2014/main" id="{97DDBECA-4D5E-993D-500F-26573A73623B}"/>
                </a:ext>
              </a:extLst>
            </p:cNvPr>
            <p:cNvSpPr/>
            <p:nvPr/>
          </p:nvSpPr>
          <p:spPr>
            <a:xfrm rot="8100000">
              <a:off x="10037362" y="989963"/>
              <a:ext cx="525402" cy="525402"/>
            </a:xfrm>
            <a:prstGeom prst="diagStripe">
              <a:avLst>
                <a:gd name="adj" fmla="val 593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877976D0-10B5-10C9-DF4C-6C96DBC808A5}"/>
                </a:ext>
              </a:extLst>
            </p:cNvPr>
            <p:cNvSpPr/>
            <p:nvPr/>
          </p:nvSpPr>
          <p:spPr>
            <a:xfrm rot="5400000">
              <a:off x="10429308" y="1173455"/>
              <a:ext cx="386787" cy="1732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48626BA8-FFEB-8F03-95D8-7515403B30FE}"/>
              </a:ext>
            </a:extLst>
          </p:cNvPr>
          <p:cNvSpPr/>
          <p:nvPr/>
        </p:nvSpPr>
        <p:spPr>
          <a:xfrm>
            <a:off x="395599" y="940732"/>
            <a:ext cx="8943239" cy="46166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Hypotheses to explain a stable LEV on flapping wings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05AA3DD-7BC8-F624-2CCF-DC89D4FBA01F}"/>
              </a:ext>
            </a:extLst>
          </p:cNvPr>
          <p:cNvGrpSpPr/>
          <p:nvPr/>
        </p:nvGrpSpPr>
        <p:grpSpPr>
          <a:xfrm>
            <a:off x="6146912" y="2267927"/>
            <a:ext cx="5391674" cy="4188951"/>
            <a:chOff x="6085952" y="2100287"/>
            <a:chExt cx="5391674" cy="4188951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B278D53-65A4-ED55-BCF5-53CBA0CD87C2}"/>
                </a:ext>
              </a:extLst>
            </p:cNvPr>
            <p:cNvSpPr/>
            <p:nvPr/>
          </p:nvSpPr>
          <p:spPr>
            <a:xfrm>
              <a:off x="6258804" y="5009090"/>
              <a:ext cx="4898781" cy="1280148"/>
            </a:xfrm>
            <a:prstGeom prst="roundRect">
              <a:avLst>
                <a:gd name="adj" fmla="val 146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2B458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B3F95F7-A365-BFB7-7632-63B06F928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11" b="48889"/>
            <a:stretch/>
          </p:blipFill>
          <p:spPr>
            <a:xfrm>
              <a:off x="6324600" y="2100287"/>
              <a:ext cx="4422776" cy="2413706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7BE1DA6-08F6-402C-1E51-F92773EBD58A}"/>
                </a:ext>
              </a:extLst>
            </p:cNvPr>
            <p:cNvSpPr txBox="1"/>
            <p:nvPr/>
          </p:nvSpPr>
          <p:spPr>
            <a:xfrm>
              <a:off x="6085952" y="4549521"/>
              <a:ext cx="53916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i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D. </a:t>
              </a:r>
              <a:r>
                <a:rPr lang="en-US" altLang="zh-CN" sz="1200" i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Lentink</a:t>
              </a:r>
              <a:r>
                <a:rPr lang="en-US" altLang="zh-CN" sz="1200" i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&amp; M. H. Dickinson. (2009). Rotational accelerations stabilize leading edge vortices on revolving fly wings.</a:t>
              </a:r>
              <a:endParaRPr lang="zh-CN" altLang="en-US" sz="12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0A7D775-CBBA-B1F1-6E6A-F629FBE8D3AA}"/>
              </a:ext>
            </a:extLst>
          </p:cNvPr>
          <p:cNvSpPr txBox="1"/>
          <p:nvPr/>
        </p:nvSpPr>
        <p:spPr>
          <a:xfrm>
            <a:off x="756285" y="1457710"/>
            <a:ext cx="4243404" cy="773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Spanwise convection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28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driven by spanwise (</a:t>
            </a:r>
            <a:r>
              <a:rPr lang="en-US" altLang="zh-CN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tipward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 flow 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37A9403-0C74-0C80-0054-002E15885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19" y="2493494"/>
            <a:ext cx="4243404" cy="2452687"/>
          </a:xfrm>
          <a:prstGeom prst="rect">
            <a:avLst/>
          </a:prstGeom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7C3D9BE-625E-3609-F762-58F7C3476AE6}"/>
              </a:ext>
            </a:extLst>
          </p:cNvPr>
          <p:cNvSpPr/>
          <p:nvPr/>
        </p:nvSpPr>
        <p:spPr>
          <a:xfrm>
            <a:off x="920994" y="5176730"/>
            <a:ext cx="4898781" cy="1280148"/>
          </a:xfrm>
          <a:prstGeom prst="roundRect">
            <a:avLst>
              <a:gd name="adj" fmla="val 1462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B458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C640B8B-2167-0E38-E259-5724E754DC29}"/>
              </a:ext>
            </a:extLst>
          </p:cNvPr>
          <p:cNvSpPr txBox="1"/>
          <p:nvPr/>
        </p:nvSpPr>
        <p:spPr>
          <a:xfrm>
            <a:off x="1006719" y="5176730"/>
            <a:ext cx="4813056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Pressure gradient motivates the </a:t>
            </a:r>
            <a:r>
              <a:rPr lang="en-US" altLang="zh-CN" sz="16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tipward</a:t>
            </a: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flow 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-dependent (strong at </a:t>
            </a: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&gt;1000)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Not well defined (velocity, helicity, etc.)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A19FFB2-C3E3-7EE4-7DE3-6ABE6560EB67}"/>
              </a:ext>
            </a:extLst>
          </p:cNvPr>
          <p:cNvSpPr txBox="1"/>
          <p:nvPr/>
        </p:nvSpPr>
        <p:spPr>
          <a:xfrm>
            <a:off x="6124575" y="1457710"/>
            <a:ext cx="4243404" cy="773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+mj-lt"/>
              <a:buAutoNum type="arabicPeriod" startAt="2"/>
            </a:pP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Rotational accelerations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2800"/>
              </a:lnSpc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centrifugal and Coriolis accelerations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F35BDF6-E98F-BA2C-D169-FAB367FA14BE}"/>
              </a:ext>
            </a:extLst>
          </p:cNvPr>
          <p:cNvSpPr txBox="1"/>
          <p:nvPr/>
        </p:nvSpPr>
        <p:spPr>
          <a:xfrm>
            <a:off x="6375009" y="5184350"/>
            <a:ext cx="4813056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(maybe) Related to spanwise convection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-dependent (strong at </a:t>
            </a: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&lt;3)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Not well explained (dynamic forces vs. vorticity)</a:t>
            </a:r>
          </a:p>
        </p:txBody>
      </p:sp>
    </p:spTree>
    <p:extLst>
      <p:ext uri="{BB962C8B-B14F-4D97-AF65-F5344CB8AC3E}">
        <p14:creationId xmlns:p14="http://schemas.microsoft.com/office/powerpoint/2010/main" val="31570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17487</TotalTime>
  <Words>1683</Words>
  <Application>Microsoft Office PowerPoint</Application>
  <PresentationFormat>宽屏</PresentationFormat>
  <Paragraphs>308</Paragraphs>
  <Slides>29</Slides>
  <Notes>29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微软雅黑</vt:lpstr>
      <vt:lpstr>Arial</vt:lpstr>
      <vt:lpstr>Arial Black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Penn State University -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Pure Revolving VS. Flapping perturbed Revolving </dc:title>
  <dc:creator>Cheng Long</dc:creator>
  <cp:lastModifiedBy>Long CHEN</cp:lastModifiedBy>
  <cp:revision>1916</cp:revision>
  <dcterms:created xsi:type="dcterms:W3CDTF">2017-03-08T21:11:39Z</dcterms:created>
  <dcterms:modified xsi:type="dcterms:W3CDTF">2023-12-07T01:59:14Z</dcterms:modified>
</cp:coreProperties>
</file>