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 id="2147483710" r:id="rId5"/>
  </p:sldMasterIdLst>
  <p:notesMasterIdLst>
    <p:notesMasterId r:id="rId27"/>
  </p:notesMasterIdLst>
  <p:handoutMasterIdLst>
    <p:handoutMasterId r:id="rId28"/>
  </p:handoutMasterIdLst>
  <p:sldIdLst>
    <p:sldId id="273" r:id="rId6"/>
    <p:sldId id="759" r:id="rId7"/>
    <p:sldId id="769" r:id="rId8"/>
    <p:sldId id="763" r:id="rId9"/>
    <p:sldId id="733" r:id="rId10"/>
    <p:sldId id="766" r:id="rId11"/>
    <p:sldId id="736" r:id="rId12"/>
    <p:sldId id="738" r:id="rId13"/>
    <p:sldId id="739" r:id="rId14"/>
    <p:sldId id="740" r:id="rId15"/>
    <p:sldId id="768" r:id="rId16"/>
    <p:sldId id="762" r:id="rId17"/>
    <p:sldId id="745" r:id="rId18"/>
    <p:sldId id="747" r:id="rId19"/>
    <p:sldId id="746" r:id="rId20"/>
    <p:sldId id="743" r:id="rId21"/>
    <p:sldId id="770" r:id="rId22"/>
    <p:sldId id="771" r:id="rId23"/>
    <p:sldId id="764" r:id="rId24"/>
    <p:sldId id="668" r:id="rId25"/>
    <p:sldId id="735" r:id="rId26"/>
  </p:sldIdLst>
  <p:sldSz cx="12192000" cy="6858000"/>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66"/>
    <a:srgbClr val="3366FF"/>
    <a:srgbClr val="008B3E"/>
    <a:srgbClr val="FF0066"/>
    <a:srgbClr val="FED7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3" autoAdjust="0"/>
    <p:restoredTop sz="89875" autoAdjust="0"/>
  </p:normalViewPr>
  <p:slideViewPr>
    <p:cSldViewPr>
      <p:cViewPr varScale="1">
        <p:scale>
          <a:sx n="77" d="100"/>
          <a:sy n="77" d="100"/>
        </p:scale>
        <p:origin x="1656" y="90"/>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14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2951162" cy="497125"/>
          </a:xfrm>
          <a:prstGeom prst="rect">
            <a:avLst/>
          </a:prstGeom>
        </p:spPr>
        <p:txBody>
          <a:bodyPr vert="horz" lIns="93143" tIns="46571" rIns="93143" bIns="46571" rtlCol="0"/>
          <a:lstStyle>
            <a:lvl1pPr algn="l">
              <a:defRPr sz="1200"/>
            </a:lvl1pPr>
          </a:lstStyle>
          <a:p>
            <a:endParaRPr lang="en-GB"/>
          </a:p>
        </p:txBody>
      </p:sp>
      <p:sp>
        <p:nvSpPr>
          <p:cNvPr id="3" name="Date Placeholder 2"/>
          <p:cNvSpPr>
            <a:spLocks noGrp="1"/>
          </p:cNvSpPr>
          <p:nvPr>
            <p:ph type="dt" sz="quarter" idx="1"/>
          </p:nvPr>
        </p:nvSpPr>
        <p:spPr>
          <a:xfrm>
            <a:off x="3857638" y="3"/>
            <a:ext cx="2951162" cy="497125"/>
          </a:xfrm>
          <a:prstGeom prst="rect">
            <a:avLst/>
          </a:prstGeom>
        </p:spPr>
        <p:txBody>
          <a:bodyPr vert="horz" lIns="93143" tIns="46571" rIns="93143" bIns="46571" rtlCol="0"/>
          <a:lstStyle>
            <a:lvl1pPr algn="r">
              <a:defRPr sz="1200"/>
            </a:lvl1pPr>
          </a:lstStyle>
          <a:p>
            <a:fld id="{51D59DDE-E6BC-4915-9D5C-65680BF16254}" type="datetimeFigureOut">
              <a:rPr lang="en-GB" smtClean="0"/>
              <a:t>28/06/2022</a:t>
            </a:fld>
            <a:endParaRPr lang="en-GB"/>
          </a:p>
        </p:txBody>
      </p:sp>
      <p:sp>
        <p:nvSpPr>
          <p:cNvPr id="4" name="Footer Placeholder 3"/>
          <p:cNvSpPr>
            <a:spLocks noGrp="1"/>
          </p:cNvSpPr>
          <p:nvPr>
            <p:ph type="ftr" sz="quarter" idx="2"/>
          </p:nvPr>
        </p:nvSpPr>
        <p:spPr>
          <a:xfrm>
            <a:off x="1" y="9443664"/>
            <a:ext cx="2951162" cy="497125"/>
          </a:xfrm>
          <a:prstGeom prst="rect">
            <a:avLst/>
          </a:prstGeom>
        </p:spPr>
        <p:txBody>
          <a:bodyPr vert="horz" lIns="93143" tIns="46571" rIns="93143" bIns="46571" rtlCol="0" anchor="b"/>
          <a:lstStyle>
            <a:lvl1pPr algn="l">
              <a:defRPr sz="1200"/>
            </a:lvl1pPr>
          </a:lstStyle>
          <a:p>
            <a:endParaRPr lang="en-GB"/>
          </a:p>
        </p:txBody>
      </p:sp>
      <p:sp>
        <p:nvSpPr>
          <p:cNvPr id="5" name="Slide Number Placeholder 4"/>
          <p:cNvSpPr>
            <a:spLocks noGrp="1"/>
          </p:cNvSpPr>
          <p:nvPr>
            <p:ph type="sldNum" sz="quarter" idx="3"/>
          </p:nvPr>
        </p:nvSpPr>
        <p:spPr>
          <a:xfrm>
            <a:off x="3857638" y="9443664"/>
            <a:ext cx="2951162" cy="497125"/>
          </a:xfrm>
          <a:prstGeom prst="rect">
            <a:avLst/>
          </a:prstGeom>
        </p:spPr>
        <p:txBody>
          <a:bodyPr vert="horz" lIns="93143" tIns="46571" rIns="93143" bIns="46571" rtlCol="0" anchor="b"/>
          <a:lstStyle>
            <a:lvl1pPr algn="r">
              <a:defRPr sz="1200"/>
            </a:lvl1pPr>
          </a:lstStyle>
          <a:p>
            <a:fld id="{B4EECAFA-9766-444E-AAEF-46A8C4779734}" type="slidenum">
              <a:rPr lang="en-GB" smtClean="0"/>
              <a:t>‹#›</a:t>
            </a:fld>
            <a:endParaRPr lang="en-GB"/>
          </a:p>
        </p:txBody>
      </p:sp>
    </p:spTree>
    <p:extLst>
      <p:ext uri="{BB962C8B-B14F-4D97-AF65-F5344CB8AC3E}">
        <p14:creationId xmlns:p14="http://schemas.microsoft.com/office/powerpoint/2010/main" val="391322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2951162" cy="497125"/>
          </a:xfrm>
          <a:prstGeom prst="rect">
            <a:avLst/>
          </a:prstGeom>
        </p:spPr>
        <p:txBody>
          <a:bodyPr vert="horz" lIns="93143" tIns="46571" rIns="93143" bIns="46571" rtlCol="0"/>
          <a:lstStyle>
            <a:lvl1pPr algn="l">
              <a:defRPr sz="1200"/>
            </a:lvl1pPr>
          </a:lstStyle>
          <a:p>
            <a:endParaRPr lang="en-GB"/>
          </a:p>
        </p:txBody>
      </p:sp>
      <p:sp>
        <p:nvSpPr>
          <p:cNvPr id="3" name="Date Placeholder 2"/>
          <p:cNvSpPr>
            <a:spLocks noGrp="1"/>
          </p:cNvSpPr>
          <p:nvPr>
            <p:ph type="dt" idx="1"/>
          </p:nvPr>
        </p:nvSpPr>
        <p:spPr>
          <a:xfrm>
            <a:off x="3857638" y="3"/>
            <a:ext cx="2951162" cy="497125"/>
          </a:xfrm>
          <a:prstGeom prst="rect">
            <a:avLst/>
          </a:prstGeom>
        </p:spPr>
        <p:txBody>
          <a:bodyPr vert="horz" lIns="93143" tIns="46571" rIns="93143" bIns="46571" rtlCol="0"/>
          <a:lstStyle>
            <a:lvl1pPr algn="r">
              <a:defRPr sz="1200"/>
            </a:lvl1pPr>
          </a:lstStyle>
          <a:p>
            <a:fld id="{794B0227-C91E-4DD0-A19B-96D7DE6A6262}" type="datetimeFigureOut">
              <a:rPr lang="en-GB" smtClean="0"/>
              <a:t>28/06/2022</a:t>
            </a:fld>
            <a:endParaRPr lang="en-GB"/>
          </a:p>
        </p:txBody>
      </p:sp>
      <p:sp>
        <p:nvSpPr>
          <p:cNvPr id="4" name="Slide Image Placeholder 3"/>
          <p:cNvSpPr>
            <a:spLocks noGrp="1" noRot="1" noChangeAspect="1"/>
          </p:cNvSpPr>
          <p:nvPr>
            <p:ph type="sldImg" idx="2"/>
          </p:nvPr>
        </p:nvSpPr>
        <p:spPr>
          <a:xfrm>
            <a:off x="92075" y="746125"/>
            <a:ext cx="6626225" cy="3727450"/>
          </a:xfrm>
          <a:prstGeom prst="rect">
            <a:avLst/>
          </a:prstGeom>
          <a:noFill/>
          <a:ln w="12700">
            <a:solidFill>
              <a:prstClr val="black"/>
            </a:solidFill>
          </a:ln>
        </p:spPr>
        <p:txBody>
          <a:bodyPr vert="horz" lIns="93143" tIns="46571" rIns="93143" bIns="46571" rtlCol="0" anchor="ctr"/>
          <a:lstStyle/>
          <a:p>
            <a:endParaRPr lang="en-GB"/>
          </a:p>
        </p:txBody>
      </p:sp>
      <p:sp>
        <p:nvSpPr>
          <p:cNvPr id="5" name="Notes Placeholder 4"/>
          <p:cNvSpPr>
            <a:spLocks noGrp="1"/>
          </p:cNvSpPr>
          <p:nvPr>
            <p:ph type="body" sz="quarter" idx="3"/>
          </p:nvPr>
        </p:nvSpPr>
        <p:spPr>
          <a:xfrm>
            <a:off x="681038" y="4722695"/>
            <a:ext cx="5448300" cy="4474131"/>
          </a:xfrm>
          <a:prstGeom prst="rect">
            <a:avLst/>
          </a:prstGeom>
        </p:spPr>
        <p:txBody>
          <a:bodyPr vert="horz" lIns="93143" tIns="46571" rIns="93143" bIns="4657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43664"/>
            <a:ext cx="2951162" cy="497125"/>
          </a:xfrm>
          <a:prstGeom prst="rect">
            <a:avLst/>
          </a:prstGeom>
        </p:spPr>
        <p:txBody>
          <a:bodyPr vert="horz" lIns="93143" tIns="46571" rIns="93143" bIns="46571" rtlCol="0" anchor="b"/>
          <a:lstStyle>
            <a:lvl1pPr algn="l">
              <a:defRPr sz="1200"/>
            </a:lvl1pPr>
          </a:lstStyle>
          <a:p>
            <a:endParaRPr lang="en-GB"/>
          </a:p>
        </p:txBody>
      </p:sp>
      <p:sp>
        <p:nvSpPr>
          <p:cNvPr id="7" name="Slide Number Placeholder 6"/>
          <p:cNvSpPr>
            <a:spLocks noGrp="1"/>
          </p:cNvSpPr>
          <p:nvPr>
            <p:ph type="sldNum" sz="quarter" idx="5"/>
          </p:nvPr>
        </p:nvSpPr>
        <p:spPr>
          <a:xfrm>
            <a:off x="3857638" y="9443664"/>
            <a:ext cx="2951162" cy="497125"/>
          </a:xfrm>
          <a:prstGeom prst="rect">
            <a:avLst/>
          </a:prstGeom>
        </p:spPr>
        <p:txBody>
          <a:bodyPr vert="horz" lIns="93143" tIns="46571" rIns="93143" bIns="46571" rtlCol="0" anchor="b"/>
          <a:lstStyle>
            <a:lvl1pPr algn="r">
              <a:defRPr sz="1200"/>
            </a:lvl1pPr>
          </a:lstStyle>
          <a:p>
            <a:fld id="{E5AE9924-F14A-4E0A-AA45-F54BF0F54E0B}" type="slidenum">
              <a:rPr lang="en-GB" smtClean="0"/>
              <a:t>‹#›</a:t>
            </a:fld>
            <a:endParaRPr lang="en-GB"/>
          </a:p>
        </p:txBody>
      </p:sp>
    </p:spTree>
    <p:extLst>
      <p:ext uri="{BB962C8B-B14F-4D97-AF65-F5344CB8AC3E}">
        <p14:creationId xmlns:p14="http://schemas.microsoft.com/office/powerpoint/2010/main" val="2948347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6225" cy="3727450"/>
          </a:xfrm>
        </p:spPr>
      </p:sp>
      <p:sp>
        <p:nvSpPr>
          <p:cNvPr id="3" name="Notes Placeholder 2"/>
          <p:cNvSpPr>
            <a:spLocks noGrp="1"/>
          </p:cNvSpPr>
          <p:nvPr>
            <p:ph type="body" idx="1"/>
          </p:nvPr>
        </p:nvSpPr>
        <p:spPr/>
        <p:txBody>
          <a:bodyPr/>
          <a:lstStyle/>
          <a:p>
            <a:r>
              <a:rPr lang="en-GB" sz="1000" dirty="0" smtClean="0"/>
              <a:t>As climate changes, the frequency and intensity of weather extremes is changing as well. Recent damaging extreme weather and climate events raise questions about the link between climate change and extreme events. Studies of past and recent extreme events highlight the unique factors that contribute to each event as well as common contributing factors, and how a changing climate changes their intensity and frequency. This talk gives examples of interpretation of observed extreme events and model projections, using methods from comparison of tendencies between physically based climate models and observations, use of very large, targeted ensembles of simulations, to analysis of analogue observed situations. It will be discussed how these methods can be combined to shed light despite data uncertainty and sparse</a:t>
            </a:r>
            <a:endParaRPr lang="en-GB" sz="1000" dirty="0"/>
          </a:p>
        </p:txBody>
      </p:sp>
      <p:sp>
        <p:nvSpPr>
          <p:cNvPr id="4" name="Slide Number Placeholder 3"/>
          <p:cNvSpPr>
            <a:spLocks noGrp="1"/>
          </p:cNvSpPr>
          <p:nvPr>
            <p:ph type="sldNum" sz="quarter" idx="10"/>
          </p:nvPr>
        </p:nvSpPr>
        <p:spPr/>
        <p:txBody>
          <a:bodyPr/>
          <a:lstStyle/>
          <a:p>
            <a:fld id="{EADC09F9-7432-40B8-AE90-DFE7BE09BB2B}" type="slidenum">
              <a:rPr lang="en-GB" smtClean="0"/>
              <a:t>1</a:t>
            </a:fld>
            <a:endParaRPr lang="en-GB"/>
          </a:p>
        </p:txBody>
      </p:sp>
    </p:spTree>
    <p:extLst>
      <p:ext uri="{BB962C8B-B14F-4D97-AF65-F5344CB8AC3E}">
        <p14:creationId xmlns:p14="http://schemas.microsoft.com/office/powerpoint/2010/main" val="4282516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8B6491E-9DB0-4E01-A3F8-FB72DC544A7D}" type="slidenum">
              <a:rPr lang="en-GB" smtClean="0"/>
              <a:t>5</a:t>
            </a:fld>
            <a:endParaRPr lang="en-GB"/>
          </a:p>
        </p:txBody>
      </p:sp>
    </p:spTree>
    <p:extLst>
      <p:ext uri="{BB962C8B-B14F-4D97-AF65-F5344CB8AC3E}">
        <p14:creationId xmlns:p14="http://schemas.microsoft.com/office/powerpoint/2010/main" val="127699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Evaporative fraction:</a:t>
            </a:r>
            <a:r>
              <a:rPr lang="en-GB" baseline="0" dirty="0" smtClean="0"/>
              <a:t> latent heat flux to sum of </a:t>
            </a:r>
            <a:r>
              <a:rPr lang="en-GB" baseline="0" dirty="0" err="1" smtClean="0"/>
              <a:t>latent+sensible</a:t>
            </a:r>
            <a:r>
              <a:rPr lang="en-GB" baseline="0" dirty="0" smtClean="0"/>
              <a:t> heat flux </a:t>
            </a:r>
            <a:endParaRPr lang="en-GB" dirty="0"/>
          </a:p>
        </p:txBody>
      </p:sp>
      <p:sp>
        <p:nvSpPr>
          <p:cNvPr id="4" name="Slide Number Placeholder 3"/>
          <p:cNvSpPr>
            <a:spLocks noGrp="1"/>
          </p:cNvSpPr>
          <p:nvPr>
            <p:ph type="sldNum" sz="quarter" idx="10"/>
          </p:nvPr>
        </p:nvSpPr>
        <p:spPr/>
        <p:txBody>
          <a:bodyPr/>
          <a:lstStyle/>
          <a:p>
            <a:fld id="{E5AE9924-F14A-4E0A-AA45-F54BF0F54E0B}" type="slidenum">
              <a:rPr lang="en-GB" smtClean="0"/>
              <a:t>8</a:t>
            </a:fld>
            <a:endParaRPr lang="en-GB"/>
          </a:p>
        </p:txBody>
      </p:sp>
    </p:spTree>
    <p:extLst>
      <p:ext uri="{BB962C8B-B14F-4D97-AF65-F5344CB8AC3E}">
        <p14:creationId xmlns:p14="http://schemas.microsoft.com/office/powerpoint/2010/main" val="49765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pPr>
            <a:fld id="{07F230A7-EAB4-4AA9-87B8-78A2F0A8D49F}" type="slidenum">
              <a:rPr lang="en-GB" altLang="fr-FR" sz="1400"/>
              <a:pPr>
                <a:spcBef>
                  <a:spcPct val="0"/>
                </a:spcBef>
              </a:pPr>
              <a:t>17</a:t>
            </a:fld>
            <a:endParaRPr lang="en-GB" altLang="fr-FR" sz="1400"/>
          </a:p>
        </p:txBody>
      </p:sp>
      <p:sp>
        <p:nvSpPr>
          <p:cNvPr id="32771" name="Rectangle 1"/>
          <p:cNvSpPr>
            <a:spLocks noChangeArrowheads="1" noTextEdit="1"/>
          </p:cNvSpPr>
          <p:nvPr>
            <p:ph type="sldImg"/>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Rectangle 2"/>
          <p:cNvSpPr>
            <a:spLocks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mtClean="0"/>
          </a:p>
        </p:txBody>
      </p:sp>
    </p:spTree>
    <p:extLst>
      <p:ext uri="{BB962C8B-B14F-4D97-AF65-F5344CB8AC3E}">
        <p14:creationId xmlns:p14="http://schemas.microsoft.com/office/powerpoint/2010/main" val="26824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pPr>
            <a:fld id="{A21A86E6-8763-42B6-A09F-A047B15F08B0}" type="slidenum">
              <a:rPr lang="en-GB" altLang="fr-FR" sz="1400"/>
              <a:pPr>
                <a:spcBef>
                  <a:spcPct val="0"/>
                </a:spcBef>
              </a:pPr>
              <a:t>18</a:t>
            </a:fld>
            <a:endParaRPr lang="en-GB" altLang="fr-FR" sz="1400"/>
          </a:p>
        </p:txBody>
      </p:sp>
      <p:sp>
        <p:nvSpPr>
          <p:cNvPr id="38915" name="Rectangle 1"/>
          <p:cNvSpPr>
            <a:spLocks noChangeArrowheads="1" noTextEdit="1"/>
          </p:cNvSpPr>
          <p:nvPr>
            <p:ph type="sldImg"/>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a:spLocks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mtClean="0"/>
          </a:p>
        </p:txBody>
      </p:sp>
    </p:spTree>
    <p:extLst>
      <p:ext uri="{BB962C8B-B14F-4D97-AF65-F5344CB8AC3E}">
        <p14:creationId xmlns:p14="http://schemas.microsoft.com/office/powerpoint/2010/main" val="3332777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1292138-11F4-46F3-AD79-9824D4F149FC}" type="datetimeFigureOut">
              <a:rPr lang="en-GB" smtClean="0"/>
              <a:t>28/06/2022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672290-67DC-4221-8E7E-F606316A0C77}" type="slidenum">
              <a:rPr lang="en-GB" smtClean="0"/>
              <a:t>‹#›</a:t>
            </a:fld>
            <a:endParaRPr lang="en-GB"/>
          </a:p>
        </p:txBody>
      </p:sp>
    </p:spTree>
    <p:extLst>
      <p:ext uri="{BB962C8B-B14F-4D97-AF65-F5344CB8AC3E}">
        <p14:creationId xmlns:p14="http://schemas.microsoft.com/office/powerpoint/2010/main" val="1447245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292138-11F4-46F3-AD79-9824D4F149FC}" type="datetimeFigureOut">
              <a:rPr lang="en-GB" smtClean="0"/>
              <a:t>28/06/2022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672290-67DC-4221-8E7E-F606316A0C77}" type="slidenum">
              <a:rPr lang="en-GB" smtClean="0"/>
              <a:t>‹#›</a:t>
            </a:fld>
            <a:endParaRPr lang="en-GB"/>
          </a:p>
        </p:txBody>
      </p:sp>
    </p:spTree>
    <p:extLst>
      <p:ext uri="{BB962C8B-B14F-4D97-AF65-F5344CB8AC3E}">
        <p14:creationId xmlns:p14="http://schemas.microsoft.com/office/powerpoint/2010/main" val="773376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292138-11F4-46F3-AD79-9824D4F149FC}" type="datetimeFigureOut">
              <a:rPr lang="en-GB" smtClean="0"/>
              <a:t>28/06/2022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672290-67DC-4221-8E7E-F606316A0C77}" type="slidenum">
              <a:rPr lang="en-GB" smtClean="0"/>
              <a:t>‹#›</a:t>
            </a:fld>
            <a:endParaRPr lang="en-GB"/>
          </a:p>
        </p:txBody>
      </p:sp>
    </p:spTree>
    <p:extLst>
      <p:ext uri="{BB962C8B-B14F-4D97-AF65-F5344CB8AC3E}">
        <p14:creationId xmlns:p14="http://schemas.microsoft.com/office/powerpoint/2010/main" val="1644935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08641" y="272631"/>
            <a:ext cx="10968959" cy="1142361"/>
          </a:xfrm>
        </p:spPr>
        <p:txBody>
          <a:bodyPr/>
          <a:lstStyle/>
          <a:p>
            <a:r>
              <a:rPr lang="fr-FR"/>
              <a:t>Modifiez le style du titre</a:t>
            </a:r>
          </a:p>
        </p:txBody>
      </p:sp>
      <p:sp>
        <p:nvSpPr>
          <p:cNvPr id="3" name="Rectangle 4"/>
          <p:cNvSpPr>
            <a:spLocks noGrp="1" noChangeArrowheads="1"/>
          </p:cNvSpPr>
          <p:nvPr>
            <p:ph type="dt" idx="10"/>
          </p:nvPr>
        </p:nvSpPr>
        <p:spPr/>
        <p:txBody>
          <a:bodyPr/>
          <a:lstStyle>
            <a:lvl1pPr>
              <a:defRPr/>
            </a:lvl1pPr>
          </a:lstStyle>
          <a:p>
            <a:pPr>
              <a:defRPr/>
            </a:pPr>
            <a:endParaRPr lang="en-GB" altLang="fr-FR"/>
          </a:p>
        </p:txBody>
      </p:sp>
      <p:sp>
        <p:nvSpPr>
          <p:cNvPr id="4" name="Rectangle 5"/>
          <p:cNvSpPr>
            <a:spLocks noGrp="1" noChangeArrowheads="1"/>
          </p:cNvSpPr>
          <p:nvPr>
            <p:ph type="ftr" idx="11"/>
          </p:nvPr>
        </p:nvSpPr>
        <p:spPr/>
        <p:txBody>
          <a:bodyPr/>
          <a:lstStyle>
            <a:lvl1pPr>
              <a:defRPr/>
            </a:lvl1pPr>
          </a:lstStyle>
          <a:p>
            <a:pPr>
              <a:defRPr/>
            </a:pPr>
            <a:endParaRPr lang="en-GB" altLang="fr-FR"/>
          </a:p>
        </p:txBody>
      </p:sp>
      <p:sp>
        <p:nvSpPr>
          <p:cNvPr id="5" name="Rectangle 6"/>
          <p:cNvSpPr>
            <a:spLocks noGrp="1" noChangeArrowheads="1"/>
          </p:cNvSpPr>
          <p:nvPr>
            <p:ph type="sldNum" idx="12"/>
          </p:nvPr>
        </p:nvSpPr>
        <p:spPr/>
        <p:txBody>
          <a:bodyPr/>
          <a:lstStyle>
            <a:lvl1pPr>
              <a:defRPr/>
            </a:lvl1pPr>
          </a:lstStyle>
          <a:p>
            <a:fld id="{CB04DBE5-8907-46E0-9405-8D69CD421B9C}" type="slidenum">
              <a:rPr lang="en-GB" altLang="fr-FR"/>
              <a:pPr/>
              <a:t>‹#›</a:t>
            </a:fld>
            <a:endParaRPr lang="en-GB" altLang="fr-FR"/>
          </a:p>
        </p:txBody>
      </p:sp>
    </p:spTree>
    <p:extLst>
      <p:ext uri="{BB962C8B-B14F-4D97-AF65-F5344CB8AC3E}">
        <p14:creationId xmlns:p14="http://schemas.microsoft.com/office/powerpoint/2010/main" val="2853476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306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with Titl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334434" y="260238"/>
            <a:ext cx="11523133" cy="792000"/>
          </a:xfrm>
          <a:prstGeom prst="rect">
            <a:avLst/>
          </a:prstGeom>
        </p:spPr>
        <p:txBody>
          <a:bodyPr lIns="0" tIns="36000" rIns="0" bIns="36000"/>
          <a:lstStyle>
            <a:lvl1pPr algn="l">
              <a:defRPr sz="2400" b="1" baseline="0">
                <a:solidFill>
                  <a:schemeClr val="bg1"/>
                </a:solidFill>
              </a:defRPr>
            </a:lvl1pPr>
          </a:lstStyle>
          <a:p>
            <a:r>
              <a:rPr lang="en-US"/>
              <a:t>Slide Title</a:t>
            </a:r>
            <a:endParaRPr lang="en-GB"/>
          </a:p>
        </p:txBody>
      </p:sp>
    </p:spTree>
    <p:extLst>
      <p:ext uri="{BB962C8B-B14F-4D97-AF65-F5344CB8AC3E}">
        <p14:creationId xmlns:p14="http://schemas.microsoft.com/office/powerpoint/2010/main" val="3888215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with Title and Tex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334434" y="260238"/>
            <a:ext cx="11523133" cy="792000"/>
          </a:xfrm>
          <a:prstGeom prst="rect">
            <a:avLst/>
          </a:prstGeom>
        </p:spPr>
        <p:txBody>
          <a:bodyPr lIns="0" tIns="36000" rIns="0" bIns="36000"/>
          <a:lstStyle>
            <a:lvl1pPr algn="l">
              <a:defRPr sz="2400" b="1" baseline="0">
                <a:solidFill>
                  <a:schemeClr val="bg1"/>
                </a:solidFill>
              </a:defRPr>
            </a:lvl1pPr>
          </a:lstStyle>
          <a:p>
            <a:r>
              <a:rPr lang="en-US"/>
              <a:t>Slide Title</a:t>
            </a:r>
            <a:endParaRPr lang="en-GB"/>
          </a:p>
        </p:txBody>
      </p:sp>
      <p:sp>
        <p:nvSpPr>
          <p:cNvPr id="4" name="Text Placeholder 4"/>
          <p:cNvSpPr>
            <a:spLocks noGrp="1"/>
          </p:cNvSpPr>
          <p:nvPr>
            <p:ph type="body" sz="quarter" idx="10" hasCustomPrompt="1"/>
          </p:nvPr>
        </p:nvSpPr>
        <p:spPr>
          <a:xfrm>
            <a:off x="334434" y="1341439"/>
            <a:ext cx="11523133" cy="4535486"/>
          </a:xfrm>
          <a:prstGeom prst="rect">
            <a:avLst/>
          </a:prstGeom>
        </p:spPr>
        <p:txBody>
          <a:bodyPr lIns="18000" tIns="36000" rIns="18000" bIns="36000"/>
          <a:lstStyle>
            <a:lvl1pPr marL="0" indent="0" algn="just">
              <a:spcBef>
                <a:spcPts val="0"/>
              </a:spcBef>
              <a:buFontTx/>
              <a:buNone/>
              <a:defRPr sz="2000" b="0" baseline="0">
                <a:solidFill>
                  <a:schemeClr val="bg1"/>
                </a:solidFill>
              </a:defRPr>
            </a:lvl1pPr>
            <a:lvl2pPr marL="180000" indent="0">
              <a:spcBef>
                <a:spcPts val="200"/>
              </a:spcBef>
              <a:buFontTx/>
              <a:buNone/>
              <a:defRPr sz="20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a:t>Text text text</a:t>
            </a:r>
          </a:p>
        </p:txBody>
      </p:sp>
    </p:spTree>
    <p:extLst>
      <p:ext uri="{BB962C8B-B14F-4D97-AF65-F5344CB8AC3E}">
        <p14:creationId xmlns:p14="http://schemas.microsoft.com/office/powerpoint/2010/main" val="519870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with Title and Text in Blue Box">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334434" y="260238"/>
            <a:ext cx="11523133" cy="792498"/>
          </a:xfrm>
          <a:prstGeom prst="rect">
            <a:avLst/>
          </a:prstGeom>
        </p:spPr>
        <p:txBody>
          <a:bodyPr lIns="0" tIns="36000" rIns="0" bIns="36000"/>
          <a:lstStyle>
            <a:lvl1pPr algn="l">
              <a:defRPr sz="2400" b="1" baseline="0">
                <a:solidFill>
                  <a:schemeClr val="bg1"/>
                </a:solidFill>
              </a:defRPr>
            </a:lvl1pPr>
          </a:lstStyle>
          <a:p>
            <a:r>
              <a:rPr lang="en-US"/>
              <a:t>Slide Title</a:t>
            </a:r>
            <a:endParaRPr lang="en-GB"/>
          </a:p>
        </p:txBody>
      </p:sp>
      <p:sp>
        <p:nvSpPr>
          <p:cNvPr id="4" name="Text Placeholder 4"/>
          <p:cNvSpPr>
            <a:spLocks noGrp="1"/>
          </p:cNvSpPr>
          <p:nvPr>
            <p:ph type="body" sz="quarter" idx="10" hasCustomPrompt="1"/>
          </p:nvPr>
        </p:nvSpPr>
        <p:spPr>
          <a:xfrm>
            <a:off x="334434" y="1341439"/>
            <a:ext cx="11523133" cy="4535486"/>
          </a:xfrm>
          <a:prstGeom prst="rect">
            <a:avLst/>
          </a:prstGeom>
          <a:solidFill>
            <a:schemeClr val="accent1"/>
          </a:solidFill>
          <a:effectLst/>
        </p:spPr>
        <p:txBody>
          <a:bodyPr lIns="18000" tIns="36000" rIns="18000" bIns="36000"/>
          <a:lstStyle>
            <a:lvl1pPr marL="0" indent="0" algn="just">
              <a:spcBef>
                <a:spcPts val="0"/>
              </a:spcBef>
              <a:buFontTx/>
              <a:buNone/>
              <a:defRPr sz="2000" b="0" baseline="0">
                <a:solidFill>
                  <a:schemeClr val="bg1"/>
                </a:solidFill>
              </a:defRPr>
            </a:lvl1pPr>
            <a:lvl2pPr marL="180000" indent="0">
              <a:spcBef>
                <a:spcPts val="200"/>
              </a:spcBef>
              <a:buFontTx/>
              <a:buNone/>
              <a:defRPr sz="20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a:t>Text text text</a:t>
            </a:r>
          </a:p>
        </p:txBody>
      </p:sp>
    </p:spTree>
    <p:extLst>
      <p:ext uri="{BB962C8B-B14F-4D97-AF65-F5344CB8AC3E}">
        <p14:creationId xmlns:p14="http://schemas.microsoft.com/office/powerpoint/2010/main" val="3226406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with Title and Bullet Tex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334434" y="260238"/>
            <a:ext cx="11523133" cy="792000"/>
          </a:xfrm>
          <a:prstGeom prst="rect">
            <a:avLst/>
          </a:prstGeom>
        </p:spPr>
        <p:txBody>
          <a:bodyPr lIns="0" tIns="36000" rIns="0" bIns="36000"/>
          <a:lstStyle>
            <a:lvl1pPr algn="l">
              <a:defRPr sz="2400" b="1" baseline="0">
                <a:solidFill>
                  <a:schemeClr val="bg1"/>
                </a:solidFill>
              </a:defRPr>
            </a:lvl1pPr>
          </a:lstStyle>
          <a:p>
            <a:r>
              <a:rPr lang="en-US"/>
              <a:t>Slide Title</a:t>
            </a:r>
            <a:endParaRPr lang="en-GB"/>
          </a:p>
        </p:txBody>
      </p:sp>
      <p:sp>
        <p:nvSpPr>
          <p:cNvPr id="5" name="Text Placeholder 4"/>
          <p:cNvSpPr>
            <a:spLocks noGrp="1"/>
          </p:cNvSpPr>
          <p:nvPr>
            <p:ph type="body" sz="quarter" idx="10" hasCustomPrompt="1"/>
          </p:nvPr>
        </p:nvSpPr>
        <p:spPr>
          <a:xfrm>
            <a:off x="334434" y="1341439"/>
            <a:ext cx="11523133" cy="4535486"/>
          </a:xfrm>
          <a:prstGeom prst="rect">
            <a:avLst/>
          </a:prstGeom>
        </p:spPr>
        <p:txBody>
          <a:bodyPr lIns="18000" tIns="36000" rIns="18000" bIns="36000"/>
          <a:lstStyle>
            <a:lvl1pPr marL="180000" indent="-180000">
              <a:spcBef>
                <a:spcPts val="0"/>
              </a:spcBef>
              <a:defRPr sz="2000" b="1" baseline="0">
                <a:solidFill>
                  <a:schemeClr val="bg2"/>
                </a:solidFill>
              </a:defRPr>
            </a:lvl1pPr>
            <a:lvl2pPr marL="360000" indent="-180000">
              <a:spcBef>
                <a:spcPts val="200"/>
              </a:spcBef>
              <a:buFont typeface="Arial" pitchFamily="34" charset="0"/>
              <a:buChar char="•"/>
              <a:defRPr sz="18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a:t>Subtitle with Bullet</a:t>
            </a:r>
          </a:p>
          <a:p>
            <a:pPr lvl="1"/>
            <a:r>
              <a:rPr lang="en-US"/>
              <a:t>Text with Bullet</a:t>
            </a:r>
          </a:p>
        </p:txBody>
      </p:sp>
    </p:spTree>
    <p:extLst>
      <p:ext uri="{BB962C8B-B14F-4D97-AF65-F5344CB8AC3E}">
        <p14:creationId xmlns:p14="http://schemas.microsoft.com/office/powerpoint/2010/main" val="1350483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334434" y="260238"/>
            <a:ext cx="11523133" cy="792000"/>
          </a:xfrm>
          <a:prstGeom prst="rect">
            <a:avLst/>
          </a:prstGeom>
        </p:spPr>
        <p:txBody>
          <a:bodyPr lIns="0" tIns="36000" rIns="0" bIns="36000"/>
          <a:lstStyle>
            <a:lvl1pPr algn="l">
              <a:defRPr sz="2400" b="1" baseline="0">
                <a:solidFill>
                  <a:schemeClr val="bg1"/>
                </a:solidFill>
              </a:defRPr>
            </a:lvl1pPr>
          </a:lstStyle>
          <a:p>
            <a:r>
              <a:rPr lang="en-US"/>
              <a:t>Slide Title</a:t>
            </a:r>
            <a:endParaRPr lang="en-GB"/>
          </a:p>
        </p:txBody>
      </p:sp>
      <p:sp>
        <p:nvSpPr>
          <p:cNvPr id="5" name="Content Placeholder 4"/>
          <p:cNvSpPr>
            <a:spLocks noGrp="1"/>
          </p:cNvSpPr>
          <p:nvPr>
            <p:ph sz="quarter" idx="10"/>
          </p:nvPr>
        </p:nvSpPr>
        <p:spPr>
          <a:xfrm>
            <a:off x="334434" y="1341439"/>
            <a:ext cx="11523133" cy="4535486"/>
          </a:xfrm>
          <a:prstGeom prst="rect">
            <a:avLst/>
          </a:prstGeom>
        </p:spPr>
        <p:txBody>
          <a:bodyPr lIns="18000" tIns="36000" rIns="18000" bIns="36000"/>
          <a:lstStyle>
            <a:lvl1pPr marL="0" indent="0">
              <a:spcBef>
                <a:spcPts val="0"/>
              </a:spcBef>
              <a:buFontTx/>
              <a:buNone/>
              <a:defRPr sz="2000">
                <a:solidFill>
                  <a:schemeClr val="bg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2295182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with Title, Subtitle and Graphic">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334434" y="260238"/>
            <a:ext cx="11523133" cy="792000"/>
          </a:xfrm>
          <a:prstGeom prst="rect">
            <a:avLst/>
          </a:prstGeom>
        </p:spPr>
        <p:txBody>
          <a:bodyPr lIns="0" tIns="36000" rIns="0" bIns="36000"/>
          <a:lstStyle>
            <a:lvl1pPr algn="l">
              <a:defRPr sz="2400" b="1" baseline="0">
                <a:solidFill>
                  <a:schemeClr val="bg1"/>
                </a:solidFill>
              </a:defRPr>
            </a:lvl1pPr>
          </a:lstStyle>
          <a:p>
            <a:r>
              <a:rPr lang="en-US"/>
              <a:t>Slide Title</a:t>
            </a:r>
            <a:endParaRPr lang="en-GB"/>
          </a:p>
        </p:txBody>
      </p:sp>
      <p:sp>
        <p:nvSpPr>
          <p:cNvPr id="5" name="Content Placeholder 4"/>
          <p:cNvSpPr>
            <a:spLocks noGrp="1"/>
          </p:cNvSpPr>
          <p:nvPr>
            <p:ph sz="quarter" idx="10"/>
          </p:nvPr>
        </p:nvSpPr>
        <p:spPr>
          <a:xfrm>
            <a:off x="334434" y="1772816"/>
            <a:ext cx="11523133" cy="4104108"/>
          </a:xfrm>
          <a:prstGeom prst="rect">
            <a:avLst/>
          </a:prstGeom>
        </p:spPr>
        <p:txBody>
          <a:bodyPr lIns="18000" tIns="36000" rIns="18000" bIns="36000"/>
          <a:lstStyle>
            <a:lvl1pPr marL="0" indent="0">
              <a:spcBef>
                <a:spcPts val="0"/>
              </a:spcBef>
              <a:buFontTx/>
              <a:buNone/>
              <a:defRPr sz="2000">
                <a:solidFill>
                  <a:schemeClr val="bg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
        <p:nvSpPr>
          <p:cNvPr id="7" name="Text Placeholder 6"/>
          <p:cNvSpPr>
            <a:spLocks noGrp="1"/>
          </p:cNvSpPr>
          <p:nvPr>
            <p:ph type="body" sz="quarter" idx="11" hasCustomPrompt="1"/>
          </p:nvPr>
        </p:nvSpPr>
        <p:spPr>
          <a:xfrm>
            <a:off x="333847" y="1340769"/>
            <a:ext cx="11523720" cy="432073"/>
          </a:xfrm>
          <a:prstGeom prst="rect">
            <a:avLst/>
          </a:prstGeom>
        </p:spPr>
        <p:txBody>
          <a:bodyPr lIns="18000" tIns="36000" rIns="18000" bIns="36000"/>
          <a:lstStyle>
            <a:lvl1pPr marL="0" indent="0">
              <a:buFontTx/>
              <a:buNone/>
              <a:defRPr sz="2000" b="1">
                <a:solidFill>
                  <a:schemeClr val="bg2"/>
                </a:solidFill>
              </a:defRPr>
            </a:lvl1pPr>
            <a:lvl2pPr marL="457200" indent="0">
              <a:buFontTx/>
              <a:buNone/>
              <a:defRPr sz="2200">
                <a:solidFill>
                  <a:schemeClr val="bg2"/>
                </a:solidFill>
              </a:defRPr>
            </a:lvl2pPr>
            <a:lvl3pPr marL="914400" indent="0">
              <a:buFontTx/>
              <a:buNone/>
              <a:defRPr sz="2200">
                <a:solidFill>
                  <a:schemeClr val="bg2"/>
                </a:solidFill>
              </a:defRPr>
            </a:lvl3pPr>
            <a:lvl4pPr marL="1371600" indent="0">
              <a:buFontTx/>
              <a:buNone/>
              <a:defRPr sz="2200">
                <a:solidFill>
                  <a:schemeClr val="bg2"/>
                </a:solidFill>
              </a:defRPr>
            </a:lvl4pPr>
            <a:lvl5pPr marL="1828800" indent="0">
              <a:buFontTx/>
              <a:buNone/>
              <a:defRPr sz="2200">
                <a:solidFill>
                  <a:schemeClr val="bg2"/>
                </a:solidFill>
              </a:defRPr>
            </a:lvl5pPr>
          </a:lstStyle>
          <a:p>
            <a:pPr lvl="0"/>
            <a:r>
              <a:rPr lang="de-CH"/>
              <a:t>Graphic Title</a:t>
            </a:r>
            <a:endParaRPr lang="en-GB"/>
          </a:p>
        </p:txBody>
      </p:sp>
    </p:spTree>
    <p:extLst>
      <p:ext uri="{BB962C8B-B14F-4D97-AF65-F5344CB8AC3E}">
        <p14:creationId xmlns:p14="http://schemas.microsoft.com/office/powerpoint/2010/main" val="2340639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292138-11F4-46F3-AD79-9824D4F149FC}" type="datetimeFigureOut">
              <a:rPr lang="en-GB" smtClean="0"/>
              <a:t>28/06/2022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672290-67DC-4221-8E7E-F606316A0C77}" type="slidenum">
              <a:rPr lang="en-GB" smtClean="0"/>
              <a:t>‹#›</a:t>
            </a:fld>
            <a:endParaRPr lang="en-GB"/>
          </a:p>
        </p:txBody>
      </p:sp>
    </p:spTree>
    <p:extLst>
      <p:ext uri="{BB962C8B-B14F-4D97-AF65-F5344CB8AC3E}">
        <p14:creationId xmlns:p14="http://schemas.microsoft.com/office/powerpoint/2010/main" val="4153628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292138-11F4-46F3-AD79-9824D4F149FC}" type="datetimeFigureOut">
              <a:rPr lang="en-GB" smtClean="0"/>
              <a:t>28/06/2022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672290-67DC-4221-8E7E-F606316A0C77}" type="slidenum">
              <a:rPr lang="en-GB" smtClean="0"/>
              <a:t>‹#›</a:t>
            </a:fld>
            <a:endParaRPr lang="en-GB"/>
          </a:p>
        </p:txBody>
      </p:sp>
    </p:spTree>
    <p:extLst>
      <p:ext uri="{BB962C8B-B14F-4D97-AF65-F5344CB8AC3E}">
        <p14:creationId xmlns:p14="http://schemas.microsoft.com/office/powerpoint/2010/main" val="2398464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1292138-11F4-46F3-AD79-9824D4F149FC}" type="datetimeFigureOut">
              <a:rPr lang="en-GB" smtClean="0"/>
              <a:t>28/06/2022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672290-67DC-4221-8E7E-F606316A0C77}" type="slidenum">
              <a:rPr lang="en-GB" smtClean="0"/>
              <a:t>‹#›</a:t>
            </a:fld>
            <a:endParaRPr lang="en-GB"/>
          </a:p>
        </p:txBody>
      </p:sp>
    </p:spTree>
    <p:extLst>
      <p:ext uri="{BB962C8B-B14F-4D97-AF65-F5344CB8AC3E}">
        <p14:creationId xmlns:p14="http://schemas.microsoft.com/office/powerpoint/2010/main" val="2116118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1292138-11F4-46F3-AD79-9824D4F149FC}" type="datetimeFigureOut">
              <a:rPr lang="en-GB" smtClean="0"/>
              <a:t>28/06/2022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7672290-67DC-4221-8E7E-F606316A0C77}" type="slidenum">
              <a:rPr lang="en-GB" smtClean="0"/>
              <a:t>‹#›</a:t>
            </a:fld>
            <a:endParaRPr lang="en-GB"/>
          </a:p>
        </p:txBody>
      </p:sp>
    </p:spTree>
    <p:extLst>
      <p:ext uri="{BB962C8B-B14F-4D97-AF65-F5344CB8AC3E}">
        <p14:creationId xmlns:p14="http://schemas.microsoft.com/office/powerpoint/2010/main" val="3537979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1292138-11F4-46F3-AD79-9824D4F149FC}" type="datetimeFigureOut">
              <a:rPr lang="en-GB" smtClean="0"/>
              <a:t>28/06/2022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7672290-67DC-4221-8E7E-F606316A0C77}" type="slidenum">
              <a:rPr lang="en-GB" smtClean="0"/>
              <a:t>‹#›</a:t>
            </a:fld>
            <a:endParaRPr lang="en-GB"/>
          </a:p>
        </p:txBody>
      </p:sp>
    </p:spTree>
    <p:extLst>
      <p:ext uri="{BB962C8B-B14F-4D97-AF65-F5344CB8AC3E}">
        <p14:creationId xmlns:p14="http://schemas.microsoft.com/office/powerpoint/2010/main" val="619787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92138-11F4-46F3-AD79-9824D4F149FC}" type="datetimeFigureOut">
              <a:rPr lang="en-GB" smtClean="0"/>
              <a:t>28/06/2022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7672290-67DC-4221-8E7E-F606316A0C77}" type="slidenum">
              <a:rPr lang="en-GB" smtClean="0"/>
              <a:t>‹#›</a:t>
            </a:fld>
            <a:endParaRPr lang="en-GB"/>
          </a:p>
        </p:txBody>
      </p:sp>
    </p:spTree>
    <p:extLst>
      <p:ext uri="{BB962C8B-B14F-4D97-AF65-F5344CB8AC3E}">
        <p14:creationId xmlns:p14="http://schemas.microsoft.com/office/powerpoint/2010/main" val="2136702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292138-11F4-46F3-AD79-9824D4F149FC}" type="datetimeFigureOut">
              <a:rPr lang="en-GB" smtClean="0"/>
              <a:t>28/06/2022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672290-67DC-4221-8E7E-F606316A0C77}" type="slidenum">
              <a:rPr lang="en-GB" smtClean="0"/>
              <a:t>‹#›</a:t>
            </a:fld>
            <a:endParaRPr lang="en-GB"/>
          </a:p>
        </p:txBody>
      </p:sp>
    </p:spTree>
    <p:extLst>
      <p:ext uri="{BB962C8B-B14F-4D97-AF65-F5344CB8AC3E}">
        <p14:creationId xmlns:p14="http://schemas.microsoft.com/office/powerpoint/2010/main" val="3087280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292138-11F4-46F3-AD79-9824D4F149FC}" type="datetimeFigureOut">
              <a:rPr lang="en-GB" smtClean="0"/>
              <a:t>28/06/2022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672290-67DC-4221-8E7E-F606316A0C77}" type="slidenum">
              <a:rPr lang="en-GB" smtClean="0"/>
              <a:t>‹#›</a:t>
            </a:fld>
            <a:endParaRPr lang="en-GB"/>
          </a:p>
        </p:txBody>
      </p:sp>
    </p:spTree>
    <p:extLst>
      <p:ext uri="{BB962C8B-B14F-4D97-AF65-F5344CB8AC3E}">
        <p14:creationId xmlns:p14="http://schemas.microsoft.com/office/powerpoint/2010/main" val="4001263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292138-11F4-46F3-AD79-9824D4F149FC}" type="datetimeFigureOut">
              <a:rPr lang="en-GB" smtClean="0"/>
              <a:t>28/06/2022</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72290-67DC-4221-8E7E-F606316A0C77}" type="slidenum">
              <a:rPr lang="en-GB" smtClean="0"/>
              <a:t>‹#›</a:t>
            </a:fld>
            <a:endParaRPr lang="en-GB"/>
          </a:p>
        </p:txBody>
      </p:sp>
    </p:spTree>
    <p:extLst>
      <p:ext uri="{BB962C8B-B14F-4D97-AF65-F5344CB8AC3E}">
        <p14:creationId xmlns:p14="http://schemas.microsoft.com/office/powerpoint/2010/main" val="3546758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9600" y="-1"/>
            <a:ext cx="12192000" cy="90000"/>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cs typeface="MS PGothic" pitchFamily="34" charset="-128"/>
            </a:endParaRPr>
          </a:p>
        </p:txBody>
      </p:sp>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44139" y="6144900"/>
            <a:ext cx="4501341" cy="517260"/>
          </a:xfrm>
          <a:prstGeom prst="rect">
            <a:avLst/>
          </a:prstGeom>
        </p:spPr>
      </p:pic>
      <p:pic>
        <p:nvPicPr>
          <p:cNvPr id="5" name="Picture 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5361" y="6340596"/>
            <a:ext cx="3354839" cy="321565"/>
          </a:xfrm>
          <a:prstGeom prst="rect">
            <a:avLst/>
          </a:prstGeom>
        </p:spPr>
      </p:pic>
    </p:spTree>
    <p:extLst>
      <p:ext uri="{BB962C8B-B14F-4D97-AF65-F5344CB8AC3E}">
        <p14:creationId xmlns:p14="http://schemas.microsoft.com/office/powerpoint/2010/main" val="264818940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cid:61ee8343-b266-4c98-92c5-db3b0557a990"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61756" y="1628800"/>
            <a:ext cx="5905500" cy="4495800"/>
          </a:xfrm>
          <a:prstGeom prst="rect">
            <a:avLst/>
          </a:prstGeom>
        </p:spPr>
      </p:pic>
      <p:sp>
        <p:nvSpPr>
          <p:cNvPr id="4" name="Subtitle 2"/>
          <p:cNvSpPr>
            <a:spLocks noGrp="1"/>
          </p:cNvSpPr>
          <p:nvPr>
            <p:ph type="subTitle" idx="1"/>
          </p:nvPr>
        </p:nvSpPr>
        <p:spPr>
          <a:xfrm>
            <a:off x="0" y="3645024"/>
            <a:ext cx="6324858" cy="1850608"/>
          </a:xfrm>
          <a:solidFill>
            <a:schemeClr val="bg1">
              <a:lumMod val="95000"/>
              <a:alpha val="58000"/>
            </a:schemeClr>
          </a:solidFill>
        </p:spPr>
        <p:txBody>
          <a:bodyPr>
            <a:noAutofit/>
          </a:bodyPr>
          <a:lstStyle/>
          <a:p>
            <a:r>
              <a:rPr lang="en-GB" sz="2800" b="1" dirty="0" smtClean="0">
                <a:solidFill>
                  <a:schemeClr val="tx1"/>
                </a:solidFill>
              </a:rPr>
              <a:t>Gabriele Hegerl</a:t>
            </a:r>
            <a:r>
              <a:rPr lang="en-GB" sz="2800" b="1" baseline="30000" dirty="0" smtClean="0">
                <a:solidFill>
                  <a:schemeClr val="tx1"/>
                </a:solidFill>
              </a:rPr>
              <a:t>1</a:t>
            </a:r>
            <a:r>
              <a:rPr lang="en-GB" sz="2800" b="1" dirty="0" smtClean="0">
                <a:solidFill>
                  <a:schemeClr val="tx1"/>
                </a:solidFill>
              </a:rPr>
              <a:t>, </a:t>
            </a:r>
          </a:p>
          <a:p>
            <a:endParaRPr lang="en-GB" sz="2800" b="1" dirty="0">
              <a:solidFill>
                <a:schemeClr val="tx1"/>
              </a:solidFill>
            </a:endParaRPr>
          </a:p>
          <a:p>
            <a:r>
              <a:rPr lang="en-GB" sz="2800" b="1" dirty="0" smtClean="0">
                <a:solidFill>
                  <a:schemeClr val="tx1"/>
                </a:solidFill>
              </a:rPr>
              <a:t>With thanks to </a:t>
            </a:r>
            <a:r>
              <a:rPr lang="en-GB" sz="2800" b="1" dirty="0" smtClean="0">
                <a:solidFill>
                  <a:schemeClr val="tx1"/>
                </a:solidFill>
              </a:rPr>
              <a:t>Nicolas </a:t>
            </a:r>
            <a:r>
              <a:rPr lang="en-GB" sz="2800" b="1" dirty="0" err="1" smtClean="0">
                <a:solidFill>
                  <a:schemeClr val="tx1"/>
                </a:solidFill>
              </a:rPr>
              <a:t>Freychet</a:t>
            </a:r>
            <a:r>
              <a:rPr lang="en-GB" sz="2800" b="1" dirty="0" smtClean="0">
                <a:solidFill>
                  <a:schemeClr val="tx1"/>
                </a:solidFill>
              </a:rPr>
              <a:t>, </a:t>
            </a:r>
            <a:r>
              <a:rPr lang="en-GB" sz="2800" b="1" dirty="0" smtClean="0">
                <a:solidFill>
                  <a:schemeClr val="tx1"/>
                </a:solidFill>
              </a:rPr>
              <a:t>Tim Cowan, Andrew </a:t>
            </a:r>
            <a:r>
              <a:rPr lang="en-GB" sz="2800" b="1" dirty="0" smtClean="0">
                <a:solidFill>
                  <a:schemeClr val="tx1"/>
                </a:solidFill>
              </a:rPr>
              <a:t>Schurer, </a:t>
            </a:r>
            <a:r>
              <a:rPr lang="en-GB" sz="2800" b="1" dirty="0" smtClean="0">
                <a:solidFill>
                  <a:schemeClr val="tx1"/>
                </a:solidFill>
              </a:rPr>
              <a:t>Ross </a:t>
            </a:r>
            <a:r>
              <a:rPr lang="en-GB" sz="2800" b="1" dirty="0" smtClean="0">
                <a:solidFill>
                  <a:schemeClr val="tx1"/>
                </a:solidFill>
              </a:rPr>
              <a:t>Slater, Friederike Otto, Graeme Auld, </a:t>
            </a:r>
            <a:r>
              <a:rPr lang="en-GB" sz="2800" b="1" dirty="0" smtClean="0">
                <a:solidFill>
                  <a:schemeClr val="tx1"/>
                </a:solidFill>
              </a:rPr>
              <a:t>Arno </a:t>
            </a:r>
            <a:r>
              <a:rPr lang="en-GB" sz="2800" b="1" dirty="0" smtClean="0">
                <a:solidFill>
                  <a:schemeClr val="tx1"/>
                </a:solidFill>
              </a:rPr>
              <a:t>von </a:t>
            </a:r>
            <a:r>
              <a:rPr lang="en-GB" sz="2800" b="1" dirty="0" err="1" smtClean="0">
                <a:solidFill>
                  <a:schemeClr val="tx1"/>
                </a:solidFill>
              </a:rPr>
              <a:t>Kietzell</a:t>
            </a:r>
            <a:r>
              <a:rPr lang="en-GB" sz="2800" b="1" dirty="0" smtClean="0">
                <a:solidFill>
                  <a:schemeClr val="tx1"/>
                </a:solidFill>
              </a:rPr>
              <a:t>, Vikki Thompson</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2544" y="23029"/>
            <a:ext cx="1049897" cy="105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8368" y="-2227"/>
            <a:ext cx="1118873" cy="105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ncas.ac.uk"/>
          <p:cNvPicPr>
            <a:picLocks noChangeAspect="1" noChangeArrowheads="1"/>
          </p:cNvPicPr>
          <p:nvPr/>
        </p:nvPicPr>
        <p:blipFill rotWithShape="1">
          <a:blip r:embed="rId6">
            <a:extLst>
              <a:ext uri="{28A0092B-C50C-407E-A947-70E740481C1C}">
                <a14:useLocalDpi xmlns:a14="http://schemas.microsoft.com/office/drawing/2010/main" val="0"/>
              </a:ext>
            </a:extLst>
          </a:blip>
          <a:srcRect t="1" r="64103" b="-11465"/>
          <a:stretch/>
        </p:blipFill>
        <p:spPr bwMode="auto">
          <a:xfrm>
            <a:off x="334280" y="133679"/>
            <a:ext cx="3227723" cy="775041"/>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descr="Image result for dust bowl drough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descr="ncas.ac.uk">
            <a:extLst>
              <a:ext uri="{FF2B5EF4-FFF2-40B4-BE49-F238E27FC236}">
                <a16:creationId xmlns:a16="http://schemas.microsoft.com/office/drawing/2014/main" id="{C8EB5444-051D-BA45-AE13-D766BE158B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325" t="-3834"/>
          <a:stretch/>
        </p:blipFill>
        <p:spPr bwMode="auto">
          <a:xfrm>
            <a:off x="3499395" y="133680"/>
            <a:ext cx="2308573" cy="7219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58C9AC1-4A47-0443-A31F-B15F957CF8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8890" y="160338"/>
            <a:ext cx="3043073" cy="695326"/>
          </a:xfrm>
          <a:prstGeom prst="rect">
            <a:avLst/>
          </a:prstGeom>
        </p:spPr>
      </p:pic>
      <p:sp>
        <p:nvSpPr>
          <p:cNvPr id="13" name="Rectangle 12">
            <a:extLst>
              <a:ext uri="{FF2B5EF4-FFF2-40B4-BE49-F238E27FC236}">
                <a16:creationId xmlns:a16="http://schemas.microsoft.com/office/drawing/2014/main" id="{E7B0F2C9-9D7E-5144-837B-080C9E818B3A}"/>
              </a:ext>
            </a:extLst>
          </p:cNvPr>
          <p:cNvSpPr/>
          <p:nvPr/>
        </p:nvSpPr>
        <p:spPr>
          <a:xfrm>
            <a:off x="434546" y="1759749"/>
            <a:ext cx="5292665" cy="1754326"/>
          </a:xfrm>
          <a:prstGeom prst="rect">
            <a:avLst/>
          </a:prstGeom>
        </p:spPr>
        <p:txBody>
          <a:bodyPr wrap="square">
            <a:spAutoFit/>
          </a:bodyPr>
          <a:lstStyle/>
          <a:p>
            <a:pPr>
              <a:spcAft>
                <a:spcPts val="0"/>
              </a:spcAft>
            </a:pPr>
            <a:r>
              <a:rPr lang="en-GB" sz="3600"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Past and future changes in the probability of extreme temperature events</a:t>
            </a:r>
            <a:endParaRPr lang="en-GB" sz="40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p:txBody>
      </p:sp>
      <p:sp>
        <p:nvSpPr>
          <p:cNvPr id="7" name="TextBox 6"/>
          <p:cNvSpPr txBox="1"/>
          <p:nvPr/>
        </p:nvSpPr>
        <p:spPr>
          <a:xfrm>
            <a:off x="9962396" y="6124600"/>
            <a:ext cx="2023780" cy="369332"/>
          </a:xfrm>
          <a:prstGeom prst="rect">
            <a:avLst/>
          </a:prstGeom>
          <a:noFill/>
        </p:spPr>
        <p:txBody>
          <a:bodyPr wrap="square" rtlCol="0">
            <a:spAutoFit/>
          </a:bodyPr>
          <a:lstStyle/>
          <a:p>
            <a:r>
              <a:rPr lang="en-GB" dirty="0" smtClean="0"/>
              <a:t>	 AP Photo</a:t>
            </a:r>
            <a:endParaRPr lang="en-GB" dirty="0"/>
          </a:p>
        </p:txBody>
      </p:sp>
    </p:spTree>
    <p:extLst>
      <p:ext uri="{BB962C8B-B14F-4D97-AF65-F5344CB8AC3E}">
        <p14:creationId xmlns:p14="http://schemas.microsoft.com/office/powerpoint/2010/main" val="2427274037"/>
      </p:ext>
    </p:extLst>
  </p:cSld>
  <p:clrMapOvr>
    <a:masterClrMapping/>
  </p:clrMapOvr>
  <mc:AlternateContent xmlns:mc="http://schemas.openxmlformats.org/markup-compatibility/2006" xmlns:p14="http://schemas.microsoft.com/office/powerpoint/2010/main">
    <mc:Choice Requires="p14">
      <p:transition spd="slow" p14:dur="2000" advTm="16564"/>
    </mc:Choice>
    <mc:Fallback xmlns="">
      <p:transition spd="slow" advTm="1656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257" y="53752"/>
            <a:ext cx="10972800" cy="1143000"/>
          </a:xfrm>
        </p:spPr>
        <p:txBody>
          <a:bodyPr/>
          <a:lstStyle/>
          <a:p>
            <a:r>
              <a:rPr lang="en-GB" dirty="0" smtClean="0"/>
              <a:t>Lessons from case study </a:t>
            </a:r>
            <a:endParaRPr lang="en-GB" dirty="0"/>
          </a:p>
        </p:txBody>
      </p:sp>
      <p:sp>
        <p:nvSpPr>
          <p:cNvPr id="3" name="Content Placeholder 2"/>
          <p:cNvSpPr>
            <a:spLocks noGrp="1"/>
          </p:cNvSpPr>
          <p:nvPr>
            <p:ph idx="1"/>
          </p:nvPr>
        </p:nvSpPr>
        <p:spPr>
          <a:xfrm>
            <a:off x="551384" y="1196753"/>
            <a:ext cx="10972800" cy="3024336"/>
          </a:xfrm>
        </p:spPr>
        <p:txBody>
          <a:bodyPr>
            <a:normAutofit fontScale="92500" lnSpcReduction="20000"/>
          </a:bodyPr>
          <a:lstStyle/>
          <a:p>
            <a:r>
              <a:rPr lang="en-GB" dirty="0" smtClean="0"/>
              <a:t>Potential for strong enhancement by vegetation feedbacks =&gt; this could also happen in future and produce an important strengthening mechanism that widens out the tail of the distribution; and sudden changes in land conditions can really mess with the distribution </a:t>
            </a:r>
          </a:p>
          <a:p>
            <a:r>
              <a:rPr lang="en-GB" dirty="0" smtClean="0"/>
              <a:t>Climate models don’t reproduce this in that region (they seem ok in most other regions): role of irrigation?</a:t>
            </a:r>
          </a:p>
          <a:p>
            <a:endParaRPr lang="en-GB" dirty="0">
              <a:solidFill>
                <a:srgbClr val="FF0000"/>
              </a:solidFill>
            </a:endParaRPr>
          </a:p>
          <a:p>
            <a:endParaRPr lang="en-GB" dirty="0" smtClean="0"/>
          </a:p>
        </p:txBody>
      </p:sp>
      <p:pic>
        <p:nvPicPr>
          <p:cNvPr id="4" name="Picture 3"/>
          <p:cNvPicPr>
            <a:picLocks noChangeAspect="1"/>
          </p:cNvPicPr>
          <p:nvPr/>
        </p:nvPicPr>
        <p:blipFill>
          <a:blip r:embed="rId2"/>
          <a:stretch>
            <a:fillRect/>
          </a:stretch>
        </p:blipFill>
        <p:spPr>
          <a:xfrm>
            <a:off x="1775520" y="4509120"/>
            <a:ext cx="7388992" cy="6346486"/>
          </a:xfrm>
          <a:prstGeom prst="rect">
            <a:avLst/>
          </a:prstGeom>
        </p:spPr>
      </p:pic>
    </p:spTree>
    <p:extLst>
      <p:ext uri="{BB962C8B-B14F-4D97-AF65-F5344CB8AC3E}">
        <p14:creationId xmlns:p14="http://schemas.microsoft.com/office/powerpoint/2010/main" val="18691255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8419"/>
            <a:ext cx="10972800" cy="1143000"/>
          </a:xfrm>
        </p:spPr>
        <p:txBody>
          <a:bodyPr/>
          <a:lstStyle/>
          <a:p>
            <a:r>
              <a:rPr lang="en-GB" dirty="0" smtClean="0"/>
              <a:t>Marine heat waves: </a:t>
            </a:r>
            <a:r>
              <a:rPr lang="en-GB" dirty="0" smtClean="0"/>
              <a:t>a </a:t>
            </a:r>
            <a:r>
              <a:rPr lang="en-GB" dirty="0" smtClean="0"/>
              <a:t>data issue</a:t>
            </a:r>
            <a:endParaRPr lang="en-GB" dirty="0"/>
          </a:p>
        </p:txBody>
      </p:sp>
      <p:sp>
        <p:nvSpPr>
          <p:cNvPr id="3" name="Content Placeholder 2"/>
          <p:cNvSpPr>
            <a:spLocks noGrp="1"/>
          </p:cNvSpPr>
          <p:nvPr>
            <p:ph idx="1"/>
          </p:nvPr>
        </p:nvSpPr>
        <p:spPr>
          <a:xfrm>
            <a:off x="609599" y="1124744"/>
            <a:ext cx="10972800" cy="4525963"/>
          </a:xfrm>
        </p:spPr>
        <p:txBody>
          <a:bodyPr>
            <a:normAutofit/>
          </a:bodyPr>
          <a:lstStyle/>
          <a:p>
            <a:r>
              <a:rPr lang="en-GB" sz="2800" dirty="0"/>
              <a:t>M</a:t>
            </a:r>
            <a:r>
              <a:rPr lang="en-GB" sz="2800" dirty="0" smtClean="0"/>
              <a:t>arine heat waves from </a:t>
            </a:r>
            <a:r>
              <a:rPr lang="en-GB" sz="2800" dirty="0" err="1" smtClean="0"/>
              <a:t>longterm</a:t>
            </a:r>
            <a:r>
              <a:rPr lang="en-GB" sz="2800" dirty="0" smtClean="0"/>
              <a:t> SST data </a:t>
            </a:r>
            <a:r>
              <a:rPr lang="en-GB" sz="2800" dirty="0" smtClean="0"/>
              <a:t>(months &gt;90</a:t>
            </a:r>
            <a:r>
              <a:rPr lang="en-GB" sz="2800" baseline="30000" dirty="0" smtClean="0"/>
              <a:t>th</a:t>
            </a:r>
            <a:r>
              <a:rPr lang="en-GB" sz="2800" dirty="0" smtClean="0"/>
              <a:t> </a:t>
            </a:r>
            <a:r>
              <a:rPr lang="en-GB" sz="2800" dirty="0" err="1" smtClean="0"/>
              <a:t>perc</a:t>
            </a:r>
            <a:r>
              <a:rPr lang="en-GB" sz="2800" dirty="0" smtClean="0"/>
              <a:t> 51-2020)</a:t>
            </a:r>
            <a:endParaRPr lang="en-GB" sz="2800" dirty="0"/>
          </a:p>
          <a:p>
            <a:r>
              <a:rPr lang="en-GB" sz="2800" dirty="0" smtClean="0"/>
              <a:t>Strong recent increase, but bias towards high HW tendency for old data</a:t>
            </a:r>
          </a:p>
          <a:p>
            <a:pPr marL="0" indent="0">
              <a:buNone/>
            </a:pPr>
            <a:r>
              <a:rPr lang="en-GB" sz="2800" dirty="0" smtClean="0"/>
              <a:t>(von </a:t>
            </a:r>
            <a:r>
              <a:rPr lang="en-GB" sz="2800" dirty="0" err="1" smtClean="0"/>
              <a:t>Kietzell</a:t>
            </a:r>
            <a:r>
              <a:rPr lang="en-GB" sz="2800" dirty="0" smtClean="0"/>
              <a:t>, </a:t>
            </a:r>
            <a:r>
              <a:rPr lang="en-GB" sz="2800" dirty="0" smtClean="0"/>
              <a:t>submitted; GloSAT project)</a:t>
            </a:r>
            <a:endParaRPr lang="en-GB" sz="2800" dirty="0"/>
          </a:p>
        </p:txBody>
      </p:sp>
      <p:pic>
        <p:nvPicPr>
          <p:cNvPr id="5" name="Picture 4"/>
          <p:cNvPicPr>
            <a:picLocks noChangeAspect="1"/>
          </p:cNvPicPr>
          <p:nvPr/>
        </p:nvPicPr>
        <p:blipFill>
          <a:blip r:embed="rId2"/>
          <a:stretch>
            <a:fillRect/>
          </a:stretch>
        </p:blipFill>
        <p:spPr>
          <a:xfrm>
            <a:off x="0" y="2573497"/>
            <a:ext cx="6555189" cy="4306024"/>
          </a:xfrm>
          <a:prstGeom prst="rect">
            <a:avLst/>
          </a:prstGeom>
        </p:spPr>
      </p:pic>
      <p:pic>
        <p:nvPicPr>
          <p:cNvPr id="6" name="Picture 5"/>
          <p:cNvPicPr>
            <a:picLocks noChangeAspect="1"/>
          </p:cNvPicPr>
          <p:nvPr/>
        </p:nvPicPr>
        <p:blipFill>
          <a:blip r:embed="rId3"/>
          <a:stretch>
            <a:fillRect/>
          </a:stretch>
        </p:blipFill>
        <p:spPr>
          <a:xfrm>
            <a:off x="6938347" y="3066119"/>
            <a:ext cx="5198368" cy="3198995"/>
          </a:xfrm>
          <a:prstGeom prst="rect">
            <a:avLst/>
          </a:prstGeom>
        </p:spPr>
      </p:pic>
    </p:spTree>
    <p:extLst>
      <p:ext uri="{BB962C8B-B14F-4D97-AF65-F5344CB8AC3E}">
        <p14:creationId xmlns:p14="http://schemas.microsoft.com/office/powerpoint/2010/main" val="449934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How do we expect heat waves to change in a warmer climate?</a:t>
            </a:r>
            <a:endParaRPr lang="en-GB" dirty="0"/>
          </a:p>
        </p:txBody>
      </p:sp>
      <p:sp>
        <p:nvSpPr>
          <p:cNvPr id="3" name="Content Placeholder 2"/>
          <p:cNvSpPr>
            <a:spLocks noGrp="1"/>
          </p:cNvSpPr>
          <p:nvPr>
            <p:ph idx="1"/>
          </p:nvPr>
        </p:nvSpPr>
        <p:spPr/>
        <p:txBody>
          <a:bodyPr>
            <a:normAutofit fontScale="85000" lnSpcReduction="10000"/>
          </a:bodyPr>
          <a:lstStyle/>
          <a:p>
            <a:r>
              <a:rPr lang="en-GB" dirty="0" smtClean="0"/>
              <a:t>Identified for 1.5, 2 and 3 </a:t>
            </a:r>
            <a:r>
              <a:rPr lang="en-GB" dirty="0" smtClean="0"/>
              <a:t>degrees warmer than preindustrial </a:t>
            </a:r>
            <a:r>
              <a:rPr lang="en-GB" dirty="0" smtClean="0"/>
              <a:t>– this puts models on same basis despite different warming rate, and lots of changes scale with global mean temperature (approximately) – using large ensembles of climate model simulations</a:t>
            </a:r>
            <a:endParaRPr lang="en-GB" dirty="0" smtClean="0"/>
          </a:p>
          <a:p>
            <a:r>
              <a:rPr lang="en-GB" dirty="0" smtClean="0"/>
              <a:t>Annual maximum of single day, 3-day mean, 5 day mean temperature in exceedance decades relative to present day in 1 decade per period and 10 or more realizations of different climate model simulations (minimum hundred samples)</a:t>
            </a:r>
          </a:p>
          <a:p>
            <a:r>
              <a:rPr lang="en-GB" dirty="0" smtClean="0"/>
              <a:t>Fit GEV distribution</a:t>
            </a:r>
          </a:p>
          <a:p>
            <a:r>
              <a:rPr lang="en-GB" dirty="0" smtClean="0"/>
              <a:t>Risk ratio: probability future/present day of a 1/10yr event present day</a:t>
            </a:r>
          </a:p>
          <a:p>
            <a:r>
              <a:rPr lang="en-GB" b="1" dirty="0" smtClean="0"/>
              <a:t>Slater et al., </a:t>
            </a:r>
            <a:r>
              <a:rPr lang="en-GB" b="1" dirty="0" err="1" smtClean="0"/>
              <a:t>Atm</a:t>
            </a:r>
            <a:r>
              <a:rPr lang="en-GB" b="1" dirty="0" smtClean="0"/>
              <a:t> </a:t>
            </a:r>
            <a:r>
              <a:rPr lang="en-GB" b="1" dirty="0" err="1" smtClean="0"/>
              <a:t>Sci</a:t>
            </a:r>
            <a:r>
              <a:rPr lang="en-GB" b="1" dirty="0" smtClean="0"/>
              <a:t> </a:t>
            </a:r>
            <a:r>
              <a:rPr lang="en-GB" b="1" dirty="0" smtClean="0"/>
              <a:t>letters</a:t>
            </a:r>
            <a:r>
              <a:rPr lang="en-GB" b="1" dirty="0" smtClean="0"/>
              <a:t>, 2021</a:t>
            </a:r>
            <a:endParaRPr lang="en-GB" b="1" dirty="0"/>
          </a:p>
        </p:txBody>
      </p:sp>
    </p:spTree>
    <p:extLst>
      <p:ext uri="{BB962C8B-B14F-4D97-AF65-F5344CB8AC3E}">
        <p14:creationId xmlns:p14="http://schemas.microsoft.com/office/powerpoint/2010/main" val="4183203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690"/>
            <a:ext cx="10972800" cy="1143000"/>
          </a:xfrm>
        </p:spPr>
        <p:txBody>
          <a:bodyPr/>
          <a:lstStyle/>
          <a:p>
            <a:r>
              <a:rPr lang="en-GB" dirty="0" smtClean="0"/>
              <a:t>Change in location parameter</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1122310"/>
            <a:ext cx="7200800" cy="5639037"/>
          </a:xfrm>
          <a:prstGeom prst="rect">
            <a:avLst/>
          </a:prstGeom>
        </p:spPr>
      </p:pic>
      <p:sp>
        <p:nvSpPr>
          <p:cNvPr id="3" name="Content Placeholder 2"/>
          <p:cNvSpPr>
            <a:spLocks noGrp="1"/>
          </p:cNvSpPr>
          <p:nvPr>
            <p:ph idx="1"/>
          </p:nvPr>
        </p:nvSpPr>
        <p:spPr>
          <a:xfrm>
            <a:off x="8616280" y="1600201"/>
            <a:ext cx="2966120" cy="4525963"/>
          </a:xfrm>
        </p:spPr>
        <p:txBody>
          <a:bodyPr>
            <a:normAutofit lnSpcReduction="10000"/>
          </a:bodyPr>
          <a:lstStyle/>
          <a:p>
            <a:r>
              <a:rPr lang="en-GB" dirty="0" smtClean="0"/>
              <a:t>Robust to using different models</a:t>
            </a:r>
          </a:p>
          <a:p>
            <a:r>
              <a:rPr lang="en-GB" dirty="0" smtClean="0"/>
              <a:t>(relative </a:t>
            </a:r>
            <a:r>
              <a:rPr lang="en-GB" dirty="0" smtClean="0"/>
              <a:t>to bootstrapped sample with 1 ensemble member each removed)</a:t>
            </a:r>
            <a:endParaRPr lang="en-GB" dirty="0"/>
          </a:p>
        </p:txBody>
      </p:sp>
      <p:sp>
        <p:nvSpPr>
          <p:cNvPr id="4" name="TextBox 3"/>
          <p:cNvSpPr txBox="1"/>
          <p:nvPr/>
        </p:nvSpPr>
        <p:spPr>
          <a:xfrm>
            <a:off x="1774015" y="876454"/>
            <a:ext cx="1080120" cy="369332"/>
          </a:xfrm>
          <a:prstGeom prst="rect">
            <a:avLst/>
          </a:prstGeom>
          <a:solidFill>
            <a:schemeClr val="bg1"/>
          </a:solidFill>
        </p:spPr>
        <p:txBody>
          <a:bodyPr wrap="square" rtlCol="0">
            <a:spAutoFit/>
          </a:bodyPr>
          <a:lstStyle/>
          <a:p>
            <a:r>
              <a:rPr lang="en-GB" dirty="0" smtClean="0"/>
              <a:t>1.5</a:t>
            </a:r>
            <a:r>
              <a:rPr lang="en-GB" baseline="30000" dirty="0" smtClean="0"/>
              <a:t>o</a:t>
            </a:r>
            <a:r>
              <a:rPr lang="en-GB" dirty="0" smtClean="0"/>
              <a:t>C</a:t>
            </a:r>
            <a:endParaRPr lang="en-GB" dirty="0"/>
          </a:p>
        </p:txBody>
      </p:sp>
      <p:sp>
        <p:nvSpPr>
          <p:cNvPr id="6" name="TextBox 5"/>
          <p:cNvSpPr txBox="1"/>
          <p:nvPr/>
        </p:nvSpPr>
        <p:spPr>
          <a:xfrm>
            <a:off x="4171129" y="876454"/>
            <a:ext cx="1080120" cy="369332"/>
          </a:xfrm>
          <a:prstGeom prst="rect">
            <a:avLst/>
          </a:prstGeom>
          <a:solidFill>
            <a:schemeClr val="bg1"/>
          </a:solidFill>
        </p:spPr>
        <p:txBody>
          <a:bodyPr wrap="square" rtlCol="0">
            <a:spAutoFit/>
          </a:bodyPr>
          <a:lstStyle/>
          <a:p>
            <a:r>
              <a:rPr lang="en-GB" dirty="0"/>
              <a:t>2</a:t>
            </a:r>
            <a:r>
              <a:rPr lang="en-GB" baseline="30000" dirty="0" smtClean="0"/>
              <a:t>o</a:t>
            </a:r>
            <a:r>
              <a:rPr lang="en-GB" dirty="0" smtClean="0"/>
              <a:t>C</a:t>
            </a:r>
            <a:endParaRPr lang="en-GB" dirty="0"/>
          </a:p>
        </p:txBody>
      </p:sp>
      <p:sp>
        <p:nvSpPr>
          <p:cNvPr id="7" name="TextBox 6"/>
          <p:cNvSpPr txBox="1"/>
          <p:nvPr/>
        </p:nvSpPr>
        <p:spPr>
          <a:xfrm>
            <a:off x="6568244" y="876454"/>
            <a:ext cx="1080120" cy="369332"/>
          </a:xfrm>
          <a:prstGeom prst="rect">
            <a:avLst/>
          </a:prstGeom>
          <a:solidFill>
            <a:schemeClr val="bg1"/>
          </a:solidFill>
        </p:spPr>
        <p:txBody>
          <a:bodyPr wrap="square" rtlCol="0">
            <a:spAutoFit/>
          </a:bodyPr>
          <a:lstStyle/>
          <a:p>
            <a:r>
              <a:rPr lang="en-GB" dirty="0"/>
              <a:t>3</a:t>
            </a:r>
            <a:r>
              <a:rPr lang="en-GB" baseline="30000" dirty="0" smtClean="0"/>
              <a:t>o</a:t>
            </a:r>
            <a:r>
              <a:rPr lang="en-GB" dirty="0" smtClean="0"/>
              <a:t>C</a:t>
            </a:r>
            <a:endParaRPr lang="en-GB" dirty="0"/>
          </a:p>
        </p:txBody>
      </p:sp>
    </p:spTree>
    <p:extLst>
      <p:ext uri="{BB962C8B-B14F-4D97-AF65-F5344CB8AC3E}">
        <p14:creationId xmlns:p14="http://schemas.microsoft.com/office/powerpoint/2010/main" val="33562355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Change in scale and shape parameter </a:t>
            </a:r>
            <a:endParaRPr lang="en-GB" dirty="0"/>
          </a:p>
        </p:txBody>
      </p:sp>
      <p:sp>
        <p:nvSpPr>
          <p:cNvPr id="3" name="Content Placeholder 2"/>
          <p:cNvSpPr>
            <a:spLocks noGrp="1"/>
          </p:cNvSpPr>
          <p:nvPr>
            <p:ph idx="1"/>
          </p:nvPr>
        </p:nvSpPr>
        <p:spPr>
          <a:xfrm>
            <a:off x="7058480" y="1600201"/>
            <a:ext cx="4523919" cy="4525963"/>
          </a:xfrm>
        </p:spPr>
        <p:txBody>
          <a:bodyPr>
            <a:normAutofit fontScale="92500" lnSpcReduction="20000"/>
          </a:bodyPr>
          <a:lstStyle/>
          <a:p>
            <a:r>
              <a:rPr lang="en-GB" dirty="0" smtClean="0"/>
              <a:t>At 3</a:t>
            </a:r>
            <a:r>
              <a:rPr lang="en-GB" baseline="30000" dirty="0" smtClean="0"/>
              <a:t>o</a:t>
            </a:r>
            <a:r>
              <a:rPr lang="en-GB" dirty="0" smtClean="0"/>
              <a:t>C</a:t>
            </a:r>
          </a:p>
          <a:p>
            <a:r>
              <a:rPr lang="en-GB" dirty="0" smtClean="0"/>
              <a:t>Distribution </a:t>
            </a:r>
            <a:r>
              <a:rPr lang="en-GB" dirty="0" smtClean="0"/>
              <a:t>widens and tail lengthens in areas that used to be permanently ice covered and narrows where summer sea ice is now gone; otherwise noisy and insignificant</a:t>
            </a:r>
          </a:p>
          <a:p>
            <a:r>
              <a:rPr lang="en-GB" dirty="0" smtClean="0"/>
              <a:t>Some widening in continental interiors</a:t>
            </a:r>
            <a:endParaRPr lang="en-GB" dirty="0"/>
          </a:p>
        </p:txBody>
      </p:sp>
      <p:pic>
        <p:nvPicPr>
          <p:cNvPr id="5" name="Picture 4"/>
          <p:cNvPicPr>
            <a:picLocks noChangeAspect="1"/>
          </p:cNvPicPr>
          <p:nvPr/>
        </p:nvPicPr>
        <p:blipFill>
          <a:blip r:embed="rId2"/>
          <a:stretch>
            <a:fillRect/>
          </a:stretch>
        </p:blipFill>
        <p:spPr>
          <a:xfrm>
            <a:off x="839416" y="1600201"/>
            <a:ext cx="5976261" cy="4529505"/>
          </a:xfrm>
          <a:prstGeom prst="rect">
            <a:avLst/>
          </a:prstGeom>
        </p:spPr>
      </p:pic>
    </p:spTree>
    <p:extLst>
      <p:ext uri="{BB962C8B-B14F-4D97-AF65-F5344CB8AC3E}">
        <p14:creationId xmlns:p14="http://schemas.microsoft.com/office/powerpoint/2010/main" val="1936972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9670" y="274638"/>
            <a:ext cx="4232729" cy="1143000"/>
          </a:xfrm>
        </p:spPr>
        <p:txBody>
          <a:bodyPr>
            <a:normAutofit fontScale="90000"/>
          </a:bodyPr>
          <a:lstStyle/>
          <a:p>
            <a:r>
              <a:rPr lang="en-GB" dirty="0" smtClean="0"/>
              <a:t>What does the change look like</a:t>
            </a:r>
            <a:endParaRPr lang="en-GB" dirty="0"/>
          </a:p>
        </p:txBody>
      </p:sp>
      <p:sp>
        <p:nvSpPr>
          <p:cNvPr id="3" name="Content Placeholder 2"/>
          <p:cNvSpPr>
            <a:spLocks noGrp="1"/>
          </p:cNvSpPr>
          <p:nvPr>
            <p:ph idx="1"/>
          </p:nvPr>
        </p:nvSpPr>
        <p:spPr>
          <a:xfrm>
            <a:off x="7349670" y="1600201"/>
            <a:ext cx="4232730" cy="4525963"/>
          </a:xfrm>
        </p:spPr>
        <p:txBody>
          <a:bodyPr>
            <a:normAutofit fontScale="92500" lnSpcReduction="20000"/>
          </a:bodyPr>
          <a:lstStyle/>
          <a:p>
            <a:r>
              <a:rPr lang="en-GB" dirty="0" smtClean="0"/>
              <a:t>Some models do not well fit today’s observed/analysed temperature </a:t>
            </a:r>
            <a:r>
              <a:rPr lang="en-GB" dirty="0" smtClean="0"/>
              <a:t>distribution =&gt; constraint on models?</a:t>
            </a:r>
            <a:endParaRPr lang="en-GB" dirty="0" smtClean="0"/>
          </a:p>
          <a:p>
            <a:r>
              <a:rPr lang="en-GB" dirty="0" smtClean="0"/>
              <a:t>Change for 1.5, 2 and 3 degrees relative to present time indicates some change in distribution</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269686"/>
            <a:ext cx="6350496" cy="6461609"/>
          </a:xfrm>
          <a:prstGeom prst="rect">
            <a:avLst/>
          </a:prstGeom>
        </p:spPr>
      </p:pic>
    </p:spTree>
    <p:extLst>
      <p:ext uri="{BB962C8B-B14F-4D97-AF65-F5344CB8AC3E}">
        <p14:creationId xmlns:p14="http://schemas.microsoft.com/office/powerpoint/2010/main" val="28587827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Risk ratios for a 1/decade heat event will increase strongly in future </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772816"/>
            <a:ext cx="5803995" cy="4525963"/>
          </a:xfrm>
        </p:spPr>
      </p:pic>
      <p:sp>
        <p:nvSpPr>
          <p:cNvPr id="3" name="TextBox 2"/>
          <p:cNvSpPr txBox="1"/>
          <p:nvPr/>
        </p:nvSpPr>
        <p:spPr>
          <a:xfrm>
            <a:off x="6888088" y="2060848"/>
            <a:ext cx="4752528" cy="4524315"/>
          </a:xfrm>
          <a:prstGeom prst="rect">
            <a:avLst/>
          </a:prstGeom>
          <a:noFill/>
        </p:spPr>
        <p:txBody>
          <a:bodyPr wrap="square" rtlCol="0">
            <a:spAutoFit/>
          </a:bodyPr>
          <a:lstStyle/>
          <a:p>
            <a:r>
              <a:rPr lang="en-GB" sz="2400" dirty="0" smtClean="0"/>
              <a:t>Risk Radio: Probability(future)/probability(present)</a:t>
            </a:r>
          </a:p>
          <a:p>
            <a:r>
              <a:rPr lang="en-GB" sz="2400" dirty="0" smtClean="0"/>
              <a:t>Change up to return periods of 1/</a:t>
            </a:r>
            <a:r>
              <a:rPr lang="en-GB" sz="2400" dirty="0" err="1" smtClean="0"/>
              <a:t>yr</a:t>
            </a:r>
            <a:r>
              <a:rPr lang="en-GB" sz="2400" dirty="0" smtClean="0"/>
              <a:t> rather than 1/decade</a:t>
            </a:r>
          </a:p>
          <a:p>
            <a:endParaRPr lang="en-GB" sz="2400" dirty="0"/>
          </a:p>
          <a:p>
            <a:r>
              <a:rPr lang="en-GB" sz="2400" dirty="0" smtClean="0"/>
              <a:t>Strong change in the tropics</a:t>
            </a:r>
          </a:p>
          <a:p>
            <a:endParaRPr lang="en-GB" sz="2400" dirty="0"/>
          </a:p>
          <a:p>
            <a:r>
              <a:rPr lang="en-GB" sz="2400" dirty="0" smtClean="0"/>
              <a:t>Changes slightly larger in longer heat waves</a:t>
            </a:r>
          </a:p>
          <a:p>
            <a:endParaRPr lang="en-GB" sz="2400" dirty="0"/>
          </a:p>
          <a:p>
            <a:r>
              <a:rPr lang="en-GB" sz="2400" dirty="0" smtClean="0"/>
              <a:t>Two issues: </a:t>
            </a:r>
            <a:endParaRPr lang="en-GB" sz="2400" dirty="0"/>
          </a:p>
        </p:txBody>
      </p:sp>
    </p:spTree>
    <p:extLst>
      <p:ext uri="{BB962C8B-B14F-4D97-AF65-F5344CB8AC3E}">
        <p14:creationId xmlns:p14="http://schemas.microsoft.com/office/powerpoint/2010/main" val="12181167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p:cNvSpPr txBox="1">
            <a:spLocks noChangeArrowheads="1"/>
          </p:cNvSpPr>
          <p:nvPr/>
        </p:nvSpPr>
        <p:spPr bwMode="auto">
          <a:xfrm>
            <a:off x="86612" y="380147"/>
            <a:ext cx="4179693" cy="594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7" tIns="68400" rIns="108847" bIns="54423"/>
          <a:lstStyle>
            <a:lvl1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3000"/>
              </a:lnSpc>
              <a:buClr>
                <a:srgbClr val="000000"/>
              </a:buClr>
              <a:buSzPct val="100000"/>
              <a:buFont typeface="Times New Roman" panose="02020603050405020304" pitchFamily="18" charset="0"/>
              <a:buNone/>
            </a:pPr>
            <a:endParaRPr lang="en-GB" altLang="fr-FR" sz="1935" dirty="0">
              <a:solidFill>
                <a:srgbClr val="000000"/>
              </a:solidFill>
              <a:latin typeface="Calibri" panose="020F0502020204030204" pitchFamily="34" charset="0"/>
              <a:cs typeface="Calibri" panose="020F0502020204030204" pitchFamily="34" charset="0"/>
            </a:endParaRPr>
          </a:p>
          <a:p>
            <a:pPr eaLnBrk="1">
              <a:lnSpc>
                <a:spcPct val="93000"/>
              </a:lnSpc>
              <a:buClr>
                <a:srgbClr val="000000"/>
              </a:buClr>
              <a:buSzPct val="100000"/>
            </a:pPr>
            <a:endParaRPr lang="en-GB" altLang="fr-FR" sz="2177" b="1" u="sng" dirty="0">
              <a:solidFill>
                <a:srgbClr val="000000"/>
              </a:solidFill>
              <a:latin typeface="Calibri" panose="020F0502020204030204" pitchFamily="34" charset="0"/>
              <a:cs typeface="Calibri" panose="020F0502020204030204" pitchFamily="34" charset="0"/>
            </a:endParaRPr>
          </a:p>
          <a:p>
            <a:pPr eaLnBrk="1">
              <a:lnSpc>
                <a:spcPct val="93000"/>
              </a:lnSpc>
              <a:buClr>
                <a:srgbClr val="000000"/>
              </a:buClr>
              <a:buSzPct val="100000"/>
            </a:pPr>
            <a:endParaRPr lang="en-GB" altLang="fr-FR" sz="2177" dirty="0">
              <a:solidFill>
                <a:srgbClr val="000000"/>
              </a:solidFill>
              <a:latin typeface="Calibri" panose="020F0502020204030204" pitchFamily="34" charset="0"/>
              <a:cs typeface="Calibri" panose="020F0502020204030204" pitchFamily="34" charset="0"/>
              <a:sym typeface="Wingdings" panose="05000000000000000000" pitchFamily="2" charset="2"/>
            </a:endParaRPr>
          </a:p>
          <a:p>
            <a:pPr eaLnBrk="1">
              <a:lnSpc>
                <a:spcPct val="93000"/>
              </a:lnSpc>
              <a:buClr>
                <a:srgbClr val="000000"/>
              </a:buClr>
              <a:buSzPct val="100000"/>
            </a:pPr>
            <a:r>
              <a:rPr lang="en-GB" altLang="fr-FR" sz="1935"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GB" altLang="fr-FR" sz="1935" dirty="0">
                <a:solidFill>
                  <a:srgbClr val="000000"/>
                </a:solidFill>
                <a:latin typeface="Calibri" panose="020F0502020204030204" pitchFamily="34" charset="0"/>
                <a:cs typeface="Calibri" panose="020F0502020204030204" pitchFamily="34" charset="0"/>
              </a:rPr>
              <a:t>Temperature &amp; Humidity</a:t>
            </a:r>
          </a:p>
          <a:p>
            <a:pPr eaLnBrk="1">
              <a:lnSpc>
                <a:spcPct val="93000"/>
              </a:lnSpc>
              <a:buClr>
                <a:srgbClr val="000000"/>
              </a:buClr>
              <a:buSzPct val="100000"/>
            </a:pPr>
            <a:r>
              <a:rPr lang="en-GB" altLang="fr-FR" sz="1935"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GB" altLang="fr-FR" sz="1693" dirty="0">
                <a:solidFill>
                  <a:srgbClr val="000000"/>
                </a:solidFill>
                <a:latin typeface="Calibri" panose="020F0502020204030204" pitchFamily="34" charset="0"/>
                <a:cs typeface="Calibri" panose="020F0502020204030204" pitchFamily="34" charset="0"/>
                <a:sym typeface="Wingdings" panose="05000000000000000000" pitchFamily="2" charset="2"/>
              </a:rPr>
              <a:t> More fair to compare different regions/climates </a:t>
            </a:r>
            <a:endParaRPr lang="en-GB" altLang="fr-FR" sz="1693" dirty="0">
              <a:solidFill>
                <a:srgbClr val="000000"/>
              </a:solidFill>
              <a:latin typeface="Calibri" panose="020F0502020204030204" pitchFamily="34" charset="0"/>
              <a:cs typeface="Calibri" panose="020F0502020204030204" pitchFamily="34" charset="0"/>
            </a:endParaRPr>
          </a:p>
          <a:p>
            <a:pPr eaLnBrk="1">
              <a:lnSpc>
                <a:spcPct val="93000"/>
              </a:lnSpc>
              <a:buClr>
                <a:srgbClr val="000000"/>
              </a:buClr>
              <a:buSzPct val="100000"/>
              <a:buFont typeface="Times New Roman" panose="02020603050405020304" pitchFamily="18" charset="0"/>
              <a:buNone/>
            </a:pPr>
            <a:endParaRPr lang="en-GB" altLang="fr-FR" sz="1935" dirty="0">
              <a:solidFill>
                <a:srgbClr val="000000"/>
              </a:solidFill>
              <a:latin typeface="Calibri" panose="020F0502020204030204" pitchFamily="34" charset="0"/>
              <a:cs typeface="Calibri" panose="020F0502020204030204" pitchFamily="34" charset="0"/>
              <a:sym typeface="Wingdings" panose="05000000000000000000" pitchFamily="2" charset="2"/>
            </a:endParaRPr>
          </a:p>
          <a:p>
            <a:pPr eaLnBrk="1">
              <a:lnSpc>
                <a:spcPct val="93000"/>
              </a:lnSpc>
              <a:buClr>
                <a:srgbClr val="000000"/>
              </a:buClr>
              <a:buSzPct val="100000"/>
              <a:buFont typeface="Times New Roman" panose="02020603050405020304" pitchFamily="18" charset="0"/>
              <a:buNone/>
            </a:pPr>
            <a:r>
              <a:rPr lang="en-GB" altLang="fr-FR" sz="1935" dirty="0">
                <a:solidFill>
                  <a:srgbClr val="000000"/>
                </a:solidFill>
                <a:latin typeface="Calibri" panose="020F0502020204030204" pitchFamily="34" charset="0"/>
                <a:cs typeface="Calibri" panose="020F0502020204030204" pitchFamily="34" charset="0"/>
                <a:sym typeface="Wingdings" panose="05000000000000000000" pitchFamily="2" charset="2"/>
              </a:rPr>
              <a:t> I</a:t>
            </a:r>
            <a:r>
              <a:rPr lang="en-GB" altLang="fr-FR" sz="1935" dirty="0">
                <a:solidFill>
                  <a:srgbClr val="000000"/>
                </a:solidFill>
                <a:latin typeface="Calibri" panose="020F0502020204030204" pitchFamily="34" charset="0"/>
                <a:cs typeface="Calibri" panose="020F0502020204030204" pitchFamily="34" charset="0"/>
              </a:rPr>
              <a:t>ndices (HI, TW, WBGT*)</a:t>
            </a:r>
          </a:p>
          <a:p>
            <a:pPr eaLnBrk="1">
              <a:lnSpc>
                <a:spcPct val="93000"/>
              </a:lnSpc>
              <a:buClr>
                <a:srgbClr val="000000"/>
              </a:buClr>
              <a:buSzPct val="100000"/>
              <a:buFont typeface="Times New Roman" panose="02020603050405020304" pitchFamily="18" charset="0"/>
              <a:buNone/>
            </a:pPr>
            <a:endParaRPr lang="en-GB" altLang="fr-FR" sz="1935" dirty="0">
              <a:solidFill>
                <a:srgbClr val="000000"/>
              </a:solidFill>
              <a:latin typeface="Calibri" panose="020F0502020204030204" pitchFamily="34" charset="0"/>
              <a:cs typeface="Calibri" panose="020F0502020204030204" pitchFamily="34" charset="0"/>
            </a:endParaRPr>
          </a:p>
          <a:p>
            <a:pPr eaLnBrk="1">
              <a:lnSpc>
                <a:spcPct val="93000"/>
              </a:lnSpc>
              <a:buClr>
                <a:srgbClr val="000000"/>
              </a:buClr>
              <a:buSzPct val="100000"/>
              <a:buFont typeface="Times New Roman" panose="02020603050405020304" pitchFamily="18" charset="0"/>
              <a:buNone/>
            </a:pPr>
            <a:r>
              <a:rPr lang="en-GB" altLang="fr-FR" sz="1935" dirty="0">
                <a:solidFill>
                  <a:srgbClr val="000000"/>
                </a:solidFill>
                <a:latin typeface="Calibri" panose="020F0502020204030204" pitchFamily="34" charset="0"/>
                <a:cs typeface="Calibri" panose="020F0502020204030204" pitchFamily="34" charset="0"/>
                <a:sym typeface="Wingdings" panose="05000000000000000000" pitchFamily="2" charset="2"/>
              </a:rPr>
              <a:t> Exposure… to what?</a:t>
            </a:r>
          </a:p>
          <a:p>
            <a:pPr eaLnBrk="1">
              <a:lnSpc>
                <a:spcPct val="93000"/>
              </a:lnSpc>
              <a:buClr>
                <a:srgbClr val="000000"/>
              </a:buClr>
              <a:buSzPct val="100000"/>
              <a:buFont typeface="Times New Roman" panose="02020603050405020304" pitchFamily="18" charset="0"/>
              <a:buNone/>
            </a:pPr>
            <a:r>
              <a:rPr lang="en-GB" altLang="fr-FR" sz="1935"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GB" altLang="fr-FR" sz="1693"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GB" altLang="fr-FR" sz="1693" b="1" u="sng" dirty="0">
                <a:solidFill>
                  <a:srgbClr val="000000"/>
                </a:solidFill>
                <a:latin typeface="Calibri" panose="020F0502020204030204" pitchFamily="34" charset="0"/>
                <a:cs typeface="Calibri" panose="020F0502020204030204" pitchFamily="34" charset="0"/>
                <a:sym typeface="Wingdings" panose="05000000000000000000" pitchFamily="2" charset="2"/>
              </a:rPr>
              <a:t>Severe</a:t>
            </a:r>
            <a:r>
              <a:rPr lang="en-GB" altLang="fr-FR" sz="1693" dirty="0">
                <a:solidFill>
                  <a:srgbClr val="000000"/>
                </a:solidFill>
                <a:latin typeface="Calibri" panose="020F0502020204030204" pitchFamily="34" charset="0"/>
                <a:cs typeface="Calibri" panose="020F0502020204030204" pitchFamily="34" charset="0"/>
                <a:sym typeface="Wingdings" panose="05000000000000000000" pitchFamily="2" charset="2"/>
              </a:rPr>
              <a:t> events: </a:t>
            </a:r>
          </a:p>
          <a:p>
            <a:pPr eaLnBrk="1">
              <a:lnSpc>
                <a:spcPct val="93000"/>
              </a:lnSpc>
              <a:buClr>
                <a:srgbClr val="000000"/>
              </a:buClr>
              <a:buSzPct val="100000"/>
              <a:buFont typeface="Times New Roman" panose="02020603050405020304" pitchFamily="18" charset="0"/>
              <a:buNone/>
            </a:pPr>
            <a:r>
              <a:rPr lang="en-GB" altLang="fr-FR" sz="1693"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GB" altLang="fr-FR" sz="1572" i="1" dirty="0">
                <a:solidFill>
                  <a:srgbClr val="000000"/>
                </a:solidFill>
                <a:latin typeface="Calibri" panose="020F0502020204030204" pitchFamily="34" charset="0"/>
                <a:cs typeface="Calibri" panose="020F0502020204030204" pitchFamily="34" charset="0"/>
                <a:sym typeface="Wingdings" panose="05000000000000000000" pitchFamily="2" charset="2"/>
              </a:rPr>
              <a:t>HI=40</a:t>
            </a:r>
            <a:r>
              <a:rPr lang="fr-FR" altLang="fr-FR" sz="1572" i="1"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en-GB" altLang="fr-FR" sz="1572" i="1" dirty="0">
                <a:solidFill>
                  <a:srgbClr val="000000"/>
                </a:solidFill>
                <a:latin typeface="Calibri" panose="020F0502020204030204" pitchFamily="34" charset="0"/>
                <a:cs typeface="Calibri" panose="020F0502020204030204" pitchFamily="34" charset="0"/>
                <a:sym typeface="Wingdings" panose="05000000000000000000" pitchFamily="2" charset="2"/>
              </a:rPr>
              <a:t>C, (corresponds to TW = 27-28</a:t>
            </a:r>
            <a:r>
              <a:rPr lang="fr-FR" altLang="fr-FR" sz="1572" i="1"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en-GB" altLang="fr-FR" sz="1572" i="1" dirty="0">
                <a:solidFill>
                  <a:srgbClr val="000000"/>
                </a:solidFill>
                <a:latin typeface="Calibri" panose="020F0502020204030204" pitchFamily="34" charset="0"/>
                <a:cs typeface="Calibri" panose="020F0502020204030204" pitchFamily="34" charset="0"/>
                <a:sym typeface="Wingdings" panose="05000000000000000000" pitchFamily="2" charset="2"/>
              </a:rPr>
              <a:t>C)</a:t>
            </a:r>
          </a:p>
          <a:p>
            <a:pPr eaLnBrk="1">
              <a:lnSpc>
                <a:spcPct val="93000"/>
              </a:lnSpc>
              <a:buClr>
                <a:srgbClr val="000000"/>
              </a:buClr>
              <a:buSzPct val="100000"/>
              <a:buFont typeface="Times New Roman" panose="02020603050405020304" pitchFamily="18" charset="0"/>
              <a:buNone/>
            </a:pPr>
            <a:r>
              <a:rPr lang="en-GB" altLang="fr-FR" sz="1572" i="1" dirty="0">
                <a:solidFill>
                  <a:srgbClr val="000000"/>
                </a:solidFill>
                <a:latin typeface="Calibri" panose="020F0502020204030204" pitchFamily="34" charset="0"/>
                <a:cs typeface="Calibri" panose="020F0502020204030204" pitchFamily="34" charset="0"/>
                <a:sym typeface="Wingdings" panose="05000000000000000000" pitchFamily="2" charset="2"/>
              </a:rPr>
              <a:t> 	-based on warning systems</a:t>
            </a:r>
          </a:p>
          <a:p>
            <a:pPr eaLnBrk="1">
              <a:lnSpc>
                <a:spcPct val="93000"/>
              </a:lnSpc>
              <a:buClr>
                <a:srgbClr val="000000"/>
              </a:buClr>
              <a:buSzPct val="100000"/>
              <a:buFont typeface="Times New Roman" panose="02020603050405020304" pitchFamily="18" charset="0"/>
              <a:buNone/>
            </a:pPr>
            <a:r>
              <a:rPr lang="en-GB" altLang="fr-FR" sz="1935"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GB" altLang="fr-FR" sz="1693"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GB" altLang="fr-FR" sz="1693" b="1" u="sng" dirty="0">
                <a:solidFill>
                  <a:srgbClr val="000000"/>
                </a:solidFill>
                <a:latin typeface="Calibri" panose="020F0502020204030204" pitchFamily="34" charset="0"/>
                <a:cs typeface="Calibri" panose="020F0502020204030204" pitchFamily="34" charset="0"/>
                <a:sym typeface="Wingdings" panose="05000000000000000000" pitchFamily="2" charset="2"/>
              </a:rPr>
              <a:t>Deadly</a:t>
            </a:r>
            <a:r>
              <a:rPr lang="en-GB" altLang="fr-FR" sz="1693" dirty="0">
                <a:solidFill>
                  <a:srgbClr val="000000"/>
                </a:solidFill>
                <a:latin typeface="Calibri" panose="020F0502020204030204" pitchFamily="34" charset="0"/>
                <a:cs typeface="Calibri" panose="020F0502020204030204" pitchFamily="34" charset="0"/>
                <a:sym typeface="Wingdings" panose="05000000000000000000" pitchFamily="2" charset="2"/>
              </a:rPr>
              <a:t> events: </a:t>
            </a:r>
          </a:p>
          <a:p>
            <a:pPr eaLnBrk="1">
              <a:lnSpc>
                <a:spcPct val="93000"/>
              </a:lnSpc>
              <a:buClr>
                <a:srgbClr val="000000"/>
              </a:buClr>
              <a:buSzPct val="100000"/>
              <a:buFont typeface="Times New Roman" panose="02020603050405020304" pitchFamily="18" charset="0"/>
              <a:buNone/>
            </a:pPr>
            <a:r>
              <a:rPr lang="en-GB" altLang="fr-FR" sz="1693"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GB" altLang="fr-FR" sz="1572" i="1" dirty="0">
                <a:solidFill>
                  <a:srgbClr val="000000"/>
                </a:solidFill>
                <a:latin typeface="Calibri" panose="020F0502020204030204" pitchFamily="34" charset="0"/>
                <a:cs typeface="Calibri" panose="020F0502020204030204" pitchFamily="34" charset="0"/>
                <a:sym typeface="Wingdings" panose="05000000000000000000" pitchFamily="2" charset="2"/>
              </a:rPr>
              <a:t>TW=35</a:t>
            </a:r>
            <a:r>
              <a:rPr lang="fr-FR" altLang="fr-FR" sz="1572" i="1"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en-GB" altLang="fr-FR" sz="1572" i="1" dirty="0">
                <a:solidFill>
                  <a:srgbClr val="000000"/>
                </a:solidFill>
                <a:latin typeface="Calibri" panose="020F0502020204030204" pitchFamily="34" charset="0"/>
                <a:cs typeface="Calibri" panose="020F0502020204030204" pitchFamily="34" charset="0"/>
                <a:sym typeface="Wingdings" panose="05000000000000000000" pitchFamily="2" charset="2"/>
              </a:rPr>
              <a:t>C, from heat transfer model (Sherwood and Hubert 2010), but </a:t>
            </a:r>
            <a:r>
              <a:rPr lang="en-GB" altLang="fr-FR" sz="1572" i="1" dirty="0" err="1">
                <a:solidFill>
                  <a:srgbClr val="000000"/>
                </a:solidFill>
                <a:latin typeface="Calibri" panose="020F0502020204030204" pitchFamily="34" charset="0"/>
                <a:cs typeface="Calibri" panose="020F0502020204030204" pitchFamily="34" charset="0"/>
                <a:sym typeface="Wingdings" panose="05000000000000000000" pitchFamily="2" charset="2"/>
              </a:rPr>
              <a:t>gray</a:t>
            </a:r>
            <a:r>
              <a:rPr lang="en-GB" altLang="fr-FR" sz="1572" i="1" dirty="0">
                <a:solidFill>
                  <a:srgbClr val="000000"/>
                </a:solidFill>
                <a:latin typeface="Calibri" panose="020F0502020204030204" pitchFamily="34" charset="0"/>
                <a:cs typeface="Calibri" panose="020F0502020204030204" pitchFamily="34" charset="0"/>
                <a:sym typeface="Wingdings" panose="05000000000000000000" pitchFamily="2" charset="2"/>
              </a:rPr>
              <a:t> area…</a:t>
            </a:r>
          </a:p>
          <a:p>
            <a:pPr eaLnBrk="1">
              <a:lnSpc>
                <a:spcPct val="93000"/>
              </a:lnSpc>
              <a:buClr>
                <a:srgbClr val="000000"/>
              </a:buClr>
              <a:buSzPct val="100000"/>
              <a:buFont typeface="Times New Roman" panose="02020603050405020304" pitchFamily="18" charset="0"/>
              <a:buNone/>
            </a:pPr>
            <a:r>
              <a:rPr lang="en-GB" altLang="fr-FR" sz="1935"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GB" altLang="fr-FR" sz="1693"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GB" altLang="fr-FR" sz="1693" b="1" u="sng" dirty="0">
                <a:solidFill>
                  <a:srgbClr val="FF0000"/>
                </a:solidFill>
                <a:latin typeface="Calibri" panose="020F0502020204030204" pitchFamily="34" charset="0"/>
                <a:cs typeface="Calibri" panose="020F0502020204030204" pitchFamily="34" charset="0"/>
                <a:sym typeface="Wingdings" panose="05000000000000000000" pitchFamily="2" charset="2"/>
              </a:rPr>
              <a:t>Unprecedented”</a:t>
            </a:r>
            <a:r>
              <a:rPr lang="en-GB" altLang="fr-FR" sz="1693" dirty="0">
                <a:solidFill>
                  <a:srgbClr val="FF0000"/>
                </a:solidFill>
                <a:latin typeface="Calibri" panose="020F0502020204030204" pitchFamily="34" charset="0"/>
                <a:cs typeface="Calibri" panose="020F0502020204030204" pitchFamily="34" charset="0"/>
                <a:sym typeface="Wingdings" panose="05000000000000000000" pitchFamily="2" charset="2"/>
              </a:rPr>
              <a:t> events: </a:t>
            </a:r>
          </a:p>
          <a:p>
            <a:pPr eaLnBrk="1">
              <a:lnSpc>
                <a:spcPct val="93000"/>
              </a:lnSpc>
              <a:buClr>
                <a:srgbClr val="000000"/>
              </a:buClr>
              <a:buSzPct val="100000"/>
              <a:buFont typeface="Times New Roman" panose="02020603050405020304" pitchFamily="18" charset="0"/>
              <a:buNone/>
            </a:pPr>
            <a:r>
              <a:rPr lang="en-GB" altLang="fr-FR" sz="1693" dirty="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GB" altLang="fr-FR" sz="1572" i="1" dirty="0">
                <a:solidFill>
                  <a:srgbClr val="FF0000"/>
                </a:solidFill>
                <a:latin typeface="Calibri" panose="020F0502020204030204" pitchFamily="34" charset="0"/>
                <a:cs typeface="Calibri" panose="020F0502020204030204" pitchFamily="34" charset="0"/>
                <a:sym typeface="Wingdings" panose="05000000000000000000" pitchFamily="2" charset="2"/>
              </a:rPr>
              <a:t>TW&gt;31</a:t>
            </a:r>
            <a:r>
              <a:rPr lang="fr-FR" altLang="fr-FR" sz="1572" i="1" dirty="0">
                <a:solidFill>
                  <a:srgbClr val="FF0000"/>
                </a:solidFill>
                <a:latin typeface="Calibri" panose="020F0502020204030204" pitchFamily="34" charset="0"/>
                <a:cs typeface="Calibri" panose="020F0502020204030204" pitchFamily="34" charset="0"/>
                <a:sym typeface="Wingdings" panose="05000000000000000000" pitchFamily="2" charset="2"/>
              </a:rPr>
              <a:t>°</a:t>
            </a:r>
            <a:r>
              <a:rPr lang="en-GB" altLang="fr-FR" sz="1572" i="1" dirty="0">
                <a:solidFill>
                  <a:srgbClr val="FF0000"/>
                </a:solidFill>
                <a:latin typeface="Calibri" panose="020F0502020204030204" pitchFamily="34" charset="0"/>
                <a:cs typeface="Calibri" panose="020F0502020204030204" pitchFamily="34" charset="0"/>
                <a:sym typeface="Wingdings" panose="05000000000000000000" pitchFamily="2" charset="2"/>
              </a:rPr>
              <a:t>C / HI&gt;55</a:t>
            </a:r>
            <a:r>
              <a:rPr lang="fr-FR" altLang="fr-FR" sz="1572" i="1" dirty="0">
                <a:solidFill>
                  <a:srgbClr val="FF0000"/>
                </a:solidFill>
                <a:latin typeface="Calibri" panose="020F0502020204030204" pitchFamily="34" charset="0"/>
                <a:cs typeface="Calibri" panose="020F0502020204030204" pitchFamily="34" charset="0"/>
                <a:sym typeface="Wingdings" panose="05000000000000000000" pitchFamily="2" charset="2"/>
              </a:rPr>
              <a:t>°</a:t>
            </a:r>
            <a:r>
              <a:rPr lang="en-GB" altLang="fr-FR" sz="1572" i="1" dirty="0">
                <a:solidFill>
                  <a:srgbClr val="FF0000"/>
                </a:solidFill>
                <a:latin typeface="Calibri" panose="020F0502020204030204" pitchFamily="34" charset="0"/>
                <a:cs typeface="Calibri" panose="020F0502020204030204" pitchFamily="34" charset="0"/>
                <a:sym typeface="Wingdings" panose="05000000000000000000" pitchFamily="2" charset="2"/>
              </a:rPr>
              <a:t>C </a:t>
            </a:r>
          </a:p>
          <a:p>
            <a:pPr eaLnBrk="1">
              <a:lnSpc>
                <a:spcPct val="93000"/>
              </a:lnSpc>
              <a:buClr>
                <a:srgbClr val="000000"/>
              </a:buClr>
              <a:buSzPct val="100000"/>
              <a:buFont typeface="Times New Roman" panose="02020603050405020304" pitchFamily="18" charset="0"/>
              <a:buNone/>
            </a:pPr>
            <a:r>
              <a:rPr lang="en-GB" altLang="fr-FR" sz="1572" i="1" dirty="0">
                <a:solidFill>
                  <a:srgbClr val="FF0000"/>
                </a:solidFill>
                <a:latin typeface="Calibri" panose="020F0502020204030204" pitchFamily="34" charset="0"/>
                <a:cs typeface="Calibri" panose="020F0502020204030204" pitchFamily="34" charset="0"/>
                <a:sym typeface="Wingdings" panose="05000000000000000000" pitchFamily="2" charset="2"/>
              </a:rPr>
              <a:t>	-limit of current observations</a:t>
            </a:r>
          </a:p>
          <a:p>
            <a:pPr eaLnBrk="1">
              <a:lnSpc>
                <a:spcPct val="93000"/>
              </a:lnSpc>
              <a:buClr>
                <a:srgbClr val="000000"/>
              </a:buClr>
              <a:buSzPct val="100000"/>
              <a:buFont typeface="Times New Roman" panose="02020603050405020304" pitchFamily="18" charset="0"/>
              <a:buNone/>
            </a:pPr>
            <a:r>
              <a:rPr lang="en-GB" altLang="fr-FR" sz="1572" i="1" dirty="0">
                <a:solidFill>
                  <a:srgbClr val="FF0000"/>
                </a:solidFill>
                <a:latin typeface="Calibri" panose="020F0502020204030204" pitchFamily="34" charset="0"/>
                <a:cs typeface="Calibri" panose="020F0502020204030204" pitchFamily="34" charset="0"/>
                <a:sym typeface="Wingdings" panose="05000000000000000000" pitchFamily="2" charset="2"/>
              </a:rPr>
              <a:t>	-impact?</a:t>
            </a:r>
          </a:p>
          <a:p>
            <a:pPr eaLnBrk="1">
              <a:lnSpc>
                <a:spcPct val="93000"/>
              </a:lnSpc>
              <a:buClr>
                <a:srgbClr val="000000"/>
              </a:buClr>
              <a:buSzPct val="100000"/>
              <a:buFont typeface="Times New Roman" panose="02020603050405020304" pitchFamily="18" charset="0"/>
              <a:buNone/>
            </a:pPr>
            <a:endParaRPr lang="en-GB" altLang="fr-FR" sz="1935" dirty="0">
              <a:solidFill>
                <a:srgbClr val="000000"/>
              </a:solidFill>
              <a:latin typeface="Calibri" panose="020F0502020204030204" pitchFamily="34" charset="0"/>
              <a:cs typeface="Calibri" panose="020F0502020204030204" pitchFamily="34" charset="0"/>
            </a:endParaRPr>
          </a:p>
        </p:txBody>
      </p:sp>
      <p:grpSp>
        <p:nvGrpSpPr>
          <p:cNvPr id="31747" name="Group 1"/>
          <p:cNvGrpSpPr>
            <a:grpSpLocks/>
          </p:cNvGrpSpPr>
          <p:nvPr/>
        </p:nvGrpSpPr>
        <p:grpSpPr bwMode="auto">
          <a:xfrm>
            <a:off x="4093511" y="1251796"/>
            <a:ext cx="8098277" cy="4492643"/>
            <a:chOff x="3168650" y="977900"/>
            <a:chExt cx="6696075" cy="3714750"/>
          </a:xfrm>
        </p:grpSpPr>
        <p:pic>
          <p:nvPicPr>
            <p:cNvPr id="31751" name="Imag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650" y="977900"/>
              <a:ext cx="669607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Rectangle 3"/>
            <p:cNvSpPr>
              <a:spLocks noChangeArrowheads="1"/>
            </p:cNvSpPr>
            <p:nvPr/>
          </p:nvSpPr>
          <p:spPr bwMode="auto">
            <a:xfrm>
              <a:off x="8294688" y="2052638"/>
              <a:ext cx="431800" cy="215900"/>
            </a:xfrm>
            <a:prstGeom prst="rect">
              <a:avLst/>
            </a:prstGeom>
            <a:solidFill>
              <a:srgbClr val="00B8FF">
                <a:alpha val="27058"/>
              </a:srgbClr>
            </a:solidFill>
            <a:ln w="9525" algn="ctr">
              <a:solidFill>
                <a:schemeClr val="tx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sz="2177"/>
            </a:p>
          </p:txBody>
        </p:sp>
        <p:sp>
          <p:nvSpPr>
            <p:cNvPr id="31753" name="Rectangle 9"/>
            <p:cNvSpPr>
              <a:spLocks noChangeArrowheads="1"/>
            </p:cNvSpPr>
            <p:nvPr/>
          </p:nvSpPr>
          <p:spPr bwMode="auto">
            <a:xfrm>
              <a:off x="6192838" y="3727450"/>
              <a:ext cx="431800" cy="215900"/>
            </a:xfrm>
            <a:prstGeom prst="rect">
              <a:avLst/>
            </a:prstGeom>
            <a:solidFill>
              <a:srgbClr val="00B8FF">
                <a:alpha val="27058"/>
              </a:srgbClr>
            </a:solidFill>
            <a:ln w="9525" algn="ctr">
              <a:solidFill>
                <a:schemeClr val="tx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sz="2177"/>
            </a:p>
          </p:txBody>
        </p:sp>
        <p:cxnSp>
          <p:nvCxnSpPr>
            <p:cNvPr id="31754" name="Connecteur droit 7"/>
            <p:cNvCxnSpPr>
              <a:cxnSpLocks noChangeShapeType="1"/>
              <a:stCxn id="31752" idx="2"/>
            </p:cNvCxnSpPr>
            <p:nvPr/>
          </p:nvCxnSpPr>
          <p:spPr bwMode="auto">
            <a:xfrm>
              <a:off x="8510588" y="2268538"/>
              <a:ext cx="215900" cy="143986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5" name="Connecteur droit 10"/>
            <p:cNvCxnSpPr>
              <a:cxnSpLocks noChangeShapeType="1"/>
            </p:cNvCxnSpPr>
            <p:nvPr/>
          </p:nvCxnSpPr>
          <p:spPr bwMode="auto">
            <a:xfrm flipV="1">
              <a:off x="6624638" y="3727450"/>
              <a:ext cx="2101850" cy="10636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756" name="ZoneTexte 11"/>
            <p:cNvSpPr txBox="1">
              <a:spLocks noChangeArrowheads="1"/>
            </p:cNvSpPr>
            <p:nvPr/>
          </p:nvSpPr>
          <p:spPr bwMode="auto">
            <a:xfrm>
              <a:off x="8745226" y="3563938"/>
              <a:ext cx="826124" cy="41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a:lnSpc>
                  <a:spcPct val="93000"/>
                </a:lnSpc>
                <a:buClr>
                  <a:srgbClr val="000000"/>
                </a:buClr>
                <a:buSzPct val="100000"/>
                <a:buFont typeface="Times New Roman" panose="02020603050405020304" pitchFamily="18" charset="0"/>
                <a:buNone/>
              </a:pPr>
              <a:r>
                <a:rPr lang="fr-FR" altLang="fr-FR" sz="1451">
                  <a:latin typeface="Calibri" panose="020F0502020204030204" pitchFamily="34" charset="0"/>
                  <a:cs typeface="Calibri" panose="020F0502020204030204" pitchFamily="34" charset="0"/>
                </a:rPr>
                <a:t>Same </a:t>
              </a:r>
            </a:p>
            <a:p>
              <a:pPr algn="ctr" eaLnBrk="1">
                <a:lnSpc>
                  <a:spcPct val="93000"/>
                </a:lnSpc>
                <a:buClr>
                  <a:srgbClr val="000000"/>
                </a:buClr>
                <a:buSzPct val="100000"/>
                <a:buFont typeface="Times New Roman" panose="02020603050405020304" pitchFamily="18" charset="0"/>
                <a:buNone/>
              </a:pPr>
              <a:r>
                <a:rPr lang="fr-FR" altLang="fr-FR" sz="1451">
                  <a:latin typeface="Calibri" panose="020F0502020204030204" pitchFamily="34" charset="0"/>
                  <a:cs typeface="Calibri" panose="020F0502020204030204" pitchFamily="34" charset="0"/>
                </a:rPr>
                <a:t>heat stress</a:t>
              </a:r>
            </a:p>
          </p:txBody>
        </p:sp>
      </p:grpSp>
      <p:sp>
        <p:nvSpPr>
          <p:cNvPr id="31748" name="Rectangle 1"/>
          <p:cNvSpPr>
            <a:spLocks noChangeArrowheads="1"/>
          </p:cNvSpPr>
          <p:nvPr/>
        </p:nvSpPr>
        <p:spPr bwMode="auto">
          <a:xfrm>
            <a:off x="215" y="0"/>
            <a:ext cx="12191573" cy="380147"/>
          </a:xfrm>
          <a:prstGeom prst="rect">
            <a:avLst/>
          </a:prstGeom>
          <a:solidFill>
            <a:srgbClr val="F5C30B">
              <a:alpha val="6117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a:lnSpc>
                <a:spcPct val="93000"/>
              </a:lnSpc>
              <a:buClr>
                <a:srgbClr val="000000"/>
              </a:buClr>
              <a:buSzPct val="100000"/>
            </a:pPr>
            <a:r>
              <a:rPr lang="en-GB" altLang="fr-FR" sz="2400" b="1" dirty="0">
                <a:solidFill>
                  <a:srgbClr val="000000"/>
                </a:solidFill>
                <a:latin typeface="Calibri" panose="020F0502020204030204" pitchFamily="34" charset="0"/>
                <a:cs typeface="Calibri" panose="020F0502020204030204" pitchFamily="34" charset="0"/>
              </a:rPr>
              <a:t>Heat stress</a:t>
            </a:r>
          </a:p>
        </p:txBody>
      </p:sp>
      <p:sp>
        <p:nvSpPr>
          <p:cNvPr id="31749" name="Rectangle 2"/>
          <p:cNvSpPr>
            <a:spLocks noChangeArrowheads="1"/>
          </p:cNvSpPr>
          <p:nvPr/>
        </p:nvSpPr>
        <p:spPr bwMode="auto">
          <a:xfrm>
            <a:off x="3832400" y="5924913"/>
            <a:ext cx="7750769" cy="787172"/>
          </a:xfrm>
          <a:prstGeom prst="rect">
            <a:avLst/>
          </a:prstGeom>
          <a:solidFill>
            <a:srgbClr val="FFFF00"/>
          </a:solidFill>
          <a:ln w="9525" algn="ctr">
            <a:solidFill>
              <a:srgbClr val="C00000"/>
            </a:solidFill>
            <a:round/>
            <a:headEnd/>
            <a:tailEnd/>
          </a:ln>
        </p:spPr>
        <p:txBody>
          <a:bodyPr/>
          <a:lstStyle/>
          <a:p>
            <a:pPr eaLnBrk="1">
              <a:lnSpc>
                <a:spcPct val="93000"/>
              </a:lnSpc>
              <a:buClr>
                <a:srgbClr val="000000"/>
              </a:buClr>
              <a:buSzPct val="100000"/>
              <a:buFont typeface="Times New Roman" panose="02020603050405020304" pitchFamily="18" charset="0"/>
              <a:buNone/>
            </a:pPr>
            <a:r>
              <a:rPr lang="en-GB" altLang="fr-FR" sz="1451" b="1" dirty="0">
                <a:latin typeface="Calibri" panose="020F0502020204030204" pitchFamily="34" charset="0"/>
                <a:cs typeface="Calibri" panose="020F0502020204030204" pitchFamily="34" charset="0"/>
              </a:rPr>
              <a:t>Lytton (B.C. Canada) – 29</a:t>
            </a:r>
            <a:r>
              <a:rPr lang="en-GB" altLang="fr-FR" sz="1451" b="1" baseline="30000" dirty="0">
                <a:latin typeface="Calibri" panose="020F0502020204030204" pitchFamily="34" charset="0"/>
                <a:cs typeface="Calibri" panose="020F0502020204030204" pitchFamily="34" charset="0"/>
              </a:rPr>
              <a:t>th</a:t>
            </a:r>
            <a:r>
              <a:rPr lang="en-GB" altLang="fr-FR" sz="1451" b="1" dirty="0">
                <a:latin typeface="Calibri" panose="020F0502020204030204" pitchFamily="34" charset="0"/>
                <a:cs typeface="Calibri" panose="020F0502020204030204" pitchFamily="34" charset="0"/>
              </a:rPr>
              <a:t> June 2021</a:t>
            </a:r>
          </a:p>
          <a:p>
            <a:pPr eaLnBrk="1">
              <a:lnSpc>
                <a:spcPct val="93000"/>
              </a:lnSpc>
              <a:buClr>
                <a:srgbClr val="000000"/>
              </a:buClr>
              <a:buSzPct val="100000"/>
            </a:pPr>
            <a:r>
              <a:rPr lang="en-GB" altLang="fr-FR" sz="1451" dirty="0">
                <a:latin typeface="Calibri" panose="020F0502020204030204" pitchFamily="34" charset="0"/>
                <a:cs typeface="Calibri" panose="020F0502020204030204" pitchFamily="34" charset="0"/>
              </a:rPr>
              <a:t>T=49.4</a:t>
            </a:r>
            <a:r>
              <a:rPr lang="fr-FR" altLang="fr-FR" sz="1451"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en-GB" altLang="fr-FR" sz="1451" dirty="0">
                <a:solidFill>
                  <a:srgbClr val="000000"/>
                </a:solidFill>
                <a:latin typeface="Calibri" panose="020F0502020204030204" pitchFamily="34" charset="0"/>
                <a:cs typeface="Calibri" panose="020F0502020204030204" pitchFamily="34" charset="0"/>
                <a:sym typeface="Wingdings" panose="05000000000000000000" pitchFamily="2" charset="2"/>
              </a:rPr>
              <a:t>C</a:t>
            </a:r>
            <a:r>
              <a:rPr lang="en-GB" altLang="fr-FR" sz="1451" dirty="0">
                <a:latin typeface="Calibri" panose="020F0502020204030204" pitchFamily="34" charset="0"/>
                <a:cs typeface="Calibri" panose="020F0502020204030204" pitchFamily="34" charset="0"/>
              </a:rPr>
              <a:t> / RH=8% 	</a:t>
            </a:r>
            <a:r>
              <a:rPr lang="en-GB" altLang="fr-FR" sz="1451" dirty="0">
                <a:latin typeface="Calibri" panose="020F0502020204030204" pitchFamily="34" charset="0"/>
                <a:cs typeface="Calibri" panose="020F0502020204030204" pitchFamily="34" charset="0"/>
                <a:sym typeface="Wingdings" panose="05000000000000000000" pitchFamily="2" charset="2"/>
              </a:rPr>
              <a:t> HI=46</a:t>
            </a:r>
            <a:r>
              <a:rPr lang="fr-FR" altLang="fr-FR" sz="1451"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GB" altLang="fr-FR" sz="1451" dirty="0">
                <a:solidFill>
                  <a:srgbClr val="000000"/>
                </a:solidFill>
                <a:latin typeface="Calibri" panose="020F0502020204030204" pitchFamily="34" charset="0"/>
                <a:cs typeface="Calibri" panose="020F0502020204030204" pitchFamily="34" charset="0"/>
                <a:sym typeface="Wingdings" panose="05000000000000000000" pitchFamily="2" charset="2"/>
              </a:rPr>
              <a:t>C</a:t>
            </a:r>
            <a:r>
              <a:rPr lang="en-GB" altLang="fr-FR" sz="1451" dirty="0">
                <a:latin typeface="Calibri" panose="020F0502020204030204" pitchFamily="34" charset="0"/>
                <a:cs typeface="Calibri" panose="020F0502020204030204" pitchFamily="34" charset="0"/>
                <a:sym typeface="Wingdings" panose="05000000000000000000" pitchFamily="2" charset="2"/>
              </a:rPr>
              <a:t> </a:t>
            </a:r>
          </a:p>
          <a:p>
            <a:pPr eaLnBrk="1">
              <a:lnSpc>
                <a:spcPct val="93000"/>
              </a:lnSpc>
              <a:buClr>
                <a:srgbClr val="000000"/>
              </a:buClr>
              <a:buSzPct val="100000"/>
            </a:pPr>
            <a:r>
              <a:rPr lang="en-GB" altLang="fr-FR" sz="1451" dirty="0">
                <a:solidFill>
                  <a:srgbClr val="000000"/>
                </a:solidFill>
                <a:latin typeface="Calibri" panose="020F0502020204030204" pitchFamily="34" charset="0"/>
                <a:cs typeface="Calibri" panose="020F0502020204030204" pitchFamily="34" charset="0"/>
                <a:sym typeface="Wingdings" panose="05000000000000000000" pitchFamily="2" charset="2"/>
              </a:rPr>
              <a:t>T=35</a:t>
            </a:r>
            <a:r>
              <a:rPr lang="fr-FR" altLang="fr-FR" sz="1451"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en-GB" altLang="fr-FR" sz="1451" dirty="0">
                <a:solidFill>
                  <a:srgbClr val="000000"/>
                </a:solidFill>
                <a:latin typeface="Calibri" panose="020F0502020204030204" pitchFamily="34" charset="0"/>
                <a:cs typeface="Calibri" panose="020F0502020204030204" pitchFamily="34" charset="0"/>
                <a:sym typeface="Wingdings" panose="05000000000000000000" pitchFamily="2" charset="2"/>
              </a:rPr>
              <a:t>C / RH=30%	</a:t>
            </a:r>
            <a:r>
              <a:rPr lang="en-GB" altLang="fr-FR" sz="1451" dirty="0">
                <a:latin typeface="Calibri" panose="020F0502020204030204" pitchFamily="34" charset="0"/>
                <a:cs typeface="Calibri" panose="020F0502020204030204" pitchFamily="34" charset="0"/>
                <a:sym typeface="Wingdings" panose="05000000000000000000" pitchFamily="2" charset="2"/>
              </a:rPr>
              <a:t> HI=36</a:t>
            </a:r>
            <a:r>
              <a:rPr lang="fr-FR" altLang="fr-FR" sz="1451" dirty="0">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GB" altLang="fr-FR" sz="1451" dirty="0">
                <a:solidFill>
                  <a:srgbClr val="000000"/>
                </a:solidFill>
                <a:latin typeface="Calibri" panose="020F0502020204030204" pitchFamily="34" charset="0"/>
                <a:cs typeface="Calibri" panose="020F0502020204030204" pitchFamily="34" charset="0"/>
                <a:sym typeface="Wingdings" panose="05000000000000000000" pitchFamily="2" charset="2"/>
              </a:rPr>
              <a:t>C 		</a:t>
            </a:r>
            <a:endParaRPr lang="en-GB" altLang="fr-FR" sz="1451" dirty="0">
              <a:latin typeface="Calibri" panose="020F0502020204030204" pitchFamily="34" charset="0"/>
              <a:cs typeface="Calibri" panose="020F0502020204030204" pitchFamily="34" charset="0"/>
            </a:endParaRPr>
          </a:p>
        </p:txBody>
      </p:sp>
      <p:sp>
        <p:nvSpPr>
          <p:cNvPr id="31750" name="Rectangle 2"/>
          <p:cNvSpPr>
            <a:spLocks noChangeArrowheads="1"/>
          </p:cNvSpPr>
          <p:nvPr/>
        </p:nvSpPr>
        <p:spPr bwMode="auto">
          <a:xfrm>
            <a:off x="8273205" y="5926833"/>
            <a:ext cx="3584514" cy="789092"/>
          </a:xfrm>
          <a:prstGeom prst="rect">
            <a:avLst/>
          </a:prstGeom>
          <a:solidFill>
            <a:srgbClr val="FFFF00"/>
          </a:solidFill>
          <a:ln w="9525" algn="ctr">
            <a:solidFill>
              <a:srgbClr val="C00000"/>
            </a:solidFill>
            <a:round/>
            <a:headEnd/>
            <a:tailEnd/>
          </a:ln>
        </p:spPr>
        <p:txBody>
          <a:bodyPr/>
          <a:lstStyle/>
          <a:p>
            <a:pPr eaLnBrk="1">
              <a:lnSpc>
                <a:spcPct val="93000"/>
              </a:lnSpc>
              <a:buClr>
                <a:srgbClr val="000000"/>
              </a:buClr>
              <a:buSzPct val="100000"/>
              <a:buFont typeface="Times New Roman" panose="02020603050405020304" pitchFamily="18" charset="0"/>
              <a:buNone/>
            </a:pPr>
            <a:r>
              <a:rPr lang="en-GB" altLang="fr-FR" sz="1451" b="1">
                <a:latin typeface="Calibri" panose="020F0502020204030204" pitchFamily="34" charset="0"/>
                <a:cs typeface="Calibri" panose="020F0502020204030204" pitchFamily="34" charset="0"/>
              </a:rPr>
              <a:t>Paris (France) – 12</a:t>
            </a:r>
            <a:r>
              <a:rPr lang="en-GB" altLang="fr-FR" sz="1451" b="1" baseline="30000">
                <a:latin typeface="Calibri" panose="020F0502020204030204" pitchFamily="34" charset="0"/>
                <a:cs typeface="Calibri" panose="020F0502020204030204" pitchFamily="34" charset="0"/>
              </a:rPr>
              <a:t>th</a:t>
            </a:r>
            <a:r>
              <a:rPr lang="en-GB" altLang="fr-FR" sz="1451" b="1">
                <a:latin typeface="Calibri" panose="020F0502020204030204" pitchFamily="34" charset="0"/>
                <a:cs typeface="Calibri" panose="020F0502020204030204" pitchFamily="34" charset="0"/>
              </a:rPr>
              <a:t> Aug. 2003</a:t>
            </a:r>
          </a:p>
          <a:p>
            <a:pPr eaLnBrk="1">
              <a:lnSpc>
                <a:spcPct val="93000"/>
              </a:lnSpc>
              <a:buClr>
                <a:srgbClr val="000000"/>
              </a:buClr>
              <a:buSzPct val="100000"/>
            </a:pPr>
            <a:r>
              <a:rPr lang="en-GB" altLang="fr-FR" sz="1451">
                <a:latin typeface="Calibri" panose="020F0502020204030204" pitchFamily="34" charset="0"/>
                <a:cs typeface="Calibri" panose="020F0502020204030204" pitchFamily="34" charset="0"/>
              </a:rPr>
              <a:t>T=40</a:t>
            </a:r>
            <a:r>
              <a:rPr lang="fr-FR" altLang="fr-FR" sz="1451">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en-GB" altLang="fr-FR" sz="1451">
                <a:solidFill>
                  <a:srgbClr val="000000"/>
                </a:solidFill>
                <a:latin typeface="Calibri" panose="020F0502020204030204" pitchFamily="34" charset="0"/>
                <a:cs typeface="Calibri" panose="020F0502020204030204" pitchFamily="34" charset="0"/>
                <a:sym typeface="Wingdings" panose="05000000000000000000" pitchFamily="2" charset="2"/>
              </a:rPr>
              <a:t>C</a:t>
            </a:r>
            <a:r>
              <a:rPr lang="en-GB" altLang="fr-FR" sz="1451">
                <a:latin typeface="Calibri" panose="020F0502020204030204" pitchFamily="34" charset="0"/>
                <a:cs typeface="Calibri" panose="020F0502020204030204" pitchFamily="34" charset="0"/>
              </a:rPr>
              <a:t> / RH=19% 	</a:t>
            </a:r>
            <a:r>
              <a:rPr lang="en-GB" altLang="fr-FR" sz="1451">
                <a:latin typeface="Calibri" panose="020F0502020204030204" pitchFamily="34" charset="0"/>
                <a:cs typeface="Calibri" panose="020F0502020204030204" pitchFamily="34" charset="0"/>
                <a:sym typeface="Wingdings" panose="05000000000000000000" pitchFamily="2" charset="2"/>
              </a:rPr>
              <a:t> HI=39</a:t>
            </a:r>
            <a:r>
              <a:rPr lang="fr-FR" altLang="fr-FR" sz="1451">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GB" altLang="fr-FR" sz="1451">
                <a:solidFill>
                  <a:srgbClr val="000000"/>
                </a:solidFill>
                <a:latin typeface="Calibri" panose="020F0502020204030204" pitchFamily="34" charset="0"/>
                <a:cs typeface="Calibri" panose="020F0502020204030204" pitchFamily="34" charset="0"/>
                <a:sym typeface="Wingdings" panose="05000000000000000000" pitchFamily="2" charset="2"/>
              </a:rPr>
              <a:t>C</a:t>
            </a:r>
          </a:p>
          <a:p>
            <a:pPr eaLnBrk="1">
              <a:lnSpc>
                <a:spcPct val="93000"/>
              </a:lnSpc>
              <a:buClr>
                <a:srgbClr val="000000"/>
              </a:buClr>
              <a:buSzPct val="100000"/>
            </a:pPr>
            <a:r>
              <a:rPr lang="en-GB" altLang="fr-FR" sz="1451">
                <a:solidFill>
                  <a:srgbClr val="000000"/>
                </a:solidFill>
                <a:latin typeface="Calibri" panose="020F0502020204030204" pitchFamily="34" charset="0"/>
                <a:cs typeface="Calibri" panose="020F0502020204030204" pitchFamily="34" charset="0"/>
                <a:sym typeface="Wingdings" panose="05000000000000000000" pitchFamily="2" charset="2"/>
              </a:rPr>
              <a:t>T=31</a:t>
            </a:r>
            <a:r>
              <a:rPr lang="fr-FR" altLang="fr-FR" sz="1451">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en-GB" altLang="fr-FR" sz="1451">
                <a:solidFill>
                  <a:srgbClr val="000000"/>
                </a:solidFill>
                <a:latin typeface="Calibri" panose="020F0502020204030204" pitchFamily="34" charset="0"/>
                <a:cs typeface="Calibri" panose="020F0502020204030204" pitchFamily="34" charset="0"/>
                <a:sym typeface="Wingdings" panose="05000000000000000000" pitchFamily="2" charset="2"/>
              </a:rPr>
              <a:t>C / RH=41.5%	</a:t>
            </a:r>
            <a:r>
              <a:rPr lang="en-GB" altLang="fr-FR" sz="1451">
                <a:latin typeface="Calibri" panose="020F0502020204030204" pitchFamily="34" charset="0"/>
                <a:cs typeface="Calibri" panose="020F0502020204030204" pitchFamily="34" charset="0"/>
                <a:sym typeface="Wingdings" panose="05000000000000000000" pitchFamily="2" charset="2"/>
              </a:rPr>
              <a:t> HI=31</a:t>
            </a:r>
            <a:r>
              <a:rPr lang="fr-FR" altLang="fr-FR" sz="1451">
                <a:solidFill>
                  <a:srgbClr val="000000"/>
                </a:solidFill>
                <a:latin typeface="Calibri" panose="020F0502020204030204" pitchFamily="34" charset="0"/>
                <a:cs typeface="Calibri" panose="020F0502020204030204" pitchFamily="34" charset="0"/>
                <a:sym typeface="Wingdings" panose="05000000000000000000" pitchFamily="2" charset="2"/>
              </a:rPr>
              <a:t> °</a:t>
            </a:r>
            <a:r>
              <a:rPr lang="en-GB" altLang="fr-FR" sz="1451">
                <a:solidFill>
                  <a:srgbClr val="000000"/>
                </a:solidFill>
                <a:latin typeface="Calibri" panose="020F0502020204030204" pitchFamily="34" charset="0"/>
                <a:cs typeface="Calibri" panose="020F0502020204030204" pitchFamily="34" charset="0"/>
                <a:sym typeface="Wingdings" panose="05000000000000000000" pitchFamily="2" charset="2"/>
              </a:rPr>
              <a:t>C 		</a:t>
            </a:r>
            <a:endParaRPr lang="en-GB" altLang="fr-FR" sz="145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765654"/>
      </p:ext>
    </p:extLst>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a:blip r:embed="rId3">
            <a:extLst>
              <a:ext uri="{28A0092B-C50C-407E-A947-70E740481C1C}">
                <a14:useLocalDpi xmlns:a14="http://schemas.microsoft.com/office/drawing/2010/main" val="0"/>
              </a:ext>
            </a:extLst>
          </a:blip>
          <a:srcRect l="12711" t="201" r="29106" b="59021"/>
          <a:stretch>
            <a:fillRect/>
          </a:stretch>
        </p:blipFill>
        <p:spPr bwMode="auto">
          <a:xfrm>
            <a:off x="174929" y="422385"/>
            <a:ext cx="5573564" cy="537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5"/>
          <p:cNvSpPr>
            <a:spLocks noChangeArrowheads="1"/>
          </p:cNvSpPr>
          <p:nvPr/>
        </p:nvSpPr>
        <p:spPr bwMode="auto">
          <a:xfrm>
            <a:off x="215" y="0"/>
            <a:ext cx="12191573" cy="380147"/>
          </a:xfrm>
          <a:prstGeom prst="rect">
            <a:avLst/>
          </a:prstGeom>
          <a:solidFill>
            <a:srgbClr val="F5C30B">
              <a:alpha val="61176"/>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r>
              <a:rPr lang="en-GB" altLang="fr-FR" sz="2177" b="1" dirty="0">
                <a:latin typeface="Calibri" panose="020F0502020204030204" pitchFamily="34" charset="0"/>
                <a:cs typeface="Calibri" panose="020F0502020204030204" pitchFamily="34" charset="0"/>
                <a:sym typeface="Wingdings" panose="05000000000000000000" pitchFamily="2" charset="2"/>
              </a:rPr>
              <a:t>Unprecedented</a:t>
            </a:r>
            <a:r>
              <a:rPr lang="en-GB" altLang="fr-FR" sz="2177" dirty="0">
                <a:latin typeface="Calibri" panose="020F0502020204030204" pitchFamily="34" charset="0"/>
                <a:cs typeface="Calibri" panose="020F0502020204030204" pitchFamily="34" charset="0"/>
                <a:sym typeface="Wingdings" panose="05000000000000000000" pitchFamily="2" charset="2"/>
              </a:rPr>
              <a:t> </a:t>
            </a:r>
            <a:r>
              <a:rPr lang="en-GB" altLang="fr-FR" sz="2177" dirty="0" smtClean="0">
                <a:latin typeface="Calibri" panose="020F0502020204030204" pitchFamily="34" charset="0"/>
                <a:cs typeface="Calibri" panose="020F0502020204030204" pitchFamily="34" charset="0"/>
                <a:sym typeface="Wingdings" panose="05000000000000000000" pitchFamily="2" charset="2"/>
              </a:rPr>
              <a:t>events Tw&gt;31</a:t>
            </a:r>
            <a:r>
              <a:rPr lang="en-GB" altLang="fr-FR" sz="2177" baseline="30000" dirty="0" smtClean="0">
                <a:latin typeface="Calibri" panose="020F0502020204030204" pitchFamily="34" charset="0"/>
                <a:cs typeface="Calibri" panose="020F0502020204030204" pitchFamily="34" charset="0"/>
                <a:sym typeface="Wingdings" panose="05000000000000000000" pitchFamily="2" charset="2"/>
              </a:rPr>
              <a:t>o</a:t>
            </a:r>
            <a:r>
              <a:rPr lang="en-GB" altLang="fr-FR" sz="2177" dirty="0" smtClean="0">
                <a:latin typeface="Calibri" panose="020F0502020204030204" pitchFamily="34" charset="0"/>
                <a:cs typeface="Calibri" panose="020F0502020204030204" pitchFamily="34" charset="0"/>
                <a:sym typeface="Wingdings" panose="05000000000000000000" pitchFamily="2" charset="2"/>
              </a:rPr>
              <a:t>C; significant population exposure predicted</a:t>
            </a:r>
            <a:endParaRPr lang="en-GB" altLang="en-US" sz="2177" dirty="0"/>
          </a:p>
        </p:txBody>
      </p:sp>
      <p:pic>
        <p:nvPicPr>
          <p:cNvPr id="37892" name="Picture 1"/>
          <p:cNvPicPr>
            <a:picLocks noChangeAspect="1"/>
          </p:cNvPicPr>
          <p:nvPr/>
        </p:nvPicPr>
        <p:blipFill>
          <a:blip r:embed="rId3">
            <a:extLst>
              <a:ext uri="{28A0092B-C50C-407E-A947-70E740481C1C}">
                <a14:useLocalDpi xmlns:a14="http://schemas.microsoft.com/office/drawing/2010/main" val="0"/>
              </a:ext>
            </a:extLst>
          </a:blip>
          <a:srcRect t="83815"/>
          <a:stretch>
            <a:fillRect/>
          </a:stretch>
        </p:blipFill>
        <p:spPr bwMode="auto">
          <a:xfrm>
            <a:off x="3744083" y="5819317"/>
            <a:ext cx="4442725" cy="99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
          <p:cNvPicPr>
            <a:picLocks noChangeAspect="1"/>
          </p:cNvPicPr>
          <p:nvPr/>
        </p:nvPicPr>
        <p:blipFill>
          <a:blip r:embed="rId3">
            <a:extLst>
              <a:ext uri="{28A0092B-C50C-407E-A947-70E740481C1C}">
                <a14:useLocalDpi xmlns:a14="http://schemas.microsoft.com/office/drawing/2010/main" val="0"/>
              </a:ext>
            </a:extLst>
          </a:blip>
          <a:srcRect l="13124" t="41917" r="28693" b="17305"/>
          <a:stretch>
            <a:fillRect/>
          </a:stretch>
        </p:blipFill>
        <p:spPr bwMode="auto">
          <a:xfrm>
            <a:off x="6182398" y="453104"/>
            <a:ext cx="5573566" cy="537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3"/>
          <p:cNvSpPr txBox="1">
            <a:spLocks noChangeArrowheads="1"/>
          </p:cNvSpPr>
          <p:nvPr/>
        </p:nvSpPr>
        <p:spPr bwMode="auto">
          <a:xfrm>
            <a:off x="8447918" y="134396"/>
            <a:ext cx="3657473" cy="435825"/>
          </a:xfrm>
          <a:prstGeom prst="rect">
            <a:avLst/>
          </a:prstGeom>
          <a:solidFill>
            <a:srgbClr val="FFFF00"/>
          </a:solidFill>
          <a:ln w="9525">
            <a:solidFill>
              <a:srgbClr val="000000"/>
            </a:solidFill>
            <a:miter lim="800000"/>
            <a:headEnd/>
            <a:tailEnd/>
          </a:ln>
        </p:spPr>
        <p:txBody>
          <a:bodyPr lIns="108847" tIns="68400" rIns="108847" bIns="54423"/>
          <a:lstStyle>
            <a:lvl1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pPr eaLnBrk="1">
              <a:lnSpc>
                <a:spcPct val="93000"/>
              </a:lnSpc>
              <a:buClr>
                <a:srgbClr val="000000"/>
              </a:buClr>
              <a:buSzPct val="100000"/>
              <a:buFont typeface="Times New Roman" panose="02020603050405020304" pitchFamily="18" charset="0"/>
              <a:buNone/>
            </a:pPr>
            <a:r>
              <a:rPr lang="en-GB" altLang="fr-FR" sz="1935">
                <a:solidFill>
                  <a:srgbClr val="000000"/>
                </a:solidFill>
                <a:latin typeface="Calibri" panose="020F0502020204030204" pitchFamily="34" charset="0"/>
                <a:cs typeface="Calibri" panose="020F0502020204030204" pitchFamily="34" charset="0"/>
              </a:rPr>
              <a:t>CMIP6 (historical &amp; SSP370) - daily</a:t>
            </a:r>
            <a:endParaRPr lang="en-GB" altLang="fr-FR" sz="1572" i="1">
              <a:solidFill>
                <a:srgbClr val="000000"/>
              </a:solidFill>
              <a:latin typeface="Calibri" panose="020F0502020204030204" pitchFamily="34" charset="0"/>
              <a:cs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3362957589"/>
      </p:ext>
    </p:extLst>
  </p:cSld>
  <p:clrMapOvr>
    <a:masterClrMapping/>
  </p:clrMapOvr>
  <p:transition spd="slow"/>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Extremes research challenges</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t>compound </a:t>
            </a:r>
            <a:r>
              <a:rPr lang="en-GB" dirty="0" smtClean="0"/>
              <a:t>hazards – how do we characterize them and what are important ones? (storm with rain; co-incident drought in breadbaskets of the world; preceding drought to heat; heavy rainfall on saturated ground, spatially correlated extremes – see Zscheischler et al 2020 nature climate change) – for impacts, not all aspects need to be </a:t>
            </a:r>
            <a:r>
              <a:rPr lang="en-GB" dirty="0" smtClean="0"/>
              <a:t>extreme</a:t>
            </a:r>
          </a:p>
          <a:p>
            <a:r>
              <a:rPr lang="en-GB" dirty="0" smtClean="0"/>
              <a:t>How do we determine which climate models are fit for purpose for projecting future extremes</a:t>
            </a:r>
            <a:endParaRPr lang="en-GB" dirty="0" smtClean="0"/>
          </a:p>
          <a:p>
            <a:r>
              <a:rPr lang="en-GB" dirty="0" smtClean="0"/>
              <a:t>Characterizing </a:t>
            </a:r>
            <a:r>
              <a:rPr lang="en-GB" dirty="0" smtClean="0"/>
              <a:t>observed changes, making the best use of data while recognizing location specific features </a:t>
            </a:r>
          </a:p>
          <a:p>
            <a:r>
              <a:rPr lang="en-GB" dirty="0"/>
              <a:t>L</a:t>
            </a:r>
            <a:r>
              <a:rPr lang="en-GB" dirty="0" smtClean="0"/>
              <a:t>earning from historical extremes </a:t>
            </a:r>
            <a:endParaRPr lang="en-GB" dirty="0" smtClean="0"/>
          </a:p>
          <a:p>
            <a:r>
              <a:rPr lang="en-GB" dirty="0" smtClean="0"/>
              <a:t>Projection </a:t>
            </a:r>
            <a:r>
              <a:rPr lang="en-GB" dirty="0" smtClean="0"/>
              <a:t>of extremes that realistically characterizes danger to humans, crops </a:t>
            </a:r>
            <a:r>
              <a:rPr lang="en-GB" dirty="0" err="1" smtClean="0"/>
              <a:t>etc</a:t>
            </a:r>
            <a:r>
              <a:rPr lang="en-GB" dirty="0" smtClean="0"/>
              <a:t>: needs model data that are realistic or bias corrected </a:t>
            </a:r>
            <a:endParaRPr lang="en-GB" dirty="0" smtClean="0"/>
          </a:p>
          <a:p>
            <a:r>
              <a:rPr lang="en-GB" dirty="0" smtClean="0"/>
              <a:t>Causality methods are promising, we are exploring them for aerosol impacts</a:t>
            </a:r>
            <a:endParaRPr lang="en-GB" dirty="0" smtClean="0"/>
          </a:p>
        </p:txBody>
      </p:sp>
    </p:spTree>
    <p:extLst>
      <p:ext uri="{BB962C8B-B14F-4D97-AF65-F5344CB8AC3E}">
        <p14:creationId xmlns:p14="http://schemas.microsoft.com/office/powerpoint/2010/main" val="1188094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Heat waves</a:t>
            </a:r>
            <a:endParaRPr lang="en-GB" dirty="0"/>
          </a:p>
        </p:txBody>
      </p:sp>
      <p:pic>
        <p:nvPicPr>
          <p:cNvPr id="6" name="Content Placeholder 5"/>
          <p:cNvPicPr>
            <a:picLocks noGrp="1" noChangeAspect="1"/>
          </p:cNvPicPr>
          <p:nvPr>
            <p:ph idx="1"/>
          </p:nvPr>
        </p:nvPicPr>
        <p:blipFill>
          <a:blip r:embed="rId2"/>
          <a:stretch>
            <a:fillRect/>
          </a:stretch>
        </p:blipFill>
        <p:spPr>
          <a:xfrm>
            <a:off x="5009461" y="1136479"/>
            <a:ext cx="4820163" cy="3012602"/>
          </a:xfrm>
          <a:prstGeom prst="rect">
            <a:avLst/>
          </a:prstGeom>
        </p:spPr>
      </p:pic>
      <p:pic>
        <p:nvPicPr>
          <p:cNvPr id="4" name="Picture 3"/>
          <p:cNvPicPr>
            <a:picLocks noChangeAspect="1"/>
          </p:cNvPicPr>
          <p:nvPr/>
        </p:nvPicPr>
        <p:blipFill>
          <a:blip r:embed="rId3"/>
          <a:stretch>
            <a:fillRect/>
          </a:stretch>
        </p:blipFill>
        <p:spPr>
          <a:xfrm>
            <a:off x="119337" y="1136478"/>
            <a:ext cx="4890124" cy="3012602"/>
          </a:xfrm>
          <a:prstGeom prst="rect">
            <a:avLst/>
          </a:prstGeom>
        </p:spPr>
      </p:pic>
      <p:sp>
        <p:nvSpPr>
          <p:cNvPr id="5" name="TextBox 4"/>
          <p:cNvSpPr txBox="1"/>
          <p:nvPr/>
        </p:nvSpPr>
        <p:spPr>
          <a:xfrm>
            <a:off x="0" y="5129532"/>
            <a:ext cx="2364912" cy="1754326"/>
          </a:xfrm>
          <a:prstGeom prst="rect">
            <a:avLst/>
          </a:prstGeom>
          <a:noFill/>
        </p:spPr>
        <p:txBody>
          <a:bodyPr wrap="square" rtlCol="0">
            <a:spAutoFit/>
          </a:bodyPr>
          <a:lstStyle/>
          <a:p>
            <a:r>
              <a:rPr lang="en-GB" dirty="0" err="1" smtClean="0"/>
              <a:t>Nullschool</a:t>
            </a:r>
            <a:r>
              <a:rPr lang="en-GB" dirty="0" smtClean="0"/>
              <a:t> earth/Washington times HW in Pacific NW USA (record heat) at present; GJ van Oldenborgh</a:t>
            </a:r>
            <a:endParaRPr lang="en-GB" dirty="0"/>
          </a:p>
        </p:txBody>
      </p:sp>
      <p:sp>
        <p:nvSpPr>
          <p:cNvPr id="7" name="TextBox 6"/>
          <p:cNvSpPr txBox="1"/>
          <p:nvPr/>
        </p:nvSpPr>
        <p:spPr>
          <a:xfrm>
            <a:off x="6888088" y="4252531"/>
            <a:ext cx="2520280" cy="923330"/>
          </a:xfrm>
          <a:prstGeom prst="rect">
            <a:avLst/>
          </a:prstGeom>
          <a:noFill/>
        </p:spPr>
        <p:txBody>
          <a:bodyPr wrap="square" rtlCol="0">
            <a:spAutoFit/>
          </a:bodyPr>
          <a:lstStyle/>
          <a:p>
            <a:r>
              <a:rPr lang="en-GB" dirty="0" err="1" smtClean="0"/>
              <a:t>Jakobabad</a:t>
            </a:r>
            <a:r>
              <a:rPr lang="en-GB" dirty="0" smtClean="0"/>
              <a:t> 2021 above 50 degrees too hot for humans (Telegraph)</a:t>
            </a:r>
            <a:endParaRPr lang="en-GB" dirty="0"/>
          </a:p>
        </p:txBody>
      </p:sp>
      <p:pic>
        <p:nvPicPr>
          <p:cNvPr id="8" name="Picture 7"/>
          <p:cNvPicPr>
            <a:picLocks noChangeAspect="1"/>
          </p:cNvPicPr>
          <p:nvPr/>
        </p:nvPicPr>
        <p:blipFill>
          <a:blip r:embed="rId4"/>
          <a:stretch>
            <a:fillRect/>
          </a:stretch>
        </p:blipFill>
        <p:spPr>
          <a:xfrm>
            <a:off x="2384214" y="4575697"/>
            <a:ext cx="4343780" cy="2267453"/>
          </a:xfrm>
          <a:prstGeom prst="rect">
            <a:avLst/>
          </a:prstGeom>
        </p:spPr>
      </p:pic>
      <p:sp>
        <p:nvSpPr>
          <p:cNvPr id="3" name="TextBox 2"/>
          <p:cNvSpPr txBox="1"/>
          <p:nvPr/>
        </p:nvSpPr>
        <p:spPr>
          <a:xfrm>
            <a:off x="10056440" y="1417638"/>
            <a:ext cx="1728192" cy="3600986"/>
          </a:xfrm>
          <a:prstGeom prst="rect">
            <a:avLst/>
          </a:prstGeom>
          <a:solidFill>
            <a:schemeClr val="accent2">
              <a:lumMod val="20000"/>
              <a:lumOff val="80000"/>
            </a:schemeClr>
          </a:solidFill>
        </p:spPr>
        <p:txBody>
          <a:bodyPr wrap="square" rtlCol="0">
            <a:spAutoFit/>
          </a:bodyPr>
          <a:lstStyle/>
          <a:p>
            <a:r>
              <a:rPr lang="en-GB" sz="2400" dirty="0" smtClean="0"/>
              <a:t>Heat wave examples</a:t>
            </a:r>
          </a:p>
          <a:p>
            <a:endParaRPr lang="en-GB" sz="2400" dirty="0"/>
          </a:p>
          <a:p>
            <a:r>
              <a:rPr lang="en-GB" sz="2400" dirty="0" smtClean="0"/>
              <a:t>Future predictions</a:t>
            </a:r>
          </a:p>
          <a:p>
            <a:endParaRPr lang="en-GB" sz="2400" dirty="0"/>
          </a:p>
          <a:p>
            <a:r>
              <a:rPr lang="en-GB" sz="2400" dirty="0" smtClean="0"/>
              <a:t>Some questions</a:t>
            </a:r>
          </a:p>
          <a:p>
            <a:endParaRPr lang="en-GB" dirty="0"/>
          </a:p>
          <a:p>
            <a:endParaRPr lang="en-GB" dirty="0"/>
          </a:p>
        </p:txBody>
      </p:sp>
    </p:spTree>
    <p:extLst>
      <p:ext uri="{BB962C8B-B14F-4D97-AF65-F5344CB8AC3E}">
        <p14:creationId xmlns:p14="http://schemas.microsoft.com/office/powerpoint/2010/main" val="19023309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7688" y="764704"/>
            <a:ext cx="8870495" cy="5897937"/>
          </a:xfrm>
          <a:prstGeom prst="rect">
            <a:avLst/>
          </a:prstGeom>
        </p:spPr>
      </p:pic>
      <p:sp>
        <p:nvSpPr>
          <p:cNvPr id="6" name="Rectangle 5">
            <a:extLst>
              <a:ext uri="{FF2B5EF4-FFF2-40B4-BE49-F238E27FC236}">
                <a16:creationId xmlns:a16="http://schemas.microsoft.com/office/drawing/2014/main" id="{7ED592EC-4721-E14B-8449-BA5CFDCA7AFD}"/>
              </a:ext>
            </a:extLst>
          </p:cNvPr>
          <p:cNvSpPr/>
          <p:nvPr/>
        </p:nvSpPr>
        <p:spPr>
          <a:xfrm>
            <a:off x="0" y="-8697"/>
            <a:ext cx="12192000" cy="78271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EA1D503E-538C-DE47-A9A2-FC975CB099C1}"/>
              </a:ext>
            </a:extLst>
          </p:cNvPr>
          <p:cNvSpPr txBox="1"/>
          <p:nvPr/>
        </p:nvSpPr>
        <p:spPr>
          <a:xfrm>
            <a:off x="0" y="-4737"/>
            <a:ext cx="10884252" cy="769441"/>
          </a:xfrm>
          <a:prstGeom prst="rect">
            <a:avLst/>
          </a:prstGeom>
          <a:noFill/>
        </p:spPr>
        <p:txBody>
          <a:bodyPr wrap="square" rtlCol="0">
            <a:spAutoFit/>
          </a:bodyPr>
          <a:lstStyle/>
          <a:p>
            <a:r>
              <a:rPr lang="en-US" sz="4400" b="1" dirty="0">
                <a:solidFill>
                  <a:schemeClr val="bg1">
                    <a:lumMod val="95000"/>
                  </a:schemeClr>
                </a:solidFill>
                <a:latin typeface="+mj-lt"/>
                <a:cs typeface="Helvetica Neue Medium"/>
              </a:rPr>
              <a:t>	</a:t>
            </a:r>
            <a:r>
              <a:rPr lang="en-US" sz="4400" dirty="0">
                <a:solidFill>
                  <a:schemeClr val="bg1">
                    <a:lumMod val="95000"/>
                  </a:schemeClr>
                </a:solidFill>
                <a:latin typeface="+mj-lt"/>
                <a:cs typeface="Helvetica Neue Medium"/>
              </a:rPr>
              <a:t>Thank you!</a:t>
            </a:r>
          </a:p>
        </p:txBody>
      </p:sp>
      <p:sp>
        <p:nvSpPr>
          <p:cNvPr id="8" name="Rectangle 7">
            <a:extLst>
              <a:ext uri="{FF2B5EF4-FFF2-40B4-BE49-F238E27FC236}">
                <a16:creationId xmlns:a16="http://schemas.microsoft.com/office/drawing/2014/main" id="{75F957DA-8515-784D-8EED-FD1490F10759}"/>
              </a:ext>
            </a:extLst>
          </p:cNvPr>
          <p:cNvSpPr/>
          <p:nvPr/>
        </p:nvSpPr>
        <p:spPr>
          <a:xfrm>
            <a:off x="0" y="6662641"/>
            <a:ext cx="12192000" cy="22274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a:extLst>
              <a:ext uri="{FF2B5EF4-FFF2-40B4-BE49-F238E27FC236}">
                <a16:creationId xmlns:a16="http://schemas.microsoft.com/office/drawing/2014/main" id="{0E085A3C-1207-F441-9556-E97A31549E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6776" y="5013176"/>
            <a:ext cx="1049897" cy="105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a:extLst>
              <a:ext uri="{FF2B5EF4-FFF2-40B4-BE49-F238E27FC236}">
                <a16:creationId xmlns:a16="http://schemas.microsoft.com/office/drawing/2014/main" id="{313A3DB4-D44A-4042-A4F7-E90BD10C06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69" y="5048445"/>
            <a:ext cx="1118873" cy="105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ncas.ac.uk">
            <a:extLst>
              <a:ext uri="{FF2B5EF4-FFF2-40B4-BE49-F238E27FC236}">
                <a16:creationId xmlns:a16="http://schemas.microsoft.com/office/drawing/2014/main" id="{17CF9CB8-8461-D14A-81C1-14B2EFFFF1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r="64103" b="-11465"/>
          <a:stretch/>
        </p:blipFill>
        <p:spPr bwMode="auto">
          <a:xfrm>
            <a:off x="108569" y="2564904"/>
            <a:ext cx="3227723" cy="7750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ncas.ac.uk">
            <a:extLst>
              <a:ext uri="{FF2B5EF4-FFF2-40B4-BE49-F238E27FC236}">
                <a16:creationId xmlns:a16="http://schemas.microsoft.com/office/drawing/2014/main" id="{9B420146-35FF-BE44-8B5D-90CE20D1B9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325" t="-3834"/>
          <a:stretch/>
        </p:blipFill>
        <p:spPr bwMode="auto">
          <a:xfrm>
            <a:off x="-33518" y="3933056"/>
            <a:ext cx="2308573" cy="7219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5F54608-7A0D-3E44-BE32-B89DCD7C23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69" y="1293514"/>
            <a:ext cx="3043073" cy="695326"/>
          </a:xfrm>
          <a:prstGeom prst="rect">
            <a:avLst/>
          </a:prstGeom>
        </p:spPr>
      </p:pic>
    </p:spTree>
    <p:extLst>
      <p:ext uri="{BB962C8B-B14F-4D97-AF65-F5344CB8AC3E}">
        <p14:creationId xmlns:p14="http://schemas.microsoft.com/office/powerpoint/2010/main" val="34021675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51384" y="332656"/>
            <a:ext cx="4248472" cy="48965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dirty="0" smtClean="0"/>
              <a:t>Not reproduced in CMIP5 where </a:t>
            </a:r>
            <a:r>
              <a:rPr lang="en-GB" sz="2400" dirty="0"/>
              <a:t>l</a:t>
            </a:r>
            <a:r>
              <a:rPr lang="en-GB" sz="2400" dirty="0" smtClean="0"/>
              <a:t>and surface change doesn’t reflect short transitions</a:t>
            </a:r>
          </a:p>
          <a:p>
            <a:r>
              <a:rPr lang="en-GB" sz="2400" dirty="0"/>
              <a:t>A</a:t>
            </a:r>
            <a:r>
              <a:rPr lang="en-GB" sz="2400" dirty="0" smtClean="0"/>
              <a:t> single GFDL simulation accidentally quite similar</a:t>
            </a:r>
          </a:p>
          <a:p>
            <a:r>
              <a:rPr lang="en-GB" sz="2400" dirty="0" smtClean="0"/>
              <a:t>Weak link between warm Atlantic and cool Pacific to extreme heat conditions in Great Plains and this links to drought: </a:t>
            </a:r>
          </a:p>
        </p:txBody>
      </p:sp>
      <p:pic>
        <p:nvPicPr>
          <p:cNvPr id="4" name="Picture 3"/>
          <p:cNvPicPr>
            <a:picLocks noChangeAspect="1"/>
          </p:cNvPicPr>
          <p:nvPr/>
        </p:nvPicPr>
        <p:blipFill>
          <a:blip r:embed="rId2"/>
          <a:stretch>
            <a:fillRect/>
          </a:stretch>
        </p:blipFill>
        <p:spPr>
          <a:xfrm>
            <a:off x="4727848" y="-28647"/>
            <a:ext cx="7390025" cy="6344052"/>
          </a:xfrm>
          <a:prstGeom prst="rect">
            <a:avLst/>
          </a:prstGeom>
        </p:spPr>
      </p:pic>
    </p:spTree>
    <p:extLst>
      <p:ext uri="{BB962C8B-B14F-4D97-AF65-F5344CB8AC3E}">
        <p14:creationId xmlns:p14="http://schemas.microsoft.com/office/powerpoint/2010/main" val="637550502"/>
      </p:ext>
    </p:extLst>
  </p:cSld>
  <p:clrMapOvr>
    <a:masterClrMapping/>
  </p:clrMapOvr>
  <mc:AlternateContent xmlns:mc="http://schemas.openxmlformats.org/markup-compatibility/2006" xmlns:p14="http://schemas.microsoft.com/office/powerpoint/2010/main">
    <mc:Choice Requires="p14">
      <p:transition spd="slow" p14:dur="2000" advTm="80262"/>
    </mc:Choice>
    <mc:Fallback xmlns="">
      <p:transition spd="slow" advTm="80262"/>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GEV use: US </a:t>
            </a:r>
            <a:r>
              <a:rPr lang="en-GB" dirty="0" smtClean="0"/>
              <a:t>Northwest Heat </a:t>
            </a:r>
            <a:r>
              <a:rPr lang="en-GB" dirty="0" smtClean="0"/>
              <a:t>wave: Alberta</a:t>
            </a:r>
            <a:endParaRPr lang="en-GB" dirty="0"/>
          </a:p>
        </p:txBody>
      </p:sp>
      <p:sp>
        <p:nvSpPr>
          <p:cNvPr id="3" name="Content Placeholder 2"/>
          <p:cNvSpPr>
            <a:spLocks noGrp="1"/>
          </p:cNvSpPr>
          <p:nvPr>
            <p:ph idx="1"/>
          </p:nvPr>
        </p:nvSpPr>
        <p:spPr>
          <a:xfrm>
            <a:off x="609600" y="1600201"/>
            <a:ext cx="3619500" cy="4810918"/>
          </a:xfrm>
        </p:spPr>
        <p:txBody>
          <a:bodyPr>
            <a:normAutofit fontScale="47500" lnSpcReduction="20000"/>
          </a:bodyPr>
          <a:lstStyle/>
          <a:p>
            <a:pPr marL="0" indent="0">
              <a:buNone/>
            </a:pPr>
            <a:r>
              <a:rPr lang="en-GB" dirty="0" smtClean="0"/>
              <a:t>GEV </a:t>
            </a:r>
            <a:r>
              <a:rPr lang="en-GB" dirty="0"/>
              <a:t>fit of annual maximum of observed daily maximum </a:t>
            </a:r>
            <a:r>
              <a:rPr lang="en-GB" dirty="0" smtClean="0"/>
              <a:t>temperature (</a:t>
            </a:r>
            <a:r>
              <a:rPr lang="en-GB" dirty="0" err="1" smtClean="0"/>
              <a:t>Tx</a:t>
            </a:r>
            <a:r>
              <a:rPr lang="en-GB" dirty="0" smtClean="0"/>
              <a:t>)</a:t>
            </a:r>
          </a:p>
          <a:p>
            <a:pPr marL="0" indent="0">
              <a:buNone/>
            </a:pPr>
            <a:r>
              <a:rPr lang="en-GB" dirty="0" err="1" smtClean="0"/>
              <a:t>Tx</a:t>
            </a:r>
            <a:r>
              <a:rPr lang="en-GB" dirty="0" smtClean="0"/>
              <a:t> (ERA5, 1950-2021) </a:t>
            </a:r>
            <a:r>
              <a:rPr lang="en-GB" dirty="0" smtClean="0"/>
              <a:t>against </a:t>
            </a:r>
            <a:r>
              <a:rPr lang="en-GB" dirty="0"/>
              <a:t>global mean surface </a:t>
            </a:r>
            <a:r>
              <a:rPr lang="en-GB" dirty="0" smtClean="0"/>
              <a:t>temperature </a:t>
            </a:r>
            <a:r>
              <a:rPr lang="en-GB" dirty="0" smtClean="0">
                <a:solidFill>
                  <a:schemeClr val="tx2"/>
                </a:solidFill>
              </a:rPr>
              <a:t>all data </a:t>
            </a:r>
            <a:r>
              <a:rPr lang="en-GB" dirty="0" smtClean="0"/>
              <a:t>vs </a:t>
            </a:r>
            <a:r>
              <a:rPr lang="en-GB" dirty="0" smtClean="0">
                <a:solidFill>
                  <a:srgbClr val="FF0000"/>
                </a:solidFill>
              </a:rPr>
              <a:t>2021</a:t>
            </a:r>
            <a:r>
              <a:rPr lang="en-GB" dirty="0" smtClean="0"/>
              <a:t> and GEV fit  (without 2021)</a:t>
            </a:r>
          </a:p>
          <a:p>
            <a:pPr marL="0" indent="0">
              <a:buNone/>
            </a:pPr>
            <a:endParaRPr lang="en-GB" dirty="0" smtClean="0"/>
          </a:p>
          <a:p>
            <a:pPr marL="0" indent="0">
              <a:buNone/>
            </a:pPr>
            <a:r>
              <a:rPr lang="en-GB" dirty="0" smtClean="0"/>
              <a:t>Data without 2021 focusing on previous record</a:t>
            </a:r>
          </a:p>
          <a:p>
            <a:pPr marL="0" indent="0">
              <a:buNone/>
            </a:pPr>
            <a:endParaRPr lang="en-GB" dirty="0"/>
          </a:p>
          <a:p>
            <a:pPr marL="0" indent="0">
              <a:buNone/>
            </a:pPr>
            <a:r>
              <a:rPr lang="en-GB" dirty="0" smtClean="0"/>
              <a:t>Thompson </a:t>
            </a:r>
            <a:r>
              <a:rPr lang="en-GB" dirty="0" smtClean="0"/>
              <a:t>et al., in </a:t>
            </a:r>
            <a:r>
              <a:rPr lang="en-GB" dirty="0" smtClean="0"/>
              <a:t>prep (emergence project)</a:t>
            </a:r>
          </a:p>
          <a:p>
            <a:pPr marL="0" indent="0">
              <a:buNone/>
            </a:pPr>
            <a:endParaRPr lang="en-GB" dirty="0"/>
          </a:p>
          <a:p>
            <a:pPr marL="0" indent="0">
              <a:buNone/>
            </a:pPr>
            <a:r>
              <a:rPr lang="en-GB" dirty="0" smtClean="0"/>
              <a:t>Possible reasons for fail:</a:t>
            </a:r>
          </a:p>
          <a:p>
            <a:pPr>
              <a:buFontTx/>
              <a:buChar char="-"/>
            </a:pPr>
            <a:r>
              <a:rPr lang="en-GB" dirty="0" smtClean="0"/>
              <a:t>Issues with selection of analysis (triggered by HW) see also Anthony’s talk; input </a:t>
            </a:r>
            <a:r>
              <a:rPr lang="en-GB" dirty="0" err="1" smtClean="0"/>
              <a:t>Ioanis</a:t>
            </a:r>
            <a:r>
              <a:rPr lang="en-GB" dirty="0" smtClean="0"/>
              <a:t> </a:t>
            </a:r>
            <a:r>
              <a:rPr lang="en-GB" dirty="0" err="1" smtClean="0"/>
              <a:t>Papastatopoulos</a:t>
            </a:r>
            <a:endParaRPr lang="en-GB" dirty="0" smtClean="0"/>
          </a:p>
          <a:p>
            <a:pPr>
              <a:buFontTx/>
              <a:buChar char="-"/>
            </a:pPr>
            <a:r>
              <a:rPr lang="en-GB" dirty="0" smtClean="0"/>
              <a:t>Not all feedback sampled (extreme drying pushes more energy to sensible heat)</a:t>
            </a:r>
          </a:p>
          <a:p>
            <a:pPr>
              <a:buFontTx/>
              <a:buChar char="-"/>
            </a:pPr>
            <a:r>
              <a:rPr lang="en-GB" dirty="0" smtClean="0"/>
              <a:t>Others? How do we test this?</a:t>
            </a:r>
            <a:endParaRPr lang="en-GB" dirty="0"/>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1" descr="cid:61ee8343-b266-4c98-92c5-db3b0557a99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229100" y="1315244"/>
            <a:ext cx="7353300" cy="50958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0" y="5414576"/>
            <a:ext cx="223138"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GB" altLang="en-US" sz="8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1890558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4673" y="332656"/>
            <a:ext cx="2678088" cy="3082354"/>
          </a:xfrm>
        </p:spPr>
        <p:txBody>
          <a:bodyPr>
            <a:normAutofit/>
          </a:bodyPr>
          <a:lstStyle/>
          <a:p>
            <a:r>
              <a:rPr lang="en-GB" dirty="0" smtClean="0"/>
              <a:t>GEV fit to European data:  spatial fit</a:t>
            </a:r>
            <a:endParaRPr lang="en-GB" dirty="0"/>
          </a:p>
        </p:txBody>
      </p:sp>
      <p:pic>
        <p:nvPicPr>
          <p:cNvPr id="4" name="Content Placeholder 3"/>
          <p:cNvPicPr>
            <a:picLocks noGrp="1" noChangeAspect="1"/>
          </p:cNvPicPr>
          <p:nvPr>
            <p:ph idx="1"/>
          </p:nvPr>
        </p:nvPicPr>
        <p:blipFill>
          <a:blip r:embed="rId2"/>
          <a:stretch>
            <a:fillRect/>
          </a:stretch>
        </p:blipFill>
        <p:spPr>
          <a:xfrm>
            <a:off x="335359" y="116632"/>
            <a:ext cx="8704697" cy="3816424"/>
          </a:xfrm>
          <a:prstGeom prst="rect">
            <a:avLst/>
          </a:prstGeom>
        </p:spPr>
      </p:pic>
      <p:sp>
        <p:nvSpPr>
          <p:cNvPr id="5" name="TextBox 4"/>
          <p:cNvSpPr txBox="1"/>
          <p:nvPr/>
        </p:nvSpPr>
        <p:spPr>
          <a:xfrm>
            <a:off x="362866" y="3945332"/>
            <a:ext cx="11247040" cy="3785652"/>
          </a:xfrm>
          <a:prstGeom prst="rect">
            <a:avLst/>
          </a:prstGeom>
          <a:noFill/>
        </p:spPr>
        <p:txBody>
          <a:bodyPr wrap="square" rtlCol="0">
            <a:spAutoFit/>
          </a:bodyPr>
          <a:lstStyle/>
          <a:p>
            <a:r>
              <a:rPr lang="en-GB" sz="2400" dirty="0" smtClean="0"/>
              <a:t>GEV generally fitted to independent points. </a:t>
            </a:r>
          </a:p>
          <a:p>
            <a:r>
              <a:rPr lang="en-GB" sz="2400" dirty="0" smtClean="0"/>
              <a:t>Ault</a:t>
            </a:r>
            <a:r>
              <a:rPr lang="en-GB" sz="2400" dirty="0" smtClean="0"/>
              <a:t>, </a:t>
            </a:r>
            <a:r>
              <a:rPr lang="en-GB" sz="2400" dirty="0" err="1" smtClean="0"/>
              <a:t>Papastatopoulos</a:t>
            </a:r>
            <a:r>
              <a:rPr lang="en-GB" sz="2400" dirty="0" smtClean="0"/>
              <a:t> et al., </a:t>
            </a:r>
            <a:r>
              <a:rPr lang="en-GB" sz="2400" dirty="0" smtClean="0"/>
              <a:t>thesis, paper in prep:</a:t>
            </a:r>
            <a:endParaRPr lang="en-GB" sz="2400" dirty="0" smtClean="0"/>
          </a:p>
          <a:p>
            <a:r>
              <a:rPr lang="en-GB" sz="2400" dirty="0" smtClean="0"/>
              <a:t>Estimated change in risk ratio change for 1/100 year event between 1950s and 2018 (and its </a:t>
            </a:r>
            <a:r>
              <a:rPr lang="en-GB" sz="2400" dirty="0" smtClean="0"/>
              <a:t>uncertainty) using </a:t>
            </a:r>
            <a:r>
              <a:rPr lang="en-GB" sz="2400" dirty="0" smtClean="0"/>
              <a:t>EOBs data</a:t>
            </a:r>
          </a:p>
          <a:p>
            <a:endParaRPr lang="en-GB" sz="2400" dirty="0"/>
          </a:p>
          <a:p>
            <a:r>
              <a:rPr lang="en-GB" sz="2400" dirty="0" smtClean="0"/>
              <a:t>GEV </a:t>
            </a:r>
            <a:r>
              <a:rPr lang="en-GB" sz="2400" dirty="0" smtClean="0"/>
              <a:t>fit that accounts for CO</a:t>
            </a:r>
            <a:r>
              <a:rPr lang="en-GB" sz="2400" baseline="-25000" dirty="0" smtClean="0"/>
              <a:t>2</a:t>
            </a:r>
            <a:r>
              <a:rPr lang="en-GB" sz="2400" dirty="0" smtClean="0"/>
              <a:t> influence on location and scale parameter</a:t>
            </a:r>
          </a:p>
          <a:p>
            <a:r>
              <a:rPr lang="en-GB" sz="2400" dirty="0" smtClean="0"/>
              <a:t>Spatial coherence estimated by Gaussian Markov Random Field; penalizes high spatial variability in </a:t>
            </a:r>
            <a:r>
              <a:rPr lang="en-GB" sz="2400" dirty="0" smtClean="0"/>
              <a:t>estimate</a:t>
            </a:r>
          </a:p>
          <a:p>
            <a:endParaRPr lang="en-GB" sz="2400" dirty="0" smtClean="0"/>
          </a:p>
          <a:p>
            <a:endParaRPr lang="en-GB" sz="2400" dirty="0"/>
          </a:p>
        </p:txBody>
      </p:sp>
    </p:spTree>
    <p:extLst>
      <p:ext uri="{BB962C8B-B14F-4D97-AF65-F5344CB8AC3E}">
        <p14:creationId xmlns:p14="http://schemas.microsoft.com/office/powerpoint/2010/main" val="27987747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6471931"/>
            <a:ext cx="4336870" cy="369332"/>
          </a:xfrm>
          <a:prstGeom prst="rect">
            <a:avLst/>
          </a:prstGeom>
        </p:spPr>
        <p:txBody>
          <a:bodyPr wrap="square">
            <a:spAutoFit/>
          </a:bodyPr>
          <a:lstStyle/>
          <a:p>
            <a:r>
              <a:rPr lang="en-GB" sz="900" i="1" dirty="0"/>
              <a:t>Photo credits: Russell Lee, Arthur Rothstein, Dorothea Lange (The Library of Congress, Prints &amp; Photographs Division), Matt </a:t>
            </a:r>
            <a:r>
              <a:rPr lang="en-GB" sz="900" i="1" dirty="0" err="1"/>
              <a:t>Loughre</a:t>
            </a:r>
            <a:r>
              <a:rPr lang="en-GB" sz="900" i="1" dirty="0"/>
              <a:t> (The Sun UK)</a:t>
            </a:r>
          </a:p>
        </p:txBody>
      </p:sp>
      <p:grpSp>
        <p:nvGrpSpPr>
          <p:cNvPr id="10" name="Group 9"/>
          <p:cNvGrpSpPr/>
          <p:nvPr/>
        </p:nvGrpSpPr>
        <p:grpSpPr>
          <a:xfrm>
            <a:off x="3502143" y="492764"/>
            <a:ext cx="3555507" cy="3515557"/>
            <a:chOff x="0" y="-1"/>
            <a:chExt cx="4662746" cy="4598633"/>
          </a:xfrm>
        </p:grpSpPr>
        <p:pic>
          <p:nvPicPr>
            <p:cNvPr id="1026" name="Picture 2" descr="http://www.pbs.org/kenburns/dustbowl/media/photos/s1023-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662746" cy="45986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83012"/>
              <a:ext cx="910674" cy="241558"/>
            </a:xfrm>
            <a:prstGeom prst="rect">
              <a:avLst/>
            </a:prstGeom>
          </p:spPr>
          <p:txBody>
            <a:bodyPr wrap="none">
              <a:spAutoFit/>
            </a:bodyPr>
            <a:lstStyle/>
            <a:p>
              <a:r>
                <a:rPr lang="en-GB" sz="600" dirty="0"/>
                <a:t>Oklahoma, 1936</a:t>
              </a:r>
            </a:p>
          </p:txBody>
        </p:sp>
      </p:grpSp>
      <p:grpSp>
        <p:nvGrpSpPr>
          <p:cNvPr id="8" name="Group 7"/>
          <p:cNvGrpSpPr/>
          <p:nvPr/>
        </p:nvGrpSpPr>
        <p:grpSpPr>
          <a:xfrm>
            <a:off x="3502143" y="4108050"/>
            <a:ext cx="3404574" cy="1873994"/>
            <a:chOff x="3959440" y="159797"/>
            <a:chExt cx="4231910" cy="2139518"/>
          </a:xfrm>
        </p:grpSpPr>
        <p:pic>
          <p:nvPicPr>
            <p:cNvPr id="1028" name="Picture 4" descr="http://www.pbs.org/kenburns/dustbowl/media/photos/s1074-lg.jpg"/>
            <p:cNvPicPr>
              <a:picLocks noChangeAspect="1" noChangeArrowheads="1"/>
            </p:cNvPicPr>
            <p:nvPr/>
          </p:nvPicPr>
          <p:blipFill rotWithShape="1">
            <a:blip r:embed="rId4">
              <a:extLst>
                <a:ext uri="{28A0092B-C50C-407E-A947-70E740481C1C}">
                  <a14:useLocalDpi xmlns:a14="http://schemas.microsoft.com/office/drawing/2010/main" val="0"/>
                </a:ext>
              </a:extLst>
            </a:blip>
            <a:srcRect t="23975"/>
            <a:stretch/>
          </p:blipFill>
          <p:spPr bwMode="auto">
            <a:xfrm>
              <a:off x="3959440" y="159797"/>
              <a:ext cx="4231910" cy="21395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959440" y="201106"/>
              <a:ext cx="1177992" cy="210831"/>
            </a:xfrm>
            <a:prstGeom prst="rect">
              <a:avLst/>
            </a:prstGeom>
          </p:spPr>
          <p:txBody>
            <a:bodyPr wrap="none">
              <a:spAutoFit/>
            </a:bodyPr>
            <a:lstStyle/>
            <a:p>
              <a:r>
                <a:rPr lang="en-GB" sz="600" dirty="0">
                  <a:solidFill>
                    <a:schemeClr val="bg1">
                      <a:lumMod val="95000"/>
                    </a:schemeClr>
                  </a:solidFill>
                </a:rPr>
                <a:t>Taylor, Texas. April 1939</a:t>
              </a:r>
            </a:p>
          </p:txBody>
        </p:sp>
      </p:grpSp>
      <p:sp>
        <p:nvSpPr>
          <p:cNvPr id="11" name="Rectangle 10"/>
          <p:cNvSpPr/>
          <p:nvPr/>
        </p:nvSpPr>
        <p:spPr>
          <a:xfrm>
            <a:off x="5738824" y="1963327"/>
            <a:ext cx="1042273" cy="184666"/>
          </a:xfrm>
          <a:prstGeom prst="rect">
            <a:avLst/>
          </a:prstGeom>
        </p:spPr>
        <p:txBody>
          <a:bodyPr wrap="none">
            <a:spAutoFit/>
          </a:bodyPr>
          <a:lstStyle/>
          <a:p>
            <a:r>
              <a:rPr lang="en-GB" sz="600" dirty="0"/>
              <a:t>Oklahoma Panhandle, 1936</a:t>
            </a:r>
          </a:p>
        </p:txBody>
      </p:sp>
      <p:grpSp>
        <p:nvGrpSpPr>
          <p:cNvPr id="13" name="Group 12"/>
          <p:cNvGrpSpPr/>
          <p:nvPr/>
        </p:nvGrpSpPr>
        <p:grpSpPr>
          <a:xfrm>
            <a:off x="7033177" y="499513"/>
            <a:ext cx="3886904" cy="2838472"/>
            <a:chOff x="6973216" y="1786995"/>
            <a:chExt cx="4799341" cy="3530729"/>
          </a:xfrm>
        </p:grpSpPr>
        <p:pic>
          <p:nvPicPr>
            <p:cNvPr id="1034" name="Picture 10" descr="http://www.pbs.org/kenburns/dustbowl/media/photos/s0446-l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3230" y="1786995"/>
              <a:ext cx="4779327" cy="353072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973216" y="1866331"/>
              <a:ext cx="1575921" cy="248845"/>
            </a:xfrm>
            <a:prstGeom prst="rect">
              <a:avLst/>
            </a:prstGeom>
          </p:spPr>
          <p:txBody>
            <a:bodyPr wrap="none">
              <a:spAutoFit/>
            </a:bodyPr>
            <a:lstStyle/>
            <a:p>
              <a:r>
                <a:rPr lang="en-GB" sz="700" dirty="0">
                  <a:solidFill>
                    <a:srgbClr val="FFFFFF"/>
                  </a:solidFill>
                </a:rPr>
                <a:t>Texas Panhandle, March 1936</a:t>
              </a:r>
              <a:endParaRPr lang="en-GB" sz="700" dirty="0"/>
            </a:p>
          </p:txBody>
        </p:sp>
      </p:grpSp>
      <p:sp>
        <p:nvSpPr>
          <p:cNvPr id="14" name="Rectangle 13"/>
          <p:cNvSpPr/>
          <p:nvPr/>
        </p:nvSpPr>
        <p:spPr>
          <a:xfrm>
            <a:off x="7112695" y="3534689"/>
            <a:ext cx="5079305" cy="3323987"/>
          </a:xfrm>
          <a:prstGeom prst="rect">
            <a:avLst/>
          </a:prstGeom>
        </p:spPr>
        <p:txBody>
          <a:bodyPr wrap="square">
            <a:spAutoFit/>
          </a:bodyPr>
          <a:lstStyle/>
          <a:p>
            <a:r>
              <a:rPr lang="en-GB" sz="2000" dirty="0">
                <a:cs typeface="Arabic Typesetting" panose="03020402040406030203" pitchFamily="66" charset="-78"/>
              </a:rPr>
              <a:t>C</a:t>
            </a:r>
            <a:r>
              <a:rPr lang="en-GB" sz="2000" dirty="0" smtClean="0">
                <a:cs typeface="Arabic Typesetting" panose="03020402040406030203" pitchFamily="66" charset="-78"/>
              </a:rPr>
              <a:t>oincided </a:t>
            </a:r>
            <a:r>
              <a:rPr lang="en-GB" sz="2000" dirty="0">
                <a:cs typeface="Arabic Typesetting" panose="03020402040406030203" pitchFamily="66" charset="-78"/>
              </a:rPr>
              <a:t>with The Great Depression (~1929 – late 1930s); </a:t>
            </a:r>
          </a:p>
          <a:p>
            <a:pPr marL="557213" lvl="1" indent="-214313">
              <a:buFont typeface="Wingdings" panose="05000000000000000000" pitchFamily="2" charset="2"/>
              <a:buChar char="Ø"/>
            </a:pPr>
            <a:r>
              <a:rPr lang="en-GB" sz="2000" dirty="0">
                <a:cs typeface="Arabic Typesetting" panose="03020402040406030203" pitchFamily="66" charset="-78"/>
              </a:rPr>
              <a:t>Wheat price dropped by two-thirds in 2 years (1929-1931) with oversupply (production up 300% in the 1920s). </a:t>
            </a:r>
          </a:p>
          <a:p>
            <a:pPr marL="557213" lvl="1" indent="-214313">
              <a:buFont typeface="Wingdings" panose="05000000000000000000" pitchFamily="2" charset="2"/>
              <a:buChar char="Ø"/>
            </a:pPr>
            <a:r>
              <a:rPr lang="en-GB" sz="2000" dirty="0">
                <a:cs typeface="Arabic Typesetting" panose="03020402040406030203" pitchFamily="66" charset="-78"/>
              </a:rPr>
              <a:t>Drought Impacts: millions of residents displaced (~10% out-migration), dust pneumonia, crop failures, starvation, rioting.</a:t>
            </a:r>
          </a:p>
          <a:p>
            <a:pPr marL="557213" lvl="1" indent="-214313">
              <a:buFont typeface="Wingdings" panose="05000000000000000000" pitchFamily="2" charset="2"/>
              <a:buChar char="Ø"/>
            </a:pPr>
            <a:r>
              <a:rPr lang="en-GB" sz="2000" b="1" dirty="0">
                <a:solidFill>
                  <a:srgbClr val="FF0000"/>
                </a:solidFill>
                <a:cs typeface="Arabic Typesetting" panose="03020402040406030203" pitchFamily="66" charset="-78"/>
              </a:rPr>
              <a:t>Record-breaking </a:t>
            </a:r>
            <a:r>
              <a:rPr lang="en-GB" sz="2000" b="1" dirty="0" smtClean="0">
                <a:solidFill>
                  <a:srgbClr val="FF0000"/>
                </a:solidFill>
                <a:cs typeface="Arabic Typesetting" panose="03020402040406030203" pitchFamily="66" charset="-78"/>
              </a:rPr>
              <a:t>heat</a:t>
            </a:r>
            <a:endParaRPr lang="en-GB" sz="2000" b="1" dirty="0">
              <a:solidFill>
                <a:srgbClr val="FF0000"/>
              </a:solidFill>
              <a:cs typeface="Arabic Typesetting" panose="03020402040406030203" pitchFamily="66" charset="-78"/>
            </a:endParaRPr>
          </a:p>
          <a:p>
            <a:pPr marL="557213" lvl="1" indent="-214313">
              <a:buFont typeface="Wingdings" panose="05000000000000000000" pitchFamily="2" charset="2"/>
              <a:buChar char="Ø"/>
            </a:pPr>
            <a:endParaRPr lang="en-GB" sz="900" dirty="0">
              <a:cs typeface="Arabic Typesetting" panose="03020402040406030203" pitchFamily="66" charset="-78"/>
            </a:endParaRPr>
          </a:p>
        </p:txBody>
      </p:sp>
      <p:sp>
        <p:nvSpPr>
          <p:cNvPr id="15" name="Rectangle 14"/>
          <p:cNvSpPr/>
          <p:nvPr/>
        </p:nvSpPr>
        <p:spPr>
          <a:xfrm>
            <a:off x="7167740" y="740870"/>
            <a:ext cx="3629495" cy="1569660"/>
          </a:xfrm>
          <a:prstGeom prst="rect">
            <a:avLst/>
          </a:prstGeom>
        </p:spPr>
        <p:txBody>
          <a:bodyPr wrap="square">
            <a:spAutoFit/>
          </a:bodyPr>
          <a:lstStyle/>
          <a:p>
            <a:r>
              <a:rPr lang="en-GB" sz="1600" dirty="0" smtClean="0">
                <a:solidFill>
                  <a:schemeClr val="bg1"/>
                </a:solidFill>
                <a:cs typeface="Arabic Typesetting" panose="03020402040406030203" pitchFamily="66" charset="-78"/>
              </a:rPr>
              <a:t>Dust Bowl: named after dust </a:t>
            </a:r>
            <a:r>
              <a:rPr lang="en-GB" sz="1600" dirty="0">
                <a:solidFill>
                  <a:schemeClr val="bg1"/>
                </a:solidFill>
                <a:cs typeface="Arabic Typesetting" panose="03020402040406030203" pitchFamily="66" charset="-78"/>
              </a:rPr>
              <a:t>storms, mostly from 1933 through to 1935. Around 65% of Great Plains damaged by erosion in 1934 (Cook et al. 2014 </a:t>
            </a:r>
            <a:r>
              <a:rPr lang="en-GB" sz="1600" i="1" dirty="0">
                <a:solidFill>
                  <a:schemeClr val="bg1"/>
                </a:solidFill>
                <a:cs typeface="Arabic Typesetting" panose="03020402040406030203" pitchFamily="66" charset="-78"/>
              </a:rPr>
              <a:t>GRL</a:t>
            </a:r>
            <a:r>
              <a:rPr lang="en-GB" sz="1600" dirty="0" smtClean="0">
                <a:solidFill>
                  <a:schemeClr val="bg1"/>
                </a:solidFill>
                <a:cs typeface="Arabic Typesetting" panose="03020402040406030203" pitchFamily="66" charset="-78"/>
              </a:rPr>
              <a:t>).</a:t>
            </a:r>
            <a:r>
              <a:rPr lang="en-GB" sz="1600" dirty="0">
                <a:solidFill>
                  <a:schemeClr val="bg1"/>
                </a:solidFill>
                <a:cs typeface="Arabic Typesetting" panose="03020402040406030203" pitchFamily="66" charset="-78"/>
              </a:rPr>
              <a:t> </a:t>
            </a:r>
            <a:r>
              <a:rPr lang="en-GB" sz="1600" dirty="0" smtClean="0">
                <a:solidFill>
                  <a:schemeClr val="bg1"/>
                </a:solidFill>
                <a:cs typeface="Arabic Typesetting" panose="03020402040406030203" pitchFamily="66" charset="-78"/>
              </a:rPr>
              <a:t>Right after rapid expansion of cropland replacing prairie</a:t>
            </a:r>
          </a:p>
        </p:txBody>
      </p:sp>
      <p:sp>
        <p:nvSpPr>
          <p:cNvPr id="23" name="Rectangle 22">
            <a:extLst>
              <a:ext uri="{FF2B5EF4-FFF2-40B4-BE49-F238E27FC236}">
                <a16:creationId xmlns:a16="http://schemas.microsoft.com/office/drawing/2014/main" id="{84EEA364-EDC1-411B-9879-0E2375A30CDF}"/>
              </a:ext>
            </a:extLst>
          </p:cNvPr>
          <p:cNvSpPr/>
          <p:nvPr/>
        </p:nvSpPr>
        <p:spPr>
          <a:xfrm>
            <a:off x="1475470" y="3599385"/>
            <a:ext cx="1276311" cy="184666"/>
          </a:xfrm>
          <a:prstGeom prst="rect">
            <a:avLst/>
          </a:prstGeom>
        </p:spPr>
        <p:txBody>
          <a:bodyPr wrap="none">
            <a:spAutoFit/>
          </a:bodyPr>
          <a:lstStyle/>
          <a:p>
            <a:r>
              <a:rPr lang="en-GB" sz="600" dirty="0"/>
              <a:t>Williams County, Nth Dakota, 1937</a:t>
            </a:r>
          </a:p>
        </p:txBody>
      </p:sp>
      <p:sp>
        <p:nvSpPr>
          <p:cNvPr id="24" name="Rectangle 23">
            <a:extLst>
              <a:ext uri="{FF2B5EF4-FFF2-40B4-BE49-F238E27FC236}">
                <a16:creationId xmlns:a16="http://schemas.microsoft.com/office/drawing/2014/main" id="{D3B2EACE-BA4B-44E0-8F58-6CBDBA7D0BA1}"/>
              </a:ext>
            </a:extLst>
          </p:cNvPr>
          <p:cNvSpPr/>
          <p:nvPr/>
        </p:nvSpPr>
        <p:spPr>
          <a:xfrm>
            <a:off x="7990655" y="13240"/>
            <a:ext cx="1348446" cy="184666"/>
          </a:xfrm>
          <a:prstGeom prst="rect">
            <a:avLst/>
          </a:prstGeom>
        </p:spPr>
        <p:txBody>
          <a:bodyPr wrap="none">
            <a:spAutoFit/>
          </a:bodyPr>
          <a:lstStyle/>
          <a:p>
            <a:r>
              <a:rPr lang="en-GB" sz="600" dirty="0"/>
              <a:t>Sioux County, Nebraska, Spring 1936</a:t>
            </a:r>
          </a:p>
        </p:txBody>
      </p:sp>
      <p:sp>
        <p:nvSpPr>
          <p:cNvPr id="2" name="TextBox 1"/>
          <p:cNvSpPr txBox="1"/>
          <p:nvPr/>
        </p:nvSpPr>
        <p:spPr>
          <a:xfrm>
            <a:off x="286613" y="105573"/>
            <a:ext cx="3014731" cy="1815882"/>
          </a:xfrm>
          <a:prstGeom prst="rect">
            <a:avLst/>
          </a:prstGeom>
          <a:noFill/>
        </p:spPr>
        <p:txBody>
          <a:bodyPr wrap="square" rtlCol="0">
            <a:spAutoFit/>
          </a:bodyPr>
          <a:lstStyle/>
          <a:p>
            <a:r>
              <a:rPr lang="en-GB" sz="2800" dirty="0" smtClean="0"/>
              <a:t>Explaining record events: 1930s dustbowl heatwaves</a:t>
            </a:r>
            <a:endParaRPr lang="en-GB" sz="2800" dirty="0"/>
          </a:p>
        </p:txBody>
      </p:sp>
      <p:pic>
        <p:nvPicPr>
          <p:cNvPr id="3" name="Picture 2"/>
          <p:cNvPicPr>
            <a:picLocks noChangeAspect="1"/>
          </p:cNvPicPr>
          <p:nvPr/>
        </p:nvPicPr>
        <p:blipFill>
          <a:blip r:embed="rId6"/>
          <a:stretch>
            <a:fillRect/>
          </a:stretch>
        </p:blipFill>
        <p:spPr>
          <a:xfrm>
            <a:off x="101366" y="1936958"/>
            <a:ext cx="3385226" cy="2461098"/>
          </a:xfrm>
          <a:prstGeom prst="rect">
            <a:avLst/>
          </a:prstGeom>
        </p:spPr>
      </p:pic>
      <p:sp>
        <p:nvSpPr>
          <p:cNvPr id="6" name="Oval 5"/>
          <p:cNvSpPr/>
          <p:nvPr/>
        </p:nvSpPr>
        <p:spPr>
          <a:xfrm>
            <a:off x="983432" y="2564904"/>
            <a:ext cx="216024"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2918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1181" y="-85725"/>
            <a:ext cx="5554960" cy="1143000"/>
          </a:xfrm>
        </p:spPr>
        <p:txBody>
          <a:bodyPr/>
          <a:lstStyle/>
          <a:p>
            <a:r>
              <a:rPr lang="en-GB" dirty="0" smtClean="0"/>
              <a:t>1930s heat waves</a:t>
            </a:r>
            <a:endParaRPr lang="en-GB" dirty="0"/>
          </a:p>
        </p:txBody>
      </p:sp>
      <p:sp>
        <p:nvSpPr>
          <p:cNvPr id="3" name="Content Placeholder 2"/>
          <p:cNvSpPr>
            <a:spLocks noGrp="1"/>
          </p:cNvSpPr>
          <p:nvPr>
            <p:ph idx="1"/>
          </p:nvPr>
        </p:nvSpPr>
        <p:spPr>
          <a:xfrm>
            <a:off x="479376" y="836712"/>
            <a:ext cx="6622291" cy="4320480"/>
          </a:xfrm>
        </p:spPr>
        <p:txBody>
          <a:bodyPr>
            <a:noAutofit/>
          </a:bodyPr>
          <a:lstStyle/>
          <a:p>
            <a:r>
              <a:rPr lang="en-GB" sz="2400" dirty="0" smtClean="0"/>
              <a:t>Record annual daily daytime and </a:t>
            </a:r>
            <a:r>
              <a:rPr lang="en-GB" sz="2400" dirty="0" err="1" smtClean="0"/>
              <a:t>nighttime</a:t>
            </a:r>
            <a:r>
              <a:rPr lang="en-GB" sz="2400" dirty="0" smtClean="0"/>
              <a:t> temperature</a:t>
            </a:r>
          </a:p>
          <a:p>
            <a:r>
              <a:rPr lang="en-GB" sz="2400" dirty="0" smtClean="0"/>
              <a:t>During </a:t>
            </a:r>
            <a:r>
              <a:rPr lang="en-GB" sz="2400" dirty="0"/>
              <a:t>Dust Bowl drought</a:t>
            </a:r>
          </a:p>
          <a:p>
            <a:pPr lvl="1"/>
            <a:r>
              <a:rPr lang="en-GB" sz="2000" dirty="0"/>
              <a:t>Droughts influenced by </a:t>
            </a:r>
            <a:r>
              <a:rPr lang="en-GB" sz="2000" dirty="0" smtClean="0"/>
              <a:t>Sea Surface Temperatures </a:t>
            </a:r>
            <a:r>
              <a:rPr lang="en-GB" sz="2000" dirty="0"/>
              <a:t>(e.g. Schubert et al., 2004</a:t>
            </a:r>
            <a:r>
              <a:rPr lang="en-GB" sz="2000" dirty="0" smtClean="0"/>
              <a:t>) and dust (</a:t>
            </a:r>
            <a:r>
              <a:rPr lang="en-GB" sz="2000" dirty="0"/>
              <a:t>Cook et al. 2009)</a:t>
            </a:r>
          </a:p>
          <a:p>
            <a:pPr lvl="1"/>
            <a:r>
              <a:rPr lang="en-GB" sz="2000" dirty="0" smtClean="0">
                <a:solidFill>
                  <a:prstClr val="black"/>
                </a:solidFill>
              </a:rPr>
              <a:t>Land </a:t>
            </a:r>
            <a:r>
              <a:rPr lang="en-GB" sz="2000" dirty="0">
                <a:solidFill>
                  <a:prstClr val="black"/>
                </a:solidFill>
              </a:rPr>
              <a:t>surface </a:t>
            </a:r>
            <a:r>
              <a:rPr lang="en-GB" sz="2000" dirty="0" smtClean="0">
                <a:solidFill>
                  <a:prstClr val="black"/>
                </a:solidFill>
              </a:rPr>
              <a:t>feedbacks, such as dry soil and vegetation, are generally </a:t>
            </a:r>
            <a:r>
              <a:rPr lang="en-GB" sz="2000" dirty="0">
                <a:solidFill>
                  <a:prstClr val="black"/>
                </a:solidFill>
              </a:rPr>
              <a:t>important (e.g. Mueller and Seneviratne 2012</a:t>
            </a:r>
            <a:r>
              <a:rPr lang="en-GB" sz="2000" dirty="0" smtClean="0">
                <a:solidFill>
                  <a:prstClr val="black"/>
                </a:solidFill>
              </a:rPr>
              <a:t>)</a:t>
            </a:r>
            <a:endParaRPr lang="en-GB" sz="2000" dirty="0"/>
          </a:p>
        </p:txBody>
      </p:sp>
      <p:pic>
        <p:nvPicPr>
          <p:cNvPr id="6" name="Picture 5"/>
          <p:cNvPicPr>
            <a:picLocks noChangeAspect="1"/>
          </p:cNvPicPr>
          <p:nvPr/>
        </p:nvPicPr>
        <p:blipFill>
          <a:blip r:embed="rId2"/>
          <a:stretch>
            <a:fillRect/>
          </a:stretch>
        </p:blipFill>
        <p:spPr>
          <a:xfrm>
            <a:off x="7163397" y="944163"/>
            <a:ext cx="5063560" cy="3240360"/>
          </a:xfrm>
          <a:prstGeom prst="rect">
            <a:avLst/>
          </a:prstGeom>
        </p:spPr>
      </p:pic>
      <p:sp>
        <p:nvSpPr>
          <p:cNvPr id="11" name="Rectangle 10"/>
          <p:cNvSpPr/>
          <p:nvPr/>
        </p:nvSpPr>
        <p:spPr>
          <a:xfrm>
            <a:off x="1415480" y="4365104"/>
            <a:ext cx="9085373" cy="2369880"/>
          </a:xfrm>
          <a:prstGeom prst="rect">
            <a:avLst/>
          </a:prstGeom>
          <a:solidFill>
            <a:schemeClr val="accent2">
              <a:lumMod val="20000"/>
              <a:lumOff val="80000"/>
            </a:schemeClr>
          </a:solidFill>
        </p:spPr>
        <p:txBody>
          <a:bodyPr wrap="square">
            <a:spAutoFit/>
          </a:bodyPr>
          <a:lstStyle/>
          <a:p>
            <a:r>
              <a:rPr lang="en-GB" sz="2800" b="1" dirty="0">
                <a:solidFill>
                  <a:srgbClr val="FF0000"/>
                </a:solidFill>
              </a:rPr>
              <a:t>Heat wave metrics</a:t>
            </a:r>
          </a:p>
          <a:p>
            <a:r>
              <a:rPr lang="en-GB" sz="2000" b="1" dirty="0"/>
              <a:t>Heat wave</a:t>
            </a:r>
            <a:r>
              <a:rPr lang="en-GB" sz="2000" dirty="0"/>
              <a:t>: </a:t>
            </a:r>
            <a:r>
              <a:rPr lang="en-GB" sz="2000" dirty="0" err="1"/>
              <a:t>Tmax</a:t>
            </a:r>
            <a:r>
              <a:rPr lang="en-GB" sz="2000" dirty="0"/>
              <a:t> &gt; 90</a:t>
            </a:r>
            <a:r>
              <a:rPr lang="en-GB" sz="2000" baseline="30000" dirty="0"/>
              <a:t>th</a:t>
            </a:r>
            <a:r>
              <a:rPr lang="en-GB" sz="2000" dirty="0"/>
              <a:t> percentile for at least 3 consecutive days, and </a:t>
            </a:r>
            <a:r>
              <a:rPr lang="en-GB" sz="2000" dirty="0" err="1"/>
              <a:t>Tmin</a:t>
            </a:r>
            <a:r>
              <a:rPr lang="en-GB" sz="2000" dirty="0"/>
              <a:t> &gt; 90</a:t>
            </a:r>
            <a:r>
              <a:rPr lang="en-GB" sz="2000" baseline="30000" dirty="0"/>
              <a:t>th</a:t>
            </a:r>
            <a:r>
              <a:rPr lang="en-GB" sz="2000" dirty="0"/>
              <a:t> percentile for the 2</a:t>
            </a:r>
            <a:r>
              <a:rPr lang="en-GB" sz="2000" baseline="30000" dirty="0"/>
              <a:t>nd</a:t>
            </a:r>
            <a:r>
              <a:rPr lang="en-GB" sz="2000" dirty="0"/>
              <a:t> and 3</a:t>
            </a:r>
            <a:r>
              <a:rPr lang="en-GB" sz="2000" baseline="30000" dirty="0"/>
              <a:t>rd</a:t>
            </a:r>
            <a:r>
              <a:rPr lang="en-GB" sz="2000" dirty="0"/>
              <a:t> days (i.e. persistence of heat).</a:t>
            </a:r>
          </a:p>
          <a:p>
            <a:pPr marL="214313" indent="-214313">
              <a:buFont typeface="Arial" panose="020B0604020202020204" pitchFamily="34" charset="0"/>
              <a:buChar char="•"/>
            </a:pPr>
            <a:r>
              <a:rPr lang="en-GB" sz="2000" dirty="0"/>
              <a:t>Heat wave </a:t>
            </a:r>
            <a:r>
              <a:rPr lang="en-GB" sz="2000" b="1" dirty="0"/>
              <a:t>duration</a:t>
            </a:r>
            <a:r>
              <a:rPr lang="en-GB" sz="2000" dirty="0"/>
              <a:t> (HWD) – longest summer heat wave </a:t>
            </a:r>
          </a:p>
          <a:p>
            <a:pPr marL="214313" indent="-214313">
              <a:buFont typeface="Arial" panose="020B0604020202020204" pitchFamily="34" charset="0"/>
              <a:buChar char="•"/>
            </a:pPr>
            <a:r>
              <a:rPr lang="en-GB" sz="2000" dirty="0"/>
              <a:t>Heat wave </a:t>
            </a:r>
            <a:r>
              <a:rPr lang="en-GB" sz="2000" b="1" dirty="0"/>
              <a:t>frequency</a:t>
            </a:r>
            <a:r>
              <a:rPr lang="en-GB" sz="2000" dirty="0"/>
              <a:t> (HWF) – total number of summer heat wave days</a:t>
            </a:r>
          </a:p>
          <a:p>
            <a:pPr marL="214313" indent="-214313">
              <a:buFont typeface="Arial" panose="020B0604020202020204" pitchFamily="34" charset="0"/>
              <a:buChar char="•"/>
            </a:pPr>
            <a:r>
              <a:rPr lang="en-GB" sz="2000" dirty="0"/>
              <a:t>Heat wave </a:t>
            </a:r>
            <a:r>
              <a:rPr lang="en-GB" sz="2000" b="1" dirty="0"/>
              <a:t>amplitude</a:t>
            </a:r>
            <a:r>
              <a:rPr lang="en-GB" sz="2000" dirty="0"/>
              <a:t> (HWA) – hottest day (</a:t>
            </a:r>
            <a:r>
              <a:rPr lang="en-GB" sz="2000" dirty="0" err="1"/>
              <a:t>Tmax</a:t>
            </a:r>
            <a:r>
              <a:rPr lang="en-GB" sz="2000" dirty="0"/>
              <a:t> </a:t>
            </a:r>
            <a:r>
              <a:rPr lang="en-GB" sz="2000" dirty="0" err="1"/>
              <a:t>anom</a:t>
            </a:r>
            <a:r>
              <a:rPr lang="en-GB" sz="2000" dirty="0"/>
              <a:t>) of hottest summer event</a:t>
            </a:r>
          </a:p>
          <a:p>
            <a:pPr marL="214313" indent="-214313">
              <a:buFont typeface="Arial" panose="020B0604020202020204" pitchFamily="34" charset="0"/>
              <a:buChar char="•"/>
            </a:pPr>
            <a:endParaRPr lang="en-GB" sz="2000" dirty="0"/>
          </a:p>
        </p:txBody>
      </p:sp>
    </p:spTree>
    <p:extLst>
      <p:ext uri="{BB962C8B-B14F-4D97-AF65-F5344CB8AC3E}">
        <p14:creationId xmlns:p14="http://schemas.microsoft.com/office/powerpoint/2010/main" val="36575825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171197"/>
            <a:ext cx="10972800" cy="1143000"/>
          </a:xfrm>
        </p:spPr>
        <p:txBody>
          <a:bodyPr>
            <a:normAutofit/>
          </a:bodyPr>
          <a:lstStyle/>
          <a:p>
            <a:r>
              <a:rPr lang="en-GB" dirty="0" smtClean="0"/>
              <a:t>20</a:t>
            </a:r>
            <a:r>
              <a:rPr lang="en-GB" baseline="30000" dirty="0" smtClean="0"/>
              <a:t>th</a:t>
            </a:r>
            <a:r>
              <a:rPr lang="en-GB" dirty="0" smtClean="0"/>
              <a:t> century historical data lessons</a:t>
            </a:r>
            <a:endParaRPr lang="en-GB" dirty="0"/>
          </a:p>
        </p:txBody>
      </p:sp>
      <p:sp>
        <p:nvSpPr>
          <p:cNvPr id="3" name="Content Placeholder 2"/>
          <p:cNvSpPr>
            <a:spLocks noGrp="1"/>
          </p:cNvSpPr>
          <p:nvPr>
            <p:ph idx="1"/>
          </p:nvPr>
        </p:nvSpPr>
        <p:spPr>
          <a:xfrm>
            <a:off x="7536160" y="1600201"/>
            <a:ext cx="4320480" cy="4637111"/>
          </a:xfrm>
        </p:spPr>
        <p:txBody>
          <a:bodyPr>
            <a:normAutofit fontScale="62500" lnSpcReduction="20000"/>
          </a:bodyPr>
          <a:lstStyle/>
          <a:p>
            <a:r>
              <a:rPr lang="en-GB" dirty="0" smtClean="0"/>
              <a:t>Vegetation and soil conditions matter: precipitation </a:t>
            </a:r>
            <a:r>
              <a:rPr lang="en-GB" dirty="0"/>
              <a:t>deficit (based on Standardised Precipitation Index (SPI) and Palmer Drought Severity Index (PDSI</a:t>
            </a:r>
            <a:r>
              <a:rPr lang="en-GB" dirty="0" smtClean="0"/>
              <a:t>) </a:t>
            </a:r>
          </a:p>
          <a:p>
            <a:r>
              <a:rPr lang="en-GB" dirty="0" smtClean="0"/>
              <a:t>heat wave metrics following </a:t>
            </a:r>
            <a:r>
              <a:rPr lang="en-GB" dirty="0" smtClean="0">
                <a:solidFill>
                  <a:schemeClr val="tx2"/>
                </a:solidFill>
              </a:rPr>
              <a:t>wet spring</a:t>
            </a:r>
            <a:r>
              <a:rPr lang="en-GB" dirty="0" smtClean="0"/>
              <a:t> and </a:t>
            </a:r>
            <a:r>
              <a:rPr lang="en-GB" dirty="0" smtClean="0">
                <a:solidFill>
                  <a:schemeClr val="accent2"/>
                </a:solidFill>
              </a:rPr>
              <a:t>dry springs</a:t>
            </a:r>
          </a:p>
          <a:p>
            <a:r>
              <a:rPr lang="en-GB" b="1" dirty="0" smtClean="0">
                <a:solidFill>
                  <a:srgbClr val="FF0000"/>
                </a:solidFill>
              </a:rPr>
              <a:t>Heat waves more frequent, longer, stronger earlier after precipitation deficit </a:t>
            </a:r>
          </a:p>
          <a:p>
            <a:r>
              <a:rPr lang="en-GB" dirty="0" smtClean="0"/>
              <a:t>=&gt; here looking for analogue conditions should involve spring precipitation</a:t>
            </a:r>
          </a:p>
          <a:p>
            <a:r>
              <a:rPr lang="en-GB" dirty="0" smtClean="0"/>
              <a:t>(Cowan et al., J Climate, 2017)</a:t>
            </a:r>
          </a:p>
          <a:p>
            <a:endParaRPr lang="en-GB" dirty="0"/>
          </a:p>
          <a:p>
            <a:r>
              <a:rPr lang="en-GB" dirty="0" smtClean="0"/>
              <a:t>=&gt; different statistical distribution for years with wet and dry springs?</a:t>
            </a:r>
            <a:endParaRPr lang="en-GB" dirty="0"/>
          </a:p>
          <a:p>
            <a:endParaRPr lang="en-GB" dirty="0"/>
          </a:p>
        </p:txBody>
      </p:sp>
      <p:pic>
        <p:nvPicPr>
          <p:cNvPr id="4" name="Picture 3"/>
          <p:cNvPicPr>
            <a:picLocks noChangeAspect="1"/>
          </p:cNvPicPr>
          <p:nvPr/>
        </p:nvPicPr>
        <p:blipFill>
          <a:blip r:embed="rId2"/>
          <a:stretch>
            <a:fillRect/>
          </a:stretch>
        </p:blipFill>
        <p:spPr>
          <a:xfrm>
            <a:off x="609600" y="1417638"/>
            <a:ext cx="6151400" cy="4605085"/>
          </a:xfrm>
          <a:prstGeom prst="rect">
            <a:avLst/>
          </a:prstGeom>
        </p:spPr>
      </p:pic>
      <p:sp>
        <p:nvSpPr>
          <p:cNvPr id="6" name="TextBox 5"/>
          <p:cNvSpPr txBox="1"/>
          <p:nvPr/>
        </p:nvSpPr>
        <p:spPr>
          <a:xfrm>
            <a:off x="335360" y="6126164"/>
            <a:ext cx="7488832" cy="369332"/>
          </a:xfrm>
          <a:prstGeom prst="rect">
            <a:avLst/>
          </a:prstGeom>
          <a:noFill/>
        </p:spPr>
        <p:txBody>
          <a:bodyPr wrap="square" rtlCol="0">
            <a:spAutoFit/>
          </a:bodyPr>
          <a:lstStyle/>
          <a:p>
            <a:r>
              <a:rPr lang="en-GB" dirty="0" smtClean="0"/>
              <a:t>(Cowan </a:t>
            </a:r>
            <a:r>
              <a:rPr lang="en-GB" dirty="0"/>
              <a:t>et al. </a:t>
            </a:r>
            <a:r>
              <a:rPr lang="en-GB" dirty="0" smtClean="0"/>
              <a:t>J. Climate, 2017)</a:t>
            </a:r>
            <a:endParaRPr lang="en-GB" dirty="0"/>
          </a:p>
        </p:txBody>
      </p:sp>
    </p:spTree>
    <p:extLst>
      <p:ext uri="{BB962C8B-B14F-4D97-AF65-F5344CB8AC3E}">
        <p14:creationId xmlns:p14="http://schemas.microsoft.com/office/powerpoint/2010/main" val="22920660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67444"/>
            <a:ext cx="9937104" cy="1143000"/>
          </a:xfrm>
        </p:spPr>
        <p:txBody>
          <a:bodyPr>
            <a:normAutofit fontScale="90000"/>
          </a:bodyPr>
          <a:lstStyle/>
          <a:p>
            <a:r>
              <a:rPr lang="en-GB" dirty="0" smtClean="0"/>
              <a:t>Mechanism: stronger evaporation with more exposed soil </a:t>
            </a:r>
            <a:endParaRPr lang="en-GB" dirty="0"/>
          </a:p>
        </p:txBody>
      </p:sp>
      <p:pic>
        <p:nvPicPr>
          <p:cNvPr id="4" name="Content Placeholder 3"/>
          <p:cNvPicPr>
            <a:picLocks noGrp="1" noChangeAspect="1"/>
          </p:cNvPicPr>
          <p:nvPr>
            <p:ph idx="1"/>
          </p:nvPr>
        </p:nvPicPr>
        <p:blipFill>
          <a:blip r:embed="rId3"/>
          <a:stretch>
            <a:fillRect/>
          </a:stretch>
        </p:blipFill>
        <p:spPr>
          <a:xfrm>
            <a:off x="767408" y="1556792"/>
            <a:ext cx="4878590" cy="4525963"/>
          </a:xfrm>
          <a:prstGeom prst="rect">
            <a:avLst/>
          </a:prstGeom>
        </p:spPr>
      </p:pic>
      <p:pic>
        <p:nvPicPr>
          <p:cNvPr id="5" name="Picture 4"/>
          <p:cNvPicPr>
            <a:picLocks noChangeAspect="1"/>
          </p:cNvPicPr>
          <p:nvPr/>
        </p:nvPicPr>
        <p:blipFill>
          <a:blip r:embed="rId4"/>
          <a:stretch>
            <a:fillRect/>
          </a:stretch>
        </p:blipFill>
        <p:spPr>
          <a:xfrm>
            <a:off x="10776520" y="1"/>
            <a:ext cx="1415480" cy="1387490"/>
          </a:xfrm>
          <a:prstGeom prst="rect">
            <a:avLst/>
          </a:prstGeom>
        </p:spPr>
      </p:pic>
      <p:pic>
        <p:nvPicPr>
          <p:cNvPr id="3" name="Picture 2"/>
          <p:cNvPicPr>
            <a:picLocks noChangeAspect="1"/>
          </p:cNvPicPr>
          <p:nvPr/>
        </p:nvPicPr>
        <p:blipFill>
          <a:blip r:embed="rId5"/>
          <a:stretch>
            <a:fillRect/>
          </a:stretch>
        </p:blipFill>
        <p:spPr>
          <a:xfrm>
            <a:off x="911424" y="1268760"/>
            <a:ext cx="5694158" cy="3237257"/>
          </a:xfrm>
          <a:prstGeom prst="rect">
            <a:avLst/>
          </a:prstGeom>
        </p:spPr>
      </p:pic>
      <p:sp>
        <p:nvSpPr>
          <p:cNvPr id="7" name="Content Placeholder 2"/>
          <p:cNvSpPr txBox="1">
            <a:spLocks/>
          </p:cNvSpPr>
          <p:nvPr/>
        </p:nvSpPr>
        <p:spPr>
          <a:xfrm>
            <a:off x="6585367" y="1700808"/>
            <a:ext cx="4909190" cy="500160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dirty="0" smtClean="0"/>
              <a:t>10 climate simulations with observed sea surface temperatures in Atlantic, Pacific, and both =&gt; anomalously warm </a:t>
            </a:r>
            <a:r>
              <a:rPr lang="en-GB" sz="2400" dirty="0"/>
              <a:t>A</a:t>
            </a:r>
            <a:r>
              <a:rPr lang="en-GB" sz="2400" dirty="0" smtClean="0"/>
              <a:t>tlantic and cold Pacific matter</a:t>
            </a:r>
          </a:p>
          <a:p>
            <a:r>
              <a:rPr lang="en-GB" sz="2400" dirty="0" smtClean="0"/>
              <a:t>3 bare soil experiments 30, 50, 80% bare soil (up to 100% grass removal) </a:t>
            </a:r>
          </a:p>
          <a:p>
            <a:pPr marL="0" indent="0">
              <a:buNone/>
            </a:pPr>
            <a:r>
              <a:rPr lang="en-GB" sz="2400" dirty="0" smtClean="0">
                <a:solidFill>
                  <a:schemeClr val="accent6">
                    <a:lumMod val="50000"/>
                  </a:schemeClr>
                </a:solidFill>
              </a:rPr>
              <a:t>=&gt; Vegetation change can really ramp up heat in models!!</a:t>
            </a:r>
          </a:p>
          <a:p>
            <a:pPr marL="0" indent="0">
              <a:buFont typeface="Arial" panose="020B0604020202020204" pitchFamily="34" charset="0"/>
              <a:buNone/>
            </a:pPr>
            <a:r>
              <a:rPr lang="en-GB" sz="2400" dirty="0" smtClean="0"/>
              <a:t>(Cowan et al., Nature </a:t>
            </a:r>
            <a:r>
              <a:rPr lang="en-GB" sz="2400" dirty="0" err="1" smtClean="0"/>
              <a:t>comms</a:t>
            </a:r>
            <a:r>
              <a:rPr lang="en-GB" sz="2400" dirty="0" smtClean="0"/>
              <a:t>. 11(1):2870, 2020)</a:t>
            </a:r>
            <a:endParaRPr lang="en-GB" sz="2400" dirty="0"/>
          </a:p>
        </p:txBody>
      </p:sp>
    </p:spTree>
    <p:extLst>
      <p:ext uri="{BB962C8B-B14F-4D97-AF65-F5344CB8AC3E}">
        <p14:creationId xmlns:p14="http://schemas.microsoft.com/office/powerpoint/2010/main" val="8070261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465" y="-11268"/>
            <a:ext cx="11707627" cy="1325563"/>
          </a:xfrm>
        </p:spPr>
        <p:txBody>
          <a:bodyPr>
            <a:normAutofit/>
          </a:bodyPr>
          <a:lstStyle/>
          <a:p>
            <a:pPr algn="ctr"/>
            <a:r>
              <a:rPr lang="en-GB" sz="4000" dirty="0">
                <a:cs typeface="Arabic Typesetting" panose="03020402040406030203" pitchFamily="66" charset="-78"/>
              </a:rPr>
              <a:t>Impact of greenhouse gases on 1936 heat waves </a:t>
            </a:r>
            <a:r>
              <a:rPr lang="en-GB" sz="3200" dirty="0">
                <a:cs typeface="Arabic Typesetting" panose="03020402040406030203" pitchFamily="66" charset="-78"/>
              </a:rPr>
              <a:t>(weather@home2 </a:t>
            </a:r>
            <a:r>
              <a:rPr lang="en-GB" sz="3200" dirty="0" smtClean="0">
                <a:cs typeface="Arabic Typesetting" panose="03020402040406030203" pitchFamily="66" charset="-78"/>
              </a:rPr>
              <a:t>experiments, Oxford)</a:t>
            </a:r>
            <a:endParaRPr lang="en-GB" sz="3200" dirty="0">
              <a:cs typeface="Arabic Typesetting" panose="03020402040406030203" pitchFamily="66" charset="-78"/>
            </a:endParaRPr>
          </a:p>
        </p:txBody>
      </p:sp>
      <p:pic>
        <p:nvPicPr>
          <p:cNvPr id="22" name="Picture 21" descr="C:\Users\cow083\AppData\Local\Temp\scp55928\exports\csce\datastore\geos\users\tcowan\TITAN\weather@home_runs\plots\fig1_BEST_GHCN_hw_metrics_hwf_hwd_hwa_1936_usa_JJA_from_daily_90pctl.png">
            <a:extLst>
              <a:ext uri="{FF2B5EF4-FFF2-40B4-BE49-F238E27FC236}">
                <a16:creationId xmlns:a16="http://schemas.microsoft.com/office/drawing/2014/main" id="{02ED9608-2788-4D80-9895-6E4BF4DFA7DE}"/>
              </a:ext>
            </a:extLst>
          </p:cNvPr>
          <p:cNvPicPr/>
          <p:nvPr/>
        </p:nvPicPr>
        <p:blipFill rotWithShape="1">
          <a:blip r:embed="rId2">
            <a:extLst>
              <a:ext uri="{28A0092B-C50C-407E-A947-70E740481C1C}">
                <a14:useLocalDpi xmlns:a14="http://schemas.microsoft.com/office/drawing/2010/main" val="0"/>
              </a:ext>
            </a:extLst>
          </a:blip>
          <a:srcRect r="49046" b="73842"/>
          <a:stretch/>
        </p:blipFill>
        <p:spPr bwMode="auto">
          <a:xfrm>
            <a:off x="251841" y="1314295"/>
            <a:ext cx="3512034" cy="2015060"/>
          </a:xfrm>
          <a:prstGeom prst="rect">
            <a:avLst/>
          </a:prstGeom>
          <a:noFill/>
          <a:ln>
            <a:noFill/>
          </a:ln>
        </p:spPr>
      </p:pic>
      <p:grpSp>
        <p:nvGrpSpPr>
          <p:cNvPr id="18" name="Group 17">
            <a:extLst>
              <a:ext uri="{FF2B5EF4-FFF2-40B4-BE49-F238E27FC236}">
                <a16:creationId xmlns:a16="http://schemas.microsoft.com/office/drawing/2014/main" id="{FC8950EA-580C-4DF7-9633-34E9FFDB725C}"/>
              </a:ext>
            </a:extLst>
          </p:cNvPr>
          <p:cNvGrpSpPr/>
          <p:nvPr/>
        </p:nvGrpSpPr>
        <p:grpSpPr>
          <a:xfrm>
            <a:off x="3818234" y="1144601"/>
            <a:ext cx="3512034" cy="2340420"/>
            <a:chOff x="3653344" y="1129611"/>
            <a:chExt cx="3512034" cy="2340420"/>
          </a:xfrm>
        </p:grpSpPr>
        <p:pic>
          <p:nvPicPr>
            <p:cNvPr id="27" name="Picture 26" descr="C:\Users\cow083\AppData\Local\Temp\scp30782\exports\csce\datastore\geos\users\tcowan\TITAN\weather@home_runs\plots\fig2_GHCN_wah_hwf_longest_ave_all_pd_2015_usa_JJA_raw_bias_corr_top10p_mU.png">
              <a:extLst>
                <a:ext uri="{FF2B5EF4-FFF2-40B4-BE49-F238E27FC236}">
                  <a16:creationId xmlns:a16="http://schemas.microsoft.com/office/drawing/2014/main" id="{2FD6EEE9-E371-436C-A84A-88B25242CA87}"/>
                </a:ext>
              </a:extLst>
            </p:cNvPr>
            <p:cNvPicPr/>
            <p:nvPr/>
          </p:nvPicPr>
          <p:blipFill rotWithShape="1">
            <a:blip r:embed="rId3">
              <a:extLst>
                <a:ext uri="{28A0092B-C50C-407E-A947-70E740481C1C}">
                  <a14:useLocalDpi xmlns:a14="http://schemas.microsoft.com/office/drawing/2010/main" val="0"/>
                </a:ext>
              </a:extLst>
            </a:blip>
            <a:srcRect l="2662" t="37312" r="65976" b="35514"/>
            <a:stretch/>
          </p:blipFill>
          <p:spPr bwMode="auto">
            <a:xfrm>
              <a:off x="3653344" y="1350651"/>
              <a:ext cx="3512034" cy="2119380"/>
            </a:xfrm>
            <a:prstGeom prst="rect">
              <a:avLst/>
            </a:prstGeom>
            <a:noFill/>
            <a:ln>
              <a:noFill/>
            </a:ln>
          </p:spPr>
        </p:pic>
        <p:sp>
          <p:nvSpPr>
            <p:cNvPr id="15" name="TextBox 14">
              <a:extLst>
                <a:ext uri="{FF2B5EF4-FFF2-40B4-BE49-F238E27FC236}">
                  <a16:creationId xmlns:a16="http://schemas.microsoft.com/office/drawing/2014/main" id="{5EBB2D85-3B5A-47C3-B1C1-5D3215B0D04A}"/>
                </a:ext>
              </a:extLst>
            </p:cNvPr>
            <p:cNvSpPr txBox="1"/>
            <p:nvPr/>
          </p:nvSpPr>
          <p:spPr>
            <a:xfrm>
              <a:off x="3715476" y="1129611"/>
              <a:ext cx="3408049" cy="369332"/>
            </a:xfrm>
            <a:prstGeom prst="rect">
              <a:avLst/>
            </a:prstGeom>
            <a:noFill/>
          </p:spPr>
          <p:txBody>
            <a:bodyPr wrap="none" rtlCol="0">
              <a:spAutoFit/>
            </a:bodyPr>
            <a:lstStyle/>
            <a:p>
              <a:r>
                <a:rPr lang="en-AU" dirty="0"/>
                <a:t>Model ensemble (top 10% largest)</a:t>
              </a:r>
            </a:p>
          </p:txBody>
        </p:sp>
      </p:grpSp>
      <p:pic>
        <p:nvPicPr>
          <p:cNvPr id="28" name="Picture 27" descr="C:\Users\cow083\AppData\Local\Temp\scp30782\exports\csce\datastore\geos\users\tcowan\TITAN\weather@home_runs\plots\fig2_GHCN_wah_hwf_longest_ave_all_pd_2015_usa_JJA_raw_bias_corr_top10p_mU.png">
            <a:extLst>
              <a:ext uri="{FF2B5EF4-FFF2-40B4-BE49-F238E27FC236}">
                <a16:creationId xmlns:a16="http://schemas.microsoft.com/office/drawing/2014/main" id="{F3338F39-B662-4D72-956B-69FCB85E6745}"/>
              </a:ext>
            </a:extLst>
          </p:cNvPr>
          <p:cNvPicPr/>
          <p:nvPr/>
        </p:nvPicPr>
        <p:blipFill rotWithShape="1">
          <a:blip r:embed="rId3">
            <a:extLst>
              <a:ext uri="{28A0092B-C50C-407E-A947-70E740481C1C}">
                <a14:useLocalDpi xmlns:a14="http://schemas.microsoft.com/office/drawing/2010/main" val="0"/>
              </a:ext>
            </a:extLst>
          </a:blip>
          <a:srcRect l="35010" t="37312" b="27265"/>
          <a:stretch/>
        </p:blipFill>
        <p:spPr bwMode="auto">
          <a:xfrm>
            <a:off x="164890" y="4324566"/>
            <a:ext cx="7197969" cy="2553134"/>
          </a:xfrm>
          <a:prstGeom prst="rect">
            <a:avLst/>
          </a:prstGeom>
          <a:noFill/>
          <a:ln>
            <a:noFill/>
          </a:ln>
        </p:spPr>
      </p:pic>
      <p:pic>
        <p:nvPicPr>
          <p:cNvPr id="26" name="Picture 25" descr="C:\Users\cow083\AppData\Local\Temp\scp30782\exports\csce\datastore\geos\users\tcowan\TITAN\weather@home_runs\plots\fig2_GHCN_wah_hwf_longest_ave_all_pd_2015_usa_JJA_raw_bias_corr_top10p_mU.png">
            <a:extLst>
              <a:ext uri="{FF2B5EF4-FFF2-40B4-BE49-F238E27FC236}">
                <a16:creationId xmlns:a16="http://schemas.microsoft.com/office/drawing/2014/main" id="{9C3C4BE2-7E54-4B27-AA10-C29040D2DB74}"/>
              </a:ext>
            </a:extLst>
          </p:cNvPr>
          <p:cNvPicPr/>
          <p:nvPr/>
        </p:nvPicPr>
        <p:blipFill rotWithShape="1">
          <a:blip r:embed="rId3">
            <a:extLst>
              <a:ext uri="{28A0092B-C50C-407E-A947-70E740481C1C}">
                <a14:useLocalDpi xmlns:a14="http://schemas.microsoft.com/office/drawing/2010/main" val="0"/>
              </a:ext>
            </a:extLst>
          </a:blip>
          <a:srcRect t="93011" r="65976"/>
          <a:stretch/>
        </p:blipFill>
        <p:spPr bwMode="auto">
          <a:xfrm>
            <a:off x="1016188" y="3445337"/>
            <a:ext cx="5166665" cy="644769"/>
          </a:xfrm>
          <a:prstGeom prst="rect">
            <a:avLst/>
          </a:prstGeom>
          <a:noFill/>
          <a:ln>
            <a:noFill/>
          </a:ln>
        </p:spPr>
      </p:pic>
      <p:grpSp>
        <p:nvGrpSpPr>
          <p:cNvPr id="46" name="Group 45">
            <a:extLst>
              <a:ext uri="{FF2B5EF4-FFF2-40B4-BE49-F238E27FC236}">
                <a16:creationId xmlns:a16="http://schemas.microsoft.com/office/drawing/2014/main" id="{F8567491-94F4-49E8-85D5-390603F12DE2}"/>
              </a:ext>
            </a:extLst>
          </p:cNvPr>
          <p:cNvGrpSpPr/>
          <p:nvPr/>
        </p:nvGrpSpPr>
        <p:grpSpPr>
          <a:xfrm>
            <a:off x="7621722" y="1409927"/>
            <a:ext cx="4325873" cy="4715587"/>
            <a:chOff x="7621722" y="1409927"/>
            <a:chExt cx="4325873" cy="4715587"/>
          </a:xfrm>
        </p:grpSpPr>
        <p:grpSp>
          <p:nvGrpSpPr>
            <p:cNvPr id="21" name="Group 20">
              <a:extLst>
                <a:ext uri="{FF2B5EF4-FFF2-40B4-BE49-F238E27FC236}">
                  <a16:creationId xmlns:a16="http://schemas.microsoft.com/office/drawing/2014/main" id="{E92BC73D-87E0-4ACB-A593-2BB64AE0FA8B}"/>
                </a:ext>
              </a:extLst>
            </p:cNvPr>
            <p:cNvGrpSpPr/>
            <p:nvPr/>
          </p:nvGrpSpPr>
          <p:grpSpPr>
            <a:xfrm>
              <a:off x="7621722" y="1409927"/>
              <a:ext cx="4325873" cy="4715587"/>
              <a:chOff x="7621722" y="1409927"/>
              <a:chExt cx="4325873" cy="4715587"/>
            </a:xfrm>
          </p:grpSpPr>
          <p:pic>
            <p:nvPicPr>
              <p:cNvPr id="29" name="Picture 28" descr="C:\Users\tcowan\AppData\Local\Temp\scp12824\g\data1a\dx2\txc599\WAH_GRL_2019\plots\fig4_ret_per_hwf_max_over_scgp_JJA_31_34_36_2015_from_r0-9_1921-1948_clim.wah_pd_all_nat.png">
                <a:extLst>
                  <a:ext uri="{FF2B5EF4-FFF2-40B4-BE49-F238E27FC236}">
                    <a16:creationId xmlns:a16="http://schemas.microsoft.com/office/drawing/2014/main" id="{95FB71EA-44D9-4205-9E8D-F333C8D4B094}"/>
                  </a:ext>
                </a:extLst>
              </p:cNvPr>
              <p:cNvPicPr/>
              <p:nvPr/>
            </p:nvPicPr>
            <p:blipFill rotWithShape="1">
              <a:blip r:embed="rId4">
                <a:extLst>
                  <a:ext uri="{28A0092B-C50C-407E-A947-70E740481C1C}">
                    <a14:useLocalDpi xmlns:a14="http://schemas.microsoft.com/office/drawing/2010/main" val="0"/>
                  </a:ext>
                </a:extLst>
              </a:blip>
              <a:srcRect l="55132"/>
              <a:stretch/>
            </p:blipFill>
            <p:spPr bwMode="auto">
              <a:xfrm>
                <a:off x="8052435" y="1409927"/>
                <a:ext cx="3895160" cy="4715587"/>
              </a:xfrm>
              <a:prstGeom prst="rect">
                <a:avLst/>
              </a:prstGeom>
              <a:noFill/>
              <a:ln>
                <a:noFill/>
              </a:ln>
            </p:spPr>
          </p:pic>
          <p:sp>
            <p:nvSpPr>
              <p:cNvPr id="20" name="TextBox 19">
                <a:extLst>
                  <a:ext uri="{FF2B5EF4-FFF2-40B4-BE49-F238E27FC236}">
                    <a16:creationId xmlns:a16="http://schemas.microsoft.com/office/drawing/2014/main" id="{0BD7C428-7E0B-441B-96EC-71ED918D4F7D}"/>
                  </a:ext>
                </a:extLst>
              </p:cNvPr>
              <p:cNvSpPr txBox="1"/>
              <p:nvPr/>
            </p:nvSpPr>
            <p:spPr>
              <a:xfrm rot="16200000">
                <a:off x="6286677" y="3387969"/>
                <a:ext cx="3039422" cy="369332"/>
              </a:xfrm>
              <a:prstGeom prst="rect">
                <a:avLst/>
              </a:prstGeom>
              <a:noFill/>
            </p:spPr>
            <p:txBody>
              <a:bodyPr wrap="none" rtlCol="0">
                <a:spAutoFit/>
              </a:bodyPr>
              <a:lstStyle/>
              <a:p>
                <a:r>
                  <a:rPr lang="en-AU" b="1" dirty="0"/>
                  <a:t>Summer HW frequency (days)</a:t>
                </a:r>
              </a:p>
            </p:txBody>
          </p:sp>
        </p:grpSp>
        <p:cxnSp>
          <p:nvCxnSpPr>
            <p:cNvPr id="32" name="Straight Arrow Connector 31">
              <a:extLst>
                <a:ext uri="{FF2B5EF4-FFF2-40B4-BE49-F238E27FC236}">
                  <a16:creationId xmlns:a16="http://schemas.microsoft.com/office/drawing/2014/main" id="{AEFDD852-1C08-4333-818B-7D4991B4EA5A}"/>
                </a:ext>
              </a:extLst>
            </p:cNvPr>
            <p:cNvCxnSpPr>
              <a:cxnSpLocks/>
            </p:cNvCxnSpPr>
            <p:nvPr/>
          </p:nvCxnSpPr>
          <p:spPr>
            <a:xfrm flipH="1" flipV="1">
              <a:off x="10668001" y="3284144"/>
              <a:ext cx="222737" cy="2884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B2E2417-74FB-4B09-BB58-4C925F2BD43D}"/>
                </a:ext>
              </a:extLst>
            </p:cNvPr>
            <p:cNvSpPr txBox="1"/>
            <p:nvPr/>
          </p:nvSpPr>
          <p:spPr>
            <a:xfrm>
              <a:off x="10673862" y="3529767"/>
              <a:ext cx="864339" cy="276999"/>
            </a:xfrm>
            <a:prstGeom prst="rect">
              <a:avLst/>
            </a:prstGeom>
            <a:noFill/>
          </p:spPr>
          <p:txBody>
            <a:bodyPr wrap="none" rtlCol="0">
              <a:spAutoFit/>
            </a:bodyPr>
            <a:lstStyle/>
            <a:p>
              <a:r>
                <a:rPr lang="en-AU" sz="1200" dirty="0"/>
                <a:t>1-in-100 </a:t>
              </a:r>
              <a:r>
                <a:rPr lang="en-AU" sz="1200" dirty="0" err="1"/>
                <a:t>yr</a:t>
              </a:r>
              <a:endParaRPr lang="en-AU" sz="1200" dirty="0"/>
            </a:p>
          </p:txBody>
        </p:sp>
        <p:cxnSp>
          <p:nvCxnSpPr>
            <p:cNvPr id="36" name="Straight Arrow Connector 35">
              <a:extLst>
                <a:ext uri="{FF2B5EF4-FFF2-40B4-BE49-F238E27FC236}">
                  <a16:creationId xmlns:a16="http://schemas.microsoft.com/office/drawing/2014/main" id="{92FF59D1-BF46-4D04-9255-947119194172}"/>
                </a:ext>
              </a:extLst>
            </p:cNvPr>
            <p:cNvCxnSpPr>
              <a:cxnSpLocks/>
            </p:cNvCxnSpPr>
            <p:nvPr/>
          </p:nvCxnSpPr>
          <p:spPr>
            <a:xfrm flipV="1">
              <a:off x="10020538" y="3329356"/>
              <a:ext cx="0" cy="477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AC2C006-DCD5-4AC3-8D41-77AE0533F80A}"/>
                </a:ext>
              </a:extLst>
            </p:cNvPr>
            <p:cNvSpPr txBox="1"/>
            <p:nvPr/>
          </p:nvSpPr>
          <p:spPr>
            <a:xfrm>
              <a:off x="9617004" y="3806766"/>
              <a:ext cx="864339" cy="276999"/>
            </a:xfrm>
            <a:prstGeom prst="rect">
              <a:avLst/>
            </a:prstGeom>
            <a:noFill/>
          </p:spPr>
          <p:txBody>
            <a:bodyPr wrap="square" rtlCol="0">
              <a:spAutoFit/>
            </a:bodyPr>
            <a:lstStyle/>
            <a:p>
              <a:r>
                <a:rPr lang="en-AU" sz="1200" dirty="0"/>
                <a:t>1-in-40 </a:t>
              </a:r>
              <a:r>
                <a:rPr lang="en-AU" sz="1200" dirty="0" err="1"/>
                <a:t>yr</a:t>
              </a:r>
              <a:endParaRPr lang="en-AU" sz="1200" dirty="0"/>
            </a:p>
          </p:txBody>
        </p:sp>
        <p:cxnSp>
          <p:nvCxnSpPr>
            <p:cNvPr id="41" name="Straight Arrow Connector 40">
              <a:extLst>
                <a:ext uri="{FF2B5EF4-FFF2-40B4-BE49-F238E27FC236}">
                  <a16:creationId xmlns:a16="http://schemas.microsoft.com/office/drawing/2014/main" id="{6038A022-B3FE-4BCA-8BCB-920EFE917DDB}"/>
                </a:ext>
              </a:extLst>
            </p:cNvPr>
            <p:cNvCxnSpPr>
              <a:cxnSpLocks/>
            </p:cNvCxnSpPr>
            <p:nvPr/>
          </p:nvCxnSpPr>
          <p:spPr>
            <a:xfrm>
              <a:off x="9429924" y="2733159"/>
              <a:ext cx="61380" cy="5509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840B1B8-0EEC-47BD-88D6-4F5753E9E70B}"/>
                </a:ext>
              </a:extLst>
            </p:cNvPr>
            <p:cNvSpPr txBox="1"/>
            <p:nvPr/>
          </p:nvSpPr>
          <p:spPr>
            <a:xfrm>
              <a:off x="8997754" y="2495539"/>
              <a:ext cx="864339" cy="276999"/>
            </a:xfrm>
            <a:prstGeom prst="rect">
              <a:avLst/>
            </a:prstGeom>
            <a:noFill/>
          </p:spPr>
          <p:txBody>
            <a:bodyPr wrap="square" rtlCol="0">
              <a:spAutoFit/>
            </a:bodyPr>
            <a:lstStyle/>
            <a:p>
              <a:r>
                <a:rPr lang="en-AU" sz="1200" dirty="0"/>
                <a:t>1-in-15 </a:t>
              </a:r>
              <a:r>
                <a:rPr lang="en-AU" sz="1200" dirty="0" err="1"/>
                <a:t>yr</a:t>
              </a:r>
              <a:endParaRPr lang="en-AU" sz="1200" dirty="0"/>
            </a:p>
          </p:txBody>
        </p:sp>
      </p:grpSp>
      <p:sp>
        <p:nvSpPr>
          <p:cNvPr id="47" name="TextBox 46">
            <a:extLst>
              <a:ext uri="{FF2B5EF4-FFF2-40B4-BE49-F238E27FC236}">
                <a16:creationId xmlns:a16="http://schemas.microsoft.com/office/drawing/2014/main" id="{ECEAD988-DBA5-4AE2-A7C2-7E9D8E011202}"/>
              </a:ext>
            </a:extLst>
          </p:cNvPr>
          <p:cNvSpPr txBox="1"/>
          <p:nvPr/>
        </p:nvSpPr>
        <p:spPr>
          <a:xfrm>
            <a:off x="591203" y="4175087"/>
            <a:ext cx="2519408" cy="369332"/>
          </a:xfrm>
          <a:prstGeom prst="rect">
            <a:avLst/>
          </a:prstGeom>
          <a:noFill/>
        </p:spPr>
        <p:txBody>
          <a:bodyPr wrap="none" rtlCol="0">
            <a:spAutoFit/>
          </a:bodyPr>
          <a:lstStyle/>
          <a:p>
            <a:r>
              <a:rPr lang="en-AU" dirty="0"/>
              <a:t>1930s GHG contribution</a:t>
            </a:r>
          </a:p>
        </p:txBody>
      </p:sp>
      <p:sp>
        <p:nvSpPr>
          <p:cNvPr id="48" name="TextBox 47">
            <a:extLst>
              <a:ext uri="{FF2B5EF4-FFF2-40B4-BE49-F238E27FC236}">
                <a16:creationId xmlns:a16="http://schemas.microsoft.com/office/drawing/2014/main" id="{5B0444FE-AE71-4110-A239-107902AFFDD2}"/>
              </a:ext>
            </a:extLst>
          </p:cNvPr>
          <p:cNvSpPr txBox="1"/>
          <p:nvPr/>
        </p:nvSpPr>
        <p:spPr>
          <a:xfrm>
            <a:off x="3997668" y="4167462"/>
            <a:ext cx="3346557" cy="369332"/>
          </a:xfrm>
          <a:prstGeom prst="rect">
            <a:avLst/>
          </a:prstGeom>
          <a:noFill/>
        </p:spPr>
        <p:txBody>
          <a:bodyPr wrap="none" rtlCol="0">
            <a:spAutoFit/>
          </a:bodyPr>
          <a:lstStyle/>
          <a:p>
            <a:r>
              <a:rPr lang="en-AU" dirty="0"/>
              <a:t>GHG contribution </a:t>
            </a:r>
            <a:r>
              <a:rPr lang="en-AU" i="1" dirty="0"/>
              <a:t>since </a:t>
            </a:r>
            <a:r>
              <a:rPr lang="en-AU" dirty="0"/>
              <a:t>the 1930s</a:t>
            </a:r>
          </a:p>
        </p:txBody>
      </p:sp>
      <p:sp>
        <p:nvSpPr>
          <p:cNvPr id="3" name="TextBox 2"/>
          <p:cNvSpPr txBox="1"/>
          <p:nvPr/>
        </p:nvSpPr>
        <p:spPr>
          <a:xfrm>
            <a:off x="7991055" y="6309320"/>
            <a:ext cx="4200945" cy="646331"/>
          </a:xfrm>
          <a:prstGeom prst="rect">
            <a:avLst/>
          </a:prstGeom>
          <a:noFill/>
        </p:spPr>
        <p:txBody>
          <a:bodyPr wrap="square" rtlCol="0">
            <a:spAutoFit/>
          </a:bodyPr>
          <a:lstStyle/>
          <a:p>
            <a:r>
              <a:rPr lang="en-GB"/>
              <a:t>Greenhouse gases (Cowan et al., nature climate change 10, 505–510, 2020)</a:t>
            </a:r>
            <a:endParaRPr lang="en-GB" dirty="0"/>
          </a:p>
        </p:txBody>
      </p:sp>
    </p:spTree>
    <p:extLst>
      <p:ext uri="{BB962C8B-B14F-4D97-AF65-F5344CB8AC3E}">
        <p14:creationId xmlns:p14="http://schemas.microsoft.com/office/powerpoint/2010/main" val="418760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entationSlideMaster">
  <a:themeElements>
    <a:clrScheme name="IPCC_ColourPalette">
      <a:dk1>
        <a:srgbClr val="FFFFFF"/>
      </a:dk1>
      <a:lt1>
        <a:srgbClr val="000000"/>
      </a:lt1>
      <a:dk2>
        <a:srgbClr val="990002"/>
      </a:dk2>
      <a:lt2>
        <a:srgbClr val="5492CD"/>
      </a:lt2>
      <a:accent1>
        <a:srgbClr val="C8DEF4"/>
      </a:accent1>
      <a:accent2>
        <a:srgbClr val="E1C0BC"/>
      </a:accent2>
      <a:accent3>
        <a:srgbClr val="E8D4B2"/>
      </a:accent3>
      <a:accent4>
        <a:srgbClr val="C47900"/>
      </a:accent4>
      <a:accent5>
        <a:srgbClr val="EF550F"/>
      </a:accent5>
      <a:accent6>
        <a:srgbClr val="5492CD"/>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7305B5DA92BE44BFB3EB9FB2DC971B" ma:contentTypeVersion="14" ma:contentTypeDescription="Create a new document." ma:contentTypeScope="" ma:versionID="fe1693ba401deedad892d0ce506288b1">
  <xsd:schema xmlns:xsd="http://www.w3.org/2001/XMLSchema" xmlns:xs="http://www.w3.org/2001/XMLSchema" xmlns:p="http://schemas.microsoft.com/office/2006/metadata/properties" xmlns:ns3="479c660a-876a-4917-a5ae-87373c8bce5d" xmlns:ns4="cfaaf918-9f75-46c1-a748-feb67e288f9e" targetNamespace="http://schemas.microsoft.com/office/2006/metadata/properties" ma:root="true" ma:fieldsID="8c02e40af6e24c548e2a5cba583bd60b" ns3:_="" ns4:_="">
    <xsd:import namespace="479c660a-876a-4917-a5ae-87373c8bce5d"/>
    <xsd:import namespace="cfaaf918-9f75-46c1-a748-feb67e288f9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9c660a-876a-4917-a5ae-87373c8bce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aaf918-9f75-46c1-a748-feb67e288f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8A58C14-54F7-4E99-8F16-6E52FA234F6B}">
  <ds:schemaRefs>
    <ds:schemaRef ds:uri="http://schemas.microsoft.com/sharepoint/v3/contenttype/forms"/>
  </ds:schemaRefs>
</ds:datastoreItem>
</file>

<file path=customXml/itemProps2.xml><?xml version="1.0" encoding="utf-8"?>
<ds:datastoreItem xmlns:ds="http://schemas.openxmlformats.org/officeDocument/2006/customXml" ds:itemID="{6B17A40E-4057-4571-B4FA-065C3C0E1F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9c660a-876a-4917-a5ae-87373c8bce5d"/>
    <ds:schemaRef ds:uri="cfaaf918-9f75-46c1-a748-feb67e288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524F14-792C-447E-B609-35AB91ABF32E}">
  <ds:schemaRefs>
    <ds:schemaRef ds:uri="479c660a-876a-4917-a5ae-87373c8bce5d"/>
    <ds:schemaRef ds:uri="http://purl.org/dc/terms/"/>
    <ds:schemaRef ds:uri="http://schemas.openxmlformats.org/package/2006/metadata/core-properties"/>
    <ds:schemaRef ds:uri="cfaaf918-9f75-46c1-a748-feb67e288f9e"/>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20895</TotalTime>
  <Words>1695</Words>
  <Application>Microsoft Office PowerPoint</Application>
  <PresentationFormat>Widescreen</PresentationFormat>
  <Paragraphs>161</Paragraphs>
  <Slides>21</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Microsoft YaHei</vt:lpstr>
      <vt:lpstr>MS PGothic</vt:lpstr>
      <vt:lpstr>Arabic Typesetting</vt:lpstr>
      <vt:lpstr>Arial</vt:lpstr>
      <vt:lpstr>Calibri</vt:lpstr>
      <vt:lpstr>Helvetica Neue Medium</vt:lpstr>
      <vt:lpstr>Times New Roman</vt:lpstr>
      <vt:lpstr>Wingdings</vt:lpstr>
      <vt:lpstr>Office Theme</vt:lpstr>
      <vt:lpstr>1_PresentationSlideMaster</vt:lpstr>
      <vt:lpstr>PowerPoint Presentation</vt:lpstr>
      <vt:lpstr>Heat waves</vt:lpstr>
      <vt:lpstr>GEV use: US Northwest Heat wave: Alberta</vt:lpstr>
      <vt:lpstr>GEV fit to European data:  spatial fit</vt:lpstr>
      <vt:lpstr>PowerPoint Presentation</vt:lpstr>
      <vt:lpstr>1930s heat waves</vt:lpstr>
      <vt:lpstr>20th century historical data lessons</vt:lpstr>
      <vt:lpstr>Mechanism: stronger evaporation with more exposed soil </vt:lpstr>
      <vt:lpstr>Impact of greenhouse gases on 1936 heat waves (weather@home2 experiments, Oxford)</vt:lpstr>
      <vt:lpstr>Lessons from case study </vt:lpstr>
      <vt:lpstr>Marine heat waves: a data issue</vt:lpstr>
      <vt:lpstr>How do we expect heat waves to change in a warmer climate?</vt:lpstr>
      <vt:lpstr>Change in location parameter</vt:lpstr>
      <vt:lpstr>Change in scale and shape parameter </vt:lpstr>
      <vt:lpstr>What does the change look like</vt:lpstr>
      <vt:lpstr>Risk ratios for a 1/decade heat event will increase strongly in future </vt:lpstr>
      <vt:lpstr>PowerPoint Presentation</vt:lpstr>
      <vt:lpstr>PowerPoint Presentation</vt:lpstr>
      <vt:lpstr>Extremes research challenges</vt:lpstr>
      <vt:lpstr>PowerPoint Presentation</vt:lpstr>
      <vt:lpstr>PowerPoint Presentation</vt:lpstr>
    </vt:vector>
  </TitlesOfParts>
  <Company>University of Edinburgh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Tambora</dc:title>
  <dc:creator>HEGERL Gabi</dc:creator>
  <cp:lastModifiedBy>HEGERL Gabi</cp:lastModifiedBy>
  <cp:revision>843</cp:revision>
  <cp:lastPrinted>2021-06-29T22:07:12Z</cp:lastPrinted>
  <dcterms:created xsi:type="dcterms:W3CDTF">2015-03-27T15:26:09Z</dcterms:created>
  <dcterms:modified xsi:type="dcterms:W3CDTF">2022-06-28T10:16:50Z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0x010100B77305B5DA92BE44BFB3EB9FB2DC971B</vt:lpwstr>
  </property>
</Properties>
</file>