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402" r:id="rId4"/>
    <p:sldId id="381" r:id="rId5"/>
    <p:sldId id="403" r:id="rId6"/>
    <p:sldId id="384" r:id="rId7"/>
    <p:sldId id="261" r:id="rId8"/>
    <p:sldId id="404" r:id="rId9"/>
    <p:sldId id="405" r:id="rId10"/>
    <p:sldId id="408" r:id="rId11"/>
    <p:sldId id="407" r:id="rId12"/>
    <p:sldId id="406" r:id="rId13"/>
    <p:sldId id="409" r:id="rId14"/>
    <p:sldId id="410" r:id="rId15"/>
    <p:sldId id="411" r:id="rId16"/>
    <p:sldId id="268" r:id="rId17"/>
    <p:sldId id="413" r:id="rId18"/>
    <p:sldId id="390" r:id="rId19"/>
    <p:sldId id="412" r:id="rId20"/>
    <p:sldId id="386" r:id="rId21"/>
    <p:sldId id="3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1A1E-D0DA-D449-810C-56F434835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0377-EE0F-BE4D-82BE-0ECA97F1E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2079B-20BD-134A-9A56-FA3386FB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46533-0654-9E4C-A634-1CF41759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3B02-C5B5-FF47-93CC-D9DDA760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47B5-39A2-D043-9969-E76AA9B8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CA963-ED74-444A-A690-A286B1D6F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216A-B981-8543-8172-D67C7038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6E4E7-4A7B-0347-9828-50F3BB1A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303EC-8A35-5C42-932D-40D58AE9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D518F-8ED5-6F49-BB62-7F420E117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D1802-7481-DA48-8D09-77A100A11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F8A4A-037D-2843-81D6-0D6CAA7F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59F1C-D5E7-2F49-8D98-E9B6C921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E3B7-D398-2940-8D69-910064F3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4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7968-868B-AA4C-BA14-5A639F8E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B4C0-BE94-7A45-A5E5-31EC5E69F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C73D-05D3-8F4F-8E9C-BA94621E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3797F-2F86-C046-91D7-0C3FE70A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7E893-3A2D-EB4A-90C0-407AD7C4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4614-1EC3-8044-960F-F44AC476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758E6-1A04-D74D-9CD6-211DEE1E1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410A4-5BEC-8441-A425-3EABA57F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30E-079F-FD4B-97A5-12FCF084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DF4BA-0B8F-384A-8187-D8357355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BFE2-6D15-5C43-BB44-B02C0EAB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E965-327D-5B47-A549-884528FA6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363D7-DB80-D543-AB8B-062DB58A1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C2B25-FF24-234B-A81F-8DB12399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6B3BC-D1CE-5247-89B3-B56B7B00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6EE75-F05F-8942-A93E-34A7D62B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EE56-B7EC-8941-A8FF-DE82BB43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E6ED5-2764-8040-93D7-2BCBD435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6ABE1-E1AC-BF44-AD6F-A68034ED2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689F3-BCAF-E94F-BEEA-611857B0F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0405D-19C3-954F-A002-D7B7A58C9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B94F6-4F59-904D-AC69-F7ACD315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3EC57-46B6-F34F-B454-7BA4B49C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0D086-9D77-CC43-8ABC-DD567302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9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1BE9-FD7C-E040-8304-C4DB73FA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B4D31-51B5-0C4E-9F49-DBFEE49A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6333C-0CBC-A649-B8D5-CA9E77C4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D44A4-6330-7F44-9967-970A9CF8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01A58-1F34-B44D-88DD-FBAF9DF7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69AED-BCEB-1448-A36B-B8662AA2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D50E7-E83C-6748-BD97-82B3B0C7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22A8-D4EF-C348-9DDB-2A8DE855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9E91-1380-B84A-94C6-83314795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AC25B-6867-E745-9DDB-833D1790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64AFA-F72A-6D49-850B-08A24052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782CD-6DFF-6A4B-8431-944BF3D4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D83D5-6E78-114E-B827-6BAEA7D0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4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9496-CD79-1243-9368-4A392434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6EBA5-E4C0-C142-BFA1-F2D034ED8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574D3-5224-904A-B5C1-29CB83372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139A9-8688-6A4A-90EB-576E127C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C718-D1CA-D640-9776-0A748396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3F9ED-BE30-0C40-8E50-50E550F8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027B0-CABC-F744-9BDA-44ACAC77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FECC9-923F-5E47-9ABF-9AEDA3106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F4FDB-E399-2745-ADF4-DF17993D9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1E0C-A784-DC43-BEBF-A17705397324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E7FE-D8CB-7A45-A68F-0D3A22EB8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E7973-FB3B-7249-9391-E943D53F8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D6395-F3AE-9D48-BFCC-A740B211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AB72-02DC-084D-9D44-8211EE195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Deep neural networks with controlled variable selection for genetic studies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8B4EF-9390-CE43-98D4-07241A00D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601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 err="1"/>
              <a:t>Zihuai</a:t>
            </a:r>
            <a:r>
              <a:rPr lang="en-US" sz="1800" dirty="0"/>
              <a:t> He</a:t>
            </a:r>
          </a:p>
          <a:p>
            <a:r>
              <a:rPr lang="en-US" sz="1800" dirty="0"/>
              <a:t>Department of Neurology &amp; Neurological Sciences</a:t>
            </a:r>
          </a:p>
          <a:p>
            <a:r>
              <a:rPr lang="en-US" sz="1800" dirty="0"/>
              <a:t>Department of Medicine (Biomedical Informatics Research)</a:t>
            </a:r>
          </a:p>
          <a:p>
            <a:r>
              <a:rPr lang="en-US" sz="1800" dirty="0"/>
              <a:t>Stanford University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026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4AE4-65F7-B217-5A2F-32FA7A0A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hierarchical layers improves computational efficiency </a:t>
            </a:r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FBF537B4-6EA8-16B9-A62F-72864902A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2553494"/>
            <a:ext cx="10160000" cy="2895600"/>
          </a:xfrm>
        </p:spPr>
      </p:pic>
    </p:spTree>
    <p:extLst>
      <p:ext uri="{BB962C8B-B14F-4D97-AF65-F5344CB8AC3E}">
        <p14:creationId xmlns:p14="http://schemas.microsoft.com/office/powerpoint/2010/main" val="1575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3AD4-C2B8-2A12-745C-5B9BF0B6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Pronounced randomness in feature selection in DNN due to its stochastic nature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6D4F-473A-4AE3-98CB-3AAE273F9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2060" y="2060513"/>
                <a:ext cx="632701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calculate the stabilized FIs as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. </a:t>
                </a:r>
              </a:p>
              <a:p>
                <a:r>
                  <a:rPr lang="en-US" dirty="0"/>
                  <a:t>For </a:t>
                </a:r>
                <a:r>
                  <a:rPr lang="en-US" i="1" dirty="0"/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set of hyper-parameter and </a:t>
                </a:r>
                <a:r>
                  <a:rPr lang="en-US" i="1" dirty="0"/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epoch number,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𝜓</m:t>
                          </m:r>
                        </m:e>
                        <m:sub>
                          <m:r>
                            <a:rPr lang="en-US" sz="2000" i="1"/>
                            <m:t>𝑗𝑘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/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𝑣𝑎𝑙</m:t>
                                  </m:r>
                                  <m:r>
                                    <a:rPr lang="en-US" sz="2000" i="1"/>
                                    <m:t>_</m:t>
                                  </m:r>
                                  <m:r>
                                    <a:rPr lang="en-US" sz="2000" i="1"/>
                                    <m:t>𝑙𝑜𝑠𝑠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/>
                            <m:t>−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𝑣𝑎𝑙</m:t>
                              </m:r>
                              <m:r>
                                <a:rPr lang="en-US" sz="2000" i="1"/>
                                <m:t>_</m:t>
                              </m:r>
                              <m:r>
                                <a:rPr lang="en-US" sz="2000" i="1"/>
                                <m:t>𝑙𝑜𝑠𝑠</m:t>
                              </m:r>
                            </m:e>
                            <m:sub>
                              <m:r>
                                <a:rPr lang="en-US" sz="2000" i="1"/>
                                <m:t>𝑗𝑘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000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/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𝑣𝑎𝑙</m:t>
                                  </m:r>
                                  <m:r>
                                    <a:rPr lang="en-US" sz="2000" i="1"/>
                                    <m:t>_</m:t>
                                  </m:r>
                                  <m:r>
                                    <a:rPr lang="en-US" sz="2000" i="1"/>
                                    <m:t>𝑙𝑜𝑠𝑠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/>
                            <m:t>−</m:t>
                          </m:r>
                          <m:r>
                            <a:rPr lang="en-US" sz="2000" i="1"/>
                            <m:t>𝑚𝑖𝑛</m:t>
                          </m:r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𝑣𝑎𝑙</m:t>
                          </m:r>
                          <m:r>
                            <a:rPr lang="en-US" sz="2000" i="1"/>
                            <m:t>_</m:t>
                          </m:r>
                          <m:r>
                            <a:rPr lang="en-US" sz="2000" i="1"/>
                            <m:t>𝑙𝑜𝑠𝑠</m:t>
                          </m:r>
                          <m:r>
                            <a:rPr lang="en-US" sz="2000" i="1"/>
                            <m:t>)</m:t>
                          </m:r>
                        </m:den>
                      </m:f>
                      <m:r>
                        <a:rPr lang="en-US" sz="2000" i="1"/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6D4F-473A-4AE3-98CB-3AAE273F9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2060" y="2060513"/>
                <a:ext cx="6327015" cy="4351338"/>
              </a:xfrm>
              <a:blipFill>
                <a:blip r:embed="rId2"/>
                <a:stretch>
                  <a:fillRect l="-1603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Chart, shape&#10;&#10;Description automatically generated">
            <a:extLst>
              <a:ext uri="{FF2B5EF4-FFF2-40B4-BE49-F238E27FC236}">
                <a16:creationId xmlns:a16="http://schemas.microsoft.com/office/drawing/2014/main" id="{E43A490C-FA8F-EF79-9B23-4D1BBE0A5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33"/>
          <a:stretch/>
        </p:blipFill>
        <p:spPr>
          <a:xfrm>
            <a:off x="587456" y="1839851"/>
            <a:ext cx="47233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3BCE-95FD-7929-3277-C093EA0A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improves the robustness</a:t>
            </a:r>
          </a:p>
        </p:txBody>
      </p:sp>
      <p:pic>
        <p:nvPicPr>
          <p:cNvPr id="5" name="Content Placeholder 4" descr="Chart, shape&#10;&#10;Description automatically generated">
            <a:extLst>
              <a:ext uri="{FF2B5EF4-FFF2-40B4-BE49-F238E27FC236}">
                <a16:creationId xmlns:a16="http://schemas.microsoft.com/office/drawing/2014/main" id="{73F3AE49-294D-0CC7-560E-8F57C8A95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94744"/>
            <a:ext cx="10515600" cy="3213100"/>
          </a:xfrm>
        </p:spPr>
      </p:pic>
    </p:spTree>
    <p:extLst>
      <p:ext uri="{BB962C8B-B14F-4D97-AF65-F5344CB8AC3E}">
        <p14:creationId xmlns:p14="http://schemas.microsoft.com/office/powerpoint/2010/main" val="104448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EAE7-898C-69E4-AF46-E48D5905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FDR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1DA64D-02FC-7554-F0A5-412826348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96" y="1371600"/>
            <a:ext cx="7511804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32F96B-F25C-F35B-A907-71AAFB20B7E3}"/>
              </a:ext>
            </a:extLst>
          </p:cNvPr>
          <p:cNvSpPr txBox="1">
            <a:spLocks/>
          </p:cNvSpPr>
          <p:nvPr/>
        </p:nvSpPr>
        <p:spPr>
          <a:xfrm>
            <a:off x="642872" y="1690688"/>
            <a:ext cx="4414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10,000 individuals</a:t>
            </a:r>
          </a:p>
          <a:p>
            <a:r>
              <a:rPr lang="en-US" dirty="0"/>
              <a:t>2,000 genetic variants</a:t>
            </a:r>
          </a:p>
          <a:p>
            <a:r>
              <a:rPr lang="en-US" dirty="0"/>
              <a:t>Minor allele counts &gt; 10</a:t>
            </a:r>
          </a:p>
          <a:p>
            <a:r>
              <a:rPr lang="en-US" dirty="0"/>
              <a:t>Four causal variants with non-linear effects</a:t>
            </a:r>
          </a:p>
        </p:txBody>
      </p:sp>
    </p:spTree>
    <p:extLst>
      <p:ext uri="{BB962C8B-B14F-4D97-AF65-F5344CB8AC3E}">
        <p14:creationId xmlns:p14="http://schemas.microsoft.com/office/powerpoint/2010/main" val="22659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C6D-B6CC-7D49-75FF-45C83ABF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data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640D-1846-0FAC-C6A7-C074E67DF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Functionally informed analysis of 8,461 protein quantitative trait loci (</a:t>
            </a:r>
            <a:r>
              <a:rPr lang="en-US" dirty="0" err="1"/>
              <a:t>pQTLs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identify </a:t>
            </a:r>
            <a:r>
              <a:rPr lang="en-US" dirty="0" err="1"/>
              <a:t>pQTLs</a:t>
            </a:r>
            <a:r>
              <a:rPr lang="en-US" dirty="0"/>
              <a:t> that are also putative causal variants of AD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E2A5D3-DE09-60AF-2E12-5D524535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96" y="2799607"/>
            <a:ext cx="610720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1BB4C1F-C2A2-5365-31D5-4124E421D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770" y="457200"/>
            <a:ext cx="9762459" cy="6400800"/>
          </a:xfrm>
        </p:spPr>
      </p:pic>
    </p:spTree>
    <p:extLst>
      <p:ext uri="{BB962C8B-B14F-4D97-AF65-F5344CB8AC3E}">
        <p14:creationId xmlns:p14="http://schemas.microsoft.com/office/powerpoint/2010/main" val="28629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6EE3-6A5F-304F-87CB-22CA8B18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D5B0A-BD0F-BD44-A4C1-1A7460CDB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method is not restricted to genetic studies</a:t>
            </a:r>
          </a:p>
          <a:p>
            <a:r>
              <a:rPr lang="en-US" dirty="0"/>
              <a:t>Still computationally intensive – future application to whole genome</a:t>
            </a:r>
          </a:p>
          <a:p>
            <a:r>
              <a:rPr lang="en-US" dirty="0"/>
              <a:t>Better method to de-randomize feature selection</a:t>
            </a:r>
          </a:p>
        </p:txBody>
      </p:sp>
    </p:spTree>
    <p:extLst>
      <p:ext uri="{BB962C8B-B14F-4D97-AF65-F5344CB8AC3E}">
        <p14:creationId xmlns:p14="http://schemas.microsoft.com/office/powerpoint/2010/main" val="169915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E5AB-26EF-BA64-4904-1F577736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FE59-5663-A36F-D450-08761A3C0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43795" cy="383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Postdocs and students</a:t>
            </a:r>
          </a:p>
          <a:p>
            <a:r>
              <a:rPr lang="en-US" sz="2400" dirty="0"/>
              <a:t>Peyman H. </a:t>
            </a:r>
            <a:r>
              <a:rPr lang="en-US" sz="2400" dirty="0" err="1"/>
              <a:t>Kassani</a:t>
            </a:r>
            <a:endParaRPr lang="en-US" sz="2400" dirty="0"/>
          </a:p>
          <a:p>
            <a:r>
              <a:rPr lang="en-US" sz="2400" dirty="0"/>
              <a:t>Fred Lu</a:t>
            </a:r>
          </a:p>
          <a:p>
            <a:r>
              <a:rPr lang="en-US" sz="2400" dirty="0"/>
              <a:t>Yann Le </a:t>
            </a:r>
            <a:r>
              <a:rPr lang="en-US" sz="2400" dirty="0" err="1"/>
              <a:t>Guen</a:t>
            </a:r>
            <a:endParaRPr lang="en-US" sz="2400" dirty="0"/>
          </a:p>
          <a:p>
            <a:r>
              <a:rPr lang="en-US" sz="2400" dirty="0" err="1"/>
              <a:t>Prashnna</a:t>
            </a:r>
            <a:r>
              <a:rPr lang="en-US" sz="2400" dirty="0"/>
              <a:t> K </a:t>
            </a:r>
            <a:r>
              <a:rPr lang="en-US" sz="2400" dirty="0" err="1"/>
              <a:t>Gyawali</a:t>
            </a:r>
            <a:endParaRPr lang="en-US" sz="2400" dirty="0"/>
          </a:p>
          <a:p>
            <a:r>
              <a:rPr lang="en-US" sz="2400" dirty="0"/>
              <a:t>Xiaoxia Liu</a:t>
            </a:r>
          </a:p>
          <a:p>
            <a:r>
              <a:rPr lang="en-US" sz="2400" dirty="0"/>
              <a:t>Xinran Qi</a:t>
            </a:r>
          </a:p>
          <a:p>
            <a:r>
              <a:rPr lang="en-US" sz="2400" dirty="0"/>
              <a:t>Aaron </a:t>
            </a:r>
            <a:r>
              <a:rPr lang="en-US" sz="2400" dirty="0" err="1"/>
              <a:t>Sossin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634C79-8A44-D911-ED91-213AEB303EFA}"/>
              </a:ext>
            </a:extLst>
          </p:cNvPr>
          <p:cNvSpPr txBox="1">
            <a:spLocks/>
          </p:cNvSpPr>
          <p:nvPr/>
        </p:nvSpPr>
        <p:spPr>
          <a:xfrm>
            <a:off x="5882740" y="1825625"/>
            <a:ext cx="54710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Collaborators</a:t>
            </a:r>
          </a:p>
          <a:p>
            <a:r>
              <a:rPr lang="en-US" sz="2400" dirty="0" err="1"/>
              <a:t>Iuliana</a:t>
            </a:r>
            <a:r>
              <a:rPr lang="en-US" sz="2400" dirty="0"/>
              <a:t> </a:t>
            </a:r>
            <a:r>
              <a:rPr lang="en-US" sz="2400" dirty="0" err="1"/>
              <a:t>Ionita-Laza</a:t>
            </a:r>
            <a:r>
              <a:rPr lang="en-US" sz="2400" dirty="0"/>
              <a:t> (Columbia)</a:t>
            </a:r>
          </a:p>
          <a:p>
            <a:r>
              <a:rPr lang="en-US" sz="2400" dirty="0" err="1"/>
              <a:t>Linxi</a:t>
            </a:r>
            <a:r>
              <a:rPr lang="en-US" sz="2400" dirty="0"/>
              <a:t> Liu (Pittsburgh)</a:t>
            </a:r>
          </a:p>
          <a:p>
            <a:r>
              <a:rPr lang="en-US" sz="2400" dirty="0"/>
              <a:t>Michael D </a:t>
            </a:r>
            <a:r>
              <a:rPr lang="en-US" sz="2400" dirty="0" err="1"/>
              <a:t>Greicius</a:t>
            </a:r>
            <a:endParaRPr lang="en-US" sz="2400" dirty="0"/>
          </a:p>
          <a:p>
            <a:r>
              <a:rPr lang="en-US" sz="2400" dirty="0"/>
              <a:t>Emmanuel </a:t>
            </a:r>
            <a:r>
              <a:rPr lang="en-US" sz="2400" dirty="0" err="1"/>
              <a:t>Candes</a:t>
            </a:r>
            <a:endParaRPr lang="en-US" sz="2400" dirty="0"/>
          </a:p>
          <a:p>
            <a:r>
              <a:rPr lang="en-US" sz="2400" dirty="0"/>
              <a:t>Chiara </a:t>
            </a:r>
            <a:r>
              <a:rPr lang="en-US" sz="2400" dirty="0" err="1"/>
              <a:t>Sabatti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3E890-C9EC-2631-0F34-9DB93902D27A}"/>
              </a:ext>
            </a:extLst>
          </p:cNvPr>
          <p:cNvSpPr/>
          <p:nvPr/>
        </p:nvSpPr>
        <p:spPr>
          <a:xfrm>
            <a:off x="6286537" y="6332723"/>
            <a:ext cx="5905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Our new group for interpretable AI/ML for AD is hiring!</a:t>
            </a:r>
          </a:p>
        </p:txBody>
      </p:sp>
    </p:spTree>
    <p:extLst>
      <p:ext uri="{BB962C8B-B14F-4D97-AF65-F5344CB8AC3E}">
        <p14:creationId xmlns:p14="http://schemas.microsoft.com/office/powerpoint/2010/main" val="174602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DD5D-59C4-7340-8623-959CA6A3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knockoff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FD789-7DAB-F64C-9FAC-DCF6D8C74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Knockoff filter with multiple knockoffs: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median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&gt;0: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≥1,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#{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𝑘𝑙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=0,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285750" indent="-285750"/>
                <a:r>
                  <a:rPr lang="en-US" sz="2400" dirty="0"/>
                  <a:t>“Detection threshold”=(1/ Target FDR)/number of knockoffs, e.g.</a:t>
                </a:r>
              </a:p>
              <a:p>
                <a:pPr marL="742950" lvl="1" indent="-285750"/>
                <a:r>
                  <a:rPr lang="en-US" dirty="0"/>
                  <a:t>Target FDR=0.10, five knockoffs; requires ~10/5=2 independent signals.</a:t>
                </a:r>
              </a:p>
              <a:p>
                <a:r>
                  <a:rPr lang="en-US" sz="2400" dirty="0"/>
                  <a:t>In addition,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has reduced variation given the same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FD789-7DAB-F64C-9FAC-DCF6D8C74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60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1D8B-C2CB-985B-79E9-9C04DF0E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55BC42-DA52-A9F8-710A-8DC045B7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03" y="1463675"/>
            <a:ext cx="6581994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5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33D6-A53B-3243-8526-9C0B49F8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Genome-wide association studies (GWAS) of Alzheimer’s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5651-208E-4E45-B335-7FC8FCF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400" dirty="0"/>
              <a:t>Test association between a trait of interest (Y) and </a:t>
            </a:r>
            <a:r>
              <a:rPr lang="en-US" sz="2400" b="1" dirty="0"/>
              <a:t>each</a:t>
            </a:r>
            <a:r>
              <a:rPr lang="en-US" sz="2400" dirty="0"/>
              <a:t> genetic variant (G), adjusting for covariates (X), Y~X+G; quantified by a p-value.</a:t>
            </a:r>
          </a:p>
          <a:p>
            <a:pPr marL="285750" indent="-285750"/>
            <a:r>
              <a:rPr lang="en-US" sz="2400" dirty="0"/>
              <a:t>Select genetic variants with p-value&lt;5*10^-8.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E6D5A5-6BEF-DC44-A188-27FE6F22CFBC}"/>
              </a:ext>
            </a:extLst>
          </p:cNvPr>
          <p:cNvGrpSpPr/>
          <p:nvPr/>
        </p:nvGrpSpPr>
        <p:grpSpPr>
          <a:xfrm>
            <a:off x="2556491" y="3429000"/>
            <a:ext cx="7079017" cy="3059333"/>
            <a:chOff x="1177216" y="2287947"/>
            <a:chExt cx="6789567" cy="2855553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B896424-844F-A640-92B0-59BD2D353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8790" b="15151"/>
            <a:stretch/>
          </p:blipFill>
          <p:spPr>
            <a:xfrm>
              <a:off x="1177216" y="2287947"/>
              <a:ext cx="6789567" cy="2778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5C1617-245B-8444-8FAC-A77FE18018D9}"/>
                </a:ext>
              </a:extLst>
            </p:cNvPr>
            <p:cNvSpPr txBox="1"/>
            <p:nvPr/>
          </p:nvSpPr>
          <p:spPr>
            <a:xfrm>
              <a:off x="1177216" y="4866501"/>
              <a:ext cx="2980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Andrews et al. (2020), </a:t>
              </a:r>
              <a:r>
                <a:rPr lang="en-US" sz="1200" i="1" dirty="0"/>
                <a:t>The Lancet Neurology</a:t>
              </a:r>
              <a:r>
                <a:rPr lang="en-US" sz="1200" dirty="0"/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37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115E-C93B-CB43-B20E-91186B66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Knockoff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F5E16C-5FCD-CA4B-9251-FE602E281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For each variant, generate multiple knockoffs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, ⋯,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such that they are jointly exchangeable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For each target window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, calculate p-value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bSup>
                      </m:e>
                    </m:func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median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𝑘𝑙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𝑘𝑙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fun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F5E16C-5FCD-CA4B-9251-FE602E281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4A64D6-5508-2042-A56F-9FAB18657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49"/>
          <a:stretch/>
        </p:blipFill>
        <p:spPr>
          <a:xfrm>
            <a:off x="1023940" y="2692089"/>
            <a:ext cx="7315200" cy="1845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2089E-B4A1-234F-89F2-1D33FD669734}"/>
              </a:ext>
            </a:extLst>
          </p:cNvPr>
          <p:cNvSpPr txBox="1"/>
          <p:nvPr/>
        </p:nvSpPr>
        <p:spPr>
          <a:xfrm>
            <a:off x="8612344" y="3029963"/>
            <a:ext cx="28553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 model it with a</a:t>
            </a:r>
            <a:r>
              <a:rPr lang="en-US" sz="1400" dirty="0">
                <a:solidFill>
                  <a:srgbClr val="8C1515"/>
                </a:solidFill>
              </a:rPr>
              <a:t> conditional </a:t>
            </a:r>
          </a:p>
          <a:p>
            <a:r>
              <a:rPr lang="en-US" sz="1400" dirty="0">
                <a:solidFill>
                  <a:srgbClr val="8C1515"/>
                </a:solidFill>
              </a:rPr>
              <a:t>auto-regressive type model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with low-rank approximation</a:t>
            </a:r>
          </a:p>
          <a:p>
            <a:r>
              <a:rPr lang="en-US" sz="1400" dirty="0"/>
              <a:t>and develop a </a:t>
            </a:r>
            <a:r>
              <a:rPr lang="en-US" sz="1400" dirty="0">
                <a:solidFill>
                  <a:srgbClr val="8C1515"/>
                </a:solidFill>
              </a:rPr>
              <a:t>resampling-based</a:t>
            </a:r>
            <a:r>
              <a:rPr lang="en-US" sz="1400" dirty="0"/>
              <a:t> </a:t>
            </a:r>
          </a:p>
          <a:p>
            <a:r>
              <a:rPr lang="en-US" sz="1400" dirty="0"/>
              <a:t>generator that is more robust to the </a:t>
            </a:r>
          </a:p>
          <a:p>
            <a:r>
              <a:rPr lang="en-US" sz="1400" dirty="0"/>
              <a:t>distribution of G.</a:t>
            </a:r>
          </a:p>
        </p:txBody>
      </p:sp>
    </p:spTree>
    <p:extLst>
      <p:ext uri="{BB962C8B-B14F-4D97-AF65-F5344CB8AC3E}">
        <p14:creationId xmlns:p14="http://schemas.microsoft.com/office/powerpoint/2010/main" val="158647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1E4A-2FA4-E043-B33A-0D26AC28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knockoff generator with practical assumptions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73425-293B-A545-9BEE-D097EAC19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2600" dirty="0"/>
                  <a:t>Assume Markov property (local linkage disequilibrium)</a:t>
                </a:r>
              </a:p>
              <a:p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600" b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600" b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sz="2600" b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1">
                                  <a:latin typeface="Cambria Math" panose="02040503050406030204" pitchFamily="18" charset="0"/>
                                </a:rPr>
                                <m:t>⋯, 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600" b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p>
                          </m:sSub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1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Assume a linear model (genotype dosage)</a:t>
                </a:r>
              </a:p>
              <a:p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acc>
                        </m:e>
                        <m:sub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We calculate the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</m:acc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600" dirty="0"/>
                  <a:t> and its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/>
                  <a:t> permutations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</m:acc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600" b="1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</m:acc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</m:oMath>
                </a14:m>
                <a:r>
                  <a:rPr lang="en-US" sz="2600" dirty="0"/>
                  <a:t>, and then define the knockoff feature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600" dirty="0"/>
                  <a:t> to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</m:acc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en-US" sz="2600" dirty="0"/>
                  <a:t>. </a:t>
                </a:r>
              </a:p>
              <a:p>
                <a:r>
                  <a:rPr lang="en-US" sz="2600" dirty="0"/>
                  <a:t>Note: the covariance matrices largely overlap; the original variants knockoffs are highly correlated. A low-rank approximation is possible.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73425-293B-A545-9BEE-D097EAC19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261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31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6E3D-B868-83D0-E060-BAB87275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complex genetic interactions 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2EBF283-92F2-3D12-5E69-F72EC330B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90688"/>
            <a:ext cx="9144000" cy="2668395"/>
          </a:xfr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762F7FD-4DDB-2676-2331-210AC071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359083"/>
            <a:ext cx="9144000" cy="1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8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2A5B-13E4-914B-BD40-F0764F36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applying neural networks (NN) to genetic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30C6-288E-7542-A481-F9DA0815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/>
            <a:r>
              <a:rPr lang="en-US" sz="2400" dirty="0"/>
              <a:t>Poor interpretability </a:t>
            </a:r>
          </a:p>
          <a:p>
            <a:pPr marL="838190" lvl="1" indent="-380990"/>
            <a:r>
              <a:rPr lang="en-US" sz="2000" dirty="0"/>
              <a:t>Difficult to identify how changes of the genetic variants influence the disease outcome</a:t>
            </a:r>
          </a:p>
          <a:p>
            <a:pPr marL="838190" lvl="1" indent="-380990"/>
            <a:r>
              <a:rPr lang="en-US" sz="2000" dirty="0"/>
              <a:t>Most feature attribution methods lack a rigorous control on the false discovery rate (FDR)</a:t>
            </a:r>
          </a:p>
          <a:p>
            <a:pPr marL="380990" indent="-380990"/>
            <a:r>
              <a:rPr lang="en-US" sz="2400" dirty="0"/>
              <a:t>Susceptible to noise and a lack of robustness</a:t>
            </a:r>
          </a:p>
          <a:p>
            <a:pPr marL="838190" lvl="1" indent="-380990"/>
            <a:r>
              <a:rPr lang="en-US" sz="2000" dirty="0"/>
              <a:t>NN training is stochastic</a:t>
            </a:r>
          </a:p>
          <a:p>
            <a:pPr marL="838190" lvl="1" indent="-380990"/>
            <a:r>
              <a:rPr lang="en-US" sz="2000" dirty="0"/>
              <a:t>Feature attributions can be relatively random</a:t>
            </a:r>
            <a:endParaRPr lang="en-US" sz="2400" dirty="0"/>
          </a:p>
          <a:p>
            <a:pPr marL="380990" indent="-380990"/>
            <a:r>
              <a:rPr lang="en-US" sz="2400" dirty="0"/>
              <a:t>Sheer number of genetic variants, low signal-to-noise ratio, and strong correlations among genetic variants</a:t>
            </a:r>
          </a:p>
        </p:txBody>
      </p:sp>
    </p:spTree>
    <p:extLst>
      <p:ext uri="{BB962C8B-B14F-4D97-AF65-F5344CB8AC3E}">
        <p14:creationId xmlns:p14="http://schemas.microsoft.com/office/powerpoint/2010/main" val="22623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623F-DD3B-16E6-F3BE-4251E498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attribution methods for 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85ABF-8341-38BF-87C0-41D1A5C75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Existing methods can quantify relative importance of each input feature</a:t>
            </a:r>
          </a:p>
          <a:p>
            <a:pPr lvl="1"/>
            <a:r>
              <a:rPr lang="en-US" dirty="0"/>
              <a:t>Gradient backpropagation method (e.g. gradients, integrated gradients, expected gradients, </a:t>
            </a:r>
            <a:r>
              <a:rPr lang="en-US" dirty="0" err="1"/>
              <a:t>DeepLIFT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Explaining by removing” methods (e.g. SAGE, SHAP, LIME)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genetic studies, we look for a threshold to rigorously define selected variants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A8E9524-98D8-B9CC-A190-A641BA58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14" y="3230561"/>
            <a:ext cx="10031972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1320CA-0FF5-FF36-30A2-7E580565CDA0}"/>
              </a:ext>
            </a:extLst>
          </p:cNvPr>
          <p:cNvSpPr txBox="1"/>
          <p:nvPr/>
        </p:nvSpPr>
        <p:spPr>
          <a:xfrm>
            <a:off x="7919612" y="6464297"/>
            <a:ext cx="427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</a:t>
            </a:r>
            <a:r>
              <a:rPr lang="en-US" dirty="0" err="1"/>
              <a:t>Ghorbani</a:t>
            </a:r>
            <a:r>
              <a:rPr lang="en-US" dirty="0"/>
              <a:t> and Abid et al. (2018)</a:t>
            </a:r>
          </a:p>
        </p:txBody>
      </p:sp>
    </p:spTree>
    <p:extLst>
      <p:ext uri="{BB962C8B-B14F-4D97-AF65-F5344CB8AC3E}">
        <p14:creationId xmlns:p14="http://schemas.microsoft.com/office/powerpoint/2010/main" val="352549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08A3-70DA-274C-9D72-0A0AAC97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model-X</a:t>
            </a:r>
            <a:r>
              <a:rPr lang="en-US" dirty="0"/>
              <a:t> knockoff framework (</a:t>
            </a:r>
            <a:r>
              <a:rPr lang="en-US" dirty="0" err="1"/>
              <a:t>Candes</a:t>
            </a:r>
            <a:r>
              <a:rPr lang="en-US" dirty="0"/>
              <a:t> et al. 2018, </a:t>
            </a:r>
            <a:r>
              <a:rPr lang="en-US" i="1" dirty="0"/>
              <a:t>JRSS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3A9C37-8712-CA49-ACC5-2092C431B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–</a:t>
                </a:r>
                <a:r>
                  <a:rPr lang="en-US" dirty="0" err="1"/>
                  <a:t>th</a:t>
                </a:r>
                <a:r>
                  <a:rPr lang="en-US" dirty="0"/>
                  <a:t> individual, augment the original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synthetic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such that</a:t>
                </a:r>
              </a:p>
              <a:p>
                <a:pPr marL="742950" lvl="1" indent="-285750"/>
                <a:r>
                  <a:rPr lang="en-US" dirty="0">
                    <a:solidFill>
                      <a:srgbClr val="0070C0"/>
                    </a:solidFill>
                  </a:rPr>
                  <a:t>Exchangeability</a:t>
                </a:r>
                <a:r>
                  <a:rPr lang="en-US" dirty="0"/>
                  <a:t> 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swap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</a:p>
              <a:p>
                <a:pPr marL="742950" lvl="1" indent="-285750"/>
                <a:r>
                  <a:rPr lang="en-US" dirty="0">
                    <a:solidFill>
                      <a:srgbClr val="0070C0"/>
                    </a:solidFill>
                  </a:rPr>
                  <a:t>Conditional independence </a:t>
                </a:r>
                <a:r>
                  <a:rPr lang="en-US" dirty="0"/>
                  <a:t>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–</a:t>
                </a:r>
                <a:r>
                  <a:rPr lang="en-US" dirty="0" err="1"/>
                  <a:t>th</a:t>
                </a:r>
                <a:r>
                  <a:rPr lang="en-US" dirty="0"/>
                  <a:t> variant, calculate importance score for original data and synthetic data, and their contrast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/>
                <a:endParaRPr lang="en-US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dirty="0"/>
                  <a:t>Knockoff filter to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as significance. Control for </a:t>
                </a:r>
                <a:r>
                  <a:rPr lang="en-US" dirty="0">
                    <a:solidFill>
                      <a:srgbClr val="0070C0"/>
                    </a:solidFill>
                  </a:rPr>
                  <a:t>false discovery rate (FDR)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&gt;0: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≤−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#{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marL="285750" indent="-285750"/>
                <a:r>
                  <a:rPr lang="en-US" dirty="0" err="1"/>
                  <a:t>Sesia</a:t>
                </a:r>
                <a:r>
                  <a:rPr lang="en-US" dirty="0"/>
                  <a:t> et al. (2019), (2020), (2021), He et al. (2021) extended it to genetic studies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3A9C37-8712-CA49-ACC5-2092C431B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07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8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451E-5A18-6C4A-A1E6-30D7D472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model-X Knockoff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503E-C594-5345-9427-F171FCD1C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Prioritize causal variants over associations</a:t>
            </a:r>
          </a:p>
          <a:p>
            <a:r>
              <a:rPr lang="en-US" sz="2400" dirty="0"/>
              <a:t>Enhanced power for locus discovery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Model-free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84AB6-52A0-9642-812A-C1F997CCE9BB}"/>
              </a:ext>
            </a:extLst>
          </p:cNvPr>
          <p:cNvGrpSpPr/>
          <p:nvPr/>
        </p:nvGrpSpPr>
        <p:grpSpPr>
          <a:xfrm>
            <a:off x="6928901" y="2539129"/>
            <a:ext cx="4424899" cy="3953746"/>
            <a:chOff x="147100" y="933132"/>
            <a:chExt cx="4424899" cy="3953746"/>
          </a:xfrm>
        </p:grpSpPr>
        <p:pic>
          <p:nvPicPr>
            <p:cNvPr id="5" name="Picture 4" descr="A picture containing text, writing implement, pencil, screenshot&#10;&#10;Description automatically generated">
              <a:extLst>
                <a:ext uri="{FF2B5EF4-FFF2-40B4-BE49-F238E27FC236}">
                  <a16:creationId xmlns:a16="http://schemas.microsoft.com/office/drawing/2014/main" id="{F6B786DC-EE04-2B48-AD09-5F66FB018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00" y="933132"/>
              <a:ext cx="4424899" cy="3524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D5F397-1A91-9849-86CA-30256D5E9281}"/>
                </a:ext>
              </a:extLst>
            </p:cNvPr>
            <p:cNvSpPr txBox="1"/>
            <p:nvPr/>
          </p:nvSpPr>
          <p:spPr>
            <a:xfrm>
              <a:off x="147100" y="4609879"/>
              <a:ext cx="21162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(Analysis of ADSP; ~4000 WGS)</a:t>
              </a:r>
            </a:p>
          </p:txBody>
        </p:sp>
      </p:grp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189A488-4560-D540-8848-DE723BADE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2324" r="49287" b="6073"/>
          <a:stretch/>
        </p:blipFill>
        <p:spPr bwMode="auto">
          <a:xfrm>
            <a:off x="957073" y="3474247"/>
            <a:ext cx="5138927" cy="3018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25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E897-8959-3FEF-0D63-2FFDE0AF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feature selection in 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806598-2F7E-5417-839D-D29B87238F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48307"/>
              </a:xfrm>
            </p:spPr>
            <p:txBody>
              <a:bodyPr/>
              <a:lstStyle/>
              <a:p>
                <a:r>
                  <a:rPr lang="en-US" dirty="0"/>
                  <a:t>Given Y, G, X, we test hypothesis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Step 1</a:t>
                </a:r>
                <a:r>
                  <a:rPr lang="en-US" dirty="0"/>
                  <a:t>: Generate multiple simultaneous knockoffs per variant and per 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/>
                  <a:t>. (Gimenez and Zou, 2018; He et al., 2021)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Step 2</a:t>
                </a:r>
                <a:r>
                  <a:rPr lang="en-US" dirty="0"/>
                  <a:t>: Jointly modeling all genetic variants, knockoffs, and potential confounders in the AL/ML model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Step 3</a:t>
                </a:r>
                <a:r>
                  <a:rPr lang="en-US" dirty="0"/>
                  <a:t>: Calculate the feature importance score for both original and knockoff variants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Step 4</a:t>
                </a:r>
                <a:r>
                  <a:rPr lang="en-US" dirty="0"/>
                  <a:t>: Select putative causal variants via knockoff filter </a:t>
                </a:r>
              </a:p>
              <a:p>
                <a:pPr marL="0" indent="0" algn="ctr">
                  <a:buNone/>
                </a:pPr>
                <a:r>
                  <a:rPr lang="en-US" dirty="0">
                    <a:effectLst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806598-2F7E-5417-839D-D29B87238F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48307"/>
              </a:xfrm>
              <a:blipFill>
                <a:blip r:embed="rId2"/>
                <a:stretch>
                  <a:fillRect l="-1086" t="-1828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98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3DA8-DB09-FEEF-7615-C3AAC531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NN architecture</a:t>
            </a: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A3156E6B-E255-72CE-2AA9-AD5D8FBA7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848"/>
          <a:stretch/>
        </p:blipFill>
        <p:spPr>
          <a:xfrm>
            <a:off x="2058144" y="1690688"/>
            <a:ext cx="80757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889</Words>
  <Application>Microsoft Macintosh PowerPoint</Application>
  <PresentationFormat>Widescreen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Deep neural networks with controlled variable selection for genetic studies</vt:lpstr>
      <vt:lpstr>Genome-wide association studies (GWAS) of Alzheimer’s disease</vt:lpstr>
      <vt:lpstr>Potential complex genetic interactions </vt:lpstr>
      <vt:lpstr>Challenges for applying neural networks (NN) to genetic studies</vt:lpstr>
      <vt:lpstr>Feature attribution methods for NN</vt:lpstr>
      <vt:lpstr>The model-X knockoff framework (Candes et al. 2018, JRSS)</vt:lpstr>
      <vt:lpstr>Benefits of model-X Knockoff inference</vt:lpstr>
      <vt:lpstr>Proposed feature selection in NN</vt:lpstr>
      <vt:lpstr>Proposed NN architecture</vt:lpstr>
      <vt:lpstr>The hierarchical layers improves computational efficiency </vt:lpstr>
      <vt:lpstr>Pronounced randomness in feature selection in DNN due to its stochastic nature</vt:lpstr>
      <vt:lpstr>Aggregation improves the robustness</vt:lpstr>
      <vt:lpstr>Power and FDR</vt:lpstr>
      <vt:lpstr>Real data application</vt:lpstr>
      <vt:lpstr>PowerPoint Presentation</vt:lpstr>
      <vt:lpstr>Discussion</vt:lpstr>
      <vt:lpstr>Acknowledgments</vt:lpstr>
      <vt:lpstr>The knockoff filter</vt:lpstr>
      <vt:lpstr>Activation function</vt:lpstr>
      <vt:lpstr>Knockoff generator</vt:lpstr>
      <vt:lpstr>The knockoff generator with practical assumptions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Zihuai He</dc:creator>
  <cp:lastModifiedBy>Zihuai He</cp:lastModifiedBy>
  <cp:revision>507</cp:revision>
  <dcterms:created xsi:type="dcterms:W3CDTF">2021-06-08T14:54:01Z</dcterms:created>
  <dcterms:modified xsi:type="dcterms:W3CDTF">2022-06-09T08:56:11Z</dcterms:modified>
</cp:coreProperties>
</file>