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81" r:id="rId7"/>
    <p:sldId id="282" r:id="rId8"/>
    <p:sldId id="283" r:id="rId9"/>
    <p:sldId id="28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1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D00"/>
    <a:srgbClr val="FBB031"/>
    <a:srgbClr val="E32726"/>
    <a:srgbClr val="D60057"/>
    <a:srgbClr val="8B857B"/>
    <a:srgbClr val="FFD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00"/>
    <p:restoredTop sz="94647"/>
  </p:normalViewPr>
  <p:slideViewPr>
    <p:cSldViewPr snapToGrid="0" snapToObjects="1" showGuides="1">
      <p:cViewPr varScale="1">
        <p:scale>
          <a:sx n="86" d="100"/>
          <a:sy n="86" d="100"/>
        </p:scale>
        <p:origin x="417" y="42"/>
      </p:cViewPr>
      <p:guideLst>
        <p:guide orient="horz" pos="411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CACE1-0839-DD4E-8A8D-815B08AED9A4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B58301-8E47-694C-884E-80E9D5260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921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E78C2-47AD-C340-9456-D9F9B3D30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8279" y="1785343"/>
            <a:ext cx="7841294" cy="234268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5600"/>
              </a:lnSpc>
              <a:defRPr sz="5400" b="1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6038AA-9B5A-234E-B6E1-FE9722AB06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8279" y="4128032"/>
            <a:ext cx="7841294" cy="71493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3FD472B-32E4-8A46-90E5-97757DC24EE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78279" y="4849226"/>
            <a:ext cx="7841294" cy="1125689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Presenter’s Name</a:t>
            </a:r>
            <a:br>
              <a:rPr lang="en-US" dirty="0"/>
            </a:br>
            <a:r>
              <a:rPr lang="en-US" dirty="0"/>
              <a:t>Presenter’s title / additional designations</a:t>
            </a:r>
            <a:br>
              <a:rPr lang="en-US" dirty="0"/>
            </a:br>
            <a:r>
              <a:rPr lang="en-US" dirty="0"/>
              <a:t>Faculty of / Department of / additional designations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5E4B113-E638-B640-8F48-252058659E0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78279" y="5981178"/>
            <a:ext cx="6586081" cy="52187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3980296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A32D7-DB76-2847-ADA0-EE213BEBB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628" y="463968"/>
            <a:ext cx="9724372" cy="10333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lnSpc>
                <a:spcPts val="3800"/>
              </a:lnSpc>
              <a:defRPr sz="3600" b="1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7C696-28D5-3D4E-90D5-168D38046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628" y="1773195"/>
            <a:ext cx="9724372" cy="4115669"/>
          </a:xfrm>
          <a:prstGeom prst="rect">
            <a:avLst/>
          </a:prstGeom>
        </p:spPr>
        <p:txBody>
          <a:bodyPr/>
          <a:lstStyle>
            <a:lvl1pPr>
              <a:buClr>
                <a:srgbClr val="E32726"/>
              </a:buClr>
              <a:defRPr sz="2800"/>
            </a:lvl1pPr>
            <a:lvl2pPr>
              <a:buClr>
                <a:srgbClr val="FBB031"/>
              </a:buClr>
              <a:defRPr sz="2400"/>
            </a:lvl2pPr>
            <a:lvl3pPr>
              <a:buClr>
                <a:srgbClr val="8B857B"/>
              </a:buClr>
              <a:defRPr sz="2000"/>
            </a:lvl3pPr>
            <a:lvl4pPr>
              <a:buClr>
                <a:schemeClr val="accent3"/>
              </a:buClr>
              <a:defRPr sz="1800"/>
            </a:lvl4pPr>
            <a:lvl5pPr>
              <a:buClr>
                <a:schemeClr val="accent1"/>
              </a:buCl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54994-38BD-EA48-95B9-EDE63B92B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6427" y="638053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5C35FCF4-C3EF-BD43-82E0-05BC237DAD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444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0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photo with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683A0EC-D117-3A44-A056-CF7521187A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33864" y="1773021"/>
            <a:ext cx="3938587" cy="3938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C2CEEFA-DEDA-3C4E-B209-94546CDD8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7569" y="1773021"/>
            <a:ext cx="6013537" cy="3938587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800"/>
            </a:lvl1pPr>
            <a:lvl2pPr>
              <a:buClr>
                <a:srgbClr val="FBB031"/>
              </a:buClr>
              <a:defRPr sz="2400"/>
            </a:lvl2pPr>
            <a:lvl3pPr>
              <a:buClr>
                <a:srgbClr val="8B857B"/>
              </a:buClr>
              <a:defRPr sz="2000"/>
            </a:lvl3pPr>
            <a:lvl4pPr>
              <a:buClr>
                <a:schemeClr val="accent3"/>
              </a:buClr>
              <a:defRPr sz="1800"/>
            </a:lvl4pPr>
            <a:lvl5pPr>
              <a:buClr>
                <a:schemeClr val="accent1"/>
              </a:buCl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F3C08-C8EC-DC49-84E7-B18774364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6427" y="638053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5C35FCF4-C3EF-BD43-82E0-05BC237DAD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AF4FC2F-942D-6942-8D5B-4C7E0E524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628" y="463968"/>
            <a:ext cx="9724372" cy="10333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lnSpc>
                <a:spcPts val="3800"/>
              </a:lnSpc>
              <a:defRPr sz="3600" b="1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73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photo with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683A0EC-D117-3A44-A056-CF7521187A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33864" y="1655241"/>
            <a:ext cx="3982602" cy="22227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C2CEEFA-DEDA-3C4E-B209-94546CDD8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864" y="4202482"/>
            <a:ext cx="3995802" cy="1835063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000"/>
            </a:lvl1pPr>
            <a:lvl2pPr>
              <a:buClr>
                <a:srgbClr val="FBB031"/>
              </a:buClr>
              <a:defRPr sz="1800"/>
            </a:lvl2pPr>
            <a:lvl3pPr>
              <a:buClr>
                <a:srgbClr val="8B857B"/>
              </a:buClr>
              <a:defRPr sz="1600"/>
            </a:lvl3pPr>
            <a:lvl4pPr>
              <a:buClr>
                <a:schemeClr val="accent3"/>
              </a:buClr>
              <a:defRPr sz="1400"/>
            </a:lvl4pPr>
            <a:lvl5pPr>
              <a:buClr>
                <a:schemeClr val="accent1"/>
              </a:buCl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873EC9B2-3D79-EB42-BD2D-94A59CE5C32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40719" y="1655241"/>
            <a:ext cx="3982602" cy="22227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1D7853A-8D09-4041-8FD1-E58DBA8A7F0F}"/>
              </a:ext>
            </a:extLst>
          </p:cNvPr>
          <p:cNvCxnSpPr/>
          <p:nvPr userDrawn="1"/>
        </p:nvCxnSpPr>
        <p:spPr>
          <a:xfrm>
            <a:off x="6096000" y="1551313"/>
            <a:ext cx="0" cy="465342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EF50DEA-27DF-7C4E-AD5F-60F66ED518A4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7240719" y="4202482"/>
            <a:ext cx="3995802" cy="1835063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000"/>
            </a:lvl1pPr>
            <a:lvl2pPr>
              <a:buClr>
                <a:srgbClr val="FBB031"/>
              </a:buClr>
              <a:defRPr sz="1800"/>
            </a:lvl2pPr>
            <a:lvl3pPr>
              <a:buClr>
                <a:srgbClr val="8B857B"/>
              </a:buClr>
              <a:defRPr sz="1600"/>
            </a:lvl3pPr>
            <a:lvl4pPr>
              <a:buClr>
                <a:schemeClr val="accent3"/>
              </a:buClr>
              <a:defRPr sz="1400"/>
            </a:lvl4pPr>
            <a:lvl5pPr>
              <a:buClr>
                <a:schemeClr val="accent1"/>
              </a:buCl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D4A5085-02C7-C249-93B0-AC3B6836C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6427" y="638053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5C35FCF4-C3EF-BD43-82E0-05BC237DAD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CF9A15B-E143-B248-AA59-A29370229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628" y="463968"/>
            <a:ext cx="9724372" cy="10333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lnSpc>
                <a:spcPts val="3800"/>
              </a:lnSpc>
              <a:defRPr sz="3600" b="1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883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0016D1F-0C29-D446-876E-DD6C096D731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78280" y="1637270"/>
            <a:ext cx="8749432" cy="4621427"/>
          </a:xfrm>
          <a:prstGeom prst="rect">
            <a:avLst/>
          </a:prstGeom>
        </p:spPr>
        <p:txBody>
          <a:bodyPr anchor="ctr" anchorCtr="0"/>
          <a:lstStyle>
            <a:lvl1pPr marL="0" indent="0">
              <a:lnSpc>
                <a:spcPts val="6200"/>
              </a:lnSpc>
              <a:spcBef>
                <a:spcPts val="0"/>
              </a:spcBef>
              <a:buNone/>
              <a:defRPr sz="60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This slide is for one big, bold statement. Bullet points can’t compete! </a:t>
            </a:r>
          </a:p>
        </p:txBody>
      </p:sp>
    </p:spTree>
    <p:extLst>
      <p:ext uri="{BB962C8B-B14F-4D97-AF65-F5344CB8AC3E}">
        <p14:creationId xmlns:p14="http://schemas.microsoft.com/office/powerpoint/2010/main" val="399748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ding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E78C2-47AD-C340-9456-D9F9B3D3003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78279" y="1680519"/>
            <a:ext cx="8418337" cy="19284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3800"/>
              </a:lnSpc>
              <a:defRPr sz="3600" b="1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Thank you for attending! </a:t>
            </a:r>
            <a:br>
              <a:rPr lang="en-US" dirty="0"/>
            </a:br>
            <a:r>
              <a:rPr lang="en-US" dirty="0"/>
              <a:t>and/or other concluding message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6038AA-9B5A-234E-B6E1-FE9722AB065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78279" y="3624188"/>
            <a:ext cx="8418337" cy="780997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For more information go to </a:t>
            </a:r>
            <a:r>
              <a:rPr lang="en-US" dirty="0" err="1"/>
              <a:t>ucalgary.ca</a:t>
            </a:r>
            <a:r>
              <a:rPr lang="en-US" dirty="0"/>
              <a:t>/</a:t>
            </a:r>
            <a:r>
              <a:rPr lang="en-US" dirty="0" err="1"/>
              <a:t>webaddress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3FD472B-32E4-8A46-90E5-97757DC24EE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78279" y="4420386"/>
            <a:ext cx="8418337" cy="1468879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Presenter’s Name</a:t>
            </a:r>
            <a:br>
              <a:rPr lang="en-US" dirty="0"/>
            </a:br>
            <a:r>
              <a:rPr lang="en-US" dirty="0" err="1"/>
              <a:t>presentersemail@ucalgary.ca</a:t>
            </a:r>
            <a:br>
              <a:rPr lang="en-US" dirty="0"/>
            </a:br>
            <a:r>
              <a:rPr lang="en-US" dirty="0"/>
              <a:t>Phone number / Twitter handle / additional contact info</a:t>
            </a:r>
          </a:p>
        </p:txBody>
      </p:sp>
    </p:spTree>
    <p:extLst>
      <p:ext uri="{BB962C8B-B14F-4D97-AF65-F5344CB8AC3E}">
        <p14:creationId xmlns:p14="http://schemas.microsoft.com/office/powerpoint/2010/main" val="179591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9830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  <p:sldLayoutId id="2147483654" r:id="rId5"/>
    <p:sldLayoutId id="2147483657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leonard.olien@ucalgary.ca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3BE60-5D8F-6C41-A517-E4C3855CFB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sz="5400" dirty="0"/>
              <a:t>Evaluating Renewable Energy and Electricity Prices Using a Polynomial Process Model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828DA3-9E9C-174C-A096-933EB68D54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BIRS Workshop on Climate Scenarios and Financial Risk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E932DF-6BEC-8349-9E3C-C74C19687D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Leonard Olien</a:t>
            </a:r>
          </a:p>
          <a:p>
            <a:r>
              <a:rPr lang="en-US" dirty="0"/>
              <a:t>PhD Student, University of Calgary</a:t>
            </a:r>
          </a:p>
          <a:p>
            <a:r>
              <a:rPr lang="en-US" dirty="0"/>
              <a:t>	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423051-1C04-6F46-BEDF-92AECB7401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July 3 – 8, 2022</a:t>
            </a:r>
          </a:p>
        </p:txBody>
      </p:sp>
    </p:spTree>
    <p:extLst>
      <p:ext uri="{BB962C8B-B14F-4D97-AF65-F5344CB8AC3E}">
        <p14:creationId xmlns:p14="http://schemas.microsoft.com/office/powerpoint/2010/main" val="3682412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D2AD0-B422-9948-BB03-1443DE901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Polynomial Process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0ABD6-B0BD-B94F-9DA7-56F8E322B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628" y="1497367"/>
            <a:ext cx="9724372" cy="4391498"/>
          </a:xfrm>
        </p:spPr>
        <p:txBody>
          <a:bodyPr/>
          <a:lstStyle/>
          <a:p>
            <a:pPr marL="457200" lvl="1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CA" sz="2000" dirty="0"/>
              <a:t>Key Behaviours: mean reversion and price spikes</a:t>
            </a:r>
          </a:p>
          <a:p>
            <a:pPr marL="457200" lvl="1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CA" sz="2000" dirty="0"/>
              <a:t>Components:</a:t>
            </a:r>
          </a:p>
          <a:p>
            <a:pPr marL="914400" lvl="1" indent="-457200">
              <a:lnSpc>
                <a:spcPct val="110000"/>
              </a:lnSpc>
              <a:spcBef>
                <a:spcPts val="500"/>
              </a:spcBef>
              <a:buAutoNum type="arabicParenR"/>
            </a:pPr>
            <a:r>
              <a:rPr lang="en-CA" sz="2000" dirty="0"/>
              <a:t>Underlying Factor(s) follow a mean reverting diffusion process(es)</a:t>
            </a:r>
          </a:p>
          <a:p>
            <a:pPr marL="914400" lvl="1" indent="-457200">
              <a:lnSpc>
                <a:spcPct val="110000"/>
              </a:lnSpc>
              <a:spcBef>
                <a:spcPts val="500"/>
              </a:spcBef>
              <a:buAutoNum type="arabicParenR"/>
            </a:pPr>
            <a:r>
              <a:rPr lang="en-CA" sz="2000" dirty="0"/>
              <a:t>Price is an increasing polynomial function of the underlying factor(s)</a:t>
            </a:r>
          </a:p>
          <a:p>
            <a:pPr marL="457200" lvl="1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CA" sz="2000" dirty="0"/>
              <a:t>Nice result: Forward price is also a polynomial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4FA3F3-625E-CA46-8A0A-6A0AF37CF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FCF4-C3EF-BD43-82E0-05BC237DAD2A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841B7F-8A84-08D9-B3C3-DD3313706C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706" y="3831029"/>
            <a:ext cx="9056420" cy="237618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28BF9B8-E17D-0685-43D7-6F5817ABAD52}"/>
              </a:ext>
            </a:extLst>
          </p:cNvPr>
          <p:cNvSpPr txBox="1"/>
          <p:nvPr/>
        </p:nvSpPr>
        <p:spPr>
          <a:xfrm>
            <a:off x="9950335" y="5287295"/>
            <a:ext cx="2103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Source: Tony Ware, “Polynomial Processes for Power Prices”, Applied Mathematical Finance, 26.5 (2020, pp 453-474</a:t>
            </a:r>
          </a:p>
        </p:txBody>
      </p:sp>
    </p:spTree>
    <p:extLst>
      <p:ext uri="{BB962C8B-B14F-4D97-AF65-F5344CB8AC3E}">
        <p14:creationId xmlns:p14="http://schemas.microsoft.com/office/powerpoint/2010/main" val="1421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D3248-6479-4153-B81B-E3A257D41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Areas of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1064E-1AB1-4139-8AFA-EB36AE28B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8907" y="3064240"/>
            <a:ext cx="2053849" cy="1419091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1600" b="1" dirty="0">
                <a:solidFill>
                  <a:srgbClr val="FF0000"/>
                </a:solidFill>
              </a:rPr>
              <a:t>Polynomial Model</a:t>
            </a:r>
          </a:p>
          <a:p>
            <a:r>
              <a:rPr lang="en-CA" sz="1600" dirty="0">
                <a:solidFill>
                  <a:srgbClr val="FF0000"/>
                </a:solidFill>
              </a:rPr>
              <a:t>How do we calibrate with hourly prices?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B8AD57-C378-9AD0-BED5-FC81D628F0E3}"/>
              </a:ext>
            </a:extLst>
          </p:cNvPr>
          <p:cNvSpPr txBox="1"/>
          <p:nvPr/>
        </p:nvSpPr>
        <p:spPr>
          <a:xfrm>
            <a:off x="1634835" y="2187077"/>
            <a:ext cx="3458096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b="1" dirty="0"/>
              <a:t>As a Reduced Form 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Can we associate different parameter values with changes in generation fleet, especially more wind, solar and storage?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E061ED8-16B0-DD47-A6A5-1B66361C0B13}"/>
                  </a:ext>
                </a:extLst>
              </p:cNvPr>
              <p:cNvSpPr txBox="1"/>
              <p:nvPr/>
            </p:nvSpPr>
            <p:spPr>
              <a:xfrm>
                <a:off x="1634835" y="4156655"/>
                <a:ext cx="3458096" cy="2031325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CA" b="1" dirty="0">
                    <a:solidFill>
                      <a:srgbClr val="0070C0"/>
                    </a:solidFill>
                  </a:rPr>
                  <a:t>As a Structural Model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en-CA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CA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CA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CA" dirty="0">
                    <a:solidFill>
                      <a:srgbClr val="0070C0"/>
                    </a:solidFill>
                  </a:rPr>
                  <a:t> represents the energy market merit order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CA" dirty="0">
                    <a:solidFill>
                      <a:srgbClr val="0070C0"/>
                    </a:solidFill>
                  </a:rPr>
                  <a:t> represents net demand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CA" dirty="0">
                    <a:solidFill>
                      <a:srgbClr val="0070C0"/>
                    </a:solidFill>
                  </a:rPr>
                  <a:t>How do we estimate model parameters from historical merit order and price data?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E061ED8-16B0-DD47-A6A5-1B66361C0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4835" y="4156655"/>
                <a:ext cx="3458096" cy="2031325"/>
              </a:xfrm>
              <a:prstGeom prst="rect">
                <a:avLst/>
              </a:prstGeom>
              <a:blipFill>
                <a:blip r:embed="rId2"/>
                <a:stretch>
                  <a:fillRect l="-1230" t="-1493" b="-3582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4704DA3-FDB8-6862-769D-E630CA0F8352}"/>
              </a:ext>
            </a:extLst>
          </p:cNvPr>
          <p:cNvCxnSpPr>
            <a:cxnSpLocks/>
            <a:stCxn id="3" idx="1"/>
            <a:endCxn id="5" idx="3"/>
          </p:cNvCxnSpPr>
          <p:nvPr/>
        </p:nvCxnSpPr>
        <p:spPr>
          <a:xfrm flipH="1" flipV="1">
            <a:off x="5092931" y="3064240"/>
            <a:ext cx="705976" cy="709546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9A6971C-0C37-18A6-EEB9-E96254A1349F}"/>
              </a:ext>
            </a:extLst>
          </p:cNvPr>
          <p:cNvCxnSpPr>
            <a:cxnSpLocks/>
            <a:stCxn id="3" idx="1"/>
            <a:endCxn id="6" idx="3"/>
          </p:cNvCxnSpPr>
          <p:nvPr/>
        </p:nvCxnSpPr>
        <p:spPr>
          <a:xfrm flipH="1">
            <a:off x="5092931" y="3773786"/>
            <a:ext cx="705976" cy="1398532"/>
          </a:xfrm>
          <a:prstGeom prst="straightConnector1">
            <a:avLst/>
          </a:prstGeom>
          <a:ln w="2222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E160594-D464-CC79-0F77-D3A30062FAC1}"/>
              </a:ext>
            </a:extLst>
          </p:cNvPr>
          <p:cNvSpPr txBox="1"/>
          <p:nvPr/>
        </p:nvSpPr>
        <p:spPr>
          <a:xfrm>
            <a:off x="306994" y="3632305"/>
            <a:ext cx="1113842" cy="92333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rgbClr val="FFC000"/>
                </a:solidFill>
              </a:rPr>
              <a:t>Merit Order Model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77E91D3-388B-1A46-377B-BA98E77879B2}"/>
              </a:ext>
            </a:extLst>
          </p:cNvPr>
          <p:cNvCxnSpPr>
            <a:cxnSpLocks/>
            <a:stCxn id="5" idx="1"/>
            <a:endCxn id="14" idx="0"/>
          </p:cNvCxnSpPr>
          <p:nvPr/>
        </p:nvCxnSpPr>
        <p:spPr>
          <a:xfrm flipH="1">
            <a:off x="863915" y="3064240"/>
            <a:ext cx="770920" cy="568065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71ABDDC-82BA-489C-C684-790A9B834BA0}"/>
              </a:ext>
            </a:extLst>
          </p:cNvPr>
          <p:cNvCxnSpPr>
            <a:cxnSpLocks/>
            <a:stCxn id="6" idx="1"/>
            <a:endCxn id="14" idx="2"/>
          </p:cNvCxnSpPr>
          <p:nvPr/>
        </p:nvCxnSpPr>
        <p:spPr>
          <a:xfrm flipH="1" flipV="1">
            <a:off x="863915" y="4555635"/>
            <a:ext cx="770920" cy="616683"/>
          </a:xfrm>
          <a:prstGeom prst="straightConnector1">
            <a:avLst/>
          </a:prstGeom>
          <a:ln w="2222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16155EDC-5CCF-8E2E-BFE8-CC866916F35B}"/>
              </a:ext>
            </a:extLst>
          </p:cNvPr>
          <p:cNvSpPr txBox="1"/>
          <p:nvPr/>
        </p:nvSpPr>
        <p:spPr>
          <a:xfrm>
            <a:off x="8406085" y="2995724"/>
            <a:ext cx="3150525" cy="147732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rgbClr val="00B050"/>
                </a:solidFill>
              </a:rPr>
              <a:t>Market Assessment Tool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00B050"/>
                </a:solidFill>
              </a:rPr>
              <a:t>Can we identify levels of wind/solar penetration that lead to market failure?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1BB14B2-EA79-5456-10BF-D66F02420379}"/>
              </a:ext>
            </a:extLst>
          </p:cNvPr>
          <p:cNvCxnSpPr>
            <a:cxnSpLocks/>
            <a:stCxn id="3" idx="3"/>
            <a:endCxn id="21" idx="1"/>
          </p:cNvCxnSpPr>
          <p:nvPr/>
        </p:nvCxnSpPr>
        <p:spPr>
          <a:xfrm flipV="1">
            <a:off x="7852756" y="3734388"/>
            <a:ext cx="553329" cy="39398"/>
          </a:xfrm>
          <a:prstGeom prst="straightConnector1">
            <a:avLst/>
          </a:prstGeom>
          <a:ln w="22225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103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341C8-0ABF-D328-5783-7FA8592BC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Merit Order Model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9464DA9-DF70-3E10-2B07-112D0D5180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450974" y="1497366"/>
                <a:ext cx="2836026" cy="1428714"/>
              </a:xfrm>
            </p:spPr>
            <p:txBody>
              <a:bodyPr/>
              <a:lstStyle/>
              <a:p>
                <a:r>
                  <a:rPr lang="en-CA" sz="1800" dirty="0"/>
                  <a:t>Partition price range into N price</a:t>
                </a:r>
                <a:endParaRPr lang="en-CA" sz="1800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CA" sz="1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CA" sz="1800" dirty="0"/>
                  <a:t>Offer Volume is a function of price: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9464DA9-DF70-3E10-2B07-112D0D5180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450974" y="1497366"/>
                <a:ext cx="2836026" cy="1428714"/>
              </a:xfrm>
              <a:blipFill>
                <a:blip r:embed="rId2"/>
                <a:stretch>
                  <a:fillRect l="-1288" t="-4274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39A85D-8D33-AF5C-61D6-2E538829A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FCF4-C3EF-BD43-82E0-05BC237DAD2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92102A-D783-6135-D8BC-113881F5148A}"/>
              </a:ext>
            </a:extLst>
          </p:cNvPr>
          <p:cNvSpPr txBox="1"/>
          <p:nvPr/>
        </p:nvSpPr>
        <p:spPr>
          <a:xfrm>
            <a:off x="7331825" y="3186785"/>
            <a:ext cx="4276154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/>
              <a:t>Reduced Form Model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1800" dirty="0"/>
              <a:t>Create “</a:t>
            </a:r>
            <a:r>
              <a:rPr lang="en-CA" sz="1800" dirty="0" err="1"/>
              <a:t>counterfactural</a:t>
            </a:r>
            <a:r>
              <a:rPr lang="en-CA" sz="1800" dirty="0"/>
              <a:t>” electricity price time series for model calibration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D21AC05-6BDF-6BB7-15C3-077304A43CBE}"/>
                  </a:ext>
                </a:extLst>
              </p:cNvPr>
              <p:cNvSpPr txBox="1"/>
              <p:nvPr/>
            </p:nvSpPr>
            <p:spPr>
              <a:xfrm>
                <a:off x="7342910" y="4543523"/>
                <a:ext cx="4276154" cy="1200329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CA" dirty="0">
                    <a:solidFill>
                      <a:srgbClr val="0070C0"/>
                    </a:solidFill>
                  </a:rPr>
                  <a:t>Structural Model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CA" sz="1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CA" sz="1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CA" sz="1800" dirty="0">
                    <a:solidFill>
                      <a:srgbClr val="0070C0"/>
                    </a:solidFill>
                  </a:rPr>
                  <a:t> points will determine the polynomial of degree N-2.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CA" sz="1800" dirty="0">
                    <a:solidFill>
                      <a:srgbClr val="0070C0"/>
                    </a:solidFill>
                  </a:rPr>
                  <a:t>Simplifies model calibration</a:t>
                </a:r>
                <a:endParaRPr lang="en-CA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D21AC05-6BDF-6BB7-15C3-077304A43C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2910" y="4543523"/>
                <a:ext cx="4276154" cy="1200329"/>
              </a:xfrm>
              <a:prstGeom prst="rect">
                <a:avLst/>
              </a:prstGeom>
              <a:blipFill>
                <a:blip r:embed="rId3"/>
                <a:stretch>
                  <a:fillRect l="-1138" t="-2010" b="-6533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62393C03-BBCA-87A4-78B5-5E6C842BD1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867" y="1362891"/>
            <a:ext cx="6704515" cy="4870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133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D3248-6479-4153-B81B-E3A257D41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Merit Order Research Questions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A6F4388A-67B9-62A7-334F-467440057C02}"/>
              </a:ext>
            </a:extLst>
          </p:cNvPr>
          <p:cNvSpPr txBox="1">
            <a:spLocks/>
          </p:cNvSpPr>
          <p:nvPr/>
        </p:nvSpPr>
        <p:spPr>
          <a:xfrm>
            <a:off x="7702061" y="2328204"/>
            <a:ext cx="3528646" cy="39037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CA" sz="1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59B308D-93EF-1D04-3229-55E11F596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1293" y="1936866"/>
            <a:ext cx="10168128" cy="3566160"/>
          </a:xfrm>
        </p:spPr>
        <p:txBody>
          <a:bodyPr/>
          <a:lstStyle/>
          <a:p>
            <a:r>
              <a:rPr lang="en-CA" sz="2800" dirty="0"/>
              <a:t>What is the appropriate price partition?</a:t>
            </a:r>
          </a:p>
          <a:p>
            <a:r>
              <a:rPr lang="en-CA" sz="2800" dirty="0"/>
              <a:t>For the Structural Model interpretation: How do we handle offer volumes at $0/MWh and near the price cap?</a:t>
            </a:r>
          </a:p>
          <a:p>
            <a:r>
              <a:rPr lang="en-CA" dirty="0"/>
              <a:t>What would prices have been with higher installed wind and solar capacity?</a:t>
            </a:r>
            <a:endParaRPr lang="en-CA" sz="28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93214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94BD804-2460-5767-5C71-A762E44BF9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Thank you.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7A748ED-A58A-5982-79C9-FB6366C6A0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78279" y="3960797"/>
            <a:ext cx="8418337" cy="1500145"/>
          </a:xfrm>
        </p:spPr>
        <p:txBody>
          <a:bodyPr/>
          <a:lstStyle/>
          <a:p>
            <a:r>
              <a:rPr lang="en-CA" dirty="0"/>
              <a:t>Leonard Olien</a:t>
            </a:r>
          </a:p>
          <a:p>
            <a:r>
              <a:rPr lang="en-CA" dirty="0">
                <a:hlinkClick r:id="rId2"/>
              </a:rPr>
              <a:t>leonard.olien@ucalgary.ca</a:t>
            </a:r>
            <a:endParaRPr lang="en-CA" dirty="0"/>
          </a:p>
          <a:p>
            <a:r>
              <a:rPr lang="en-CA" b="0" i="0" dirty="0">
                <a:effectLst/>
                <a:latin typeface="-apple-system"/>
              </a:rPr>
              <a:t>www.linkedin.com/in/leonard-olien</a:t>
            </a: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2184C2-6987-F465-52AF-5A42F90294B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80163"/>
            <a:ext cx="2743200" cy="365125"/>
          </a:xfrm>
          <a:prstGeom prst="rect">
            <a:avLst/>
          </a:prstGeom>
        </p:spPr>
        <p:txBody>
          <a:bodyPr/>
          <a:lstStyle/>
          <a:p>
            <a:fld id="{5C35FCF4-C3EF-BD43-82E0-05BC237DAD2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039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Calgary 2">
      <a:dk1>
        <a:srgbClr val="000000"/>
      </a:dk1>
      <a:lt1>
        <a:srgbClr val="FFFFFF"/>
      </a:lt1>
      <a:dk2>
        <a:srgbClr val="8C857B"/>
      </a:dk2>
      <a:lt2>
        <a:srgbClr val="C3BFB6"/>
      </a:lt2>
      <a:accent1>
        <a:srgbClr val="EE2C2A"/>
      </a:accent1>
      <a:accent2>
        <a:srgbClr val="FFA300"/>
      </a:accent2>
      <a:accent3>
        <a:srgbClr val="FF671F"/>
      </a:accent3>
      <a:accent4>
        <a:srgbClr val="46A67B"/>
      </a:accent4>
      <a:accent5>
        <a:srgbClr val="EC0971"/>
      </a:accent5>
      <a:accent6>
        <a:srgbClr val="9C0533"/>
      </a:accent6>
      <a:hlink>
        <a:srgbClr val="D6001C"/>
      </a:hlink>
      <a:folHlink>
        <a:srgbClr val="8C857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servative - Widescreen" id="{1FDA4292-5ABC-2347-8AEC-8713E981E356}" vid="{2CAB1A43-65EA-6D44-BFF7-FD9BC8254A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D735855909F14FB6250141B48BB436" ma:contentTypeVersion="0" ma:contentTypeDescription="Create a new document." ma:contentTypeScope="" ma:versionID="2668d068a3d15d27978d94907a5ce0c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6ABDF2-BD05-4010-80BA-3DB41DBF867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FC88187-EECF-4C5C-A830-5D04DBE15A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1379BBF-6672-4ABD-B16E-D222A38B6B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Conservative - Widescreen</Template>
  <TotalTime>130</TotalTime>
  <Words>316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-apple-system</vt:lpstr>
      <vt:lpstr>Arial</vt:lpstr>
      <vt:lpstr>Calibri</vt:lpstr>
      <vt:lpstr>Cambria Math</vt:lpstr>
      <vt:lpstr>Office Theme</vt:lpstr>
      <vt:lpstr>Evaluating Renewable Energy and Electricity Prices Using a Polynomial Process Model </vt:lpstr>
      <vt:lpstr>Polynomial Process</vt:lpstr>
      <vt:lpstr>Areas of Research</vt:lpstr>
      <vt:lpstr>Merit Order Model</vt:lpstr>
      <vt:lpstr>Merit Order Research Questions</vt:lpstr>
      <vt:lpstr>Thank you.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Leonard Olien</dc:creator>
  <cp:lastModifiedBy>Leonard Olien</cp:lastModifiedBy>
  <cp:revision>6</cp:revision>
  <dcterms:created xsi:type="dcterms:W3CDTF">2022-06-28T15:40:26Z</dcterms:created>
  <dcterms:modified xsi:type="dcterms:W3CDTF">2022-07-04T04:30:51Z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0x010100D3D735855909F14FB6250141B48BB436</vt:lpwstr>
  </property>
</Properties>
</file>