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36" r:id="rId2"/>
    <p:sldId id="398" r:id="rId3"/>
    <p:sldId id="357" r:id="rId4"/>
    <p:sldId id="422" r:id="rId5"/>
    <p:sldId id="393" r:id="rId6"/>
    <p:sldId id="394" r:id="rId7"/>
    <p:sldId id="423" r:id="rId8"/>
    <p:sldId id="376" r:id="rId9"/>
    <p:sldId id="420" r:id="rId10"/>
    <p:sldId id="421" r:id="rId11"/>
    <p:sldId id="366" r:id="rId12"/>
    <p:sldId id="374" r:id="rId13"/>
    <p:sldId id="3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B37"/>
    <a:srgbClr val="C2E49C"/>
    <a:srgbClr val="FFFF89"/>
    <a:srgbClr val="4F81BD"/>
    <a:srgbClr val="DBD600"/>
    <a:srgbClr val="C9C400"/>
    <a:srgbClr val="808000"/>
    <a:srgbClr val="FFE7A3"/>
    <a:srgbClr val="FFD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790" autoAdjust="0"/>
    <p:restoredTop sz="84043" autoAdjust="0"/>
  </p:normalViewPr>
  <p:slideViewPr>
    <p:cSldViewPr snapToGrid="0">
      <p:cViewPr varScale="1">
        <p:scale>
          <a:sx n="58" d="100"/>
          <a:sy n="58" d="100"/>
        </p:scale>
        <p:origin x="34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DE8BE-DEC6-4AAA-BEF6-3E11598DE8D4}" type="datetimeFigureOut">
              <a:rPr lang="en-CA" smtClean="0"/>
              <a:t>2022-07-03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1950BC-1087-406A-98D4-9454FCDD8618}" type="slidenum">
              <a:rPr lang="en-CA" smtClean="0"/>
              <a:t>‹#›</a:t>
            </a:fld>
            <a:endParaRPr lang="en-CA"/>
          </a:p>
        </p:txBody>
      </p:sp>
    </p:spTree>
    <p:extLst>
      <p:ext uri="{BB962C8B-B14F-4D97-AF65-F5344CB8AC3E}">
        <p14:creationId xmlns:p14="http://schemas.microsoft.com/office/powerpoint/2010/main" val="3425876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5C3BA-CD1E-494A-B8CF-EBF079F68535}" type="datetimeFigureOut">
              <a:rPr lang="en-CA" smtClean="0"/>
              <a:t>2022-07-03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7C3B1-A8AF-4200-B169-6695A1985649}" type="slidenum">
              <a:rPr lang="en-CA" smtClean="0"/>
              <a:t>‹#›</a:t>
            </a:fld>
            <a:endParaRPr lang="en-CA"/>
          </a:p>
        </p:txBody>
      </p:sp>
    </p:spTree>
    <p:extLst>
      <p:ext uri="{BB962C8B-B14F-4D97-AF65-F5344CB8AC3E}">
        <p14:creationId xmlns:p14="http://schemas.microsoft.com/office/powerpoint/2010/main" val="416838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67C3B1-A8AF-4200-B169-6695A1985649}" type="slidenum">
              <a:rPr lang="en-CA" smtClean="0"/>
              <a:t>1</a:t>
            </a:fld>
            <a:endParaRPr lang="en-CA" dirty="0"/>
          </a:p>
        </p:txBody>
      </p:sp>
    </p:spTree>
    <p:extLst>
      <p:ext uri="{BB962C8B-B14F-4D97-AF65-F5344CB8AC3E}">
        <p14:creationId xmlns:p14="http://schemas.microsoft.com/office/powerpoint/2010/main" val="156896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B67C3B1-A8AF-4200-B169-6695A1985649}" type="slidenum">
              <a:rPr lang="en-CA" smtClean="0"/>
              <a:t>3</a:t>
            </a:fld>
            <a:endParaRPr lang="en-CA" dirty="0"/>
          </a:p>
        </p:txBody>
      </p:sp>
    </p:spTree>
    <p:extLst>
      <p:ext uri="{BB962C8B-B14F-4D97-AF65-F5344CB8AC3E}">
        <p14:creationId xmlns:p14="http://schemas.microsoft.com/office/powerpoint/2010/main" val="252384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B67C3B1-A8AF-4200-B169-6695A1985649}" type="slidenum">
              <a:rPr lang="en-CA" smtClean="0"/>
              <a:t>6</a:t>
            </a:fld>
            <a:endParaRPr lang="en-CA"/>
          </a:p>
        </p:txBody>
      </p:sp>
    </p:spTree>
    <p:extLst>
      <p:ext uri="{BB962C8B-B14F-4D97-AF65-F5344CB8AC3E}">
        <p14:creationId xmlns:p14="http://schemas.microsoft.com/office/powerpoint/2010/main" val="40649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7C3B1-A8AF-4200-B169-6695A198564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94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B67C3B1-A8AF-4200-B169-6695A1985649}" type="slidenum">
              <a:rPr lang="en-CA" smtClean="0"/>
              <a:t>11</a:t>
            </a:fld>
            <a:endParaRPr lang="en-CA" dirty="0"/>
          </a:p>
        </p:txBody>
      </p:sp>
    </p:spTree>
    <p:extLst>
      <p:ext uri="{BB962C8B-B14F-4D97-AF65-F5344CB8AC3E}">
        <p14:creationId xmlns:p14="http://schemas.microsoft.com/office/powerpoint/2010/main" val="319341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B67C3B1-A8AF-4200-B169-6695A1985649}" type="slidenum">
              <a:rPr lang="en-CA" smtClean="0"/>
              <a:t>12</a:t>
            </a:fld>
            <a:endParaRPr lang="en-CA"/>
          </a:p>
        </p:txBody>
      </p:sp>
    </p:spTree>
    <p:extLst>
      <p:ext uri="{BB962C8B-B14F-4D97-AF65-F5344CB8AC3E}">
        <p14:creationId xmlns:p14="http://schemas.microsoft.com/office/powerpoint/2010/main" val="206397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B67C3B1-A8AF-4200-B169-6695A1985649}" type="slidenum">
              <a:rPr lang="en-CA" smtClean="0"/>
              <a:t>13</a:t>
            </a:fld>
            <a:endParaRPr lang="en-CA"/>
          </a:p>
        </p:txBody>
      </p:sp>
    </p:spTree>
    <p:extLst>
      <p:ext uri="{BB962C8B-B14F-4D97-AF65-F5344CB8AC3E}">
        <p14:creationId xmlns:p14="http://schemas.microsoft.com/office/powerpoint/2010/main" val="1970929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255563"/>
            <a:ext cx="2133600" cy="365125"/>
          </a:xfrm>
        </p:spPr>
        <p:txBody>
          <a:bodyPr/>
          <a:lstStyle/>
          <a:p>
            <a:fld id="{5C4AB325-1839-43C0-B011-A89A93850E0D}" type="datetimeFigureOut">
              <a:rPr lang="en-CA" smtClean="0"/>
              <a:t>2022-07-03</a:t>
            </a:fld>
            <a:endParaRPr lang="en-CA"/>
          </a:p>
        </p:txBody>
      </p:sp>
      <p:sp>
        <p:nvSpPr>
          <p:cNvPr id="5" name="Footer Placeholder 4"/>
          <p:cNvSpPr>
            <a:spLocks noGrp="1"/>
          </p:cNvSpPr>
          <p:nvPr>
            <p:ph type="ftr" sz="quarter" idx="11"/>
          </p:nvPr>
        </p:nvSpPr>
        <p:spPr>
          <a:xfrm>
            <a:off x="3124200" y="255563"/>
            <a:ext cx="2895600" cy="365125"/>
          </a:xfrm>
        </p:spPr>
        <p:txBody>
          <a:bodyPr/>
          <a:lstStyle/>
          <a:p>
            <a:endParaRPr lang="en-CA"/>
          </a:p>
        </p:txBody>
      </p:sp>
      <p:sp>
        <p:nvSpPr>
          <p:cNvPr id="6" name="Slide Number Placeholder 5"/>
          <p:cNvSpPr>
            <a:spLocks noGrp="1"/>
          </p:cNvSpPr>
          <p:nvPr>
            <p:ph type="sldNum" sz="quarter" idx="12"/>
          </p:nvPr>
        </p:nvSpPr>
        <p:spPr>
          <a:xfrm>
            <a:off x="6553200" y="255563"/>
            <a:ext cx="2133600" cy="365125"/>
          </a:xfrm>
        </p:spPr>
        <p:txBody>
          <a:bodyPr/>
          <a:lstStyle/>
          <a:p>
            <a:fld id="{D97022BC-22FB-4C31-A81A-4496F7C8B801}" type="slidenum">
              <a:rPr lang="en-CA" smtClean="0"/>
              <a:t>‹#›</a:t>
            </a:fld>
            <a:endParaRPr lang="en-CA"/>
          </a:p>
        </p:txBody>
      </p:sp>
      <p:sp>
        <p:nvSpPr>
          <p:cNvPr id="7" name="Rectangle 6"/>
          <p:cNvSpPr/>
          <p:nvPr userDrawn="1"/>
        </p:nvSpPr>
        <p:spPr>
          <a:xfrm>
            <a:off x="0" y="5211598"/>
            <a:ext cx="9144000" cy="165618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userDrawn="1"/>
        </p:nvCxnSpPr>
        <p:spPr>
          <a:xfrm>
            <a:off x="0" y="5211598"/>
            <a:ext cx="9144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5" descr="G:\!Workgrp\Media Communications\Logos &amp; Graphics\Logos &amp; Branding\BC Sunrise Logo\BCID_V_rgb_rev.png"/>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395536" y="5517230"/>
            <a:ext cx="1289372" cy="999625"/>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sz="quarter" idx="13" hasCustomPrompt="1"/>
          </p:nvPr>
        </p:nvSpPr>
        <p:spPr>
          <a:xfrm>
            <a:off x="0" y="-1"/>
            <a:ext cx="9144000" cy="5205600"/>
          </a:xfrm>
          <a:noFill/>
        </p:spPr>
        <p:txBody>
          <a:bodyPr anchor="ctr">
            <a:normAutofit/>
          </a:bodyPr>
          <a:lstStyle>
            <a:lvl1pPr marL="0" indent="0" algn="ctr">
              <a:buNone/>
              <a:defRPr sz="2400" baseline="0">
                <a:solidFill>
                  <a:schemeClr val="tx1"/>
                </a:solidFill>
              </a:defRPr>
            </a:lvl1pPr>
          </a:lstStyle>
          <a:p>
            <a:br>
              <a:rPr lang="en-CA" dirty="0"/>
            </a:br>
            <a:br>
              <a:rPr lang="en-CA" dirty="0"/>
            </a:br>
            <a:r>
              <a:rPr lang="en-CA" dirty="0"/>
              <a:t>Click icon to insert background image</a:t>
            </a:r>
          </a:p>
        </p:txBody>
      </p:sp>
      <p:sp>
        <p:nvSpPr>
          <p:cNvPr id="10" name="TextBox 9"/>
          <p:cNvSpPr txBox="1"/>
          <p:nvPr userDrawn="1"/>
        </p:nvSpPr>
        <p:spPr>
          <a:xfrm>
            <a:off x="-3781490" y="610827"/>
            <a:ext cx="3096344" cy="5439951"/>
          </a:xfrm>
          <a:prstGeom prst="rect">
            <a:avLst/>
          </a:prstGeom>
          <a:noFill/>
          <a:ln>
            <a:noFill/>
          </a:ln>
        </p:spPr>
        <p:txBody>
          <a:bodyPr wrap="square" rtlCol="0">
            <a:spAutoFit/>
          </a:bodyPr>
          <a:lstStyle/>
          <a:p>
            <a:pPr>
              <a:spcAft>
                <a:spcPts val="900"/>
              </a:spcAft>
            </a:pPr>
            <a:r>
              <a:rPr lang="en-CA" b="1" dirty="0">
                <a:solidFill>
                  <a:schemeClr val="tx1">
                    <a:lumMod val="50000"/>
                  </a:schemeClr>
                </a:solidFill>
              </a:rPr>
              <a:t>How to change the background image:</a:t>
            </a:r>
          </a:p>
          <a:p>
            <a:pPr marL="285750" indent="-285750">
              <a:buFont typeface="Arial" panose="020B0604020202020204" pitchFamily="34" charset="0"/>
              <a:buChar char="•"/>
            </a:pPr>
            <a:r>
              <a:rPr lang="en-CA" sz="1600" dirty="0">
                <a:solidFill>
                  <a:schemeClr val="tx1">
                    <a:lumMod val="50000"/>
                  </a:schemeClr>
                </a:solidFill>
              </a:rPr>
              <a:t>Delete the current photo.</a:t>
            </a:r>
          </a:p>
          <a:p>
            <a:pPr marL="285750" indent="-285750">
              <a:buFont typeface="Arial" panose="020B0604020202020204" pitchFamily="34" charset="0"/>
              <a:buChar char="•"/>
            </a:pPr>
            <a:r>
              <a:rPr lang="en-CA" sz="1600" dirty="0">
                <a:solidFill>
                  <a:schemeClr val="tx1">
                    <a:lumMod val="50000"/>
                  </a:schemeClr>
                </a:solidFill>
              </a:rPr>
              <a:t>Click the “Image” icon at the centre that displays in the centre of the screen</a:t>
            </a:r>
          </a:p>
          <a:p>
            <a:pPr marL="285750" indent="-285750">
              <a:buFont typeface="Arial" panose="020B0604020202020204" pitchFamily="34" charset="0"/>
              <a:buChar char="•"/>
            </a:pPr>
            <a:r>
              <a:rPr lang="en-CA" sz="1600" dirty="0">
                <a:solidFill>
                  <a:schemeClr val="tx1">
                    <a:lumMod val="50000"/>
                  </a:schemeClr>
                </a:solidFill>
              </a:rPr>
              <a:t>Select the file you wish to use</a:t>
            </a:r>
          </a:p>
          <a:p>
            <a:pPr marL="285750" indent="-285750">
              <a:buFont typeface="Arial" panose="020B0604020202020204" pitchFamily="34" charset="0"/>
              <a:buChar char="•"/>
            </a:pPr>
            <a:r>
              <a:rPr lang="en-CA" sz="1600" dirty="0">
                <a:solidFill>
                  <a:schemeClr val="tx1">
                    <a:lumMod val="50000"/>
                  </a:schemeClr>
                </a:solidFill>
              </a:rPr>
              <a:t>(If necessary): navigate to the “Format” tab on the Ribbon Menu, then use the Crop Tool to reposition or resize the image</a:t>
            </a:r>
          </a:p>
          <a:p>
            <a:pPr marL="285750" indent="-285750">
              <a:buFont typeface="Arial" panose="020B0604020202020204" pitchFamily="34" charset="0"/>
              <a:buChar char="•"/>
            </a:pPr>
            <a:r>
              <a:rPr lang="en-CA" sz="1600" b="1" dirty="0">
                <a:solidFill>
                  <a:schemeClr val="tx1">
                    <a:lumMod val="50000"/>
                  </a:schemeClr>
                </a:solidFill>
              </a:rPr>
              <a:t>IMPORTANT:</a:t>
            </a:r>
            <a:r>
              <a:rPr lang="en-CA" sz="1600" dirty="0">
                <a:solidFill>
                  <a:schemeClr val="tx1">
                    <a:lumMod val="50000"/>
                  </a:schemeClr>
                </a:solidFill>
              </a:rPr>
              <a:t> After you’ve inserted the image, navigate to the “Format” tab on the Ribbon Menu, then under the “Adjust” section, click “Compress Images.” Compress the image to 150 dpi. This will help to reduce the file size of your presentation.</a:t>
            </a:r>
            <a:endParaRPr lang="en-CA" sz="1600" b="1" dirty="0">
              <a:solidFill>
                <a:schemeClr val="tx1">
                  <a:lumMod val="50000"/>
                </a:schemeClr>
              </a:solidFill>
            </a:endParaRPr>
          </a:p>
        </p:txBody>
      </p:sp>
      <p:sp>
        <p:nvSpPr>
          <p:cNvPr id="12" name="Right Arrow 11"/>
          <p:cNvSpPr/>
          <p:nvPr userDrawn="1"/>
        </p:nvSpPr>
        <p:spPr>
          <a:xfrm>
            <a:off x="-657206" y="3084251"/>
            <a:ext cx="403546" cy="399776"/>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8" name="Group 17"/>
          <p:cNvGrpSpPr/>
          <p:nvPr userDrawn="1"/>
        </p:nvGrpSpPr>
        <p:grpSpPr>
          <a:xfrm>
            <a:off x="2562070" y="-873501"/>
            <a:ext cx="4019859" cy="461665"/>
            <a:chOff x="2038041" y="-873501"/>
            <a:chExt cx="4019859" cy="461665"/>
          </a:xfrm>
        </p:grpSpPr>
        <p:sp>
          <p:nvSpPr>
            <p:cNvPr id="13" name="TextBox 12"/>
            <p:cNvSpPr txBox="1"/>
            <p:nvPr userDrawn="1"/>
          </p:nvSpPr>
          <p:spPr>
            <a:xfrm>
              <a:off x="2628900" y="-873501"/>
              <a:ext cx="3429000" cy="461665"/>
            </a:xfrm>
            <a:prstGeom prst="rect">
              <a:avLst/>
            </a:prstGeom>
            <a:noFill/>
            <a:ln>
              <a:noFill/>
            </a:ln>
          </p:spPr>
          <p:txBody>
            <a:bodyPr wrap="square" rtlCol="0">
              <a:spAutoFit/>
            </a:bodyPr>
            <a:lstStyle/>
            <a:p>
              <a:pPr algn="ctr"/>
              <a:r>
                <a:rPr lang="en-CA" sz="2400" b="1" dirty="0">
                  <a:solidFill>
                    <a:schemeClr val="bg1">
                      <a:lumMod val="50000"/>
                      <a:lumOff val="50000"/>
                    </a:schemeClr>
                  </a:solidFill>
                </a:rPr>
                <a:t>Current Layout:</a:t>
              </a:r>
              <a:r>
                <a:rPr lang="en-CA" sz="2400" dirty="0">
                  <a:solidFill>
                    <a:schemeClr val="bg1">
                      <a:lumMod val="50000"/>
                      <a:lumOff val="50000"/>
                    </a:schemeClr>
                  </a:solidFill>
                </a:rPr>
                <a:t> Title Slide</a:t>
              </a:r>
              <a:endParaRPr lang="en-CA" sz="2000" dirty="0">
                <a:solidFill>
                  <a:schemeClr val="bg1">
                    <a:lumMod val="50000"/>
                    <a:lumOff val="50000"/>
                  </a:schemeClr>
                </a:solidFill>
              </a:endParaRPr>
            </a:p>
          </p:txBody>
        </p:sp>
        <p:sp>
          <p:nvSpPr>
            <p:cNvPr id="9" name="Rectangle 8"/>
            <p:cNvSpPr/>
            <p:nvPr userDrawn="1"/>
          </p:nvSpPr>
          <p:spPr>
            <a:xfrm>
              <a:off x="2038041" y="-810663"/>
              <a:ext cx="447984" cy="335988"/>
            </a:xfrm>
            <a:prstGeom prst="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userDrawn="1"/>
          </p:nvSpPr>
          <p:spPr>
            <a:xfrm>
              <a:off x="2038041" y="-571499"/>
              <a:ext cx="447984" cy="96824"/>
            </a:xfrm>
            <a:prstGeom prst="rect">
              <a:avLst/>
            </a:prstGeom>
            <a:solidFill>
              <a:schemeClr val="tx1">
                <a:lumMod val="50000"/>
              </a:schemeClr>
            </a:solid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20" name="Straight Connector 19"/>
          <p:cNvCxnSpPr/>
          <p:nvPr userDrawn="1"/>
        </p:nvCxnSpPr>
        <p:spPr>
          <a:xfrm>
            <a:off x="0" y="-254000"/>
            <a:ext cx="9144000" cy="0"/>
          </a:xfrm>
          <a:prstGeom prst="line">
            <a:avLst/>
          </a:prstGeom>
          <a:ln>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9642410" y="598855"/>
            <a:ext cx="3096344" cy="5032147"/>
          </a:xfrm>
          <a:prstGeom prst="rect">
            <a:avLst/>
          </a:prstGeom>
          <a:noFill/>
          <a:ln>
            <a:noFill/>
          </a:ln>
        </p:spPr>
        <p:txBody>
          <a:bodyPr wrap="square" rtlCol="0">
            <a:spAutoFit/>
          </a:bodyPr>
          <a:lstStyle/>
          <a:p>
            <a:pPr>
              <a:spcAft>
                <a:spcPts val="900"/>
              </a:spcAft>
            </a:pPr>
            <a:r>
              <a:rPr lang="en-CA" b="1" dirty="0">
                <a:solidFill>
                  <a:schemeClr val="tx1">
                    <a:lumMod val="50000"/>
                  </a:schemeClr>
                </a:solidFill>
              </a:rPr>
              <a:t>Make a strong first impression!</a:t>
            </a:r>
          </a:p>
          <a:p>
            <a:pPr>
              <a:spcAft>
                <a:spcPts val="900"/>
              </a:spcAft>
            </a:pPr>
            <a:r>
              <a:rPr lang="en-CA" b="0" dirty="0">
                <a:solidFill>
                  <a:schemeClr val="tx1">
                    <a:lumMod val="50000"/>
                  </a:schemeClr>
                </a:solidFill>
              </a:rPr>
              <a:t>The amount of polish and professionalism that goes into your title slide will set your audience’s expectation for what’s to come in the rest of your presentation.</a:t>
            </a:r>
          </a:p>
          <a:p>
            <a:pPr>
              <a:spcAft>
                <a:spcPts val="900"/>
              </a:spcAft>
            </a:pPr>
            <a:r>
              <a:rPr lang="en-CA" b="0" dirty="0">
                <a:solidFill>
                  <a:schemeClr val="tx1">
                    <a:lumMod val="50000"/>
                  </a:schemeClr>
                </a:solidFill>
              </a:rPr>
              <a:t>Try to use a high-quality background</a:t>
            </a:r>
            <a:r>
              <a:rPr lang="en-CA" b="0" baseline="0" dirty="0">
                <a:solidFill>
                  <a:schemeClr val="tx1">
                    <a:lumMod val="50000"/>
                  </a:schemeClr>
                </a:solidFill>
              </a:rPr>
              <a:t> </a:t>
            </a:r>
            <a:r>
              <a:rPr lang="en-CA" b="0" dirty="0">
                <a:solidFill>
                  <a:schemeClr val="tx1">
                    <a:lumMod val="50000"/>
                  </a:schemeClr>
                </a:solidFill>
              </a:rPr>
              <a:t>photo or image that is visually striking and/or that sends a clear message on the topic of your presentation. Avoid using generic “clip art” images</a:t>
            </a:r>
            <a:r>
              <a:rPr lang="en-CA" b="0" baseline="0" dirty="0">
                <a:solidFill>
                  <a:schemeClr val="tx1">
                    <a:lumMod val="50000"/>
                  </a:schemeClr>
                </a:solidFill>
              </a:rPr>
              <a:t> or low-quality photos (e.g. blurry or pixilated images).</a:t>
            </a:r>
            <a:endParaRPr lang="en-CA" b="0" dirty="0">
              <a:solidFill>
                <a:schemeClr val="tx1">
                  <a:lumMod val="50000"/>
                </a:schemeClr>
              </a:solidFill>
            </a:endParaRPr>
          </a:p>
        </p:txBody>
      </p:sp>
    </p:spTree>
    <p:extLst>
      <p:ext uri="{BB962C8B-B14F-4D97-AF65-F5344CB8AC3E}">
        <p14:creationId xmlns:p14="http://schemas.microsoft.com/office/powerpoint/2010/main" val="10412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t>2022-07-03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7022BC-22FB-4C31-A81A-4496F7C8B801}" type="slidenum">
              <a:rPr lang="en-CA" smtClean="0"/>
              <a:t>‹#›</a:t>
            </a:fld>
            <a:endParaRPr lang="en-CA"/>
          </a:p>
        </p:txBody>
      </p:sp>
      <p:sp>
        <p:nvSpPr>
          <p:cNvPr id="7" name="Rectangle 6"/>
          <p:cNvSpPr/>
          <p:nvPr userDrawn="1"/>
        </p:nvSpPr>
        <p:spPr>
          <a:xfrm>
            <a:off x="0" y="1"/>
            <a:ext cx="9144000" cy="116047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userDrawn="1"/>
        </p:nvCxnSpPr>
        <p:spPr>
          <a:xfrm>
            <a:off x="0" y="1160475"/>
            <a:ext cx="9144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
            <a:ext cx="5915000" cy="1160474"/>
          </a:xfrm>
        </p:spPr>
        <p:txBody>
          <a:bodyPr>
            <a:normAutofit/>
          </a:bodyPr>
          <a:lstStyle>
            <a:lvl1pPr algn="l">
              <a:defRPr sz="3200" b="1"/>
            </a:lvl1pPr>
          </a:lstStyle>
          <a:p>
            <a:r>
              <a:rPr lang="en-US" dirty="0"/>
              <a:t>Click to edit Master title style</a:t>
            </a:r>
            <a:endParaRPr lang="en-CA" dirty="0"/>
          </a:p>
        </p:txBody>
      </p:sp>
      <p:pic>
        <p:nvPicPr>
          <p:cNvPr id="10" name="Picture 2" descr="G:\!Workgrp\Media Communications\Logos &amp; Graphics\Logos &amp; Branding\BC Sunrise Logo\BCID_H_rgb_rev.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516216" y="122079"/>
            <a:ext cx="2376264" cy="91631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2074785" y="-873501"/>
            <a:ext cx="4994430" cy="461665"/>
            <a:chOff x="2038041" y="-873501"/>
            <a:chExt cx="4994430" cy="461665"/>
          </a:xfrm>
        </p:grpSpPr>
        <p:sp>
          <p:nvSpPr>
            <p:cNvPr id="12" name="TextBox 11"/>
            <p:cNvSpPr txBox="1"/>
            <p:nvPr userDrawn="1"/>
          </p:nvSpPr>
          <p:spPr>
            <a:xfrm>
              <a:off x="2628899" y="-873501"/>
              <a:ext cx="4403572" cy="461665"/>
            </a:xfrm>
            <a:prstGeom prst="rect">
              <a:avLst/>
            </a:prstGeom>
            <a:noFill/>
            <a:ln>
              <a:noFill/>
            </a:ln>
          </p:spPr>
          <p:txBody>
            <a:bodyPr wrap="square" rtlCol="0">
              <a:spAutoFit/>
            </a:bodyPr>
            <a:lstStyle/>
            <a:p>
              <a:pPr algn="ctr"/>
              <a:r>
                <a:rPr lang="en-CA" sz="2400" b="1" dirty="0">
                  <a:solidFill>
                    <a:schemeClr val="bg1">
                      <a:lumMod val="50000"/>
                      <a:lumOff val="50000"/>
                    </a:schemeClr>
                  </a:solidFill>
                </a:rPr>
                <a:t>Current Layout:</a:t>
              </a:r>
              <a:r>
                <a:rPr lang="en-CA" sz="2400" dirty="0">
                  <a:solidFill>
                    <a:schemeClr val="bg1">
                      <a:lumMod val="50000"/>
                      <a:lumOff val="50000"/>
                    </a:schemeClr>
                  </a:solidFill>
                </a:rPr>
                <a:t> Title and Content</a:t>
              </a:r>
              <a:endParaRPr lang="en-CA" sz="2000" dirty="0">
                <a:solidFill>
                  <a:schemeClr val="bg1">
                    <a:lumMod val="50000"/>
                    <a:lumOff val="50000"/>
                  </a:schemeClr>
                </a:solidFill>
              </a:endParaRPr>
            </a:p>
          </p:txBody>
        </p:sp>
        <p:sp>
          <p:nvSpPr>
            <p:cNvPr id="13" name="Rectangle 12"/>
            <p:cNvSpPr/>
            <p:nvPr userDrawn="1"/>
          </p:nvSpPr>
          <p:spPr>
            <a:xfrm>
              <a:off x="2038041" y="-810663"/>
              <a:ext cx="447984" cy="335988"/>
            </a:xfrm>
            <a:prstGeom prst="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a:off x="2038041" y="-800350"/>
              <a:ext cx="447984" cy="48412"/>
            </a:xfrm>
            <a:prstGeom prst="rect">
              <a:avLst/>
            </a:prstGeom>
            <a:solidFill>
              <a:schemeClr val="tx1">
                <a:lumMod val="50000"/>
              </a:schemeClr>
            </a:solid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5" name="Straight Connector 14"/>
          <p:cNvCxnSpPr/>
          <p:nvPr userDrawn="1"/>
        </p:nvCxnSpPr>
        <p:spPr>
          <a:xfrm>
            <a:off x="0" y="-254000"/>
            <a:ext cx="9144000" cy="0"/>
          </a:xfrm>
          <a:prstGeom prst="line">
            <a:avLst/>
          </a:prstGeom>
          <a:ln>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118909" y="-644904"/>
            <a:ext cx="6858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217969" y="-644904"/>
            <a:ext cx="25908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118909" y="-578913"/>
            <a:ext cx="6858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217969" y="-578913"/>
            <a:ext cx="25908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3340100" y="1529807"/>
            <a:ext cx="2769254" cy="4278094"/>
          </a:xfrm>
          <a:prstGeom prst="rect">
            <a:avLst/>
          </a:prstGeom>
          <a:noFill/>
          <a:ln>
            <a:noFill/>
          </a:ln>
        </p:spPr>
        <p:txBody>
          <a:bodyPr wrap="square" rtlCol="0">
            <a:spAutoFit/>
          </a:bodyPr>
          <a:lstStyle/>
          <a:p>
            <a:pPr marL="0" indent="0">
              <a:buFont typeface="Arial" panose="020B0604020202020204" pitchFamily="34" charset="0"/>
              <a:buNone/>
            </a:pPr>
            <a:r>
              <a:rPr lang="en-CA" sz="1600" b="1" dirty="0">
                <a:solidFill>
                  <a:schemeClr val="tx1">
                    <a:lumMod val="50000"/>
                  </a:schemeClr>
                </a:solidFill>
              </a:rPr>
              <a:t>Make full use of the features in this</a:t>
            </a:r>
            <a:r>
              <a:rPr lang="en-CA" sz="1600" b="1" baseline="0" dirty="0">
                <a:solidFill>
                  <a:schemeClr val="tx1">
                    <a:lumMod val="50000"/>
                  </a:schemeClr>
                </a:solidFill>
              </a:rPr>
              <a:t> template!</a:t>
            </a:r>
            <a:endParaRPr lang="en-CA" sz="1600" b="1" dirty="0">
              <a:solidFill>
                <a:schemeClr val="tx1">
                  <a:lumMod val="50000"/>
                </a:schemeClr>
              </a:solidFill>
            </a:endParaRPr>
          </a:p>
          <a:p>
            <a:pPr marL="0" indent="0">
              <a:buFont typeface="Arial" panose="020B0604020202020204" pitchFamily="34" charset="0"/>
              <a:buNone/>
            </a:pPr>
            <a:endParaRPr lang="en-CA" sz="1600" dirty="0">
              <a:solidFill>
                <a:schemeClr val="tx1">
                  <a:lumMod val="50000"/>
                </a:schemeClr>
              </a:solidFill>
            </a:endParaRPr>
          </a:p>
          <a:p>
            <a:pPr marL="0" indent="0">
              <a:buFont typeface="Arial" panose="020B0604020202020204" pitchFamily="34" charset="0"/>
              <a:buNone/>
            </a:pPr>
            <a:r>
              <a:rPr lang="en-CA" sz="1600" dirty="0">
                <a:solidFill>
                  <a:schemeClr val="tx1">
                    <a:lumMod val="50000"/>
                  </a:schemeClr>
                </a:solidFill>
              </a:rPr>
              <a:t>There</a:t>
            </a:r>
            <a:r>
              <a:rPr lang="en-CA" sz="1600" baseline="0" dirty="0">
                <a:solidFill>
                  <a:schemeClr val="tx1">
                    <a:lumMod val="50000"/>
                  </a:schemeClr>
                </a:solidFill>
              </a:rPr>
              <a:t> are a number of pre-made slide layouts included in this PowerPoint template that are designed to add more visual appeal and variety to your presentation. </a:t>
            </a:r>
          </a:p>
          <a:p>
            <a:pPr marL="0" indent="0">
              <a:buFont typeface="Arial" panose="020B0604020202020204" pitchFamily="34" charset="0"/>
              <a:buNone/>
            </a:pPr>
            <a:endParaRPr lang="en-CA" sz="1600" baseline="0" dirty="0">
              <a:solidFill>
                <a:schemeClr val="tx1">
                  <a:lumMod val="50000"/>
                </a:schemeClr>
              </a:solidFill>
            </a:endParaRPr>
          </a:p>
          <a:p>
            <a:pPr marL="0" indent="0">
              <a:buFont typeface="Arial" panose="020B0604020202020204" pitchFamily="34" charset="0"/>
              <a:buNone/>
            </a:pPr>
            <a:r>
              <a:rPr lang="en-CA" sz="1600" baseline="0" dirty="0">
                <a:solidFill>
                  <a:schemeClr val="tx1">
                    <a:lumMod val="50000"/>
                  </a:schemeClr>
                </a:solidFill>
              </a:rPr>
              <a:t>Try them out! On the “Home” tab of the ribbon menu, navigate to the “Slides” section. Select the “New Slide” dropdown menu to access a selection of different layout options for your new slides.</a:t>
            </a:r>
          </a:p>
        </p:txBody>
      </p:sp>
      <p:sp>
        <p:nvSpPr>
          <p:cNvPr id="30" name="TextBox 29"/>
          <p:cNvSpPr txBox="1"/>
          <p:nvPr userDrawn="1"/>
        </p:nvSpPr>
        <p:spPr>
          <a:xfrm>
            <a:off x="9702800" y="330200"/>
            <a:ext cx="2769254" cy="6247864"/>
          </a:xfrm>
          <a:prstGeom prst="rect">
            <a:avLst/>
          </a:prstGeom>
          <a:noFill/>
          <a:ln>
            <a:noFill/>
          </a:ln>
        </p:spPr>
        <p:txBody>
          <a:bodyPr wrap="square" rtlCol="0">
            <a:spAutoFit/>
          </a:bodyPr>
          <a:lstStyle/>
          <a:p>
            <a:pPr marL="0" indent="0">
              <a:buFont typeface="Arial" panose="020B0604020202020204" pitchFamily="34" charset="0"/>
              <a:buNone/>
            </a:pPr>
            <a:r>
              <a:rPr lang="en-CA" sz="1600" b="1" dirty="0">
                <a:solidFill>
                  <a:schemeClr val="tx1">
                    <a:lumMod val="50000"/>
                  </a:schemeClr>
                </a:solidFill>
              </a:rPr>
              <a:t>Advice:</a:t>
            </a:r>
            <a:r>
              <a:rPr lang="en-CA" sz="1600" b="1" baseline="0" dirty="0">
                <a:solidFill>
                  <a:schemeClr val="tx1">
                    <a:lumMod val="50000"/>
                  </a:schemeClr>
                </a:solidFill>
              </a:rPr>
              <a:t> less is more when it comes to presentation slides!</a:t>
            </a:r>
            <a:endParaRPr lang="en-CA" sz="1600" b="1" dirty="0">
              <a:solidFill>
                <a:schemeClr val="tx1">
                  <a:lumMod val="50000"/>
                </a:schemeClr>
              </a:solidFill>
            </a:endParaRPr>
          </a:p>
          <a:p>
            <a:pPr marL="0" indent="0">
              <a:buFont typeface="Arial" panose="020B0604020202020204" pitchFamily="34" charset="0"/>
              <a:buNone/>
            </a:pPr>
            <a:endParaRPr lang="en-CA" sz="1600" dirty="0">
              <a:solidFill>
                <a:schemeClr val="tx1">
                  <a:lumMod val="50000"/>
                </a:schemeClr>
              </a:solidFill>
            </a:endParaRPr>
          </a:p>
          <a:p>
            <a:pPr marL="285750" indent="-285750">
              <a:buFont typeface="Arial" panose="020B0604020202020204" pitchFamily="34" charset="0"/>
              <a:buChar char="•"/>
            </a:pPr>
            <a:r>
              <a:rPr lang="en-CA" sz="1600" dirty="0">
                <a:solidFill>
                  <a:schemeClr val="tx1">
                    <a:lumMod val="50000"/>
                  </a:schemeClr>
                </a:solidFill>
              </a:rPr>
              <a:t>Try</a:t>
            </a:r>
            <a:r>
              <a:rPr lang="en-CA" sz="1600" baseline="0" dirty="0">
                <a:solidFill>
                  <a:schemeClr val="tx1">
                    <a:lumMod val="50000"/>
                  </a:schemeClr>
                </a:solidFill>
              </a:rPr>
              <a:t> to avoid adding more than a few brief, memorable bullets or sentences to each slide.</a:t>
            </a:r>
          </a:p>
          <a:p>
            <a:pPr marL="285750" indent="-285750">
              <a:buFont typeface="Arial" panose="020B0604020202020204" pitchFamily="34" charset="0"/>
              <a:buChar char="•"/>
            </a:pPr>
            <a:endParaRPr lang="en-CA" sz="1600" baseline="0" dirty="0">
              <a:solidFill>
                <a:schemeClr val="tx1">
                  <a:lumMod val="50000"/>
                </a:schemeClr>
              </a:solidFill>
            </a:endParaRPr>
          </a:p>
          <a:p>
            <a:pPr marL="285750" indent="-285750">
              <a:buFont typeface="Arial" panose="020B0604020202020204" pitchFamily="34" charset="0"/>
              <a:buChar char="•"/>
            </a:pPr>
            <a:r>
              <a:rPr lang="en-CA" sz="1600" baseline="0" dirty="0">
                <a:solidFill>
                  <a:schemeClr val="tx1">
                    <a:lumMod val="50000"/>
                  </a:schemeClr>
                </a:solidFill>
              </a:rPr>
              <a:t>Too much text can be overwhelming for the viewer - you can always expand on the slide’s bullets when you speak to them in your presentation.</a:t>
            </a:r>
          </a:p>
          <a:p>
            <a:pPr marL="285750" indent="-285750">
              <a:buFont typeface="Arial" panose="020B0604020202020204" pitchFamily="34" charset="0"/>
              <a:buChar char="•"/>
            </a:pPr>
            <a:endParaRPr lang="en-CA" sz="1600" baseline="0" dirty="0">
              <a:solidFill>
                <a:schemeClr val="tx1">
                  <a:lumMod val="50000"/>
                </a:schemeClr>
              </a:solidFill>
            </a:endParaRPr>
          </a:p>
          <a:p>
            <a:pPr marL="285750" indent="-285750">
              <a:buFont typeface="Arial" panose="020B0604020202020204" pitchFamily="34" charset="0"/>
              <a:buChar char="•"/>
            </a:pPr>
            <a:r>
              <a:rPr lang="en-CA" sz="1600" baseline="0" dirty="0">
                <a:solidFill>
                  <a:schemeClr val="tx1">
                    <a:lumMod val="50000"/>
                  </a:schemeClr>
                </a:solidFill>
              </a:rPr>
              <a:t>If the slide is starting to feel text-heavy, consider breaking the content up into two or more slides. Your presentation will take the same amount of time to run through regardless of whether your bullets are all crammed on to one slide or split up into multiple!</a:t>
            </a:r>
            <a:endParaRPr lang="en-CA" sz="1600" dirty="0">
              <a:solidFill>
                <a:schemeClr val="tx1">
                  <a:lumMod val="50000"/>
                </a:schemeClr>
              </a:solidFill>
            </a:endParaRPr>
          </a:p>
        </p:txBody>
      </p:sp>
    </p:spTree>
    <p:extLst>
      <p:ext uri="{BB962C8B-B14F-4D97-AF65-F5344CB8AC3E}">
        <p14:creationId xmlns:p14="http://schemas.microsoft.com/office/powerpoint/2010/main" val="127910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Image (Right)">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6017419" y="1164431"/>
            <a:ext cx="3124745" cy="5702045"/>
          </a:xfrm>
          <a:noFill/>
        </p:spPr>
        <p:txBody>
          <a:bodyPr anchor="ctr">
            <a:normAutofit/>
          </a:bodyPr>
          <a:lstStyle>
            <a:lvl1pPr marL="0" indent="0" algn="ctr">
              <a:buNone/>
              <a:defRPr sz="2000"/>
            </a:lvl1pPr>
          </a:lstStyle>
          <a:p>
            <a:br>
              <a:rPr lang="en-CA" dirty="0"/>
            </a:br>
            <a:br>
              <a:rPr lang="en-CA" dirty="0"/>
            </a:br>
            <a:r>
              <a:rPr lang="en-CA" dirty="0"/>
              <a:t>Click icon to insert photo</a:t>
            </a:r>
          </a:p>
        </p:txBody>
      </p:sp>
      <p:sp>
        <p:nvSpPr>
          <p:cNvPr id="3" name="Content Placeholder 2"/>
          <p:cNvSpPr>
            <a:spLocks noGrp="1"/>
          </p:cNvSpPr>
          <p:nvPr>
            <p:ph idx="1"/>
          </p:nvPr>
        </p:nvSpPr>
        <p:spPr>
          <a:xfrm>
            <a:off x="457200" y="1600200"/>
            <a:ext cx="5122912" cy="4525963"/>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5C4AB325-1839-43C0-B011-A89A93850E0D}" type="datetimeFigureOut">
              <a:rPr lang="en-CA" smtClean="0"/>
              <a:t>2022-07-03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7022BC-22FB-4C31-A81A-4496F7C8B801}" type="slidenum">
              <a:rPr lang="en-CA" smtClean="0"/>
              <a:t>‹#›</a:t>
            </a:fld>
            <a:endParaRPr lang="en-CA"/>
          </a:p>
        </p:txBody>
      </p:sp>
      <p:sp>
        <p:nvSpPr>
          <p:cNvPr id="7" name="Rectangle 6"/>
          <p:cNvSpPr/>
          <p:nvPr userDrawn="1"/>
        </p:nvSpPr>
        <p:spPr>
          <a:xfrm>
            <a:off x="0" y="1"/>
            <a:ext cx="9144000" cy="116047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userDrawn="1"/>
        </p:nvCxnSpPr>
        <p:spPr>
          <a:xfrm>
            <a:off x="0" y="1160475"/>
            <a:ext cx="9144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
            <a:ext cx="5915000" cy="1160474"/>
          </a:xfrm>
        </p:spPr>
        <p:txBody>
          <a:bodyPr>
            <a:normAutofit/>
          </a:bodyPr>
          <a:lstStyle>
            <a:lvl1pPr algn="l">
              <a:defRPr sz="3200" b="1"/>
            </a:lvl1pPr>
          </a:lstStyle>
          <a:p>
            <a:r>
              <a:rPr lang="en-US" dirty="0"/>
              <a:t>Click to edit Master title style</a:t>
            </a:r>
            <a:endParaRPr lang="en-CA" dirty="0"/>
          </a:p>
        </p:txBody>
      </p:sp>
      <p:pic>
        <p:nvPicPr>
          <p:cNvPr id="10" name="Picture 2" descr="G:\!Workgrp\Media Communications\Logos &amp; Graphics\Logos &amp; Branding\BC Sunrise Logo\BCID_H_rgb_rev.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516216" y="122079"/>
            <a:ext cx="2376264" cy="91631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V="1">
            <a:off x="6012160" y="1160476"/>
            <a:ext cx="0" cy="5697524"/>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9909110" y="1554176"/>
            <a:ext cx="3096344" cy="4916731"/>
          </a:xfrm>
          <a:prstGeom prst="rect">
            <a:avLst/>
          </a:prstGeom>
          <a:noFill/>
          <a:ln>
            <a:noFill/>
          </a:ln>
        </p:spPr>
        <p:txBody>
          <a:bodyPr wrap="square" rtlCol="0">
            <a:spAutoFit/>
          </a:bodyPr>
          <a:lstStyle/>
          <a:p>
            <a:pPr>
              <a:spcAft>
                <a:spcPts val="900"/>
              </a:spcAft>
            </a:pPr>
            <a:r>
              <a:rPr lang="en-CA" b="1" dirty="0">
                <a:solidFill>
                  <a:schemeClr val="tx1">
                    <a:lumMod val="50000"/>
                  </a:schemeClr>
                </a:solidFill>
              </a:rPr>
              <a:t>How to add an image:</a:t>
            </a:r>
          </a:p>
          <a:p>
            <a:pPr marL="285750" indent="-285750">
              <a:buFont typeface="Arial" panose="020B0604020202020204" pitchFamily="34" charset="0"/>
              <a:buChar char="•"/>
            </a:pPr>
            <a:r>
              <a:rPr lang="en-CA" sz="1600" dirty="0">
                <a:solidFill>
                  <a:schemeClr val="tx1">
                    <a:lumMod val="50000"/>
                  </a:schemeClr>
                </a:solidFill>
              </a:rPr>
              <a:t>Click the “Image” icon at the centre that displays in the centre of the screen</a:t>
            </a:r>
          </a:p>
          <a:p>
            <a:pPr marL="285750" indent="-285750">
              <a:buFont typeface="Arial" panose="020B0604020202020204" pitchFamily="34" charset="0"/>
              <a:buChar char="•"/>
            </a:pPr>
            <a:r>
              <a:rPr lang="en-CA" sz="1600" dirty="0">
                <a:solidFill>
                  <a:schemeClr val="tx1">
                    <a:lumMod val="50000"/>
                  </a:schemeClr>
                </a:solidFill>
              </a:rPr>
              <a:t>Select the file you wish to use</a:t>
            </a:r>
          </a:p>
          <a:p>
            <a:pPr marL="285750" indent="-285750">
              <a:buFont typeface="Arial" panose="020B0604020202020204" pitchFamily="34" charset="0"/>
              <a:buChar char="•"/>
            </a:pPr>
            <a:r>
              <a:rPr lang="en-CA" sz="1600" dirty="0">
                <a:solidFill>
                  <a:schemeClr val="tx1">
                    <a:lumMod val="50000"/>
                  </a:schemeClr>
                </a:solidFill>
              </a:rPr>
              <a:t>(If necessary): navigate to the “Format” tab on the Ribbon Menu, then use the Crop Tool to reposition or resize the image</a:t>
            </a:r>
          </a:p>
          <a:p>
            <a:pPr marL="285750" indent="-285750">
              <a:buFont typeface="Arial" panose="020B0604020202020204" pitchFamily="34" charset="0"/>
              <a:buChar char="•"/>
            </a:pPr>
            <a:r>
              <a:rPr lang="en-CA" sz="1600" b="1" dirty="0">
                <a:solidFill>
                  <a:schemeClr val="tx1">
                    <a:lumMod val="50000"/>
                  </a:schemeClr>
                </a:solidFill>
              </a:rPr>
              <a:t>IMPORTANT:</a:t>
            </a:r>
            <a:r>
              <a:rPr lang="en-CA" sz="1600" dirty="0">
                <a:solidFill>
                  <a:schemeClr val="tx1">
                    <a:lumMod val="50000"/>
                  </a:schemeClr>
                </a:solidFill>
              </a:rPr>
              <a:t> After you’ve inserted the image, navigate to the “Format” tab on the Ribbon Menu, then under the “Adjust” section, click “Compress Images.” Compress the image to 150 dpi. This will help to reduce the file size of your presentation.</a:t>
            </a:r>
            <a:endParaRPr lang="en-CA" sz="1600" b="1" dirty="0">
              <a:solidFill>
                <a:schemeClr val="tx1">
                  <a:lumMod val="50000"/>
                </a:schemeClr>
              </a:solidFill>
            </a:endParaRPr>
          </a:p>
        </p:txBody>
      </p:sp>
      <p:sp>
        <p:nvSpPr>
          <p:cNvPr id="19" name="Right Arrow 18"/>
          <p:cNvSpPr/>
          <p:nvPr userDrawn="1"/>
        </p:nvSpPr>
        <p:spPr>
          <a:xfrm flipH="1">
            <a:off x="9375794" y="3570400"/>
            <a:ext cx="403546" cy="399776"/>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p:cNvSpPr txBox="1"/>
          <p:nvPr userDrawn="1"/>
        </p:nvSpPr>
        <p:spPr>
          <a:xfrm>
            <a:off x="2294999" y="-873501"/>
            <a:ext cx="5144858" cy="461665"/>
          </a:xfrm>
          <a:prstGeom prst="rect">
            <a:avLst/>
          </a:prstGeom>
          <a:noFill/>
          <a:ln>
            <a:noFill/>
          </a:ln>
        </p:spPr>
        <p:txBody>
          <a:bodyPr wrap="square" rtlCol="0">
            <a:spAutoFit/>
          </a:bodyPr>
          <a:lstStyle/>
          <a:p>
            <a:pPr algn="ctr"/>
            <a:r>
              <a:rPr lang="en-CA" sz="2400" b="1" dirty="0">
                <a:solidFill>
                  <a:schemeClr val="bg1">
                    <a:lumMod val="50000"/>
                    <a:lumOff val="50000"/>
                  </a:schemeClr>
                </a:solidFill>
              </a:rPr>
              <a:t>Current Layout:</a:t>
            </a:r>
            <a:r>
              <a:rPr lang="en-CA" sz="2400" dirty="0">
                <a:solidFill>
                  <a:schemeClr val="bg1">
                    <a:lumMod val="50000"/>
                    <a:lumOff val="50000"/>
                  </a:schemeClr>
                </a:solidFill>
              </a:rPr>
              <a:t> Content + Image (Right)</a:t>
            </a:r>
            <a:endParaRPr lang="en-CA" sz="2000" dirty="0">
              <a:solidFill>
                <a:schemeClr val="bg1">
                  <a:lumMod val="50000"/>
                  <a:lumOff val="50000"/>
                </a:schemeClr>
              </a:solidFill>
            </a:endParaRPr>
          </a:p>
        </p:txBody>
      </p:sp>
      <p:sp>
        <p:nvSpPr>
          <p:cNvPr id="16" name="Rectangle 15"/>
          <p:cNvSpPr/>
          <p:nvPr userDrawn="1"/>
        </p:nvSpPr>
        <p:spPr>
          <a:xfrm>
            <a:off x="1704142" y="-810663"/>
            <a:ext cx="447984" cy="335988"/>
          </a:xfrm>
          <a:prstGeom prst="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Connector 19"/>
          <p:cNvCxnSpPr/>
          <p:nvPr userDrawn="1"/>
        </p:nvCxnSpPr>
        <p:spPr>
          <a:xfrm>
            <a:off x="0" y="-254000"/>
            <a:ext cx="9144000" cy="0"/>
          </a:xfrm>
          <a:prstGeom prst="line">
            <a:avLst/>
          </a:prstGeom>
          <a:ln>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1998921" y="-711527"/>
            <a:ext cx="113629" cy="198000"/>
          </a:xfrm>
          <a:prstGeom prst="rect">
            <a:avLst/>
          </a:prstGeom>
          <a:solidFill>
            <a:schemeClr val="tx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a:off x="1704142" y="-800350"/>
            <a:ext cx="447984" cy="48412"/>
          </a:xfrm>
          <a:prstGeom prst="rect">
            <a:avLst/>
          </a:prstGeom>
          <a:solidFill>
            <a:schemeClr val="tx1">
              <a:lumMod val="50000"/>
            </a:schemeClr>
          </a:solid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2" name="Straight Connector 21"/>
          <p:cNvCxnSpPr/>
          <p:nvPr userDrawn="1"/>
        </p:nvCxnSpPr>
        <p:spPr>
          <a:xfrm>
            <a:off x="1756958" y="-644904"/>
            <a:ext cx="19800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756958" y="-578913"/>
            <a:ext cx="19800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69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Image (Left)">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0" y="1164431"/>
            <a:ext cx="3124745" cy="5702045"/>
          </a:xfrm>
          <a:noFill/>
        </p:spPr>
        <p:txBody>
          <a:bodyPr anchor="ctr">
            <a:normAutofit/>
          </a:bodyPr>
          <a:lstStyle>
            <a:lvl1pPr marL="0" indent="0" algn="ctr">
              <a:buNone/>
              <a:defRPr sz="2000"/>
            </a:lvl1pPr>
          </a:lstStyle>
          <a:p>
            <a:br>
              <a:rPr lang="en-CA" dirty="0"/>
            </a:br>
            <a:br>
              <a:rPr lang="en-CA" dirty="0"/>
            </a:br>
            <a:r>
              <a:rPr lang="en-CA" dirty="0"/>
              <a:t>Click icon to insert photo</a:t>
            </a:r>
          </a:p>
        </p:txBody>
      </p:sp>
      <p:sp>
        <p:nvSpPr>
          <p:cNvPr id="3" name="Content Placeholder 2"/>
          <p:cNvSpPr>
            <a:spLocks noGrp="1"/>
          </p:cNvSpPr>
          <p:nvPr>
            <p:ph idx="1"/>
          </p:nvPr>
        </p:nvSpPr>
        <p:spPr>
          <a:xfrm>
            <a:off x="3563257" y="1600200"/>
            <a:ext cx="5122912" cy="4525963"/>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5C4AB325-1839-43C0-B011-A89A93850E0D}" type="datetimeFigureOut">
              <a:rPr lang="en-CA" smtClean="0"/>
              <a:t>2022-07-03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7022BC-22FB-4C31-A81A-4496F7C8B801}" type="slidenum">
              <a:rPr lang="en-CA" smtClean="0"/>
              <a:t>‹#›</a:t>
            </a:fld>
            <a:endParaRPr lang="en-CA"/>
          </a:p>
        </p:txBody>
      </p:sp>
      <p:sp>
        <p:nvSpPr>
          <p:cNvPr id="7" name="Rectangle 6"/>
          <p:cNvSpPr/>
          <p:nvPr userDrawn="1"/>
        </p:nvSpPr>
        <p:spPr>
          <a:xfrm>
            <a:off x="0" y="1"/>
            <a:ext cx="9144000" cy="116047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userDrawn="1"/>
        </p:nvCxnSpPr>
        <p:spPr>
          <a:xfrm>
            <a:off x="0" y="1160475"/>
            <a:ext cx="9144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
            <a:ext cx="5915000" cy="1160474"/>
          </a:xfrm>
        </p:spPr>
        <p:txBody>
          <a:bodyPr>
            <a:normAutofit/>
          </a:bodyPr>
          <a:lstStyle>
            <a:lvl1pPr algn="l">
              <a:defRPr sz="3200" b="1"/>
            </a:lvl1pPr>
          </a:lstStyle>
          <a:p>
            <a:r>
              <a:rPr lang="en-US" dirty="0"/>
              <a:t>Click to edit Master title style</a:t>
            </a:r>
            <a:endParaRPr lang="en-CA" dirty="0"/>
          </a:p>
        </p:txBody>
      </p:sp>
      <p:pic>
        <p:nvPicPr>
          <p:cNvPr id="10" name="Picture 2" descr="G:\!Workgrp\Media Communications\Logos &amp; Graphics\Logos &amp; Branding\BC Sunrise Logo\BCID_H_rgb_rev.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516216" y="122079"/>
            <a:ext cx="2376264" cy="91631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flipV="1">
            <a:off x="3129940" y="1160476"/>
            <a:ext cx="0" cy="5697524"/>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3781490" y="1592276"/>
            <a:ext cx="3096344" cy="4916731"/>
          </a:xfrm>
          <a:prstGeom prst="rect">
            <a:avLst/>
          </a:prstGeom>
          <a:noFill/>
          <a:ln>
            <a:noFill/>
          </a:ln>
        </p:spPr>
        <p:txBody>
          <a:bodyPr wrap="square" rtlCol="0">
            <a:spAutoFit/>
          </a:bodyPr>
          <a:lstStyle/>
          <a:p>
            <a:pPr>
              <a:spcAft>
                <a:spcPts val="900"/>
              </a:spcAft>
            </a:pPr>
            <a:r>
              <a:rPr lang="en-CA" b="1" dirty="0">
                <a:solidFill>
                  <a:schemeClr val="tx1">
                    <a:lumMod val="50000"/>
                  </a:schemeClr>
                </a:solidFill>
              </a:rPr>
              <a:t>How to add an image:</a:t>
            </a:r>
          </a:p>
          <a:p>
            <a:pPr marL="285750" indent="-285750">
              <a:buFont typeface="Arial" panose="020B0604020202020204" pitchFamily="34" charset="0"/>
              <a:buChar char="•"/>
            </a:pPr>
            <a:r>
              <a:rPr lang="en-CA" sz="1600" dirty="0">
                <a:solidFill>
                  <a:schemeClr val="tx1">
                    <a:lumMod val="50000"/>
                  </a:schemeClr>
                </a:solidFill>
              </a:rPr>
              <a:t>Click the “Image” icon at the centre that displays in the centre of the screen</a:t>
            </a:r>
          </a:p>
          <a:p>
            <a:pPr marL="285750" indent="-285750">
              <a:buFont typeface="Arial" panose="020B0604020202020204" pitchFamily="34" charset="0"/>
              <a:buChar char="•"/>
            </a:pPr>
            <a:r>
              <a:rPr lang="en-CA" sz="1600" dirty="0">
                <a:solidFill>
                  <a:schemeClr val="tx1">
                    <a:lumMod val="50000"/>
                  </a:schemeClr>
                </a:solidFill>
              </a:rPr>
              <a:t>Select the file you wish to use</a:t>
            </a:r>
          </a:p>
          <a:p>
            <a:pPr marL="285750" indent="-285750">
              <a:buFont typeface="Arial" panose="020B0604020202020204" pitchFamily="34" charset="0"/>
              <a:buChar char="•"/>
            </a:pPr>
            <a:r>
              <a:rPr lang="en-CA" sz="1600" dirty="0">
                <a:solidFill>
                  <a:schemeClr val="tx1">
                    <a:lumMod val="50000"/>
                  </a:schemeClr>
                </a:solidFill>
              </a:rPr>
              <a:t>(If necessary): navigate to the “Format” tab on the Ribbon Menu, then use the Crop Tool to reposition or resize the image</a:t>
            </a:r>
          </a:p>
          <a:p>
            <a:pPr marL="285750" indent="-285750">
              <a:buFont typeface="Arial" panose="020B0604020202020204" pitchFamily="34" charset="0"/>
              <a:buChar char="•"/>
            </a:pPr>
            <a:r>
              <a:rPr lang="en-CA" sz="1600" b="1" dirty="0">
                <a:solidFill>
                  <a:schemeClr val="tx1">
                    <a:lumMod val="50000"/>
                  </a:schemeClr>
                </a:solidFill>
              </a:rPr>
              <a:t>IMPORTANT:</a:t>
            </a:r>
            <a:r>
              <a:rPr lang="en-CA" sz="1600" dirty="0">
                <a:solidFill>
                  <a:schemeClr val="tx1">
                    <a:lumMod val="50000"/>
                  </a:schemeClr>
                </a:solidFill>
              </a:rPr>
              <a:t> After you’ve inserted the image, navigate to the “Format” tab on the Ribbon Menu, then under the “Adjust” section, click “Compress Images.” Compress the image to 150 dpi. This will help to reduce the file size of your presentation.</a:t>
            </a:r>
            <a:endParaRPr lang="en-CA" sz="1600" b="1" dirty="0">
              <a:solidFill>
                <a:schemeClr val="tx1">
                  <a:lumMod val="50000"/>
                </a:schemeClr>
              </a:solidFill>
            </a:endParaRPr>
          </a:p>
        </p:txBody>
      </p:sp>
      <p:sp>
        <p:nvSpPr>
          <p:cNvPr id="15" name="Right Arrow 14"/>
          <p:cNvSpPr/>
          <p:nvPr userDrawn="1"/>
        </p:nvSpPr>
        <p:spPr>
          <a:xfrm>
            <a:off x="-657206" y="3811700"/>
            <a:ext cx="403546" cy="399776"/>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Connector 17"/>
          <p:cNvCxnSpPr/>
          <p:nvPr userDrawn="1"/>
        </p:nvCxnSpPr>
        <p:spPr>
          <a:xfrm>
            <a:off x="0" y="-254000"/>
            <a:ext cx="9144000" cy="0"/>
          </a:xfrm>
          <a:prstGeom prst="line">
            <a:avLst/>
          </a:prstGeom>
          <a:ln>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1766471" y="-873501"/>
            <a:ext cx="5611058" cy="461665"/>
            <a:chOff x="1704142" y="-873501"/>
            <a:chExt cx="5611058" cy="461665"/>
          </a:xfrm>
        </p:grpSpPr>
        <p:sp>
          <p:nvSpPr>
            <p:cNvPr id="16" name="TextBox 15"/>
            <p:cNvSpPr txBox="1"/>
            <p:nvPr userDrawn="1"/>
          </p:nvSpPr>
          <p:spPr>
            <a:xfrm>
              <a:off x="2294999" y="-873501"/>
              <a:ext cx="5020201" cy="461665"/>
            </a:xfrm>
            <a:prstGeom prst="rect">
              <a:avLst/>
            </a:prstGeom>
            <a:noFill/>
            <a:ln>
              <a:noFill/>
            </a:ln>
          </p:spPr>
          <p:txBody>
            <a:bodyPr wrap="square" rtlCol="0">
              <a:spAutoFit/>
            </a:bodyPr>
            <a:lstStyle/>
            <a:p>
              <a:pPr algn="ctr"/>
              <a:r>
                <a:rPr lang="en-CA" sz="2400" b="1" dirty="0">
                  <a:solidFill>
                    <a:schemeClr val="bg1">
                      <a:lumMod val="50000"/>
                      <a:lumOff val="50000"/>
                    </a:schemeClr>
                  </a:solidFill>
                </a:rPr>
                <a:t>Current Layout:</a:t>
              </a:r>
              <a:r>
                <a:rPr lang="en-CA" sz="2400" dirty="0">
                  <a:solidFill>
                    <a:schemeClr val="bg1">
                      <a:lumMod val="50000"/>
                      <a:lumOff val="50000"/>
                    </a:schemeClr>
                  </a:solidFill>
                </a:rPr>
                <a:t> Content + Image (Left)</a:t>
              </a:r>
              <a:endParaRPr lang="en-CA" sz="2000" dirty="0">
                <a:solidFill>
                  <a:schemeClr val="bg1">
                    <a:lumMod val="50000"/>
                    <a:lumOff val="50000"/>
                  </a:schemeClr>
                </a:solidFill>
              </a:endParaRPr>
            </a:p>
          </p:txBody>
        </p:sp>
        <p:sp>
          <p:nvSpPr>
            <p:cNvPr id="17" name="Rectangle 16"/>
            <p:cNvSpPr/>
            <p:nvPr userDrawn="1"/>
          </p:nvSpPr>
          <p:spPr>
            <a:xfrm>
              <a:off x="1704142" y="-810663"/>
              <a:ext cx="447984" cy="335988"/>
            </a:xfrm>
            <a:prstGeom prst="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1744921" y="-711527"/>
              <a:ext cx="113629" cy="198000"/>
            </a:xfrm>
            <a:prstGeom prst="rect">
              <a:avLst/>
            </a:prstGeom>
            <a:solidFill>
              <a:schemeClr val="tx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userDrawn="1"/>
          </p:nvSpPr>
          <p:spPr>
            <a:xfrm>
              <a:off x="1704142" y="-800350"/>
              <a:ext cx="447984" cy="48412"/>
            </a:xfrm>
            <a:prstGeom prst="rect">
              <a:avLst/>
            </a:prstGeom>
            <a:solidFill>
              <a:schemeClr val="tx1">
                <a:lumMod val="50000"/>
              </a:schemeClr>
            </a:solid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21" name="Straight Connector 20"/>
          <p:cNvCxnSpPr/>
          <p:nvPr userDrawn="1"/>
        </p:nvCxnSpPr>
        <p:spPr>
          <a:xfrm>
            <a:off x="1966648" y="-644904"/>
            <a:ext cx="19800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1966648" y="-578913"/>
            <a:ext cx="19800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84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0" y="1164431"/>
            <a:ext cx="9144000" cy="5702045"/>
          </a:xfrm>
          <a:noFill/>
        </p:spPr>
        <p:txBody>
          <a:bodyPr anchor="ctr">
            <a:normAutofit/>
          </a:bodyPr>
          <a:lstStyle>
            <a:lvl1pPr marL="0" indent="0" algn="ctr">
              <a:buNone/>
              <a:defRPr sz="2000"/>
            </a:lvl1pPr>
          </a:lstStyle>
          <a:p>
            <a:br>
              <a:rPr lang="en-CA" dirty="0"/>
            </a:br>
            <a:br>
              <a:rPr lang="en-CA" dirty="0"/>
            </a:br>
            <a:r>
              <a:rPr lang="en-CA" dirty="0"/>
              <a:t>Click icon to insert photo</a:t>
            </a:r>
          </a:p>
        </p:txBody>
      </p:sp>
      <p:sp>
        <p:nvSpPr>
          <p:cNvPr id="4" name="Date Placeholder 3"/>
          <p:cNvSpPr>
            <a:spLocks noGrp="1"/>
          </p:cNvSpPr>
          <p:nvPr>
            <p:ph type="dt" sz="half" idx="10"/>
          </p:nvPr>
        </p:nvSpPr>
        <p:spPr/>
        <p:txBody>
          <a:bodyPr/>
          <a:lstStyle/>
          <a:p>
            <a:fld id="{5C4AB325-1839-43C0-B011-A89A93850E0D}" type="datetimeFigureOut">
              <a:rPr lang="en-CA" smtClean="0"/>
              <a:t>2022-07-03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97022BC-22FB-4C31-A81A-4496F7C8B801}" type="slidenum">
              <a:rPr lang="en-CA" smtClean="0"/>
              <a:t>‹#›</a:t>
            </a:fld>
            <a:endParaRPr lang="en-CA"/>
          </a:p>
        </p:txBody>
      </p:sp>
      <p:sp>
        <p:nvSpPr>
          <p:cNvPr id="7" name="Rectangle 6"/>
          <p:cNvSpPr/>
          <p:nvPr userDrawn="1"/>
        </p:nvSpPr>
        <p:spPr>
          <a:xfrm>
            <a:off x="0" y="1"/>
            <a:ext cx="9144000" cy="116047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userDrawn="1"/>
        </p:nvCxnSpPr>
        <p:spPr>
          <a:xfrm>
            <a:off x="0" y="1160475"/>
            <a:ext cx="9144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
            <a:ext cx="5915000" cy="1160474"/>
          </a:xfrm>
        </p:spPr>
        <p:txBody>
          <a:bodyPr>
            <a:normAutofit/>
          </a:bodyPr>
          <a:lstStyle>
            <a:lvl1pPr algn="l">
              <a:defRPr sz="3200" b="1"/>
            </a:lvl1pPr>
          </a:lstStyle>
          <a:p>
            <a:r>
              <a:rPr lang="en-US" dirty="0"/>
              <a:t>Click to edit Master title style</a:t>
            </a:r>
            <a:endParaRPr lang="en-CA" dirty="0"/>
          </a:p>
        </p:txBody>
      </p:sp>
      <p:pic>
        <p:nvPicPr>
          <p:cNvPr id="10" name="Picture 2" descr="G:\!Workgrp\Media Communications\Logos &amp; Graphics\Logos &amp; Branding\BC Sunrise Logo\BCID_H_rgb_rev.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516216" y="122079"/>
            <a:ext cx="2376264" cy="9163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3781490" y="1592276"/>
            <a:ext cx="3096344" cy="4916731"/>
          </a:xfrm>
          <a:prstGeom prst="rect">
            <a:avLst/>
          </a:prstGeom>
          <a:noFill/>
          <a:ln>
            <a:noFill/>
          </a:ln>
        </p:spPr>
        <p:txBody>
          <a:bodyPr wrap="square" rtlCol="0">
            <a:spAutoFit/>
          </a:bodyPr>
          <a:lstStyle/>
          <a:p>
            <a:pPr>
              <a:spcAft>
                <a:spcPts val="900"/>
              </a:spcAft>
            </a:pPr>
            <a:r>
              <a:rPr lang="en-CA" b="1" dirty="0">
                <a:solidFill>
                  <a:schemeClr val="tx1">
                    <a:lumMod val="50000"/>
                  </a:schemeClr>
                </a:solidFill>
              </a:rPr>
              <a:t>How to add an image:</a:t>
            </a:r>
          </a:p>
          <a:p>
            <a:pPr marL="285750" indent="-285750">
              <a:buFont typeface="Arial" panose="020B0604020202020204" pitchFamily="34" charset="0"/>
              <a:buChar char="•"/>
            </a:pPr>
            <a:r>
              <a:rPr lang="en-CA" sz="1600" dirty="0">
                <a:solidFill>
                  <a:schemeClr val="tx1">
                    <a:lumMod val="50000"/>
                  </a:schemeClr>
                </a:solidFill>
              </a:rPr>
              <a:t>Click the “Image” icon at the centre that displays in the centre of the screen</a:t>
            </a:r>
          </a:p>
          <a:p>
            <a:pPr marL="285750" indent="-285750">
              <a:buFont typeface="Arial" panose="020B0604020202020204" pitchFamily="34" charset="0"/>
              <a:buChar char="•"/>
            </a:pPr>
            <a:r>
              <a:rPr lang="en-CA" sz="1600" dirty="0">
                <a:solidFill>
                  <a:schemeClr val="tx1">
                    <a:lumMod val="50000"/>
                  </a:schemeClr>
                </a:solidFill>
              </a:rPr>
              <a:t>Select the file you wish to use</a:t>
            </a:r>
          </a:p>
          <a:p>
            <a:pPr marL="285750" indent="-285750">
              <a:buFont typeface="Arial" panose="020B0604020202020204" pitchFamily="34" charset="0"/>
              <a:buChar char="•"/>
            </a:pPr>
            <a:r>
              <a:rPr lang="en-CA" sz="1600" dirty="0">
                <a:solidFill>
                  <a:schemeClr val="tx1">
                    <a:lumMod val="50000"/>
                  </a:schemeClr>
                </a:solidFill>
              </a:rPr>
              <a:t>(If necessary): navigate to the “Format” tab on the Ribbon Menu, then use the Crop Tool to reposition or resize the image</a:t>
            </a:r>
          </a:p>
          <a:p>
            <a:pPr marL="285750" indent="-285750">
              <a:buFont typeface="Arial" panose="020B0604020202020204" pitchFamily="34" charset="0"/>
              <a:buChar char="•"/>
            </a:pPr>
            <a:r>
              <a:rPr lang="en-CA" sz="1600" b="1" dirty="0">
                <a:solidFill>
                  <a:schemeClr val="tx1">
                    <a:lumMod val="50000"/>
                  </a:schemeClr>
                </a:solidFill>
              </a:rPr>
              <a:t>IMPORTANT:</a:t>
            </a:r>
            <a:r>
              <a:rPr lang="en-CA" sz="1600" dirty="0">
                <a:solidFill>
                  <a:schemeClr val="tx1">
                    <a:lumMod val="50000"/>
                  </a:schemeClr>
                </a:solidFill>
              </a:rPr>
              <a:t> After you’ve inserted the image, navigate to the “Format” tab on the Ribbon Menu, then under the “Adjust” section, click “Compress Images.” Compress the image to 150 dpi. This will help to reduce the file size of your presentation.</a:t>
            </a:r>
            <a:endParaRPr lang="en-CA" sz="1600" b="1" dirty="0">
              <a:solidFill>
                <a:schemeClr val="tx1">
                  <a:lumMod val="50000"/>
                </a:schemeClr>
              </a:solidFill>
            </a:endParaRPr>
          </a:p>
        </p:txBody>
      </p:sp>
      <p:sp>
        <p:nvSpPr>
          <p:cNvPr id="15" name="Right Arrow 14"/>
          <p:cNvSpPr/>
          <p:nvPr userDrawn="1"/>
        </p:nvSpPr>
        <p:spPr>
          <a:xfrm>
            <a:off x="-657206" y="3811700"/>
            <a:ext cx="403546" cy="399776"/>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Connector 17"/>
          <p:cNvCxnSpPr/>
          <p:nvPr userDrawn="1"/>
        </p:nvCxnSpPr>
        <p:spPr>
          <a:xfrm>
            <a:off x="0" y="-254000"/>
            <a:ext cx="9144000" cy="0"/>
          </a:xfrm>
          <a:prstGeom prst="line">
            <a:avLst/>
          </a:prstGeom>
          <a:ln>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1994485" y="-873501"/>
            <a:ext cx="5155029" cy="461665"/>
            <a:chOff x="1704142" y="-873501"/>
            <a:chExt cx="5155029" cy="461665"/>
          </a:xfrm>
        </p:grpSpPr>
        <p:sp>
          <p:nvSpPr>
            <p:cNvPr id="16" name="TextBox 15"/>
            <p:cNvSpPr txBox="1"/>
            <p:nvPr userDrawn="1"/>
          </p:nvSpPr>
          <p:spPr>
            <a:xfrm>
              <a:off x="2295000" y="-873501"/>
              <a:ext cx="4564171" cy="461665"/>
            </a:xfrm>
            <a:prstGeom prst="rect">
              <a:avLst/>
            </a:prstGeom>
            <a:noFill/>
            <a:ln>
              <a:noFill/>
            </a:ln>
          </p:spPr>
          <p:txBody>
            <a:bodyPr wrap="square" rtlCol="0">
              <a:spAutoFit/>
            </a:bodyPr>
            <a:lstStyle/>
            <a:p>
              <a:pPr algn="ctr"/>
              <a:r>
                <a:rPr lang="en-CA" sz="2400" b="1" dirty="0">
                  <a:solidFill>
                    <a:schemeClr val="bg1">
                      <a:lumMod val="50000"/>
                      <a:lumOff val="50000"/>
                    </a:schemeClr>
                  </a:solidFill>
                </a:rPr>
                <a:t>Current Layout:</a:t>
              </a:r>
              <a:r>
                <a:rPr lang="en-CA" sz="2400" dirty="0">
                  <a:solidFill>
                    <a:schemeClr val="bg1">
                      <a:lumMod val="50000"/>
                      <a:lumOff val="50000"/>
                    </a:schemeClr>
                  </a:solidFill>
                </a:rPr>
                <a:t> </a:t>
              </a:r>
              <a:r>
                <a:rPr lang="en-CA" sz="2400" baseline="0" dirty="0">
                  <a:solidFill>
                    <a:schemeClr val="bg1">
                      <a:lumMod val="50000"/>
                      <a:lumOff val="50000"/>
                    </a:schemeClr>
                  </a:solidFill>
                </a:rPr>
                <a:t> Full-Screen </a:t>
              </a:r>
              <a:r>
                <a:rPr lang="en-CA" sz="2400" dirty="0">
                  <a:solidFill>
                    <a:schemeClr val="bg1">
                      <a:lumMod val="50000"/>
                      <a:lumOff val="50000"/>
                    </a:schemeClr>
                  </a:solidFill>
                </a:rPr>
                <a:t>Image</a:t>
              </a:r>
              <a:endParaRPr lang="en-CA" sz="2000" dirty="0">
                <a:solidFill>
                  <a:schemeClr val="bg1">
                    <a:lumMod val="50000"/>
                    <a:lumOff val="50000"/>
                  </a:schemeClr>
                </a:solidFill>
              </a:endParaRPr>
            </a:p>
          </p:txBody>
        </p:sp>
        <p:sp>
          <p:nvSpPr>
            <p:cNvPr id="17" name="Rectangle 16"/>
            <p:cNvSpPr/>
            <p:nvPr userDrawn="1"/>
          </p:nvSpPr>
          <p:spPr>
            <a:xfrm>
              <a:off x="1704142" y="-810663"/>
              <a:ext cx="447984" cy="335988"/>
            </a:xfrm>
            <a:prstGeom prst="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a:off x="1744921" y="-711527"/>
              <a:ext cx="369799" cy="198000"/>
            </a:xfrm>
            <a:prstGeom prst="rect">
              <a:avLst/>
            </a:prstGeom>
            <a:solidFill>
              <a:schemeClr val="tx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userDrawn="1"/>
          </p:nvSpPr>
          <p:spPr>
            <a:xfrm>
              <a:off x="1704142" y="-800350"/>
              <a:ext cx="447984" cy="48412"/>
            </a:xfrm>
            <a:prstGeom prst="rect">
              <a:avLst/>
            </a:prstGeom>
            <a:solidFill>
              <a:schemeClr val="tx1">
                <a:lumMod val="50000"/>
              </a:schemeClr>
            </a:solid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17525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C4AB325-1839-43C0-B011-A89A93850E0D}" type="datetimeFigureOut">
              <a:rPr lang="en-CA" smtClean="0"/>
              <a:t>2022-07-03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97022BC-22FB-4C31-A81A-4496F7C8B801}" type="slidenum">
              <a:rPr lang="en-CA" smtClean="0"/>
              <a:t>‹#›</a:t>
            </a:fld>
            <a:endParaRPr lang="en-CA"/>
          </a:p>
        </p:txBody>
      </p:sp>
      <p:sp>
        <p:nvSpPr>
          <p:cNvPr id="16" name="Rectangle 15"/>
          <p:cNvSpPr/>
          <p:nvPr userDrawn="1"/>
        </p:nvSpPr>
        <p:spPr>
          <a:xfrm>
            <a:off x="0" y="1"/>
            <a:ext cx="9144000" cy="116047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p:cNvCxnSpPr/>
          <p:nvPr userDrawn="1"/>
        </p:nvCxnSpPr>
        <p:spPr>
          <a:xfrm>
            <a:off x="0" y="1160475"/>
            <a:ext cx="9144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457200" y="2"/>
            <a:ext cx="5915000" cy="1160474"/>
          </a:xfrm>
        </p:spPr>
        <p:txBody>
          <a:bodyPr>
            <a:normAutofit/>
          </a:bodyPr>
          <a:lstStyle>
            <a:lvl1pPr algn="l">
              <a:defRPr sz="3200" b="1"/>
            </a:lvl1pPr>
          </a:lstStyle>
          <a:p>
            <a:r>
              <a:rPr lang="en-US" dirty="0"/>
              <a:t>Click to edit Master title style</a:t>
            </a:r>
            <a:endParaRPr lang="en-CA" dirty="0"/>
          </a:p>
        </p:txBody>
      </p:sp>
      <p:pic>
        <p:nvPicPr>
          <p:cNvPr id="19" name="Picture 2" descr="G:\!Workgrp\Media Communications\Logos &amp; Graphics\Logos &amp; Branding\BC Sunrise Logo\BCID_H_rgb_rev.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516216" y="122079"/>
            <a:ext cx="2376264" cy="91631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2351284" y="-873501"/>
            <a:ext cx="4441431" cy="461665"/>
            <a:chOff x="2038041" y="-873501"/>
            <a:chExt cx="4441431" cy="461665"/>
          </a:xfrm>
        </p:grpSpPr>
        <p:sp>
          <p:nvSpPr>
            <p:cNvPr id="12" name="TextBox 11"/>
            <p:cNvSpPr txBox="1"/>
            <p:nvPr userDrawn="1"/>
          </p:nvSpPr>
          <p:spPr>
            <a:xfrm>
              <a:off x="2628899" y="-873501"/>
              <a:ext cx="3850573" cy="461665"/>
            </a:xfrm>
            <a:prstGeom prst="rect">
              <a:avLst/>
            </a:prstGeom>
            <a:noFill/>
            <a:ln>
              <a:noFill/>
            </a:ln>
          </p:spPr>
          <p:txBody>
            <a:bodyPr wrap="square" rtlCol="0">
              <a:spAutoFit/>
            </a:bodyPr>
            <a:lstStyle/>
            <a:p>
              <a:pPr algn="ctr"/>
              <a:r>
                <a:rPr lang="en-CA" sz="2400" b="1" dirty="0">
                  <a:solidFill>
                    <a:schemeClr val="bg1">
                      <a:lumMod val="50000"/>
                      <a:lumOff val="50000"/>
                    </a:schemeClr>
                  </a:solidFill>
                </a:rPr>
                <a:t>Current Layout:</a:t>
              </a:r>
              <a:r>
                <a:rPr lang="en-CA" sz="2400" dirty="0">
                  <a:solidFill>
                    <a:schemeClr val="bg1">
                      <a:lumMod val="50000"/>
                      <a:lumOff val="50000"/>
                    </a:schemeClr>
                  </a:solidFill>
                </a:rPr>
                <a:t> Two Content</a:t>
              </a:r>
              <a:endParaRPr lang="en-CA" sz="2000" dirty="0">
                <a:solidFill>
                  <a:schemeClr val="bg1">
                    <a:lumMod val="50000"/>
                    <a:lumOff val="50000"/>
                  </a:schemeClr>
                </a:solidFill>
              </a:endParaRPr>
            </a:p>
          </p:txBody>
        </p:sp>
        <p:sp>
          <p:nvSpPr>
            <p:cNvPr id="13" name="Rectangle 12"/>
            <p:cNvSpPr/>
            <p:nvPr userDrawn="1"/>
          </p:nvSpPr>
          <p:spPr>
            <a:xfrm>
              <a:off x="2038041" y="-810663"/>
              <a:ext cx="447984" cy="335988"/>
            </a:xfrm>
            <a:prstGeom prst="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userDrawn="1"/>
          </p:nvSpPr>
          <p:spPr>
            <a:xfrm>
              <a:off x="2038041" y="-800350"/>
              <a:ext cx="447984" cy="48412"/>
            </a:xfrm>
            <a:prstGeom prst="rect">
              <a:avLst/>
            </a:prstGeom>
            <a:solidFill>
              <a:schemeClr val="tx1">
                <a:lumMod val="50000"/>
              </a:schemeClr>
            </a:solid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5" name="Straight Connector 14"/>
          <p:cNvCxnSpPr/>
          <p:nvPr userDrawn="1"/>
        </p:nvCxnSpPr>
        <p:spPr>
          <a:xfrm>
            <a:off x="0" y="-254000"/>
            <a:ext cx="9144000" cy="0"/>
          </a:xfrm>
          <a:prstGeom prst="line">
            <a:avLst/>
          </a:prstGeom>
          <a:ln>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3" idx="2"/>
            <a:endCxn id="14" idx="2"/>
          </p:cNvCxnSpPr>
          <p:nvPr userDrawn="1"/>
        </p:nvCxnSpPr>
        <p:spPr>
          <a:xfrm flipV="1">
            <a:off x="2575276" y="-751938"/>
            <a:ext cx="0" cy="27726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398231" y="-644904"/>
            <a:ext cx="12600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398231" y="-578913"/>
            <a:ext cx="12600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620996" y="-644904"/>
            <a:ext cx="12600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620996" y="-578913"/>
            <a:ext cx="126000" cy="0"/>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55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C4AB325-1839-43C0-B011-A89A93850E0D}" type="datetimeFigureOut">
              <a:rPr lang="en-CA" smtClean="0"/>
              <a:t>2022-07-03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97022BC-22FB-4C31-A81A-4496F7C8B801}" type="slidenum">
              <a:rPr lang="en-CA" smtClean="0"/>
              <a:t>‹#›</a:t>
            </a:fld>
            <a:endParaRPr lang="en-CA"/>
          </a:p>
        </p:txBody>
      </p:sp>
      <p:sp>
        <p:nvSpPr>
          <p:cNvPr id="14" name="Rectangle 13"/>
          <p:cNvSpPr/>
          <p:nvPr userDrawn="1"/>
        </p:nvSpPr>
        <p:spPr>
          <a:xfrm>
            <a:off x="0" y="1"/>
            <a:ext cx="9144000" cy="116047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Connector 14"/>
          <p:cNvCxnSpPr/>
          <p:nvPr userDrawn="1"/>
        </p:nvCxnSpPr>
        <p:spPr>
          <a:xfrm>
            <a:off x="0" y="1160475"/>
            <a:ext cx="9144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457200" y="2"/>
            <a:ext cx="5915000" cy="1160474"/>
          </a:xfrm>
        </p:spPr>
        <p:txBody>
          <a:bodyPr>
            <a:normAutofit/>
          </a:bodyPr>
          <a:lstStyle>
            <a:lvl1pPr algn="l">
              <a:defRPr sz="3200" b="1"/>
            </a:lvl1pPr>
          </a:lstStyle>
          <a:p>
            <a:r>
              <a:rPr lang="en-US" dirty="0"/>
              <a:t>Click to edit Master title style</a:t>
            </a:r>
            <a:endParaRPr lang="en-CA" dirty="0"/>
          </a:p>
        </p:txBody>
      </p:sp>
      <p:pic>
        <p:nvPicPr>
          <p:cNvPr id="17" name="Picture 2" descr="G:\!Workgrp\Media Communications\Logos &amp; Graphics\Logos &amp; Branding\BC Sunrise Logo\BCID_H_rgb_rev.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516216" y="122079"/>
            <a:ext cx="2376264" cy="91631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2351284" y="-873501"/>
            <a:ext cx="4441431" cy="461665"/>
            <a:chOff x="2038041" y="-873501"/>
            <a:chExt cx="4441431" cy="461665"/>
          </a:xfrm>
        </p:grpSpPr>
        <p:sp>
          <p:nvSpPr>
            <p:cNvPr id="18" name="TextBox 17"/>
            <p:cNvSpPr txBox="1"/>
            <p:nvPr userDrawn="1"/>
          </p:nvSpPr>
          <p:spPr>
            <a:xfrm>
              <a:off x="2628899" y="-873501"/>
              <a:ext cx="3850573" cy="461665"/>
            </a:xfrm>
            <a:prstGeom prst="rect">
              <a:avLst/>
            </a:prstGeom>
            <a:noFill/>
            <a:ln>
              <a:noFill/>
            </a:ln>
          </p:spPr>
          <p:txBody>
            <a:bodyPr wrap="square" rtlCol="0">
              <a:spAutoFit/>
            </a:bodyPr>
            <a:lstStyle/>
            <a:p>
              <a:pPr algn="ctr"/>
              <a:r>
                <a:rPr lang="en-CA" sz="2400" b="1" dirty="0">
                  <a:solidFill>
                    <a:schemeClr val="bg1">
                      <a:lumMod val="50000"/>
                      <a:lumOff val="50000"/>
                    </a:schemeClr>
                  </a:solidFill>
                </a:rPr>
                <a:t>Current Layout:</a:t>
              </a:r>
              <a:r>
                <a:rPr lang="en-CA" sz="2400" dirty="0">
                  <a:solidFill>
                    <a:schemeClr val="bg1">
                      <a:lumMod val="50000"/>
                      <a:lumOff val="50000"/>
                    </a:schemeClr>
                  </a:solidFill>
                </a:rPr>
                <a:t> Comparison</a:t>
              </a:r>
              <a:endParaRPr lang="en-CA" sz="2000" dirty="0">
                <a:solidFill>
                  <a:schemeClr val="bg1">
                    <a:lumMod val="50000"/>
                    <a:lumOff val="50000"/>
                  </a:schemeClr>
                </a:solidFill>
              </a:endParaRPr>
            </a:p>
          </p:txBody>
        </p:sp>
        <p:sp>
          <p:nvSpPr>
            <p:cNvPr id="19" name="Rectangle 18"/>
            <p:cNvSpPr/>
            <p:nvPr userDrawn="1"/>
          </p:nvSpPr>
          <p:spPr>
            <a:xfrm>
              <a:off x="2038041" y="-810663"/>
              <a:ext cx="447984" cy="335988"/>
            </a:xfrm>
            <a:prstGeom prst="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userDrawn="1"/>
          </p:nvSpPr>
          <p:spPr>
            <a:xfrm>
              <a:off x="2038041" y="-800350"/>
              <a:ext cx="447984" cy="48412"/>
            </a:xfrm>
            <a:prstGeom prst="rect">
              <a:avLst/>
            </a:prstGeom>
            <a:solidFill>
              <a:schemeClr val="tx1">
                <a:lumMod val="50000"/>
              </a:schemeClr>
            </a:solid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21" name="Straight Connector 20"/>
          <p:cNvCxnSpPr/>
          <p:nvPr userDrawn="1"/>
        </p:nvCxnSpPr>
        <p:spPr>
          <a:xfrm>
            <a:off x="0" y="-254000"/>
            <a:ext cx="9144000" cy="0"/>
          </a:xfrm>
          <a:prstGeom prst="line">
            <a:avLst/>
          </a:prstGeom>
          <a:ln>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2463455" y="-689494"/>
            <a:ext cx="216603" cy="136075"/>
            <a:chOff x="2373421" y="-712870"/>
            <a:chExt cx="314460" cy="197552"/>
          </a:xfrm>
        </p:grpSpPr>
        <p:sp>
          <p:nvSpPr>
            <p:cNvPr id="33" name="Oval 32"/>
            <p:cNvSpPr/>
            <p:nvPr userDrawn="1"/>
          </p:nvSpPr>
          <p:spPr>
            <a:xfrm>
              <a:off x="2373421" y="-712870"/>
              <a:ext cx="197553" cy="197552"/>
            </a:xfrm>
            <a:prstGeom prst="ellipse">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userDrawn="1"/>
          </p:nvSpPr>
          <p:spPr>
            <a:xfrm>
              <a:off x="2490329" y="-712870"/>
              <a:ext cx="197552" cy="197552"/>
            </a:xfrm>
            <a:prstGeom prst="ellipse">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6448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4AB325-1839-43C0-B011-A89A93850E0D}" type="datetimeFigureOut">
              <a:rPr lang="en-CA" smtClean="0"/>
              <a:t>2022-07-03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97022BC-22FB-4C31-A81A-4496F7C8B801}" type="slidenum">
              <a:rPr lang="en-CA" smtClean="0"/>
              <a:t>‹#›</a:t>
            </a:fld>
            <a:endParaRPr lang="en-CA"/>
          </a:p>
        </p:txBody>
      </p:sp>
      <p:sp>
        <p:nvSpPr>
          <p:cNvPr id="9" name="Rectangle 8"/>
          <p:cNvSpPr/>
          <p:nvPr userDrawn="1"/>
        </p:nvSpPr>
        <p:spPr>
          <a:xfrm>
            <a:off x="0" y="1"/>
            <a:ext cx="9144000" cy="116047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userDrawn="1"/>
        </p:nvCxnSpPr>
        <p:spPr>
          <a:xfrm>
            <a:off x="0" y="1160475"/>
            <a:ext cx="9144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2"/>
            <a:ext cx="5915000" cy="1160474"/>
          </a:xfrm>
        </p:spPr>
        <p:txBody>
          <a:bodyPr>
            <a:normAutofit/>
          </a:bodyPr>
          <a:lstStyle>
            <a:lvl1pPr algn="l">
              <a:defRPr sz="3200" b="1"/>
            </a:lvl1pPr>
          </a:lstStyle>
          <a:p>
            <a:r>
              <a:rPr lang="en-US" dirty="0"/>
              <a:t>Click to edit Master title style</a:t>
            </a:r>
            <a:endParaRPr lang="en-CA" dirty="0"/>
          </a:p>
        </p:txBody>
      </p:sp>
      <p:pic>
        <p:nvPicPr>
          <p:cNvPr id="16" name="Picture 2" descr="G:\!Workgrp\Media Communications\Logos &amp; Graphics\Logos &amp; Branding\BC Sunrise Logo\BCID_H_rgb_rev.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516216" y="122079"/>
            <a:ext cx="2376264" cy="91631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2548692" y="-873501"/>
            <a:ext cx="4046615" cy="461665"/>
            <a:chOff x="2038041" y="-873501"/>
            <a:chExt cx="4046615" cy="461665"/>
          </a:xfrm>
        </p:grpSpPr>
        <p:sp>
          <p:nvSpPr>
            <p:cNvPr id="11" name="TextBox 10"/>
            <p:cNvSpPr txBox="1"/>
            <p:nvPr userDrawn="1"/>
          </p:nvSpPr>
          <p:spPr>
            <a:xfrm>
              <a:off x="2628899" y="-873501"/>
              <a:ext cx="3455757" cy="461665"/>
            </a:xfrm>
            <a:prstGeom prst="rect">
              <a:avLst/>
            </a:prstGeom>
            <a:noFill/>
            <a:ln>
              <a:noFill/>
            </a:ln>
          </p:spPr>
          <p:txBody>
            <a:bodyPr wrap="square" rtlCol="0">
              <a:spAutoFit/>
            </a:bodyPr>
            <a:lstStyle/>
            <a:p>
              <a:pPr algn="ctr"/>
              <a:r>
                <a:rPr lang="en-CA" sz="2400" b="1" dirty="0">
                  <a:solidFill>
                    <a:schemeClr val="bg1">
                      <a:lumMod val="50000"/>
                      <a:lumOff val="50000"/>
                    </a:schemeClr>
                  </a:solidFill>
                </a:rPr>
                <a:t>Current Layout:</a:t>
              </a:r>
              <a:r>
                <a:rPr lang="en-CA" sz="2400" dirty="0">
                  <a:solidFill>
                    <a:schemeClr val="bg1">
                      <a:lumMod val="50000"/>
                      <a:lumOff val="50000"/>
                    </a:schemeClr>
                  </a:solidFill>
                </a:rPr>
                <a:t> Title Only</a:t>
              </a:r>
              <a:endParaRPr lang="en-CA" sz="2000" dirty="0">
                <a:solidFill>
                  <a:schemeClr val="bg1">
                    <a:lumMod val="50000"/>
                    <a:lumOff val="50000"/>
                  </a:schemeClr>
                </a:solidFill>
              </a:endParaRPr>
            </a:p>
          </p:txBody>
        </p:sp>
        <p:sp>
          <p:nvSpPr>
            <p:cNvPr id="12" name="Rectangle 11"/>
            <p:cNvSpPr/>
            <p:nvPr userDrawn="1"/>
          </p:nvSpPr>
          <p:spPr>
            <a:xfrm>
              <a:off x="2038041" y="-810663"/>
              <a:ext cx="447984" cy="335988"/>
            </a:xfrm>
            <a:prstGeom prst="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userDrawn="1"/>
          </p:nvSpPr>
          <p:spPr>
            <a:xfrm>
              <a:off x="2038041" y="-800350"/>
              <a:ext cx="447984" cy="48412"/>
            </a:xfrm>
            <a:prstGeom prst="rect">
              <a:avLst/>
            </a:prstGeom>
            <a:solidFill>
              <a:schemeClr val="tx1">
                <a:lumMod val="50000"/>
              </a:schemeClr>
            </a:solid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7" name="Straight Connector 16"/>
          <p:cNvCxnSpPr/>
          <p:nvPr userDrawn="1"/>
        </p:nvCxnSpPr>
        <p:spPr>
          <a:xfrm>
            <a:off x="0" y="-254000"/>
            <a:ext cx="9144000" cy="0"/>
          </a:xfrm>
          <a:prstGeom prst="line">
            <a:avLst/>
          </a:prstGeom>
          <a:ln>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3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AB325-1839-43C0-B011-A89A93850E0D}" type="datetimeFigureOut">
              <a:rPr lang="en-CA" smtClean="0"/>
              <a:t>2022-07-03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97022BC-22FB-4C31-A81A-4496F7C8B801}" type="slidenum">
              <a:rPr lang="en-CA" smtClean="0"/>
              <a:t>‹#›</a:t>
            </a:fld>
            <a:endParaRPr lang="en-CA"/>
          </a:p>
        </p:txBody>
      </p:sp>
      <p:grpSp>
        <p:nvGrpSpPr>
          <p:cNvPr id="5" name="Group 4"/>
          <p:cNvGrpSpPr/>
          <p:nvPr userDrawn="1"/>
        </p:nvGrpSpPr>
        <p:grpSpPr>
          <a:xfrm>
            <a:off x="2493546" y="-873501"/>
            <a:ext cx="4156908" cy="461665"/>
            <a:chOff x="2038041" y="-873501"/>
            <a:chExt cx="4156908" cy="461665"/>
          </a:xfrm>
        </p:grpSpPr>
        <p:sp>
          <p:nvSpPr>
            <p:cNvPr id="6" name="TextBox 5"/>
            <p:cNvSpPr txBox="1"/>
            <p:nvPr userDrawn="1"/>
          </p:nvSpPr>
          <p:spPr>
            <a:xfrm>
              <a:off x="2628899" y="-873501"/>
              <a:ext cx="3566050" cy="461665"/>
            </a:xfrm>
            <a:prstGeom prst="rect">
              <a:avLst/>
            </a:prstGeom>
            <a:noFill/>
            <a:ln>
              <a:noFill/>
            </a:ln>
          </p:spPr>
          <p:txBody>
            <a:bodyPr wrap="square" rtlCol="0">
              <a:spAutoFit/>
            </a:bodyPr>
            <a:lstStyle/>
            <a:p>
              <a:pPr algn="ctr"/>
              <a:r>
                <a:rPr lang="en-CA" sz="2400" b="1" dirty="0">
                  <a:solidFill>
                    <a:schemeClr val="bg1">
                      <a:lumMod val="50000"/>
                      <a:lumOff val="50000"/>
                    </a:schemeClr>
                  </a:solidFill>
                </a:rPr>
                <a:t>Current Layout:</a:t>
              </a:r>
              <a:r>
                <a:rPr lang="en-CA" sz="2400" dirty="0">
                  <a:solidFill>
                    <a:schemeClr val="bg1">
                      <a:lumMod val="50000"/>
                      <a:lumOff val="50000"/>
                    </a:schemeClr>
                  </a:solidFill>
                </a:rPr>
                <a:t> Blank Slide</a:t>
              </a:r>
              <a:endParaRPr lang="en-CA" sz="2000" dirty="0">
                <a:solidFill>
                  <a:schemeClr val="bg1">
                    <a:lumMod val="50000"/>
                    <a:lumOff val="50000"/>
                  </a:schemeClr>
                </a:solidFill>
              </a:endParaRPr>
            </a:p>
          </p:txBody>
        </p:sp>
        <p:sp>
          <p:nvSpPr>
            <p:cNvPr id="7" name="Rectangle 6"/>
            <p:cNvSpPr/>
            <p:nvPr userDrawn="1"/>
          </p:nvSpPr>
          <p:spPr>
            <a:xfrm>
              <a:off x="2038041" y="-810663"/>
              <a:ext cx="447984" cy="335988"/>
            </a:xfrm>
            <a:prstGeom prst="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9" name="Straight Connector 8"/>
          <p:cNvCxnSpPr/>
          <p:nvPr userDrawn="1"/>
        </p:nvCxnSpPr>
        <p:spPr>
          <a:xfrm>
            <a:off x="0" y="-254000"/>
            <a:ext cx="9144000" cy="0"/>
          </a:xfrm>
          <a:prstGeom prst="line">
            <a:avLst/>
          </a:prstGeom>
          <a:ln>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3390900" y="1559982"/>
            <a:ext cx="2769254" cy="4278094"/>
          </a:xfrm>
          <a:prstGeom prst="rect">
            <a:avLst/>
          </a:prstGeom>
          <a:noFill/>
          <a:ln>
            <a:noFill/>
          </a:ln>
        </p:spPr>
        <p:txBody>
          <a:bodyPr wrap="square" rtlCol="0">
            <a:spAutoFit/>
          </a:bodyPr>
          <a:lstStyle/>
          <a:p>
            <a:pPr marL="0" indent="0">
              <a:buFont typeface="Arial" panose="020B0604020202020204" pitchFamily="34" charset="0"/>
              <a:buNone/>
            </a:pPr>
            <a:r>
              <a:rPr lang="en-CA" sz="1600" b="1" dirty="0">
                <a:solidFill>
                  <a:schemeClr val="tx1">
                    <a:lumMod val="50000"/>
                  </a:schemeClr>
                </a:solidFill>
              </a:rPr>
              <a:t>Maintain</a:t>
            </a:r>
            <a:r>
              <a:rPr lang="en-CA" sz="1600" b="1" baseline="0" dirty="0">
                <a:solidFill>
                  <a:schemeClr val="tx1">
                    <a:lumMod val="50000"/>
                  </a:schemeClr>
                </a:solidFill>
              </a:rPr>
              <a:t> the Government of British Columbia branding!</a:t>
            </a:r>
            <a:endParaRPr lang="en-CA" sz="1600" b="1" dirty="0">
              <a:solidFill>
                <a:schemeClr val="tx1">
                  <a:lumMod val="50000"/>
                </a:schemeClr>
              </a:solidFill>
            </a:endParaRPr>
          </a:p>
          <a:p>
            <a:pPr marL="0" indent="0">
              <a:buFont typeface="Arial" panose="020B0604020202020204" pitchFamily="34" charset="0"/>
              <a:buNone/>
            </a:pPr>
            <a:endParaRPr lang="en-CA" sz="1600" dirty="0">
              <a:solidFill>
                <a:schemeClr val="tx1">
                  <a:lumMod val="50000"/>
                </a:schemeClr>
              </a:solidFill>
            </a:endParaRPr>
          </a:p>
          <a:p>
            <a:pPr marL="0" indent="0">
              <a:buFont typeface="Arial" panose="020B0604020202020204" pitchFamily="34" charset="0"/>
              <a:buNone/>
            </a:pPr>
            <a:r>
              <a:rPr lang="en-CA" sz="1600" dirty="0">
                <a:solidFill>
                  <a:schemeClr val="tx1">
                    <a:lumMod val="50000"/>
                  </a:schemeClr>
                </a:solidFill>
              </a:rPr>
              <a:t>By using this “Blank Slide” layout, you have complete freedom over every</a:t>
            </a:r>
            <a:r>
              <a:rPr lang="en-CA" sz="1600" baseline="0" dirty="0">
                <a:solidFill>
                  <a:schemeClr val="tx1">
                    <a:lumMod val="50000"/>
                  </a:schemeClr>
                </a:solidFill>
              </a:rPr>
              <a:t> design element on this slide. That said, i</a:t>
            </a:r>
            <a:r>
              <a:rPr lang="en-CA" sz="1600" dirty="0">
                <a:solidFill>
                  <a:schemeClr val="tx1">
                    <a:lumMod val="50000"/>
                  </a:schemeClr>
                </a:solidFill>
              </a:rPr>
              <a:t>f</a:t>
            </a:r>
            <a:r>
              <a:rPr lang="en-CA" sz="1600" baseline="0" dirty="0">
                <a:solidFill>
                  <a:schemeClr val="tx1">
                    <a:lumMod val="50000"/>
                  </a:schemeClr>
                </a:solidFill>
              </a:rPr>
              <a:t> possible, try to incorporate the BC “sunrise” logo </a:t>
            </a:r>
            <a:r>
              <a:rPr lang="en-CA" sz="1600" i="1" baseline="0" dirty="0">
                <a:solidFill>
                  <a:schemeClr val="tx1">
                    <a:lumMod val="50000"/>
                  </a:schemeClr>
                </a:solidFill>
              </a:rPr>
              <a:t>somewhere</a:t>
            </a:r>
            <a:r>
              <a:rPr lang="en-CA" sz="1600" baseline="0" dirty="0">
                <a:solidFill>
                  <a:schemeClr val="tx1">
                    <a:lumMod val="50000"/>
                  </a:schemeClr>
                </a:solidFill>
              </a:rPr>
              <a:t> in this slide. It’s not absolutely necessary (e.g. if your intent is to use this slide to display a full-screen map or technical graphic), but as a general rule it’s ideal to maintain the brand’s presence throughout your presentation. </a:t>
            </a:r>
          </a:p>
        </p:txBody>
      </p:sp>
    </p:spTree>
    <p:extLst>
      <p:ext uri="{BB962C8B-B14F-4D97-AF65-F5344CB8AC3E}">
        <p14:creationId xmlns:p14="http://schemas.microsoft.com/office/powerpoint/2010/main" val="217060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100000">
              <a:schemeClr val="bg2">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AB325-1839-43C0-B011-A89A93850E0D}" type="datetimeFigureOut">
              <a:rPr lang="en-CA" smtClean="0"/>
              <a:t>2022-07-03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022BC-22FB-4C31-A81A-4496F7C8B801}" type="slidenum">
              <a:rPr lang="en-CA" smtClean="0"/>
              <a:t>‹#›</a:t>
            </a:fld>
            <a:endParaRPr lang="en-CA"/>
          </a:p>
        </p:txBody>
      </p:sp>
      <p:sp>
        <p:nvSpPr>
          <p:cNvPr id="7" name="TextBox 6"/>
          <p:cNvSpPr txBox="1"/>
          <p:nvPr userDrawn="1"/>
        </p:nvSpPr>
        <p:spPr>
          <a:xfrm>
            <a:off x="0" y="7080324"/>
            <a:ext cx="9144000" cy="338554"/>
          </a:xfrm>
          <a:prstGeom prst="rect">
            <a:avLst/>
          </a:prstGeom>
          <a:noFill/>
          <a:ln>
            <a:noFill/>
          </a:ln>
        </p:spPr>
        <p:txBody>
          <a:bodyPr wrap="square" rtlCol="0">
            <a:spAutoFit/>
          </a:bodyPr>
          <a:lstStyle/>
          <a:p>
            <a:pPr algn="ctr"/>
            <a:r>
              <a:rPr lang="en-CA" sz="1600" dirty="0">
                <a:solidFill>
                  <a:schemeClr val="tx1">
                    <a:lumMod val="50000"/>
                  </a:schemeClr>
                </a:solidFill>
              </a:rPr>
              <a:t>Template by </a:t>
            </a:r>
            <a:r>
              <a:rPr lang="en-CA" sz="1600" b="1" dirty="0">
                <a:solidFill>
                  <a:schemeClr val="tx1">
                    <a:lumMod val="50000"/>
                  </a:schemeClr>
                </a:solidFill>
              </a:rPr>
              <a:t>Ryan Turcot</a:t>
            </a:r>
            <a:r>
              <a:rPr lang="en-CA" sz="1600" dirty="0">
                <a:solidFill>
                  <a:schemeClr val="tx1">
                    <a:lumMod val="50000"/>
                  </a:schemeClr>
                </a:solidFill>
              </a:rPr>
              <a:t> for use by Government of British Columbia staff.</a:t>
            </a:r>
            <a:endParaRPr lang="en-CA" sz="1400" dirty="0">
              <a:solidFill>
                <a:schemeClr val="tx1">
                  <a:lumMod val="50000"/>
                </a:schemeClr>
              </a:solidFill>
            </a:endParaRPr>
          </a:p>
        </p:txBody>
      </p:sp>
    </p:spTree>
    <p:extLst>
      <p:ext uri="{BB962C8B-B14F-4D97-AF65-F5344CB8AC3E}">
        <p14:creationId xmlns:p14="http://schemas.microsoft.com/office/powerpoint/2010/main" val="26242223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8" r:id="rId3"/>
    <p:sldLayoutId id="2147483669" r:id="rId4"/>
    <p:sldLayoutId id="2147483670" r:id="rId5"/>
    <p:sldLayoutId id="2147483664" r:id="rId6"/>
    <p:sldLayoutId id="2147483665" r:id="rId7"/>
    <p:sldLayoutId id="2147483666" r:id="rId8"/>
    <p:sldLayoutId id="214748366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08348" y="117850"/>
            <a:ext cx="6727303" cy="87153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sz="3600" dirty="0">
                <a:solidFill>
                  <a:srgbClr val="FFC000"/>
                </a:solidFill>
                <a:latin typeface="Calibri"/>
              </a:rPr>
              <a:t>Mike McCulley, Senior Officer</a:t>
            </a:r>
          </a:p>
          <a:p>
            <a:pPr marL="0" marR="0" lvl="0" indent="0" algn="l" defTabSz="914400" rtl="0" eaLnBrk="1" fontAlgn="auto" latinLnBrk="0" hangingPunct="1">
              <a:lnSpc>
                <a:spcPct val="100000"/>
              </a:lnSpc>
              <a:spcBef>
                <a:spcPct val="0"/>
              </a:spcBef>
              <a:spcAft>
                <a:spcPts val="0"/>
              </a:spcAft>
              <a:buClrTx/>
              <a:buSzTx/>
              <a:buFontTx/>
              <a:buNone/>
              <a:tabLst/>
              <a:defRPr/>
            </a:pPr>
            <a:r>
              <a:rPr lang="en-CA" sz="3100" dirty="0">
                <a:solidFill>
                  <a:srgbClr val="FFC000"/>
                </a:solidFill>
                <a:latin typeface="Calibri"/>
              </a:rPr>
              <a:t>BC Wildfire Service Research &amp; Innovation</a:t>
            </a:r>
            <a:endParaRPr kumimoji="0" lang="en-CA" sz="3100" b="0" i="0" u="none" strike="noStrike" kern="1200" cap="none" spc="0" normalizeH="0" baseline="0" noProof="0" dirty="0">
              <a:ln>
                <a:noFill/>
              </a:ln>
              <a:solidFill>
                <a:srgbClr val="FFC000"/>
              </a:solidFill>
              <a:effectLst/>
              <a:uLnTx/>
              <a:uFillTx/>
              <a:latin typeface="Calibri"/>
            </a:endParaRPr>
          </a:p>
        </p:txBody>
      </p:sp>
      <p:sp>
        <p:nvSpPr>
          <p:cNvPr id="5" name="Subtitle 2"/>
          <p:cNvSpPr txBox="1">
            <a:spLocks/>
          </p:cNvSpPr>
          <p:nvPr/>
        </p:nvSpPr>
        <p:spPr>
          <a:xfrm>
            <a:off x="1878675" y="5469775"/>
            <a:ext cx="6554258" cy="120993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CA" sz="2400" dirty="0">
                <a:solidFill>
                  <a:sysClr val="window" lastClr="FFFFFF"/>
                </a:solidFill>
                <a:latin typeface="Calibri"/>
              </a:rPr>
              <a:t>BIRS Climate Change and Financial Risk Workshop 2022</a:t>
            </a:r>
            <a:endParaRPr kumimoji="0" lang="en-CA" sz="2400" b="0" i="0" u="none" strike="noStrike" kern="1200" cap="none" spc="0" normalizeH="0" baseline="0" noProof="0" dirty="0">
              <a:ln>
                <a:noFill/>
              </a:ln>
              <a:solidFill>
                <a:sysClr val="window" lastClr="FFFFFF"/>
              </a:solidFill>
              <a:effectLst/>
              <a:uLnTx/>
              <a:uFillTx/>
              <a:latin typeface="Calibri"/>
              <a:ea typeface="+mn-ea"/>
              <a:cs typeface="+mn-cs"/>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918229" y="989381"/>
            <a:ext cx="7514704" cy="4217731"/>
          </a:xfrm>
        </p:spPr>
      </p:pic>
    </p:spTree>
    <p:extLst>
      <p:ext uri="{BB962C8B-B14F-4D97-AF65-F5344CB8AC3E}">
        <p14:creationId xmlns:p14="http://schemas.microsoft.com/office/powerpoint/2010/main" val="9770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ark, light, night sky&#10;&#10;Description automatically generated">
            <a:extLst>
              <a:ext uri="{FF2B5EF4-FFF2-40B4-BE49-F238E27FC236}">
                <a16:creationId xmlns:a16="http://schemas.microsoft.com/office/drawing/2014/main" id="{9DB0EFC6-4C77-4B8E-8800-9D8526EB67F2}"/>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r="-2" b="36961"/>
          <a:stretch/>
        </p:blipFill>
        <p:spPr>
          <a:xfrm>
            <a:off x="457200" y="1600200"/>
            <a:ext cx="4038600" cy="4525963"/>
          </a:xfrm>
          <a:noFill/>
        </p:spPr>
      </p:pic>
      <p:pic>
        <p:nvPicPr>
          <p:cNvPr id="7" name="Content Placeholder 6" descr="An airplane on a runway&#10;&#10;Description automatically generated with medium confidence">
            <a:extLst>
              <a:ext uri="{FF2B5EF4-FFF2-40B4-BE49-F238E27FC236}">
                <a16:creationId xmlns:a16="http://schemas.microsoft.com/office/drawing/2014/main" id="{AB533C4B-C878-44D5-8DA3-1C1B6720BBE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67948"/>
            <a:ext cx="4495800" cy="3374231"/>
          </a:xfrm>
        </p:spPr>
      </p:pic>
      <p:sp>
        <p:nvSpPr>
          <p:cNvPr id="3" name="Title 2">
            <a:extLst>
              <a:ext uri="{FF2B5EF4-FFF2-40B4-BE49-F238E27FC236}">
                <a16:creationId xmlns:a16="http://schemas.microsoft.com/office/drawing/2014/main" id="{E6D0A83A-1F4B-4074-8BFD-98B5FB8F01A3}"/>
              </a:ext>
            </a:extLst>
          </p:cNvPr>
          <p:cNvSpPr>
            <a:spLocks noGrp="1"/>
          </p:cNvSpPr>
          <p:nvPr>
            <p:ph type="title"/>
          </p:nvPr>
        </p:nvSpPr>
        <p:spPr>
          <a:xfrm>
            <a:off x="457200" y="2"/>
            <a:ext cx="5915000" cy="1160474"/>
          </a:xfrm>
        </p:spPr>
        <p:txBody>
          <a:bodyPr anchor="ctr">
            <a:normAutofit/>
          </a:bodyPr>
          <a:lstStyle/>
          <a:p>
            <a:r>
              <a:rPr lang="en-CA" dirty="0"/>
              <a:t>More Smoke</a:t>
            </a:r>
          </a:p>
        </p:txBody>
      </p:sp>
    </p:spTree>
    <p:extLst>
      <p:ext uri="{BB962C8B-B14F-4D97-AF65-F5344CB8AC3E}">
        <p14:creationId xmlns:p14="http://schemas.microsoft.com/office/powerpoint/2010/main" val="65930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06286"/>
            <a:ext cx="5159829" cy="5415148"/>
          </a:xfrm>
        </p:spPr>
        <p:txBody>
          <a:bodyPr>
            <a:normAutofit lnSpcReduction="10000"/>
          </a:bodyPr>
          <a:lstStyle/>
          <a:p>
            <a:r>
              <a:rPr lang="en-CA" dirty="0">
                <a:solidFill>
                  <a:srgbClr val="FFCB37"/>
                </a:solidFill>
              </a:rPr>
              <a:t>Exposures in wildland firefighting </a:t>
            </a:r>
          </a:p>
          <a:p>
            <a:r>
              <a:rPr lang="en-CA" sz="2400" dirty="0"/>
              <a:t>Dr. Nicola Cherry, University of Alberta</a:t>
            </a:r>
            <a:endParaRPr lang="en-CA" sz="2400" dirty="0">
              <a:solidFill>
                <a:srgbClr val="FFCB37"/>
              </a:solidFill>
            </a:endParaRPr>
          </a:p>
          <a:p>
            <a:r>
              <a:rPr lang="en-CA" dirty="0">
                <a:solidFill>
                  <a:srgbClr val="FFCB37"/>
                </a:solidFill>
              </a:rPr>
              <a:t>Psychosocial health &amp; safety in wildland firefighting </a:t>
            </a:r>
          </a:p>
          <a:p>
            <a:pPr lvl="1"/>
            <a:r>
              <a:rPr lang="en-CA" sz="2400" dirty="0"/>
              <a:t>Dr. Leduc &amp; Dr. Dorman, Centre for Research on Occupational Safety and Health (CROSH)  Laurentian University</a:t>
            </a:r>
          </a:p>
          <a:p>
            <a:pPr lvl="1"/>
            <a:r>
              <a:rPr lang="en-CA" sz="2400" dirty="0"/>
              <a:t>Psychological Health and Safety Management System</a:t>
            </a:r>
          </a:p>
          <a:p>
            <a:pPr lvl="1">
              <a:buFont typeface="Arial" panose="020B0604020202020204" pitchFamily="34" charset="0"/>
              <a:buChar char="•"/>
            </a:pPr>
            <a:endParaRPr lang="en-CA" dirty="0"/>
          </a:p>
          <a:p>
            <a:pPr lvl="1"/>
            <a:endParaRPr lang="en-CA" dirty="0"/>
          </a:p>
          <a:p>
            <a:pPr lvl="1"/>
            <a:endParaRPr lang="en-CA" dirty="0"/>
          </a:p>
          <a:p>
            <a:pPr lvl="1"/>
            <a:endParaRPr lang="en-CA" dirty="0"/>
          </a:p>
        </p:txBody>
      </p:sp>
      <p:sp>
        <p:nvSpPr>
          <p:cNvPr id="3" name="Title 2"/>
          <p:cNvSpPr>
            <a:spLocks noGrp="1"/>
          </p:cNvSpPr>
          <p:nvPr>
            <p:ph type="title"/>
          </p:nvPr>
        </p:nvSpPr>
        <p:spPr>
          <a:xfrm>
            <a:off x="403830" y="-39939"/>
            <a:ext cx="5915000" cy="1160474"/>
          </a:xfrm>
        </p:spPr>
        <p:txBody>
          <a:bodyPr>
            <a:normAutofit/>
          </a:bodyPr>
          <a:lstStyle/>
          <a:p>
            <a:pPr algn="ctr"/>
            <a:r>
              <a:rPr lang="en-CA" dirty="0"/>
              <a:t>Key Projects</a:t>
            </a:r>
          </a:p>
        </p:txBody>
      </p:sp>
      <p:pic>
        <p:nvPicPr>
          <p:cNvPr id="4" name="Picture 3">
            <a:extLst>
              <a:ext uri="{FF2B5EF4-FFF2-40B4-BE49-F238E27FC236}">
                <a16:creationId xmlns:a16="http://schemas.microsoft.com/office/drawing/2014/main" id="{AE0EBBDD-0A69-41D5-9C77-5C10103F7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084" y="1571798"/>
            <a:ext cx="1846613" cy="2458777"/>
          </a:xfrm>
          <a:prstGeom prst="rect">
            <a:avLst/>
          </a:prstGeom>
        </p:spPr>
      </p:pic>
      <p:pic>
        <p:nvPicPr>
          <p:cNvPr id="5" name="Picture 4">
            <a:extLst>
              <a:ext uri="{FF2B5EF4-FFF2-40B4-BE49-F238E27FC236}">
                <a16:creationId xmlns:a16="http://schemas.microsoft.com/office/drawing/2014/main" id="{457F82AD-836E-4B28-8E03-18FB96506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697" y="1555083"/>
            <a:ext cx="1846612" cy="2458777"/>
          </a:xfrm>
          <a:prstGeom prst="rect">
            <a:avLst/>
          </a:prstGeom>
        </p:spPr>
      </p:pic>
      <p:pic>
        <p:nvPicPr>
          <p:cNvPr id="6" name="Picture 5">
            <a:extLst>
              <a:ext uri="{FF2B5EF4-FFF2-40B4-BE49-F238E27FC236}">
                <a16:creationId xmlns:a16="http://schemas.microsoft.com/office/drawing/2014/main" id="{11DAC990-54CA-47D9-B4EE-EFD70618B4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6963" y="4047290"/>
            <a:ext cx="1863734" cy="2488393"/>
          </a:xfrm>
          <a:prstGeom prst="rect">
            <a:avLst/>
          </a:prstGeom>
        </p:spPr>
      </p:pic>
      <p:pic>
        <p:nvPicPr>
          <p:cNvPr id="7" name="Picture 6">
            <a:extLst>
              <a:ext uri="{FF2B5EF4-FFF2-40B4-BE49-F238E27FC236}">
                <a16:creationId xmlns:a16="http://schemas.microsoft.com/office/drawing/2014/main" id="{DEE8370D-28DA-4960-9B81-C811BC0A30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0697" y="4058275"/>
            <a:ext cx="1893303" cy="2527872"/>
          </a:xfrm>
          <a:prstGeom prst="rect">
            <a:avLst/>
          </a:prstGeom>
        </p:spPr>
      </p:pic>
    </p:spTree>
    <p:extLst>
      <p:ext uri="{BB962C8B-B14F-4D97-AF65-F5344CB8AC3E}">
        <p14:creationId xmlns:p14="http://schemas.microsoft.com/office/powerpoint/2010/main" val="381642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60476"/>
            <a:ext cx="9144000" cy="5697523"/>
          </a:xfrm>
          <a:solidFill>
            <a:schemeClr val="bg2">
              <a:lumMod val="75000"/>
            </a:schemeClr>
          </a:solidFill>
        </p:spPr>
        <p:txBody>
          <a:bodyPr>
            <a:normAutofit fontScale="55000" lnSpcReduction="20000"/>
          </a:bodyPr>
          <a:lstStyle/>
          <a:p>
            <a:pPr marL="457200" lvl="1" indent="0">
              <a:buNone/>
            </a:pPr>
            <a:endParaRPr lang="en-CA" dirty="0"/>
          </a:p>
          <a:p>
            <a:pPr lvl="1">
              <a:buFont typeface="Calibri" panose="020F0502020204030204" pitchFamily="34" charset="0"/>
              <a:buChar char="―"/>
            </a:pPr>
            <a:r>
              <a:rPr lang="en-CA" sz="4400" dirty="0"/>
              <a:t>Mask development (CROSH, Vendors, WorkSafe BC, staff)</a:t>
            </a:r>
          </a:p>
          <a:p>
            <a:pPr lvl="1">
              <a:buFont typeface="Calibri" panose="020F0502020204030204" pitchFamily="34" charset="0"/>
              <a:buChar char="―"/>
            </a:pPr>
            <a:r>
              <a:rPr lang="en-CA" sz="4400" dirty="0"/>
              <a:t>CO monitor trial</a:t>
            </a:r>
          </a:p>
          <a:p>
            <a:pPr lvl="1">
              <a:buFont typeface="Calibri" panose="020F0502020204030204" pitchFamily="34" charset="0"/>
              <a:buChar char="―"/>
            </a:pPr>
            <a:r>
              <a:rPr lang="en-CA" sz="4400" dirty="0"/>
              <a:t>Fatigue studies (vendor trials, Andrew Jeklin, Dr. Jelena Brcic)</a:t>
            </a:r>
          </a:p>
          <a:p>
            <a:pPr lvl="1">
              <a:buFont typeface="Calibri" panose="020F0502020204030204" pitchFamily="34" charset="0"/>
              <a:buChar char="―"/>
            </a:pPr>
            <a:r>
              <a:rPr lang="en-CA" sz="4400" dirty="0"/>
              <a:t>COVID protocols</a:t>
            </a:r>
          </a:p>
          <a:p>
            <a:pPr lvl="1">
              <a:buFont typeface="Calibri" panose="020F0502020204030204" pitchFamily="34" charset="0"/>
              <a:buChar char="―"/>
            </a:pPr>
            <a:r>
              <a:rPr lang="en-CA" sz="4400" dirty="0"/>
              <a:t>Camp infrastructure improvements (what and how)</a:t>
            </a:r>
          </a:p>
          <a:p>
            <a:pPr lvl="1">
              <a:buFont typeface="Calibri" panose="020F0502020204030204" pitchFamily="34" charset="0"/>
              <a:buChar char="―"/>
            </a:pPr>
            <a:r>
              <a:rPr lang="en-CA" sz="4400" dirty="0"/>
              <a:t>Occupational Athlete (fitness regimes, physiotherapy)</a:t>
            </a:r>
          </a:p>
          <a:p>
            <a:pPr lvl="1">
              <a:buFont typeface="Calibri" panose="020F0502020204030204" pitchFamily="34" charset="0"/>
              <a:buChar char="―"/>
            </a:pPr>
            <a:r>
              <a:rPr lang="en-CA" sz="4400" dirty="0"/>
              <a:t>Fire Equipment COP-improve equipment</a:t>
            </a:r>
          </a:p>
          <a:p>
            <a:pPr lvl="1">
              <a:buFont typeface="Calibri" panose="020F0502020204030204" pitchFamily="34" charset="0"/>
              <a:buChar char="―"/>
            </a:pPr>
            <a:r>
              <a:rPr lang="en-CA" sz="4400" dirty="0"/>
              <a:t>Visual identity-ties to health and wellness</a:t>
            </a:r>
          </a:p>
          <a:p>
            <a:pPr lvl="1">
              <a:buFont typeface="Calibri" panose="020F0502020204030204" pitchFamily="34" charset="0"/>
              <a:buChar char="―"/>
            </a:pPr>
            <a:r>
              <a:rPr lang="en-CA" sz="4400" dirty="0"/>
              <a:t>Knowledge translation-applying what we have learned</a:t>
            </a:r>
          </a:p>
          <a:p>
            <a:pPr lvl="1">
              <a:buFont typeface="Calibri" panose="020F0502020204030204" pitchFamily="34" charset="0"/>
              <a:buChar char="―"/>
            </a:pPr>
            <a:r>
              <a:rPr lang="en-CA" sz="4400" dirty="0"/>
              <a:t>Leaning from other agencies</a:t>
            </a:r>
          </a:p>
          <a:p>
            <a:pPr lvl="1">
              <a:buFont typeface="Calibri" panose="020F0502020204030204" pitchFamily="34" charset="0"/>
              <a:buChar char="―"/>
            </a:pPr>
            <a:r>
              <a:rPr lang="en-CA" sz="4400" dirty="0"/>
              <a:t>Supporting Organizational Development/Safety and Wellness program initiatives (</a:t>
            </a:r>
            <a:r>
              <a:rPr lang="en-CA" sz="4400" dirty="0" err="1"/>
              <a:t>ie</a:t>
            </a:r>
            <a:r>
              <a:rPr lang="en-CA" sz="4400" dirty="0"/>
              <a:t> mental wellness app, CO monitors, </a:t>
            </a:r>
            <a:r>
              <a:rPr lang="en-CA" sz="4400" dirty="0" err="1"/>
              <a:t>etc</a:t>
            </a:r>
            <a:r>
              <a:rPr lang="en-CA" sz="4400" dirty="0"/>
              <a:t>)</a:t>
            </a:r>
          </a:p>
          <a:p>
            <a:pPr lvl="1">
              <a:buFont typeface="Calibri" panose="020F0502020204030204" pitchFamily="34" charset="0"/>
              <a:buChar char="―"/>
            </a:pPr>
            <a:endParaRPr lang="en-CA" dirty="0"/>
          </a:p>
        </p:txBody>
      </p:sp>
      <p:sp>
        <p:nvSpPr>
          <p:cNvPr id="3" name="Title 2"/>
          <p:cNvSpPr>
            <a:spLocks noGrp="1"/>
          </p:cNvSpPr>
          <p:nvPr>
            <p:ph type="title"/>
          </p:nvPr>
        </p:nvSpPr>
        <p:spPr/>
        <p:txBody>
          <a:bodyPr>
            <a:normAutofit/>
          </a:bodyPr>
          <a:lstStyle/>
          <a:p>
            <a:r>
              <a:rPr lang="en-CA" dirty="0"/>
              <a:t>Other Initiatives</a:t>
            </a:r>
          </a:p>
        </p:txBody>
      </p:sp>
    </p:spTree>
    <p:extLst>
      <p:ext uri="{BB962C8B-B14F-4D97-AF65-F5344CB8AC3E}">
        <p14:creationId xmlns:p14="http://schemas.microsoft.com/office/powerpoint/2010/main" val="220802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73E673-3AF8-427C-9BFD-5F070D58B44D}"/>
              </a:ext>
            </a:extLst>
          </p:cNvPr>
          <p:cNvSpPr>
            <a:spLocks noGrp="1"/>
          </p:cNvSpPr>
          <p:nvPr>
            <p:ph type="title"/>
          </p:nvPr>
        </p:nvSpPr>
        <p:spPr>
          <a:xfrm>
            <a:off x="457200" y="2"/>
            <a:ext cx="5915000" cy="1160474"/>
          </a:xfrm>
        </p:spPr>
        <p:txBody>
          <a:bodyPr anchor="ctr">
            <a:normAutofit/>
          </a:bodyPr>
          <a:lstStyle/>
          <a:p>
            <a:r>
              <a:rPr lang="en-CA" dirty="0"/>
              <a:t>Partnerships of Note </a:t>
            </a:r>
          </a:p>
        </p:txBody>
      </p:sp>
      <p:pic>
        <p:nvPicPr>
          <p:cNvPr id="9" name="Picture 8" descr="Graphical user interface, text, application&#10;&#10;Description automatically generated">
            <a:extLst>
              <a:ext uri="{FF2B5EF4-FFF2-40B4-BE49-F238E27FC236}">
                <a16:creationId xmlns:a16="http://schemas.microsoft.com/office/drawing/2014/main" id="{C0425FF0-E9B2-4568-9043-39F280DF1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12362"/>
            <a:ext cx="4000592" cy="4857354"/>
          </a:xfrm>
          <a:prstGeom prst="rect">
            <a:avLst/>
          </a:prstGeom>
        </p:spPr>
      </p:pic>
      <p:pic>
        <p:nvPicPr>
          <p:cNvPr id="13" name="Content Placeholder 12" descr="Text&#10;&#10;Description automatically generated">
            <a:extLst>
              <a:ext uri="{FF2B5EF4-FFF2-40B4-BE49-F238E27FC236}">
                <a16:creationId xmlns:a16="http://schemas.microsoft.com/office/drawing/2014/main" id="{D0D4AA2F-2150-4D71-A2DA-CF5815F7DE0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1408" y="1224081"/>
            <a:ext cx="3679958" cy="5633917"/>
          </a:xfrm>
        </p:spPr>
      </p:pic>
    </p:spTree>
    <p:extLst>
      <p:ext uri="{BB962C8B-B14F-4D97-AF65-F5344CB8AC3E}">
        <p14:creationId xmlns:p14="http://schemas.microsoft.com/office/powerpoint/2010/main" val="301980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outdoor, smoke, mountain, clouds&#10;&#10;Description automatically generated">
            <a:extLst>
              <a:ext uri="{FF2B5EF4-FFF2-40B4-BE49-F238E27FC236}">
                <a16:creationId xmlns:a16="http://schemas.microsoft.com/office/drawing/2014/main" id="{B6E0115A-111C-0642-B5F7-6C4242EF847C}"/>
              </a:ext>
            </a:extLst>
          </p:cNvPr>
          <p:cNvPicPr>
            <a:picLocks noGrp="1" noChangeAspect="1"/>
          </p:cNvPicPr>
          <p:nvPr>
            <p:ph type="pic" sz="quarter" idx="13"/>
          </p:nvPr>
        </p:nvPicPr>
        <p:blipFill>
          <a:blip r:embed="rId2">
            <a:alphaModFix amt="49000"/>
            <a:extLst>
              <a:ext uri="{28A0092B-C50C-407E-A947-70E740481C1C}">
                <a14:useLocalDpi xmlns:a14="http://schemas.microsoft.com/office/drawing/2010/main" val="0"/>
              </a:ext>
            </a:extLst>
          </a:blip>
          <a:srcRect t="26615" b="26615"/>
          <a:stretch>
            <a:fillRect/>
          </a:stretch>
        </p:blipFill>
        <p:spPr/>
      </p:pic>
      <p:sp>
        <p:nvSpPr>
          <p:cNvPr id="3" name="Title 2">
            <a:extLst>
              <a:ext uri="{FF2B5EF4-FFF2-40B4-BE49-F238E27FC236}">
                <a16:creationId xmlns:a16="http://schemas.microsoft.com/office/drawing/2014/main" id="{6437172E-D4D3-CA79-58D8-4909EF9D82E7}"/>
              </a:ext>
            </a:extLst>
          </p:cNvPr>
          <p:cNvSpPr>
            <a:spLocks noGrp="1"/>
          </p:cNvSpPr>
          <p:nvPr>
            <p:ph type="title"/>
          </p:nvPr>
        </p:nvSpPr>
        <p:spPr>
          <a:xfrm>
            <a:off x="490451" y="0"/>
            <a:ext cx="5915000" cy="1160474"/>
          </a:xfrm>
        </p:spPr>
        <p:txBody>
          <a:bodyPr/>
          <a:lstStyle/>
          <a:p>
            <a:r>
              <a:rPr lang="en-CA" dirty="0"/>
              <a:t>BC Wildfire Service Research and Innovation Program</a:t>
            </a:r>
          </a:p>
        </p:txBody>
      </p:sp>
      <p:sp>
        <p:nvSpPr>
          <p:cNvPr id="5" name="TextBox 4">
            <a:extLst>
              <a:ext uri="{FF2B5EF4-FFF2-40B4-BE49-F238E27FC236}">
                <a16:creationId xmlns:a16="http://schemas.microsoft.com/office/drawing/2014/main" id="{B462A005-E0C8-6432-38BD-23B357273337}"/>
              </a:ext>
            </a:extLst>
          </p:cNvPr>
          <p:cNvSpPr txBox="1"/>
          <p:nvPr/>
        </p:nvSpPr>
        <p:spPr>
          <a:xfrm>
            <a:off x="192506" y="1283944"/>
            <a:ext cx="8349916" cy="4678204"/>
          </a:xfrm>
          <a:prstGeom prst="rect">
            <a:avLst/>
          </a:prstGeom>
          <a:noFill/>
        </p:spPr>
        <p:txBody>
          <a:bodyPr wrap="square">
            <a:spAutoFit/>
          </a:bodyPr>
          <a:lstStyle/>
          <a:p>
            <a:pPr algn="l"/>
            <a:r>
              <a:rPr lang="en-US" sz="4400" b="0" i="0" dirty="0">
                <a:effectLst/>
                <a:latin typeface="Calibri" panose="020F0502020204030204" pitchFamily="34" charset="0"/>
                <a:cs typeface="Calibri" panose="020F0502020204030204" pitchFamily="34" charset="0"/>
              </a:rPr>
              <a:t>Vision</a:t>
            </a:r>
          </a:p>
          <a:p>
            <a:pPr algn="l"/>
            <a:r>
              <a:rPr lang="en-US" sz="2400" b="0" i="0" dirty="0">
                <a:effectLst/>
                <a:latin typeface="Calibri" panose="020F0502020204030204" pitchFamily="34" charset="0"/>
                <a:cs typeface="Calibri" panose="020F0502020204030204" pitchFamily="34" charset="0"/>
              </a:rPr>
              <a:t>The BCWS is a national leader in wildfire research and innovation, generating knowledge and actionable insights for the benefit of all emergency response agencies</a:t>
            </a:r>
            <a:r>
              <a:rPr lang="en-US" b="0" i="0" dirty="0">
                <a:effectLst/>
                <a:latin typeface="Calibri" panose="020F0502020204030204" pitchFamily="34" charset="0"/>
                <a:cs typeface="Calibri" panose="020F0502020204030204" pitchFamily="34" charset="0"/>
              </a:rPr>
              <a:t>. </a:t>
            </a:r>
          </a:p>
          <a:p>
            <a:pPr algn="l"/>
            <a:endParaRPr lang="en-US" b="0" i="0" dirty="0">
              <a:effectLst/>
              <a:latin typeface="Calibri" panose="020F0502020204030204" pitchFamily="34" charset="0"/>
              <a:cs typeface="Calibri" panose="020F0502020204030204" pitchFamily="34" charset="0"/>
            </a:endParaRPr>
          </a:p>
          <a:p>
            <a:pPr algn="l"/>
            <a:r>
              <a:rPr lang="en-US" sz="4400" b="0" i="0" dirty="0">
                <a:effectLst/>
                <a:latin typeface="Calibri" panose="020F0502020204030204" pitchFamily="34" charset="0"/>
                <a:cs typeface="Calibri" panose="020F0502020204030204" pitchFamily="34" charset="0"/>
              </a:rPr>
              <a:t>Mission</a:t>
            </a:r>
          </a:p>
          <a:p>
            <a:pPr algn="l"/>
            <a:r>
              <a:rPr lang="en-US" sz="2400" b="0" i="0" dirty="0">
                <a:effectLst/>
                <a:latin typeface="Calibri" panose="020F0502020204030204" pitchFamily="34" charset="0"/>
                <a:cs typeface="Calibri" panose="020F0502020204030204" pitchFamily="34" charset="0"/>
              </a:rPr>
              <a:t>To lead and support research and innovative initiatives that provide solutions to wildfire management and natural hazard emergency preparedness and response challenges for the Province of B.C. by leveraging collaborations and partnerships</a:t>
            </a:r>
          </a:p>
          <a:p>
            <a:pPr algn="l"/>
            <a:r>
              <a:rPr lang="en-US" sz="2400" b="0" i="0" dirty="0">
                <a:effectLst/>
                <a:latin typeface="Times New Roman" panose="02020603050405020304" pitchFamily="18" charset="0"/>
              </a:rPr>
              <a:t>.</a:t>
            </a:r>
          </a:p>
        </p:txBody>
      </p:sp>
    </p:spTree>
    <p:extLst>
      <p:ext uri="{BB962C8B-B14F-4D97-AF65-F5344CB8AC3E}">
        <p14:creationId xmlns:p14="http://schemas.microsoft.com/office/powerpoint/2010/main" val="419033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055033" cy="1375756"/>
          </a:xfrm>
        </p:spPr>
        <p:txBody>
          <a:bodyPr>
            <a:normAutofit/>
          </a:bodyPr>
          <a:lstStyle/>
          <a:p>
            <a:r>
              <a:rPr lang="en-CA" dirty="0">
                <a:solidFill>
                  <a:schemeClr val="bg1"/>
                </a:solidFill>
              </a:rPr>
              <a:t>Facilitate research         • Innovation trials</a:t>
            </a:r>
          </a:p>
          <a:p>
            <a:r>
              <a:rPr lang="en-CA" dirty="0">
                <a:solidFill>
                  <a:schemeClr val="bg1"/>
                </a:solidFill>
              </a:rPr>
              <a:t>Student engagement    • Broad collaborations</a:t>
            </a:r>
          </a:p>
          <a:p>
            <a:pPr marL="0" indent="0">
              <a:buNone/>
            </a:pPr>
            <a:endParaRPr lang="en-CA" dirty="0"/>
          </a:p>
          <a:p>
            <a:endParaRPr lang="en-CA" dirty="0"/>
          </a:p>
          <a:p>
            <a:pPr marL="0" indent="0">
              <a:buNone/>
            </a:pPr>
            <a:endParaRPr lang="en-CA" dirty="0"/>
          </a:p>
        </p:txBody>
      </p:sp>
      <p:sp>
        <p:nvSpPr>
          <p:cNvPr id="3" name="Title 2"/>
          <p:cNvSpPr>
            <a:spLocks noGrp="1"/>
          </p:cNvSpPr>
          <p:nvPr>
            <p:ph type="title"/>
          </p:nvPr>
        </p:nvSpPr>
        <p:spPr/>
        <p:txBody>
          <a:bodyPr>
            <a:normAutofit fontScale="90000"/>
          </a:bodyPr>
          <a:lstStyle/>
          <a:p>
            <a:pPr algn="ctr"/>
            <a:r>
              <a:rPr lang="en-CA" sz="2700"/>
              <a:t>BC Wildfire Service Research &amp; Innovation: </a:t>
            </a:r>
            <a:br>
              <a:rPr lang="en-CA"/>
            </a:br>
            <a:r>
              <a:rPr lang="en-CA"/>
              <a:t>Business Modernization </a:t>
            </a:r>
            <a:endParaRPr lang="en-CA" dirty="0"/>
          </a:p>
        </p:txBody>
      </p:sp>
      <p:pic>
        <p:nvPicPr>
          <p:cNvPr id="11" name="Picture 10" descr="Text&#10;&#10;Description automatically generated">
            <a:extLst>
              <a:ext uri="{FF2B5EF4-FFF2-40B4-BE49-F238E27FC236}">
                <a16:creationId xmlns:a16="http://schemas.microsoft.com/office/drawing/2014/main" id="{1BFA0D1F-E17E-3017-0BA3-D160C858F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71" y="2941532"/>
            <a:ext cx="7576457" cy="3916466"/>
          </a:xfrm>
          <a:prstGeom prst="rect">
            <a:avLst/>
          </a:prstGeom>
        </p:spPr>
      </p:pic>
    </p:spTree>
    <p:extLst>
      <p:ext uri="{BB962C8B-B14F-4D97-AF65-F5344CB8AC3E}">
        <p14:creationId xmlns:p14="http://schemas.microsoft.com/office/powerpoint/2010/main" val="58467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73E673-3AF8-427C-9BFD-5F070D58B44D}"/>
              </a:ext>
            </a:extLst>
          </p:cNvPr>
          <p:cNvSpPr>
            <a:spLocks noGrp="1"/>
          </p:cNvSpPr>
          <p:nvPr>
            <p:ph type="title"/>
          </p:nvPr>
        </p:nvSpPr>
        <p:spPr/>
        <p:txBody>
          <a:bodyPr anchor="ctr">
            <a:normAutofit/>
          </a:bodyPr>
          <a:lstStyle/>
          <a:p>
            <a:r>
              <a:rPr lang="en-CA" b="0" dirty="0"/>
              <a:t>Wildland fire science</a:t>
            </a:r>
          </a:p>
        </p:txBody>
      </p:sp>
      <p:sp>
        <p:nvSpPr>
          <p:cNvPr id="7" name="TextBox 6">
            <a:extLst>
              <a:ext uri="{FF2B5EF4-FFF2-40B4-BE49-F238E27FC236}">
                <a16:creationId xmlns:a16="http://schemas.microsoft.com/office/drawing/2014/main" id="{C8A88F03-DE75-D86D-7D3A-FEA55724FA3F}"/>
              </a:ext>
            </a:extLst>
          </p:cNvPr>
          <p:cNvSpPr txBox="1"/>
          <p:nvPr/>
        </p:nvSpPr>
        <p:spPr>
          <a:xfrm>
            <a:off x="216131" y="1160476"/>
            <a:ext cx="8778239" cy="1015663"/>
          </a:xfrm>
          <a:prstGeom prst="rect">
            <a:avLst/>
          </a:prstGeom>
          <a:noFill/>
        </p:spPr>
        <p:txBody>
          <a:bodyPr wrap="square">
            <a:spAutoFit/>
          </a:bodyPr>
          <a:lstStyle/>
          <a:p>
            <a:r>
              <a:rPr lang="en-US" sz="2000" b="1" i="0" dirty="0">
                <a:effectLst/>
                <a:latin typeface="Calibri" panose="020F0502020204030204" pitchFamily="34" charset="0"/>
                <a:cs typeface="Calibri" panose="020F0502020204030204" pitchFamily="34" charset="0"/>
              </a:rPr>
              <a:t>Contribute to the national understanding of wildland fire science on topics that span the areas of cultural and prescribed fire; wildfire prevention, preparedness, response and management; and predictive services</a:t>
            </a:r>
            <a:endParaRPr lang="en-CA" sz="20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76B0169-126A-1C7F-1F33-CE08ED27C406}"/>
              </a:ext>
            </a:extLst>
          </p:cNvPr>
          <p:cNvSpPr txBox="1"/>
          <p:nvPr/>
        </p:nvSpPr>
        <p:spPr>
          <a:xfrm>
            <a:off x="457201" y="2610196"/>
            <a:ext cx="4596938" cy="3570208"/>
          </a:xfrm>
          <a:prstGeom prst="rect">
            <a:avLst/>
          </a:prstGeom>
          <a:noFill/>
        </p:spPr>
        <p:txBody>
          <a:bodyPr wrap="square">
            <a:spAutoFit/>
          </a:bodyPr>
          <a:lstStyle/>
          <a:p>
            <a:r>
              <a:rPr lang="en-US" dirty="0">
                <a:latin typeface="Times New Roman" panose="02020603050405020304" pitchFamily="18" charset="0"/>
              </a:rPr>
              <a:t>-</a:t>
            </a:r>
            <a:r>
              <a:rPr lang="en-US" sz="1600" b="1" i="0" dirty="0">
                <a:effectLst/>
              </a:rPr>
              <a:t>Quantify wildfire hazard and risk over varying spatial and temporal scales</a:t>
            </a:r>
          </a:p>
          <a:p>
            <a:endParaRPr lang="en-US" sz="1600" b="1" dirty="0"/>
          </a:p>
          <a:p>
            <a:r>
              <a:rPr lang="en-US" sz="1600" b="1" dirty="0"/>
              <a:t>-</a:t>
            </a:r>
            <a:r>
              <a:rPr lang="en-US" sz="1600" b="1" i="0" dirty="0">
                <a:effectLst/>
              </a:rPr>
              <a:t>Evaluate the effectiveness of wildfire management strategies including prevention, preparedness, and response</a:t>
            </a:r>
          </a:p>
          <a:p>
            <a:endParaRPr lang="en-US" sz="1600" b="1" dirty="0"/>
          </a:p>
          <a:p>
            <a:r>
              <a:rPr lang="en-US" sz="1600" b="1" dirty="0"/>
              <a:t>-</a:t>
            </a:r>
            <a:r>
              <a:rPr lang="en-US" sz="1600" b="1" i="0" dirty="0">
                <a:effectLst/>
              </a:rPr>
              <a:t>Increase understanding of wildfire economics</a:t>
            </a:r>
          </a:p>
          <a:p>
            <a:endParaRPr lang="en-US" sz="1600" b="1" dirty="0"/>
          </a:p>
          <a:p>
            <a:r>
              <a:rPr lang="en-US" sz="1600" b="1" dirty="0"/>
              <a:t>-</a:t>
            </a:r>
            <a:r>
              <a:rPr lang="en-US" sz="1600" b="1" i="0" dirty="0">
                <a:effectLst/>
              </a:rPr>
              <a:t>Assess the predictive accuracy and uncertainty associated with our predictive models, tools, and forecast</a:t>
            </a:r>
          </a:p>
          <a:p>
            <a:endParaRPr lang="en-US" sz="1600" b="1" dirty="0"/>
          </a:p>
          <a:p>
            <a:r>
              <a:rPr lang="en-US" sz="1600" b="1" dirty="0"/>
              <a:t>-</a:t>
            </a:r>
            <a:r>
              <a:rPr lang="en-US" sz="1600" b="1" i="0" dirty="0">
                <a:effectLst/>
              </a:rPr>
              <a:t>Engage in cultural and prescribed burning research</a:t>
            </a:r>
            <a:endParaRPr lang="en-CA" sz="1600" b="1" dirty="0"/>
          </a:p>
        </p:txBody>
      </p:sp>
      <p:pic>
        <p:nvPicPr>
          <p:cNvPr id="13" name="Picture 12" descr="A picture containing train, smoke, track, outdoor&#10;&#10;Description automatically generated">
            <a:extLst>
              <a:ext uri="{FF2B5EF4-FFF2-40B4-BE49-F238E27FC236}">
                <a16:creationId xmlns:a16="http://schemas.microsoft.com/office/drawing/2014/main" id="{CCD4B4C1-0468-3BFC-33DC-228BC7C717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0588" y="2791327"/>
            <a:ext cx="3576211" cy="2695073"/>
          </a:xfrm>
          <a:prstGeom prst="rect">
            <a:avLst/>
          </a:prstGeom>
        </p:spPr>
      </p:pic>
    </p:spTree>
    <p:extLst>
      <p:ext uri="{BB962C8B-B14F-4D97-AF65-F5344CB8AC3E}">
        <p14:creationId xmlns:p14="http://schemas.microsoft.com/office/powerpoint/2010/main" val="422654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73E673-3AF8-427C-9BFD-5F070D58B44D}"/>
              </a:ext>
            </a:extLst>
          </p:cNvPr>
          <p:cNvSpPr>
            <a:spLocks noGrp="1"/>
          </p:cNvSpPr>
          <p:nvPr>
            <p:ph type="title"/>
          </p:nvPr>
        </p:nvSpPr>
        <p:spPr/>
        <p:txBody>
          <a:bodyPr anchor="ctr">
            <a:normAutofit/>
          </a:bodyPr>
          <a:lstStyle/>
          <a:p>
            <a:r>
              <a:rPr lang="en-CA" dirty="0"/>
              <a:t>Social and human behaviour </a:t>
            </a:r>
          </a:p>
        </p:txBody>
      </p:sp>
      <p:sp>
        <p:nvSpPr>
          <p:cNvPr id="8" name="TextBox 7">
            <a:extLst>
              <a:ext uri="{FF2B5EF4-FFF2-40B4-BE49-F238E27FC236}">
                <a16:creationId xmlns:a16="http://schemas.microsoft.com/office/drawing/2014/main" id="{0B2B125F-E677-4597-E2CA-5D75023B532A}"/>
              </a:ext>
            </a:extLst>
          </p:cNvPr>
          <p:cNvSpPr txBox="1"/>
          <p:nvPr/>
        </p:nvSpPr>
        <p:spPr>
          <a:xfrm>
            <a:off x="733927" y="1459649"/>
            <a:ext cx="8281736" cy="584775"/>
          </a:xfrm>
          <a:prstGeom prst="rect">
            <a:avLst/>
          </a:prstGeom>
          <a:noFill/>
        </p:spPr>
        <p:txBody>
          <a:bodyPr wrap="square">
            <a:spAutoFit/>
          </a:bodyPr>
          <a:lstStyle/>
          <a:p>
            <a:r>
              <a:rPr lang="en-US" sz="3200" b="0" i="0" dirty="0">
                <a:effectLst/>
                <a:latin typeface="Calibri" panose="020F0502020204030204" pitchFamily="34" charset="0"/>
                <a:cs typeface="Calibri" panose="020F0502020204030204" pitchFamily="34" charset="0"/>
              </a:rPr>
              <a:t>Advance social and human behavioral research</a:t>
            </a:r>
            <a:endParaRPr lang="en-CA" sz="3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7D3CE36-7337-76F2-B577-EFEF5A05AF5C}"/>
              </a:ext>
            </a:extLst>
          </p:cNvPr>
          <p:cNvSpPr txBox="1"/>
          <p:nvPr/>
        </p:nvSpPr>
        <p:spPr>
          <a:xfrm>
            <a:off x="457200" y="2343597"/>
            <a:ext cx="3681663" cy="2862322"/>
          </a:xfrm>
          <a:prstGeom prst="rect">
            <a:avLst/>
          </a:prstGeom>
          <a:noFill/>
        </p:spPr>
        <p:txBody>
          <a:bodyPr wrap="square">
            <a:spAutoFit/>
          </a:bodyPr>
          <a:lstStyle/>
          <a:p>
            <a:r>
              <a:rPr lang="en-US" b="1" i="0" dirty="0">
                <a:effectLst/>
                <a:latin typeface="+mj-lt"/>
              </a:rPr>
              <a:t>-Provide science-based recommendations to improve communications within Incident Command Structure (ICS), on the </a:t>
            </a:r>
            <a:r>
              <a:rPr lang="en-US" b="1" i="0" dirty="0" err="1">
                <a:effectLst/>
                <a:latin typeface="+mj-lt"/>
              </a:rPr>
              <a:t>fireline</a:t>
            </a:r>
            <a:r>
              <a:rPr lang="en-US" b="1" i="0" dirty="0">
                <a:effectLst/>
                <a:latin typeface="+mj-lt"/>
              </a:rPr>
              <a:t>, and with other government agencies.</a:t>
            </a:r>
          </a:p>
          <a:p>
            <a:endParaRPr lang="en-US" b="1" dirty="0">
              <a:latin typeface="+mj-lt"/>
            </a:endParaRPr>
          </a:p>
          <a:p>
            <a:r>
              <a:rPr lang="en-CA" b="1" dirty="0">
                <a:latin typeface="+mj-lt"/>
              </a:rPr>
              <a:t>-</a:t>
            </a:r>
            <a:r>
              <a:rPr lang="en-US" b="1" i="0" dirty="0">
                <a:effectLst/>
                <a:latin typeface="+mj-lt"/>
              </a:rPr>
              <a:t>Provide support to the evacuation readiness protect team through knowledge translation</a:t>
            </a:r>
            <a:r>
              <a:rPr lang="en-US" b="0" i="0" dirty="0">
                <a:effectLst/>
                <a:latin typeface="Times New Roman" panose="02020603050405020304" pitchFamily="18" charset="0"/>
              </a:rPr>
              <a:t>.</a:t>
            </a:r>
            <a:endParaRPr lang="en-CA" dirty="0"/>
          </a:p>
        </p:txBody>
      </p:sp>
      <p:pic>
        <p:nvPicPr>
          <p:cNvPr id="11" name="Picture 10" descr="A group of people sitting at a table&#10;&#10;Description automatically generated with medium confidence">
            <a:extLst>
              <a:ext uri="{FF2B5EF4-FFF2-40B4-BE49-F238E27FC236}">
                <a16:creationId xmlns:a16="http://schemas.microsoft.com/office/drawing/2014/main" id="{4708DC4D-5266-ADD1-1CFA-FADD967DA9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885" y="2044424"/>
            <a:ext cx="3405728" cy="4540970"/>
          </a:xfrm>
          <a:prstGeom prst="rect">
            <a:avLst/>
          </a:prstGeom>
        </p:spPr>
      </p:pic>
    </p:spTree>
    <p:extLst>
      <p:ext uri="{BB962C8B-B14F-4D97-AF65-F5344CB8AC3E}">
        <p14:creationId xmlns:p14="http://schemas.microsoft.com/office/powerpoint/2010/main" val="354645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73E673-3AF8-427C-9BFD-5F070D58B44D}"/>
              </a:ext>
            </a:extLst>
          </p:cNvPr>
          <p:cNvSpPr>
            <a:spLocks noGrp="1"/>
          </p:cNvSpPr>
          <p:nvPr>
            <p:ph type="title"/>
          </p:nvPr>
        </p:nvSpPr>
        <p:spPr>
          <a:xfrm>
            <a:off x="457200" y="2"/>
            <a:ext cx="5915000" cy="1160474"/>
          </a:xfrm>
        </p:spPr>
        <p:txBody>
          <a:bodyPr anchor="ctr">
            <a:normAutofit/>
          </a:bodyPr>
          <a:lstStyle/>
          <a:p>
            <a:r>
              <a:rPr lang="en-CA" dirty="0"/>
              <a:t>Technology and equipment  </a:t>
            </a:r>
          </a:p>
        </p:txBody>
      </p:sp>
      <p:sp>
        <p:nvSpPr>
          <p:cNvPr id="4" name="Content Placeholder 3">
            <a:extLst>
              <a:ext uri="{FF2B5EF4-FFF2-40B4-BE49-F238E27FC236}">
                <a16:creationId xmlns:a16="http://schemas.microsoft.com/office/drawing/2014/main" id="{0695D757-7910-8A69-152D-42621968E814}"/>
              </a:ext>
            </a:extLst>
          </p:cNvPr>
          <p:cNvSpPr>
            <a:spLocks noGrp="1"/>
          </p:cNvSpPr>
          <p:nvPr>
            <p:ph idx="1"/>
          </p:nvPr>
        </p:nvSpPr>
        <p:spPr>
          <a:xfrm>
            <a:off x="457200" y="1600200"/>
            <a:ext cx="8229600" cy="760615"/>
          </a:xfrm>
        </p:spPr>
        <p:txBody>
          <a:bodyPr>
            <a:noAutofit/>
          </a:bodyPr>
          <a:lstStyle/>
          <a:p>
            <a:pPr marL="0" indent="0">
              <a:buNone/>
            </a:pPr>
            <a:r>
              <a:rPr lang="en-US" sz="2800" b="0" i="0" dirty="0">
                <a:effectLst/>
                <a:latin typeface="+mj-lt"/>
              </a:rPr>
              <a:t>Exploit emerging tools and technology to enhance the effectiveness of our actions in the wildfire environment</a:t>
            </a:r>
            <a:endParaRPr lang="en-CA" sz="2800" dirty="0">
              <a:latin typeface="+mj-lt"/>
            </a:endParaRPr>
          </a:p>
        </p:txBody>
      </p:sp>
      <p:sp>
        <p:nvSpPr>
          <p:cNvPr id="7" name="TextBox 6">
            <a:extLst>
              <a:ext uri="{FF2B5EF4-FFF2-40B4-BE49-F238E27FC236}">
                <a16:creationId xmlns:a16="http://schemas.microsoft.com/office/drawing/2014/main" id="{C9EA5C1D-B2D8-DDAA-7CC4-652E09BFBE14}"/>
              </a:ext>
            </a:extLst>
          </p:cNvPr>
          <p:cNvSpPr txBox="1"/>
          <p:nvPr/>
        </p:nvSpPr>
        <p:spPr>
          <a:xfrm>
            <a:off x="6105205" y="2676698"/>
            <a:ext cx="2581595" cy="3970318"/>
          </a:xfrm>
          <a:prstGeom prst="rect">
            <a:avLst/>
          </a:prstGeom>
          <a:noFill/>
        </p:spPr>
        <p:txBody>
          <a:bodyPr wrap="square">
            <a:spAutoFit/>
          </a:bodyPr>
          <a:lstStyle/>
          <a:p>
            <a:r>
              <a:rPr lang="en-US" b="0" i="0" dirty="0">
                <a:effectLst/>
                <a:latin typeface="+mj-lt"/>
              </a:rPr>
              <a:t>-Improve communications connectivity at incident and fire </a:t>
            </a:r>
            <a:r>
              <a:rPr lang="en-US" b="0" i="0" dirty="0" err="1">
                <a:effectLst/>
                <a:latin typeface="+mj-lt"/>
              </a:rPr>
              <a:t>centre</a:t>
            </a:r>
            <a:r>
              <a:rPr lang="en-US" b="0" i="0" dirty="0">
                <a:effectLst/>
                <a:latin typeface="+mj-lt"/>
              </a:rPr>
              <a:t> levels</a:t>
            </a:r>
          </a:p>
          <a:p>
            <a:endParaRPr lang="en-US" dirty="0">
              <a:latin typeface="+mj-lt"/>
            </a:endParaRPr>
          </a:p>
          <a:p>
            <a:r>
              <a:rPr lang="en-US" dirty="0">
                <a:latin typeface="+mj-lt"/>
              </a:rPr>
              <a:t>-</a:t>
            </a:r>
            <a:r>
              <a:rPr lang="en-US" b="0" i="0" dirty="0">
                <a:effectLst/>
                <a:latin typeface="+mj-lt"/>
              </a:rPr>
              <a:t>Amplify impact of aerial assets by conducting research of airtanker action affect and expand use of RPAS technology</a:t>
            </a:r>
          </a:p>
          <a:p>
            <a:endParaRPr lang="en-US" dirty="0">
              <a:latin typeface="+mj-lt"/>
            </a:endParaRPr>
          </a:p>
          <a:p>
            <a:r>
              <a:rPr lang="en-US" dirty="0">
                <a:latin typeface="+mj-lt"/>
              </a:rPr>
              <a:t>-</a:t>
            </a:r>
            <a:r>
              <a:rPr lang="en-US" b="0" i="0" dirty="0">
                <a:effectLst/>
                <a:latin typeface="+mj-lt"/>
              </a:rPr>
              <a:t>Enhance suite of detection tools available to operational staff.</a:t>
            </a:r>
            <a:endParaRPr lang="en-CA" dirty="0">
              <a:latin typeface="+mj-lt"/>
            </a:endParaRPr>
          </a:p>
        </p:txBody>
      </p:sp>
      <p:pic>
        <p:nvPicPr>
          <p:cNvPr id="9" name="Picture 8" descr="A picture containing grass, outdoor, tree, wood&#10;&#10;Description automatically generated">
            <a:extLst>
              <a:ext uri="{FF2B5EF4-FFF2-40B4-BE49-F238E27FC236}">
                <a16:creationId xmlns:a16="http://schemas.microsoft.com/office/drawing/2014/main" id="{5BB9BA3E-CBB3-73A4-6402-A8168CE69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16" y="2800539"/>
            <a:ext cx="4804262" cy="3671108"/>
          </a:xfrm>
          <a:prstGeom prst="rect">
            <a:avLst/>
          </a:prstGeom>
        </p:spPr>
      </p:pic>
    </p:spTree>
    <p:extLst>
      <p:ext uri="{BB962C8B-B14F-4D97-AF65-F5344CB8AC3E}">
        <p14:creationId xmlns:p14="http://schemas.microsoft.com/office/powerpoint/2010/main" val="372670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73E673-3AF8-427C-9BFD-5F070D58B44D}"/>
              </a:ext>
            </a:extLst>
          </p:cNvPr>
          <p:cNvSpPr>
            <a:spLocks noGrp="1"/>
          </p:cNvSpPr>
          <p:nvPr>
            <p:ph type="title"/>
          </p:nvPr>
        </p:nvSpPr>
        <p:spPr/>
        <p:txBody>
          <a:bodyPr anchor="ctr">
            <a:noAutofit/>
          </a:bodyPr>
          <a:lstStyle/>
          <a:p>
            <a:r>
              <a:rPr lang="en-CA" sz="2800" b="0" i="0" dirty="0">
                <a:effectLst/>
              </a:rPr>
              <a:t>Health, wellness and safety</a:t>
            </a:r>
            <a:endParaRPr lang="en-CA" sz="2800" dirty="0"/>
          </a:p>
        </p:txBody>
      </p:sp>
      <p:sp>
        <p:nvSpPr>
          <p:cNvPr id="7" name="TextBox 6">
            <a:extLst>
              <a:ext uri="{FF2B5EF4-FFF2-40B4-BE49-F238E27FC236}">
                <a16:creationId xmlns:a16="http://schemas.microsoft.com/office/drawing/2014/main" id="{B4FAF7D0-494D-B473-5A28-2F02C8895DC3}"/>
              </a:ext>
            </a:extLst>
          </p:cNvPr>
          <p:cNvSpPr txBox="1"/>
          <p:nvPr/>
        </p:nvSpPr>
        <p:spPr>
          <a:xfrm>
            <a:off x="0" y="1160476"/>
            <a:ext cx="8333874" cy="830997"/>
          </a:xfrm>
          <a:prstGeom prst="rect">
            <a:avLst/>
          </a:prstGeom>
          <a:noFill/>
        </p:spPr>
        <p:txBody>
          <a:bodyPr wrap="square">
            <a:spAutoFit/>
          </a:bodyPr>
          <a:lstStyle/>
          <a:p>
            <a:r>
              <a:rPr lang="en-US" sz="2400" b="0" i="0" dirty="0">
                <a:effectLst/>
                <a:latin typeface="+mj-lt"/>
              </a:rPr>
              <a:t>Promote research to enhance health, wellness, and safety within the BC Wildfire Service.</a:t>
            </a:r>
            <a:endParaRPr lang="en-CA" sz="2400" dirty="0">
              <a:latin typeface="+mj-lt"/>
            </a:endParaRPr>
          </a:p>
        </p:txBody>
      </p:sp>
      <p:sp>
        <p:nvSpPr>
          <p:cNvPr id="9" name="TextBox 8">
            <a:extLst>
              <a:ext uri="{FF2B5EF4-FFF2-40B4-BE49-F238E27FC236}">
                <a16:creationId xmlns:a16="http://schemas.microsoft.com/office/drawing/2014/main" id="{F98D0013-EAA1-94D0-9A9C-2FE9E5EE149A}"/>
              </a:ext>
            </a:extLst>
          </p:cNvPr>
          <p:cNvSpPr txBox="1"/>
          <p:nvPr/>
        </p:nvSpPr>
        <p:spPr>
          <a:xfrm>
            <a:off x="4716379" y="1748589"/>
            <a:ext cx="4186988" cy="4247317"/>
          </a:xfrm>
          <a:prstGeom prst="rect">
            <a:avLst/>
          </a:prstGeom>
          <a:noFill/>
        </p:spPr>
        <p:txBody>
          <a:bodyPr wrap="square">
            <a:spAutoFit/>
          </a:bodyPr>
          <a:lstStyle/>
          <a:p>
            <a:endParaRPr lang="en-US" dirty="0">
              <a:solidFill>
                <a:srgbClr val="000000"/>
              </a:solidFill>
              <a:latin typeface="Times New Roman" panose="02020603050405020304" pitchFamily="18" charset="0"/>
            </a:endParaRPr>
          </a:p>
          <a:p>
            <a:r>
              <a:rPr lang="en-US" dirty="0">
                <a:latin typeface="+mj-lt"/>
              </a:rPr>
              <a:t>-Provide Research and Innovation expertise and coordinate research as required to support and evaluate shifts made to Occupational Safe Work Standard #2 (Staff Health and Fatigue Management)</a:t>
            </a:r>
          </a:p>
          <a:p>
            <a:endParaRPr lang="en-US" dirty="0">
              <a:latin typeface="+mj-lt"/>
            </a:endParaRPr>
          </a:p>
          <a:p>
            <a:r>
              <a:rPr lang="en-US" dirty="0">
                <a:latin typeface="+mj-lt"/>
              </a:rPr>
              <a:t>-Reduce smoke exposure and inhalation through evidence-based interventions.</a:t>
            </a:r>
          </a:p>
          <a:p>
            <a:endParaRPr lang="en-US" dirty="0">
              <a:latin typeface="+mj-lt"/>
            </a:endParaRPr>
          </a:p>
          <a:p>
            <a:r>
              <a:rPr lang="en-US" dirty="0">
                <a:latin typeface="+mj-lt"/>
              </a:rPr>
              <a:t>-Support the BCWS shift to Total Worker Health  (mental, physical, psychological, emotional) through research and innovative trials of services and products</a:t>
            </a:r>
          </a:p>
          <a:p>
            <a:endParaRPr lang="en-CA" dirty="0"/>
          </a:p>
        </p:txBody>
      </p:sp>
      <p:pic>
        <p:nvPicPr>
          <p:cNvPr id="10" name="Picture 9">
            <a:extLst>
              <a:ext uri="{FF2B5EF4-FFF2-40B4-BE49-F238E27FC236}">
                <a16:creationId xmlns:a16="http://schemas.microsoft.com/office/drawing/2014/main" id="{1BB8986F-CBE6-A0E3-2B4A-23E940A26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56" y="1970067"/>
            <a:ext cx="1846613" cy="2458777"/>
          </a:xfrm>
          <a:prstGeom prst="rect">
            <a:avLst/>
          </a:prstGeom>
        </p:spPr>
      </p:pic>
      <p:pic>
        <p:nvPicPr>
          <p:cNvPr id="11" name="Picture 10">
            <a:extLst>
              <a:ext uri="{FF2B5EF4-FFF2-40B4-BE49-F238E27FC236}">
                <a16:creationId xmlns:a16="http://schemas.microsoft.com/office/drawing/2014/main" id="{46B499D9-6046-CA3A-A6B5-913CCBC1E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983" y="1960161"/>
            <a:ext cx="1846612" cy="2458777"/>
          </a:xfrm>
          <a:prstGeom prst="rect">
            <a:avLst/>
          </a:prstGeom>
        </p:spPr>
      </p:pic>
      <p:pic>
        <p:nvPicPr>
          <p:cNvPr id="12" name="Picture 11">
            <a:extLst>
              <a:ext uri="{FF2B5EF4-FFF2-40B4-BE49-F238E27FC236}">
                <a16:creationId xmlns:a16="http://schemas.microsoft.com/office/drawing/2014/main" id="{538EF23D-8232-4A84-51C7-2D401D4C1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56" y="4338361"/>
            <a:ext cx="1863734" cy="2488393"/>
          </a:xfrm>
          <a:prstGeom prst="rect">
            <a:avLst/>
          </a:prstGeom>
        </p:spPr>
      </p:pic>
      <p:pic>
        <p:nvPicPr>
          <p:cNvPr id="13" name="Picture 12">
            <a:extLst>
              <a:ext uri="{FF2B5EF4-FFF2-40B4-BE49-F238E27FC236}">
                <a16:creationId xmlns:a16="http://schemas.microsoft.com/office/drawing/2014/main" id="{7C8837BB-E6AF-99A8-9DFB-C472ACD36A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7104" y="4369605"/>
            <a:ext cx="1863734" cy="2488393"/>
          </a:xfrm>
          <a:prstGeom prst="rect">
            <a:avLst/>
          </a:prstGeom>
        </p:spPr>
      </p:pic>
    </p:spTree>
    <p:extLst>
      <p:ext uri="{BB962C8B-B14F-4D97-AF65-F5344CB8AC3E}">
        <p14:creationId xmlns:p14="http://schemas.microsoft.com/office/powerpoint/2010/main" val="373671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2066306"/>
            <a:ext cx="4827320" cy="4180115"/>
          </a:xfrm>
        </p:spPr>
        <p:txBody>
          <a:bodyPr>
            <a:normAutofit/>
          </a:bodyPr>
          <a:lstStyle/>
          <a:p>
            <a:r>
              <a:rPr lang="en-CA" dirty="0"/>
              <a:t>Goals</a:t>
            </a:r>
          </a:p>
          <a:p>
            <a:r>
              <a:rPr lang="en-CA" dirty="0"/>
              <a:t>Scoping Review Findings </a:t>
            </a:r>
          </a:p>
          <a:p>
            <a:r>
              <a:rPr lang="en-CA" dirty="0"/>
              <a:t>Survey/Interviews Findings</a:t>
            </a:r>
          </a:p>
          <a:p>
            <a:r>
              <a:rPr lang="en-CA"/>
              <a:t>Next Steps: Research </a:t>
            </a:r>
            <a:r>
              <a:rPr lang="en-CA" dirty="0"/>
              <a:t>selection </a:t>
            </a:r>
            <a:r>
              <a:rPr lang="en-CA"/>
              <a:t>and communications</a:t>
            </a:r>
            <a:endParaRPr lang="en-CA" dirty="0"/>
          </a:p>
          <a:p>
            <a:pPr marL="0" indent="0">
              <a:buNone/>
            </a:pPr>
            <a:endParaRPr lang="en-CA" dirty="0"/>
          </a:p>
          <a:p>
            <a:pPr lvl="1"/>
            <a:endParaRPr lang="en-CA" dirty="0"/>
          </a:p>
          <a:p>
            <a:pPr lvl="1">
              <a:buFont typeface="Arial" panose="020B0604020202020204" pitchFamily="34" charset="0"/>
              <a:buChar char="•"/>
            </a:pPr>
            <a:endParaRPr lang="en-CA" dirty="0"/>
          </a:p>
          <a:p>
            <a:pPr lvl="1"/>
            <a:endParaRPr lang="en-CA" dirty="0"/>
          </a:p>
          <a:p>
            <a:pPr lvl="1"/>
            <a:endParaRPr lang="en-CA" dirty="0"/>
          </a:p>
          <a:p>
            <a:pPr lvl="1"/>
            <a:endParaRPr lang="en-CA" dirty="0"/>
          </a:p>
        </p:txBody>
      </p:sp>
      <p:sp>
        <p:nvSpPr>
          <p:cNvPr id="3" name="Title 2"/>
          <p:cNvSpPr>
            <a:spLocks noGrp="1"/>
          </p:cNvSpPr>
          <p:nvPr>
            <p:ph type="title"/>
          </p:nvPr>
        </p:nvSpPr>
        <p:spPr/>
        <p:txBody>
          <a:bodyPr/>
          <a:lstStyle/>
          <a:p>
            <a:r>
              <a:rPr lang="en-CA" dirty="0"/>
              <a:t>University of Northern British Columbia Scoping Review</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DD442341-1B47-4FA5-935D-824032268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519" y="2196161"/>
            <a:ext cx="3621381" cy="4409031"/>
          </a:xfrm>
          <a:prstGeom prst="rect">
            <a:avLst/>
          </a:prstGeom>
        </p:spPr>
      </p:pic>
      <p:sp>
        <p:nvSpPr>
          <p:cNvPr id="10" name="TextBox 9">
            <a:extLst>
              <a:ext uri="{FF2B5EF4-FFF2-40B4-BE49-F238E27FC236}">
                <a16:creationId xmlns:a16="http://schemas.microsoft.com/office/drawing/2014/main" id="{76FD07D9-0AB4-4A9E-9E83-330BE6AE54F0}"/>
              </a:ext>
            </a:extLst>
          </p:cNvPr>
          <p:cNvSpPr txBox="1"/>
          <p:nvPr/>
        </p:nvSpPr>
        <p:spPr>
          <a:xfrm>
            <a:off x="457199" y="1481531"/>
            <a:ext cx="6626431"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3200" b="0" i="0" u="none" strike="noStrike" kern="1200" cap="none" spc="0" normalizeH="0" baseline="0" noProof="0" dirty="0">
                <a:ln>
                  <a:noFill/>
                </a:ln>
                <a:solidFill>
                  <a:prstClr val="white"/>
                </a:solidFill>
                <a:effectLst/>
                <a:uLnTx/>
                <a:uFillTx/>
                <a:latin typeface="Calibri"/>
                <a:ea typeface="+mn-ea"/>
                <a:cs typeface="+mn-cs"/>
              </a:rPr>
              <a:t>Dr. Chelsea Pelletier and Mike Eadie</a:t>
            </a:r>
          </a:p>
        </p:txBody>
      </p:sp>
    </p:spTree>
    <p:extLst>
      <p:ext uri="{BB962C8B-B14F-4D97-AF65-F5344CB8AC3E}">
        <p14:creationId xmlns:p14="http://schemas.microsoft.com/office/powerpoint/2010/main" val="1902265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smoke, steam, weapon&#10;&#10;Description automatically generated">
            <a:extLst>
              <a:ext uri="{FF2B5EF4-FFF2-40B4-BE49-F238E27FC236}">
                <a16:creationId xmlns:a16="http://schemas.microsoft.com/office/drawing/2014/main" id="{C106A0C0-1E6D-4038-946E-3220B7E6092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4176" y="1756489"/>
            <a:ext cx="4460028" cy="3345021"/>
          </a:xfrm>
        </p:spPr>
      </p:pic>
      <p:sp>
        <p:nvSpPr>
          <p:cNvPr id="3" name="Title 2">
            <a:extLst>
              <a:ext uri="{FF2B5EF4-FFF2-40B4-BE49-F238E27FC236}">
                <a16:creationId xmlns:a16="http://schemas.microsoft.com/office/drawing/2014/main" id="{E37C0672-1536-4444-A773-97ECC7C1C774}"/>
              </a:ext>
            </a:extLst>
          </p:cNvPr>
          <p:cNvSpPr>
            <a:spLocks noGrp="1"/>
          </p:cNvSpPr>
          <p:nvPr>
            <p:ph type="title"/>
          </p:nvPr>
        </p:nvSpPr>
        <p:spPr/>
        <p:txBody>
          <a:bodyPr/>
          <a:lstStyle/>
          <a:p>
            <a:r>
              <a:rPr lang="en-CA" dirty="0"/>
              <a:t>Smoke</a:t>
            </a:r>
          </a:p>
        </p:txBody>
      </p:sp>
      <p:pic>
        <p:nvPicPr>
          <p:cNvPr id="7" name="Picture 6" descr="A picture containing outdoor, tree, orange&#10;&#10;Description automatically generated">
            <a:extLst>
              <a:ext uri="{FF2B5EF4-FFF2-40B4-BE49-F238E27FC236}">
                <a16:creationId xmlns:a16="http://schemas.microsoft.com/office/drawing/2014/main" id="{6449C260-8A44-4A42-85B6-9765083CE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58986" y="2064673"/>
            <a:ext cx="4946073" cy="3709555"/>
          </a:xfrm>
          <a:prstGeom prst="rect">
            <a:avLst/>
          </a:prstGeom>
        </p:spPr>
      </p:pic>
    </p:spTree>
    <p:extLst>
      <p:ext uri="{BB962C8B-B14F-4D97-AF65-F5344CB8AC3E}">
        <p14:creationId xmlns:p14="http://schemas.microsoft.com/office/powerpoint/2010/main" val="1955931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10064</TotalTime>
  <Words>578</Words>
  <Application>Microsoft Office PowerPoint</Application>
  <PresentationFormat>On-screen Show (4:3)</PresentationFormat>
  <Paragraphs>86</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BC Wildfire Service Research and Innovation Program</vt:lpstr>
      <vt:lpstr>BC Wildfire Service Research &amp; Innovation:  Business Modernization </vt:lpstr>
      <vt:lpstr>Wildland fire science</vt:lpstr>
      <vt:lpstr>Social and human behaviour </vt:lpstr>
      <vt:lpstr>Technology and equipment  </vt:lpstr>
      <vt:lpstr>Health, wellness and safety</vt:lpstr>
      <vt:lpstr>University of Northern British Columbia Scoping Review</vt:lpstr>
      <vt:lpstr>Smoke</vt:lpstr>
      <vt:lpstr>More Smoke</vt:lpstr>
      <vt:lpstr>Key Projects</vt:lpstr>
      <vt:lpstr>Other Initiatives</vt:lpstr>
      <vt:lpstr>Partnerships of Note </vt:lpstr>
    </vt:vector>
  </TitlesOfParts>
  <Company>Province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Turcot, Ryan FLNR:EX</dc:creator>
  <cp:lastModifiedBy>McCulley, Michael B FOR:EX</cp:lastModifiedBy>
  <cp:revision>278</cp:revision>
  <dcterms:created xsi:type="dcterms:W3CDTF">2017-10-03T16:19:40Z</dcterms:created>
  <dcterms:modified xsi:type="dcterms:W3CDTF">2022-07-04T09:34:18Z</dcterms:modified>
</cp:coreProperties>
</file>