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2" r:id="rId2"/>
    <p:sldId id="258" r:id="rId3"/>
    <p:sldId id="257" r:id="rId4"/>
    <p:sldId id="265" r:id="rId5"/>
    <p:sldId id="284" r:id="rId6"/>
    <p:sldId id="259" r:id="rId7"/>
    <p:sldId id="282" r:id="rId8"/>
    <p:sldId id="260" r:id="rId9"/>
    <p:sldId id="261" r:id="rId10"/>
    <p:sldId id="279" r:id="rId11"/>
    <p:sldId id="266" r:id="rId12"/>
    <p:sldId id="263" r:id="rId13"/>
    <p:sldId id="286" r:id="rId14"/>
    <p:sldId id="267" r:id="rId15"/>
    <p:sldId id="268" r:id="rId16"/>
    <p:sldId id="269" r:id="rId17"/>
    <p:sldId id="287" r:id="rId18"/>
    <p:sldId id="271" r:id="rId19"/>
    <p:sldId id="280" r:id="rId20"/>
    <p:sldId id="277" r:id="rId21"/>
    <p:sldId id="273" r:id="rId22"/>
    <p:sldId id="274" r:id="rId23"/>
    <p:sldId id="275" r:id="rId24"/>
    <p:sldId id="270" r:id="rId25"/>
    <p:sldId id="278" r:id="rId26"/>
    <p:sldId id="276" r:id="rId27"/>
    <p:sldId id="285" r:id="rId28"/>
    <p:sldId id="281" r:id="rId29"/>
    <p:sldId id="283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F007F"/>
    <a:srgbClr val="3190FF"/>
    <a:srgbClr val="9C00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0EFB-B571-F84C-B120-284659AE2F9F}" type="datetimeFigureOut">
              <a:rPr lang="en-US" smtClean="0"/>
              <a:pPr/>
              <a:t>4/27/09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C3B-7D2A-464C-BC83-B554472C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0EFB-B571-F84C-B120-284659AE2F9F}" type="datetimeFigureOut">
              <a:rPr lang="en-US" smtClean="0"/>
              <a:pPr/>
              <a:t>4/27/09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C3B-7D2A-464C-BC83-B554472C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0EFB-B571-F84C-B120-284659AE2F9F}" type="datetimeFigureOut">
              <a:rPr lang="en-US" smtClean="0"/>
              <a:pPr/>
              <a:t>4/27/09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C3B-7D2A-464C-BC83-B554472C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477000"/>
            <a:ext cx="4267200" cy="7620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3rd Intl TRMM Sci Conf </a:t>
            </a:r>
            <a:r>
              <a:rPr lang="en-US" i="0">
                <a:solidFill>
                  <a:schemeClr val="tx1"/>
                </a:solidFill>
              </a:rPr>
              <a:t> 8 February 2008 </a:t>
            </a:r>
            <a:r>
              <a:rPr lang="en-US">
                <a:solidFill>
                  <a:srgbClr val="3333FF"/>
                </a:solidFill>
              </a:rPr>
              <a:t>Las Vegas, NV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D1BC0E1-06ED-9F4F-BEBE-B6467441A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0EFB-B571-F84C-B120-284659AE2F9F}" type="datetimeFigureOut">
              <a:rPr lang="en-US" smtClean="0"/>
              <a:pPr/>
              <a:t>4/27/09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C3B-7D2A-464C-BC83-B554472C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0EFB-B571-F84C-B120-284659AE2F9F}" type="datetimeFigureOut">
              <a:rPr lang="en-US" smtClean="0"/>
              <a:pPr/>
              <a:t>4/27/09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C3B-7D2A-464C-BC83-B554472C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0EFB-B571-F84C-B120-284659AE2F9F}" type="datetimeFigureOut">
              <a:rPr lang="en-US" smtClean="0"/>
              <a:pPr/>
              <a:t>4/27/09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C3B-7D2A-464C-BC83-B554472C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0EFB-B571-F84C-B120-284659AE2F9F}" type="datetimeFigureOut">
              <a:rPr lang="en-US" smtClean="0"/>
              <a:pPr/>
              <a:t>4/27/09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C3B-7D2A-464C-BC83-B554472C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0EFB-B571-F84C-B120-284659AE2F9F}" type="datetimeFigureOut">
              <a:rPr lang="en-US" smtClean="0"/>
              <a:pPr/>
              <a:t>4/27/09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C3B-7D2A-464C-BC83-B554472C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0EFB-B571-F84C-B120-284659AE2F9F}" type="datetimeFigureOut">
              <a:rPr lang="en-US" smtClean="0"/>
              <a:pPr/>
              <a:t>4/27/09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C3B-7D2A-464C-BC83-B554472C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0EFB-B571-F84C-B120-284659AE2F9F}" type="datetimeFigureOut">
              <a:rPr lang="en-US" smtClean="0"/>
              <a:pPr/>
              <a:t>4/27/09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C3B-7D2A-464C-BC83-B554472C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0EFB-B571-F84C-B120-284659AE2F9F}" type="datetimeFigureOut">
              <a:rPr lang="en-US" smtClean="0"/>
              <a:pPr/>
              <a:t>4/27/09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C3B-7D2A-464C-BC83-B554472C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60EFB-B571-F84C-B120-284659AE2F9F}" type="datetimeFigureOut">
              <a:rPr lang="en-US" smtClean="0"/>
              <a:pPr/>
              <a:t>4/27/09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0C3B-7D2A-464C-BC83-B554472C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1" Type="http://schemas.openxmlformats.org/officeDocument/2006/relationships/video" Target="file://localhost/Users/johnson/Johnson/conferences/MAHASRI%20Viet%20Nam%202009/diurnalanim.g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video" Target="file://localhost/Users/johnson/Johnson/conferences/MAHASRI%20Viet%20Nam%202009/diurnalanim.gif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1" Type="http://schemas.openxmlformats.org/officeDocument/2006/relationships/video" Target="file://localhost/Users/johnson/Desktop/Banff%20Meeting/shortrange2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oto2-r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277813"/>
            <a:ext cx="9944322" cy="73644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76200"/>
            <a:ext cx="8077200" cy="1470025"/>
          </a:xfrm>
          <a:effectLst>
            <a:outerShdw blurRad="50800" dist="38100" dir="2700000">
              <a:srgbClr val="000000">
                <a:alpha val="85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Diurnal Cycle, </a:t>
            </a:r>
            <a:r>
              <a:rPr lang="en-US" b="1" i="1" dirty="0" err="1" smtClean="0">
                <a:solidFill>
                  <a:srgbClr val="FFFF00"/>
                </a:solidFill>
              </a:rPr>
              <a:t>Mesoscale</a:t>
            </a:r>
            <a:r>
              <a:rPr lang="en-US" b="1" i="1" dirty="0" smtClean="0">
                <a:solidFill>
                  <a:srgbClr val="FFFF00"/>
                </a:solidFill>
              </a:rPr>
              <a:t> Circulations in the ABL, and the MJO 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6400800" cy="17526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b="1" i="1" dirty="0" smtClean="0">
                <a:solidFill>
                  <a:srgbClr val="0000FF"/>
                </a:solidFill>
              </a:rPr>
              <a:t>Richard H. Johnson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Colorado State University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6477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West Pacific Warm Pool, early Dec 1992 (</a:t>
            </a:r>
            <a:r>
              <a:rPr lang="en-US" i="1" dirty="0" err="1" smtClean="0">
                <a:solidFill>
                  <a:schemeClr val="bg1"/>
                </a:solidFill>
              </a:rPr>
              <a:t>Xin</a:t>
            </a:r>
            <a:r>
              <a:rPr lang="en-US" i="1" dirty="0" smtClean="0">
                <a:solidFill>
                  <a:schemeClr val="bg1"/>
                </a:solidFill>
              </a:rPr>
              <a:t> Lin)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953000"/>
            <a:ext cx="8534400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CFFCC"/>
                </a:solidFill>
              </a:rPr>
              <a:t>&amp; Paul </a:t>
            </a:r>
            <a:r>
              <a:rPr lang="en-US" sz="2400" i="1" dirty="0" err="1" smtClean="0">
                <a:solidFill>
                  <a:srgbClr val="CCFFCC"/>
                </a:solidFill>
              </a:rPr>
              <a:t>Ciesielski</a:t>
            </a:r>
            <a:r>
              <a:rPr lang="en-US" sz="2400" i="1" dirty="0" smtClean="0">
                <a:solidFill>
                  <a:srgbClr val="CCFFCC"/>
                </a:solidFill>
              </a:rPr>
              <a:t>, Jennifer </a:t>
            </a:r>
            <a:r>
              <a:rPr lang="en-US" sz="2400" i="1" dirty="0" err="1" smtClean="0">
                <a:solidFill>
                  <a:srgbClr val="CCFFCC"/>
                </a:solidFill>
              </a:rPr>
              <a:t>Cotturone</a:t>
            </a:r>
            <a:r>
              <a:rPr lang="en-US" sz="2400" i="1" dirty="0" smtClean="0">
                <a:solidFill>
                  <a:srgbClr val="CCFFCC"/>
                </a:solidFill>
              </a:rPr>
              <a:t>, Andy Newman, Brian </a:t>
            </a:r>
            <a:r>
              <a:rPr lang="en-US" sz="2400" i="1" dirty="0" err="1" smtClean="0">
                <a:solidFill>
                  <a:srgbClr val="CCFFCC"/>
                </a:solidFill>
              </a:rPr>
              <a:t>McNoldy</a:t>
            </a:r>
            <a:endParaRPr lang="en-US" sz="2400" i="1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66" y="0"/>
            <a:ext cx="71904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76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20 July 1966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541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chemeClr val="bg1"/>
                </a:solidFill>
              </a:rPr>
              <a:t>Tropical Pacific Gemini 10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Agee (1982)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139700"/>
            <a:ext cx="9126537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5105400" y="31242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IFA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6477000" y="13716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OSA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762000"/>
            <a:ext cx="2743200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rgbClr val="FF0000"/>
                </a:solidFill>
              </a:rPr>
              <a:t>TOGA COARE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et_fld_hr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6903266" cy="68579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3200400" y="21144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9C009C"/>
                </a:solidFill>
              </a:rPr>
              <a:t>WIND SPEED</a:t>
            </a:r>
            <a:endParaRPr lang="en-US" sz="2000" b="1" i="1" dirty="0">
              <a:solidFill>
                <a:srgbClr val="9C009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7146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SENSIBLE HEAT FLUX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2386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8000"/>
                </a:solidFill>
              </a:rPr>
              <a:t>LATENT HEAT FLUX</a:t>
            </a:r>
            <a:endParaRPr lang="en-US" sz="2000" b="1" i="1" dirty="0">
              <a:solidFill>
                <a:srgbClr val="008000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5410200" y="1676400"/>
            <a:ext cx="152400" cy="152400"/>
          </a:xfrm>
          <a:prstGeom prst="up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6629400" y="1676400"/>
            <a:ext cx="152400" cy="152400"/>
          </a:xfrm>
          <a:prstGeom prst="up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191000" y="1676400"/>
            <a:ext cx="152400" cy="152400"/>
          </a:xfrm>
          <a:prstGeom prst="up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05400" y="1828801"/>
            <a:ext cx="762000" cy="33855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NOON</a:t>
            </a:r>
            <a:endParaRPr lang="en-US" sz="1600" b="1" i="1" dirty="0"/>
          </a:p>
        </p:txBody>
      </p:sp>
      <p:sp>
        <p:nvSpPr>
          <p:cNvPr id="10" name="Up Arrow 9"/>
          <p:cNvSpPr/>
          <p:nvPr/>
        </p:nvSpPr>
        <p:spPr>
          <a:xfrm>
            <a:off x="7772400" y="1676400"/>
            <a:ext cx="152400" cy="152400"/>
          </a:xfrm>
          <a:prstGeom prst="up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457200"/>
            <a:ext cx="190500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/>
              <a:t>Large amplitude diurnal cycle – SST, sensible and latent heat fluxes – on light wind days</a:t>
            </a:r>
            <a:endParaRPr lang="en-US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953000"/>
            <a:ext cx="1905000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 err="1" smtClean="0"/>
              <a:t>Fairall</a:t>
            </a:r>
            <a:r>
              <a:rPr lang="en-US" sz="2000" i="1" dirty="0" smtClean="0"/>
              <a:t> et al. (1996) bulk flux algorithm, includes low-wind gustiness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iurnalanim.gif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933450"/>
            <a:ext cx="6781800" cy="50863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72400" y="3657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2°S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Comic Sans MS" charset="0"/>
              </a:rPr>
              <a:t>Mesoscale</a:t>
            </a:r>
            <a:r>
              <a:rPr lang="en-US" sz="2400" dirty="0">
                <a:solidFill>
                  <a:srgbClr val="0000FF"/>
                </a:solidFill>
                <a:latin typeface="Comic Sans MS" charset="0"/>
              </a:rPr>
              <a:t> circulations (open cells) 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2514600" y="6019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  <a:latin typeface="Comic Sans MS" charset="0"/>
              </a:rPr>
              <a:t>3 December 1992 – Light-wind day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848600" y="21336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omic Sans MS" charset="0"/>
              </a:rPr>
              <a:t>EQ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1219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“</a:t>
            </a:r>
            <a:r>
              <a:rPr lang="en-US" sz="2000" i="1" dirty="0" err="1" smtClean="0">
                <a:solidFill>
                  <a:schemeClr val="bg1"/>
                </a:solidFill>
              </a:rPr>
              <a:t>Benard</a:t>
            </a:r>
            <a:r>
              <a:rPr lang="en-US" sz="2000" i="1" dirty="0" smtClean="0">
                <a:solidFill>
                  <a:schemeClr val="bg1"/>
                </a:solidFill>
              </a:rPr>
              <a:t> cells”</a:t>
            </a:r>
          </a:p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~ 30 km scale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9600" y="21780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omic Sans MS" charset="0"/>
              </a:rPr>
              <a:t>EQ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3657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2°S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762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2°N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762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2°N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609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154°E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609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152°E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609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156°E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40194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R/V </a:t>
            </a:r>
            <a:r>
              <a:rPr lang="en-US" sz="2000" i="1" dirty="0" err="1" smtClean="0">
                <a:solidFill>
                  <a:srgbClr val="FFFFFF"/>
                </a:solidFill>
              </a:rPr>
              <a:t>Shiyan</a:t>
            </a:r>
            <a:r>
              <a:rPr lang="en-US" sz="2000" i="1" dirty="0" smtClean="0">
                <a:solidFill>
                  <a:srgbClr val="FFFFFF"/>
                </a:solidFill>
              </a:rPr>
              <a:t> 3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23" name="4-Point Star 22"/>
          <p:cNvSpPr/>
          <p:nvPr/>
        </p:nvSpPr>
        <p:spPr>
          <a:xfrm>
            <a:off x="6705600" y="3810000"/>
            <a:ext cx="381000" cy="304800"/>
          </a:xfrm>
          <a:prstGeom prst="star4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76" y="0"/>
            <a:ext cx="68006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1143000"/>
            <a:ext cx="1905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Late morning (1000 L)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95400" y="0"/>
            <a:ext cx="6806345" cy="6729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1143000"/>
            <a:ext cx="1905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Afternoon (1600 L)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95400" y="0"/>
            <a:ext cx="6806345" cy="6729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1309876" y="0"/>
            <a:ext cx="6800687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62600" y="6019800"/>
            <a:ext cx="914400" cy="685800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24400" y="6019800"/>
            <a:ext cx="8382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5000" y="5798403"/>
            <a:ext cx="2819400" cy="830997"/>
          </a:xfrm>
          <a:prstGeom prst="rect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Afternoon warmer, deeper mixed layer</a:t>
            </a:r>
            <a:endParaRPr lang="en-US" sz="2400" i="1" dirty="0"/>
          </a:p>
        </p:txBody>
      </p:sp>
      <p:sp>
        <p:nvSpPr>
          <p:cNvPr id="12" name="Oval 11"/>
          <p:cNvSpPr/>
          <p:nvPr/>
        </p:nvSpPr>
        <p:spPr>
          <a:xfrm rot="19319725">
            <a:off x="4565110" y="4249244"/>
            <a:ext cx="882835" cy="2014236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4724400"/>
            <a:ext cx="2286000" cy="830997"/>
          </a:xfrm>
          <a:prstGeom prst="rect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Slight afternoon moistening</a:t>
            </a:r>
            <a:endParaRPr lang="en-US" sz="2400" i="1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4191000" y="5139899"/>
            <a:ext cx="304800" cy="19410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351" y="0"/>
            <a:ext cx="5348449" cy="687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9600"/>
            <a:ext cx="23622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/>
              <a:t>Mixed layers identified using </a:t>
            </a:r>
            <a:r>
              <a:rPr lang="en-US" sz="2800" dirty="0" err="1" smtClean="0"/>
              <a:t>θ</a:t>
            </a:r>
            <a:r>
              <a:rPr lang="en-US" sz="2800" i="1" dirty="0" smtClean="0"/>
              <a:t> and </a:t>
            </a:r>
            <a:r>
              <a:rPr lang="en-US" sz="2800" i="1" dirty="0" err="1" smtClean="0"/>
              <a:t>q</a:t>
            </a:r>
            <a:r>
              <a:rPr lang="en-US" sz="2800" i="1" dirty="0" smtClean="0"/>
              <a:t> profiles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_zi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819" y="0"/>
            <a:ext cx="72251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58426"/>
            <a:ext cx="1766419" cy="63709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i="1" dirty="0" smtClean="0"/>
              <a:t> Mixed layer during TOGA COARE shallowest during heavy rain periods, deepest during and just after WWB</a:t>
            </a:r>
          </a:p>
          <a:p>
            <a:pPr>
              <a:buFont typeface="Arial"/>
              <a:buChar char="•"/>
            </a:pPr>
            <a:r>
              <a:rPr lang="en-US" sz="2400" i="1" dirty="0" smtClean="0"/>
              <a:t> ML depth varies on MJO to diurnal time scale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Johnson et al. (2001)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68973"/>
            <a:ext cx="7543800" cy="496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76200"/>
            <a:ext cx="84582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Cumulus cloud base is at mixed layer top; subsidence between cumulus suppresses the mixed layer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5334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90"/>
                </a:solidFill>
              </a:rPr>
              <a:t>(</a:t>
            </a:r>
            <a:r>
              <a:rPr lang="en-US" sz="2000" i="1" dirty="0" err="1" smtClean="0">
                <a:solidFill>
                  <a:srgbClr val="000090"/>
                </a:solidFill>
              </a:rPr>
              <a:t>Deardorff</a:t>
            </a:r>
            <a:r>
              <a:rPr lang="en-US" sz="2000" i="1" dirty="0" smtClean="0">
                <a:solidFill>
                  <a:srgbClr val="000090"/>
                </a:solidFill>
              </a:rPr>
              <a:t> 1975)</a:t>
            </a:r>
            <a:endParaRPr lang="en-US" sz="2000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562601" y="1824335"/>
            <a:ext cx="327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/>
              <a:t>TRMM 3B42v6</a:t>
            </a:r>
            <a:endParaRPr lang="en-US" sz="2400" i="1" dirty="0"/>
          </a:p>
        </p:txBody>
      </p:sp>
      <p:pic>
        <p:nvPicPr>
          <p:cNvPr id="4" name="Picture 9" descr="C02_Ushiyama"/>
          <p:cNvPicPr>
            <a:picLocks noChangeAspect="1" noChangeArrowheads="1"/>
          </p:cNvPicPr>
          <p:nvPr/>
        </p:nvPicPr>
        <p:blipFill>
          <a:blip r:embed="rId2">
            <a:alphaModFix amt="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" name="Picture 30" descr="world_norm_diurnal_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1824"/>
            <a:ext cx="9129577" cy="2564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effectLst>
            <a:outerShdw blurRad="50800" dist="38100" dir="2700000">
              <a:srgbClr val="FFFFFF">
                <a:alpha val="43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Normalized Amplitude, Mean Diurnal Cycle of Annual Rainfall (1998-2007)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29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[Evening (12-23 LT) minus Morning (00-11 LT) Rain]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5715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[Annual Mean Rainfall]</a:t>
            </a:r>
            <a:endParaRPr lang="en-US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66802" y="2202600"/>
            <a:ext cx="2743198" cy="16074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648200" y="1390472"/>
            <a:ext cx="4495800" cy="1200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Afternoon</a:t>
            </a:r>
            <a:r>
              <a:rPr lang="en-US" sz="2400" i="1" dirty="0">
                <a:solidFill>
                  <a:srgbClr val="0000FF"/>
                </a:solidFill>
              </a:rPr>
              <a:t>/evening </a:t>
            </a:r>
            <a:r>
              <a:rPr lang="en-US" sz="2400" i="1" dirty="0" smtClean="0">
                <a:solidFill>
                  <a:srgbClr val="0000FF"/>
                </a:solidFill>
              </a:rPr>
              <a:t>maxima over land…but also </a:t>
            </a:r>
            <a:r>
              <a:rPr lang="en-US" sz="2400" i="1" dirty="0">
                <a:solidFill>
                  <a:srgbClr val="0000FF"/>
                </a:solidFill>
              </a:rPr>
              <a:t>interior ocean basins and other offshore areas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378803"/>
            <a:ext cx="4038600" cy="830997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600"/>
                </a:solidFill>
              </a:rPr>
              <a:t>Nocturnal maxima generally over oceans, along coastlines</a:t>
            </a:r>
            <a:endParaRPr lang="en-US" sz="2400" i="1" dirty="0">
              <a:solidFill>
                <a:srgbClr val="FF6600"/>
              </a:solidFill>
            </a:endParaRPr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2057400" y="2971800"/>
            <a:ext cx="685800" cy="304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 rot="849513">
            <a:off x="1828800" y="3407315"/>
            <a:ext cx="838200" cy="304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auto">
          <a:xfrm>
            <a:off x="4191000" y="3505200"/>
            <a:ext cx="533400" cy="609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6019800" y="3124200"/>
            <a:ext cx="1371600" cy="7620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25" idx="7"/>
          </p:cNvCxnSpPr>
          <p:nvPr/>
        </p:nvCxnSpPr>
        <p:spPr>
          <a:xfrm rot="5400000">
            <a:off x="4526406" y="2710680"/>
            <a:ext cx="1003674" cy="76391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6" idx="1"/>
          </p:cNvCxnSpPr>
          <p:nvPr/>
        </p:nvCxnSpPr>
        <p:spPr>
          <a:xfrm>
            <a:off x="5410201" y="2590800"/>
            <a:ext cx="810465" cy="64499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14300" y="2857500"/>
            <a:ext cx="1600200" cy="3048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352800" y="4114800"/>
            <a:ext cx="685800" cy="6096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67200" y="5334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÷</a:t>
            </a:r>
            <a:endParaRPr lang="en-US" sz="3600" dirty="0"/>
          </a:p>
        </p:txBody>
      </p:sp>
      <p:cxnSp>
        <p:nvCxnSpPr>
          <p:cNvPr id="29" name="Straight Arrow Connector 28"/>
          <p:cNvCxnSpPr/>
          <p:nvPr/>
        </p:nvCxnSpPr>
        <p:spPr>
          <a:xfrm rot="16200000" flipH="1">
            <a:off x="914400" y="2362200"/>
            <a:ext cx="1600202" cy="129539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66800" y="2209800"/>
            <a:ext cx="5562600" cy="16002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00200" y="63963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(excluding areas with &lt; 100 mm rainfall per year)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zi_kap"/>
          <p:cNvPicPr>
            <a:picLocks noChangeAspect="1" noChangeArrowheads="1"/>
          </p:cNvPicPr>
          <p:nvPr/>
        </p:nvPicPr>
        <p:blipFill>
          <a:blip r:embed="rId2"/>
          <a:srcRect l="7623" t="25056" r="5688" b="32155"/>
          <a:stretch>
            <a:fillRect/>
          </a:stretch>
        </p:blipFill>
        <p:spPr bwMode="auto">
          <a:xfrm>
            <a:off x="2360613" y="1371600"/>
            <a:ext cx="6681787" cy="4665663"/>
          </a:xfrm>
          <a:prstGeom prst="rect">
            <a:avLst/>
          </a:prstGeo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8600" y="1146175"/>
            <a:ext cx="2286000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000099"/>
                </a:solidFill>
                <a:latin typeface="Arial"/>
                <a:cs typeface="Arial"/>
              </a:rPr>
              <a:t>Strong drying above PBL, large separation between LCL and </a:t>
            </a:r>
            <a:r>
              <a:rPr lang="en-US" sz="2000" i="1" dirty="0" err="1">
                <a:solidFill>
                  <a:srgbClr val="000099"/>
                </a:solidFill>
                <a:latin typeface="Arial"/>
                <a:cs typeface="Arial"/>
              </a:rPr>
              <a:t>z</a:t>
            </a:r>
            <a:r>
              <a:rPr lang="en-US" sz="2000" i="1" baseline="-25000" dirty="0" err="1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lang="en-US" sz="2000" i="1" baseline="-250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endParaRPr lang="en-US" sz="2000" i="1" dirty="0">
              <a:solidFill>
                <a:srgbClr val="000099"/>
              </a:solidFill>
              <a:latin typeface="Arial"/>
              <a:cs typeface="Arial"/>
            </a:endParaRP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514600" y="1905000"/>
            <a:ext cx="3276600" cy="1295400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029200" y="19954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>
                <a:solidFill>
                  <a:srgbClr val="FF0000"/>
                </a:solidFill>
              </a:rPr>
              <a:t>WWB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447800" y="2777391"/>
            <a:ext cx="4419600" cy="1337409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28600" y="3352800"/>
            <a:ext cx="22860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solidFill>
                  <a:srgbClr val="FF0000"/>
                </a:solidFill>
                <a:latin typeface="Arial"/>
                <a:cs typeface="Arial"/>
                <a:sym typeface="Symbol" pitchFamily="-106" charset="2"/>
              </a:rPr>
              <a:t>        Reduction </a:t>
            </a:r>
            <a:r>
              <a:rPr lang="en-US" sz="2000" i="1" dirty="0">
                <a:solidFill>
                  <a:srgbClr val="FF0000"/>
                </a:solidFill>
                <a:latin typeface="Arial"/>
                <a:cs typeface="Arial"/>
                <a:sym typeface="Symbol" pitchFamily="-106" charset="2"/>
              </a:rPr>
              <a:t>in shallow cloud population</a:t>
            </a:r>
            <a:r>
              <a:rPr lang="en-US" sz="2000" i="1" dirty="0" smtClean="0">
                <a:solidFill>
                  <a:srgbClr val="FF0000"/>
                </a:solidFill>
                <a:latin typeface="Arial"/>
                <a:cs typeface="Arial"/>
                <a:sym typeface="Symbol" pitchFamily="-106" charset="2"/>
              </a:rPr>
              <a:t> 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28600" y="2286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solidFill>
                  <a:srgbClr val="006600"/>
                </a:solidFill>
                <a:latin typeface="Arial"/>
                <a:cs typeface="Arial"/>
              </a:rPr>
              <a:t>What causes deep ML during WWB?</a:t>
            </a:r>
            <a:endParaRPr lang="en-US" sz="2800" i="1" dirty="0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6553200" y="1066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Freeform 10"/>
          <p:cNvSpPr>
            <a:spLocks/>
          </p:cNvSpPr>
          <p:nvPr/>
        </p:nvSpPr>
        <p:spPr bwMode="auto">
          <a:xfrm>
            <a:off x="7912100" y="812800"/>
            <a:ext cx="419100" cy="482600"/>
          </a:xfrm>
          <a:custGeom>
            <a:avLst/>
            <a:gdLst/>
            <a:ahLst/>
            <a:cxnLst>
              <a:cxn ang="0">
                <a:pos x="104" y="16"/>
              </a:cxn>
              <a:cxn ang="0">
                <a:pos x="8" y="112"/>
              </a:cxn>
              <a:cxn ang="0">
                <a:pos x="56" y="256"/>
              </a:cxn>
              <a:cxn ang="0">
                <a:pos x="152" y="304"/>
              </a:cxn>
              <a:cxn ang="0">
                <a:pos x="248" y="256"/>
              </a:cxn>
              <a:cxn ang="0">
                <a:pos x="248" y="112"/>
              </a:cxn>
              <a:cxn ang="0">
                <a:pos x="248" y="16"/>
              </a:cxn>
              <a:cxn ang="0">
                <a:pos x="104" y="16"/>
              </a:cxn>
            </a:cxnLst>
            <a:rect l="0" t="0" r="r" b="b"/>
            <a:pathLst>
              <a:path w="264" h="304">
                <a:moveTo>
                  <a:pt x="104" y="16"/>
                </a:moveTo>
                <a:cubicBezTo>
                  <a:pt x="64" y="32"/>
                  <a:pt x="16" y="72"/>
                  <a:pt x="8" y="112"/>
                </a:cubicBezTo>
                <a:cubicBezTo>
                  <a:pt x="0" y="152"/>
                  <a:pt x="32" y="224"/>
                  <a:pt x="56" y="256"/>
                </a:cubicBezTo>
                <a:cubicBezTo>
                  <a:pt x="80" y="288"/>
                  <a:pt x="120" y="304"/>
                  <a:pt x="152" y="304"/>
                </a:cubicBezTo>
                <a:cubicBezTo>
                  <a:pt x="184" y="304"/>
                  <a:pt x="232" y="288"/>
                  <a:pt x="248" y="256"/>
                </a:cubicBezTo>
                <a:cubicBezTo>
                  <a:pt x="264" y="224"/>
                  <a:pt x="248" y="152"/>
                  <a:pt x="248" y="112"/>
                </a:cubicBezTo>
                <a:cubicBezTo>
                  <a:pt x="248" y="72"/>
                  <a:pt x="264" y="32"/>
                  <a:pt x="248" y="16"/>
                </a:cubicBezTo>
                <a:cubicBezTo>
                  <a:pt x="232" y="0"/>
                  <a:pt x="144" y="0"/>
                  <a:pt x="104" y="16"/>
                </a:cubicBezTo>
                <a:close/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7620000" y="533400"/>
            <a:ext cx="228600" cy="3048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 flipH="1" flipV="1">
            <a:off x="7620000" y="1219200"/>
            <a:ext cx="228600" cy="304800"/>
          </a:xfrm>
          <a:prstGeom prst="curvedLef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8382000" y="94456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/>
              <a:t>EQ</a:t>
            </a: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7086600" y="990600"/>
            <a:ext cx="533400" cy="152400"/>
          </a:xfrm>
          <a:prstGeom prst="notchedRigh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 flipV="1">
            <a:off x="6248400" y="2777389"/>
            <a:ext cx="609600" cy="3318609"/>
          </a:xfrm>
          <a:prstGeom prst="line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7" name="Picture 17" descr="trad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81905"/>
            <a:ext cx="1758303" cy="1355358"/>
          </a:xfrm>
          <a:prstGeom prst="rect">
            <a:avLst/>
          </a:prstGeom>
          <a:noFill/>
        </p:spPr>
      </p:pic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4876800" y="6096000"/>
            <a:ext cx="365760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i="1" dirty="0" smtClean="0">
                <a:solidFill>
                  <a:srgbClr val="009900"/>
                </a:solidFill>
                <a:latin typeface="Arial"/>
                <a:cs typeface="Arial"/>
                <a:sym typeface="Symbol" pitchFamily="-106" charset="2"/>
              </a:rPr>
              <a:t>subsequent </a:t>
            </a:r>
            <a:r>
              <a:rPr lang="en-US" sz="2000" i="1" dirty="0">
                <a:solidFill>
                  <a:srgbClr val="009900"/>
                </a:solidFill>
                <a:latin typeface="Arial"/>
                <a:cs typeface="Arial"/>
                <a:sym typeface="Symbol" pitchFamily="-106" charset="2"/>
              </a:rPr>
              <a:t>remoistening</a:t>
            </a:r>
            <a:endParaRPr lang="en-US" sz="2000" i="1" dirty="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6553200" y="762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>
                <a:solidFill>
                  <a:srgbClr val="FF9900"/>
                </a:solidFill>
              </a:rPr>
              <a:t>low-level drying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6934200" y="10668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/>
              <a:t>WWB</a:t>
            </a:r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4724400" y="2209800"/>
            <a:ext cx="22860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4038600" y="1905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q</a:t>
            </a:r>
          </a:p>
        </p:txBody>
      </p:sp>
      <p:sp>
        <p:nvSpPr>
          <p:cNvPr id="40983" name="Freeform 23"/>
          <p:cNvSpPr>
            <a:spLocks/>
          </p:cNvSpPr>
          <p:nvPr/>
        </p:nvSpPr>
        <p:spPr bwMode="auto">
          <a:xfrm>
            <a:off x="4586288" y="2314575"/>
            <a:ext cx="203200" cy="18732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99" y="108"/>
              </a:cxn>
              <a:cxn ang="0">
                <a:pos x="126" y="54"/>
              </a:cxn>
              <a:cxn ang="0">
                <a:pos x="54" y="0"/>
              </a:cxn>
              <a:cxn ang="0">
                <a:pos x="0" y="90"/>
              </a:cxn>
            </a:cxnLst>
            <a:rect l="0" t="0" r="r" b="b"/>
            <a:pathLst>
              <a:path w="128" h="118">
                <a:moveTo>
                  <a:pt x="0" y="90"/>
                </a:moveTo>
                <a:cubicBezTo>
                  <a:pt x="41" y="117"/>
                  <a:pt x="49" y="118"/>
                  <a:pt x="99" y="108"/>
                </a:cubicBezTo>
                <a:cubicBezTo>
                  <a:pt x="105" y="99"/>
                  <a:pt x="128" y="69"/>
                  <a:pt x="126" y="54"/>
                </a:cubicBezTo>
                <a:cubicBezTo>
                  <a:pt x="121" y="22"/>
                  <a:pt x="79" y="8"/>
                  <a:pt x="54" y="0"/>
                </a:cubicBezTo>
                <a:cubicBezTo>
                  <a:pt x="20" y="23"/>
                  <a:pt x="0" y="47"/>
                  <a:pt x="0" y="90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3657600" y="33369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/>
              <a:t>wind speed</a:t>
            </a:r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 flipH="1" flipV="1">
            <a:off x="4724400" y="3200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057400" y="5769114"/>
            <a:ext cx="26670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  <a:sym typeface="Symbol" pitchFamily="-106" charset="2"/>
              </a:rPr>
              <a:t>        increase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  <a:sym typeface="Symbol" pitchFamily="-106" charset="2"/>
              </a:rPr>
              <a:t>in </a:t>
            </a:r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  <a:sym typeface="Symbol" pitchFamily="-106" charset="2"/>
              </a:rPr>
              <a:t>z</a:t>
            </a:r>
            <a:r>
              <a:rPr lang="en-US" sz="2000" i="1" baseline="-25000" dirty="0" err="1">
                <a:solidFill>
                  <a:srgbClr val="000090"/>
                </a:solidFill>
                <a:latin typeface="Arial"/>
                <a:cs typeface="Arial"/>
                <a:sym typeface="Symbol" pitchFamily="-106" charset="2"/>
              </a:rPr>
              <a:t>i</a:t>
            </a:r>
            <a:r>
              <a:rPr lang="en-US" sz="2000" i="1" baseline="-25000" dirty="0">
                <a:solidFill>
                  <a:srgbClr val="000090"/>
                </a:solidFill>
                <a:latin typeface="Arial"/>
                <a:cs typeface="Arial"/>
                <a:sym typeface="Symbol" pitchFamily="-106" charset="2"/>
              </a:rPr>
              <a:t> </a:t>
            </a:r>
            <a:r>
              <a:rPr lang="en-US" sz="2000" i="1" baseline="-25000" dirty="0" smtClean="0">
                <a:solidFill>
                  <a:srgbClr val="000090"/>
                </a:solidFill>
                <a:latin typeface="Arial"/>
                <a:cs typeface="Arial"/>
                <a:sym typeface="Symbol" pitchFamily="-106" charset="2"/>
              </a:rPr>
              <a:t>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  <a:sym typeface="Symbol" pitchFamily="-106" charset="2"/>
              </a:rPr>
              <a:t>&amp;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  <a:sym typeface="Symbol" pitchFamily="-106" charset="2"/>
              </a:rPr>
              <a:t>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  <a:sym typeface="Symbol" pitchFamily="-106" charset="2"/>
              </a:rPr>
              <a:t>eventual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  <a:sym typeface="Symbol" pitchFamily="-106" charset="2"/>
              </a:rPr>
              <a:t>recovery of shallow cumulus 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4800" y="3505200"/>
            <a:ext cx="457200" cy="1798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133600" y="5916168"/>
            <a:ext cx="457200" cy="179832"/>
          </a:xfrm>
          <a:prstGeom prst="right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029200" y="6220968"/>
            <a:ext cx="457200" cy="179832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6" grpId="0" animBg="1"/>
      <p:bldP spid="40967" grpId="0" animBg="1"/>
      <p:bldP spid="40976" grpId="0" animBg="1"/>
      <p:bldP spid="40978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i_kap"/>
          <p:cNvPicPr>
            <a:picLocks noChangeAspect="1" noChangeArrowheads="1"/>
          </p:cNvPicPr>
          <p:nvPr/>
        </p:nvPicPr>
        <p:blipFill>
          <a:blip r:embed="rId2"/>
          <a:srcRect l="7623" t="25056" r="5688" b="32155"/>
          <a:stretch>
            <a:fillRect/>
          </a:stretch>
        </p:blipFill>
        <p:spPr bwMode="auto">
          <a:xfrm>
            <a:off x="-76200" y="152400"/>
            <a:ext cx="9372599" cy="6544565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514600" y="1524000"/>
            <a:ext cx="762000" cy="18288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3" idx="7"/>
          </p:cNvCxnSpPr>
          <p:nvPr/>
        </p:nvCxnSpPr>
        <p:spPr>
          <a:xfrm rot="5400000">
            <a:off x="3163093" y="1144915"/>
            <a:ext cx="648822" cy="64499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0" y="6858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8000"/>
                </a:solidFill>
              </a:rPr>
              <a:t>Light wind, lower-</a:t>
            </a:r>
            <a:r>
              <a:rPr lang="en-US" sz="2400" i="1" dirty="0" err="1" smtClean="0">
                <a:solidFill>
                  <a:srgbClr val="008000"/>
                </a:solidFill>
              </a:rPr>
              <a:t>tropospheric</a:t>
            </a:r>
            <a:r>
              <a:rPr lang="en-US" sz="2400" i="1" dirty="0" smtClean="0">
                <a:solidFill>
                  <a:srgbClr val="008000"/>
                </a:solidFill>
              </a:rPr>
              <a:t> moistening</a:t>
            </a:r>
            <a:endParaRPr lang="en-US" sz="2400" i="1" dirty="0">
              <a:solidFill>
                <a:srgbClr val="008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14600" y="3505200"/>
            <a:ext cx="762000" cy="1828800"/>
          </a:xfrm>
          <a:prstGeom prst="ellipse">
            <a:avLst/>
          </a:prstGeom>
          <a:noFill/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315492" y="3848893"/>
            <a:ext cx="648822" cy="644992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0400" y="3429000"/>
            <a:ext cx="529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</a:rPr>
              <a:t>No apparent systematic change in LCL, </a:t>
            </a:r>
            <a:r>
              <a:rPr lang="en-US" sz="2400" i="1" dirty="0" err="1" smtClean="0">
                <a:solidFill>
                  <a:srgbClr val="000090"/>
                </a:solidFill>
              </a:rPr>
              <a:t>z</a:t>
            </a:r>
            <a:r>
              <a:rPr lang="en-US" sz="2400" i="1" baseline="-25000" dirty="0" err="1" smtClean="0">
                <a:solidFill>
                  <a:srgbClr val="000090"/>
                </a:solidFill>
              </a:rPr>
              <a:t>i</a:t>
            </a:r>
            <a:endParaRPr lang="en-US" sz="2400" i="1" dirty="0">
              <a:solidFill>
                <a:srgbClr val="00009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14600" y="6400800"/>
            <a:ext cx="762000" cy="1588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62200" y="64008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Pre-WWB: 27 Nov – 7 Dec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76200"/>
            <a:ext cx="7086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Kapingamarangi</a:t>
            </a:r>
            <a:r>
              <a:rPr lang="en-US" sz="2800" i="1" dirty="0" smtClean="0"/>
              <a:t> observations over four months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06823"/>
            <a:ext cx="8470900" cy="6151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6200"/>
            <a:ext cx="876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Diurnal Variation in ML during pre-WWB (27 Nov – 7 Dec)</a:t>
            </a:r>
            <a:endParaRPr lang="en-US" sz="2800" i="1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7734300" y="1714500"/>
            <a:ext cx="38100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86600" y="1167824"/>
            <a:ext cx="190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8000"/>
                </a:solidFill>
              </a:rPr>
              <a:t>AFTERNOON MOISTENING</a:t>
            </a:r>
            <a:endParaRPr lang="en-US" sz="1600" b="1" i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3352800"/>
            <a:ext cx="190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AFTERNOON DRYING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7658100" y="4000500"/>
            <a:ext cx="762000" cy="5334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1676400"/>
            <a:ext cx="2057400" cy="35394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i="1" dirty="0" smtClean="0"/>
              <a:t> Afternoon mixed layer is warmest, deepest, driest</a:t>
            </a:r>
          </a:p>
          <a:p>
            <a:pPr>
              <a:buFont typeface="Arial"/>
              <a:buChar char="•"/>
            </a:pPr>
            <a:r>
              <a:rPr lang="en-US" sz="2800" i="1" dirty="0" smtClean="0"/>
              <a:t> Moistening above ML in afternoon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c_zi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98" y="152400"/>
            <a:ext cx="6575502" cy="6629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16200000" flipH="1">
            <a:off x="1828800" y="3352800"/>
            <a:ext cx="6019800" cy="762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3962400" y="22860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NOON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568498" cy="67403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i="1" dirty="0" smtClean="0"/>
              <a:t> SST peak near noon, buoyancy flux peak early afternoon</a:t>
            </a:r>
          </a:p>
          <a:p>
            <a:pPr>
              <a:buFont typeface="Arial"/>
              <a:buChar char="•"/>
            </a:pPr>
            <a:r>
              <a:rPr lang="en-US" sz="2400" i="1" dirty="0" smtClean="0"/>
              <a:t> As LCL – </a:t>
            </a:r>
            <a:r>
              <a:rPr lang="en-US" sz="2400" i="1" dirty="0" err="1" smtClean="0"/>
              <a:t>z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 decreases, cloud fraction (CF) increases, peaking in late afternoon (more ML eddies reach LCL)</a:t>
            </a:r>
          </a:p>
          <a:p>
            <a:pPr>
              <a:buFont typeface="Arial"/>
              <a:buChar char="•"/>
            </a:pPr>
            <a:r>
              <a:rPr lang="en-US" sz="2400" i="1" dirty="0" smtClean="0"/>
              <a:t> Dry air entrainment into ML decreases CF during evening</a:t>
            </a:r>
          </a:p>
          <a:p>
            <a:pPr>
              <a:buFont typeface="Arial"/>
              <a:buChar char="•"/>
            </a:pPr>
            <a:r>
              <a:rPr lang="en-US" sz="2400" i="1" dirty="0" smtClean="0"/>
              <a:t> Weak secondary CF peak in early morning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8288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SURFACE BUOYANCY FLUX</a:t>
            </a:r>
            <a:endParaRPr lang="en-US" sz="1600" b="1" i="1" dirty="0">
              <a:solidFill>
                <a:srgbClr val="008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867400" y="3200400"/>
            <a:ext cx="685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77000" y="3352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LCL</a:t>
            </a:r>
            <a:endParaRPr lang="en-US" b="1" i="1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6477000" y="4191000"/>
            <a:ext cx="381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3810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MIXED LAYER DEPTH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457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3190FF"/>
                </a:solidFill>
              </a:rPr>
              <a:t>SST</a:t>
            </a:r>
            <a:endParaRPr lang="en-US" b="1" i="1" dirty="0">
              <a:solidFill>
                <a:srgbClr val="319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621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|</a:t>
            </a:r>
            <a:r>
              <a:rPr lang="en-US" b="1" dirty="0" err="1" smtClean="0"/>
              <a:t>v</a:t>
            </a:r>
            <a:r>
              <a:rPr lang="en-US" b="1" dirty="0" smtClean="0"/>
              <a:t>|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1066800"/>
            <a:ext cx="9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7F007F"/>
                </a:solidFill>
              </a:rPr>
              <a:t>AIR T</a:t>
            </a:r>
            <a:endParaRPr lang="en-US" b="1" i="1" dirty="0">
              <a:solidFill>
                <a:srgbClr val="7F007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5410200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90"/>
                </a:solidFill>
              </a:rPr>
              <a:t>CLOUD FRACTION</a:t>
            </a:r>
            <a:endParaRPr lang="en-US" b="1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25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371672"/>
            <a:ext cx="1828800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Moistening by shallow cumulus</a:t>
            </a:r>
            <a:endParaRPr lang="en-US" sz="2400" i="1" dirty="0"/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rot="16200000" flipH="1">
            <a:off x="3086100" y="46863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(Johnson and Lin 1997)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239" y="0"/>
            <a:ext cx="5511961" cy="3705914"/>
          </a:xfrm>
          <a:prstGeom prst="rect">
            <a:avLst/>
          </a:prstGeom>
        </p:spPr>
      </p:pic>
      <p:pic>
        <p:nvPicPr>
          <p:cNvPr id="3" name="Picture 2" descr="photo-rj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5788"/>
            <a:ext cx="4876800" cy="37322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1" y="304800"/>
            <a:ext cx="33528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/>
              <a:t>Moistening can occur if many of the clouds are </a:t>
            </a:r>
            <a:r>
              <a:rPr lang="en-US" sz="2800" i="1" dirty="0" err="1" smtClean="0"/>
              <a:t>nonprecipitating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2971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TOGA COARE 29 or 30 Nov 1992</a:t>
            </a:r>
          </a:p>
          <a:p>
            <a:pPr algn="r"/>
            <a:r>
              <a:rPr lang="en-US" i="1" dirty="0" smtClean="0">
                <a:solidFill>
                  <a:schemeClr val="bg1"/>
                </a:solidFill>
              </a:rPr>
              <a:t>Photo by C. </a:t>
            </a:r>
            <a:r>
              <a:rPr lang="en-US" i="1" dirty="0" err="1" smtClean="0">
                <a:solidFill>
                  <a:schemeClr val="bg1"/>
                </a:solidFill>
              </a:rPr>
              <a:t>DeMott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617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FFFFF"/>
                </a:solidFill>
              </a:rPr>
              <a:t>Western Pacific 1957</a:t>
            </a:r>
          </a:p>
          <a:p>
            <a:pPr algn="r"/>
            <a:r>
              <a:rPr lang="en-US" i="1" dirty="0" smtClean="0">
                <a:solidFill>
                  <a:srgbClr val="FFFFFF"/>
                </a:solidFill>
              </a:rPr>
              <a:t>Photo by J. Simpson</a:t>
            </a:r>
            <a:endParaRPr lang="en-US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s_rh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85885"/>
            <a:ext cx="4371983" cy="1591115"/>
          </a:xfrm>
          <a:prstGeom prst="rect">
            <a:avLst/>
          </a:prstGeom>
        </p:spPr>
      </p:pic>
      <p:pic>
        <p:nvPicPr>
          <p:cNvPr id="45059" name="Picture 3" descr="trimodal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"/>
            <a:ext cx="3613150" cy="4800600"/>
          </a:xfrm>
          <a:prstGeom prst="rect">
            <a:avLst/>
          </a:prstGeom>
          <a:noFill/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410200" y="304800"/>
            <a:ext cx="25146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omic Sans MS" pitchFamily="-106" charset="0"/>
              </a:rPr>
              <a:t>Increasing populations of </a:t>
            </a:r>
            <a:r>
              <a:rPr lang="en-US" sz="2400" dirty="0" err="1">
                <a:solidFill>
                  <a:schemeClr val="tx1"/>
                </a:solidFill>
                <a:latin typeface="Comic Sans MS" pitchFamily="-106" charset="0"/>
              </a:rPr>
              <a:t>congestus</a:t>
            </a:r>
            <a:r>
              <a:rPr lang="en-US" sz="2400" dirty="0">
                <a:solidFill>
                  <a:schemeClr val="tx1"/>
                </a:solidFill>
                <a:latin typeface="Comic Sans MS" pitchFamily="-106" charset="0"/>
              </a:rPr>
              <a:t> and cumulus clouds… 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3505200" y="1371600"/>
            <a:ext cx="1905000" cy="5334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3581400" y="1752600"/>
            <a:ext cx="1828800" cy="10668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3429000" y="3048000"/>
            <a:ext cx="1981200" cy="3048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667000" y="304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  <a:latin typeface="Comic Sans MS" pitchFamily="-106" charset="0"/>
              </a:rPr>
              <a:t>MIT radar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447800" y="3595688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FF9900"/>
                </a:solidFill>
                <a:latin typeface="Comic Sans MS" pitchFamily="-106" charset="0"/>
              </a:rPr>
              <a:t>increasing SST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85800" y="4295775"/>
            <a:ext cx="685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mic Sans MS" pitchFamily="-106" charset="0"/>
              </a:rPr>
              <a:t>Nov 10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886200" y="4267200"/>
            <a:ext cx="685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mic Sans MS" pitchFamily="-106" charset="0"/>
              </a:rPr>
              <a:t>Dec 10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4191000" y="55165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-106" charset="0"/>
              </a:rPr>
              <a:t>0</a:t>
            </a:r>
            <a:r>
              <a:rPr lang="en-US" sz="1200">
                <a:latin typeface="Comic Sans MS" pitchFamily="-106" charset="0"/>
                <a:ea typeface="Arial" pitchFamily="-106" charset="0"/>
                <a:cs typeface="Arial" pitchFamily="-106" charset="0"/>
              </a:rPr>
              <a:t>°C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5257800" y="4343400"/>
            <a:ext cx="3886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Comic Sans MS" pitchFamily="-106" charset="0"/>
              </a:rPr>
              <a:t>(e.g., “discharge-recharge” theory of MJO:  </a:t>
            </a:r>
            <a:r>
              <a:rPr lang="en-US" dirty="0" err="1">
                <a:solidFill>
                  <a:srgbClr val="000090"/>
                </a:solidFill>
                <a:latin typeface="Comic Sans MS" pitchFamily="-106" charset="0"/>
              </a:rPr>
              <a:t>Bladé</a:t>
            </a:r>
            <a:r>
              <a:rPr lang="en-US" dirty="0">
                <a:solidFill>
                  <a:srgbClr val="000090"/>
                </a:solidFill>
                <a:latin typeface="Comic Sans MS" pitchFamily="-106" charset="0"/>
              </a:rPr>
              <a:t> and Hartmann </a:t>
            </a: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1993)</a:t>
            </a:r>
            <a:endParaRPr lang="en-US" dirty="0">
              <a:solidFill>
                <a:srgbClr val="000090"/>
              </a:solidFill>
              <a:latin typeface="Comic Sans MS" pitchFamily="-106" charset="0"/>
            </a:endParaRP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5410200" y="1905000"/>
            <a:ext cx="2514600" cy="1200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Comic Sans MS" pitchFamily="-106" charset="0"/>
              </a:rPr>
              <a:t>moisten the lower troposphere…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5410200" y="3143072"/>
            <a:ext cx="2514600" cy="1200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Comic Sans MS" pitchFamily="-106" charset="0"/>
              </a:rPr>
              <a:t>preconditioning it for deep convection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029200" y="5257800"/>
            <a:ext cx="3978275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 dirty="0"/>
              <a:t>Diurnal cycle is important part of this </a:t>
            </a:r>
            <a:r>
              <a:rPr lang="en-US" sz="2400" i="1" dirty="0" smtClean="0"/>
              <a:t>process </a:t>
            </a:r>
            <a:r>
              <a:rPr lang="en-US" sz="2400" i="1" u="sng" dirty="0" smtClean="0"/>
              <a:t>and</a:t>
            </a:r>
            <a:r>
              <a:rPr lang="en-US" sz="2400" i="1" dirty="0" smtClean="0"/>
              <a:t> </a:t>
            </a:r>
            <a:r>
              <a:rPr lang="en-US" sz="2400" i="1" dirty="0"/>
              <a:t>enhancement</a:t>
            </a:r>
            <a:r>
              <a:rPr lang="en-US" sz="2400" i="1" dirty="0" smtClean="0"/>
              <a:t> of cloud growth by </a:t>
            </a:r>
            <a:r>
              <a:rPr lang="en-US" sz="2400" i="1" dirty="0" err="1"/>
              <a:t>mesoscale</a:t>
            </a:r>
            <a:r>
              <a:rPr lang="en-US" sz="2400" i="1" dirty="0"/>
              <a:t> circulations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  <p:bldP spid="45062" grpId="0" animBg="1"/>
      <p:bldP spid="45063" grpId="0" animBg="1"/>
      <p:bldP spid="45068" grpId="0"/>
      <p:bldP spid="45069" grpId="0"/>
      <p:bldP spid="45070" grpId="0" animBg="1"/>
      <p:bldP spid="45071" grpId="0" animBg="1"/>
      <p:bldP spid="450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4419600"/>
            <a:ext cx="7772400" cy="1588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295401" y="1676401"/>
            <a:ext cx="1752600" cy="1828800"/>
          </a:xfrm>
          <a:custGeom>
            <a:avLst/>
            <a:gdLst>
              <a:gd name="connsiteX0" fmla="*/ 639870 w 1962933"/>
              <a:gd name="connsiteY0" fmla="*/ 1852988 h 1891862"/>
              <a:gd name="connsiteX1" fmla="*/ 1404435 w 1962933"/>
              <a:gd name="connsiteY1" fmla="*/ 1852988 h 1891862"/>
              <a:gd name="connsiteX2" fmla="*/ 1443311 w 1962933"/>
              <a:gd name="connsiteY2" fmla="*/ 1840030 h 1891862"/>
              <a:gd name="connsiteX3" fmla="*/ 1495146 w 1962933"/>
              <a:gd name="connsiteY3" fmla="*/ 1788198 h 1891862"/>
              <a:gd name="connsiteX4" fmla="*/ 1534022 w 1962933"/>
              <a:gd name="connsiteY4" fmla="*/ 1775240 h 1891862"/>
              <a:gd name="connsiteX5" fmla="*/ 1443311 w 1962933"/>
              <a:gd name="connsiteY5" fmla="*/ 1710450 h 1891862"/>
              <a:gd name="connsiteX6" fmla="*/ 1469228 w 1962933"/>
              <a:gd name="connsiteY6" fmla="*/ 1658618 h 1891862"/>
              <a:gd name="connsiteX7" fmla="*/ 1495146 w 1962933"/>
              <a:gd name="connsiteY7" fmla="*/ 1632703 h 1891862"/>
              <a:gd name="connsiteX8" fmla="*/ 1508105 w 1962933"/>
              <a:gd name="connsiteY8" fmla="*/ 1554955 h 1891862"/>
              <a:gd name="connsiteX9" fmla="*/ 1521063 w 1962933"/>
              <a:gd name="connsiteY9" fmla="*/ 1490165 h 1891862"/>
              <a:gd name="connsiteX10" fmla="*/ 1534022 w 1962933"/>
              <a:gd name="connsiteY10" fmla="*/ 1451291 h 1891862"/>
              <a:gd name="connsiteX11" fmla="*/ 1546981 w 1962933"/>
              <a:gd name="connsiteY11" fmla="*/ 1399459 h 1891862"/>
              <a:gd name="connsiteX12" fmla="*/ 1456270 w 1962933"/>
              <a:gd name="connsiteY12" fmla="*/ 1231006 h 1891862"/>
              <a:gd name="connsiteX13" fmla="*/ 1417393 w 1962933"/>
              <a:gd name="connsiteY13" fmla="*/ 1218048 h 1891862"/>
              <a:gd name="connsiteX14" fmla="*/ 1469228 w 1962933"/>
              <a:gd name="connsiteY14" fmla="*/ 1205090 h 1891862"/>
              <a:gd name="connsiteX15" fmla="*/ 1495146 w 1962933"/>
              <a:gd name="connsiteY15" fmla="*/ 1127342 h 1891862"/>
              <a:gd name="connsiteX16" fmla="*/ 1521063 w 1962933"/>
              <a:gd name="connsiteY16" fmla="*/ 984805 h 1891862"/>
              <a:gd name="connsiteX17" fmla="*/ 1495146 w 1962933"/>
              <a:gd name="connsiteY17" fmla="*/ 881141 h 1891862"/>
              <a:gd name="connsiteX18" fmla="*/ 1456270 w 1962933"/>
              <a:gd name="connsiteY18" fmla="*/ 868183 h 1891862"/>
              <a:gd name="connsiteX19" fmla="*/ 1495146 w 1962933"/>
              <a:gd name="connsiteY19" fmla="*/ 855225 h 1891862"/>
              <a:gd name="connsiteX20" fmla="*/ 1559939 w 1962933"/>
              <a:gd name="connsiteY20" fmla="*/ 751561 h 1891862"/>
              <a:gd name="connsiteX21" fmla="*/ 1546981 w 1962933"/>
              <a:gd name="connsiteY21" fmla="*/ 712687 h 1891862"/>
              <a:gd name="connsiteX22" fmla="*/ 1521063 w 1962933"/>
              <a:gd name="connsiteY22" fmla="*/ 686771 h 1891862"/>
              <a:gd name="connsiteX23" fmla="*/ 1482187 w 1962933"/>
              <a:gd name="connsiteY23" fmla="*/ 673814 h 1891862"/>
              <a:gd name="connsiteX24" fmla="*/ 1521063 w 1962933"/>
              <a:gd name="connsiteY24" fmla="*/ 596066 h 1891862"/>
              <a:gd name="connsiteX25" fmla="*/ 1650651 w 1962933"/>
              <a:gd name="connsiteY25" fmla="*/ 570150 h 1891862"/>
              <a:gd name="connsiteX26" fmla="*/ 1715444 w 1962933"/>
              <a:gd name="connsiteY26" fmla="*/ 518318 h 1891862"/>
              <a:gd name="connsiteX27" fmla="*/ 1832073 w 1962933"/>
              <a:gd name="connsiteY27" fmla="*/ 453528 h 1891862"/>
              <a:gd name="connsiteX28" fmla="*/ 1948701 w 1962933"/>
              <a:gd name="connsiteY28" fmla="*/ 414654 h 1891862"/>
              <a:gd name="connsiteX29" fmla="*/ 1922784 w 1962933"/>
              <a:gd name="connsiteY29" fmla="*/ 375780 h 1891862"/>
              <a:gd name="connsiteX30" fmla="*/ 1883908 w 1962933"/>
              <a:gd name="connsiteY30" fmla="*/ 362822 h 1891862"/>
              <a:gd name="connsiteX31" fmla="*/ 1780238 w 1962933"/>
              <a:gd name="connsiteY31" fmla="*/ 349865 h 1891862"/>
              <a:gd name="connsiteX32" fmla="*/ 1715444 w 1962933"/>
              <a:gd name="connsiteY32" fmla="*/ 323949 h 1891862"/>
              <a:gd name="connsiteX33" fmla="*/ 1572898 w 1962933"/>
              <a:gd name="connsiteY33" fmla="*/ 310991 h 1891862"/>
              <a:gd name="connsiteX34" fmla="*/ 1546981 w 1962933"/>
              <a:gd name="connsiteY34" fmla="*/ 259159 h 1891862"/>
              <a:gd name="connsiteX35" fmla="*/ 1508105 w 1962933"/>
              <a:gd name="connsiteY35" fmla="*/ 246201 h 1891862"/>
              <a:gd name="connsiteX36" fmla="*/ 1521063 w 1962933"/>
              <a:gd name="connsiteY36" fmla="*/ 207327 h 1891862"/>
              <a:gd name="connsiteX37" fmla="*/ 1469228 w 1962933"/>
              <a:gd name="connsiteY37" fmla="*/ 181411 h 1891862"/>
              <a:gd name="connsiteX38" fmla="*/ 1326682 w 1962933"/>
              <a:gd name="connsiteY38" fmla="*/ 168453 h 1891862"/>
              <a:gd name="connsiteX39" fmla="*/ 1313724 w 1962933"/>
              <a:gd name="connsiteY39" fmla="*/ 25916 h 1891862"/>
              <a:gd name="connsiteX40" fmla="*/ 1235971 w 1962933"/>
              <a:gd name="connsiteY40" fmla="*/ 0 h 1891862"/>
              <a:gd name="connsiteX41" fmla="*/ 1132302 w 1962933"/>
              <a:gd name="connsiteY41" fmla="*/ 12958 h 1891862"/>
              <a:gd name="connsiteX42" fmla="*/ 1028632 w 1962933"/>
              <a:gd name="connsiteY42" fmla="*/ 25916 h 1891862"/>
              <a:gd name="connsiteX43" fmla="*/ 730581 w 1962933"/>
              <a:gd name="connsiteY43" fmla="*/ 77747 h 1891862"/>
              <a:gd name="connsiteX44" fmla="*/ 756499 w 1962933"/>
              <a:gd name="connsiteY44" fmla="*/ 116621 h 1891862"/>
              <a:gd name="connsiteX45" fmla="*/ 808333 w 1962933"/>
              <a:gd name="connsiteY45" fmla="*/ 129579 h 1891862"/>
              <a:gd name="connsiteX46" fmla="*/ 575076 w 1962933"/>
              <a:gd name="connsiteY46" fmla="*/ 181411 h 1891862"/>
              <a:gd name="connsiteX47" fmla="*/ 562118 w 1962933"/>
              <a:gd name="connsiteY47" fmla="*/ 233243 h 1891862"/>
              <a:gd name="connsiteX48" fmla="*/ 549159 w 1962933"/>
              <a:gd name="connsiteY48" fmla="*/ 349865 h 1891862"/>
              <a:gd name="connsiteX49" fmla="*/ 354778 w 1962933"/>
              <a:gd name="connsiteY49" fmla="*/ 362822 h 1891862"/>
              <a:gd name="connsiteX50" fmla="*/ 302943 w 1962933"/>
              <a:gd name="connsiteY50" fmla="*/ 375780 h 1891862"/>
              <a:gd name="connsiteX51" fmla="*/ 212232 w 1962933"/>
              <a:gd name="connsiteY51" fmla="*/ 388738 h 1891862"/>
              <a:gd name="connsiteX52" fmla="*/ 251108 w 1962933"/>
              <a:gd name="connsiteY52" fmla="*/ 440570 h 1891862"/>
              <a:gd name="connsiteX53" fmla="*/ 289984 w 1962933"/>
              <a:gd name="connsiteY53" fmla="*/ 453528 h 1891862"/>
              <a:gd name="connsiteX54" fmla="*/ 251108 w 1962933"/>
              <a:gd name="connsiteY54" fmla="*/ 427612 h 1891862"/>
              <a:gd name="connsiteX55" fmla="*/ 173356 w 1962933"/>
              <a:gd name="connsiteY55" fmla="*/ 401696 h 1891862"/>
              <a:gd name="connsiteX56" fmla="*/ 82645 w 1962933"/>
              <a:gd name="connsiteY56" fmla="*/ 414654 h 1891862"/>
              <a:gd name="connsiteX57" fmla="*/ 56727 w 1962933"/>
              <a:gd name="connsiteY57" fmla="*/ 492402 h 1891862"/>
              <a:gd name="connsiteX58" fmla="*/ 17851 w 1962933"/>
              <a:gd name="connsiteY58" fmla="*/ 505360 h 1891862"/>
              <a:gd name="connsiteX59" fmla="*/ 4893 w 1962933"/>
              <a:gd name="connsiteY59" fmla="*/ 557192 h 1891862"/>
              <a:gd name="connsiteX60" fmla="*/ 43769 w 1962933"/>
              <a:gd name="connsiteY60" fmla="*/ 596066 h 1891862"/>
              <a:gd name="connsiteX61" fmla="*/ 289984 w 1962933"/>
              <a:gd name="connsiteY61" fmla="*/ 634940 h 1891862"/>
              <a:gd name="connsiteX62" fmla="*/ 277026 w 1962933"/>
              <a:gd name="connsiteY62" fmla="*/ 686771 h 1891862"/>
              <a:gd name="connsiteX63" fmla="*/ 510283 w 1962933"/>
              <a:gd name="connsiteY63" fmla="*/ 738603 h 1891862"/>
              <a:gd name="connsiteX64" fmla="*/ 562118 w 1962933"/>
              <a:gd name="connsiteY64" fmla="*/ 868183 h 1891862"/>
              <a:gd name="connsiteX65" fmla="*/ 613953 w 1962933"/>
              <a:gd name="connsiteY65" fmla="*/ 881141 h 1891862"/>
              <a:gd name="connsiteX66" fmla="*/ 626911 w 1962933"/>
              <a:gd name="connsiteY66" fmla="*/ 932973 h 1891862"/>
              <a:gd name="connsiteX67" fmla="*/ 639870 w 1962933"/>
              <a:gd name="connsiteY67" fmla="*/ 1023678 h 1891862"/>
              <a:gd name="connsiteX68" fmla="*/ 704664 w 1962933"/>
              <a:gd name="connsiteY68" fmla="*/ 1101426 h 1891862"/>
              <a:gd name="connsiteX69" fmla="*/ 756499 w 1962933"/>
              <a:gd name="connsiteY69" fmla="*/ 1127342 h 1891862"/>
              <a:gd name="connsiteX70" fmla="*/ 717622 w 1962933"/>
              <a:gd name="connsiteY70" fmla="*/ 1153258 h 1891862"/>
              <a:gd name="connsiteX71" fmla="*/ 678746 w 1962933"/>
              <a:gd name="connsiteY71" fmla="*/ 1256922 h 1891862"/>
              <a:gd name="connsiteX72" fmla="*/ 691705 w 1962933"/>
              <a:gd name="connsiteY72" fmla="*/ 1360585 h 1891862"/>
              <a:gd name="connsiteX73" fmla="*/ 717622 w 1962933"/>
              <a:gd name="connsiteY73" fmla="*/ 1503123 h 1891862"/>
              <a:gd name="connsiteX74" fmla="*/ 730581 w 1962933"/>
              <a:gd name="connsiteY74" fmla="*/ 1593829 h 1891862"/>
              <a:gd name="connsiteX75" fmla="*/ 691705 w 1962933"/>
              <a:gd name="connsiteY75" fmla="*/ 1619745 h 1891862"/>
              <a:gd name="connsiteX76" fmla="*/ 691705 w 1962933"/>
              <a:gd name="connsiteY76" fmla="*/ 1736366 h 1891862"/>
              <a:gd name="connsiteX77" fmla="*/ 691705 w 1962933"/>
              <a:gd name="connsiteY77" fmla="*/ 1891862 h 189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962933" h="1891862">
                <a:moveTo>
                  <a:pt x="639870" y="1852988"/>
                </a:moveTo>
                <a:cubicBezTo>
                  <a:pt x="928286" y="1859855"/>
                  <a:pt x="1136493" y="1879781"/>
                  <a:pt x="1404435" y="1852988"/>
                </a:cubicBezTo>
                <a:cubicBezTo>
                  <a:pt x="1418027" y="1851629"/>
                  <a:pt x="1430352" y="1844349"/>
                  <a:pt x="1443311" y="1840030"/>
                </a:cubicBezTo>
                <a:cubicBezTo>
                  <a:pt x="1460589" y="1822753"/>
                  <a:pt x="1475262" y="1802400"/>
                  <a:pt x="1495146" y="1788198"/>
                </a:cubicBezTo>
                <a:cubicBezTo>
                  <a:pt x="1506261" y="1780259"/>
                  <a:pt x="1534022" y="1788900"/>
                  <a:pt x="1534022" y="1775240"/>
                </a:cubicBezTo>
                <a:cubicBezTo>
                  <a:pt x="1534022" y="1748973"/>
                  <a:pt x="1456158" y="1716873"/>
                  <a:pt x="1443311" y="1710450"/>
                </a:cubicBezTo>
                <a:cubicBezTo>
                  <a:pt x="1451950" y="1693173"/>
                  <a:pt x="1458512" y="1674690"/>
                  <a:pt x="1469228" y="1658618"/>
                </a:cubicBezTo>
                <a:cubicBezTo>
                  <a:pt x="1476005" y="1648453"/>
                  <a:pt x="1490856" y="1644142"/>
                  <a:pt x="1495146" y="1632703"/>
                </a:cubicBezTo>
                <a:cubicBezTo>
                  <a:pt x="1504372" y="1608103"/>
                  <a:pt x="1503405" y="1580805"/>
                  <a:pt x="1508105" y="1554955"/>
                </a:cubicBezTo>
                <a:cubicBezTo>
                  <a:pt x="1512045" y="1533286"/>
                  <a:pt x="1515721" y="1511532"/>
                  <a:pt x="1521063" y="1490165"/>
                </a:cubicBezTo>
                <a:cubicBezTo>
                  <a:pt x="1524376" y="1476914"/>
                  <a:pt x="1530269" y="1464424"/>
                  <a:pt x="1534022" y="1451291"/>
                </a:cubicBezTo>
                <a:cubicBezTo>
                  <a:pt x="1538915" y="1434167"/>
                  <a:pt x="1542661" y="1416736"/>
                  <a:pt x="1546981" y="1399459"/>
                </a:cubicBezTo>
                <a:cubicBezTo>
                  <a:pt x="1518012" y="1240143"/>
                  <a:pt x="1565366" y="1271915"/>
                  <a:pt x="1456270" y="1231006"/>
                </a:cubicBezTo>
                <a:cubicBezTo>
                  <a:pt x="1443480" y="1226210"/>
                  <a:pt x="1430352" y="1222367"/>
                  <a:pt x="1417393" y="1218048"/>
                </a:cubicBezTo>
                <a:cubicBezTo>
                  <a:pt x="1434671" y="1213729"/>
                  <a:pt x="1457637" y="1218612"/>
                  <a:pt x="1469228" y="1205090"/>
                </a:cubicBezTo>
                <a:cubicBezTo>
                  <a:pt x="1487007" y="1184349"/>
                  <a:pt x="1488520" y="1153844"/>
                  <a:pt x="1495146" y="1127342"/>
                </a:cubicBezTo>
                <a:cubicBezTo>
                  <a:pt x="1515513" y="1045880"/>
                  <a:pt x="1505586" y="1093140"/>
                  <a:pt x="1521063" y="984805"/>
                </a:cubicBezTo>
                <a:cubicBezTo>
                  <a:pt x="1512424" y="950250"/>
                  <a:pt x="1512444" y="912277"/>
                  <a:pt x="1495146" y="881141"/>
                </a:cubicBezTo>
                <a:cubicBezTo>
                  <a:pt x="1488512" y="869201"/>
                  <a:pt x="1456270" y="881843"/>
                  <a:pt x="1456270" y="868183"/>
                </a:cubicBezTo>
                <a:cubicBezTo>
                  <a:pt x="1456270" y="854523"/>
                  <a:pt x="1482187" y="859544"/>
                  <a:pt x="1495146" y="855225"/>
                </a:cubicBezTo>
                <a:cubicBezTo>
                  <a:pt x="1510517" y="834732"/>
                  <a:pt x="1555753" y="780859"/>
                  <a:pt x="1559939" y="751561"/>
                </a:cubicBezTo>
                <a:cubicBezTo>
                  <a:pt x="1561871" y="738039"/>
                  <a:pt x="1554009" y="724399"/>
                  <a:pt x="1546981" y="712687"/>
                </a:cubicBezTo>
                <a:cubicBezTo>
                  <a:pt x="1540695" y="702211"/>
                  <a:pt x="1531540" y="693056"/>
                  <a:pt x="1521063" y="686771"/>
                </a:cubicBezTo>
                <a:cubicBezTo>
                  <a:pt x="1509350" y="679744"/>
                  <a:pt x="1495146" y="678133"/>
                  <a:pt x="1482187" y="673814"/>
                </a:cubicBezTo>
                <a:cubicBezTo>
                  <a:pt x="1489579" y="651639"/>
                  <a:pt x="1499532" y="610419"/>
                  <a:pt x="1521063" y="596066"/>
                </a:cubicBezTo>
                <a:cubicBezTo>
                  <a:pt x="1533951" y="587475"/>
                  <a:pt x="1650396" y="570193"/>
                  <a:pt x="1650651" y="570150"/>
                </a:cubicBezTo>
                <a:cubicBezTo>
                  <a:pt x="1740357" y="540249"/>
                  <a:pt x="1640842" y="582259"/>
                  <a:pt x="1715444" y="518318"/>
                </a:cubicBezTo>
                <a:cubicBezTo>
                  <a:pt x="1738224" y="498794"/>
                  <a:pt x="1802638" y="468245"/>
                  <a:pt x="1832073" y="453528"/>
                </a:cubicBezTo>
                <a:cubicBezTo>
                  <a:pt x="1762720" y="384180"/>
                  <a:pt x="1831855" y="466582"/>
                  <a:pt x="1948701" y="414654"/>
                </a:cubicBezTo>
                <a:cubicBezTo>
                  <a:pt x="1962933" y="408329"/>
                  <a:pt x="1934945" y="385509"/>
                  <a:pt x="1922784" y="375780"/>
                </a:cubicBezTo>
                <a:cubicBezTo>
                  <a:pt x="1912117" y="367247"/>
                  <a:pt x="1897347" y="365265"/>
                  <a:pt x="1883908" y="362822"/>
                </a:cubicBezTo>
                <a:cubicBezTo>
                  <a:pt x="1849644" y="356593"/>
                  <a:pt x="1814795" y="354184"/>
                  <a:pt x="1780238" y="349865"/>
                </a:cubicBezTo>
                <a:cubicBezTo>
                  <a:pt x="1758640" y="341226"/>
                  <a:pt x="1738307" y="328236"/>
                  <a:pt x="1715444" y="323949"/>
                </a:cubicBezTo>
                <a:cubicBezTo>
                  <a:pt x="1668550" y="315157"/>
                  <a:pt x="1617429" y="328118"/>
                  <a:pt x="1572898" y="310991"/>
                </a:cubicBezTo>
                <a:cubicBezTo>
                  <a:pt x="1554869" y="304057"/>
                  <a:pt x="1560640" y="272818"/>
                  <a:pt x="1546981" y="259159"/>
                </a:cubicBezTo>
                <a:cubicBezTo>
                  <a:pt x="1537322" y="249500"/>
                  <a:pt x="1521064" y="250520"/>
                  <a:pt x="1508105" y="246201"/>
                </a:cubicBezTo>
                <a:cubicBezTo>
                  <a:pt x="1512424" y="233243"/>
                  <a:pt x="1528091" y="219039"/>
                  <a:pt x="1521063" y="207327"/>
                </a:cubicBezTo>
                <a:cubicBezTo>
                  <a:pt x="1511124" y="190763"/>
                  <a:pt x="1488170" y="185199"/>
                  <a:pt x="1469228" y="181411"/>
                </a:cubicBezTo>
                <a:cubicBezTo>
                  <a:pt x="1422443" y="172055"/>
                  <a:pt x="1374197" y="172772"/>
                  <a:pt x="1326682" y="168453"/>
                </a:cubicBezTo>
                <a:cubicBezTo>
                  <a:pt x="1322363" y="120941"/>
                  <a:pt x="1336344" y="67921"/>
                  <a:pt x="1313724" y="25916"/>
                </a:cubicBezTo>
                <a:cubicBezTo>
                  <a:pt x="1300771" y="1862"/>
                  <a:pt x="1235971" y="0"/>
                  <a:pt x="1235971" y="0"/>
                </a:cubicBezTo>
                <a:cubicBezTo>
                  <a:pt x="1161784" y="49455"/>
                  <a:pt x="1236386" y="12958"/>
                  <a:pt x="1132302" y="12958"/>
                </a:cubicBezTo>
                <a:cubicBezTo>
                  <a:pt x="1097476" y="12958"/>
                  <a:pt x="1063189" y="21597"/>
                  <a:pt x="1028632" y="25916"/>
                </a:cubicBezTo>
                <a:cubicBezTo>
                  <a:pt x="1076285" y="168871"/>
                  <a:pt x="1040937" y="21322"/>
                  <a:pt x="730581" y="77747"/>
                </a:cubicBezTo>
                <a:cubicBezTo>
                  <a:pt x="715258" y="80533"/>
                  <a:pt x="743540" y="107982"/>
                  <a:pt x="756499" y="116621"/>
                </a:cubicBezTo>
                <a:cubicBezTo>
                  <a:pt x="771318" y="126500"/>
                  <a:pt x="791055" y="125260"/>
                  <a:pt x="808333" y="129579"/>
                </a:cubicBezTo>
                <a:cubicBezTo>
                  <a:pt x="602750" y="141671"/>
                  <a:pt x="606034" y="73062"/>
                  <a:pt x="575076" y="181411"/>
                </a:cubicBezTo>
                <a:cubicBezTo>
                  <a:pt x="570183" y="198535"/>
                  <a:pt x="566437" y="215966"/>
                  <a:pt x="562118" y="233243"/>
                </a:cubicBezTo>
                <a:cubicBezTo>
                  <a:pt x="557798" y="272117"/>
                  <a:pt x="582328" y="329136"/>
                  <a:pt x="549159" y="349865"/>
                </a:cubicBezTo>
                <a:cubicBezTo>
                  <a:pt x="494091" y="384280"/>
                  <a:pt x="419359" y="356025"/>
                  <a:pt x="354778" y="362822"/>
                </a:cubicBezTo>
                <a:cubicBezTo>
                  <a:pt x="337066" y="364686"/>
                  <a:pt x="320466" y="372594"/>
                  <a:pt x="302943" y="375780"/>
                </a:cubicBezTo>
                <a:cubicBezTo>
                  <a:pt x="272892" y="381244"/>
                  <a:pt x="242469" y="384419"/>
                  <a:pt x="212232" y="388738"/>
                </a:cubicBezTo>
                <a:cubicBezTo>
                  <a:pt x="193098" y="446136"/>
                  <a:pt x="186729" y="422177"/>
                  <a:pt x="251108" y="440570"/>
                </a:cubicBezTo>
                <a:cubicBezTo>
                  <a:pt x="264242" y="444322"/>
                  <a:pt x="289984" y="467188"/>
                  <a:pt x="289984" y="453528"/>
                </a:cubicBezTo>
                <a:cubicBezTo>
                  <a:pt x="289984" y="437954"/>
                  <a:pt x="265340" y="433937"/>
                  <a:pt x="251108" y="427612"/>
                </a:cubicBezTo>
                <a:cubicBezTo>
                  <a:pt x="226143" y="416517"/>
                  <a:pt x="173356" y="401696"/>
                  <a:pt x="173356" y="401696"/>
                </a:cubicBezTo>
                <a:cubicBezTo>
                  <a:pt x="143119" y="406015"/>
                  <a:pt x="106755" y="395903"/>
                  <a:pt x="82645" y="414654"/>
                </a:cubicBezTo>
                <a:cubicBezTo>
                  <a:pt x="61081" y="431425"/>
                  <a:pt x="82643" y="483764"/>
                  <a:pt x="56727" y="492402"/>
                </a:cubicBezTo>
                <a:lnTo>
                  <a:pt x="17851" y="505360"/>
                </a:lnTo>
                <a:cubicBezTo>
                  <a:pt x="13532" y="522637"/>
                  <a:pt x="0" y="540068"/>
                  <a:pt x="4893" y="557192"/>
                </a:cubicBezTo>
                <a:cubicBezTo>
                  <a:pt x="9928" y="574813"/>
                  <a:pt x="29690" y="584334"/>
                  <a:pt x="43769" y="596066"/>
                </a:cubicBezTo>
                <a:cubicBezTo>
                  <a:pt x="119400" y="659089"/>
                  <a:pt x="159868" y="626808"/>
                  <a:pt x="289984" y="634940"/>
                </a:cubicBezTo>
                <a:cubicBezTo>
                  <a:pt x="285665" y="652217"/>
                  <a:pt x="262968" y="675838"/>
                  <a:pt x="277026" y="686771"/>
                </a:cubicBezTo>
                <a:cubicBezTo>
                  <a:pt x="320710" y="720745"/>
                  <a:pt x="453960" y="731563"/>
                  <a:pt x="510283" y="738603"/>
                </a:cubicBezTo>
                <a:cubicBezTo>
                  <a:pt x="517880" y="768991"/>
                  <a:pt x="518313" y="846282"/>
                  <a:pt x="562118" y="868183"/>
                </a:cubicBezTo>
                <a:cubicBezTo>
                  <a:pt x="578048" y="876147"/>
                  <a:pt x="596675" y="876822"/>
                  <a:pt x="613953" y="881141"/>
                </a:cubicBezTo>
                <a:cubicBezTo>
                  <a:pt x="618272" y="898418"/>
                  <a:pt x="623725" y="915451"/>
                  <a:pt x="626911" y="932973"/>
                </a:cubicBezTo>
                <a:cubicBezTo>
                  <a:pt x="632375" y="963022"/>
                  <a:pt x="629432" y="994975"/>
                  <a:pt x="639870" y="1023678"/>
                </a:cubicBezTo>
                <a:cubicBezTo>
                  <a:pt x="643007" y="1032304"/>
                  <a:pt x="687838" y="1090210"/>
                  <a:pt x="704664" y="1101426"/>
                </a:cubicBezTo>
                <a:cubicBezTo>
                  <a:pt x="720737" y="1112141"/>
                  <a:pt x="739221" y="1118703"/>
                  <a:pt x="756499" y="1127342"/>
                </a:cubicBezTo>
                <a:cubicBezTo>
                  <a:pt x="743540" y="1135981"/>
                  <a:pt x="727593" y="1141294"/>
                  <a:pt x="717622" y="1153258"/>
                </a:cubicBezTo>
                <a:cubicBezTo>
                  <a:pt x="693422" y="1182297"/>
                  <a:pt x="687465" y="1222050"/>
                  <a:pt x="678746" y="1256922"/>
                </a:cubicBezTo>
                <a:cubicBezTo>
                  <a:pt x="731768" y="1362957"/>
                  <a:pt x="691705" y="1254728"/>
                  <a:pt x="691705" y="1360585"/>
                </a:cubicBezTo>
                <a:cubicBezTo>
                  <a:pt x="691705" y="1436179"/>
                  <a:pt x="706281" y="1440752"/>
                  <a:pt x="717622" y="1503123"/>
                </a:cubicBezTo>
                <a:cubicBezTo>
                  <a:pt x="723086" y="1533173"/>
                  <a:pt x="726261" y="1563594"/>
                  <a:pt x="730581" y="1593829"/>
                </a:cubicBezTo>
                <a:cubicBezTo>
                  <a:pt x="717622" y="1602468"/>
                  <a:pt x="701435" y="1607584"/>
                  <a:pt x="691705" y="1619745"/>
                </a:cubicBezTo>
                <a:cubicBezTo>
                  <a:pt x="663576" y="1654904"/>
                  <a:pt x="689698" y="1700235"/>
                  <a:pt x="691705" y="1736366"/>
                </a:cubicBezTo>
                <a:cubicBezTo>
                  <a:pt x="694580" y="1788118"/>
                  <a:pt x="691705" y="1840030"/>
                  <a:pt x="691705" y="1891862"/>
                </a:cubicBezTo>
              </a:path>
            </a:pathLst>
          </a:cu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6420853" y="1676401"/>
            <a:ext cx="1732547" cy="1828799"/>
          </a:xfrm>
          <a:custGeom>
            <a:avLst/>
            <a:gdLst>
              <a:gd name="connsiteX0" fmla="*/ 639870 w 1962933"/>
              <a:gd name="connsiteY0" fmla="*/ 1852988 h 1891862"/>
              <a:gd name="connsiteX1" fmla="*/ 1404435 w 1962933"/>
              <a:gd name="connsiteY1" fmla="*/ 1852988 h 1891862"/>
              <a:gd name="connsiteX2" fmla="*/ 1443311 w 1962933"/>
              <a:gd name="connsiteY2" fmla="*/ 1840030 h 1891862"/>
              <a:gd name="connsiteX3" fmla="*/ 1495146 w 1962933"/>
              <a:gd name="connsiteY3" fmla="*/ 1788198 h 1891862"/>
              <a:gd name="connsiteX4" fmla="*/ 1534022 w 1962933"/>
              <a:gd name="connsiteY4" fmla="*/ 1775240 h 1891862"/>
              <a:gd name="connsiteX5" fmla="*/ 1443311 w 1962933"/>
              <a:gd name="connsiteY5" fmla="*/ 1710450 h 1891862"/>
              <a:gd name="connsiteX6" fmla="*/ 1469228 w 1962933"/>
              <a:gd name="connsiteY6" fmla="*/ 1658618 h 1891862"/>
              <a:gd name="connsiteX7" fmla="*/ 1495146 w 1962933"/>
              <a:gd name="connsiteY7" fmla="*/ 1632703 h 1891862"/>
              <a:gd name="connsiteX8" fmla="*/ 1508105 w 1962933"/>
              <a:gd name="connsiteY8" fmla="*/ 1554955 h 1891862"/>
              <a:gd name="connsiteX9" fmla="*/ 1521063 w 1962933"/>
              <a:gd name="connsiteY9" fmla="*/ 1490165 h 1891862"/>
              <a:gd name="connsiteX10" fmla="*/ 1534022 w 1962933"/>
              <a:gd name="connsiteY10" fmla="*/ 1451291 h 1891862"/>
              <a:gd name="connsiteX11" fmla="*/ 1546981 w 1962933"/>
              <a:gd name="connsiteY11" fmla="*/ 1399459 h 1891862"/>
              <a:gd name="connsiteX12" fmla="*/ 1456270 w 1962933"/>
              <a:gd name="connsiteY12" fmla="*/ 1231006 h 1891862"/>
              <a:gd name="connsiteX13" fmla="*/ 1417393 w 1962933"/>
              <a:gd name="connsiteY13" fmla="*/ 1218048 h 1891862"/>
              <a:gd name="connsiteX14" fmla="*/ 1469228 w 1962933"/>
              <a:gd name="connsiteY14" fmla="*/ 1205090 h 1891862"/>
              <a:gd name="connsiteX15" fmla="*/ 1495146 w 1962933"/>
              <a:gd name="connsiteY15" fmla="*/ 1127342 h 1891862"/>
              <a:gd name="connsiteX16" fmla="*/ 1521063 w 1962933"/>
              <a:gd name="connsiteY16" fmla="*/ 984805 h 1891862"/>
              <a:gd name="connsiteX17" fmla="*/ 1495146 w 1962933"/>
              <a:gd name="connsiteY17" fmla="*/ 881141 h 1891862"/>
              <a:gd name="connsiteX18" fmla="*/ 1456270 w 1962933"/>
              <a:gd name="connsiteY18" fmla="*/ 868183 h 1891862"/>
              <a:gd name="connsiteX19" fmla="*/ 1495146 w 1962933"/>
              <a:gd name="connsiteY19" fmla="*/ 855225 h 1891862"/>
              <a:gd name="connsiteX20" fmla="*/ 1559939 w 1962933"/>
              <a:gd name="connsiteY20" fmla="*/ 751561 h 1891862"/>
              <a:gd name="connsiteX21" fmla="*/ 1546981 w 1962933"/>
              <a:gd name="connsiteY21" fmla="*/ 712687 h 1891862"/>
              <a:gd name="connsiteX22" fmla="*/ 1521063 w 1962933"/>
              <a:gd name="connsiteY22" fmla="*/ 686771 h 1891862"/>
              <a:gd name="connsiteX23" fmla="*/ 1482187 w 1962933"/>
              <a:gd name="connsiteY23" fmla="*/ 673814 h 1891862"/>
              <a:gd name="connsiteX24" fmla="*/ 1521063 w 1962933"/>
              <a:gd name="connsiteY24" fmla="*/ 596066 h 1891862"/>
              <a:gd name="connsiteX25" fmla="*/ 1650651 w 1962933"/>
              <a:gd name="connsiteY25" fmla="*/ 570150 h 1891862"/>
              <a:gd name="connsiteX26" fmla="*/ 1715444 w 1962933"/>
              <a:gd name="connsiteY26" fmla="*/ 518318 h 1891862"/>
              <a:gd name="connsiteX27" fmla="*/ 1832073 w 1962933"/>
              <a:gd name="connsiteY27" fmla="*/ 453528 h 1891862"/>
              <a:gd name="connsiteX28" fmla="*/ 1948701 w 1962933"/>
              <a:gd name="connsiteY28" fmla="*/ 414654 h 1891862"/>
              <a:gd name="connsiteX29" fmla="*/ 1922784 w 1962933"/>
              <a:gd name="connsiteY29" fmla="*/ 375780 h 1891862"/>
              <a:gd name="connsiteX30" fmla="*/ 1883908 w 1962933"/>
              <a:gd name="connsiteY30" fmla="*/ 362822 h 1891862"/>
              <a:gd name="connsiteX31" fmla="*/ 1780238 w 1962933"/>
              <a:gd name="connsiteY31" fmla="*/ 349865 h 1891862"/>
              <a:gd name="connsiteX32" fmla="*/ 1715444 w 1962933"/>
              <a:gd name="connsiteY32" fmla="*/ 323949 h 1891862"/>
              <a:gd name="connsiteX33" fmla="*/ 1572898 w 1962933"/>
              <a:gd name="connsiteY33" fmla="*/ 310991 h 1891862"/>
              <a:gd name="connsiteX34" fmla="*/ 1546981 w 1962933"/>
              <a:gd name="connsiteY34" fmla="*/ 259159 h 1891862"/>
              <a:gd name="connsiteX35" fmla="*/ 1508105 w 1962933"/>
              <a:gd name="connsiteY35" fmla="*/ 246201 h 1891862"/>
              <a:gd name="connsiteX36" fmla="*/ 1521063 w 1962933"/>
              <a:gd name="connsiteY36" fmla="*/ 207327 h 1891862"/>
              <a:gd name="connsiteX37" fmla="*/ 1469228 w 1962933"/>
              <a:gd name="connsiteY37" fmla="*/ 181411 h 1891862"/>
              <a:gd name="connsiteX38" fmla="*/ 1326682 w 1962933"/>
              <a:gd name="connsiteY38" fmla="*/ 168453 h 1891862"/>
              <a:gd name="connsiteX39" fmla="*/ 1313724 w 1962933"/>
              <a:gd name="connsiteY39" fmla="*/ 25916 h 1891862"/>
              <a:gd name="connsiteX40" fmla="*/ 1235971 w 1962933"/>
              <a:gd name="connsiteY40" fmla="*/ 0 h 1891862"/>
              <a:gd name="connsiteX41" fmla="*/ 1132302 w 1962933"/>
              <a:gd name="connsiteY41" fmla="*/ 12958 h 1891862"/>
              <a:gd name="connsiteX42" fmla="*/ 1028632 w 1962933"/>
              <a:gd name="connsiteY42" fmla="*/ 25916 h 1891862"/>
              <a:gd name="connsiteX43" fmla="*/ 730581 w 1962933"/>
              <a:gd name="connsiteY43" fmla="*/ 77747 h 1891862"/>
              <a:gd name="connsiteX44" fmla="*/ 756499 w 1962933"/>
              <a:gd name="connsiteY44" fmla="*/ 116621 h 1891862"/>
              <a:gd name="connsiteX45" fmla="*/ 808333 w 1962933"/>
              <a:gd name="connsiteY45" fmla="*/ 129579 h 1891862"/>
              <a:gd name="connsiteX46" fmla="*/ 575076 w 1962933"/>
              <a:gd name="connsiteY46" fmla="*/ 181411 h 1891862"/>
              <a:gd name="connsiteX47" fmla="*/ 562118 w 1962933"/>
              <a:gd name="connsiteY47" fmla="*/ 233243 h 1891862"/>
              <a:gd name="connsiteX48" fmla="*/ 549159 w 1962933"/>
              <a:gd name="connsiteY48" fmla="*/ 349865 h 1891862"/>
              <a:gd name="connsiteX49" fmla="*/ 354778 w 1962933"/>
              <a:gd name="connsiteY49" fmla="*/ 362822 h 1891862"/>
              <a:gd name="connsiteX50" fmla="*/ 302943 w 1962933"/>
              <a:gd name="connsiteY50" fmla="*/ 375780 h 1891862"/>
              <a:gd name="connsiteX51" fmla="*/ 212232 w 1962933"/>
              <a:gd name="connsiteY51" fmla="*/ 388738 h 1891862"/>
              <a:gd name="connsiteX52" fmla="*/ 251108 w 1962933"/>
              <a:gd name="connsiteY52" fmla="*/ 440570 h 1891862"/>
              <a:gd name="connsiteX53" fmla="*/ 289984 w 1962933"/>
              <a:gd name="connsiteY53" fmla="*/ 453528 h 1891862"/>
              <a:gd name="connsiteX54" fmla="*/ 251108 w 1962933"/>
              <a:gd name="connsiteY54" fmla="*/ 427612 h 1891862"/>
              <a:gd name="connsiteX55" fmla="*/ 173356 w 1962933"/>
              <a:gd name="connsiteY55" fmla="*/ 401696 h 1891862"/>
              <a:gd name="connsiteX56" fmla="*/ 82645 w 1962933"/>
              <a:gd name="connsiteY56" fmla="*/ 414654 h 1891862"/>
              <a:gd name="connsiteX57" fmla="*/ 56727 w 1962933"/>
              <a:gd name="connsiteY57" fmla="*/ 492402 h 1891862"/>
              <a:gd name="connsiteX58" fmla="*/ 17851 w 1962933"/>
              <a:gd name="connsiteY58" fmla="*/ 505360 h 1891862"/>
              <a:gd name="connsiteX59" fmla="*/ 4893 w 1962933"/>
              <a:gd name="connsiteY59" fmla="*/ 557192 h 1891862"/>
              <a:gd name="connsiteX60" fmla="*/ 43769 w 1962933"/>
              <a:gd name="connsiteY60" fmla="*/ 596066 h 1891862"/>
              <a:gd name="connsiteX61" fmla="*/ 289984 w 1962933"/>
              <a:gd name="connsiteY61" fmla="*/ 634940 h 1891862"/>
              <a:gd name="connsiteX62" fmla="*/ 277026 w 1962933"/>
              <a:gd name="connsiteY62" fmla="*/ 686771 h 1891862"/>
              <a:gd name="connsiteX63" fmla="*/ 510283 w 1962933"/>
              <a:gd name="connsiteY63" fmla="*/ 738603 h 1891862"/>
              <a:gd name="connsiteX64" fmla="*/ 562118 w 1962933"/>
              <a:gd name="connsiteY64" fmla="*/ 868183 h 1891862"/>
              <a:gd name="connsiteX65" fmla="*/ 613953 w 1962933"/>
              <a:gd name="connsiteY65" fmla="*/ 881141 h 1891862"/>
              <a:gd name="connsiteX66" fmla="*/ 626911 w 1962933"/>
              <a:gd name="connsiteY66" fmla="*/ 932973 h 1891862"/>
              <a:gd name="connsiteX67" fmla="*/ 639870 w 1962933"/>
              <a:gd name="connsiteY67" fmla="*/ 1023678 h 1891862"/>
              <a:gd name="connsiteX68" fmla="*/ 704664 w 1962933"/>
              <a:gd name="connsiteY68" fmla="*/ 1101426 h 1891862"/>
              <a:gd name="connsiteX69" fmla="*/ 756499 w 1962933"/>
              <a:gd name="connsiteY69" fmla="*/ 1127342 h 1891862"/>
              <a:gd name="connsiteX70" fmla="*/ 717622 w 1962933"/>
              <a:gd name="connsiteY70" fmla="*/ 1153258 h 1891862"/>
              <a:gd name="connsiteX71" fmla="*/ 678746 w 1962933"/>
              <a:gd name="connsiteY71" fmla="*/ 1256922 h 1891862"/>
              <a:gd name="connsiteX72" fmla="*/ 691705 w 1962933"/>
              <a:gd name="connsiteY72" fmla="*/ 1360585 h 1891862"/>
              <a:gd name="connsiteX73" fmla="*/ 717622 w 1962933"/>
              <a:gd name="connsiteY73" fmla="*/ 1503123 h 1891862"/>
              <a:gd name="connsiteX74" fmla="*/ 730581 w 1962933"/>
              <a:gd name="connsiteY74" fmla="*/ 1593829 h 1891862"/>
              <a:gd name="connsiteX75" fmla="*/ 691705 w 1962933"/>
              <a:gd name="connsiteY75" fmla="*/ 1619745 h 1891862"/>
              <a:gd name="connsiteX76" fmla="*/ 691705 w 1962933"/>
              <a:gd name="connsiteY76" fmla="*/ 1736366 h 1891862"/>
              <a:gd name="connsiteX77" fmla="*/ 691705 w 1962933"/>
              <a:gd name="connsiteY77" fmla="*/ 1891862 h 189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962933" h="1891862">
                <a:moveTo>
                  <a:pt x="639870" y="1852988"/>
                </a:moveTo>
                <a:cubicBezTo>
                  <a:pt x="928286" y="1859855"/>
                  <a:pt x="1136493" y="1879781"/>
                  <a:pt x="1404435" y="1852988"/>
                </a:cubicBezTo>
                <a:cubicBezTo>
                  <a:pt x="1418027" y="1851629"/>
                  <a:pt x="1430352" y="1844349"/>
                  <a:pt x="1443311" y="1840030"/>
                </a:cubicBezTo>
                <a:cubicBezTo>
                  <a:pt x="1460589" y="1822753"/>
                  <a:pt x="1475262" y="1802400"/>
                  <a:pt x="1495146" y="1788198"/>
                </a:cubicBezTo>
                <a:cubicBezTo>
                  <a:pt x="1506261" y="1780259"/>
                  <a:pt x="1534022" y="1788900"/>
                  <a:pt x="1534022" y="1775240"/>
                </a:cubicBezTo>
                <a:cubicBezTo>
                  <a:pt x="1534022" y="1748973"/>
                  <a:pt x="1456158" y="1716873"/>
                  <a:pt x="1443311" y="1710450"/>
                </a:cubicBezTo>
                <a:cubicBezTo>
                  <a:pt x="1451950" y="1693173"/>
                  <a:pt x="1458512" y="1674690"/>
                  <a:pt x="1469228" y="1658618"/>
                </a:cubicBezTo>
                <a:cubicBezTo>
                  <a:pt x="1476005" y="1648453"/>
                  <a:pt x="1490856" y="1644142"/>
                  <a:pt x="1495146" y="1632703"/>
                </a:cubicBezTo>
                <a:cubicBezTo>
                  <a:pt x="1504372" y="1608103"/>
                  <a:pt x="1503405" y="1580805"/>
                  <a:pt x="1508105" y="1554955"/>
                </a:cubicBezTo>
                <a:cubicBezTo>
                  <a:pt x="1512045" y="1533286"/>
                  <a:pt x="1515721" y="1511532"/>
                  <a:pt x="1521063" y="1490165"/>
                </a:cubicBezTo>
                <a:cubicBezTo>
                  <a:pt x="1524376" y="1476914"/>
                  <a:pt x="1530269" y="1464424"/>
                  <a:pt x="1534022" y="1451291"/>
                </a:cubicBezTo>
                <a:cubicBezTo>
                  <a:pt x="1538915" y="1434167"/>
                  <a:pt x="1542661" y="1416736"/>
                  <a:pt x="1546981" y="1399459"/>
                </a:cubicBezTo>
                <a:cubicBezTo>
                  <a:pt x="1518012" y="1240143"/>
                  <a:pt x="1565366" y="1271915"/>
                  <a:pt x="1456270" y="1231006"/>
                </a:cubicBezTo>
                <a:cubicBezTo>
                  <a:pt x="1443480" y="1226210"/>
                  <a:pt x="1430352" y="1222367"/>
                  <a:pt x="1417393" y="1218048"/>
                </a:cubicBezTo>
                <a:cubicBezTo>
                  <a:pt x="1434671" y="1213729"/>
                  <a:pt x="1457637" y="1218612"/>
                  <a:pt x="1469228" y="1205090"/>
                </a:cubicBezTo>
                <a:cubicBezTo>
                  <a:pt x="1487007" y="1184349"/>
                  <a:pt x="1488520" y="1153844"/>
                  <a:pt x="1495146" y="1127342"/>
                </a:cubicBezTo>
                <a:cubicBezTo>
                  <a:pt x="1515513" y="1045880"/>
                  <a:pt x="1505586" y="1093140"/>
                  <a:pt x="1521063" y="984805"/>
                </a:cubicBezTo>
                <a:cubicBezTo>
                  <a:pt x="1512424" y="950250"/>
                  <a:pt x="1512444" y="912277"/>
                  <a:pt x="1495146" y="881141"/>
                </a:cubicBezTo>
                <a:cubicBezTo>
                  <a:pt x="1488512" y="869201"/>
                  <a:pt x="1456270" y="881843"/>
                  <a:pt x="1456270" y="868183"/>
                </a:cubicBezTo>
                <a:cubicBezTo>
                  <a:pt x="1456270" y="854523"/>
                  <a:pt x="1482187" y="859544"/>
                  <a:pt x="1495146" y="855225"/>
                </a:cubicBezTo>
                <a:cubicBezTo>
                  <a:pt x="1510517" y="834732"/>
                  <a:pt x="1555753" y="780859"/>
                  <a:pt x="1559939" y="751561"/>
                </a:cubicBezTo>
                <a:cubicBezTo>
                  <a:pt x="1561871" y="738039"/>
                  <a:pt x="1554009" y="724399"/>
                  <a:pt x="1546981" y="712687"/>
                </a:cubicBezTo>
                <a:cubicBezTo>
                  <a:pt x="1540695" y="702211"/>
                  <a:pt x="1531540" y="693056"/>
                  <a:pt x="1521063" y="686771"/>
                </a:cubicBezTo>
                <a:cubicBezTo>
                  <a:pt x="1509350" y="679744"/>
                  <a:pt x="1495146" y="678133"/>
                  <a:pt x="1482187" y="673814"/>
                </a:cubicBezTo>
                <a:cubicBezTo>
                  <a:pt x="1489579" y="651639"/>
                  <a:pt x="1499532" y="610419"/>
                  <a:pt x="1521063" y="596066"/>
                </a:cubicBezTo>
                <a:cubicBezTo>
                  <a:pt x="1533951" y="587475"/>
                  <a:pt x="1650396" y="570193"/>
                  <a:pt x="1650651" y="570150"/>
                </a:cubicBezTo>
                <a:cubicBezTo>
                  <a:pt x="1740357" y="540249"/>
                  <a:pt x="1640842" y="582259"/>
                  <a:pt x="1715444" y="518318"/>
                </a:cubicBezTo>
                <a:cubicBezTo>
                  <a:pt x="1738224" y="498794"/>
                  <a:pt x="1802638" y="468245"/>
                  <a:pt x="1832073" y="453528"/>
                </a:cubicBezTo>
                <a:cubicBezTo>
                  <a:pt x="1762720" y="384180"/>
                  <a:pt x="1831855" y="466582"/>
                  <a:pt x="1948701" y="414654"/>
                </a:cubicBezTo>
                <a:cubicBezTo>
                  <a:pt x="1962933" y="408329"/>
                  <a:pt x="1934945" y="385509"/>
                  <a:pt x="1922784" y="375780"/>
                </a:cubicBezTo>
                <a:cubicBezTo>
                  <a:pt x="1912117" y="367247"/>
                  <a:pt x="1897347" y="365265"/>
                  <a:pt x="1883908" y="362822"/>
                </a:cubicBezTo>
                <a:cubicBezTo>
                  <a:pt x="1849644" y="356593"/>
                  <a:pt x="1814795" y="354184"/>
                  <a:pt x="1780238" y="349865"/>
                </a:cubicBezTo>
                <a:cubicBezTo>
                  <a:pt x="1758640" y="341226"/>
                  <a:pt x="1738307" y="328236"/>
                  <a:pt x="1715444" y="323949"/>
                </a:cubicBezTo>
                <a:cubicBezTo>
                  <a:pt x="1668550" y="315157"/>
                  <a:pt x="1617429" y="328118"/>
                  <a:pt x="1572898" y="310991"/>
                </a:cubicBezTo>
                <a:cubicBezTo>
                  <a:pt x="1554869" y="304057"/>
                  <a:pt x="1560640" y="272818"/>
                  <a:pt x="1546981" y="259159"/>
                </a:cubicBezTo>
                <a:cubicBezTo>
                  <a:pt x="1537322" y="249500"/>
                  <a:pt x="1521064" y="250520"/>
                  <a:pt x="1508105" y="246201"/>
                </a:cubicBezTo>
                <a:cubicBezTo>
                  <a:pt x="1512424" y="233243"/>
                  <a:pt x="1528091" y="219039"/>
                  <a:pt x="1521063" y="207327"/>
                </a:cubicBezTo>
                <a:cubicBezTo>
                  <a:pt x="1511124" y="190763"/>
                  <a:pt x="1488170" y="185199"/>
                  <a:pt x="1469228" y="181411"/>
                </a:cubicBezTo>
                <a:cubicBezTo>
                  <a:pt x="1422443" y="172055"/>
                  <a:pt x="1374197" y="172772"/>
                  <a:pt x="1326682" y="168453"/>
                </a:cubicBezTo>
                <a:cubicBezTo>
                  <a:pt x="1322363" y="120941"/>
                  <a:pt x="1336344" y="67921"/>
                  <a:pt x="1313724" y="25916"/>
                </a:cubicBezTo>
                <a:cubicBezTo>
                  <a:pt x="1300771" y="1862"/>
                  <a:pt x="1235971" y="0"/>
                  <a:pt x="1235971" y="0"/>
                </a:cubicBezTo>
                <a:cubicBezTo>
                  <a:pt x="1161784" y="49455"/>
                  <a:pt x="1236386" y="12958"/>
                  <a:pt x="1132302" y="12958"/>
                </a:cubicBezTo>
                <a:cubicBezTo>
                  <a:pt x="1097476" y="12958"/>
                  <a:pt x="1063189" y="21597"/>
                  <a:pt x="1028632" y="25916"/>
                </a:cubicBezTo>
                <a:cubicBezTo>
                  <a:pt x="1076285" y="168871"/>
                  <a:pt x="1040937" y="21322"/>
                  <a:pt x="730581" y="77747"/>
                </a:cubicBezTo>
                <a:cubicBezTo>
                  <a:pt x="715258" y="80533"/>
                  <a:pt x="743540" y="107982"/>
                  <a:pt x="756499" y="116621"/>
                </a:cubicBezTo>
                <a:cubicBezTo>
                  <a:pt x="771318" y="126500"/>
                  <a:pt x="791055" y="125260"/>
                  <a:pt x="808333" y="129579"/>
                </a:cubicBezTo>
                <a:cubicBezTo>
                  <a:pt x="602750" y="141671"/>
                  <a:pt x="606034" y="73062"/>
                  <a:pt x="575076" y="181411"/>
                </a:cubicBezTo>
                <a:cubicBezTo>
                  <a:pt x="570183" y="198535"/>
                  <a:pt x="566437" y="215966"/>
                  <a:pt x="562118" y="233243"/>
                </a:cubicBezTo>
                <a:cubicBezTo>
                  <a:pt x="557798" y="272117"/>
                  <a:pt x="582328" y="329136"/>
                  <a:pt x="549159" y="349865"/>
                </a:cubicBezTo>
                <a:cubicBezTo>
                  <a:pt x="494091" y="384280"/>
                  <a:pt x="419359" y="356025"/>
                  <a:pt x="354778" y="362822"/>
                </a:cubicBezTo>
                <a:cubicBezTo>
                  <a:pt x="337066" y="364686"/>
                  <a:pt x="320466" y="372594"/>
                  <a:pt x="302943" y="375780"/>
                </a:cubicBezTo>
                <a:cubicBezTo>
                  <a:pt x="272892" y="381244"/>
                  <a:pt x="242469" y="384419"/>
                  <a:pt x="212232" y="388738"/>
                </a:cubicBezTo>
                <a:cubicBezTo>
                  <a:pt x="193098" y="446136"/>
                  <a:pt x="186729" y="422177"/>
                  <a:pt x="251108" y="440570"/>
                </a:cubicBezTo>
                <a:cubicBezTo>
                  <a:pt x="264242" y="444322"/>
                  <a:pt x="289984" y="467188"/>
                  <a:pt x="289984" y="453528"/>
                </a:cubicBezTo>
                <a:cubicBezTo>
                  <a:pt x="289984" y="437954"/>
                  <a:pt x="265340" y="433937"/>
                  <a:pt x="251108" y="427612"/>
                </a:cubicBezTo>
                <a:cubicBezTo>
                  <a:pt x="226143" y="416517"/>
                  <a:pt x="173356" y="401696"/>
                  <a:pt x="173356" y="401696"/>
                </a:cubicBezTo>
                <a:cubicBezTo>
                  <a:pt x="143119" y="406015"/>
                  <a:pt x="106755" y="395903"/>
                  <a:pt x="82645" y="414654"/>
                </a:cubicBezTo>
                <a:cubicBezTo>
                  <a:pt x="61081" y="431425"/>
                  <a:pt x="82643" y="483764"/>
                  <a:pt x="56727" y="492402"/>
                </a:cubicBezTo>
                <a:lnTo>
                  <a:pt x="17851" y="505360"/>
                </a:lnTo>
                <a:cubicBezTo>
                  <a:pt x="13532" y="522637"/>
                  <a:pt x="0" y="540068"/>
                  <a:pt x="4893" y="557192"/>
                </a:cubicBezTo>
                <a:cubicBezTo>
                  <a:pt x="9928" y="574813"/>
                  <a:pt x="29690" y="584334"/>
                  <a:pt x="43769" y="596066"/>
                </a:cubicBezTo>
                <a:cubicBezTo>
                  <a:pt x="119400" y="659089"/>
                  <a:pt x="159868" y="626808"/>
                  <a:pt x="289984" y="634940"/>
                </a:cubicBezTo>
                <a:cubicBezTo>
                  <a:pt x="285665" y="652217"/>
                  <a:pt x="262968" y="675838"/>
                  <a:pt x="277026" y="686771"/>
                </a:cubicBezTo>
                <a:cubicBezTo>
                  <a:pt x="320710" y="720745"/>
                  <a:pt x="453960" y="731563"/>
                  <a:pt x="510283" y="738603"/>
                </a:cubicBezTo>
                <a:cubicBezTo>
                  <a:pt x="517880" y="768991"/>
                  <a:pt x="518313" y="846282"/>
                  <a:pt x="562118" y="868183"/>
                </a:cubicBezTo>
                <a:cubicBezTo>
                  <a:pt x="578048" y="876147"/>
                  <a:pt x="596675" y="876822"/>
                  <a:pt x="613953" y="881141"/>
                </a:cubicBezTo>
                <a:cubicBezTo>
                  <a:pt x="618272" y="898418"/>
                  <a:pt x="623725" y="915451"/>
                  <a:pt x="626911" y="932973"/>
                </a:cubicBezTo>
                <a:cubicBezTo>
                  <a:pt x="632375" y="963022"/>
                  <a:pt x="629432" y="994975"/>
                  <a:pt x="639870" y="1023678"/>
                </a:cubicBezTo>
                <a:cubicBezTo>
                  <a:pt x="643007" y="1032304"/>
                  <a:pt x="687838" y="1090210"/>
                  <a:pt x="704664" y="1101426"/>
                </a:cubicBezTo>
                <a:cubicBezTo>
                  <a:pt x="720737" y="1112141"/>
                  <a:pt x="739221" y="1118703"/>
                  <a:pt x="756499" y="1127342"/>
                </a:cubicBezTo>
                <a:cubicBezTo>
                  <a:pt x="743540" y="1135981"/>
                  <a:pt x="727593" y="1141294"/>
                  <a:pt x="717622" y="1153258"/>
                </a:cubicBezTo>
                <a:cubicBezTo>
                  <a:pt x="693422" y="1182297"/>
                  <a:pt x="687465" y="1222050"/>
                  <a:pt x="678746" y="1256922"/>
                </a:cubicBezTo>
                <a:cubicBezTo>
                  <a:pt x="731768" y="1362957"/>
                  <a:pt x="691705" y="1254728"/>
                  <a:pt x="691705" y="1360585"/>
                </a:cubicBezTo>
                <a:cubicBezTo>
                  <a:pt x="691705" y="1436179"/>
                  <a:pt x="706281" y="1440752"/>
                  <a:pt x="717622" y="1503123"/>
                </a:cubicBezTo>
                <a:cubicBezTo>
                  <a:pt x="723086" y="1533173"/>
                  <a:pt x="726261" y="1563594"/>
                  <a:pt x="730581" y="1593829"/>
                </a:cubicBezTo>
                <a:cubicBezTo>
                  <a:pt x="717622" y="1602468"/>
                  <a:pt x="701435" y="1607584"/>
                  <a:pt x="691705" y="1619745"/>
                </a:cubicBezTo>
                <a:cubicBezTo>
                  <a:pt x="663576" y="1654904"/>
                  <a:pt x="689698" y="1700235"/>
                  <a:pt x="691705" y="1736366"/>
                </a:cubicBezTo>
                <a:cubicBezTo>
                  <a:pt x="694580" y="1788118"/>
                  <a:pt x="691705" y="1840030"/>
                  <a:pt x="691705" y="1891862"/>
                </a:cubicBezTo>
              </a:path>
            </a:pathLst>
          </a:cu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Up Arrow 13"/>
          <p:cNvSpPr/>
          <p:nvPr/>
        </p:nvSpPr>
        <p:spPr>
          <a:xfrm flipH="1">
            <a:off x="2362200" y="3657600"/>
            <a:ext cx="762000" cy="457200"/>
          </a:xfrm>
          <a:prstGeom prst="curvedUpArrow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95400" y="3503612"/>
            <a:ext cx="678180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3276600" y="1981200"/>
            <a:ext cx="457200" cy="152400"/>
          </a:xfrm>
          <a:prstGeom prst="rightArrow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5638800" y="1981200"/>
            <a:ext cx="457200" cy="152400"/>
          </a:xfrm>
          <a:prstGeom prst="leftArrow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rved Up Arrow 20"/>
          <p:cNvSpPr/>
          <p:nvPr/>
        </p:nvSpPr>
        <p:spPr>
          <a:xfrm flipH="1">
            <a:off x="7315200" y="3657600"/>
            <a:ext cx="762000" cy="457200"/>
          </a:xfrm>
          <a:prstGeom prst="curvedUp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6477000" y="3657600"/>
            <a:ext cx="762000" cy="457200"/>
          </a:xfrm>
          <a:prstGeom prst="curvedUpArrow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1524000" y="3657600"/>
            <a:ext cx="762000" cy="457200"/>
          </a:xfrm>
          <a:prstGeom prst="curvedUpArrow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3505200" y="3195973"/>
            <a:ext cx="228600" cy="461627"/>
          </a:xfrm>
          <a:prstGeom prst="downArrow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648200" y="3195973"/>
            <a:ext cx="228600" cy="461627"/>
          </a:xfrm>
          <a:prstGeom prst="downArrow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5791200" y="3195973"/>
            <a:ext cx="228600" cy="461627"/>
          </a:xfrm>
          <a:prstGeom prst="downArrow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019800" y="4114800"/>
            <a:ext cx="457200" cy="152400"/>
          </a:xfrm>
          <a:prstGeom prst="rightArrow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3048000" y="4114800"/>
            <a:ext cx="457200" cy="152400"/>
          </a:xfrm>
          <a:prstGeom prst="leftArrow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990600" y="4114800"/>
            <a:ext cx="457200" cy="152400"/>
          </a:xfrm>
          <a:prstGeom prst="rightArrow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>
            <a:off x="8077200" y="4114800"/>
            <a:ext cx="457200" cy="152400"/>
          </a:xfrm>
          <a:prstGeom prst="leftArrow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flipH="1">
            <a:off x="1391652" y="3585827"/>
            <a:ext cx="1884947" cy="909973"/>
          </a:xfrm>
          <a:custGeom>
            <a:avLst/>
            <a:gdLst>
              <a:gd name="connsiteX0" fmla="*/ 0 w 1884947"/>
              <a:gd name="connsiteY0" fmla="*/ 454526 h 532248"/>
              <a:gd name="connsiteX1" fmla="*/ 53473 w 1884947"/>
              <a:gd name="connsiteY1" fmla="*/ 427789 h 532248"/>
              <a:gd name="connsiteX2" fmla="*/ 160421 w 1884947"/>
              <a:gd name="connsiteY2" fmla="*/ 401052 h 532248"/>
              <a:gd name="connsiteX3" fmla="*/ 240631 w 1884947"/>
              <a:gd name="connsiteY3" fmla="*/ 360947 h 532248"/>
              <a:gd name="connsiteX4" fmla="*/ 320842 w 1884947"/>
              <a:gd name="connsiteY4" fmla="*/ 320842 h 532248"/>
              <a:gd name="connsiteX5" fmla="*/ 374315 w 1884947"/>
              <a:gd name="connsiteY5" fmla="*/ 280737 h 532248"/>
              <a:gd name="connsiteX6" fmla="*/ 427789 w 1884947"/>
              <a:gd name="connsiteY6" fmla="*/ 254000 h 532248"/>
              <a:gd name="connsiteX7" fmla="*/ 467894 w 1884947"/>
              <a:gd name="connsiteY7" fmla="*/ 227263 h 532248"/>
              <a:gd name="connsiteX8" fmla="*/ 534736 w 1884947"/>
              <a:gd name="connsiteY8" fmla="*/ 173789 h 532248"/>
              <a:gd name="connsiteX9" fmla="*/ 588210 w 1884947"/>
              <a:gd name="connsiteY9" fmla="*/ 120316 h 532248"/>
              <a:gd name="connsiteX10" fmla="*/ 681789 w 1884947"/>
              <a:gd name="connsiteY10" fmla="*/ 80210 h 532248"/>
              <a:gd name="connsiteX11" fmla="*/ 735263 w 1884947"/>
              <a:gd name="connsiteY11" fmla="*/ 53474 h 532248"/>
              <a:gd name="connsiteX12" fmla="*/ 815473 w 1884947"/>
              <a:gd name="connsiteY12" fmla="*/ 26737 h 532248"/>
              <a:gd name="connsiteX13" fmla="*/ 855578 w 1884947"/>
              <a:gd name="connsiteY13" fmla="*/ 13368 h 532248"/>
              <a:gd name="connsiteX14" fmla="*/ 895684 w 1884947"/>
              <a:gd name="connsiteY14" fmla="*/ 0 h 532248"/>
              <a:gd name="connsiteX15" fmla="*/ 1149684 w 1884947"/>
              <a:gd name="connsiteY15" fmla="*/ 13368 h 532248"/>
              <a:gd name="connsiteX16" fmla="*/ 1229894 w 1884947"/>
              <a:gd name="connsiteY16" fmla="*/ 40105 h 532248"/>
              <a:gd name="connsiteX17" fmla="*/ 1310105 w 1884947"/>
              <a:gd name="connsiteY17" fmla="*/ 93579 h 532248"/>
              <a:gd name="connsiteX18" fmla="*/ 1390315 w 1884947"/>
              <a:gd name="connsiteY18" fmla="*/ 120316 h 532248"/>
              <a:gd name="connsiteX19" fmla="*/ 1430421 w 1884947"/>
              <a:gd name="connsiteY19" fmla="*/ 147052 h 532248"/>
              <a:gd name="connsiteX20" fmla="*/ 1470526 w 1884947"/>
              <a:gd name="connsiteY20" fmla="*/ 187158 h 532248"/>
              <a:gd name="connsiteX21" fmla="*/ 1510631 w 1884947"/>
              <a:gd name="connsiteY21" fmla="*/ 200526 h 532248"/>
              <a:gd name="connsiteX22" fmla="*/ 1550736 w 1884947"/>
              <a:gd name="connsiteY22" fmla="*/ 227263 h 532248"/>
              <a:gd name="connsiteX23" fmla="*/ 1604210 w 1884947"/>
              <a:gd name="connsiteY23" fmla="*/ 240631 h 532248"/>
              <a:gd name="connsiteX24" fmla="*/ 1630947 w 1884947"/>
              <a:gd name="connsiteY24" fmla="*/ 280737 h 532248"/>
              <a:gd name="connsiteX25" fmla="*/ 1711157 w 1884947"/>
              <a:gd name="connsiteY25" fmla="*/ 320842 h 532248"/>
              <a:gd name="connsiteX26" fmla="*/ 1791368 w 1884947"/>
              <a:gd name="connsiteY26" fmla="*/ 374316 h 532248"/>
              <a:gd name="connsiteX27" fmla="*/ 1884947 w 1884947"/>
              <a:gd name="connsiteY27" fmla="*/ 401052 h 532248"/>
              <a:gd name="connsiteX28" fmla="*/ 1858210 w 1884947"/>
              <a:gd name="connsiteY28" fmla="*/ 441158 h 532248"/>
              <a:gd name="connsiteX29" fmla="*/ 1804736 w 1884947"/>
              <a:gd name="connsiteY29" fmla="*/ 467895 h 532248"/>
              <a:gd name="connsiteX30" fmla="*/ 1176421 w 1884947"/>
              <a:gd name="connsiteY30" fmla="*/ 481263 h 532248"/>
              <a:gd name="connsiteX31" fmla="*/ 1136315 w 1884947"/>
              <a:gd name="connsiteY31" fmla="*/ 494631 h 532248"/>
              <a:gd name="connsiteX32" fmla="*/ 641684 w 1884947"/>
              <a:gd name="connsiteY32" fmla="*/ 494631 h 532248"/>
              <a:gd name="connsiteX33" fmla="*/ 66842 w 1884947"/>
              <a:gd name="connsiteY33" fmla="*/ 467895 h 5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84947" h="532248">
                <a:moveTo>
                  <a:pt x="0" y="454526"/>
                </a:moveTo>
                <a:cubicBezTo>
                  <a:pt x="17824" y="445614"/>
                  <a:pt x="35156" y="435639"/>
                  <a:pt x="53473" y="427789"/>
                </a:cubicBezTo>
                <a:cubicBezTo>
                  <a:pt x="89439" y="412375"/>
                  <a:pt x="121194" y="408898"/>
                  <a:pt x="160421" y="401052"/>
                </a:cubicBezTo>
                <a:cubicBezTo>
                  <a:pt x="275365" y="324425"/>
                  <a:pt x="129929" y="416300"/>
                  <a:pt x="240631" y="360947"/>
                </a:cubicBezTo>
                <a:cubicBezTo>
                  <a:pt x="344281" y="309121"/>
                  <a:pt x="220044" y="354440"/>
                  <a:pt x="320842" y="320842"/>
                </a:cubicBezTo>
                <a:cubicBezTo>
                  <a:pt x="338666" y="307474"/>
                  <a:pt x="355421" y="292546"/>
                  <a:pt x="374315" y="280737"/>
                </a:cubicBezTo>
                <a:cubicBezTo>
                  <a:pt x="391214" y="270175"/>
                  <a:pt x="410486" y="263887"/>
                  <a:pt x="427789" y="254000"/>
                </a:cubicBezTo>
                <a:cubicBezTo>
                  <a:pt x="441739" y="246029"/>
                  <a:pt x="454526" y="236175"/>
                  <a:pt x="467894" y="227263"/>
                </a:cubicBezTo>
                <a:cubicBezTo>
                  <a:pt x="533043" y="129540"/>
                  <a:pt x="452554" y="232490"/>
                  <a:pt x="534736" y="173789"/>
                </a:cubicBezTo>
                <a:cubicBezTo>
                  <a:pt x="555248" y="159137"/>
                  <a:pt x="568044" y="135440"/>
                  <a:pt x="588210" y="120316"/>
                </a:cubicBezTo>
                <a:cubicBezTo>
                  <a:pt x="627618" y="90761"/>
                  <a:pt x="641637" y="97418"/>
                  <a:pt x="681789" y="80210"/>
                </a:cubicBezTo>
                <a:cubicBezTo>
                  <a:pt x="700106" y="72360"/>
                  <a:pt x="716760" y="60875"/>
                  <a:pt x="735263" y="53474"/>
                </a:cubicBezTo>
                <a:cubicBezTo>
                  <a:pt x="761430" y="43007"/>
                  <a:pt x="788736" y="35649"/>
                  <a:pt x="815473" y="26737"/>
                </a:cubicBezTo>
                <a:lnTo>
                  <a:pt x="855578" y="13368"/>
                </a:lnTo>
                <a:lnTo>
                  <a:pt x="895684" y="0"/>
                </a:lnTo>
                <a:cubicBezTo>
                  <a:pt x="980351" y="4456"/>
                  <a:pt x="1065504" y="3266"/>
                  <a:pt x="1149684" y="13368"/>
                </a:cubicBezTo>
                <a:cubicBezTo>
                  <a:pt x="1177666" y="16726"/>
                  <a:pt x="1229894" y="40105"/>
                  <a:pt x="1229894" y="40105"/>
                </a:cubicBezTo>
                <a:cubicBezTo>
                  <a:pt x="1256631" y="57930"/>
                  <a:pt x="1279620" y="83417"/>
                  <a:pt x="1310105" y="93579"/>
                </a:cubicBezTo>
                <a:cubicBezTo>
                  <a:pt x="1336842" y="102491"/>
                  <a:pt x="1366865" y="104683"/>
                  <a:pt x="1390315" y="120316"/>
                </a:cubicBezTo>
                <a:cubicBezTo>
                  <a:pt x="1403684" y="129228"/>
                  <a:pt x="1418078" y="136766"/>
                  <a:pt x="1430421" y="147052"/>
                </a:cubicBezTo>
                <a:cubicBezTo>
                  <a:pt x="1444945" y="159155"/>
                  <a:pt x="1454795" y="176671"/>
                  <a:pt x="1470526" y="187158"/>
                </a:cubicBezTo>
                <a:cubicBezTo>
                  <a:pt x="1482251" y="194975"/>
                  <a:pt x="1497263" y="196070"/>
                  <a:pt x="1510631" y="200526"/>
                </a:cubicBezTo>
                <a:cubicBezTo>
                  <a:pt x="1523999" y="209438"/>
                  <a:pt x="1535968" y="220934"/>
                  <a:pt x="1550736" y="227263"/>
                </a:cubicBezTo>
                <a:cubicBezTo>
                  <a:pt x="1567624" y="234501"/>
                  <a:pt x="1588923" y="230439"/>
                  <a:pt x="1604210" y="240631"/>
                </a:cubicBezTo>
                <a:cubicBezTo>
                  <a:pt x="1617579" y="249543"/>
                  <a:pt x="1619586" y="269376"/>
                  <a:pt x="1630947" y="280737"/>
                </a:cubicBezTo>
                <a:cubicBezTo>
                  <a:pt x="1656862" y="306653"/>
                  <a:pt x="1678538" y="309969"/>
                  <a:pt x="1711157" y="320842"/>
                </a:cubicBezTo>
                <a:cubicBezTo>
                  <a:pt x="1737894" y="338667"/>
                  <a:pt x="1760193" y="366523"/>
                  <a:pt x="1791368" y="374316"/>
                </a:cubicBezTo>
                <a:cubicBezTo>
                  <a:pt x="1858513" y="391102"/>
                  <a:pt x="1827412" y="381874"/>
                  <a:pt x="1884947" y="401052"/>
                </a:cubicBezTo>
                <a:cubicBezTo>
                  <a:pt x="1876035" y="414421"/>
                  <a:pt x="1870553" y="430872"/>
                  <a:pt x="1858210" y="441158"/>
                </a:cubicBezTo>
                <a:cubicBezTo>
                  <a:pt x="1842900" y="453916"/>
                  <a:pt x="1824630" y="466725"/>
                  <a:pt x="1804736" y="467895"/>
                </a:cubicBezTo>
                <a:cubicBezTo>
                  <a:pt x="1595612" y="480196"/>
                  <a:pt x="1385859" y="476807"/>
                  <a:pt x="1176421" y="481263"/>
                </a:cubicBezTo>
                <a:cubicBezTo>
                  <a:pt x="1163052" y="485719"/>
                  <a:pt x="1150071" y="491574"/>
                  <a:pt x="1136315" y="494631"/>
                </a:cubicBezTo>
                <a:cubicBezTo>
                  <a:pt x="967040" y="532248"/>
                  <a:pt x="842183" y="501099"/>
                  <a:pt x="641684" y="494631"/>
                </a:cubicBezTo>
                <a:cubicBezTo>
                  <a:pt x="345002" y="445186"/>
                  <a:pt x="535474" y="467895"/>
                  <a:pt x="66842" y="467895"/>
                </a:cubicBezTo>
              </a:path>
            </a:pathLst>
          </a:custGeom>
          <a:solidFill>
            <a:srgbClr val="008000">
              <a:alpha val="16000"/>
            </a:srgbClr>
          </a:solidFill>
          <a:ln>
            <a:solidFill>
              <a:srgbClr val="008000">
                <a:alpha val="31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268453" y="3585827"/>
            <a:ext cx="1884947" cy="908821"/>
          </a:xfrm>
          <a:custGeom>
            <a:avLst/>
            <a:gdLst>
              <a:gd name="connsiteX0" fmla="*/ 0 w 1884947"/>
              <a:gd name="connsiteY0" fmla="*/ 454526 h 532248"/>
              <a:gd name="connsiteX1" fmla="*/ 53473 w 1884947"/>
              <a:gd name="connsiteY1" fmla="*/ 427789 h 532248"/>
              <a:gd name="connsiteX2" fmla="*/ 160421 w 1884947"/>
              <a:gd name="connsiteY2" fmla="*/ 401052 h 532248"/>
              <a:gd name="connsiteX3" fmla="*/ 240631 w 1884947"/>
              <a:gd name="connsiteY3" fmla="*/ 360947 h 532248"/>
              <a:gd name="connsiteX4" fmla="*/ 320842 w 1884947"/>
              <a:gd name="connsiteY4" fmla="*/ 320842 h 532248"/>
              <a:gd name="connsiteX5" fmla="*/ 374315 w 1884947"/>
              <a:gd name="connsiteY5" fmla="*/ 280737 h 532248"/>
              <a:gd name="connsiteX6" fmla="*/ 427789 w 1884947"/>
              <a:gd name="connsiteY6" fmla="*/ 254000 h 532248"/>
              <a:gd name="connsiteX7" fmla="*/ 467894 w 1884947"/>
              <a:gd name="connsiteY7" fmla="*/ 227263 h 532248"/>
              <a:gd name="connsiteX8" fmla="*/ 534736 w 1884947"/>
              <a:gd name="connsiteY8" fmla="*/ 173789 h 532248"/>
              <a:gd name="connsiteX9" fmla="*/ 588210 w 1884947"/>
              <a:gd name="connsiteY9" fmla="*/ 120316 h 532248"/>
              <a:gd name="connsiteX10" fmla="*/ 681789 w 1884947"/>
              <a:gd name="connsiteY10" fmla="*/ 80210 h 532248"/>
              <a:gd name="connsiteX11" fmla="*/ 735263 w 1884947"/>
              <a:gd name="connsiteY11" fmla="*/ 53474 h 532248"/>
              <a:gd name="connsiteX12" fmla="*/ 815473 w 1884947"/>
              <a:gd name="connsiteY12" fmla="*/ 26737 h 532248"/>
              <a:gd name="connsiteX13" fmla="*/ 855578 w 1884947"/>
              <a:gd name="connsiteY13" fmla="*/ 13368 h 532248"/>
              <a:gd name="connsiteX14" fmla="*/ 895684 w 1884947"/>
              <a:gd name="connsiteY14" fmla="*/ 0 h 532248"/>
              <a:gd name="connsiteX15" fmla="*/ 1149684 w 1884947"/>
              <a:gd name="connsiteY15" fmla="*/ 13368 h 532248"/>
              <a:gd name="connsiteX16" fmla="*/ 1229894 w 1884947"/>
              <a:gd name="connsiteY16" fmla="*/ 40105 h 532248"/>
              <a:gd name="connsiteX17" fmla="*/ 1310105 w 1884947"/>
              <a:gd name="connsiteY17" fmla="*/ 93579 h 532248"/>
              <a:gd name="connsiteX18" fmla="*/ 1390315 w 1884947"/>
              <a:gd name="connsiteY18" fmla="*/ 120316 h 532248"/>
              <a:gd name="connsiteX19" fmla="*/ 1430421 w 1884947"/>
              <a:gd name="connsiteY19" fmla="*/ 147052 h 532248"/>
              <a:gd name="connsiteX20" fmla="*/ 1470526 w 1884947"/>
              <a:gd name="connsiteY20" fmla="*/ 187158 h 532248"/>
              <a:gd name="connsiteX21" fmla="*/ 1510631 w 1884947"/>
              <a:gd name="connsiteY21" fmla="*/ 200526 h 532248"/>
              <a:gd name="connsiteX22" fmla="*/ 1550736 w 1884947"/>
              <a:gd name="connsiteY22" fmla="*/ 227263 h 532248"/>
              <a:gd name="connsiteX23" fmla="*/ 1604210 w 1884947"/>
              <a:gd name="connsiteY23" fmla="*/ 240631 h 532248"/>
              <a:gd name="connsiteX24" fmla="*/ 1630947 w 1884947"/>
              <a:gd name="connsiteY24" fmla="*/ 280737 h 532248"/>
              <a:gd name="connsiteX25" fmla="*/ 1711157 w 1884947"/>
              <a:gd name="connsiteY25" fmla="*/ 320842 h 532248"/>
              <a:gd name="connsiteX26" fmla="*/ 1791368 w 1884947"/>
              <a:gd name="connsiteY26" fmla="*/ 374316 h 532248"/>
              <a:gd name="connsiteX27" fmla="*/ 1884947 w 1884947"/>
              <a:gd name="connsiteY27" fmla="*/ 401052 h 532248"/>
              <a:gd name="connsiteX28" fmla="*/ 1858210 w 1884947"/>
              <a:gd name="connsiteY28" fmla="*/ 441158 h 532248"/>
              <a:gd name="connsiteX29" fmla="*/ 1804736 w 1884947"/>
              <a:gd name="connsiteY29" fmla="*/ 467895 h 532248"/>
              <a:gd name="connsiteX30" fmla="*/ 1176421 w 1884947"/>
              <a:gd name="connsiteY30" fmla="*/ 481263 h 532248"/>
              <a:gd name="connsiteX31" fmla="*/ 1136315 w 1884947"/>
              <a:gd name="connsiteY31" fmla="*/ 494631 h 532248"/>
              <a:gd name="connsiteX32" fmla="*/ 641684 w 1884947"/>
              <a:gd name="connsiteY32" fmla="*/ 494631 h 532248"/>
              <a:gd name="connsiteX33" fmla="*/ 66842 w 1884947"/>
              <a:gd name="connsiteY33" fmla="*/ 467895 h 5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84947" h="532248">
                <a:moveTo>
                  <a:pt x="0" y="454526"/>
                </a:moveTo>
                <a:cubicBezTo>
                  <a:pt x="17824" y="445614"/>
                  <a:pt x="35156" y="435639"/>
                  <a:pt x="53473" y="427789"/>
                </a:cubicBezTo>
                <a:cubicBezTo>
                  <a:pt x="89439" y="412375"/>
                  <a:pt x="121194" y="408898"/>
                  <a:pt x="160421" y="401052"/>
                </a:cubicBezTo>
                <a:cubicBezTo>
                  <a:pt x="275365" y="324425"/>
                  <a:pt x="129929" y="416300"/>
                  <a:pt x="240631" y="360947"/>
                </a:cubicBezTo>
                <a:cubicBezTo>
                  <a:pt x="344281" y="309121"/>
                  <a:pt x="220044" y="354440"/>
                  <a:pt x="320842" y="320842"/>
                </a:cubicBezTo>
                <a:cubicBezTo>
                  <a:pt x="338666" y="307474"/>
                  <a:pt x="355421" y="292546"/>
                  <a:pt x="374315" y="280737"/>
                </a:cubicBezTo>
                <a:cubicBezTo>
                  <a:pt x="391214" y="270175"/>
                  <a:pt x="410486" y="263887"/>
                  <a:pt x="427789" y="254000"/>
                </a:cubicBezTo>
                <a:cubicBezTo>
                  <a:pt x="441739" y="246029"/>
                  <a:pt x="454526" y="236175"/>
                  <a:pt x="467894" y="227263"/>
                </a:cubicBezTo>
                <a:cubicBezTo>
                  <a:pt x="533043" y="129540"/>
                  <a:pt x="452554" y="232490"/>
                  <a:pt x="534736" y="173789"/>
                </a:cubicBezTo>
                <a:cubicBezTo>
                  <a:pt x="555248" y="159137"/>
                  <a:pt x="568044" y="135440"/>
                  <a:pt x="588210" y="120316"/>
                </a:cubicBezTo>
                <a:cubicBezTo>
                  <a:pt x="627618" y="90761"/>
                  <a:pt x="641637" y="97418"/>
                  <a:pt x="681789" y="80210"/>
                </a:cubicBezTo>
                <a:cubicBezTo>
                  <a:pt x="700106" y="72360"/>
                  <a:pt x="716760" y="60875"/>
                  <a:pt x="735263" y="53474"/>
                </a:cubicBezTo>
                <a:cubicBezTo>
                  <a:pt x="761430" y="43007"/>
                  <a:pt x="788736" y="35649"/>
                  <a:pt x="815473" y="26737"/>
                </a:cubicBezTo>
                <a:lnTo>
                  <a:pt x="855578" y="13368"/>
                </a:lnTo>
                <a:lnTo>
                  <a:pt x="895684" y="0"/>
                </a:lnTo>
                <a:cubicBezTo>
                  <a:pt x="980351" y="4456"/>
                  <a:pt x="1065504" y="3266"/>
                  <a:pt x="1149684" y="13368"/>
                </a:cubicBezTo>
                <a:cubicBezTo>
                  <a:pt x="1177666" y="16726"/>
                  <a:pt x="1229894" y="40105"/>
                  <a:pt x="1229894" y="40105"/>
                </a:cubicBezTo>
                <a:cubicBezTo>
                  <a:pt x="1256631" y="57930"/>
                  <a:pt x="1279620" y="83417"/>
                  <a:pt x="1310105" y="93579"/>
                </a:cubicBezTo>
                <a:cubicBezTo>
                  <a:pt x="1336842" y="102491"/>
                  <a:pt x="1366865" y="104683"/>
                  <a:pt x="1390315" y="120316"/>
                </a:cubicBezTo>
                <a:cubicBezTo>
                  <a:pt x="1403684" y="129228"/>
                  <a:pt x="1418078" y="136766"/>
                  <a:pt x="1430421" y="147052"/>
                </a:cubicBezTo>
                <a:cubicBezTo>
                  <a:pt x="1444945" y="159155"/>
                  <a:pt x="1454795" y="176671"/>
                  <a:pt x="1470526" y="187158"/>
                </a:cubicBezTo>
                <a:cubicBezTo>
                  <a:pt x="1482251" y="194975"/>
                  <a:pt x="1497263" y="196070"/>
                  <a:pt x="1510631" y="200526"/>
                </a:cubicBezTo>
                <a:cubicBezTo>
                  <a:pt x="1523999" y="209438"/>
                  <a:pt x="1535968" y="220934"/>
                  <a:pt x="1550736" y="227263"/>
                </a:cubicBezTo>
                <a:cubicBezTo>
                  <a:pt x="1567624" y="234501"/>
                  <a:pt x="1588923" y="230439"/>
                  <a:pt x="1604210" y="240631"/>
                </a:cubicBezTo>
                <a:cubicBezTo>
                  <a:pt x="1617579" y="249543"/>
                  <a:pt x="1619586" y="269376"/>
                  <a:pt x="1630947" y="280737"/>
                </a:cubicBezTo>
                <a:cubicBezTo>
                  <a:pt x="1656862" y="306653"/>
                  <a:pt x="1678538" y="309969"/>
                  <a:pt x="1711157" y="320842"/>
                </a:cubicBezTo>
                <a:cubicBezTo>
                  <a:pt x="1737894" y="338667"/>
                  <a:pt x="1760193" y="366523"/>
                  <a:pt x="1791368" y="374316"/>
                </a:cubicBezTo>
                <a:cubicBezTo>
                  <a:pt x="1858513" y="391102"/>
                  <a:pt x="1827412" y="381874"/>
                  <a:pt x="1884947" y="401052"/>
                </a:cubicBezTo>
                <a:cubicBezTo>
                  <a:pt x="1876035" y="414421"/>
                  <a:pt x="1870553" y="430872"/>
                  <a:pt x="1858210" y="441158"/>
                </a:cubicBezTo>
                <a:cubicBezTo>
                  <a:pt x="1842900" y="453916"/>
                  <a:pt x="1824630" y="466725"/>
                  <a:pt x="1804736" y="467895"/>
                </a:cubicBezTo>
                <a:cubicBezTo>
                  <a:pt x="1595612" y="480196"/>
                  <a:pt x="1385859" y="476807"/>
                  <a:pt x="1176421" y="481263"/>
                </a:cubicBezTo>
                <a:cubicBezTo>
                  <a:pt x="1163052" y="485719"/>
                  <a:pt x="1150071" y="491574"/>
                  <a:pt x="1136315" y="494631"/>
                </a:cubicBezTo>
                <a:cubicBezTo>
                  <a:pt x="967040" y="532248"/>
                  <a:pt x="842183" y="501099"/>
                  <a:pt x="641684" y="494631"/>
                </a:cubicBezTo>
                <a:cubicBezTo>
                  <a:pt x="345002" y="445186"/>
                  <a:pt x="535474" y="467895"/>
                  <a:pt x="66842" y="467895"/>
                </a:cubicBezTo>
              </a:path>
            </a:pathLst>
          </a:custGeom>
          <a:solidFill>
            <a:srgbClr val="008000">
              <a:alpha val="16000"/>
            </a:srgbClr>
          </a:solidFill>
          <a:ln>
            <a:solidFill>
              <a:srgbClr val="008000">
                <a:alpha val="31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638800" y="4954588"/>
            <a:ext cx="1752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514600" y="4953000"/>
            <a:ext cx="1752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95800" y="4724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~ 30 km</a:t>
            </a:r>
            <a:endParaRPr lang="en-US" sz="20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810000" y="848380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Open Cells</a:t>
            </a:r>
            <a:endParaRPr lang="en-US" sz="3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838200" y="5257800"/>
            <a:ext cx="7696200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Mesoscale</a:t>
            </a:r>
            <a:r>
              <a:rPr lang="en-US" sz="2400" i="1" dirty="0" smtClean="0"/>
              <a:t> circulations lead to localized areas of enhanced boundary layer moistening, deeper cloud growth than would otherwise occur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670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Summary and Conclusions</a:t>
            </a:r>
            <a:endParaRPr lang="en-US" sz="3200" b="1" i="1" dirty="0"/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8077200" cy="48320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sz="2800" i="1" dirty="0" smtClean="0"/>
              <a:t> Mixed layer during TOGA COARE varies on multiple time scales – MJO to diurnal (to convective) </a:t>
            </a: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sz="2800" i="1" dirty="0" smtClean="0"/>
              <a:t> </a:t>
            </a:r>
            <a:r>
              <a:rPr lang="en-US" sz="2800" i="1" dirty="0" smtClean="0">
                <a:solidFill>
                  <a:srgbClr val="008000"/>
                </a:solidFill>
              </a:rPr>
              <a:t>Strong coupling between mixed layer and convective cloud populations during COARE</a:t>
            </a: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sz="2800" i="1" dirty="0" smtClean="0">
                <a:solidFill>
                  <a:srgbClr val="000090"/>
                </a:solidFill>
              </a:rPr>
              <a:t> During light-wind conditions, a shallow diurnal warm layer develops in the upper ocean</a:t>
            </a: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sz="2800" i="1" dirty="0" smtClean="0"/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Afternoon maximum in shallow cumulus in light-wind conditions: contributes to deepening of moist layer, clouds organized into open cells (light winds)</a:t>
            </a: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sz="2800" i="1" dirty="0" smtClean="0"/>
              <a:t> </a:t>
            </a:r>
            <a:r>
              <a:rPr lang="en-US" sz="2800" i="1" dirty="0" err="1" smtClean="0">
                <a:solidFill>
                  <a:srgbClr val="660066"/>
                </a:solidFill>
              </a:rPr>
              <a:t>Mesoscale</a:t>
            </a:r>
            <a:r>
              <a:rPr lang="en-US" sz="2800" i="1" dirty="0" smtClean="0">
                <a:solidFill>
                  <a:srgbClr val="660066"/>
                </a:solidFill>
              </a:rPr>
              <a:t> circulations: contribute to enhanced localized lifting and </a:t>
            </a:r>
            <a:r>
              <a:rPr lang="en-US" sz="2800" i="1" smtClean="0">
                <a:solidFill>
                  <a:srgbClr val="660066"/>
                </a:solidFill>
              </a:rPr>
              <a:t>further moistening aloft</a:t>
            </a:r>
            <a:endParaRPr lang="en-US" sz="2800" i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26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685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(</a:t>
            </a:r>
            <a:r>
              <a:rPr lang="en-US" sz="2400" i="1" dirty="0" err="1" smtClean="0"/>
              <a:t>Duvel</a:t>
            </a:r>
            <a:r>
              <a:rPr lang="en-US" sz="2400" i="1" dirty="0" smtClean="0"/>
              <a:t> et al. 2008)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6324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OGCM forced with ERA40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02_Ushiyama"/>
          <p:cNvPicPr>
            <a:picLocks noChangeAspect="1" noChangeArrowheads="1"/>
          </p:cNvPicPr>
          <p:nvPr/>
        </p:nvPicPr>
        <p:blipFill>
          <a:blip r:embed="rId2">
            <a:alphaModFix amt="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i="1" dirty="0" smtClean="0"/>
          </a:p>
          <a:p>
            <a:endParaRPr lang="en-US" i="1" dirty="0" smtClean="0"/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i="1" dirty="0" smtClean="0"/>
              <a:t>Over the majority of the tropical open ocean areas, precipitation is nocturnal</a:t>
            </a: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i="1" dirty="0" smtClean="0"/>
              <a:t>An important exception:  </a:t>
            </a:r>
            <a:r>
              <a:rPr lang="en-US" i="1" dirty="0" smtClean="0">
                <a:solidFill>
                  <a:srgbClr val="FF0000"/>
                </a:solidFill>
              </a:rPr>
              <a:t>light-wind conditions </a:t>
            </a:r>
            <a:r>
              <a:rPr lang="en-US" i="1" dirty="0" smtClean="0"/>
              <a:t>over tropical oceans where a shallow </a:t>
            </a:r>
            <a:r>
              <a:rPr lang="en-US" i="1" dirty="0" smtClean="0">
                <a:solidFill>
                  <a:srgbClr val="FF0000"/>
                </a:solidFill>
              </a:rPr>
              <a:t>diurnal warm layer </a:t>
            </a:r>
            <a:r>
              <a:rPr lang="en-US" i="1" dirty="0" smtClean="0"/>
              <a:t>develops in the upper ocean</a:t>
            </a: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i="1" dirty="0" smtClean="0"/>
              <a:t>Example:  western Pacific during the inactive phase of the MJO, as seen during 1992-93 TOGA COARE; also the Indian Ocean during MISMO 2006 and VASCO-CIRENE 2007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57200"/>
            <a:ext cx="7239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</a:rPr>
              <a:t>Diurnal Cycle over Open Ocean</a:t>
            </a:r>
            <a:endParaRPr lang="en-US" sz="4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387350"/>
            <a:ext cx="8255000" cy="608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00" y="685800"/>
            <a:ext cx="199390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i="1" dirty="0" smtClean="0"/>
              <a:t> Pre-WWB: intermediate ML depth, highest </a:t>
            </a:r>
            <a:r>
              <a:rPr lang="en-US" sz="2400" i="1" dirty="0" err="1" smtClean="0"/>
              <a:t>q</a:t>
            </a:r>
            <a:endParaRPr lang="en-US" sz="2400" i="1" dirty="0" smtClean="0"/>
          </a:p>
          <a:p>
            <a:pPr>
              <a:buFont typeface="Arial"/>
              <a:buChar char="•"/>
            </a:pPr>
            <a:r>
              <a:rPr lang="en-US" sz="2400" i="1" dirty="0" smtClean="0"/>
              <a:t> WWB/heavy rain: shallowest ML depth, intermediate </a:t>
            </a:r>
            <a:r>
              <a:rPr lang="en-US" sz="2400" i="1" dirty="0" err="1" smtClean="0"/>
              <a:t>q</a:t>
            </a:r>
            <a:endParaRPr lang="en-US" sz="2400" i="1" dirty="0" smtClean="0"/>
          </a:p>
          <a:p>
            <a:pPr>
              <a:buFont typeface="Arial"/>
              <a:buChar char="•"/>
            </a:pPr>
            <a:r>
              <a:rPr lang="en-US" sz="2400" i="1" dirty="0" smtClean="0"/>
              <a:t> Late-WWB: deepest , driest ML  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114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</a:t>
            </a:r>
            <a:r>
              <a:rPr lang="en-US" b="1" dirty="0" err="1" smtClean="0"/>
              <a:t>Hvy</a:t>
            </a:r>
            <a:r>
              <a:rPr lang="en-US" b="1" dirty="0" smtClean="0"/>
              <a:t> Rain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139700"/>
            <a:ext cx="9126537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5105400" y="31242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IFA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6477000" y="13716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OSA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762000"/>
            <a:ext cx="27432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rgbClr val="FF0000"/>
                </a:solidFill>
              </a:rPr>
              <a:t>TOGA </a:t>
            </a:r>
            <a:r>
              <a:rPr lang="en-US" sz="2800" i="1" dirty="0" smtClean="0">
                <a:solidFill>
                  <a:srgbClr val="FF0000"/>
                </a:solidFill>
              </a:rPr>
              <a:t>COARE</a:t>
            </a:r>
          </a:p>
          <a:p>
            <a:pPr algn="ctr">
              <a:defRPr/>
            </a:pPr>
            <a:r>
              <a:rPr lang="en-US" sz="2800" i="1" dirty="0" smtClean="0">
                <a:solidFill>
                  <a:srgbClr val="FF0000"/>
                </a:solidFill>
              </a:rPr>
              <a:t>Nov 92 – Feb 93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609600"/>
            <a:ext cx="72009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4800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Soloviev</a:t>
            </a:r>
            <a:r>
              <a:rPr lang="en-US" sz="2000" i="1" dirty="0" smtClean="0"/>
              <a:t> and Lukas (1997)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52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Diurnal Warm Layer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C02_Ushiyama"/>
          <p:cNvPicPr>
            <a:picLocks noChangeAspect="1" noChangeArrowheads="1"/>
          </p:cNvPicPr>
          <p:nvPr/>
        </p:nvPicPr>
        <p:blipFill>
          <a:blip r:embed="rId2">
            <a:alphaModFix amt="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40" name="Picture 4" descr="trimodal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" y="0"/>
            <a:ext cx="5162550" cy="6858000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917950" y="341313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MIT Radar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867400" y="1927225"/>
            <a:ext cx="3124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Comic Sans MS" charset="0"/>
              </a:rPr>
              <a:t>  Gradual increase in </a:t>
            </a:r>
            <a:r>
              <a:rPr lang="en-US" sz="2400" i="1">
                <a:solidFill>
                  <a:srgbClr val="009900"/>
                </a:solidFill>
                <a:latin typeface="Comic Sans MS" charset="0"/>
              </a:rPr>
              <a:t>precipitating</a:t>
            </a:r>
            <a:r>
              <a:rPr lang="en-US" sz="2400" i="1">
                <a:solidFill>
                  <a:schemeClr val="accent2"/>
                </a:solidFill>
                <a:latin typeface="Comic Sans MS" charset="0"/>
              </a:rPr>
              <a:t> </a:t>
            </a:r>
            <a:r>
              <a:rPr lang="en-US" sz="2400">
                <a:solidFill>
                  <a:schemeClr val="accent2"/>
                </a:solidFill>
                <a:latin typeface="Comic Sans MS" charset="0"/>
              </a:rPr>
              <a:t>cumulus and congestus cloud populations</a:t>
            </a:r>
            <a:endParaRPr lang="en-US" sz="24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5257800" y="4953000"/>
            <a:ext cx="5334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AutoShape 8"/>
          <p:cNvSpPr>
            <a:spLocks/>
          </p:cNvSpPr>
          <p:nvPr/>
        </p:nvSpPr>
        <p:spPr bwMode="auto">
          <a:xfrm>
            <a:off x="5715000" y="1905000"/>
            <a:ext cx="76200" cy="2514600"/>
          </a:xfrm>
          <a:prstGeom prst="rightBrace">
            <a:avLst>
              <a:gd name="adj1" fmla="val 275000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762000" y="6324600"/>
            <a:ext cx="2093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/>
              <a:t>(Johnson et al. 1999)</a:t>
            </a:r>
          </a:p>
        </p:txBody>
      </p:sp>
      <p:pic>
        <p:nvPicPr>
          <p:cNvPr id="39947" name="Picture 11" descr="to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76200"/>
            <a:ext cx="2743200" cy="1747838"/>
          </a:xfrm>
          <a:prstGeom prst="rect">
            <a:avLst/>
          </a:prstGeom>
          <a:noFill/>
        </p:spPr>
      </p:pic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791200" y="4483100"/>
            <a:ext cx="3352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 SST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 exhibits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strong diurnal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signal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 Afternoon maximum in shallow cu and cg on these days</a:t>
            </a:r>
            <a:endParaRPr lang="en-US" sz="2400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V="1">
            <a:off x="2209800" y="5257800"/>
            <a:ext cx="1828800" cy="1524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 rot="-352703">
            <a:off x="2124075" y="4953000"/>
            <a:ext cx="1838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9933"/>
                </a:solidFill>
                <a:latin typeface="Comic Sans MS" charset="0"/>
              </a:rPr>
              <a:t>SST increasing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-76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Inactive, light-wind phase of MJO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1447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NOVEMBER-DECEMBER 1992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 animBg="1"/>
      <p:bldP spid="39944" grpId="0" animBg="1"/>
      <p:bldP spid="399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0" y="0"/>
            <a:ext cx="87139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514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SST PERTURBATION RELATED TO ISO</a:t>
            </a:r>
            <a:endParaRPr lang="en-US" i="1" dirty="0">
              <a:solidFill>
                <a:srgbClr val="008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1962150" y="4019550"/>
            <a:ext cx="1143000" cy="11811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28800" y="5181600"/>
            <a:ext cx="2667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Seychelles-</a:t>
            </a:r>
            <a:r>
              <a:rPr lang="en-US" sz="2400" i="1" dirty="0" err="1" smtClean="0"/>
              <a:t>Chagos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Thermocline</a:t>
            </a:r>
            <a:r>
              <a:rPr lang="en-US" sz="2400" i="1" dirty="0" smtClean="0"/>
              <a:t> Ridge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1143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(</a:t>
            </a:r>
            <a:r>
              <a:rPr lang="en-US" sz="2400" i="1" dirty="0" err="1" smtClean="0"/>
              <a:t>Duvel</a:t>
            </a:r>
            <a:r>
              <a:rPr lang="en-US" sz="2400" i="1" dirty="0" smtClean="0"/>
              <a:t> et al. 2008)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iurnalanim.gif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933450"/>
            <a:ext cx="6781800" cy="50863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72400" y="3657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2°S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Comic Sans MS" charset="0"/>
              </a:rPr>
              <a:t>Mesoscale</a:t>
            </a:r>
            <a:r>
              <a:rPr lang="en-US" sz="2400" dirty="0">
                <a:solidFill>
                  <a:srgbClr val="0000FF"/>
                </a:solidFill>
                <a:latin typeface="Comic Sans MS" charset="0"/>
              </a:rPr>
              <a:t> circulations (open cells) 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2514600" y="6019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  <a:latin typeface="Comic Sans MS" charset="0"/>
              </a:rPr>
              <a:t>3 December 1992 – Light-wind day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848600" y="21336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omic Sans MS" charset="0"/>
              </a:rPr>
              <a:t>EQ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1219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“</a:t>
            </a:r>
            <a:r>
              <a:rPr lang="en-US" sz="2000" i="1" dirty="0" err="1" smtClean="0">
                <a:solidFill>
                  <a:schemeClr val="bg1"/>
                </a:solidFill>
              </a:rPr>
              <a:t>Benard</a:t>
            </a:r>
            <a:r>
              <a:rPr lang="en-US" sz="2000" i="1" dirty="0" smtClean="0">
                <a:solidFill>
                  <a:schemeClr val="bg1"/>
                </a:solidFill>
              </a:rPr>
              <a:t> cells”</a:t>
            </a:r>
          </a:p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~ 30 km scale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30726" name="Picture 6" descr="mexgulf_08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0480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9600" y="21780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omic Sans MS" charset="0"/>
              </a:rPr>
              <a:t>EQ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3657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2°S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762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2°N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4884003"/>
            <a:ext cx="4267200" cy="83099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Mesoscale</a:t>
            </a:r>
            <a:r>
              <a:rPr lang="en-US" sz="2400" i="1" dirty="0" smtClean="0"/>
              <a:t> circulations promote isolated cumulus and showers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72400" y="762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2°N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609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154°E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609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152°E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609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156°E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35007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Zapf Dingbats"/>
                <a:ea typeface="Zapf Dingbats"/>
                <a:cs typeface="Zapf Dingbats"/>
              </a:rPr>
              <a:t>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1600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R/V Vickers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3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ortrange2.gif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8250" y="95250"/>
            <a:ext cx="6667500" cy="666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213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50 km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100 km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381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11-hour MIT Radar Loop 7am-6pm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3 December 1992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986</Words>
  <Application>Microsoft Macintosh PowerPoint</Application>
  <PresentationFormat>On-screen Show (4:3)</PresentationFormat>
  <Paragraphs>156</Paragraphs>
  <Slides>30</Slides>
  <Notes>0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Diurnal Cycle, Mesoscale Circulations in the ABL, and the MJO </vt:lpstr>
      <vt:lpstr>Normalized Amplitude, Mean Diurnal Cycle of Annual Rainfall (1998-2007)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Colorado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Diurnal Cycle and the MJO</dc:title>
  <dc:creator>Richard Johnson</dc:creator>
  <cp:lastModifiedBy>Richard Johnson</cp:lastModifiedBy>
  <cp:revision>13</cp:revision>
  <dcterms:created xsi:type="dcterms:W3CDTF">2009-04-27T12:40:47Z</dcterms:created>
  <dcterms:modified xsi:type="dcterms:W3CDTF">2009-04-27T12:45:52Z</dcterms:modified>
</cp:coreProperties>
</file>