
<file path=[Content_Types].xml><?xml version="1.0" encoding="utf-8"?>
<Types xmlns="http://schemas.openxmlformats.org/package/2006/content-types">
  <Override PartName="/ppt/slides/slide44.xml" ContentType="application/vnd.openxmlformats-officedocument.presentationml.slide+xml"/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5.xml" ContentType="application/vnd.openxmlformats-officedocument.presentationml.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slides/slide52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4.xml" ContentType="application/vnd.openxmlformats-officedocument.presentationml.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slides/slide25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5" r:id="rId1"/>
  </p:sldMasterIdLst>
  <p:sldIdLst>
    <p:sldId id="256" r:id="rId2"/>
    <p:sldId id="257" r:id="rId3"/>
    <p:sldId id="30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309" r:id="rId12"/>
    <p:sldId id="269" r:id="rId13"/>
    <p:sldId id="270" r:id="rId14"/>
    <p:sldId id="271" r:id="rId15"/>
    <p:sldId id="272" r:id="rId16"/>
    <p:sldId id="273" r:id="rId17"/>
    <p:sldId id="277" r:id="rId18"/>
    <p:sldId id="316" r:id="rId19"/>
    <p:sldId id="292" r:id="rId20"/>
    <p:sldId id="293" r:id="rId21"/>
    <p:sldId id="294" r:id="rId22"/>
    <p:sldId id="317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4" r:id="rId31"/>
    <p:sldId id="305" r:id="rId32"/>
    <p:sldId id="274" r:id="rId33"/>
    <p:sldId id="275" r:id="rId34"/>
    <p:sldId id="276" r:id="rId35"/>
    <p:sldId id="278" r:id="rId36"/>
    <p:sldId id="312" r:id="rId37"/>
    <p:sldId id="313" r:id="rId38"/>
    <p:sldId id="279" r:id="rId39"/>
    <p:sldId id="280" r:id="rId40"/>
    <p:sldId id="314" r:id="rId41"/>
    <p:sldId id="315" r:id="rId42"/>
    <p:sldId id="318" r:id="rId43"/>
    <p:sldId id="281" r:id="rId44"/>
    <p:sldId id="282" r:id="rId45"/>
    <p:sldId id="283" r:id="rId46"/>
    <p:sldId id="284" r:id="rId47"/>
    <p:sldId id="285" r:id="rId48"/>
    <p:sldId id="286" r:id="rId49"/>
    <p:sldId id="291" r:id="rId50"/>
    <p:sldId id="287" r:id="rId51"/>
    <p:sldId id="288" r:id="rId52"/>
    <p:sldId id="289" r:id="rId53"/>
    <p:sldId id="306" r:id="rId54"/>
    <p:sldId id="290" r:id="rId55"/>
    <p:sldId id="26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94692" autoAdjust="0"/>
  </p:normalViewPr>
  <p:slideViewPr>
    <p:cSldViewPr snapToGrid="0" snapToObjects="1">
      <p:cViewPr varScale="1">
        <p:scale>
          <a:sx n="116" d="100"/>
          <a:sy n="116" d="100"/>
        </p:scale>
        <p:origin x="-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E0DCE5-BE6E-5546-9F29-5450C015E726}" type="datetimeFigureOut">
              <a:rPr lang="en-US" smtClean="0"/>
              <a:pPr/>
              <a:t>8/5/09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CAABF3-449A-AF48-B5F3-DE8427996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Routing </a:t>
            </a:r>
            <a:r>
              <a:rPr lang="en-US" sz="4400" dirty="0" err="1" smtClean="0"/>
              <a:t>vs</a:t>
            </a:r>
            <a:r>
              <a:rPr lang="en-US" sz="4400" dirty="0" smtClean="0"/>
              <a:t> Network Coding </a:t>
            </a:r>
            <a:r>
              <a:rPr lang="en-US" sz="3600" dirty="0" smtClean="0"/>
              <a:t>and Combinatorial Optimization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Chandra </a:t>
            </a:r>
            <a:r>
              <a:rPr lang="en-US" dirty="0" err="1" smtClean="0"/>
              <a:t>Chekuri</a:t>
            </a:r>
            <a:endParaRPr lang="en-US" dirty="0" smtClean="0"/>
          </a:p>
          <a:p>
            <a:r>
              <a:rPr lang="en-US" dirty="0" smtClean="0"/>
              <a:t>Univ. of </a:t>
            </a:r>
            <a:r>
              <a:rPr lang="en-US" dirty="0" smtClean="0"/>
              <a:t>Illinois @ Urbana-Champaign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Steiner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Given graph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, root node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and terminals/receiver nodes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i="1" dirty="0" smtClean="0"/>
              <a:t>multicast/Steiner tree</a:t>
            </a:r>
            <a:r>
              <a:rPr lang="en-US" dirty="0" smtClean="0"/>
              <a:t> is an out-tree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rooted at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that contains a path from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to each receiver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smtClean="0"/>
              <a:t>set of all Steiner trees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A </a:t>
            </a:r>
            <a:r>
              <a:rPr lang="en-US" i="1" dirty="0" smtClean="0"/>
              <a:t>packing of Steiner trees </a:t>
            </a:r>
            <a:r>
              <a:rPr lang="en-US" dirty="0" smtClean="0"/>
              <a:t>is an assignment of non-negative numbers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for each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in </a:t>
            </a:r>
            <a:r>
              <a:rPr lang="en-US" b="1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such that 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 in T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≤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each edge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. The value of the packing is</a:t>
            </a:r>
            <a:r>
              <a:rPr lang="en-US" dirty="0" smtClean="0">
                <a:solidFill>
                  <a:srgbClr val="FF0000"/>
                </a:solidFill>
              </a:rPr>
              <a:t> Σ</a:t>
            </a:r>
            <a:r>
              <a:rPr lang="en-US" baseline="-25000" dirty="0" smtClean="0">
                <a:solidFill>
                  <a:srgbClr val="FF0000"/>
                </a:solidFill>
              </a:rPr>
              <a:t>T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: capacity of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Steiner trees: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Engravers MT"/>
                <a:cs typeface="Engravers M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dirty="0" smtClean="0"/>
              <a:t>set of all Steiner trees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A </a:t>
            </a:r>
            <a:r>
              <a:rPr lang="en-US" i="1" dirty="0" smtClean="0"/>
              <a:t>packing of Steiner trees </a:t>
            </a:r>
            <a:r>
              <a:rPr lang="en-US" dirty="0" smtClean="0"/>
              <a:t>is an assignment of non-negative numbers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for each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FF0000"/>
                </a:solidFill>
                <a:latin typeface="Engravers MT"/>
                <a:cs typeface="Engravers M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dirty="0" smtClean="0"/>
              <a:t>such that 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 in T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≤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each edge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. The value of the packing is</a:t>
            </a:r>
            <a:r>
              <a:rPr lang="en-US" dirty="0" smtClean="0">
                <a:solidFill>
                  <a:srgbClr val="FF0000"/>
                </a:solidFill>
              </a:rPr>
              <a:t> Σ</a:t>
            </a:r>
            <a:r>
              <a:rPr lang="en-US" baseline="-25000" dirty="0" smtClean="0">
                <a:solidFill>
                  <a:srgbClr val="FF0000"/>
                </a:solidFill>
              </a:rPr>
              <a:t>T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6631" y="4368536"/>
            <a:ext cx="3233668" cy="156966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 </a:t>
            </a:r>
            <a:r>
              <a:rPr lang="en-US" sz="2400" dirty="0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smtClean="0">
                <a:solidFill>
                  <a:srgbClr val="FF0000"/>
                </a:solidFill>
              </a:rPr>
              <a:t>T: 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≤ </a:t>
            </a:r>
            <a:r>
              <a:rPr lang="en-US" sz="2400" dirty="0" err="1" smtClean="0">
                <a:solidFill>
                  <a:srgbClr val="FF0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for Multicast in Dir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Given graph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,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and receivers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smtClean="0">
                <a:solidFill>
                  <a:srgbClr val="404040"/>
                </a:solidFill>
              </a:rPr>
              <a:t>multicast rate with coding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smtClean="0">
                <a:solidFill>
                  <a:srgbClr val="404040"/>
                </a:solidFill>
              </a:rPr>
              <a:t>multicast rate without coding (aka routing)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404040"/>
                </a:solidFill>
              </a:rPr>
              <a:t> : coding advantage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what is the ratio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404040"/>
                </a:solidFill>
              </a:rPr>
              <a:t> for the given instance? can it be computed?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what is the worst case value of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over all inputs as a function of </a:t>
            </a:r>
            <a:r>
              <a:rPr lang="en-US" dirty="0" err="1" smtClean="0">
                <a:solidFill>
                  <a:srgbClr val="404040"/>
                </a:solidFill>
              </a:rPr>
              <a:t>k</a:t>
            </a:r>
            <a:r>
              <a:rPr lang="en-US" dirty="0" smtClean="0">
                <a:solidFill>
                  <a:srgbClr val="404040"/>
                </a:solidFill>
              </a:rPr>
              <a:t> and the graph size?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in Dir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smtClean="0">
                <a:solidFill>
                  <a:srgbClr val="404040"/>
                </a:solidFill>
              </a:rPr>
              <a:t>multicast rate with coding</a:t>
            </a:r>
          </a:p>
          <a:p>
            <a:pPr>
              <a:buNone/>
            </a:pPr>
            <a:r>
              <a:rPr lang="en-US" sz="2162" dirty="0" smtClean="0">
                <a:solidFill>
                  <a:srgbClr val="008000"/>
                </a:solidFill>
              </a:rPr>
              <a:t>[</a:t>
            </a:r>
            <a:r>
              <a:rPr lang="en-US" sz="2162" dirty="0" err="1" smtClean="0">
                <a:solidFill>
                  <a:srgbClr val="008000"/>
                </a:solidFill>
              </a:rPr>
              <a:t>Ahlswede-Cai-Li-Yeung</a:t>
            </a:r>
            <a:r>
              <a:rPr lang="en-US" sz="2162" dirty="0" smtClean="0">
                <a:solidFill>
                  <a:srgbClr val="008000"/>
                </a:solidFill>
              </a:rPr>
              <a:t>] 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Theorem: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min</a:t>
            </a:r>
            <a:r>
              <a:rPr lang="en-US" baseline="-25000" dirty="0" smtClean="0">
                <a:solidFill>
                  <a:srgbClr val="FF0000"/>
                </a:solidFill>
              </a:rPr>
              <a:t>i </a:t>
            </a:r>
            <a:r>
              <a:rPr lang="en-US" dirty="0" err="1" smtClean="0">
                <a:solidFill>
                  <a:srgbClr val="000000"/>
                </a:solidFill>
              </a:rPr>
              <a:t>mincut(</a:t>
            </a:r>
            <a:r>
              <a:rPr lang="en-US" dirty="0" err="1" smtClean="0">
                <a:solidFill>
                  <a:srgbClr val="FF0000"/>
                </a:solidFill>
              </a:rPr>
              <a:t>S,R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and can be computed in polynomial time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smtClean="0">
                <a:solidFill>
                  <a:srgbClr val="404040"/>
                </a:solidFill>
              </a:rPr>
              <a:t>multicast rate without coding (aka routing)</a:t>
            </a:r>
            <a:endParaRPr lang="en-US" b="1" dirty="0" smtClean="0">
              <a:solidFill>
                <a:srgbClr val="404040"/>
              </a:solidFill>
            </a:endParaRPr>
          </a:p>
          <a:p>
            <a:pPr>
              <a:buNone/>
            </a:pPr>
            <a:r>
              <a:rPr lang="en-US" sz="2162" dirty="0" smtClean="0">
                <a:solidFill>
                  <a:srgbClr val="008000"/>
                </a:solidFill>
              </a:rPr>
              <a:t>[Sanders </a:t>
            </a:r>
            <a:r>
              <a:rPr lang="en-US" sz="2162" dirty="0" err="1" smtClean="0">
                <a:solidFill>
                  <a:srgbClr val="008000"/>
                </a:solidFill>
              </a:rPr>
              <a:t>etal</a:t>
            </a:r>
            <a:r>
              <a:rPr lang="en-US" sz="2162" dirty="0" smtClean="0">
                <a:solidFill>
                  <a:srgbClr val="008000"/>
                </a:solidFill>
              </a:rPr>
              <a:t>, Li </a:t>
            </a:r>
            <a:r>
              <a:rPr lang="en-US" sz="2162" dirty="0" err="1" smtClean="0">
                <a:solidFill>
                  <a:srgbClr val="008000"/>
                </a:solidFill>
              </a:rPr>
              <a:t>etal</a:t>
            </a:r>
            <a:r>
              <a:rPr lang="en-US" sz="2162" dirty="0" smtClean="0">
                <a:solidFill>
                  <a:srgbClr val="008000"/>
                </a:solidFill>
              </a:rPr>
              <a:t> ]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Proposition: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the value of the maximum Steiner tree packing in  </a:t>
            </a:r>
            <a:r>
              <a:rPr lang="en-US" dirty="0" smtClean="0">
                <a:solidFill>
                  <a:srgbClr val="FF0000"/>
                </a:solidFill>
              </a:rPr>
              <a:t>G </a:t>
            </a:r>
            <a:r>
              <a:rPr lang="en-US" dirty="0" smtClean="0"/>
              <a:t>for</a:t>
            </a:r>
            <a:r>
              <a:rPr lang="en-US" dirty="0" smtClean="0">
                <a:solidFill>
                  <a:srgbClr val="FF0000"/>
                </a:solidFill>
              </a:rPr>
              <a:t> S </a:t>
            </a:r>
            <a:r>
              <a:rPr lang="en-US" dirty="0" smtClean="0">
                <a:solidFill>
                  <a:srgbClr val="40404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NP-hard to compute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sz="2162" dirty="0" smtClean="0">
                <a:solidFill>
                  <a:srgbClr val="008000"/>
                </a:solidFill>
              </a:rPr>
              <a:t>[Jain-</a:t>
            </a:r>
            <a:r>
              <a:rPr lang="en-US" sz="2162" dirty="0" err="1" smtClean="0">
                <a:solidFill>
                  <a:srgbClr val="008000"/>
                </a:solidFill>
              </a:rPr>
              <a:t>Mahdian-Salavatipour</a:t>
            </a:r>
            <a:r>
              <a:rPr lang="en-US" sz="2162" dirty="0" smtClean="0">
                <a:solidFill>
                  <a:srgbClr val="008000"/>
                </a:solidFill>
              </a:rPr>
              <a:t>]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in Dir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what is the ratio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404040"/>
                </a:solidFill>
              </a:rPr>
              <a:t> for the given instance? can it be computed? 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NP-hard </a:t>
            </a:r>
            <a:r>
              <a:rPr lang="en-US" dirty="0" err="1" smtClean="0">
                <a:solidFill>
                  <a:srgbClr val="404040"/>
                </a:solidFill>
                <a:sym typeface="Wingdings"/>
              </a:rPr>
              <a:t></a:t>
            </a:r>
            <a:endParaRPr lang="en-US" dirty="0" smtClean="0">
              <a:solidFill>
                <a:srgbClr val="404040"/>
              </a:solidFill>
            </a:endParaRPr>
          </a:p>
          <a:p>
            <a:r>
              <a:rPr lang="en-US" dirty="0" smtClean="0">
                <a:solidFill>
                  <a:srgbClr val="404040"/>
                </a:solidFill>
              </a:rPr>
              <a:t>what is the worst case value of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over all inputs as a function of </a:t>
            </a:r>
            <a:r>
              <a:rPr lang="en-US" dirty="0" err="1" smtClean="0">
                <a:solidFill>
                  <a:srgbClr val="404040"/>
                </a:solidFill>
              </a:rPr>
              <a:t>k</a:t>
            </a:r>
            <a:r>
              <a:rPr lang="en-US" dirty="0" smtClean="0">
                <a:solidFill>
                  <a:srgbClr val="404040"/>
                </a:solidFill>
              </a:rPr>
              <a:t> and the graph size?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</a:t>
            </a:r>
            <a:r>
              <a:rPr lang="en-US" sz="2000" dirty="0" err="1" smtClean="0">
                <a:solidFill>
                  <a:srgbClr val="008000"/>
                </a:solidFill>
              </a:rPr>
              <a:t>Agarwal-Charikar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Theorem: </a:t>
            </a:r>
            <a:r>
              <a:rPr lang="en-US" dirty="0" smtClean="0">
                <a:solidFill>
                  <a:srgbClr val="404040"/>
                </a:solidFill>
              </a:rPr>
              <a:t>Worst case value of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is </a:t>
            </a:r>
            <a:r>
              <a:rPr lang="en-US" i="1" u="sng" dirty="0" smtClean="0">
                <a:solidFill>
                  <a:srgbClr val="404040"/>
                </a:solidFill>
              </a:rPr>
              <a:t>exactly equal </a:t>
            </a:r>
            <a:r>
              <a:rPr lang="en-US" dirty="0" smtClean="0">
                <a:solidFill>
                  <a:srgbClr val="404040"/>
                </a:solidFill>
              </a:rPr>
              <a:t>to the </a:t>
            </a:r>
            <a:r>
              <a:rPr lang="en-US" i="1" dirty="0" smtClean="0">
                <a:solidFill>
                  <a:srgbClr val="404040"/>
                </a:solidFill>
              </a:rPr>
              <a:t>worst case integrality gap </a:t>
            </a:r>
            <a:r>
              <a:rPr lang="en-US" dirty="0" smtClean="0">
                <a:solidFill>
                  <a:srgbClr val="404040"/>
                </a:solidFill>
              </a:rPr>
              <a:t>of the natural LP relaxation for the min-weight Steiner tree problem</a:t>
            </a:r>
            <a:endParaRPr lang="en-US" b="1" i="1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in Dir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</a:t>
            </a:r>
            <a:r>
              <a:rPr lang="en-US" sz="2000" dirty="0" err="1" smtClean="0">
                <a:solidFill>
                  <a:srgbClr val="008000"/>
                </a:solidFill>
              </a:rPr>
              <a:t>Agarwal-Charikar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Theorem: </a:t>
            </a:r>
            <a:r>
              <a:rPr lang="en-US" dirty="0" smtClean="0">
                <a:solidFill>
                  <a:srgbClr val="404040"/>
                </a:solidFill>
              </a:rPr>
              <a:t>Worst case value of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is </a:t>
            </a:r>
            <a:r>
              <a:rPr lang="en-US" i="1" u="sng" dirty="0" smtClean="0">
                <a:solidFill>
                  <a:srgbClr val="404040"/>
                </a:solidFill>
              </a:rPr>
              <a:t>exactly equal </a:t>
            </a:r>
            <a:r>
              <a:rPr lang="en-US" dirty="0" smtClean="0">
                <a:solidFill>
                  <a:srgbClr val="404040"/>
                </a:solidFill>
              </a:rPr>
              <a:t>to the </a:t>
            </a:r>
            <a:r>
              <a:rPr lang="en-US" i="1" dirty="0" smtClean="0">
                <a:solidFill>
                  <a:srgbClr val="404040"/>
                </a:solidFill>
              </a:rPr>
              <a:t>worst case integrality gap </a:t>
            </a:r>
            <a:r>
              <a:rPr lang="en-US" dirty="0" smtClean="0">
                <a:solidFill>
                  <a:srgbClr val="404040"/>
                </a:solidFill>
              </a:rPr>
              <a:t>of the natural LP relaxation for the min-weight Steiner tree problem</a:t>
            </a:r>
          </a:p>
          <a:p>
            <a:pPr>
              <a:buNone/>
            </a:pPr>
            <a:r>
              <a:rPr lang="en-US" b="1" dirty="0" smtClean="0"/>
              <a:t>Known integrality gap results for directed Steiner tree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: # of terminals/receivers, 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404040"/>
                </a:solidFill>
              </a:rPr>
              <a:t>: # of nodes in</a:t>
            </a:r>
            <a:r>
              <a:rPr lang="en-US" dirty="0" smtClean="0">
                <a:solidFill>
                  <a:srgbClr val="FF0000"/>
                </a:solidFill>
              </a:rPr>
              <a:t> G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* ≤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, trivial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* ≥  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(log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/ log log n)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sz="2162" dirty="0" smtClean="0">
                <a:solidFill>
                  <a:srgbClr val="008000"/>
                </a:solidFill>
              </a:rPr>
              <a:t>[</a:t>
            </a:r>
            <a:r>
              <a:rPr lang="en-US" sz="2162" dirty="0" err="1" smtClean="0">
                <a:solidFill>
                  <a:srgbClr val="008000"/>
                </a:solidFill>
              </a:rPr>
              <a:t>Halperin</a:t>
            </a:r>
            <a:r>
              <a:rPr lang="en-US" sz="2162" dirty="0" smtClean="0">
                <a:solidFill>
                  <a:srgbClr val="008000"/>
                </a:solidFill>
              </a:rPr>
              <a:t> </a:t>
            </a:r>
            <a:r>
              <a:rPr lang="en-US" sz="2162" dirty="0" err="1" smtClean="0">
                <a:solidFill>
                  <a:srgbClr val="008000"/>
                </a:solidFill>
              </a:rPr>
              <a:t>etal</a:t>
            </a:r>
            <a:r>
              <a:rPr lang="en-US" sz="2162" dirty="0" smtClean="0">
                <a:solidFill>
                  <a:srgbClr val="008000"/>
                </a:solidFill>
              </a:rPr>
              <a:t>]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* ≥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√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162" dirty="0" smtClean="0">
                <a:solidFill>
                  <a:srgbClr val="008000"/>
                </a:solidFill>
              </a:rPr>
              <a:t>[</a:t>
            </a:r>
            <a:r>
              <a:rPr lang="en-US" sz="2162" dirty="0" err="1" smtClean="0">
                <a:solidFill>
                  <a:srgbClr val="008000"/>
                </a:solidFill>
              </a:rPr>
              <a:t>Zosin-Khuller</a:t>
            </a:r>
            <a:r>
              <a:rPr lang="en-US" sz="2162" dirty="0" smtClean="0">
                <a:solidFill>
                  <a:srgbClr val="008000"/>
                </a:solidFill>
              </a:rPr>
              <a:t>]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* = </a:t>
            </a:r>
            <a:r>
              <a:rPr lang="en-US" dirty="0" err="1" smtClean="0">
                <a:solidFill>
                  <a:srgbClr val="FF0000"/>
                </a:solidFill>
              </a:rPr>
              <a:t>O(polylog(n</a:t>
            </a:r>
            <a:r>
              <a:rPr lang="en-US" dirty="0" smtClean="0">
                <a:solidFill>
                  <a:srgbClr val="FF0000"/>
                </a:solidFill>
              </a:rPr>
              <a:t>)) </a:t>
            </a:r>
            <a:r>
              <a:rPr lang="en-US" dirty="0" smtClean="0"/>
              <a:t>? important open problem!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</a:t>
            </a:r>
            <a:r>
              <a:rPr lang="en-US" sz="2000" dirty="0" err="1" smtClean="0">
                <a:solidFill>
                  <a:srgbClr val="008000"/>
                </a:solidFill>
              </a:rPr>
              <a:t>Agarwal-Charikar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Theorem: </a:t>
            </a:r>
            <a:r>
              <a:rPr lang="en-US" dirty="0" smtClean="0">
                <a:solidFill>
                  <a:srgbClr val="404040"/>
                </a:solidFill>
              </a:rPr>
              <a:t>Worst case value of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is </a:t>
            </a:r>
            <a:r>
              <a:rPr lang="en-US" i="1" u="sng" dirty="0" smtClean="0">
                <a:solidFill>
                  <a:srgbClr val="404040"/>
                </a:solidFill>
              </a:rPr>
              <a:t>exactly equal </a:t>
            </a:r>
            <a:r>
              <a:rPr lang="en-US" dirty="0" smtClean="0">
                <a:solidFill>
                  <a:srgbClr val="404040"/>
                </a:solidFill>
              </a:rPr>
              <a:t>to the </a:t>
            </a:r>
            <a:r>
              <a:rPr lang="en-US" i="1" dirty="0" smtClean="0">
                <a:solidFill>
                  <a:srgbClr val="404040"/>
                </a:solidFill>
              </a:rPr>
              <a:t>worst case integrality gap </a:t>
            </a:r>
            <a:r>
              <a:rPr lang="en-US" dirty="0" smtClean="0">
                <a:solidFill>
                  <a:srgbClr val="404040"/>
                </a:solidFill>
              </a:rPr>
              <a:t>of the </a:t>
            </a:r>
            <a:r>
              <a:rPr lang="en-US" i="1" dirty="0" smtClean="0">
                <a:solidFill>
                  <a:srgbClr val="404040"/>
                </a:solidFill>
              </a:rPr>
              <a:t>bi-directed </a:t>
            </a:r>
            <a:r>
              <a:rPr lang="en-US" dirty="0" smtClean="0">
                <a:solidFill>
                  <a:srgbClr val="404040"/>
                </a:solidFill>
              </a:rPr>
              <a:t>LP relaxation for the min-weight Steiner tree problem</a:t>
            </a:r>
          </a:p>
          <a:p>
            <a:pPr>
              <a:buNone/>
            </a:pPr>
            <a:r>
              <a:rPr lang="en-US" b="1" dirty="0" smtClean="0"/>
              <a:t>Known gap results on bi-directed LP for Steiner tree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* ≤ 2</a:t>
            </a:r>
            <a:r>
              <a:rPr lang="en-US" dirty="0" smtClean="0"/>
              <a:t> several proofs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* ≥ 8/7 </a:t>
            </a:r>
            <a:r>
              <a:rPr lang="en-US" sz="2162" dirty="0" smtClean="0">
                <a:solidFill>
                  <a:srgbClr val="008000"/>
                </a:solidFill>
              </a:rPr>
              <a:t>[</a:t>
            </a:r>
            <a:r>
              <a:rPr lang="en-US" sz="2162" dirty="0" err="1" smtClean="0">
                <a:solidFill>
                  <a:srgbClr val="008000"/>
                </a:solidFill>
              </a:rPr>
              <a:t>Goemans</a:t>
            </a:r>
            <a:r>
              <a:rPr lang="en-US" sz="2162" dirty="0" smtClean="0">
                <a:solidFill>
                  <a:srgbClr val="008000"/>
                </a:solidFill>
              </a:rPr>
              <a:t>]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Precise value of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* ? </a:t>
            </a:r>
            <a:r>
              <a:rPr lang="en-US" dirty="0" smtClean="0"/>
              <a:t>important open problem!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an undirected graph in terms of transmission?</a:t>
            </a:r>
          </a:p>
          <a:p>
            <a:pPr>
              <a:buNone/>
            </a:pPr>
            <a:r>
              <a:rPr lang="en-US" b="1" dirty="0" smtClean="0"/>
              <a:t>Model:</a:t>
            </a:r>
            <a:r>
              <a:rPr lang="en-US" dirty="0" smtClean="0"/>
              <a:t> </a:t>
            </a:r>
            <a:r>
              <a:rPr lang="en-US" dirty="0" err="1" smtClean="0"/>
              <a:t>undir</a:t>
            </a:r>
            <a:r>
              <a:rPr lang="en-US" dirty="0" smtClean="0"/>
              <a:t> edge </a:t>
            </a:r>
            <a:r>
              <a:rPr lang="en-US" dirty="0" err="1" smtClean="0">
                <a:solidFill>
                  <a:srgbClr val="FF0000"/>
                </a:solidFill>
              </a:rPr>
              <a:t>uv</a:t>
            </a:r>
            <a:r>
              <a:rPr lang="en-US" dirty="0" smtClean="0"/>
              <a:t> with capacity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can be replaced by two dir edges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u,v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v,u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with capacities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such that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+ c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50148" y="4543716"/>
            <a:ext cx="133561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7405" y="4545304"/>
            <a:ext cx="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u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85758" y="4542128"/>
            <a:ext cx="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8053" y="3996280"/>
            <a:ext cx="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767" y="4551966"/>
            <a:ext cx="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u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72120" y="4551966"/>
            <a:ext cx="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74415" y="3796225"/>
            <a:ext cx="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926429" y="4235327"/>
            <a:ext cx="1335610" cy="308389"/>
          </a:xfrm>
          <a:custGeom>
            <a:avLst/>
            <a:gdLst>
              <a:gd name="connsiteX0" fmla="*/ 0 w 1335610"/>
              <a:gd name="connsiteY0" fmla="*/ 308389 h 308389"/>
              <a:gd name="connsiteX1" fmla="*/ 700648 w 1335610"/>
              <a:gd name="connsiteY1" fmla="*/ 1825 h 308389"/>
              <a:gd name="connsiteX2" fmla="*/ 1335610 w 1335610"/>
              <a:gd name="connsiteY2" fmla="*/ 297440 h 30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610" h="308389">
                <a:moveTo>
                  <a:pt x="0" y="308389"/>
                </a:moveTo>
                <a:cubicBezTo>
                  <a:pt x="239023" y="156019"/>
                  <a:pt x="478046" y="3650"/>
                  <a:pt x="700648" y="1825"/>
                </a:cubicBezTo>
                <a:cubicBezTo>
                  <a:pt x="923250" y="0"/>
                  <a:pt x="1335610" y="297440"/>
                  <a:pt x="1335610" y="297440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948324" y="4576562"/>
            <a:ext cx="1291820" cy="290140"/>
          </a:xfrm>
          <a:custGeom>
            <a:avLst/>
            <a:gdLst>
              <a:gd name="connsiteX0" fmla="*/ 1291820 w 1291820"/>
              <a:gd name="connsiteY0" fmla="*/ 0 h 290140"/>
              <a:gd name="connsiteX1" fmla="*/ 645910 w 1291820"/>
              <a:gd name="connsiteY1" fmla="*/ 284666 h 290140"/>
              <a:gd name="connsiteX2" fmla="*/ 0 w 1291820"/>
              <a:gd name="connsiteY2" fmla="*/ 32846 h 29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820" h="290140">
                <a:moveTo>
                  <a:pt x="1291820" y="0"/>
                </a:moveTo>
                <a:cubicBezTo>
                  <a:pt x="1076516" y="139596"/>
                  <a:pt x="861213" y="279192"/>
                  <a:pt x="645910" y="284666"/>
                </a:cubicBezTo>
                <a:cubicBezTo>
                  <a:pt x="430607" y="290140"/>
                  <a:pt x="0" y="32846"/>
                  <a:pt x="0" y="32846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74415" y="4942238"/>
            <a:ext cx="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[Li </a:t>
            </a:r>
            <a:r>
              <a:rPr lang="en-US" dirty="0" err="1" smtClean="0">
                <a:solidFill>
                  <a:srgbClr val="008000"/>
                </a:solidFill>
              </a:rPr>
              <a:t>etal</a:t>
            </a:r>
            <a:r>
              <a:rPr lang="en-US" dirty="0" smtClean="0">
                <a:solidFill>
                  <a:srgbClr val="008000"/>
                </a:solidFill>
              </a:rPr>
              <a:t>]</a:t>
            </a:r>
          </a:p>
          <a:p>
            <a:pPr>
              <a:buNone/>
            </a:pPr>
            <a:r>
              <a:rPr lang="en-US" b="1" dirty="0" smtClean="0"/>
              <a:t>Theorem:</a:t>
            </a:r>
            <a:r>
              <a:rPr lang="en-US" dirty="0" smtClean="0"/>
              <a:t> Given </a:t>
            </a:r>
            <a:r>
              <a:rPr lang="en-US" dirty="0" err="1" smtClean="0"/>
              <a:t>undir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,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can be computed in polynomial-time via a linear program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Bi-direct edges of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to maximize min-cut from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to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the resulting directed graph</a:t>
            </a:r>
          </a:p>
          <a:p>
            <a:pPr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Agarwal-Charikar</a:t>
            </a:r>
            <a:r>
              <a:rPr lang="en-US" dirty="0" smtClean="0">
                <a:solidFill>
                  <a:srgbClr val="008000"/>
                </a:solidFill>
              </a:rPr>
              <a:t>] </a:t>
            </a:r>
            <a:r>
              <a:rPr lang="en-US" dirty="0" smtClean="0"/>
              <a:t>rely on above LP for connecting to the bi-directed </a:t>
            </a:r>
            <a:r>
              <a:rPr lang="en-US" dirty="0" smtClean="0"/>
              <a:t>relaxation for </a:t>
            </a:r>
            <a:r>
              <a:rPr lang="en-US" dirty="0" err="1" smtClean="0"/>
              <a:t>undir</a:t>
            </a:r>
            <a:r>
              <a:rPr lang="en-US" dirty="0" smtClean="0"/>
              <a:t> Steiner tree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</a:t>
            </a:r>
            <a:r>
              <a:rPr lang="en-US" sz="2000" dirty="0" err="1" smtClean="0">
                <a:solidFill>
                  <a:srgbClr val="008000"/>
                </a:solidFill>
              </a:rPr>
              <a:t>Agarwal-Charikar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Theorem: </a:t>
            </a:r>
            <a:r>
              <a:rPr lang="en-US" dirty="0" smtClean="0">
                <a:solidFill>
                  <a:srgbClr val="404040"/>
                </a:solidFill>
              </a:rPr>
              <a:t>Worst case value of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is </a:t>
            </a:r>
            <a:r>
              <a:rPr lang="en-US" i="1" u="sng" dirty="0" smtClean="0">
                <a:solidFill>
                  <a:srgbClr val="404040"/>
                </a:solidFill>
              </a:rPr>
              <a:t>exactly equal </a:t>
            </a:r>
            <a:r>
              <a:rPr lang="en-US" dirty="0" smtClean="0">
                <a:solidFill>
                  <a:srgbClr val="404040"/>
                </a:solidFill>
              </a:rPr>
              <a:t>to the </a:t>
            </a:r>
            <a:r>
              <a:rPr lang="en-US" i="1" dirty="0" smtClean="0">
                <a:solidFill>
                  <a:srgbClr val="404040"/>
                </a:solidFill>
              </a:rPr>
              <a:t>worst case integrality gap </a:t>
            </a:r>
            <a:r>
              <a:rPr lang="en-US" dirty="0" smtClean="0">
                <a:solidFill>
                  <a:srgbClr val="404040"/>
                </a:solidFill>
              </a:rPr>
              <a:t>of the natural LP relaxation for the min-weight Steiner tree problem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General principle: </a:t>
            </a:r>
            <a:r>
              <a:rPr lang="en-US" dirty="0" smtClean="0">
                <a:solidFill>
                  <a:srgbClr val="404040"/>
                </a:solidFill>
              </a:rPr>
              <a:t>Packing and optimization via LP duality and equivalence of optimization and separation (ellipsoid method)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What is the </a:t>
            </a:r>
            <a:r>
              <a:rPr lang="en-US" i="1" dirty="0" smtClean="0"/>
              <a:t>advantage/benefit/gain</a:t>
            </a:r>
            <a:r>
              <a:rPr lang="en-US" dirty="0" smtClean="0"/>
              <a:t> of network coding in improving throughput?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Min-weight Steiner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Input: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,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, terminals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,..,R</a:t>
            </a:r>
            <a:r>
              <a:rPr lang="en-US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. Edge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has weight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</a:p>
          <a:p>
            <a:pPr>
              <a:buNone/>
            </a:pPr>
            <a:r>
              <a:rPr lang="en-US" b="1" dirty="0" smtClean="0"/>
              <a:t>Goal: </a:t>
            </a:r>
            <a:r>
              <a:rPr lang="en-US" dirty="0" smtClean="0"/>
              <a:t>Output min-weight Steiner tree (rooted at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and has paths to each terminal)</a:t>
            </a:r>
          </a:p>
          <a:p>
            <a:pPr>
              <a:buNone/>
            </a:pPr>
            <a:r>
              <a:rPr lang="en-US" dirty="0" smtClean="0"/>
              <a:t>NP-Hard and hard to approximate in</a:t>
            </a:r>
            <a:r>
              <a:rPr lang="en-US" dirty="0" smtClean="0"/>
              <a:t> undirected and  directed graphs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for Steiner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Input: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,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, terminals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,..,R</a:t>
            </a:r>
            <a:r>
              <a:rPr lang="en-US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. Edge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has weight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</a:p>
          <a:p>
            <a:pPr>
              <a:buNone/>
            </a:pPr>
            <a:r>
              <a:rPr lang="en-US" b="1" dirty="0" smtClean="0"/>
              <a:t>Goal: </a:t>
            </a:r>
            <a:r>
              <a:rPr lang="en-US" dirty="0" smtClean="0"/>
              <a:t>Output min-weight Steiner tree (rooted at S and has paths to each terminal)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024" y="3932232"/>
            <a:ext cx="446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w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δ(A)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≥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 for all valid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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551932" y="4257882"/>
            <a:ext cx="1864212" cy="90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0830" y="4203869"/>
            <a:ext cx="4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8148" y="4648664"/>
            <a:ext cx="4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96708" y="479520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47599" y="4112429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49814" y="474948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88148" y="3932232"/>
            <a:ext cx="661666" cy="439629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44026" y="4573201"/>
            <a:ext cx="1003573" cy="1588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44026" y="5017996"/>
            <a:ext cx="572118" cy="483896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04390" y="4529069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61363" y="5161563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93346" y="501799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40830" y="474948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for Steiner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Input: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,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, terminals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,..,R</a:t>
            </a:r>
            <a:r>
              <a:rPr lang="en-US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. Edge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has weight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</a:p>
          <a:p>
            <a:pPr>
              <a:buNone/>
            </a:pPr>
            <a:r>
              <a:rPr lang="en-US" b="1" dirty="0" smtClean="0"/>
              <a:t>Goal: </a:t>
            </a:r>
            <a:r>
              <a:rPr lang="en-US" dirty="0" smtClean="0"/>
              <a:t>Output min-weight Steiner tree (rooted at S and has paths to each terminal)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024" y="3932232"/>
            <a:ext cx="446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w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δ(A)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≥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 for all valid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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551932" y="4257882"/>
            <a:ext cx="1864212" cy="90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0830" y="4203869"/>
            <a:ext cx="4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8148" y="4648664"/>
            <a:ext cx="4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96708" y="479520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47599" y="4112429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49814" y="474948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88148" y="3932232"/>
            <a:ext cx="661666" cy="439629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44026" y="4573201"/>
            <a:ext cx="1003573" cy="1588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44026" y="5017996"/>
            <a:ext cx="572118" cy="483896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04390" y="4529069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61363" y="5161563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93346" y="501799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40830" y="474948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89024" y="5769972"/>
            <a:ext cx="778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capacities on edges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s.t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min-</a:t>
            </a:r>
            <a:r>
              <a:rPr lang="en-US" sz="2400" dirty="0" err="1" smtClean="0">
                <a:solidFill>
                  <a:srgbClr val="FF0000"/>
                </a:solidFill>
              </a:rPr>
              <a:t>cut(S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for Steiner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Integrality gap: 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=</a:t>
            </a:r>
            <a:r>
              <a:rPr lang="en-US" dirty="0" smtClean="0"/>
              <a:t> </a:t>
            </a:r>
            <a:r>
              <a:rPr lang="en-US" dirty="0" err="1" smtClean="0"/>
              <a:t>max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OPT(I)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OPT-LP(I)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024" y="3932232"/>
            <a:ext cx="4286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w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δ(A)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≥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 for all valid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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551932" y="4257882"/>
            <a:ext cx="1864212" cy="90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0830" y="4203869"/>
            <a:ext cx="4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8148" y="4648664"/>
            <a:ext cx="4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96708" y="479520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47599" y="4112429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49814" y="474948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88148" y="3932232"/>
            <a:ext cx="661666" cy="439629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44026" y="4573201"/>
            <a:ext cx="1003573" cy="1588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44026" y="5017996"/>
            <a:ext cx="572118" cy="483896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04390" y="4529069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61363" y="5161563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93346" y="501799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40830" y="474948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for Steiner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Integrality gap: 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=</a:t>
            </a:r>
            <a:r>
              <a:rPr lang="en-US" dirty="0" smtClean="0"/>
              <a:t> </a:t>
            </a:r>
            <a:r>
              <a:rPr lang="en-US" dirty="0" err="1" smtClean="0"/>
              <a:t>max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OPT(I)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OPT-LP(I)</a:t>
            </a:r>
          </a:p>
          <a:p>
            <a:pPr>
              <a:buNone/>
            </a:pPr>
            <a:r>
              <a:rPr lang="en-US" dirty="0" smtClean="0"/>
              <a:t>There is an instance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OPT(I)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OPT-LP(I)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89023" y="3932232"/>
            <a:ext cx="446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w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δ(A)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≥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 for all valid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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551932" y="4257882"/>
            <a:ext cx="1864212" cy="903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0830" y="3888550"/>
            <a:ext cx="4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8148" y="4648664"/>
            <a:ext cx="45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96708" y="479520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47599" y="4112429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49814" y="474948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88148" y="3932232"/>
            <a:ext cx="661666" cy="439629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44026" y="4573201"/>
            <a:ext cx="1003573" cy="1588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44026" y="5017996"/>
            <a:ext cx="572118" cy="483896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04390" y="4529069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61363" y="5161563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93346" y="501799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40830" y="474948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for Steiner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Integrality gap: 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= </a:t>
            </a:r>
            <a:r>
              <a:rPr lang="en-US" dirty="0" err="1" smtClean="0"/>
              <a:t>max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OPT(I)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OPT-LP(I)</a:t>
            </a:r>
          </a:p>
          <a:p>
            <a:pPr>
              <a:buNone/>
            </a:pPr>
            <a:r>
              <a:rPr lang="en-US" dirty="0" smtClean="0"/>
              <a:t>There is an instance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OPT(I)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FF0000"/>
                </a:solidFill>
              </a:rPr>
              <a:t>OPT-LP(I)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 = (G,S,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 an optimum solution to LP</a:t>
            </a:r>
          </a:p>
          <a:p>
            <a:pPr>
              <a:buNone/>
            </a:pPr>
            <a:r>
              <a:rPr lang="en-US" dirty="0" err="1" smtClean="0"/>
              <a:t>Wlog</a:t>
            </a:r>
            <a:r>
              <a:rPr lang="en-US" dirty="0" smtClean="0"/>
              <a:t>, by scaling weights, assume that </a:t>
            </a:r>
            <a:r>
              <a:rPr lang="en-US" dirty="0" smtClean="0">
                <a:solidFill>
                  <a:srgbClr val="FF0000"/>
                </a:solidFill>
              </a:rPr>
              <a:t>OPT(I)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and hence </a:t>
            </a:r>
            <a:r>
              <a:rPr lang="en-US" dirty="0" smtClean="0">
                <a:solidFill>
                  <a:srgbClr val="FF0000"/>
                </a:solidFill>
              </a:rPr>
              <a:t>OPT-LP(I)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1/g</a:t>
            </a:r>
            <a:r>
              <a:rPr lang="en-US" dirty="0" smtClean="0"/>
              <a:t> = 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w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89023" y="4620509"/>
            <a:ext cx="447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w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δ(A)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≥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 for all valid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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Coding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Want to use </a:t>
            </a:r>
            <a:r>
              <a:rPr lang="en-US" dirty="0" smtClean="0">
                <a:solidFill>
                  <a:srgbClr val="FF0000"/>
                </a:solidFill>
              </a:rPr>
              <a:t>(G,S,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 to show that </a:t>
            </a:r>
          </a:p>
          <a:p>
            <a:pPr>
              <a:buNone/>
            </a:pPr>
            <a:r>
              <a:rPr lang="en-US" dirty="0" smtClean="0"/>
              <a:t>coding-advantage =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G,S,R,z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≥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network coding rate with capacities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= rate with capacities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without coding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Properties of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G,S,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,z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404040"/>
                </a:solidFill>
              </a:rPr>
              <a:t>: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for any Steiner tree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404040"/>
                </a:solidFill>
              </a:rPr>
              <a:t>,  </a:t>
            </a:r>
            <a:r>
              <a:rPr lang="en-US" dirty="0" err="1" smtClean="0">
                <a:solidFill>
                  <a:srgbClr val="FF0000"/>
                </a:solidFill>
              </a:rPr>
              <a:t>w(T</a:t>
            </a:r>
            <a:r>
              <a:rPr lang="en-US" dirty="0" smtClean="0">
                <a:solidFill>
                  <a:srgbClr val="FF0000"/>
                </a:solidFill>
              </a:rPr>
              <a:t>) ≥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1/g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Coding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network coding rate with capacities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= rate with capacities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without coding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Claim: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≥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Since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is feasible for Steiner-LP, for each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,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min-</a:t>
            </a:r>
            <a:r>
              <a:rPr lang="en-US" dirty="0" err="1" smtClean="0">
                <a:solidFill>
                  <a:srgbClr val="FF0000"/>
                </a:solidFill>
              </a:rPr>
              <a:t>cut(S,R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≥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404040"/>
                </a:solidFill>
              </a:rPr>
              <a:t>in graph with capacities set to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Coding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network coding rate with capacities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= rate with capacities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without coding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Claim: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≥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Main Claim: </a:t>
            </a: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1/g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Main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= rate with capacities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without coding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Main Claim: </a:t>
            </a: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1/g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is max value of a Steiner tree packing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with capacities set to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Can pack only </a:t>
            </a:r>
            <a:r>
              <a:rPr lang="en-US" dirty="0" smtClean="0">
                <a:solidFill>
                  <a:srgbClr val="FF0000"/>
                </a:solidFill>
              </a:rPr>
              <a:t>1/g </a:t>
            </a:r>
            <a:r>
              <a:rPr lang="en-US" dirty="0" smtClean="0">
                <a:solidFill>
                  <a:srgbClr val="404040"/>
                </a:solidFill>
              </a:rPr>
              <a:t>Steiner trees into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What is the </a:t>
            </a:r>
            <a:r>
              <a:rPr lang="en-US" i="1" dirty="0" smtClean="0"/>
              <a:t>advantage/benefit/gain</a:t>
            </a:r>
            <a:r>
              <a:rPr lang="en-US" dirty="0" smtClean="0"/>
              <a:t> of network coding in improving throughput?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Survey known quantitative bounds in a two basic scenarios: multicast and multiple </a:t>
            </a:r>
            <a:r>
              <a:rPr lang="en-US" dirty="0" err="1" smtClean="0"/>
              <a:t>unicast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Highlight connections to results/questions/ideas in combinatorial optimization</a:t>
            </a:r>
          </a:p>
          <a:p>
            <a:r>
              <a:rPr lang="en-US" dirty="0" smtClean="0"/>
              <a:t>Some open problems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Main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r(G,S,R,z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is max value of a Steiner tree packing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with capacities set to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226" y="4274165"/>
            <a:ext cx="3233668" cy="156966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= max </a:t>
            </a:r>
            <a:r>
              <a:rPr lang="en-US" sz="2400" dirty="0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smtClean="0">
                <a:solidFill>
                  <a:srgbClr val="FF0000"/>
                </a:solidFill>
              </a:rPr>
              <a:t>T: 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≤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69847" y="4274165"/>
            <a:ext cx="3233668" cy="156966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= min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T</a:t>
            </a:r>
            <a:r>
              <a:rPr lang="en-US" sz="2400" dirty="0" smtClean="0">
                <a:solidFill>
                  <a:srgbClr val="FF0000"/>
                </a:solidFill>
              </a:rPr>
              <a:t> y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≥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 for all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54866" y="5941497"/>
            <a:ext cx="129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Primal LP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7800" y="5941497"/>
            <a:ext cx="129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 LP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Main Claim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6642" y="1613646"/>
            <a:ext cx="3233668" cy="156966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 = min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T</a:t>
            </a:r>
            <a:r>
              <a:rPr lang="en-US" sz="2400" dirty="0" smtClean="0">
                <a:solidFill>
                  <a:srgbClr val="FF0000"/>
                </a:solidFill>
              </a:rPr>
              <a:t> y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≥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 for all </a:t>
            </a:r>
            <a:r>
              <a:rPr lang="en-US" sz="2400" dirty="0" smtClean="0">
                <a:solidFill>
                  <a:srgbClr val="FF0000"/>
                </a:solidFill>
              </a:rPr>
              <a:t>T </a:t>
            </a:r>
            <a:r>
              <a:rPr lang="en-US" sz="2400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89024" y="1613646"/>
            <a:ext cx="5496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Claim: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≤ </a:t>
            </a:r>
            <a:r>
              <a:rPr lang="en-US" sz="2400" dirty="0" smtClean="0">
                <a:solidFill>
                  <a:srgbClr val="FF0000"/>
                </a:solidFill>
              </a:rPr>
              <a:t>1/g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Proof:</a:t>
            </a:r>
          </a:p>
          <a:p>
            <a:r>
              <a:rPr lang="en-US" sz="2400" dirty="0" smtClean="0">
                <a:solidFill>
                  <a:srgbClr val="404040"/>
                </a:solidFill>
              </a:rPr>
              <a:t>Set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olidFill>
                  <a:srgbClr val="404040"/>
                </a:solidFill>
              </a:rPr>
              <a:t>for each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40404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404040"/>
                </a:solidFill>
              </a:rPr>
              <a:t>Properties of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G,S,</a:t>
            </a:r>
            <a:r>
              <a:rPr lang="en-US" sz="2400" b="1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err="1" smtClean="0">
                <a:solidFill>
                  <a:srgbClr val="FF0000"/>
                </a:solidFill>
              </a:rPr>
              <a:t>,z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404040"/>
                </a:solidFill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 for any Steiner tree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404040"/>
                </a:solidFill>
              </a:rPr>
              <a:t>,  </a:t>
            </a:r>
            <a:r>
              <a:rPr lang="en-US" sz="2400" dirty="0" err="1" smtClean="0">
                <a:solidFill>
                  <a:srgbClr val="FF0000"/>
                </a:solidFill>
              </a:rPr>
              <a:t>w(T</a:t>
            </a:r>
            <a:r>
              <a:rPr lang="en-US" sz="2400" dirty="0" smtClean="0">
                <a:solidFill>
                  <a:srgbClr val="FF0000"/>
                </a:solidFill>
              </a:rPr>
              <a:t>) ≥ 1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w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r>
              <a:rPr lang="en-US" sz="2400" dirty="0" smtClean="0">
                <a:solidFill>
                  <a:srgbClr val="FF0000"/>
                </a:solidFill>
              </a:rPr>
              <a:t> 1/g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3844" y="4660634"/>
            <a:ext cx="4413729" cy="156966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w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</a:rPr>
              <a:t> in δ(A)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≥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 for all valid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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Multicast: other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Kiraly</a:t>
            </a:r>
            <a:r>
              <a:rPr lang="en-US" dirty="0" smtClean="0">
                <a:solidFill>
                  <a:srgbClr val="008000"/>
                </a:solidFill>
              </a:rPr>
              <a:t>-Lau] </a:t>
            </a:r>
            <a:r>
              <a:rPr lang="en-US" dirty="0" smtClean="0"/>
              <a:t>Coding advantage is at most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in </a:t>
            </a:r>
            <a:r>
              <a:rPr lang="en-US" dirty="0" err="1" smtClean="0"/>
              <a:t>hypergraphs</a:t>
            </a:r>
            <a:r>
              <a:rPr lang="en-US" dirty="0" smtClean="0"/>
              <a:t>. Relies on a new orientation theorem for </a:t>
            </a:r>
            <a:r>
              <a:rPr lang="en-US" dirty="0" err="1" smtClean="0"/>
              <a:t>hypergraphs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[C-</a:t>
            </a:r>
            <a:r>
              <a:rPr lang="en-US" dirty="0" err="1" smtClean="0">
                <a:solidFill>
                  <a:srgbClr val="008000"/>
                </a:solidFill>
              </a:rPr>
              <a:t>Soljanin-Fragouli</a:t>
            </a:r>
            <a:r>
              <a:rPr lang="en-US" dirty="0" smtClean="0">
                <a:solidFill>
                  <a:srgbClr val="008000"/>
                </a:solidFill>
              </a:rPr>
              <a:t>] </a:t>
            </a:r>
            <a:r>
              <a:rPr lang="en-US" dirty="0" smtClean="0"/>
              <a:t>Coding advantage is at most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for undirected </a:t>
            </a:r>
            <a:r>
              <a:rPr lang="en-US" i="1" dirty="0" smtClean="0"/>
              <a:t>non-uniform </a:t>
            </a:r>
            <a:r>
              <a:rPr lang="en-US" dirty="0" smtClean="0"/>
              <a:t>multicast. Relies on a Steiner tree packing theorem of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BangJensen</a:t>
            </a:r>
            <a:r>
              <a:rPr lang="en-US" dirty="0" smtClean="0">
                <a:solidFill>
                  <a:srgbClr val="008000"/>
                </a:solidFill>
              </a:rPr>
              <a:t>-Frank-Jackson]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[C-</a:t>
            </a:r>
            <a:r>
              <a:rPr lang="en-US" dirty="0" err="1" smtClean="0">
                <a:solidFill>
                  <a:srgbClr val="008000"/>
                </a:solidFill>
              </a:rPr>
              <a:t>Soljanin-Fragouli</a:t>
            </a:r>
            <a:r>
              <a:rPr lang="en-US" dirty="0" smtClean="0">
                <a:solidFill>
                  <a:srgbClr val="008000"/>
                </a:solidFill>
              </a:rPr>
              <a:t>] </a:t>
            </a:r>
            <a:r>
              <a:rPr lang="en-US" dirty="0" smtClean="0"/>
              <a:t>Coding advantage for </a:t>
            </a:r>
            <a:r>
              <a:rPr lang="en-US" i="1" dirty="0" smtClean="0"/>
              <a:t>average throughput</a:t>
            </a:r>
            <a:r>
              <a:rPr lang="en-US" dirty="0" smtClean="0"/>
              <a:t> is also related to the integrality gap of Steiner trees. Large for directed graphs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Goel-Khanna</a:t>
            </a:r>
            <a:r>
              <a:rPr lang="en-US" dirty="0" smtClean="0">
                <a:solidFill>
                  <a:srgbClr val="008000"/>
                </a:solidFill>
              </a:rPr>
              <a:t>] </a:t>
            </a:r>
            <a:r>
              <a:rPr lang="en-US" dirty="0" smtClean="0"/>
              <a:t>Coding advantage (in terms of power) is    </a:t>
            </a:r>
            <a:r>
              <a:rPr lang="en-US" dirty="0" smtClean="0">
                <a:solidFill>
                  <a:srgbClr val="FF0000"/>
                </a:solidFill>
              </a:rPr>
              <a:t>O (1)</a:t>
            </a:r>
            <a:r>
              <a:rPr lang="en-US" dirty="0" smtClean="0"/>
              <a:t> for wireless transmission in Euclidean space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 advantage is large in directed graphs and small in undirected/symmetric graphs. NP-Hard to compute  for a given instance.</a:t>
            </a:r>
          </a:p>
          <a:p>
            <a:r>
              <a:rPr lang="en-US" dirty="0" smtClean="0"/>
              <a:t>Coding advantage is closely related to various aspects of the Steiner tree problem. </a:t>
            </a:r>
            <a:endParaRPr lang="en-US" dirty="0" smtClean="0">
              <a:sym typeface="Symbol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Sessions/Sources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independent sessions sharing a network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dirty="0" smtClean="0"/>
              <a:t>Session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and receiver set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(each sessions is a multicast)</a:t>
            </a:r>
          </a:p>
          <a:p>
            <a:r>
              <a:rPr lang="en-US" dirty="0" smtClean="0"/>
              <a:t>Session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has a demand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41773" y="364022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19146" y="4996852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19146" y="425599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02768" y="5648153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6225537" y="4657959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27" idx="7"/>
          </p:cNvCxnSpPr>
          <p:nvPr/>
        </p:nvCxnSpPr>
        <p:spPr>
          <a:xfrm rot="5400000">
            <a:off x="5913356" y="5042362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97194" y="5088292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6" idx="1"/>
          </p:cNvCxnSpPr>
          <p:nvPr/>
        </p:nvCxnSpPr>
        <p:spPr>
          <a:xfrm>
            <a:off x="5894208" y="3685947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7"/>
          </p:cNvCxnSpPr>
          <p:nvPr/>
        </p:nvCxnSpPr>
        <p:spPr>
          <a:xfrm rot="10800000" flipV="1">
            <a:off x="6597195" y="3685947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25461" y="6030876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48488" y="3640227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41773" y="564815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02768" y="3166953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33213" y="3166953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54845" y="6030876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59753" y="3728700"/>
            <a:ext cx="1383912" cy="1986469"/>
          </a:xfrm>
          <a:custGeom>
            <a:avLst/>
            <a:gdLst>
              <a:gd name="connsiteX0" fmla="*/ 8140 w 1383912"/>
              <a:gd name="connsiteY0" fmla="*/ 0 h 1986469"/>
              <a:gd name="connsiteX1" fmla="*/ 97688 w 1383912"/>
              <a:gd name="connsiteY1" fmla="*/ 985093 h 1986469"/>
              <a:gd name="connsiteX2" fmla="*/ 594268 w 1383912"/>
              <a:gd name="connsiteY2" fmla="*/ 1807361 h 1986469"/>
              <a:gd name="connsiteX3" fmla="*/ 1383912 w 1383912"/>
              <a:gd name="connsiteY3" fmla="*/ 1986469 h 198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12" h="1986469">
                <a:moveTo>
                  <a:pt x="8140" y="0"/>
                </a:moveTo>
                <a:cubicBezTo>
                  <a:pt x="4070" y="341933"/>
                  <a:pt x="0" y="683866"/>
                  <a:pt x="97688" y="985093"/>
                </a:cubicBezTo>
                <a:cubicBezTo>
                  <a:pt x="195376" y="1286320"/>
                  <a:pt x="379897" y="1640465"/>
                  <a:pt x="594268" y="1807361"/>
                </a:cubicBezTo>
                <a:cubicBezTo>
                  <a:pt x="808639" y="1974257"/>
                  <a:pt x="1383912" y="1986469"/>
                  <a:pt x="1383912" y="1986469"/>
                </a:cubicBezTo>
              </a:path>
            </a:pathLst>
          </a:cu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892315" y="3728700"/>
            <a:ext cx="1535872" cy="1962045"/>
          </a:xfrm>
          <a:custGeom>
            <a:avLst/>
            <a:gdLst>
              <a:gd name="connsiteX0" fmla="*/ 1400194 w 1535872"/>
              <a:gd name="connsiteY0" fmla="*/ 0 h 1962045"/>
              <a:gd name="connsiteX1" fmla="*/ 1302506 w 1535872"/>
              <a:gd name="connsiteY1" fmla="*/ 1457287 h 1962045"/>
              <a:gd name="connsiteX2" fmla="*/ 0 w 1535872"/>
              <a:gd name="connsiteY2" fmla="*/ 1962045 h 19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5872" h="1962045">
                <a:moveTo>
                  <a:pt x="1400194" y="0"/>
                </a:moveTo>
                <a:cubicBezTo>
                  <a:pt x="1468033" y="565140"/>
                  <a:pt x="1535872" y="1130280"/>
                  <a:pt x="1302506" y="1457287"/>
                </a:cubicBezTo>
                <a:cubicBezTo>
                  <a:pt x="1069140" y="1784294"/>
                  <a:pt x="0" y="1962045"/>
                  <a:pt x="0" y="1962045"/>
                </a:cubicBezTo>
              </a:path>
            </a:pathLst>
          </a:cu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34" idx="3"/>
          </p:cNvCxnSpPr>
          <p:nvPr/>
        </p:nvCxnSpPr>
        <p:spPr>
          <a:xfrm rot="5400000">
            <a:off x="4483289" y="4336578"/>
            <a:ext cx="1996893" cy="7602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6"/>
          </p:cNvCxnSpPr>
          <p:nvPr/>
        </p:nvCxnSpPr>
        <p:spPr>
          <a:xfrm>
            <a:off x="7333213" y="3685947"/>
            <a:ext cx="844659" cy="202922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055871" y="5693873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132152" y="569387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/>
          <p:cNvSpPr/>
          <p:nvPr/>
        </p:nvSpPr>
        <p:spPr>
          <a:xfrm rot="16200000">
            <a:off x="5311331" y="5356669"/>
            <a:ext cx="262743" cy="1131805"/>
          </a:xfrm>
          <a:prstGeom prst="leftBrac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 rot="16200000">
            <a:off x="7597331" y="5356669"/>
            <a:ext cx="262743" cy="1131805"/>
          </a:xfrm>
          <a:prstGeom prst="leftBrac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Unicast/k</a:t>
            </a:r>
            <a:r>
              <a:rPr lang="en-US" dirty="0" smtClean="0"/>
              <a:t>-pairs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independent sessions sharing a network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dirty="0" smtClean="0"/>
              <a:t>Session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and single receiver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has a demand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41773" y="364022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19146" y="4996852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19146" y="4255996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02768" y="5648153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225537" y="4657959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7"/>
          </p:cNvCxnSpPr>
          <p:nvPr/>
        </p:nvCxnSpPr>
        <p:spPr>
          <a:xfrm rot="5400000">
            <a:off x="5913356" y="5042362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97194" y="5088292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5894208" y="3685947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7"/>
          </p:cNvCxnSpPr>
          <p:nvPr/>
        </p:nvCxnSpPr>
        <p:spPr>
          <a:xfrm rot="10800000" flipV="1">
            <a:off x="6597195" y="3685947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94208" y="5661544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48488" y="3640227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41773" y="564815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2768" y="3166953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3213" y="3166953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3213" y="5661544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859753" y="3728700"/>
            <a:ext cx="1383912" cy="1986469"/>
          </a:xfrm>
          <a:custGeom>
            <a:avLst/>
            <a:gdLst>
              <a:gd name="connsiteX0" fmla="*/ 8140 w 1383912"/>
              <a:gd name="connsiteY0" fmla="*/ 0 h 1986469"/>
              <a:gd name="connsiteX1" fmla="*/ 97688 w 1383912"/>
              <a:gd name="connsiteY1" fmla="*/ 985093 h 1986469"/>
              <a:gd name="connsiteX2" fmla="*/ 594268 w 1383912"/>
              <a:gd name="connsiteY2" fmla="*/ 1807361 h 1986469"/>
              <a:gd name="connsiteX3" fmla="*/ 1383912 w 1383912"/>
              <a:gd name="connsiteY3" fmla="*/ 1986469 h 198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12" h="1986469">
                <a:moveTo>
                  <a:pt x="8140" y="0"/>
                </a:moveTo>
                <a:cubicBezTo>
                  <a:pt x="4070" y="341933"/>
                  <a:pt x="0" y="683866"/>
                  <a:pt x="97688" y="985093"/>
                </a:cubicBezTo>
                <a:cubicBezTo>
                  <a:pt x="195376" y="1286320"/>
                  <a:pt x="379897" y="1640465"/>
                  <a:pt x="594268" y="1807361"/>
                </a:cubicBezTo>
                <a:cubicBezTo>
                  <a:pt x="808639" y="1974257"/>
                  <a:pt x="1383912" y="1986469"/>
                  <a:pt x="1383912" y="1986469"/>
                </a:cubicBezTo>
              </a:path>
            </a:pathLst>
          </a:cu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92315" y="3728700"/>
            <a:ext cx="1535872" cy="1962045"/>
          </a:xfrm>
          <a:custGeom>
            <a:avLst/>
            <a:gdLst>
              <a:gd name="connsiteX0" fmla="*/ 1400194 w 1535872"/>
              <a:gd name="connsiteY0" fmla="*/ 0 h 1962045"/>
              <a:gd name="connsiteX1" fmla="*/ 1302506 w 1535872"/>
              <a:gd name="connsiteY1" fmla="*/ 1457287 h 1962045"/>
              <a:gd name="connsiteX2" fmla="*/ 0 w 1535872"/>
              <a:gd name="connsiteY2" fmla="*/ 1962045 h 19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5872" h="1962045">
                <a:moveTo>
                  <a:pt x="1400194" y="0"/>
                </a:moveTo>
                <a:cubicBezTo>
                  <a:pt x="1468033" y="565140"/>
                  <a:pt x="1535872" y="1130280"/>
                  <a:pt x="1302506" y="1457287"/>
                </a:cubicBezTo>
                <a:cubicBezTo>
                  <a:pt x="1069140" y="1784294"/>
                  <a:pt x="0" y="1962045"/>
                  <a:pt x="0" y="1962045"/>
                </a:cubicBezTo>
              </a:path>
            </a:pathLst>
          </a:cu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Unicast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k</a:t>
            </a:r>
            <a:r>
              <a:rPr lang="en-US" dirty="0" smtClean="0"/>
              <a:t>-pairs problem)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independent sessions sharing a network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dirty="0" smtClean="0"/>
              <a:t>Session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and single receiver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has a demand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Rate region: </a:t>
            </a:r>
            <a:r>
              <a:rPr lang="en-US" dirty="0" smtClean="0">
                <a:solidFill>
                  <a:srgbClr val="404040"/>
                </a:solidFill>
              </a:rPr>
              <a:t>all vectors </a:t>
            </a:r>
            <a:r>
              <a:rPr lang="en-US" dirty="0" smtClean="0">
                <a:solidFill>
                  <a:srgbClr val="FF0000"/>
                </a:solidFill>
              </a:rPr>
              <a:t>(r</a:t>
            </a:r>
            <a:r>
              <a:rPr lang="en-US" baseline="-25000" dirty="0" smtClean="0">
                <a:solidFill>
                  <a:srgbClr val="FF0000"/>
                </a:solidFill>
              </a:rPr>
              <a:t>1,</a:t>
            </a:r>
            <a:r>
              <a:rPr lang="en-US" dirty="0" smtClean="0">
                <a:solidFill>
                  <a:srgbClr val="FF0000"/>
                </a:solidFill>
              </a:rPr>
              <a:t> 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such that rate of     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(S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T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is simultaneously achievable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pPr>
              <a:buNone/>
            </a:pPr>
            <a:r>
              <a:rPr lang="en-US" b="1" dirty="0" smtClean="0"/>
              <a:t>Max concurrent rate: </a:t>
            </a:r>
            <a:r>
              <a:rPr lang="en-US" dirty="0" smtClean="0"/>
              <a:t>max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such that rate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is for   </a:t>
            </a:r>
            <a:r>
              <a:rPr lang="en-US" dirty="0" smtClean="0">
                <a:solidFill>
                  <a:srgbClr val="FF0000"/>
                </a:solidFill>
              </a:rPr>
              <a:t>(S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T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is simultaneously achievable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Unicast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independent sessions sharing a network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dirty="0" smtClean="0"/>
              <a:t>Session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source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and single receiver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has a demand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Rate region: </a:t>
            </a:r>
            <a:r>
              <a:rPr lang="en-US" dirty="0" smtClean="0">
                <a:solidFill>
                  <a:srgbClr val="404040"/>
                </a:solidFill>
              </a:rPr>
              <a:t>all vectors </a:t>
            </a:r>
            <a:r>
              <a:rPr lang="en-US" dirty="0" smtClean="0">
                <a:solidFill>
                  <a:srgbClr val="FF0000"/>
                </a:solidFill>
              </a:rPr>
              <a:t>(r</a:t>
            </a:r>
            <a:r>
              <a:rPr lang="en-US" baseline="-25000" dirty="0" smtClean="0">
                <a:solidFill>
                  <a:srgbClr val="FF0000"/>
                </a:solidFill>
              </a:rPr>
              <a:t>1,</a:t>
            </a:r>
            <a:r>
              <a:rPr lang="en-US" dirty="0" smtClean="0">
                <a:solidFill>
                  <a:srgbClr val="FF0000"/>
                </a:solidFill>
              </a:rPr>
              <a:t> 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...,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such that rate of     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(S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T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is simultaneously achievable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pPr>
              <a:buNone/>
            </a:pPr>
            <a:r>
              <a:rPr lang="en-US" b="1" dirty="0" smtClean="0"/>
              <a:t>Max concurrent rate: </a:t>
            </a:r>
            <a:r>
              <a:rPr lang="en-US" dirty="0" smtClean="0"/>
              <a:t>max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such that rate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is for   </a:t>
            </a:r>
            <a:r>
              <a:rPr lang="en-US" dirty="0" smtClean="0">
                <a:solidFill>
                  <a:srgbClr val="FF0000"/>
                </a:solidFill>
              </a:rPr>
              <a:t>(S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T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is simultaneously achievable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Given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pairs </a:t>
            </a:r>
            <a:r>
              <a:rPr lang="en-US" dirty="0" smtClean="0">
                <a:solidFill>
                  <a:srgbClr val="FF0000"/>
                </a:solidFill>
              </a:rPr>
              <a:t>(S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,T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), ..., (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err="1" smtClean="0">
                <a:solidFill>
                  <a:srgbClr val="FF0000"/>
                </a:solidFill>
              </a:rPr>
              <a:t>,T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demands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,...,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: max value such that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supports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simultaneously for each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with coding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: max value G supports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simultaneously for each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without coding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r</a:t>
            </a:r>
            <a:r>
              <a:rPr lang="en-US" dirty="0" smtClean="0"/>
              <a:t>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= max concurrent multi-commodity flow</a:t>
            </a:r>
          </a:p>
          <a:p>
            <a:pPr>
              <a:buNone/>
            </a:pPr>
            <a:r>
              <a:rPr lang="en-US" dirty="0" smtClean="0"/>
              <a:t>Can be computed in poly-time via linear programming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: no known exact characterization. Computability is open? difficult open problem</a:t>
            </a:r>
          </a:p>
          <a:p>
            <a:pPr>
              <a:buNone/>
            </a:pPr>
            <a:r>
              <a:rPr lang="en-US" b="1" dirty="0" smtClean="0"/>
              <a:t>Goal: </a:t>
            </a:r>
            <a:r>
              <a:rPr lang="en-US" dirty="0" smtClean="0"/>
              <a:t>bounds on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via bounds on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56265" y="250751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39887" y="3056150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8892" y="3056150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6265" y="4435105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265" y="369424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9887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78892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4" idx="3"/>
            <a:endCxn id="5" idx="7"/>
          </p:cNvCxnSpPr>
          <p:nvPr/>
        </p:nvCxnSpPr>
        <p:spPr>
          <a:xfrm rot="5400000">
            <a:off x="2701805" y="2501690"/>
            <a:ext cx="483982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</p:cNvCxnSpPr>
          <p:nvPr/>
        </p:nvCxnSpPr>
        <p:spPr>
          <a:xfrm rot="16200000" flipH="1">
            <a:off x="3414612" y="2505261"/>
            <a:ext cx="483982" cy="64457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583871" y="4103607"/>
            <a:ext cx="1952207" cy="1339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068398" y="4102813"/>
            <a:ext cx="1938816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962656" y="4096212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9" idx="7"/>
          </p:cNvCxnSpPr>
          <p:nvPr/>
        </p:nvCxnSpPr>
        <p:spPr>
          <a:xfrm rot="5400000">
            <a:off x="2650475" y="4480615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34313" y="4526545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2631327" y="3124200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7"/>
          </p:cNvCxnSpPr>
          <p:nvPr/>
        </p:nvCxnSpPr>
        <p:spPr>
          <a:xfrm rot="10800000" flipV="1">
            <a:off x="3334314" y="3124200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47705" y="2138178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1327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78892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1327" y="250751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593025" y="250751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154020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070332" y="3785688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778958" y="305615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501585" y="305615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793040" y="3939577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793040" y="4765238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99961" y="4765238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693371" y="2507510"/>
            <a:ext cx="366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 can multicast to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at </a:t>
            </a:r>
            <a:r>
              <a:rPr lang="en-US" i="1" dirty="0" smtClean="0"/>
              <a:t>rate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using network coding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962834" y="1768846"/>
            <a:ext cx="253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Ahlswede-Cai-Li-Yeung</a:t>
            </a:r>
            <a:r>
              <a:rPr lang="en-US" dirty="0" smtClean="0">
                <a:solidFill>
                  <a:srgbClr val="008000"/>
                </a:solidFill>
              </a:rPr>
              <a:t>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= max concurrent multi-commodity flow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reeform 3"/>
          <p:cNvSpPr/>
          <p:nvPr/>
        </p:nvSpPr>
        <p:spPr>
          <a:xfrm>
            <a:off x="1510772" y="3217097"/>
            <a:ext cx="4116305" cy="801081"/>
          </a:xfrm>
          <a:custGeom>
            <a:avLst/>
            <a:gdLst>
              <a:gd name="connsiteX0" fmla="*/ 0 w 4116305"/>
              <a:gd name="connsiteY0" fmla="*/ 801081 h 801081"/>
              <a:gd name="connsiteX1" fmla="*/ 810124 w 4116305"/>
              <a:gd name="connsiteY1" fmla="*/ 385030 h 801081"/>
              <a:gd name="connsiteX2" fmla="*/ 1215185 w 4116305"/>
              <a:gd name="connsiteY2" fmla="*/ 538312 h 801081"/>
              <a:gd name="connsiteX3" fmla="*/ 1631195 w 4116305"/>
              <a:gd name="connsiteY3" fmla="*/ 582106 h 801081"/>
              <a:gd name="connsiteX4" fmla="*/ 2463214 w 4116305"/>
              <a:gd name="connsiteY4" fmla="*/ 12773 h 801081"/>
              <a:gd name="connsiteX5" fmla="*/ 4116305 w 4116305"/>
              <a:gd name="connsiteY5" fmla="*/ 658747 h 80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305" h="801081">
                <a:moveTo>
                  <a:pt x="0" y="801081"/>
                </a:moveTo>
                <a:cubicBezTo>
                  <a:pt x="303796" y="614953"/>
                  <a:pt x="607593" y="428825"/>
                  <a:pt x="810124" y="385030"/>
                </a:cubicBezTo>
                <a:cubicBezTo>
                  <a:pt x="1012655" y="341235"/>
                  <a:pt x="1078340" y="505466"/>
                  <a:pt x="1215185" y="538312"/>
                </a:cubicBezTo>
                <a:cubicBezTo>
                  <a:pt x="1352030" y="571158"/>
                  <a:pt x="1423190" y="669696"/>
                  <a:pt x="1631195" y="582106"/>
                </a:cubicBezTo>
                <a:cubicBezTo>
                  <a:pt x="1839200" y="494516"/>
                  <a:pt x="2049029" y="0"/>
                  <a:pt x="2463214" y="12773"/>
                </a:cubicBezTo>
                <a:cubicBezTo>
                  <a:pt x="2877399" y="25547"/>
                  <a:pt x="4116305" y="658747"/>
                  <a:pt x="4116305" y="658747"/>
                </a:cubicBezTo>
              </a:path>
            </a:pathLst>
          </a:cu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99824" y="3886793"/>
            <a:ext cx="4116305" cy="598530"/>
          </a:xfrm>
          <a:custGeom>
            <a:avLst/>
            <a:gdLst>
              <a:gd name="connsiteX0" fmla="*/ 0 w 4116305"/>
              <a:gd name="connsiteY0" fmla="*/ 153282 h 598530"/>
              <a:gd name="connsiteX1" fmla="*/ 514538 w 4116305"/>
              <a:gd name="connsiteY1" fmla="*/ 481743 h 598530"/>
              <a:gd name="connsiteX2" fmla="*/ 700648 w 4116305"/>
              <a:gd name="connsiteY2" fmla="*/ 536487 h 598530"/>
              <a:gd name="connsiteX3" fmla="*/ 1182343 w 4116305"/>
              <a:gd name="connsiteY3" fmla="*/ 131385 h 598530"/>
              <a:gd name="connsiteX4" fmla="*/ 2123838 w 4116305"/>
              <a:gd name="connsiteY4" fmla="*/ 591231 h 598530"/>
              <a:gd name="connsiteX5" fmla="*/ 3426605 w 4116305"/>
              <a:gd name="connsiteY5" fmla="*/ 175179 h 598530"/>
              <a:gd name="connsiteX6" fmla="*/ 4116305 w 4116305"/>
              <a:gd name="connsiteY6" fmla="*/ 0 h 59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6305" h="598530">
                <a:moveTo>
                  <a:pt x="0" y="153282"/>
                </a:moveTo>
                <a:cubicBezTo>
                  <a:pt x="198881" y="285579"/>
                  <a:pt x="397763" y="417876"/>
                  <a:pt x="514538" y="481743"/>
                </a:cubicBezTo>
                <a:cubicBezTo>
                  <a:pt x="631313" y="545610"/>
                  <a:pt x="589347" y="594880"/>
                  <a:pt x="700648" y="536487"/>
                </a:cubicBezTo>
                <a:cubicBezTo>
                  <a:pt x="811949" y="478094"/>
                  <a:pt x="945145" y="122261"/>
                  <a:pt x="1182343" y="131385"/>
                </a:cubicBezTo>
                <a:cubicBezTo>
                  <a:pt x="1419541" y="140509"/>
                  <a:pt x="1749794" y="583932"/>
                  <a:pt x="2123838" y="591231"/>
                </a:cubicBezTo>
                <a:cubicBezTo>
                  <a:pt x="2497882" y="598530"/>
                  <a:pt x="3094527" y="273717"/>
                  <a:pt x="3426605" y="175179"/>
                </a:cubicBezTo>
                <a:cubicBezTo>
                  <a:pt x="3758683" y="76641"/>
                  <a:pt x="4116305" y="0"/>
                  <a:pt x="4116305" y="0"/>
                </a:cubicBezTo>
              </a:path>
            </a:pathLst>
          </a:cu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77929" y="3875844"/>
            <a:ext cx="4256800" cy="1231731"/>
          </a:xfrm>
          <a:custGeom>
            <a:avLst/>
            <a:gdLst>
              <a:gd name="connsiteX0" fmla="*/ 0 w 4256800"/>
              <a:gd name="connsiteY0" fmla="*/ 175180 h 1231731"/>
              <a:gd name="connsiteX1" fmla="*/ 624014 w 4256800"/>
              <a:gd name="connsiteY1" fmla="*/ 1083923 h 1231731"/>
              <a:gd name="connsiteX2" fmla="*/ 1565509 w 4256800"/>
              <a:gd name="connsiteY2" fmla="*/ 1062025 h 1231731"/>
              <a:gd name="connsiteX3" fmla="*/ 2693114 w 4256800"/>
              <a:gd name="connsiteY3" fmla="*/ 974436 h 1231731"/>
              <a:gd name="connsiteX4" fmla="*/ 4094410 w 4256800"/>
              <a:gd name="connsiteY4" fmla="*/ 448898 h 1231731"/>
              <a:gd name="connsiteX5" fmla="*/ 3667453 w 4256800"/>
              <a:gd name="connsiteY5" fmla="*/ 448898 h 1231731"/>
              <a:gd name="connsiteX6" fmla="*/ 4160096 w 4256800"/>
              <a:gd name="connsiteY6" fmla="*/ 0 h 123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6800" h="1231731">
                <a:moveTo>
                  <a:pt x="0" y="175180"/>
                </a:moveTo>
                <a:cubicBezTo>
                  <a:pt x="181548" y="555648"/>
                  <a:pt x="363096" y="936116"/>
                  <a:pt x="624014" y="1083923"/>
                </a:cubicBezTo>
                <a:cubicBezTo>
                  <a:pt x="884932" y="1231731"/>
                  <a:pt x="1220659" y="1080273"/>
                  <a:pt x="1565509" y="1062025"/>
                </a:cubicBezTo>
                <a:cubicBezTo>
                  <a:pt x="1910359" y="1043777"/>
                  <a:pt x="2271631" y="1076624"/>
                  <a:pt x="2693114" y="974436"/>
                </a:cubicBezTo>
                <a:cubicBezTo>
                  <a:pt x="3114597" y="872248"/>
                  <a:pt x="3932020" y="536488"/>
                  <a:pt x="4094410" y="448898"/>
                </a:cubicBezTo>
                <a:cubicBezTo>
                  <a:pt x="4256800" y="361308"/>
                  <a:pt x="3656505" y="523714"/>
                  <a:pt x="3667453" y="448898"/>
                </a:cubicBezTo>
                <a:cubicBezTo>
                  <a:pt x="3678401" y="374082"/>
                  <a:pt x="3919248" y="187041"/>
                  <a:pt x="4160096" y="0"/>
                </a:cubicBezTo>
              </a:path>
            </a:pathLst>
          </a:cu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81357" y="3841073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34729" y="374784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32209" y="3972458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93555" y="3563181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26513" y="276809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47639" y="568311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20870" y="244448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4110" y="5756831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17953" y="2802870"/>
            <a:ext cx="2787994" cy="2879512"/>
          </a:xfrm>
          <a:custGeom>
            <a:avLst/>
            <a:gdLst>
              <a:gd name="connsiteX0" fmla="*/ 0 w 2787994"/>
              <a:gd name="connsiteY0" fmla="*/ 0 h 2879512"/>
              <a:gd name="connsiteX1" fmla="*/ 492643 w 2787994"/>
              <a:gd name="connsiteY1" fmla="*/ 777359 h 2879512"/>
              <a:gd name="connsiteX2" fmla="*/ 821071 w 2787994"/>
              <a:gd name="connsiteY2" fmla="*/ 832103 h 2879512"/>
              <a:gd name="connsiteX3" fmla="*/ 1182343 w 2787994"/>
              <a:gd name="connsiteY3" fmla="*/ 405103 h 2879512"/>
              <a:gd name="connsiteX4" fmla="*/ 1992467 w 2787994"/>
              <a:gd name="connsiteY4" fmla="*/ 1926974 h 2879512"/>
              <a:gd name="connsiteX5" fmla="*/ 2769748 w 2787994"/>
              <a:gd name="connsiteY5" fmla="*/ 1970769 h 2879512"/>
              <a:gd name="connsiteX6" fmla="*/ 2101943 w 2787994"/>
              <a:gd name="connsiteY6" fmla="*/ 2879512 h 28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7994" h="2879512">
                <a:moveTo>
                  <a:pt x="0" y="0"/>
                </a:moveTo>
                <a:cubicBezTo>
                  <a:pt x="177899" y="319337"/>
                  <a:pt x="355798" y="638675"/>
                  <a:pt x="492643" y="777359"/>
                </a:cubicBezTo>
                <a:cubicBezTo>
                  <a:pt x="629488" y="916043"/>
                  <a:pt x="706121" y="894146"/>
                  <a:pt x="821071" y="832103"/>
                </a:cubicBezTo>
                <a:cubicBezTo>
                  <a:pt x="936021" y="770060"/>
                  <a:pt x="987110" y="222625"/>
                  <a:pt x="1182343" y="405103"/>
                </a:cubicBezTo>
                <a:cubicBezTo>
                  <a:pt x="1377576" y="587582"/>
                  <a:pt x="1727899" y="1666030"/>
                  <a:pt x="1992467" y="1926974"/>
                </a:cubicBezTo>
                <a:cubicBezTo>
                  <a:pt x="2257035" y="2187918"/>
                  <a:pt x="2751502" y="1812013"/>
                  <a:pt x="2769748" y="1970769"/>
                </a:cubicBezTo>
                <a:cubicBezTo>
                  <a:pt x="2787994" y="2129525"/>
                  <a:pt x="2213244" y="2726230"/>
                  <a:pt x="2101943" y="2879512"/>
                </a:cubicBezTo>
              </a:path>
            </a:pathLst>
          </a:cu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485110" y="2813819"/>
            <a:ext cx="2090995" cy="2868563"/>
          </a:xfrm>
          <a:custGeom>
            <a:avLst/>
            <a:gdLst>
              <a:gd name="connsiteX0" fmla="*/ 0 w 2090995"/>
              <a:gd name="connsiteY0" fmla="*/ 0 h 2868563"/>
              <a:gd name="connsiteX1" fmla="*/ 547381 w 2090995"/>
              <a:gd name="connsiteY1" fmla="*/ 1390487 h 2868563"/>
              <a:gd name="connsiteX2" fmla="*/ 1587405 w 2090995"/>
              <a:gd name="connsiteY2" fmla="*/ 1740846 h 2868563"/>
              <a:gd name="connsiteX3" fmla="*/ 1795410 w 2090995"/>
              <a:gd name="connsiteY3" fmla="*/ 1850333 h 2868563"/>
              <a:gd name="connsiteX4" fmla="*/ 2036257 w 2090995"/>
              <a:gd name="connsiteY4" fmla="*/ 2222589 h 2868563"/>
              <a:gd name="connsiteX5" fmla="*/ 2090995 w 2090995"/>
              <a:gd name="connsiteY5" fmla="*/ 2868563 h 28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995" h="2868563">
                <a:moveTo>
                  <a:pt x="0" y="0"/>
                </a:moveTo>
                <a:cubicBezTo>
                  <a:pt x="141407" y="550173"/>
                  <a:pt x="282814" y="1100346"/>
                  <a:pt x="547381" y="1390487"/>
                </a:cubicBezTo>
                <a:cubicBezTo>
                  <a:pt x="811948" y="1680628"/>
                  <a:pt x="1379400" y="1664205"/>
                  <a:pt x="1587405" y="1740846"/>
                </a:cubicBezTo>
                <a:cubicBezTo>
                  <a:pt x="1795410" y="1817487"/>
                  <a:pt x="1720601" y="1770043"/>
                  <a:pt x="1795410" y="1850333"/>
                </a:cubicBezTo>
                <a:cubicBezTo>
                  <a:pt x="1870219" y="1930623"/>
                  <a:pt x="1986993" y="2052884"/>
                  <a:pt x="2036257" y="2222589"/>
                </a:cubicBezTo>
                <a:cubicBezTo>
                  <a:pt x="2085521" y="2392294"/>
                  <a:pt x="2090995" y="2868563"/>
                  <a:pt x="2090995" y="2868563"/>
                </a:cubicBezTo>
              </a:path>
            </a:pathLst>
          </a:cu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77792" y="3044205"/>
            <a:ext cx="48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o.3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6105" y="3702127"/>
            <a:ext cx="48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o.5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3297" y="5107575"/>
            <a:ext cx="48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o.2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4014" y="5107575"/>
            <a:ext cx="48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1417" y="4922909"/>
            <a:ext cx="48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= max concurrent multi-commodity flow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30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e </a:t>
            </a:r>
            <a:r>
              <a:rPr lang="en-US" dirty="0" smtClean="0">
                <a:solidFill>
                  <a:srgbClr val="404040"/>
                </a:solidFill>
              </a:rPr>
              <a:t>: flow on edge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for pair/commodity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073463" y="3153229"/>
            <a:ext cx="6027775" cy="341632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s.t</a:t>
            </a:r>
            <a:endParaRPr lang="en-US" sz="2400" dirty="0" smtClean="0"/>
          </a:p>
          <a:p>
            <a:r>
              <a:rPr lang="en-US" sz="24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out of Si</a:t>
            </a:r>
            <a:r>
              <a:rPr lang="en-US" sz="2400" dirty="0" smtClean="0">
                <a:solidFill>
                  <a:srgbClr val="FF0000"/>
                </a:solidFill>
              </a:rPr>
              <a:t> f</a:t>
            </a:r>
            <a:r>
              <a:rPr lang="en-US" sz="2400" baseline="30000" dirty="0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</a:rPr>
              <a:t>e </a:t>
            </a:r>
            <a:r>
              <a:rPr lang="en-US" sz="2400" dirty="0" smtClean="0"/>
              <a:t>≥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/>
              <a:t>for all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out of </a:t>
            </a:r>
            <a:r>
              <a:rPr lang="en-US" sz="2400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 f</a:t>
            </a:r>
            <a:r>
              <a:rPr lang="en-US" sz="2400" baseline="30000" dirty="0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</a:rPr>
              <a:t>e </a:t>
            </a:r>
            <a:r>
              <a:rPr lang="en-US" sz="2400" dirty="0" smtClean="0"/>
              <a:t>=  </a:t>
            </a:r>
            <a:r>
              <a:rPr lang="en-US" sz="24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in to </a:t>
            </a:r>
            <a:r>
              <a:rPr lang="en-US" sz="2400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 f</a:t>
            </a:r>
            <a:r>
              <a:rPr lang="en-US" sz="2400" baseline="30000" dirty="0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</a:rPr>
              <a:t>e </a:t>
            </a:r>
            <a:r>
              <a:rPr lang="en-US" sz="2400" dirty="0" smtClean="0"/>
              <a:t>for all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not in </a:t>
            </a:r>
            <a:r>
              <a:rPr lang="en-US" sz="2400" dirty="0" smtClean="0">
                <a:solidFill>
                  <a:srgbClr val="FF0000"/>
                </a:solidFill>
              </a:rPr>
              <a:t>{</a:t>
            </a:r>
            <a:r>
              <a:rPr lang="en-US" sz="2400" dirty="0" err="1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>
                <a:solidFill>
                  <a:srgbClr val="FF0000"/>
                </a:solidFill>
              </a:rPr>
              <a:t>,T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}</a:t>
            </a:r>
          </a:p>
          <a:p>
            <a:endParaRPr lang="en-US" sz="2400" dirty="0" smtClean="0">
              <a:solidFill>
                <a:srgbClr val="FF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400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f</a:t>
            </a:r>
            <a:r>
              <a:rPr lang="en-US" sz="2400" baseline="30000" dirty="0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≤ </a:t>
            </a:r>
            <a:r>
              <a:rPr lang="en-US" sz="2400" dirty="0" err="1" smtClean="0">
                <a:solidFill>
                  <a:srgbClr val="FF0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 for all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   for all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= max concurrent multi-commodity flow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881112" y="3166953"/>
            <a:ext cx="2007752" cy="2863923"/>
            <a:chOff x="2539887" y="2605206"/>
            <a:chExt cx="2007752" cy="2863923"/>
          </a:xfrm>
        </p:grpSpPr>
        <p:sp>
          <p:nvSpPr>
            <p:cNvPr id="6" name="Oval 5"/>
            <p:cNvSpPr/>
            <p:nvPr/>
          </p:nvSpPr>
          <p:spPr>
            <a:xfrm>
              <a:off x="3978892" y="307848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56265" y="4435105"/>
              <a:ext cx="91440" cy="914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56265" y="3694249"/>
              <a:ext cx="91440" cy="914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39887" y="5086406"/>
              <a:ext cx="91440" cy="91440"/>
            </a:xfrm>
            <a:prstGeom prst="ellips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962656" y="4096212"/>
              <a:ext cx="676198" cy="1588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  <a:endCxn id="9" idx="7"/>
            </p:cNvCxnSpPr>
            <p:nvPr/>
          </p:nvCxnSpPr>
          <p:spPr>
            <a:xfrm rot="5400000">
              <a:off x="2650475" y="4480615"/>
              <a:ext cx="586643" cy="65172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34313" y="4526545"/>
              <a:ext cx="644579" cy="573252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8" idx="1"/>
            </p:cNvCxnSpPr>
            <p:nvPr/>
          </p:nvCxnSpPr>
          <p:spPr>
            <a:xfrm>
              <a:off x="2631327" y="3124200"/>
              <a:ext cx="638329" cy="58344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8" idx="7"/>
            </p:cNvCxnSpPr>
            <p:nvPr/>
          </p:nvCxnSpPr>
          <p:spPr>
            <a:xfrm rot="10800000" flipV="1">
              <a:off x="3334314" y="3124200"/>
              <a:ext cx="644578" cy="58344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31327" y="5099797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T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85607" y="3078480"/>
              <a:ext cx="91440" cy="91440"/>
            </a:xfrm>
            <a:prstGeom prst="ellips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78892" y="5086406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39887" y="2605206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70332" y="2605206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0332" y="5099797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96872" y="3166953"/>
              <a:ext cx="1383912" cy="1986469"/>
            </a:xfrm>
            <a:custGeom>
              <a:avLst/>
              <a:gdLst>
                <a:gd name="connsiteX0" fmla="*/ 8140 w 1383912"/>
                <a:gd name="connsiteY0" fmla="*/ 0 h 1986469"/>
                <a:gd name="connsiteX1" fmla="*/ 97688 w 1383912"/>
                <a:gd name="connsiteY1" fmla="*/ 985093 h 1986469"/>
                <a:gd name="connsiteX2" fmla="*/ 594268 w 1383912"/>
                <a:gd name="connsiteY2" fmla="*/ 1807361 h 1986469"/>
                <a:gd name="connsiteX3" fmla="*/ 1383912 w 1383912"/>
                <a:gd name="connsiteY3" fmla="*/ 1986469 h 198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912" h="1986469">
                  <a:moveTo>
                    <a:pt x="8140" y="0"/>
                  </a:moveTo>
                  <a:cubicBezTo>
                    <a:pt x="4070" y="341933"/>
                    <a:pt x="0" y="683866"/>
                    <a:pt x="97688" y="985093"/>
                  </a:cubicBezTo>
                  <a:cubicBezTo>
                    <a:pt x="195376" y="1286320"/>
                    <a:pt x="379897" y="1640465"/>
                    <a:pt x="594268" y="1807361"/>
                  </a:cubicBezTo>
                  <a:cubicBezTo>
                    <a:pt x="808639" y="1974257"/>
                    <a:pt x="1383912" y="1986469"/>
                    <a:pt x="1383912" y="1986469"/>
                  </a:cubicBezTo>
                </a:path>
              </a:pathLst>
            </a:cu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629434" y="3166953"/>
              <a:ext cx="1535872" cy="1962045"/>
            </a:xfrm>
            <a:custGeom>
              <a:avLst/>
              <a:gdLst>
                <a:gd name="connsiteX0" fmla="*/ 1400194 w 1535872"/>
                <a:gd name="connsiteY0" fmla="*/ 0 h 1962045"/>
                <a:gd name="connsiteX1" fmla="*/ 1302506 w 1535872"/>
                <a:gd name="connsiteY1" fmla="*/ 1457287 h 1962045"/>
                <a:gd name="connsiteX2" fmla="*/ 0 w 1535872"/>
                <a:gd name="connsiteY2" fmla="*/ 1962045 h 196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5872" h="1962045">
                  <a:moveTo>
                    <a:pt x="1400194" y="0"/>
                  </a:moveTo>
                  <a:cubicBezTo>
                    <a:pt x="1468033" y="565140"/>
                    <a:pt x="1535872" y="1130280"/>
                    <a:pt x="1302506" y="1457287"/>
                  </a:cubicBezTo>
                  <a:cubicBezTo>
                    <a:pt x="1069140" y="1784294"/>
                    <a:pt x="0" y="1962045"/>
                    <a:pt x="0" y="1962045"/>
                  </a:cubicBezTo>
                </a:path>
              </a:pathLst>
            </a:cu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505183" y="4255996"/>
            <a:ext cx="73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= 1/2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Definitions:</a:t>
            </a:r>
          </a:p>
          <a:p>
            <a:r>
              <a:rPr lang="en-US" dirty="0" smtClean="0"/>
              <a:t>For graph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 and an edge set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separates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from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FF0000"/>
                </a:solidFill>
              </a:rPr>
              <a:t>(V,E-A) </a:t>
            </a:r>
            <a:r>
              <a:rPr lang="en-US" dirty="0" smtClean="0"/>
              <a:t>has no path from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endParaRPr lang="en-US" b="1" dirty="0" smtClean="0"/>
          </a:p>
          <a:p>
            <a:r>
              <a:rPr lang="en-US" dirty="0" smtClean="0"/>
              <a:t>For edge set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dem-sep(A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sum of demands of all pairs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,T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separated by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Sparsity(A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cap(A)/dem-sep(A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err="1" smtClean="0"/>
              <a:t>min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Sparsity(A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err="1" smtClean="0"/>
              <a:t>min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Sparsity(A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539887" y="2605206"/>
            <a:ext cx="2007752" cy="2863923"/>
            <a:chOff x="2539887" y="2605206"/>
            <a:chExt cx="2007752" cy="2863923"/>
          </a:xfrm>
        </p:grpSpPr>
        <p:sp>
          <p:nvSpPr>
            <p:cNvPr id="4" name="Oval 3"/>
            <p:cNvSpPr/>
            <p:nvPr/>
          </p:nvSpPr>
          <p:spPr>
            <a:xfrm>
              <a:off x="3978892" y="307848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56265" y="4435105"/>
              <a:ext cx="91440" cy="914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56265" y="3694249"/>
              <a:ext cx="91440" cy="914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39887" y="5086406"/>
              <a:ext cx="91440" cy="91440"/>
            </a:xfrm>
            <a:prstGeom prst="ellips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2962656" y="4096212"/>
              <a:ext cx="676198" cy="1588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  <a:endCxn id="9" idx="7"/>
            </p:cNvCxnSpPr>
            <p:nvPr/>
          </p:nvCxnSpPr>
          <p:spPr>
            <a:xfrm rot="5400000">
              <a:off x="2650475" y="4480615"/>
              <a:ext cx="586643" cy="65172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334313" y="4526545"/>
              <a:ext cx="644579" cy="573252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8" idx="1"/>
            </p:cNvCxnSpPr>
            <p:nvPr/>
          </p:nvCxnSpPr>
          <p:spPr>
            <a:xfrm>
              <a:off x="2631327" y="3124200"/>
              <a:ext cx="638329" cy="58344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8" idx="7"/>
            </p:cNvCxnSpPr>
            <p:nvPr/>
          </p:nvCxnSpPr>
          <p:spPr>
            <a:xfrm rot="10800000" flipV="1">
              <a:off x="3334314" y="3124200"/>
              <a:ext cx="644578" cy="58344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31327" y="5099797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T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85607" y="3078480"/>
              <a:ext cx="91440" cy="91440"/>
            </a:xfrm>
            <a:prstGeom prst="ellips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978892" y="5086406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39887" y="2605206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70332" y="2605206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70332" y="5099797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96872" y="3166953"/>
              <a:ext cx="1383912" cy="1986469"/>
            </a:xfrm>
            <a:custGeom>
              <a:avLst/>
              <a:gdLst>
                <a:gd name="connsiteX0" fmla="*/ 8140 w 1383912"/>
                <a:gd name="connsiteY0" fmla="*/ 0 h 1986469"/>
                <a:gd name="connsiteX1" fmla="*/ 97688 w 1383912"/>
                <a:gd name="connsiteY1" fmla="*/ 985093 h 1986469"/>
                <a:gd name="connsiteX2" fmla="*/ 594268 w 1383912"/>
                <a:gd name="connsiteY2" fmla="*/ 1807361 h 1986469"/>
                <a:gd name="connsiteX3" fmla="*/ 1383912 w 1383912"/>
                <a:gd name="connsiteY3" fmla="*/ 1986469 h 198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912" h="1986469">
                  <a:moveTo>
                    <a:pt x="8140" y="0"/>
                  </a:moveTo>
                  <a:cubicBezTo>
                    <a:pt x="4070" y="341933"/>
                    <a:pt x="0" y="683866"/>
                    <a:pt x="97688" y="985093"/>
                  </a:cubicBezTo>
                  <a:cubicBezTo>
                    <a:pt x="195376" y="1286320"/>
                    <a:pt x="379897" y="1640465"/>
                    <a:pt x="594268" y="1807361"/>
                  </a:cubicBezTo>
                  <a:cubicBezTo>
                    <a:pt x="808639" y="1974257"/>
                    <a:pt x="1383912" y="1986469"/>
                    <a:pt x="1383912" y="1986469"/>
                  </a:cubicBezTo>
                </a:path>
              </a:pathLst>
            </a:cu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629434" y="3166953"/>
              <a:ext cx="1535872" cy="1962045"/>
            </a:xfrm>
            <a:custGeom>
              <a:avLst/>
              <a:gdLst>
                <a:gd name="connsiteX0" fmla="*/ 1400194 w 1535872"/>
                <a:gd name="connsiteY0" fmla="*/ 0 h 1962045"/>
                <a:gd name="connsiteX1" fmla="*/ 1302506 w 1535872"/>
                <a:gd name="connsiteY1" fmla="*/ 1457287 h 1962045"/>
                <a:gd name="connsiteX2" fmla="*/ 0 w 1535872"/>
                <a:gd name="connsiteY2" fmla="*/ 1962045 h 196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5872" h="1962045">
                  <a:moveTo>
                    <a:pt x="1400194" y="0"/>
                  </a:moveTo>
                  <a:cubicBezTo>
                    <a:pt x="1468033" y="565140"/>
                    <a:pt x="1535872" y="1130280"/>
                    <a:pt x="1302506" y="1457287"/>
                  </a:cubicBezTo>
                  <a:cubicBezTo>
                    <a:pt x="1069140" y="1784294"/>
                    <a:pt x="0" y="1962045"/>
                    <a:pt x="0" y="1962045"/>
                  </a:cubicBezTo>
                </a:path>
              </a:pathLst>
            </a:cu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47705" y="3878915"/>
              <a:ext cx="537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047210" y="3878915"/>
            <a:ext cx="331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min-</a:t>
            </a:r>
            <a:r>
              <a:rPr lang="en-US" dirty="0" err="1" smtClean="0"/>
              <a:t>sparsity</a:t>
            </a:r>
            <a:r>
              <a:rPr lang="en-US" dirty="0" smtClean="0"/>
              <a:t> = </a:t>
            </a:r>
            <a:r>
              <a:rPr lang="en-US" dirty="0" err="1" smtClean="0"/>
              <a:t>sparsity({e</a:t>
            </a:r>
            <a:r>
              <a:rPr lang="en-US" dirty="0" smtClean="0"/>
              <a:t>})= 1/2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r>
              <a:rPr lang="en-US" dirty="0" smtClean="0"/>
              <a:t> and </a:t>
            </a:r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Proposition: </a:t>
            </a:r>
            <a:r>
              <a:rPr lang="en-US" dirty="0" smtClean="0"/>
              <a:t>For dir and </a:t>
            </a:r>
            <a:r>
              <a:rPr lang="en-US" dirty="0" err="1" smtClean="0"/>
              <a:t>undir</a:t>
            </a:r>
            <a:r>
              <a:rPr lang="en-US" dirty="0" smtClean="0"/>
              <a:t> graphs,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≤ 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78892" y="307848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6265" y="4435105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265" y="369424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9887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962656" y="4096212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9" idx="7"/>
          </p:cNvCxnSpPr>
          <p:nvPr/>
        </p:nvCxnSpPr>
        <p:spPr>
          <a:xfrm rot="5400000">
            <a:off x="2650475" y="4480615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34313" y="4526545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1"/>
          </p:cNvCxnSpPr>
          <p:nvPr/>
        </p:nvCxnSpPr>
        <p:spPr>
          <a:xfrm>
            <a:off x="2631327" y="3124200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7"/>
          </p:cNvCxnSpPr>
          <p:nvPr/>
        </p:nvCxnSpPr>
        <p:spPr>
          <a:xfrm rot="10800000" flipV="1">
            <a:off x="3334314" y="3124200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31327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85607" y="3078480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78892" y="508640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39887" y="2605206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0332" y="2605206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0332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596872" y="3166953"/>
            <a:ext cx="1383912" cy="1986469"/>
          </a:xfrm>
          <a:custGeom>
            <a:avLst/>
            <a:gdLst>
              <a:gd name="connsiteX0" fmla="*/ 8140 w 1383912"/>
              <a:gd name="connsiteY0" fmla="*/ 0 h 1986469"/>
              <a:gd name="connsiteX1" fmla="*/ 97688 w 1383912"/>
              <a:gd name="connsiteY1" fmla="*/ 985093 h 1986469"/>
              <a:gd name="connsiteX2" fmla="*/ 594268 w 1383912"/>
              <a:gd name="connsiteY2" fmla="*/ 1807361 h 1986469"/>
              <a:gd name="connsiteX3" fmla="*/ 1383912 w 1383912"/>
              <a:gd name="connsiteY3" fmla="*/ 1986469 h 198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12" h="1986469">
                <a:moveTo>
                  <a:pt x="8140" y="0"/>
                </a:moveTo>
                <a:cubicBezTo>
                  <a:pt x="4070" y="341933"/>
                  <a:pt x="0" y="683866"/>
                  <a:pt x="97688" y="985093"/>
                </a:cubicBezTo>
                <a:cubicBezTo>
                  <a:pt x="195376" y="1286320"/>
                  <a:pt x="379897" y="1640465"/>
                  <a:pt x="594268" y="1807361"/>
                </a:cubicBezTo>
                <a:cubicBezTo>
                  <a:pt x="808639" y="1974257"/>
                  <a:pt x="1383912" y="1986469"/>
                  <a:pt x="1383912" y="1986469"/>
                </a:cubicBezTo>
              </a:path>
            </a:pathLst>
          </a:cu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629434" y="3166953"/>
            <a:ext cx="1535872" cy="1962045"/>
          </a:xfrm>
          <a:custGeom>
            <a:avLst/>
            <a:gdLst>
              <a:gd name="connsiteX0" fmla="*/ 1400194 w 1535872"/>
              <a:gd name="connsiteY0" fmla="*/ 0 h 1962045"/>
              <a:gd name="connsiteX1" fmla="*/ 1302506 w 1535872"/>
              <a:gd name="connsiteY1" fmla="*/ 1457287 h 1962045"/>
              <a:gd name="connsiteX2" fmla="*/ 0 w 1535872"/>
              <a:gd name="connsiteY2" fmla="*/ 1962045 h 19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5872" h="1962045">
                <a:moveTo>
                  <a:pt x="1400194" y="0"/>
                </a:moveTo>
                <a:cubicBezTo>
                  <a:pt x="1468033" y="565140"/>
                  <a:pt x="1535872" y="1130280"/>
                  <a:pt x="1302506" y="1457287"/>
                </a:cubicBezTo>
                <a:cubicBezTo>
                  <a:pt x="1069140" y="1784294"/>
                  <a:pt x="0" y="1962045"/>
                  <a:pt x="0" y="1962045"/>
                </a:cubicBezTo>
              </a:path>
            </a:pathLst>
          </a:cu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47705" y="3878915"/>
            <a:ext cx="53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47210" y="3878915"/>
            <a:ext cx="331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min-</a:t>
            </a:r>
            <a:r>
              <a:rPr lang="en-US" dirty="0" err="1" smtClean="0"/>
              <a:t>sparsity</a:t>
            </a:r>
            <a:r>
              <a:rPr lang="en-US" dirty="0" smtClean="0"/>
              <a:t> = </a:t>
            </a:r>
            <a:r>
              <a:rPr lang="en-US" dirty="0" err="1" smtClean="0"/>
              <a:t>sparsity({e</a:t>
            </a:r>
            <a:r>
              <a:rPr lang="en-US" dirty="0" smtClean="0"/>
              <a:t>})= 1/2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r>
              <a:rPr lang="en-US" dirty="0" smtClean="0"/>
              <a:t>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Proposition: </a:t>
            </a:r>
            <a:r>
              <a:rPr lang="en-US" dirty="0" smtClean="0"/>
              <a:t>For dir and </a:t>
            </a:r>
            <a:r>
              <a:rPr lang="en-US" dirty="0" err="1" smtClean="0"/>
              <a:t>undir</a:t>
            </a:r>
            <a:r>
              <a:rPr lang="en-US" dirty="0" smtClean="0"/>
              <a:t> graphs,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≤ 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Example shows that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= 1 &gt; 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[</a:t>
            </a:r>
            <a:r>
              <a:rPr lang="en-US" sz="2000" dirty="0" err="1" smtClean="0">
                <a:solidFill>
                  <a:srgbClr val="008000"/>
                </a:solidFill>
              </a:rPr>
              <a:t>Ahlswede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etal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78892" y="307848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6265" y="4435105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265" y="369424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9887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962656" y="4096212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9" idx="7"/>
          </p:cNvCxnSpPr>
          <p:nvPr/>
        </p:nvCxnSpPr>
        <p:spPr>
          <a:xfrm rot="5400000">
            <a:off x="2650475" y="4480615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34313" y="4526545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1"/>
          </p:cNvCxnSpPr>
          <p:nvPr/>
        </p:nvCxnSpPr>
        <p:spPr>
          <a:xfrm>
            <a:off x="2631327" y="3124200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7"/>
          </p:cNvCxnSpPr>
          <p:nvPr/>
        </p:nvCxnSpPr>
        <p:spPr>
          <a:xfrm rot="10800000" flipV="1">
            <a:off x="3334314" y="3124200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31327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85607" y="3078480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78892" y="508640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39887" y="2605206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0332" y="2605206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0332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596872" y="3166953"/>
            <a:ext cx="1383912" cy="1986469"/>
          </a:xfrm>
          <a:custGeom>
            <a:avLst/>
            <a:gdLst>
              <a:gd name="connsiteX0" fmla="*/ 8140 w 1383912"/>
              <a:gd name="connsiteY0" fmla="*/ 0 h 1986469"/>
              <a:gd name="connsiteX1" fmla="*/ 97688 w 1383912"/>
              <a:gd name="connsiteY1" fmla="*/ 985093 h 1986469"/>
              <a:gd name="connsiteX2" fmla="*/ 594268 w 1383912"/>
              <a:gd name="connsiteY2" fmla="*/ 1807361 h 1986469"/>
              <a:gd name="connsiteX3" fmla="*/ 1383912 w 1383912"/>
              <a:gd name="connsiteY3" fmla="*/ 1986469 h 198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12" h="1986469">
                <a:moveTo>
                  <a:pt x="8140" y="0"/>
                </a:moveTo>
                <a:cubicBezTo>
                  <a:pt x="4070" y="341933"/>
                  <a:pt x="0" y="683866"/>
                  <a:pt x="97688" y="985093"/>
                </a:cubicBezTo>
                <a:cubicBezTo>
                  <a:pt x="195376" y="1286320"/>
                  <a:pt x="379897" y="1640465"/>
                  <a:pt x="594268" y="1807361"/>
                </a:cubicBezTo>
                <a:cubicBezTo>
                  <a:pt x="808639" y="1974257"/>
                  <a:pt x="1383912" y="1986469"/>
                  <a:pt x="1383912" y="1986469"/>
                </a:cubicBezTo>
              </a:path>
            </a:pathLst>
          </a:cu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629434" y="3166953"/>
            <a:ext cx="1535872" cy="1962045"/>
          </a:xfrm>
          <a:custGeom>
            <a:avLst/>
            <a:gdLst>
              <a:gd name="connsiteX0" fmla="*/ 1400194 w 1535872"/>
              <a:gd name="connsiteY0" fmla="*/ 0 h 1962045"/>
              <a:gd name="connsiteX1" fmla="*/ 1302506 w 1535872"/>
              <a:gd name="connsiteY1" fmla="*/ 1457287 h 1962045"/>
              <a:gd name="connsiteX2" fmla="*/ 0 w 1535872"/>
              <a:gd name="connsiteY2" fmla="*/ 1962045 h 19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5872" h="1962045">
                <a:moveTo>
                  <a:pt x="1400194" y="0"/>
                </a:moveTo>
                <a:cubicBezTo>
                  <a:pt x="1468033" y="565140"/>
                  <a:pt x="1535872" y="1130280"/>
                  <a:pt x="1302506" y="1457287"/>
                </a:cubicBezTo>
                <a:cubicBezTo>
                  <a:pt x="1069140" y="1784294"/>
                  <a:pt x="0" y="1962045"/>
                  <a:pt x="0" y="1962045"/>
                </a:cubicBezTo>
              </a:path>
            </a:pathLst>
          </a:cu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25198" y="2768031"/>
            <a:ext cx="175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Ahlswede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etal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7705" y="3878915"/>
            <a:ext cx="53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47210" y="3878915"/>
            <a:ext cx="331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min-</a:t>
            </a:r>
            <a:r>
              <a:rPr lang="en-US" dirty="0" err="1" smtClean="0"/>
              <a:t>sparsity</a:t>
            </a:r>
            <a:r>
              <a:rPr lang="en-US" dirty="0" smtClean="0"/>
              <a:t> = </a:t>
            </a:r>
            <a:r>
              <a:rPr lang="en-US" dirty="0" err="1" smtClean="0"/>
              <a:t>sparsity({e</a:t>
            </a:r>
            <a:r>
              <a:rPr lang="en-US" dirty="0" smtClean="0"/>
              <a:t>})= 1/2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57006" y="2970311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07681" y="2970311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58218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070332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16987" y="3758907"/>
            <a:ext cx="98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+ 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352925" y="4680433"/>
            <a:ext cx="98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+ 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674612" y="4680433"/>
            <a:ext cx="98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+ 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in Dir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[Harvey-Kleinberg-Lehman]</a:t>
            </a:r>
          </a:p>
          <a:p>
            <a:pPr>
              <a:buNone/>
            </a:pPr>
            <a:r>
              <a:rPr lang="en-US" dirty="0" smtClean="0"/>
              <a:t>Exists a dir graph instance such that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Θ(n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</a:rPr>
              <a:t>Θ(m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≤ 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r>
              <a:rPr lang="en-US" dirty="0" smtClean="0">
                <a:solidFill>
                  <a:srgbClr val="FF0000"/>
                </a:solidFill>
              </a:rPr>
              <a:t> = O(1/k)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= 1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Recursive construction building on previous example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Implication: </a:t>
            </a:r>
            <a:r>
              <a:rPr lang="en-US" dirty="0" smtClean="0">
                <a:solidFill>
                  <a:srgbClr val="404040"/>
                </a:solidFill>
              </a:rPr>
              <a:t>coding advantage = </a:t>
            </a:r>
            <a:r>
              <a:rPr lang="en-US" dirty="0" err="1" smtClean="0">
                <a:solidFill>
                  <a:srgbClr val="FF0000"/>
                </a:solidFill>
              </a:rPr>
              <a:t>Ω(k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Note that for all instances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≤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endParaRPr lang="en-US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[Harvey </a:t>
            </a:r>
            <a:r>
              <a:rPr lang="en-US" sz="2000" dirty="0" err="1" smtClean="0">
                <a:solidFill>
                  <a:srgbClr val="008000"/>
                </a:solidFill>
              </a:rPr>
              <a:t>etal][Jain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etal</a:t>
            </a:r>
            <a:r>
              <a:rPr lang="en-US" sz="2000" dirty="0" smtClean="0">
                <a:solidFill>
                  <a:srgbClr val="008000"/>
                </a:solidFill>
              </a:rPr>
              <a:t>] [Kramer-</a:t>
            </a:r>
            <a:r>
              <a:rPr lang="en-US" sz="2000" dirty="0" err="1" smtClean="0">
                <a:solidFill>
                  <a:srgbClr val="008000"/>
                </a:solidFill>
              </a:rPr>
              <a:t>Savari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Lemma: </a:t>
            </a:r>
            <a:r>
              <a:rPr lang="en-US" dirty="0" smtClean="0"/>
              <a:t>For undirected graphs,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404040"/>
                </a:solidFill>
              </a:rPr>
              <a:t>≤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[Harvey </a:t>
            </a:r>
            <a:r>
              <a:rPr lang="en-US" sz="2000" dirty="0" err="1" smtClean="0">
                <a:solidFill>
                  <a:srgbClr val="008000"/>
                </a:solidFill>
              </a:rPr>
              <a:t>etal][Jain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etal</a:t>
            </a:r>
            <a:r>
              <a:rPr lang="en-US" sz="2000" dirty="0" smtClean="0">
                <a:solidFill>
                  <a:srgbClr val="008000"/>
                </a:solidFill>
              </a:rPr>
              <a:t>] [Kramer-</a:t>
            </a:r>
            <a:r>
              <a:rPr lang="en-US" sz="2000" dirty="0" err="1" smtClean="0">
                <a:solidFill>
                  <a:srgbClr val="008000"/>
                </a:solidFill>
              </a:rPr>
              <a:t>Savari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Lemma: </a:t>
            </a:r>
            <a:r>
              <a:rPr lang="en-US" dirty="0" smtClean="0"/>
              <a:t>For undirected graphs,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404040"/>
                </a:solidFill>
              </a:rPr>
              <a:t>≤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Why is it true in </a:t>
            </a:r>
            <a:r>
              <a:rPr lang="en-US" dirty="0" err="1" smtClean="0"/>
              <a:t>undir</a:t>
            </a:r>
            <a:r>
              <a:rPr lang="en-US" dirty="0" smtClean="0"/>
              <a:t> graphs and not in dir graphs?</a:t>
            </a:r>
          </a:p>
          <a:p>
            <a:pPr>
              <a:buNone/>
            </a:pPr>
            <a:r>
              <a:rPr lang="en-US" b="1" dirty="0" smtClean="0"/>
              <a:t>Intuition: </a:t>
            </a:r>
            <a:r>
              <a:rPr lang="en-US" dirty="0" smtClean="0">
                <a:solidFill>
                  <a:srgbClr val="404040"/>
                </a:solidFill>
              </a:rPr>
              <a:t>In </a:t>
            </a:r>
            <a:r>
              <a:rPr lang="en-US" dirty="0" err="1" smtClean="0">
                <a:solidFill>
                  <a:srgbClr val="404040"/>
                </a:solidFill>
              </a:rPr>
              <a:t>undir</a:t>
            </a:r>
            <a:r>
              <a:rPr lang="en-US" dirty="0" smtClean="0">
                <a:solidFill>
                  <a:srgbClr val="404040"/>
                </a:solidFill>
              </a:rPr>
              <a:t> graphs the min-sparse cut partitions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404040"/>
                </a:solidFill>
              </a:rPr>
              <a:t> into </a:t>
            </a:r>
            <a:r>
              <a:rPr lang="en-US" dirty="0" smtClean="0">
                <a:solidFill>
                  <a:srgbClr val="FF0000"/>
                </a:solidFill>
              </a:rPr>
              <a:t>(X, V-X)</a:t>
            </a:r>
            <a:r>
              <a:rPr lang="en-US" dirty="0" smtClean="0">
                <a:solidFill>
                  <a:srgbClr val="404040"/>
                </a:solidFill>
              </a:rPr>
              <a:t>. Not true in dir graphs.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929337" y="4998738"/>
            <a:ext cx="1546726" cy="112742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82029" y="4998738"/>
            <a:ext cx="1546726" cy="112742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9434" y="5104575"/>
            <a:ext cx="313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70429" y="507230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V-X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31843" y="5440053"/>
            <a:ext cx="1188537" cy="1588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31843" y="5746147"/>
            <a:ext cx="1188537" cy="1588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15601" y="5216964"/>
            <a:ext cx="1443170" cy="1588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56265" y="250751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39887" y="3056150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8892" y="3056150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6265" y="4435105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265" y="369424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9887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78892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4" idx="3"/>
            <a:endCxn id="5" idx="7"/>
          </p:cNvCxnSpPr>
          <p:nvPr/>
        </p:nvCxnSpPr>
        <p:spPr>
          <a:xfrm rot="5400000">
            <a:off x="2701805" y="2501690"/>
            <a:ext cx="483982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</p:cNvCxnSpPr>
          <p:nvPr/>
        </p:nvCxnSpPr>
        <p:spPr>
          <a:xfrm rot="16200000" flipH="1">
            <a:off x="3414612" y="2505261"/>
            <a:ext cx="483982" cy="64457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583871" y="4103607"/>
            <a:ext cx="1952207" cy="1339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068398" y="4102813"/>
            <a:ext cx="1938816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962656" y="4096212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9" idx="7"/>
          </p:cNvCxnSpPr>
          <p:nvPr/>
        </p:nvCxnSpPr>
        <p:spPr>
          <a:xfrm rot="5400000">
            <a:off x="2650475" y="4480615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34313" y="4526545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2631327" y="3124200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7"/>
          </p:cNvCxnSpPr>
          <p:nvPr/>
        </p:nvCxnSpPr>
        <p:spPr>
          <a:xfrm rot="10800000" flipV="1">
            <a:off x="3334314" y="3124200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47705" y="2138178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1327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78892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1327" y="250751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593025" y="250751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154020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070332" y="3785688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778958" y="305615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501585" y="305615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793040" y="3939577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793040" y="4765238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99961" y="4765238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693371" y="2507510"/>
            <a:ext cx="36679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 can multicast to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at </a:t>
            </a:r>
            <a:r>
              <a:rPr lang="en-US" i="1" dirty="0" smtClean="0"/>
              <a:t>rate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using network coding</a:t>
            </a:r>
          </a:p>
          <a:p>
            <a:endParaRPr lang="en-US" dirty="0" smtClean="0"/>
          </a:p>
          <a:p>
            <a:r>
              <a:rPr lang="en-US" dirty="0" smtClean="0"/>
              <a:t>Optimal rate since </a:t>
            </a:r>
          </a:p>
          <a:p>
            <a:r>
              <a:rPr lang="en-US" i="1" dirty="0" smtClean="0"/>
              <a:t>min-</a:t>
            </a:r>
            <a:r>
              <a:rPr lang="en-US" i="1" dirty="0" err="1" smtClean="0"/>
              <a:t>cut</a:t>
            </a:r>
            <a:r>
              <a:rPr lang="en-US" dirty="0" err="1" smtClean="0"/>
              <a:t>(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) = </a:t>
            </a:r>
            <a:r>
              <a:rPr lang="en-US" i="1" dirty="0" smtClean="0"/>
              <a:t>min-</a:t>
            </a:r>
            <a:r>
              <a:rPr lang="en-US" i="1" dirty="0" err="1" smtClean="0"/>
              <a:t>cut</a:t>
            </a:r>
            <a:r>
              <a:rPr lang="en-US" dirty="0" err="1" smtClean="0"/>
              <a:t>(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962834" y="1768846"/>
            <a:ext cx="253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Ahlswede-Cai-Li-Yeung</a:t>
            </a:r>
            <a:r>
              <a:rPr lang="en-US" dirty="0" smtClean="0">
                <a:solidFill>
                  <a:srgbClr val="008000"/>
                </a:solidFill>
              </a:rPr>
              <a:t>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[Harvey </a:t>
            </a:r>
            <a:r>
              <a:rPr lang="en-US" sz="2000" dirty="0" err="1" smtClean="0">
                <a:solidFill>
                  <a:srgbClr val="008000"/>
                </a:solidFill>
              </a:rPr>
              <a:t>etal][Jain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etal</a:t>
            </a:r>
            <a:r>
              <a:rPr lang="en-US" sz="2000" dirty="0" smtClean="0">
                <a:solidFill>
                  <a:srgbClr val="008000"/>
                </a:solidFill>
              </a:rPr>
              <a:t>] [Kramer-</a:t>
            </a:r>
            <a:r>
              <a:rPr lang="en-US" sz="2000" dirty="0" err="1" smtClean="0">
                <a:solidFill>
                  <a:srgbClr val="008000"/>
                </a:solidFill>
              </a:rPr>
              <a:t>Savari</a:t>
            </a:r>
            <a:r>
              <a:rPr lang="en-US" sz="2000" dirty="0" smtClean="0">
                <a:solidFill>
                  <a:srgbClr val="008000"/>
                </a:solidFill>
              </a:rPr>
              <a:t>]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Proposition: </a:t>
            </a:r>
            <a:r>
              <a:rPr lang="en-US" dirty="0" smtClean="0"/>
              <a:t>For undirected graphs,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404040"/>
                </a:solidFill>
              </a:rPr>
              <a:t>≤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min-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called the</a:t>
            </a:r>
            <a:r>
              <a:rPr lang="en-US" dirty="0" smtClean="0">
                <a:solidFill>
                  <a:srgbClr val="FF0000"/>
                </a:solidFill>
              </a:rPr>
              <a:t> flow-cut gap </a:t>
            </a:r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Coding advantage =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≤ </a:t>
            </a:r>
            <a:r>
              <a:rPr lang="en-US" dirty="0" smtClean="0">
                <a:solidFill>
                  <a:srgbClr val="FF0000"/>
                </a:solidFill>
              </a:rPr>
              <a:t>flow-cut gap </a:t>
            </a:r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Coding advantage =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≤ </a:t>
            </a:r>
            <a:r>
              <a:rPr lang="en-US" dirty="0" smtClean="0">
                <a:solidFill>
                  <a:srgbClr val="FF0000"/>
                </a:solidFill>
              </a:rPr>
              <a:t>flow-cut gap </a:t>
            </a:r>
          </a:p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</a:rPr>
              <a:t>Large literature on flow-cut gaps in </a:t>
            </a:r>
            <a:r>
              <a:rPr lang="en-US" dirty="0" err="1" smtClean="0">
                <a:solidFill>
                  <a:srgbClr val="404040"/>
                </a:solidFill>
              </a:rPr>
              <a:t>undirectd</a:t>
            </a:r>
            <a:r>
              <a:rPr lang="en-US" dirty="0" smtClean="0">
                <a:solidFill>
                  <a:srgbClr val="404040"/>
                </a:solidFill>
              </a:rPr>
              <a:t> graphs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gap = 1 </a:t>
            </a:r>
            <a:r>
              <a:rPr lang="en-US" dirty="0" smtClean="0"/>
              <a:t>for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= 2 [</a:t>
            </a:r>
            <a:r>
              <a:rPr lang="en-US" dirty="0" err="1" smtClean="0">
                <a:solidFill>
                  <a:srgbClr val="FF0000"/>
                </a:solidFill>
              </a:rPr>
              <a:t>Hu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gap = 1 </a:t>
            </a:r>
            <a:r>
              <a:rPr lang="en-US" dirty="0" smtClean="0">
                <a:solidFill>
                  <a:srgbClr val="404040"/>
                </a:solidFill>
              </a:rPr>
              <a:t>for special cases (see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Schrijver</a:t>
            </a:r>
            <a:r>
              <a:rPr lang="en-US" dirty="0" smtClean="0">
                <a:solidFill>
                  <a:srgbClr val="008000"/>
                </a:solidFill>
              </a:rPr>
              <a:t> book]</a:t>
            </a:r>
            <a:r>
              <a:rPr lang="en-US" dirty="0" smtClean="0">
                <a:solidFill>
                  <a:srgbClr val="40404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gap = </a:t>
            </a:r>
            <a:r>
              <a:rPr lang="en-US" dirty="0" err="1" smtClean="0">
                <a:solidFill>
                  <a:srgbClr val="FF0000"/>
                </a:solidFill>
              </a:rPr>
              <a:t>O(log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for all instances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Linial,London,Rabinovich</a:t>
            </a:r>
            <a:r>
              <a:rPr lang="en-US" dirty="0" smtClean="0">
                <a:solidFill>
                  <a:srgbClr val="008000"/>
                </a:solidFill>
              </a:rPr>
              <a:t>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gap = </a:t>
            </a:r>
            <a:r>
              <a:rPr lang="en-US" dirty="0" err="1" smtClean="0">
                <a:solidFill>
                  <a:srgbClr val="FF0000"/>
                </a:solidFill>
              </a:rPr>
              <a:t>O(√log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404040"/>
                </a:solidFill>
              </a:rPr>
              <a:t>for planar and minor-free graphs </a:t>
            </a:r>
            <a:r>
              <a:rPr lang="en-US" dirty="0" smtClean="0">
                <a:solidFill>
                  <a:srgbClr val="008000"/>
                </a:solidFill>
              </a:rPr>
              <a:t>[Ra0]</a:t>
            </a:r>
          </a:p>
          <a:p>
            <a:r>
              <a:rPr lang="en-US" b="1" dirty="0" smtClean="0">
                <a:solidFill>
                  <a:srgbClr val="404040"/>
                </a:solidFill>
              </a:rPr>
              <a:t>Conjecture: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gap = O(1)</a:t>
            </a:r>
            <a:r>
              <a:rPr lang="en-US" dirty="0" smtClean="0">
                <a:solidFill>
                  <a:srgbClr val="404040"/>
                </a:solidFill>
              </a:rPr>
              <a:t> for planar and minor-free graphs </a:t>
            </a:r>
            <a:r>
              <a:rPr lang="en-US" dirty="0" smtClean="0">
                <a:solidFill>
                  <a:srgbClr val="008000"/>
                </a:solidFill>
              </a:rPr>
              <a:t>[</a:t>
            </a:r>
            <a:r>
              <a:rPr lang="en-US" dirty="0" err="1" smtClean="0">
                <a:solidFill>
                  <a:srgbClr val="008000"/>
                </a:solidFill>
              </a:rPr>
              <a:t>Gupta,Neman-Rabinovich,Sinclair</a:t>
            </a:r>
            <a:r>
              <a:rPr lang="en-US" dirty="0" smtClean="0">
                <a:solidFill>
                  <a:srgbClr val="008000"/>
                </a:solidFill>
              </a:rPr>
              <a:t>] </a:t>
            </a:r>
            <a:endParaRPr lang="en-US" b="1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[Li-Li] </a:t>
            </a:r>
            <a:r>
              <a:rPr lang="en-US" dirty="0" smtClean="0">
                <a:solidFill>
                  <a:srgbClr val="404040"/>
                </a:solidFill>
              </a:rPr>
              <a:t>and others</a:t>
            </a: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Bold Conjecture: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all </a:t>
            </a:r>
            <a:r>
              <a:rPr lang="en-US" dirty="0" err="1" smtClean="0"/>
              <a:t>undir</a:t>
            </a:r>
            <a:r>
              <a:rPr lang="en-US" dirty="0" smtClean="0"/>
              <a:t> graph multiple </a:t>
            </a:r>
            <a:r>
              <a:rPr lang="en-US" dirty="0" err="1" smtClean="0"/>
              <a:t>unicast</a:t>
            </a:r>
            <a:r>
              <a:rPr lang="en-US" dirty="0" smtClean="0"/>
              <a:t> instances!</a:t>
            </a:r>
          </a:p>
          <a:p>
            <a:pPr>
              <a:buNone/>
            </a:pPr>
            <a:r>
              <a:rPr lang="en-US" dirty="0" smtClean="0"/>
              <a:t>No advantage if conjecture is true!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in </a:t>
            </a:r>
            <a:r>
              <a:rPr lang="en-US" dirty="0" err="1" smtClean="0"/>
              <a:t>Undir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en-US" b="1" dirty="0" smtClean="0"/>
              <a:t>Remark: </a:t>
            </a:r>
            <a:r>
              <a:rPr lang="en-US" dirty="0" smtClean="0"/>
              <a:t>Flow-cut gap ideas can be extended to bound coding advantage for multiple sessions/multicast case to be </a:t>
            </a:r>
            <a:r>
              <a:rPr lang="en-US" dirty="0" err="1" smtClean="0">
                <a:solidFill>
                  <a:srgbClr val="FF0000"/>
                </a:solidFill>
              </a:rPr>
              <a:t>O(log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>
              <a:buNone/>
            </a:pPr>
            <a:r>
              <a:rPr lang="en-US" dirty="0" smtClean="0"/>
              <a:t>Related to the </a:t>
            </a:r>
            <a:r>
              <a:rPr lang="en-US" i="1" dirty="0" smtClean="0"/>
              <a:t>Steiner ratio cut </a:t>
            </a:r>
            <a:r>
              <a:rPr lang="en-US" dirty="0" smtClean="0"/>
              <a:t>problem and the integrality gap of its LP relaxation</a:t>
            </a:r>
          </a:p>
          <a:p>
            <a:pPr>
              <a:buNone/>
            </a:pPr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404040"/>
                </a:solidFill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Advantage for Multiple </a:t>
            </a:r>
            <a:r>
              <a:rPr lang="en-US" dirty="0" err="1" smtClean="0"/>
              <a:t>Unicast</a:t>
            </a:r>
            <a:r>
              <a:rPr lang="en-US" dirty="0" smtClean="0"/>
              <a:t>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 advantage very large for directed graphs</a:t>
            </a:r>
          </a:p>
          <a:p>
            <a:r>
              <a:rPr lang="en-US" dirty="0" smtClean="0"/>
              <a:t>Coding advantage is at most the flow-cut gap in undirected graphs. Conjectured to be 1</a:t>
            </a:r>
          </a:p>
          <a:p>
            <a:r>
              <a:rPr lang="en-US" b="1" dirty="0" smtClean="0"/>
              <a:t>Wide open: </a:t>
            </a:r>
            <a:r>
              <a:rPr lang="en-US" dirty="0" smtClean="0"/>
              <a:t>(approximate) understanding of 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Several upper bounds based on generalizations of cuts and other information inequalities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 advantage large in </a:t>
            </a:r>
            <a:r>
              <a:rPr lang="en-US" i="1" dirty="0" smtClean="0"/>
              <a:t>directed</a:t>
            </a:r>
            <a:r>
              <a:rPr lang="en-US" dirty="0" smtClean="0"/>
              <a:t> graphs</a:t>
            </a:r>
          </a:p>
          <a:p>
            <a:r>
              <a:rPr lang="en-US" dirty="0" smtClean="0"/>
              <a:t>Much less in </a:t>
            </a:r>
            <a:r>
              <a:rPr lang="en-US" i="1" dirty="0" smtClean="0"/>
              <a:t>undirected</a:t>
            </a:r>
            <a:r>
              <a:rPr lang="en-US" dirty="0" smtClean="0"/>
              <a:t> graphs </a:t>
            </a:r>
          </a:p>
          <a:p>
            <a:pPr lvl="1"/>
            <a:r>
              <a:rPr lang="en-US" dirty="0" smtClean="0"/>
              <a:t>at most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smtClean="0"/>
              <a:t>a for multicast</a:t>
            </a:r>
          </a:p>
          <a:p>
            <a:pPr lvl="1"/>
            <a:r>
              <a:rPr lang="en-US" dirty="0" smtClean="0"/>
              <a:t>at most flow-cut gap for </a:t>
            </a:r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unicast</a:t>
            </a:r>
            <a:r>
              <a:rPr lang="en-US" dirty="0" smtClean="0"/>
              <a:t>; </a:t>
            </a:r>
            <a:r>
              <a:rPr lang="en-US" dirty="0" err="1" smtClean="0">
                <a:solidFill>
                  <a:srgbClr val="FF0000"/>
                </a:solidFill>
              </a:rPr>
              <a:t>O(log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at most Steiner ratio gap for </a:t>
            </a:r>
            <a:r>
              <a:rPr lang="en-US" dirty="0" err="1" smtClean="0"/>
              <a:t>mult</a:t>
            </a:r>
            <a:r>
              <a:rPr lang="en-US" dirty="0" smtClean="0"/>
              <a:t>. multicast; </a:t>
            </a:r>
            <a:r>
              <a:rPr lang="en-US" dirty="0" err="1" smtClean="0">
                <a:solidFill>
                  <a:srgbClr val="FF0000"/>
                </a:solidFill>
              </a:rPr>
              <a:t>O(log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Several (difficult) open problems in resolving precise bounds on coding advantage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56265" y="250751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39887" y="3056150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8892" y="3056150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6265" y="4435105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265" y="369424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9887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78892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4" idx="3"/>
            <a:endCxn id="5" idx="7"/>
          </p:cNvCxnSpPr>
          <p:nvPr/>
        </p:nvCxnSpPr>
        <p:spPr>
          <a:xfrm rot="5400000">
            <a:off x="2701805" y="2501690"/>
            <a:ext cx="483982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</p:cNvCxnSpPr>
          <p:nvPr/>
        </p:nvCxnSpPr>
        <p:spPr>
          <a:xfrm rot="16200000" flipH="1">
            <a:off x="3414612" y="2505261"/>
            <a:ext cx="483982" cy="64457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583871" y="4103607"/>
            <a:ext cx="1952207" cy="1339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068398" y="4102813"/>
            <a:ext cx="1938816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962656" y="4096212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9" idx="7"/>
          </p:cNvCxnSpPr>
          <p:nvPr/>
        </p:nvCxnSpPr>
        <p:spPr>
          <a:xfrm rot="5400000">
            <a:off x="2650475" y="4480615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34313" y="4526545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2631327" y="3124200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7"/>
          </p:cNvCxnSpPr>
          <p:nvPr/>
        </p:nvCxnSpPr>
        <p:spPr>
          <a:xfrm rot="10800000" flipV="1">
            <a:off x="3334314" y="3124200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47705" y="2138178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1327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78892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1327" y="250751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593025" y="250751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154020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070332" y="3785688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778958" y="305615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501585" y="305615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793040" y="3939577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793040" y="4765238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99961" y="4765238"/>
            <a:ext cx="631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693371" y="2507510"/>
            <a:ext cx="366799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 can multicast to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at </a:t>
            </a:r>
            <a:r>
              <a:rPr lang="en-US" i="1" dirty="0" smtClean="0"/>
              <a:t>rate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using network coding</a:t>
            </a:r>
          </a:p>
          <a:p>
            <a:endParaRPr lang="en-US" dirty="0" smtClean="0"/>
          </a:p>
          <a:p>
            <a:r>
              <a:rPr lang="en-US" dirty="0" smtClean="0"/>
              <a:t>Optimal rate since </a:t>
            </a:r>
          </a:p>
          <a:p>
            <a:r>
              <a:rPr lang="en-US" i="1" dirty="0" smtClean="0"/>
              <a:t>min-</a:t>
            </a:r>
            <a:r>
              <a:rPr lang="en-US" i="1" dirty="0" err="1" smtClean="0"/>
              <a:t>cut</a:t>
            </a:r>
            <a:r>
              <a:rPr lang="en-US" dirty="0" err="1" smtClean="0"/>
              <a:t>(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) = </a:t>
            </a:r>
            <a:r>
              <a:rPr lang="en-US" i="1" dirty="0" smtClean="0"/>
              <a:t>min-</a:t>
            </a:r>
            <a:r>
              <a:rPr lang="en-US" i="1" dirty="0" err="1" smtClean="0"/>
              <a:t>cut</a:t>
            </a:r>
            <a:r>
              <a:rPr lang="en-US" dirty="0" err="1" smtClean="0"/>
              <a:t>(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Question: </a:t>
            </a:r>
            <a:r>
              <a:rPr lang="en-US" dirty="0" smtClean="0">
                <a:solidFill>
                  <a:srgbClr val="000000"/>
                </a:solidFill>
              </a:rPr>
              <a:t>what is the best achievable rate without coding (only routing) 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56265" y="250751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39887" y="3056150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8892" y="3056150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6265" y="4435105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265" y="369424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9887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78892" y="5086406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4" idx="3"/>
            <a:endCxn id="5" idx="7"/>
          </p:cNvCxnSpPr>
          <p:nvPr/>
        </p:nvCxnSpPr>
        <p:spPr>
          <a:xfrm rot="5400000">
            <a:off x="2701805" y="2501690"/>
            <a:ext cx="483982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</p:cNvCxnSpPr>
          <p:nvPr/>
        </p:nvCxnSpPr>
        <p:spPr>
          <a:xfrm rot="16200000" flipH="1">
            <a:off x="3414612" y="2505261"/>
            <a:ext cx="483982" cy="64457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583871" y="4103607"/>
            <a:ext cx="1952207" cy="1339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068398" y="4102813"/>
            <a:ext cx="1938816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962656" y="4096212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9" idx="7"/>
          </p:cNvCxnSpPr>
          <p:nvPr/>
        </p:nvCxnSpPr>
        <p:spPr>
          <a:xfrm rot="5400000">
            <a:off x="2650475" y="4480615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34313" y="4526545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2631327" y="3124200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7"/>
          </p:cNvCxnSpPr>
          <p:nvPr/>
        </p:nvCxnSpPr>
        <p:spPr>
          <a:xfrm rot="10800000" flipV="1">
            <a:off x="3334314" y="3124200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47705" y="2138178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1327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78892" y="509979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1327" y="250751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593025" y="2507510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154020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693371" y="2507510"/>
            <a:ext cx="36679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 can multicast to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at </a:t>
            </a:r>
            <a:r>
              <a:rPr lang="en-US" i="1" dirty="0" smtClean="0"/>
              <a:t>rate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using network coding</a:t>
            </a:r>
          </a:p>
          <a:p>
            <a:endParaRPr lang="en-US" dirty="0" smtClean="0"/>
          </a:p>
          <a:p>
            <a:r>
              <a:rPr lang="en-US" dirty="0" smtClean="0"/>
              <a:t>Optimal rate since </a:t>
            </a:r>
          </a:p>
          <a:p>
            <a:r>
              <a:rPr lang="en-US" i="1" dirty="0" smtClean="0"/>
              <a:t>min-</a:t>
            </a:r>
            <a:r>
              <a:rPr lang="en-US" i="1" dirty="0" err="1" smtClean="0"/>
              <a:t>cut</a:t>
            </a:r>
            <a:r>
              <a:rPr lang="en-US" dirty="0" err="1" smtClean="0"/>
              <a:t>(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) = </a:t>
            </a:r>
            <a:r>
              <a:rPr lang="en-US" i="1" dirty="0" smtClean="0"/>
              <a:t>min-</a:t>
            </a:r>
            <a:r>
              <a:rPr lang="en-US" i="1" dirty="0" err="1" smtClean="0"/>
              <a:t>cut</a:t>
            </a:r>
            <a:r>
              <a:rPr lang="en-US" dirty="0" err="1" smtClean="0"/>
              <a:t>(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Question: </a:t>
            </a:r>
            <a:r>
              <a:rPr lang="en-US" dirty="0" smtClean="0">
                <a:solidFill>
                  <a:srgbClr val="000000"/>
                </a:solidFill>
              </a:rPr>
              <a:t>what is the best achievable rate without coding (only routing) ?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Rate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is easy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Can we do better?</a:t>
            </a:r>
          </a:p>
          <a:p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070332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79648" y="172357"/>
            <a:ext cx="616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Question: </a:t>
            </a:r>
            <a:r>
              <a:rPr lang="en-US" dirty="0" smtClean="0">
                <a:solidFill>
                  <a:srgbClr val="000000"/>
                </a:solidFill>
              </a:rPr>
              <a:t>what is the best achievable rate without coding?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Rate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is easy. Can we do better?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Yes, in a fractional sense</a:t>
            </a:r>
          </a:p>
          <a:p>
            <a:endParaRPr lang="en-US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879648" y="5733143"/>
            <a:ext cx="712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, T</a:t>
            </a:r>
            <a:r>
              <a:rPr lang="en-US" baseline="-25000" dirty="0" smtClean="0"/>
              <a:t>2</a:t>
            </a:r>
            <a:r>
              <a:rPr lang="en-US" dirty="0" smtClean="0"/>
              <a:t> , T</a:t>
            </a:r>
            <a:r>
              <a:rPr lang="en-US" baseline="-25000" dirty="0" smtClean="0"/>
              <a:t>3</a:t>
            </a:r>
            <a:r>
              <a:rPr lang="en-US" dirty="0" smtClean="0"/>
              <a:t> are multicast/Steiner trees: each edge of G in at most 2 trees</a:t>
            </a:r>
          </a:p>
          <a:p>
            <a:r>
              <a:rPr lang="en-US" dirty="0" smtClean="0"/>
              <a:t>Use each tree for </a:t>
            </a:r>
            <a:r>
              <a:rPr lang="en-US" dirty="0" smtClean="0">
                <a:solidFill>
                  <a:srgbClr val="FF0000"/>
                </a:solidFill>
              </a:rPr>
              <a:t>½</a:t>
            </a:r>
            <a:r>
              <a:rPr lang="en-US" dirty="0" smtClean="0"/>
              <a:t> the time.  Rate = </a:t>
            </a:r>
            <a:r>
              <a:rPr lang="en-US" dirty="0" smtClean="0">
                <a:solidFill>
                  <a:srgbClr val="FF0000"/>
                </a:solidFill>
              </a:rPr>
              <a:t>3/2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173693" y="1819074"/>
            <a:ext cx="7310270" cy="3409000"/>
            <a:chOff x="1173693" y="1819074"/>
            <a:chExt cx="7310270" cy="3409000"/>
          </a:xfrm>
        </p:grpSpPr>
        <p:sp>
          <p:nvSpPr>
            <p:cNvPr id="36" name="TextBox 35"/>
            <p:cNvSpPr txBox="1"/>
            <p:nvPr/>
          </p:nvSpPr>
          <p:spPr>
            <a:xfrm>
              <a:off x="2521258" y="4858742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006656" y="4785267"/>
              <a:ext cx="477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6454149" y="1837039"/>
              <a:ext cx="1530445" cy="3330951"/>
              <a:chOff x="1082253" y="2028773"/>
              <a:chExt cx="1530445" cy="33309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798631" y="239810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082253" y="2946745"/>
                <a:ext cx="91440" cy="914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1258" y="2946745"/>
                <a:ext cx="91440" cy="914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798631" y="4325700"/>
                <a:ext cx="91440" cy="914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98631" y="3584844"/>
                <a:ext cx="91440" cy="914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82253" y="4977001"/>
                <a:ext cx="91440" cy="91440"/>
              </a:xfrm>
              <a:prstGeom prst="ellips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21258" y="4977001"/>
                <a:ext cx="91440" cy="91440"/>
              </a:xfrm>
              <a:prstGeom prst="ellips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>
                <a:stCxn id="4" idx="3"/>
                <a:endCxn id="5" idx="7"/>
              </p:cNvCxnSpPr>
              <p:nvPr/>
            </p:nvCxnSpPr>
            <p:spPr>
              <a:xfrm rot="5400000">
                <a:off x="1244171" y="2392285"/>
                <a:ext cx="483982" cy="65172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4" idx="5"/>
              </p:cNvCxnSpPr>
              <p:nvPr/>
            </p:nvCxnSpPr>
            <p:spPr>
              <a:xfrm rot="16200000" flipH="1">
                <a:off x="1956978" y="2395856"/>
                <a:ext cx="483982" cy="644578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126237" y="3994202"/>
                <a:ext cx="1952207" cy="13391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1610764" y="3993408"/>
                <a:ext cx="1938816" cy="1588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890071" y="2028773"/>
                <a:ext cx="477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6600"/>
                    </a:solidFill>
                  </a:rPr>
                  <a:t>S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73693" y="4990392"/>
                <a:ext cx="477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28483" y="3676284"/>
                <a:ext cx="483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173693" y="1819074"/>
              <a:ext cx="4497349" cy="3348916"/>
              <a:chOff x="3509307" y="2010808"/>
              <a:chExt cx="4497349" cy="3348916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509307" y="2028773"/>
                <a:ext cx="1530445" cy="3330951"/>
                <a:chOff x="3509307" y="2028773"/>
                <a:chExt cx="1530445" cy="3330951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4225685" y="2398105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3509307" y="2946745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948312" y="2946745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225685" y="4325700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225685" y="3584844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509307" y="4977001"/>
                  <a:ext cx="91440" cy="91440"/>
                </a:xfrm>
                <a:prstGeom prst="ellips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948312" y="4977001"/>
                  <a:ext cx="91440" cy="91440"/>
                </a:xfrm>
                <a:prstGeom prst="ellips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Arrow Connector 67"/>
                <p:cNvCxnSpPr>
                  <a:stCxn id="61" idx="3"/>
                  <a:endCxn id="62" idx="7"/>
                </p:cNvCxnSpPr>
                <p:nvPr/>
              </p:nvCxnSpPr>
              <p:spPr>
                <a:xfrm rot="5400000">
                  <a:off x="3671225" y="2392285"/>
                  <a:ext cx="483982" cy="6517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rot="5400000">
                  <a:off x="3932076" y="3986807"/>
                  <a:ext cx="676198" cy="158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>
                  <a:stCxn id="64" idx="3"/>
                  <a:endCxn id="66" idx="7"/>
                </p:cNvCxnSpPr>
                <p:nvPr/>
              </p:nvCxnSpPr>
              <p:spPr>
                <a:xfrm rot="5400000">
                  <a:off x="3619895" y="4371210"/>
                  <a:ext cx="586643" cy="6517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4303733" y="4417140"/>
                  <a:ext cx="644579" cy="573252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>
                  <a:endCxn id="65" idx="1"/>
                </p:cNvCxnSpPr>
                <p:nvPr/>
              </p:nvCxnSpPr>
              <p:spPr>
                <a:xfrm>
                  <a:off x="3600747" y="3014795"/>
                  <a:ext cx="638329" cy="58344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4317125" y="2028773"/>
                  <a:ext cx="4773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6600"/>
                      </a:solidFill>
                    </a:rPr>
                    <a:t>S</a:t>
                  </a:r>
                  <a:endParaRPr lang="en-US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600747" y="4990392"/>
                  <a:ext cx="4773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R</a:t>
                  </a:r>
                  <a:r>
                    <a:rPr lang="en-US" baseline="-25000" dirty="0" smtClean="0">
                      <a:solidFill>
                        <a:srgbClr val="0000FF"/>
                      </a:solidFill>
                    </a:rPr>
                    <a:t>1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3600747" y="3676284"/>
                  <a:ext cx="4835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6090344" y="2010808"/>
                <a:ext cx="1916312" cy="3330951"/>
                <a:chOff x="6090344" y="2010808"/>
                <a:chExt cx="1916312" cy="3330951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6806722" y="238014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090344" y="2928780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529349" y="2928780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806722" y="4307735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806722" y="3566879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090344" y="4959036"/>
                  <a:ext cx="91440" cy="91440"/>
                </a:xfrm>
                <a:prstGeom prst="ellips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7529349" y="4959036"/>
                  <a:ext cx="91440" cy="91440"/>
                </a:xfrm>
                <a:prstGeom prst="ellips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Arrow Connector 48"/>
                <p:cNvCxnSpPr>
                  <a:stCxn id="40" idx="5"/>
                </p:cNvCxnSpPr>
                <p:nvPr/>
              </p:nvCxnSpPr>
              <p:spPr>
                <a:xfrm rot="16200000" flipH="1">
                  <a:off x="6965069" y="2377891"/>
                  <a:ext cx="483982" cy="64457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6513113" y="3968842"/>
                  <a:ext cx="676198" cy="158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>
                  <a:stCxn id="43" idx="3"/>
                  <a:endCxn id="45" idx="7"/>
                </p:cNvCxnSpPr>
                <p:nvPr/>
              </p:nvCxnSpPr>
              <p:spPr>
                <a:xfrm rot="5400000">
                  <a:off x="6200932" y="4353245"/>
                  <a:ext cx="586643" cy="6517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6884770" y="4399175"/>
                  <a:ext cx="644579" cy="573252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>
                  <a:endCxn id="44" idx="7"/>
                </p:cNvCxnSpPr>
                <p:nvPr/>
              </p:nvCxnSpPr>
              <p:spPr>
                <a:xfrm rot="10800000" flipV="1">
                  <a:off x="6884771" y="2996830"/>
                  <a:ext cx="644578" cy="58344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6898162" y="2010808"/>
                  <a:ext cx="4773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6600"/>
                      </a:solidFill>
                    </a:rPr>
                    <a:t>S</a:t>
                  </a:r>
                  <a:endParaRPr lang="en-US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181784" y="4972427"/>
                  <a:ext cx="4773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R</a:t>
                  </a:r>
                  <a:r>
                    <a:rPr lang="en-US" baseline="-25000" dirty="0" smtClean="0">
                      <a:solidFill>
                        <a:srgbClr val="0000FF"/>
                      </a:solidFill>
                    </a:rPr>
                    <a:t>1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529349" y="4972427"/>
                  <a:ext cx="4773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R</a:t>
                  </a:r>
                  <a:r>
                    <a:rPr lang="en-US" baseline="-25000" dirty="0" smtClean="0">
                      <a:solidFill>
                        <a:srgbClr val="0000FF"/>
                      </a:solidFill>
                    </a:rPr>
                    <a:t>2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181784" y="3676284"/>
                  <a:ext cx="4835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r>
                    <a:rPr lang="en-US" baseline="-25000" dirty="0" smtClean="0"/>
                    <a:t>2</a:t>
                  </a:r>
                  <a:endParaRPr lang="en-US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/>
          <p:nvPr/>
        </p:nvSpPr>
        <p:spPr>
          <a:xfrm>
            <a:off x="2287842" y="378568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571464" y="433432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010469" y="433432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287842" y="5713284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287842" y="4972428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571464" y="6364585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010469" y="6364585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69" idx="3"/>
            <a:endCxn id="70" idx="7"/>
          </p:cNvCxnSpPr>
          <p:nvPr/>
        </p:nvCxnSpPr>
        <p:spPr>
          <a:xfrm rot="5400000">
            <a:off x="1733382" y="3779869"/>
            <a:ext cx="483982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9" idx="5"/>
          </p:cNvCxnSpPr>
          <p:nvPr/>
        </p:nvCxnSpPr>
        <p:spPr>
          <a:xfrm rot="16200000" flipH="1">
            <a:off x="2446189" y="3783440"/>
            <a:ext cx="483982" cy="64457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615448" y="5381786"/>
            <a:ext cx="1952207" cy="1339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2099975" y="5380992"/>
            <a:ext cx="1938816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1994233" y="5374391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6" idx="3"/>
            <a:endCxn id="85" idx="7"/>
          </p:cNvCxnSpPr>
          <p:nvPr/>
        </p:nvCxnSpPr>
        <p:spPr>
          <a:xfrm rot="5400000">
            <a:off x="1682052" y="5758794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365890" y="5804724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84" idx="1"/>
          </p:cNvCxnSpPr>
          <p:nvPr/>
        </p:nvCxnSpPr>
        <p:spPr>
          <a:xfrm>
            <a:off x="1662904" y="4402379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84" idx="7"/>
          </p:cNvCxnSpPr>
          <p:nvPr/>
        </p:nvCxnSpPr>
        <p:spPr>
          <a:xfrm rot="10800000" flipV="1">
            <a:off x="2365891" y="4402379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79282" y="341635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62904" y="6377976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10469" y="6377976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62904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2624602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788248" y="5713284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888583" y="440237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062579" y="5188857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533163" y="5713284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105" name="Oval 104"/>
          <p:cNvSpPr/>
          <p:nvPr/>
        </p:nvSpPr>
        <p:spPr>
          <a:xfrm>
            <a:off x="5288495" y="378568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572117" y="433432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011122" y="4334329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288495" y="5713284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288495" y="4972428"/>
            <a:ext cx="91440" cy="91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572117" y="6364585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011122" y="6364585"/>
            <a:ext cx="91440" cy="9144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105" idx="3"/>
            <a:endCxn id="106" idx="7"/>
          </p:cNvCxnSpPr>
          <p:nvPr/>
        </p:nvCxnSpPr>
        <p:spPr>
          <a:xfrm rot="5400000">
            <a:off x="4734035" y="3779869"/>
            <a:ext cx="483982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5" idx="5"/>
          </p:cNvCxnSpPr>
          <p:nvPr/>
        </p:nvCxnSpPr>
        <p:spPr>
          <a:xfrm rot="16200000" flipH="1">
            <a:off x="5446842" y="3783440"/>
            <a:ext cx="483982" cy="64457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3616101" y="5381786"/>
            <a:ext cx="1952207" cy="13391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100628" y="5380992"/>
            <a:ext cx="1938816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4994886" y="5374391"/>
            <a:ext cx="676198" cy="158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8" idx="3"/>
            <a:endCxn id="110" idx="7"/>
          </p:cNvCxnSpPr>
          <p:nvPr/>
        </p:nvCxnSpPr>
        <p:spPr>
          <a:xfrm rot="5400000">
            <a:off x="4682705" y="5758794"/>
            <a:ext cx="586643" cy="65172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366543" y="5804724"/>
            <a:ext cx="644579" cy="57325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109" idx="1"/>
          </p:cNvCxnSpPr>
          <p:nvPr/>
        </p:nvCxnSpPr>
        <p:spPr>
          <a:xfrm>
            <a:off x="4663557" y="4402379"/>
            <a:ext cx="638329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09" idx="7"/>
          </p:cNvCxnSpPr>
          <p:nvPr/>
        </p:nvCxnSpPr>
        <p:spPr>
          <a:xfrm rot="10800000" flipV="1">
            <a:off x="5366544" y="4402379"/>
            <a:ext cx="644578" cy="583440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379935" y="3416357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63557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3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4311594" y="5034968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3</a:t>
            </a:r>
            <a:endParaRPr lang="en-US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118099" y="5094645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3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472616" y="4378497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015892" y="5063868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4777239" y="5682506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5493199" y="5713284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666976" y="3785689"/>
            <a:ext cx="477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400" baseline="-25000" dirty="0" smtClean="0"/>
              <a:t>3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6531482" y="4347720"/>
            <a:ext cx="218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bits in 2 time units 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723265" y="6351194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70830" y="6351194"/>
            <a:ext cx="4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1160303" y="3416357"/>
            <a:ext cx="69132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>
            <a:grpSpLocks noChangeAspect="1"/>
          </p:cNvGrpSpPr>
          <p:nvPr/>
        </p:nvGrpSpPr>
        <p:grpSpPr>
          <a:xfrm>
            <a:off x="1182418" y="205825"/>
            <a:ext cx="6832963" cy="3210532"/>
            <a:chOff x="1173693" y="1819074"/>
            <a:chExt cx="7310270" cy="3434800"/>
          </a:xfrm>
        </p:grpSpPr>
        <p:sp>
          <p:nvSpPr>
            <p:cNvPr id="124" name="TextBox 123"/>
            <p:cNvSpPr txBox="1"/>
            <p:nvPr/>
          </p:nvSpPr>
          <p:spPr>
            <a:xfrm>
              <a:off x="2521258" y="4858743"/>
              <a:ext cx="477307" cy="39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006656" y="4785267"/>
              <a:ext cx="477307" cy="39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grpSp>
          <p:nvGrpSpPr>
            <p:cNvPr id="126" name="Group 85"/>
            <p:cNvGrpSpPr/>
            <p:nvPr/>
          </p:nvGrpSpPr>
          <p:grpSpPr>
            <a:xfrm>
              <a:off x="6454149" y="1837039"/>
              <a:ext cx="1530445" cy="3356751"/>
              <a:chOff x="1082253" y="2028773"/>
              <a:chExt cx="1530445" cy="3356751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1798631" y="239810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4"/>
              <p:cNvSpPr/>
              <p:nvPr/>
            </p:nvSpPr>
            <p:spPr>
              <a:xfrm>
                <a:off x="1082253" y="2946745"/>
                <a:ext cx="91440" cy="914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5"/>
              <p:cNvSpPr/>
              <p:nvPr/>
            </p:nvSpPr>
            <p:spPr>
              <a:xfrm>
                <a:off x="2521258" y="2946745"/>
                <a:ext cx="91440" cy="914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6"/>
              <p:cNvSpPr/>
              <p:nvPr/>
            </p:nvSpPr>
            <p:spPr>
              <a:xfrm>
                <a:off x="1798631" y="4325700"/>
                <a:ext cx="91440" cy="914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7"/>
              <p:cNvSpPr/>
              <p:nvPr/>
            </p:nvSpPr>
            <p:spPr>
              <a:xfrm>
                <a:off x="1798631" y="3584844"/>
                <a:ext cx="91440" cy="9144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8"/>
              <p:cNvSpPr/>
              <p:nvPr/>
            </p:nvSpPr>
            <p:spPr>
              <a:xfrm>
                <a:off x="1082253" y="4977001"/>
                <a:ext cx="91440" cy="91440"/>
              </a:xfrm>
              <a:prstGeom prst="ellips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9"/>
              <p:cNvSpPr/>
              <p:nvPr/>
            </p:nvSpPr>
            <p:spPr>
              <a:xfrm>
                <a:off x="2521258" y="4977001"/>
                <a:ext cx="91440" cy="91440"/>
              </a:xfrm>
              <a:prstGeom prst="ellips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Arrow Connector 178"/>
              <p:cNvCxnSpPr>
                <a:stCxn id="172" idx="3"/>
              </p:cNvCxnSpPr>
              <p:nvPr/>
            </p:nvCxnSpPr>
            <p:spPr>
              <a:xfrm rot="5400000">
                <a:off x="1244171" y="2392285"/>
                <a:ext cx="483982" cy="65172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>
                <a:stCxn id="172" idx="5"/>
              </p:cNvCxnSpPr>
              <p:nvPr/>
            </p:nvCxnSpPr>
            <p:spPr>
              <a:xfrm rot="16200000" flipH="1">
                <a:off x="1956978" y="2395856"/>
                <a:ext cx="483982" cy="644578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rot="5400000">
                <a:off x="126237" y="3994202"/>
                <a:ext cx="1952207" cy="13391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 rot="5400000">
                <a:off x="1610764" y="3993408"/>
                <a:ext cx="1938816" cy="1588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182"/>
              <p:cNvSpPr txBox="1"/>
              <p:nvPr/>
            </p:nvSpPr>
            <p:spPr>
              <a:xfrm>
                <a:off x="1890071" y="2028773"/>
                <a:ext cx="477307" cy="39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6600"/>
                    </a:solidFill>
                  </a:rPr>
                  <a:t>S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1173693" y="4990393"/>
                <a:ext cx="477307" cy="39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1328483" y="3676284"/>
                <a:ext cx="483539" cy="39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27" name="Group 86"/>
            <p:cNvGrpSpPr/>
            <p:nvPr/>
          </p:nvGrpSpPr>
          <p:grpSpPr>
            <a:xfrm>
              <a:off x="1173693" y="1819074"/>
              <a:ext cx="4497349" cy="3374718"/>
              <a:chOff x="3509307" y="2010808"/>
              <a:chExt cx="4497349" cy="3374718"/>
            </a:xfrm>
          </p:grpSpPr>
          <p:grpSp>
            <p:nvGrpSpPr>
              <p:cNvPr id="138" name="Group 84"/>
              <p:cNvGrpSpPr/>
              <p:nvPr/>
            </p:nvGrpSpPr>
            <p:grpSpPr>
              <a:xfrm>
                <a:off x="3509307" y="2028773"/>
                <a:ext cx="1530445" cy="3356753"/>
                <a:chOff x="3509307" y="2028773"/>
                <a:chExt cx="1530445" cy="3356753"/>
              </a:xfrm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4225685" y="2398105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3509307" y="2946745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4948312" y="2946745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4225685" y="4325700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4225685" y="3584844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3509307" y="4977001"/>
                  <a:ext cx="91440" cy="91440"/>
                </a:xfrm>
                <a:prstGeom prst="ellips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4948312" y="4977001"/>
                  <a:ext cx="91440" cy="91440"/>
                </a:xfrm>
                <a:prstGeom prst="ellips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4" name="Straight Arrow Connector 163"/>
                <p:cNvCxnSpPr>
                  <a:stCxn id="157" idx="3"/>
                  <a:endCxn id="158" idx="7"/>
                </p:cNvCxnSpPr>
                <p:nvPr/>
              </p:nvCxnSpPr>
              <p:spPr>
                <a:xfrm rot="5400000">
                  <a:off x="3671225" y="2392285"/>
                  <a:ext cx="483982" cy="6517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 rot="5400000">
                  <a:off x="3932076" y="3986807"/>
                  <a:ext cx="676198" cy="158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>
                  <a:stCxn id="160" idx="3"/>
                  <a:endCxn id="162" idx="7"/>
                </p:cNvCxnSpPr>
                <p:nvPr/>
              </p:nvCxnSpPr>
              <p:spPr>
                <a:xfrm rot="5400000">
                  <a:off x="3619895" y="4371210"/>
                  <a:ext cx="586643" cy="6517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>
                  <a:off x="4303733" y="4417140"/>
                  <a:ext cx="644579" cy="573252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>
                  <a:endCxn id="161" idx="1"/>
                </p:cNvCxnSpPr>
                <p:nvPr/>
              </p:nvCxnSpPr>
              <p:spPr>
                <a:xfrm>
                  <a:off x="3600747" y="3014795"/>
                  <a:ext cx="638329" cy="58344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TextBox 168"/>
                <p:cNvSpPr txBox="1"/>
                <p:nvPr/>
              </p:nvSpPr>
              <p:spPr>
                <a:xfrm>
                  <a:off x="4317125" y="2028773"/>
                  <a:ext cx="477307" cy="395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6600"/>
                      </a:solidFill>
                    </a:rPr>
                    <a:t>S</a:t>
                  </a:r>
                  <a:endParaRPr lang="en-US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600747" y="4990395"/>
                  <a:ext cx="477307" cy="395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R</a:t>
                  </a:r>
                  <a:r>
                    <a:rPr lang="en-US" baseline="-25000" dirty="0" smtClean="0">
                      <a:solidFill>
                        <a:srgbClr val="0000FF"/>
                      </a:solidFill>
                    </a:rPr>
                    <a:t>1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3600747" y="3676285"/>
                  <a:ext cx="483539" cy="395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140" name="Group 83"/>
              <p:cNvGrpSpPr/>
              <p:nvPr/>
            </p:nvGrpSpPr>
            <p:grpSpPr>
              <a:xfrm>
                <a:off x="6090344" y="2010808"/>
                <a:ext cx="1916312" cy="3356753"/>
                <a:chOff x="6090344" y="2010808"/>
                <a:chExt cx="1916312" cy="3356753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6806722" y="238014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6090344" y="2928780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7529349" y="2928780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6806722" y="4307735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6806722" y="3566879"/>
                  <a:ext cx="91440" cy="9144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6090344" y="4959036"/>
                  <a:ext cx="91440" cy="91440"/>
                </a:xfrm>
                <a:prstGeom prst="ellips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7529349" y="4959036"/>
                  <a:ext cx="91440" cy="91440"/>
                </a:xfrm>
                <a:prstGeom prst="ellips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8" name="Straight Arrow Connector 147"/>
                <p:cNvCxnSpPr>
                  <a:stCxn id="141" idx="5"/>
                </p:cNvCxnSpPr>
                <p:nvPr/>
              </p:nvCxnSpPr>
              <p:spPr>
                <a:xfrm rot="16200000" flipH="1">
                  <a:off x="6965069" y="2377891"/>
                  <a:ext cx="483982" cy="64457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/>
                <p:nvPr/>
              </p:nvCxnSpPr>
              <p:spPr>
                <a:xfrm rot="5400000">
                  <a:off x="6513113" y="3968842"/>
                  <a:ext cx="676198" cy="158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44" idx="3"/>
                  <a:endCxn id="146" idx="7"/>
                </p:cNvCxnSpPr>
                <p:nvPr/>
              </p:nvCxnSpPr>
              <p:spPr>
                <a:xfrm rot="5400000">
                  <a:off x="6200932" y="4353245"/>
                  <a:ext cx="586643" cy="6517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/>
                <p:nvPr/>
              </p:nvCxnSpPr>
              <p:spPr>
                <a:xfrm>
                  <a:off x="6884770" y="4399175"/>
                  <a:ext cx="644579" cy="573252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endCxn id="145" idx="7"/>
                </p:cNvCxnSpPr>
                <p:nvPr/>
              </p:nvCxnSpPr>
              <p:spPr>
                <a:xfrm rot="10800000" flipV="1">
                  <a:off x="6884771" y="2996830"/>
                  <a:ext cx="644578" cy="58344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Box 152"/>
                <p:cNvSpPr txBox="1"/>
                <p:nvPr/>
              </p:nvSpPr>
              <p:spPr>
                <a:xfrm>
                  <a:off x="6898162" y="2010808"/>
                  <a:ext cx="477307" cy="395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6600"/>
                      </a:solidFill>
                    </a:rPr>
                    <a:t>S</a:t>
                  </a:r>
                  <a:endParaRPr lang="en-US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6181784" y="4972429"/>
                  <a:ext cx="477307" cy="395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R</a:t>
                  </a:r>
                  <a:r>
                    <a:rPr lang="en-US" baseline="-25000" dirty="0" smtClean="0">
                      <a:solidFill>
                        <a:srgbClr val="0000FF"/>
                      </a:solidFill>
                    </a:rPr>
                    <a:t>1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7529349" y="4972430"/>
                  <a:ext cx="477307" cy="395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R</a:t>
                  </a:r>
                  <a:r>
                    <a:rPr lang="en-US" baseline="-25000" dirty="0" smtClean="0">
                      <a:solidFill>
                        <a:srgbClr val="0000FF"/>
                      </a:solidFill>
                    </a:rPr>
                    <a:t>2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6181784" y="3676285"/>
                  <a:ext cx="483538" cy="395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r>
                    <a:rPr lang="en-US" baseline="-25000" dirty="0" smtClean="0"/>
                    <a:t>2</a:t>
                  </a:r>
                  <a:endParaRPr lang="en-US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1072</TotalTime>
  <Words>3690</Words>
  <Application>Microsoft Macintosh PowerPoint</Application>
  <PresentationFormat>On-screen Show (4:3)</PresentationFormat>
  <Paragraphs>494</Paragraphs>
  <Slides>55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Tradition</vt:lpstr>
      <vt:lpstr>Routing vs Network Coding and Combinatorial Optimization </vt:lpstr>
      <vt:lpstr>Coding Advantage</vt:lpstr>
      <vt:lpstr>Coding Advantage</vt:lpstr>
      <vt:lpstr>Multicast Example</vt:lpstr>
      <vt:lpstr>Multicast Example</vt:lpstr>
      <vt:lpstr>Multicast Example</vt:lpstr>
      <vt:lpstr>Multicast Example</vt:lpstr>
      <vt:lpstr>Slide 8</vt:lpstr>
      <vt:lpstr>Slide 9</vt:lpstr>
      <vt:lpstr>Packing Steiner trees</vt:lpstr>
      <vt:lpstr>Packing Steiner trees: LP</vt:lpstr>
      <vt:lpstr>Coding Advantage for Multicast in Dir Graphs</vt:lpstr>
      <vt:lpstr>Multicast in Dir Graphs</vt:lpstr>
      <vt:lpstr>Multicast in Dir Graphs</vt:lpstr>
      <vt:lpstr>Multicast in Dir Graphs</vt:lpstr>
      <vt:lpstr>Multicast in Undir Graphs</vt:lpstr>
      <vt:lpstr>Multicast in Undir Graphs</vt:lpstr>
      <vt:lpstr>Multicast in Undir Graphs</vt:lpstr>
      <vt:lpstr>Proof Outline</vt:lpstr>
      <vt:lpstr>Min-weight Steiner tree</vt:lpstr>
      <vt:lpstr>LP for Steiner tree</vt:lpstr>
      <vt:lpstr>LP for Steiner tree</vt:lpstr>
      <vt:lpstr>LP for Steiner tree</vt:lpstr>
      <vt:lpstr>LP for Steiner tree</vt:lpstr>
      <vt:lpstr>LP for Steiner tree</vt:lpstr>
      <vt:lpstr>Back to Coding Advantage</vt:lpstr>
      <vt:lpstr>Back to Coding Advantage</vt:lpstr>
      <vt:lpstr>Back to Coding Advantage</vt:lpstr>
      <vt:lpstr>Proof of Main Claim</vt:lpstr>
      <vt:lpstr>Proof of Main Claim</vt:lpstr>
      <vt:lpstr>Proof of Main Claim</vt:lpstr>
      <vt:lpstr>Multicast: other results</vt:lpstr>
      <vt:lpstr>Multicast Summary</vt:lpstr>
      <vt:lpstr>Multiple Sessions/Sources</vt:lpstr>
      <vt:lpstr>Multiple Unicast/k-pairs problem</vt:lpstr>
      <vt:lpstr>Multiple Unicast (k-pairs problem)</vt:lpstr>
      <vt:lpstr>Multiple Unicast</vt:lpstr>
      <vt:lpstr>Coding Advantage</vt:lpstr>
      <vt:lpstr>Understanding r and rc</vt:lpstr>
      <vt:lpstr>Understanding r</vt:lpstr>
      <vt:lpstr>Understanding r</vt:lpstr>
      <vt:lpstr>Understanding r</vt:lpstr>
      <vt:lpstr>Sparsity  </vt:lpstr>
      <vt:lpstr>Sparsity</vt:lpstr>
      <vt:lpstr>Sparsity and r</vt:lpstr>
      <vt:lpstr>Sparsity and rc</vt:lpstr>
      <vt:lpstr>Coding Advantage in Dir Graphs</vt:lpstr>
      <vt:lpstr>Coding Advantage in Undir Graphs</vt:lpstr>
      <vt:lpstr>Coding Advantage in Undir Graphs</vt:lpstr>
      <vt:lpstr>Coding Advantage in Undir Graphs</vt:lpstr>
      <vt:lpstr>Coding Advantage in Undir Graphs</vt:lpstr>
      <vt:lpstr>Coding Advantage in Undir Graphs</vt:lpstr>
      <vt:lpstr>Coding Advantage in Undir Graphs</vt:lpstr>
      <vt:lpstr>Coding Advantage for Multiple Unicast: Summary</vt:lpstr>
      <vt:lpstr>Conclusions</vt:lpstr>
    </vt:vector>
  </TitlesOfParts>
  <Company>Univ.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vs Network Coding </dc:title>
  <dc:creator>Office 2004 Test Drive User</dc:creator>
  <cp:lastModifiedBy>Office 2004 Test Drive User</cp:lastModifiedBy>
  <cp:revision>117</cp:revision>
  <dcterms:created xsi:type="dcterms:W3CDTF">2009-08-05T15:22:58Z</dcterms:created>
  <dcterms:modified xsi:type="dcterms:W3CDTF">2009-08-05T15:28:17Z</dcterms:modified>
</cp:coreProperties>
</file>