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7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9" r:id="rId20"/>
    <p:sldId id="281" r:id="rId21"/>
    <p:sldId id="283" r:id="rId22"/>
    <p:sldId id="282" r:id="rId23"/>
    <p:sldId id="288" r:id="rId24"/>
    <p:sldId id="289" r:id="rId25"/>
    <p:sldId id="290" r:id="rId26"/>
    <p:sldId id="296" r:id="rId27"/>
    <p:sldId id="294" r:id="rId28"/>
    <p:sldId id="295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8" r:id="rId40"/>
    <p:sldId id="307" r:id="rId41"/>
    <p:sldId id="309" r:id="rId42"/>
    <p:sldId id="310" r:id="rId43"/>
    <p:sldId id="311" r:id="rId44"/>
    <p:sldId id="276" r:id="rId45"/>
    <p:sldId id="324" r:id="rId46"/>
    <p:sldId id="327" r:id="rId47"/>
    <p:sldId id="328" r:id="rId48"/>
    <p:sldId id="316" r:id="rId49"/>
    <p:sldId id="317" r:id="rId50"/>
    <p:sldId id="318" r:id="rId51"/>
    <p:sldId id="329" r:id="rId52"/>
    <p:sldId id="320" r:id="rId53"/>
    <p:sldId id="321" r:id="rId54"/>
    <p:sldId id="322" r:id="rId55"/>
    <p:sldId id="323" r:id="rId56"/>
    <p:sldId id="325" r:id="rId57"/>
    <p:sldId id="326" r:id="rId58"/>
    <p:sldId id="312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C8"/>
    <a:srgbClr val="AC0D11"/>
    <a:srgbClr val="0BB54E"/>
    <a:srgbClr val="A90B0F"/>
    <a:srgbClr val="870D09"/>
    <a:srgbClr val="781413"/>
    <a:srgbClr val="5E3611"/>
    <a:srgbClr val="640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798" autoAdjust="0"/>
  </p:normalViewPr>
  <p:slideViewPr>
    <p:cSldViewPr snapToGrid="0">
      <p:cViewPr>
        <p:scale>
          <a:sx n="75" d="100"/>
          <a:sy n="75" d="100"/>
        </p:scale>
        <p:origin x="-720" y="-80"/>
      </p:cViewPr>
      <p:guideLst>
        <p:guide orient="horz" pos="2364"/>
        <p:guide pos="30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5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9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0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7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1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4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F3C6-0401-604E-AE55-227AC1A6C488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4057-EF0A-0A4B-A482-A1FE8793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24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1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5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Routing in Undirected Graphs with Constant Congestion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40217"/>
                </a:solidFill>
              </a:rPr>
              <a:t>Julia Chuzhoy</a:t>
            </a:r>
          </a:p>
          <a:p>
            <a:r>
              <a:rPr lang="en-US" dirty="0" smtClean="0">
                <a:solidFill>
                  <a:srgbClr val="5E3611"/>
                </a:solidFill>
              </a:rPr>
              <a:t>Toyota Technological Institute at Chicago</a:t>
            </a:r>
            <a:endParaRPr lang="en-US" dirty="0">
              <a:solidFill>
                <a:srgbClr val="5E36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0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Disjoint Paths (EDP)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466667" cy="5046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Route maximum number of pairs on edge-disjoint </a:t>
            </a:r>
            <a:r>
              <a:rPr lang="en-US" sz="2800" dirty="0" smtClean="0"/>
              <a:t>paths</a:t>
            </a:r>
          </a:p>
          <a:p>
            <a:r>
              <a:rPr lang="en-US" sz="2800" dirty="0" smtClean="0"/>
              <a:t>When k is constant, can be solved efficiently </a:t>
            </a:r>
            <a:r>
              <a:rPr lang="en-US" sz="2400" dirty="0" smtClean="0">
                <a:solidFill>
                  <a:srgbClr val="008000"/>
                </a:solidFill>
              </a:rPr>
              <a:t>[Robertson, Seymour ‘90]</a:t>
            </a:r>
          </a:p>
          <a:p>
            <a:r>
              <a:rPr lang="en-US" sz="2800" dirty="0" smtClean="0"/>
              <a:t>NP-hard in general </a:t>
            </a:r>
            <a:r>
              <a:rPr lang="en-US" sz="2400" dirty="0" smtClean="0">
                <a:solidFill>
                  <a:srgbClr val="008000"/>
                </a:solidFill>
              </a:rPr>
              <a:t>[Karp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72]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-approximation algorithm</a:t>
            </a:r>
            <a:r>
              <a:rPr lang="en-US" sz="2400" dirty="0" smtClean="0">
                <a:solidFill>
                  <a:srgbClr val="008000"/>
                </a:solidFill>
              </a:rPr>
              <a:t> [</a:t>
            </a:r>
            <a:r>
              <a:rPr lang="en-US" sz="2400" dirty="0" err="1" smtClean="0">
                <a:solidFill>
                  <a:srgbClr val="008000"/>
                </a:solidFill>
              </a:rPr>
              <a:t>Chekuri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Khanna</a:t>
            </a:r>
            <a:r>
              <a:rPr lang="en-US" sz="2400" dirty="0" smtClean="0">
                <a:solidFill>
                  <a:srgbClr val="008000"/>
                </a:solidFill>
              </a:rPr>
              <a:t>, Shepherd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06]</a:t>
            </a:r>
            <a:r>
              <a:rPr lang="en-US" sz="2800" dirty="0" smtClean="0"/>
              <a:t>.</a:t>
            </a:r>
          </a:p>
          <a:p>
            <a:pPr marL="400050" lvl="1" indent="0">
              <a:buNone/>
            </a:pPr>
            <a:r>
              <a:rPr lang="en-US" sz="2400" dirty="0" smtClean="0"/>
              <a:t> Best possible?</a:t>
            </a:r>
          </a:p>
          <a:p>
            <a:pPr lvl="1"/>
            <a:r>
              <a:rPr lang="en-US" dirty="0">
                <a:solidFill>
                  <a:srgbClr val="A90B0F"/>
                </a:solidFill>
              </a:rPr>
              <a:t>LP-relaxation:</a:t>
            </a:r>
            <a:r>
              <a:rPr lang="en-US" dirty="0"/>
              <a:t> maximum </a:t>
            </a:r>
            <a:r>
              <a:rPr lang="en-US" dirty="0" err="1"/>
              <a:t>multicommodity</a:t>
            </a:r>
            <a:r>
              <a:rPr lang="en-US" dirty="0"/>
              <a:t> flow between the demand pairs with no congestion.</a:t>
            </a:r>
          </a:p>
          <a:p>
            <a:pPr lvl="1"/>
            <a:r>
              <a:rPr lang="en-US" dirty="0">
                <a:solidFill>
                  <a:srgbClr val="A90B0F"/>
                </a:solidFill>
              </a:rPr>
              <a:t>Integrality gap:</a:t>
            </a:r>
            <a:r>
              <a:rPr lang="en-US" dirty="0"/>
              <a:t>             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[</a:t>
            </a:r>
            <a:r>
              <a:rPr lang="en-US" sz="2000" dirty="0" err="1">
                <a:solidFill>
                  <a:srgbClr val="008000"/>
                </a:solidFill>
              </a:rPr>
              <a:t>Chekuri</a:t>
            </a:r>
            <a:r>
              <a:rPr lang="en-US" sz="2000" dirty="0">
                <a:solidFill>
                  <a:srgbClr val="008000"/>
                </a:solidFill>
              </a:rPr>
              <a:t>, </a:t>
            </a:r>
            <a:r>
              <a:rPr lang="en-US" sz="2000" dirty="0" err="1">
                <a:solidFill>
                  <a:srgbClr val="008000"/>
                </a:solidFill>
              </a:rPr>
              <a:t>Khanna</a:t>
            </a:r>
            <a:r>
              <a:rPr lang="en-US" sz="2000" dirty="0">
                <a:solidFill>
                  <a:srgbClr val="008000"/>
                </a:solidFill>
              </a:rPr>
              <a:t>, Shepherd ‘06]</a:t>
            </a:r>
          </a:p>
          <a:p>
            <a:pPr lvl="1"/>
            <a:endParaRPr lang="en-US" sz="2400" dirty="0" smtClean="0"/>
          </a:p>
          <a:p>
            <a:endParaRPr lang="en-US" sz="24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5" y="3373968"/>
            <a:ext cx="876300" cy="330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17" y="5708649"/>
            <a:ext cx="927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Disjoint Paths (EDP)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517468" cy="5113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Route maximum number of pairs on edge-disjoint </a:t>
            </a:r>
            <a:r>
              <a:rPr lang="en-US" sz="2800" dirty="0" smtClean="0"/>
              <a:t>paths</a:t>
            </a:r>
          </a:p>
          <a:p>
            <a:r>
              <a:rPr lang="en-US" sz="2800" dirty="0" smtClean="0"/>
              <a:t>When k is constant, can be solved efficiently </a:t>
            </a:r>
            <a:r>
              <a:rPr lang="en-US" sz="2400" dirty="0" smtClean="0">
                <a:solidFill>
                  <a:srgbClr val="008000"/>
                </a:solidFill>
              </a:rPr>
              <a:t>[Robertson, Seymour ‘90]</a:t>
            </a:r>
          </a:p>
          <a:p>
            <a:r>
              <a:rPr lang="en-US" sz="2800" dirty="0" smtClean="0"/>
              <a:t>NP-hard in general </a:t>
            </a:r>
            <a:r>
              <a:rPr lang="en-US" sz="2400" dirty="0" smtClean="0">
                <a:solidFill>
                  <a:srgbClr val="008000"/>
                </a:solidFill>
              </a:rPr>
              <a:t>[Karp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72]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-approximation algorithm</a:t>
            </a:r>
            <a:r>
              <a:rPr lang="en-US" sz="2400" dirty="0" smtClean="0">
                <a:solidFill>
                  <a:srgbClr val="008000"/>
                </a:solidFill>
              </a:rPr>
              <a:t> [</a:t>
            </a:r>
            <a:r>
              <a:rPr lang="en-US" sz="2400" dirty="0" err="1" smtClean="0">
                <a:solidFill>
                  <a:srgbClr val="008000"/>
                </a:solidFill>
              </a:rPr>
              <a:t>Chekuri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Khanna</a:t>
            </a:r>
            <a:r>
              <a:rPr lang="en-US" sz="2400" dirty="0" smtClean="0">
                <a:solidFill>
                  <a:srgbClr val="008000"/>
                </a:solidFill>
              </a:rPr>
              <a:t>, Shepherd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06]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When global min-cut is                  , there is a </a:t>
            </a:r>
            <a:r>
              <a:rPr lang="en-US" sz="2800" dirty="0" err="1" smtClean="0"/>
              <a:t>polylog</a:t>
            </a:r>
            <a:r>
              <a:rPr lang="en-US" sz="2800" dirty="0"/>
              <a:t>(</a:t>
            </a:r>
            <a:r>
              <a:rPr lang="en-US" sz="2800" dirty="0" smtClean="0"/>
              <a:t>n) approximation </a:t>
            </a:r>
            <a:r>
              <a:rPr lang="en-US" sz="2400" dirty="0" smtClean="0">
                <a:solidFill>
                  <a:srgbClr val="008000"/>
                </a:solidFill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</a:rPr>
              <a:t>Rao</a:t>
            </a:r>
            <a:r>
              <a:rPr lang="en-US" sz="2400" dirty="0" smtClean="0">
                <a:solidFill>
                  <a:srgbClr val="008000"/>
                </a:solidFill>
              </a:rPr>
              <a:t>, Zhou ‘06]</a:t>
            </a:r>
          </a:p>
          <a:p>
            <a:r>
              <a:rPr lang="en-US" sz="2800" dirty="0" smtClean="0"/>
              <a:t>                      -hardness of approximation for any  </a:t>
            </a:r>
            <a:r>
              <a:rPr lang="en-US" sz="2400" dirty="0" smtClean="0">
                <a:solidFill>
                  <a:srgbClr val="008000"/>
                </a:solidFill>
              </a:rPr>
              <a:t>[Andrews, Zhang ‘05]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[Andrews, C, </a:t>
            </a:r>
            <a:r>
              <a:rPr lang="en-US" sz="2400" dirty="0" err="1" smtClean="0">
                <a:solidFill>
                  <a:srgbClr val="008000"/>
                </a:solidFill>
              </a:rPr>
              <a:t>Guruswami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Khanna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Talwar</a:t>
            </a:r>
            <a:r>
              <a:rPr lang="en-US" sz="2400" dirty="0" smtClean="0">
                <a:solidFill>
                  <a:srgbClr val="008000"/>
                </a:solidFill>
              </a:rPr>
              <a:t>, Zhang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10]</a:t>
            </a:r>
          </a:p>
          <a:p>
            <a:endParaRPr lang="en-US" sz="24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5" y="3373968"/>
            <a:ext cx="876300" cy="330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" y="5228166"/>
            <a:ext cx="1727200" cy="381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37" y="5403847"/>
            <a:ext cx="127000" cy="165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1" y="4290485"/>
            <a:ext cx="1282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7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870D09"/>
                </a:solidFill>
              </a:rPr>
              <a:t>Expander graphs</a:t>
            </a:r>
          </a:p>
          <a:p>
            <a:pPr marL="400050" lvl="1" indent="0">
              <a:buNone/>
            </a:pPr>
            <a:r>
              <a:rPr lang="en-US" dirty="0" smtClean="0"/>
              <a:t>In a strong enough constant-degree expander, any demand set on                       vertices can be routed on edge-disjoint paths </a:t>
            </a:r>
            <a:r>
              <a:rPr lang="en-US" dirty="0" smtClean="0">
                <a:solidFill>
                  <a:srgbClr val="008000"/>
                </a:solidFill>
              </a:rPr>
              <a:t>[Frieze ‘00]</a:t>
            </a:r>
            <a:r>
              <a:rPr lang="en-US" dirty="0" smtClean="0">
                <a:solidFill>
                  <a:srgbClr val="870D09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70D09"/>
                </a:solidFill>
              </a:rPr>
              <a:t>Planar graphs, Trees… </a:t>
            </a:r>
          </a:p>
          <a:p>
            <a:pPr marL="400050" lvl="1" indent="0">
              <a:buNone/>
            </a:pPr>
            <a:endParaRPr lang="en-US" dirty="0">
              <a:solidFill>
                <a:srgbClr val="870D09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728383"/>
            <a:ext cx="1689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8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275166"/>
            <a:ext cx="4470400" cy="3788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Edge Disjoint Paths (EDP)</a:t>
            </a:r>
          </a:p>
          <a:p>
            <a:r>
              <a:rPr lang="en-US" sz="2800" dirty="0" smtClean="0"/>
              <a:t>Route maximum number of pairs on edge-disjoint paths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        -approximation</a:t>
            </a:r>
          </a:p>
          <a:p>
            <a:pPr marL="169863" indent="-169863">
              <a:buFont typeface="Arial"/>
              <a:buChar char="•"/>
            </a:pPr>
            <a:r>
              <a:rPr lang="en-US" sz="2800" dirty="0" smtClean="0"/>
              <a:t>matching integrality gap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                  -hardness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90533" y="232833"/>
            <a:ext cx="4301067" cy="6438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Congestion</a:t>
            </a:r>
            <a:r>
              <a:rPr lang="en-US" dirty="0" smtClean="0"/>
              <a:t> </a:t>
            </a:r>
            <a:r>
              <a:rPr lang="en-US" sz="3200" dirty="0">
                <a:solidFill>
                  <a:srgbClr val="0000FF"/>
                </a:solidFill>
              </a:rPr>
              <a:t>Minimization</a:t>
            </a:r>
          </a:p>
          <a:p>
            <a:r>
              <a:rPr lang="en-US" sz="2800" dirty="0" smtClean="0"/>
              <a:t>Route all pairs; minimize congestion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                      -approximation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                 -hardness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39733" y="0"/>
            <a:ext cx="4" cy="370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1826683"/>
            <a:ext cx="1816100" cy="749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49" y="3083984"/>
            <a:ext cx="1485900" cy="368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3" y="1917700"/>
            <a:ext cx="876300" cy="330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" y="3179234"/>
            <a:ext cx="1727200" cy="381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1710267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28447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372532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6266" y="3945466"/>
            <a:ext cx="8517467" cy="2912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EDP with Congestion (</a:t>
            </a:r>
            <a:r>
              <a:rPr lang="en-US" sz="3200" dirty="0" err="1" smtClean="0">
                <a:solidFill>
                  <a:srgbClr val="0000FF"/>
                </a:solidFill>
              </a:rPr>
              <a:t>EDPwC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 factor-    approximation algorithm with congestion c routes            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demand pairs with congestion at most c.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0" y="4669367"/>
            <a:ext cx="203200" cy="1778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7" y="4980518"/>
            <a:ext cx="1117600" cy="368300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372533" y="5554133"/>
            <a:ext cx="3776134" cy="999067"/>
          </a:xfrm>
          <a:prstGeom prst="wedgeRoundRectCallout">
            <a:avLst>
              <a:gd name="adj1" fmla="val -18746"/>
              <a:gd name="adj2" fmla="val -714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optimum number of pairs with no congestion allowed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2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err="1" smtClean="0"/>
              <a:t>EDPwC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668"/>
            <a:ext cx="8229600" cy="5279496"/>
          </a:xfrm>
        </p:spPr>
        <p:txBody>
          <a:bodyPr/>
          <a:lstStyle/>
          <a:p>
            <a:r>
              <a:rPr lang="en-US" dirty="0" smtClean="0"/>
              <a:t>Congestion                               : constant approximation </a:t>
            </a:r>
            <a:r>
              <a:rPr lang="en-US" sz="2400" dirty="0" smtClean="0">
                <a:solidFill>
                  <a:srgbClr val="008000"/>
                </a:solidFill>
              </a:rPr>
              <a:t>[</a:t>
            </a:r>
            <a:r>
              <a:rPr lang="en-US" sz="2400" dirty="0" err="1">
                <a:solidFill>
                  <a:srgbClr val="008000"/>
                </a:solidFill>
              </a:rPr>
              <a:t>Raghavan</a:t>
            </a:r>
            <a:r>
              <a:rPr lang="en-US" sz="2400" dirty="0">
                <a:solidFill>
                  <a:srgbClr val="008000"/>
                </a:solidFill>
              </a:rPr>
              <a:t>, Thompson ‘87</a:t>
            </a:r>
            <a:r>
              <a:rPr lang="en-US" sz="24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dirty="0" smtClean="0"/>
              <a:t>              -approximation with congestion c </a:t>
            </a:r>
            <a:r>
              <a:rPr lang="en-US" sz="2400" dirty="0" smtClean="0">
                <a:solidFill>
                  <a:srgbClr val="008000"/>
                </a:solidFill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</a:rPr>
              <a:t>Azar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Regev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01], [</a:t>
            </a:r>
            <a:r>
              <a:rPr lang="en-US" sz="2400" dirty="0" err="1" smtClean="0">
                <a:solidFill>
                  <a:srgbClr val="008000"/>
                </a:solidFill>
              </a:rPr>
              <a:t>Baveja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Srinivasan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00], [</a:t>
            </a:r>
            <a:r>
              <a:rPr lang="en-US" sz="2400" dirty="0" err="1" smtClean="0">
                <a:solidFill>
                  <a:srgbClr val="008000"/>
                </a:solidFill>
              </a:rPr>
              <a:t>Kolliopoulos</a:t>
            </a:r>
            <a:r>
              <a:rPr lang="en-US" sz="2400" dirty="0" smtClean="0">
                <a:solidFill>
                  <a:srgbClr val="008000"/>
                </a:solidFill>
              </a:rPr>
              <a:t>, Stein ‘04]</a:t>
            </a:r>
          </a:p>
          <a:p>
            <a:r>
              <a:rPr lang="en-US" dirty="0" err="1" smtClean="0"/>
              <a:t>polylog</a:t>
            </a:r>
            <a:r>
              <a:rPr lang="en-US" dirty="0" smtClean="0"/>
              <a:t>(n)-approximation with congestion poly(log log n) </a:t>
            </a:r>
            <a:r>
              <a:rPr lang="en-US" sz="2400" dirty="0" smtClean="0">
                <a:solidFill>
                  <a:srgbClr val="008000"/>
                </a:solidFill>
              </a:rPr>
              <a:t>[Andrews ‘10]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90B0F"/>
                </a:solidFill>
              </a:rPr>
              <a:t>Today: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polylog</a:t>
            </a:r>
            <a:r>
              <a:rPr lang="en-US" dirty="0" smtClean="0">
                <a:solidFill>
                  <a:srgbClr val="000000"/>
                </a:solidFill>
              </a:rPr>
              <a:t>(k)-approximation with congestion 14.</a:t>
            </a:r>
          </a:p>
          <a:p>
            <a:pPr marL="457200" indent="-457200"/>
            <a:r>
              <a:rPr lang="en-US" dirty="0" smtClean="0">
                <a:solidFill>
                  <a:srgbClr val="000000"/>
                </a:solidFill>
              </a:rPr>
              <a:t>                       -hardness for any c </a:t>
            </a:r>
            <a:r>
              <a:rPr lang="en-US" sz="2400" dirty="0" smtClean="0">
                <a:solidFill>
                  <a:srgbClr val="008000"/>
                </a:solidFill>
              </a:rPr>
              <a:t>[Andrews, C, </a:t>
            </a:r>
            <a:r>
              <a:rPr lang="en-US" sz="2400" dirty="0" err="1" smtClean="0">
                <a:solidFill>
                  <a:srgbClr val="008000"/>
                </a:solidFill>
              </a:rPr>
              <a:t>Guruswami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Khanna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Talwar</a:t>
            </a:r>
            <a:r>
              <a:rPr lang="en-US" sz="2400" dirty="0" smtClean="0">
                <a:solidFill>
                  <a:srgbClr val="008000"/>
                </a:solidFill>
              </a:rPr>
              <a:t>, Zhang </a:t>
            </a:r>
            <a:r>
              <a:rPr lang="fr-FR" sz="2400" dirty="0" smtClean="0">
                <a:solidFill>
                  <a:srgbClr val="008000"/>
                </a:solidFill>
              </a:rPr>
              <a:t>’</a:t>
            </a:r>
            <a:r>
              <a:rPr lang="en-US" sz="2400" dirty="0" smtClean="0">
                <a:solidFill>
                  <a:srgbClr val="008000"/>
                </a:solidFill>
              </a:rPr>
              <a:t>10]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1" y="984250"/>
            <a:ext cx="2730500" cy="368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2012948"/>
            <a:ext cx="1155700" cy="444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7" y="5128683"/>
            <a:ext cx="2235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8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275166"/>
            <a:ext cx="4470400" cy="3788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Edge Disjoint Paths (EDP)</a:t>
            </a:r>
          </a:p>
          <a:p>
            <a:r>
              <a:rPr lang="en-US" sz="2800" dirty="0" smtClean="0"/>
              <a:t>Route maximum number of pairs on edge-disjoint paths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        -approximation</a:t>
            </a:r>
          </a:p>
          <a:p>
            <a:pPr marL="169863" indent="-169863">
              <a:buFont typeface="Arial"/>
              <a:buChar char="•"/>
            </a:pPr>
            <a:r>
              <a:rPr lang="en-US" sz="2800" dirty="0" smtClean="0"/>
              <a:t>matching integrality gap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                 -hardness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90533" y="232833"/>
            <a:ext cx="4301067" cy="6438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Congestion</a:t>
            </a:r>
            <a:r>
              <a:rPr lang="en-US" dirty="0" smtClean="0"/>
              <a:t> </a:t>
            </a:r>
            <a:r>
              <a:rPr lang="en-US" sz="3200" dirty="0">
                <a:solidFill>
                  <a:srgbClr val="0000FF"/>
                </a:solidFill>
              </a:rPr>
              <a:t>Minimization</a:t>
            </a:r>
          </a:p>
          <a:p>
            <a:r>
              <a:rPr lang="en-US" sz="2800" dirty="0" smtClean="0"/>
              <a:t>Route all pairs; minimize congestion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                      -approximation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                 -hardness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39733" y="0"/>
            <a:ext cx="4" cy="370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1826683"/>
            <a:ext cx="1816100" cy="749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49" y="3083984"/>
            <a:ext cx="1485900" cy="368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3" y="1917700"/>
            <a:ext cx="876300" cy="330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" y="3179234"/>
            <a:ext cx="1727200" cy="381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1710267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28447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372532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2532" y="3945466"/>
            <a:ext cx="8771467" cy="2912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EDP with Congestion (</a:t>
            </a:r>
            <a:r>
              <a:rPr lang="en-US" sz="3200" dirty="0" err="1" smtClean="0">
                <a:solidFill>
                  <a:srgbClr val="0000FF"/>
                </a:solidFill>
              </a:rPr>
              <a:t>EDPwC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236538" indent="-236538">
              <a:lnSpc>
                <a:spcPct val="150000"/>
              </a:lnSpc>
              <a:buFont typeface="Arial"/>
              <a:buChar char="•"/>
            </a:pPr>
            <a:r>
              <a:rPr lang="en-US" sz="2800" dirty="0" err="1" smtClean="0">
                <a:solidFill>
                  <a:srgbClr val="000000"/>
                </a:solidFill>
              </a:rPr>
              <a:t>polylog</a:t>
            </a:r>
            <a:r>
              <a:rPr lang="en-US" sz="2800" dirty="0" smtClean="0">
                <a:solidFill>
                  <a:srgbClr val="000000"/>
                </a:solidFill>
              </a:rPr>
              <a:t>(k)-approximation with congestion 14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                     -hardness with congestion c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5501217"/>
            <a:ext cx="2235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2069570"/>
            <a:ext cx="8229600" cy="2146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</a:t>
            </a:r>
            <a:r>
              <a:rPr lang="en-US" dirty="0" err="1" smtClean="0"/>
              <a:t>Linkedness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008000"/>
                </a:solidFill>
              </a:rPr>
              <a:t>[</a:t>
            </a:r>
            <a:r>
              <a:rPr lang="en-US" sz="3100" dirty="0" err="1" smtClean="0">
                <a:solidFill>
                  <a:srgbClr val="008000"/>
                </a:solidFill>
              </a:rPr>
              <a:t>Robertson,Seymour</a:t>
            </a:r>
            <a:r>
              <a:rPr lang="en-US" sz="3100" dirty="0" smtClean="0">
                <a:solidFill>
                  <a:srgbClr val="008000"/>
                </a:solidFill>
              </a:rPr>
              <a:t>], [</a:t>
            </a:r>
            <a:r>
              <a:rPr lang="en-US" sz="3100" dirty="0" err="1" smtClean="0">
                <a:solidFill>
                  <a:srgbClr val="008000"/>
                </a:solidFill>
              </a:rPr>
              <a:t>Chekuri</a:t>
            </a:r>
            <a:r>
              <a:rPr lang="en-US" sz="3100" dirty="0" smtClean="0">
                <a:solidFill>
                  <a:srgbClr val="008000"/>
                </a:solidFill>
              </a:rPr>
              <a:t>, </a:t>
            </a:r>
            <a:r>
              <a:rPr lang="en-US" sz="3100" dirty="0" err="1" smtClean="0">
                <a:solidFill>
                  <a:srgbClr val="008000"/>
                </a:solidFill>
              </a:rPr>
              <a:t>Khanna</a:t>
            </a:r>
            <a:r>
              <a:rPr lang="en-US" sz="3100" dirty="0" smtClean="0">
                <a:solidFill>
                  <a:srgbClr val="008000"/>
                </a:solidFill>
              </a:rPr>
              <a:t>, Shepherd], [</a:t>
            </a:r>
            <a:r>
              <a:rPr lang="en-US" sz="3100" dirty="0" err="1" smtClean="0">
                <a:solidFill>
                  <a:srgbClr val="008000"/>
                </a:solidFill>
              </a:rPr>
              <a:t>Raecke</a:t>
            </a:r>
            <a:r>
              <a:rPr lang="en-US" sz="3100" dirty="0" smtClean="0">
                <a:solidFill>
                  <a:srgbClr val="008000"/>
                </a:solidFill>
              </a:rPr>
              <a:t>]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4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5600" y="1591732"/>
            <a:ext cx="4097869" cy="2438401"/>
            <a:chOff x="372533" y="1574799"/>
            <a:chExt cx="4097869" cy="2438401"/>
          </a:xfrm>
        </p:grpSpPr>
        <p:sp>
          <p:nvSpPr>
            <p:cNvPr id="4" name="Oval 3"/>
            <p:cNvSpPr/>
            <p:nvPr/>
          </p:nvSpPr>
          <p:spPr>
            <a:xfrm>
              <a:off x="372533" y="1574799"/>
              <a:ext cx="4097869" cy="243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051" y="2609849"/>
              <a:ext cx="266700" cy="2667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</a:t>
            </a:r>
            <a:r>
              <a:rPr lang="en-US" dirty="0" err="1" smtClean="0"/>
              <a:t>Linkedness</a:t>
            </a:r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76400" y="1947334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965200" y="2997201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879600" y="3539067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2878666" y="3471333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3420532" y="2285999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946399" y="1913466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5599" y="4419599"/>
            <a:ext cx="5571067" cy="2099735"/>
            <a:chOff x="3166533" y="4080932"/>
            <a:chExt cx="5571067" cy="2099735"/>
          </a:xfrm>
        </p:grpSpPr>
        <p:pic>
          <p:nvPicPr>
            <p:cNvPr id="64" name="Picture 6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02" y="4296834"/>
              <a:ext cx="203200" cy="1778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3166533" y="4080932"/>
              <a:ext cx="5571067" cy="2099735"/>
            </a:xfrm>
            <a:prstGeom prst="rect">
              <a:avLst/>
            </a:prstGeom>
            <a:noFill/>
            <a:ln>
              <a:solidFill>
                <a:srgbClr val="A90B0F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800" dirty="0" smtClean="0"/>
                <a:t>Graph G is    -well-linked for the set T of terminals, </a:t>
              </a:r>
              <a:r>
                <a:rPr lang="en-US" sz="2800" dirty="0" err="1" smtClean="0"/>
                <a:t>iff</a:t>
              </a:r>
              <a:r>
                <a:rPr lang="en-US" sz="2800" dirty="0" smtClean="0"/>
                <a:t> for any partition (A,B) of V(G), </a:t>
              </a:r>
              <a:endParaRPr lang="en-US" sz="2800" dirty="0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366" y="5602817"/>
              <a:ext cx="5308600" cy="3429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316133" y="4334934"/>
            <a:ext cx="2421469" cy="1947333"/>
            <a:chOff x="6316133" y="4334934"/>
            <a:chExt cx="2421469" cy="1947333"/>
          </a:xfrm>
        </p:grpSpPr>
        <p:grpSp>
          <p:nvGrpSpPr>
            <p:cNvPr id="19" name="Group 18"/>
            <p:cNvGrpSpPr/>
            <p:nvPr/>
          </p:nvGrpSpPr>
          <p:grpSpPr>
            <a:xfrm>
              <a:off x="6316133" y="4334934"/>
              <a:ext cx="2421469" cy="1947333"/>
              <a:chOff x="1066800" y="4639734"/>
              <a:chExt cx="2421469" cy="194733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66800" y="4656667"/>
                <a:ext cx="948267" cy="1930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540002" y="4639734"/>
                <a:ext cx="948267" cy="1930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794920" y="5774265"/>
                <a:ext cx="982148" cy="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777987" y="5909731"/>
                <a:ext cx="982148" cy="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777987" y="5604932"/>
                <a:ext cx="982148" cy="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2333" y="4845050"/>
                <a:ext cx="254000" cy="266700"/>
              </a:xfrm>
              <a:prstGeom prst="rect">
                <a:avLst/>
              </a:prstGeom>
            </p:spPr>
          </p:pic>
          <p:pic>
            <p:nvPicPr>
              <p:cNvPr id="56" name="Picture 55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783" y="4851400"/>
                <a:ext cx="266700" cy="254000"/>
              </a:xfrm>
              <a:prstGeom prst="rect">
                <a:avLst/>
              </a:prstGeom>
            </p:spPr>
          </p:pic>
        </p:grp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03999" y="4978401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6434672" y="5300131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71737" y="5672660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8212669" y="4944522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8449736" y="5486389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8128002" y="5757322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8466669" y="5147722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/>
          <p:cNvSpPr>
            <a:spLocks noChangeAspect="1"/>
          </p:cNvSpPr>
          <p:nvPr/>
        </p:nvSpPr>
        <p:spPr>
          <a:xfrm>
            <a:off x="3623736" y="3014122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2533" y="1574799"/>
            <a:ext cx="4097869" cy="2438401"/>
            <a:chOff x="372533" y="1574799"/>
            <a:chExt cx="4097869" cy="2438401"/>
          </a:xfrm>
        </p:grpSpPr>
        <p:sp>
          <p:nvSpPr>
            <p:cNvPr id="4" name="Oval 3"/>
            <p:cNvSpPr/>
            <p:nvPr/>
          </p:nvSpPr>
          <p:spPr>
            <a:xfrm>
              <a:off x="372533" y="1574799"/>
              <a:ext cx="4097869" cy="24384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18" y="2542116"/>
              <a:ext cx="266700" cy="2667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</a:t>
            </a:r>
            <a:r>
              <a:rPr lang="en-US" dirty="0" err="1" smtClean="0"/>
              <a:t>Linkedness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1992" y="4639734"/>
            <a:ext cx="3064936" cy="1947333"/>
            <a:chOff x="761992" y="4639734"/>
            <a:chExt cx="3064936" cy="1947333"/>
          </a:xfrm>
        </p:grpSpPr>
        <p:sp>
          <p:nvSpPr>
            <p:cNvPr id="34" name="Oval 33"/>
            <p:cNvSpPr/>
            <p:nvPr/>
          </p:nvSpPr>
          <p:spPr>
            <a:xfrm>
              <a:off x="1066800" y="4656667"/>
              <a:ext cx="948267" cy="193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540002" y="4639734"/>
              <a:ext cx="948267" cy="193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761998" y="5452533"/>
              <a:ext cx="508001" cy="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61996" y="5571066"/>
              <a:ext cx="508001" cy="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61994" y="5689599"/>
              <a:ext cx="508001" cy="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61992" y="5808132"/>
              <a:ext cx="508001" cy="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318927" y="5604928"/>
              <a:ext cx="508001" cy="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318925" y="5723461"/>
              <a:ext cx="508001" cy="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318923" y="5841994"/>
              <a:ext cx="508001" cy="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318921" y="5960527"/>
              <a:ext cx="508001" cy="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94920" y="5774265"/>
              <a:ext cx="982148" cy="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7987" y="5909731"/>
              <a:ext cx="982148" cy="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7987" y="5604932"/>
              <a:ext cx="982148" cy="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5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333" y="4845050"/>
              <a:ext cx="254000" cy="266700"/>
            </a:xfrm>
            <a:prstGeom prst="rect">
              <a:avLst/>
            </a:prstGeom>
          </p:spPr>
        </p:pic>
        <p:pic>
          <p:nvPicPr>
            <p:cNvPr id="56" name="Picture 5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783" y="4851400"/>
              <a:ext cx="266700" cy="254000"/>
            </a:xfrm>
            <a:prstGeom prst="rect">
              <a:avLst/>
            </a:prstGeom>
          </p:spPr>
        </p:pic>
      </p:grp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3" y="5384800"/>
            <a:ext cx="419100" cy="304800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16" y="5469467"/>
            <a:ext cx="419100" cy="304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91735" y="2218266"/>
            <a:ext cx="2252133" cy="1405467"/>
            <a:chOff x="1591735" y="2218266"/>
            <a:chExt cx="2252133" cy="1405467"/>
          </a:xfrm>
        </p:grpSpPr>
        <p:sp>
          <p:nvSpPr>
            <p:cNvPr id="5" name="Oval 4"/>
            <p:cNvSpPr/>
            <p:nvPr/>
          </p:nvSpPr>
          <p:spPr>
            <a:xfrm>
              <a:off x="1591735" y="2218266"/>
              <a:ext cx="2252133" cy="14054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2" y="2796116"/>
              <a:ext cx="215900" cy="266700"/>
            </a:xfrm>
            <a:prstGeom prst="rect">
              <a:avLst/>
            </a:prstGeom>
          </p:spPr>
        </p:pic>
      </p:grpSp>
      <p:sp>
        <p:nvSpPr>
          <p:cNvPr id="62" name="Rounded Rectangular Callout 61"/>
          <p:cNvSpPr/>
          <p:nvPr/>
        </p:nvSpPr>
        <p:spPr>
          <a:xfrm>
            <a:off x="135467" y="3759199"/>
            <a:ext cx="1507067" cy="660399"/>
          </a:xfrm>
          <a:prstGeom prst="wedgeRoundRectCallout">
            <a:avLst>
              <a:gd name="adj1" fmla="val 47827"/>
              <a:gd name="adj2" fmla="val -8842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out(S)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38134" y="1439333"/>
            <a:ext cx="4487335" cy="1320800"/>
            <a:chOff x="4538134" y="1439333"/>
            <a:chExt cx="4487335" cy="1320800"/>
          </a:xfrm>
        </p:grpSpPr>
        <p:pic>
          <p:nvPicPr>
            <p:cNvPr id="64" name="Picture 63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069" y="1638300"/>
              <a:ext cx="203200" cy="1778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4538134" y="1439333"/>
              <a:ext cx="4487333" cy="1320800"/>
            </a:xfrm>
            <a:prstGeom prst="rect">
              <a:avLst/>
            </a:prstGeom>
            <a:noFill/>
            <a:ln>
              <a:solidFill>
                <a:srgbClr val="A90B0F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800" dirty="0" smtClean="0"/>
                <a:t>Set S is      -well-linked </a:t>
              </a:r>
              <a:r>
                <a:rPr lang="en-US" sz="2800" dirty="0" err="1" smtClean="0"/>
                <a:t>iff</a:t>
              </a:r>
              <a:r>
                <a:rPr lang="en-US" sz="2800" dirty="0" smtClean="0"/>
                <a:t> for any partition (A,B) of S, </a:t>
              </a:r>
              <a:endParaRPr lang="en-US" sz="2800" dirty="0"/>
            </a:p>
          </p:txBody>
        </p:sp>
        <p:pic>
          <p:nvPicPr>
            <p:cNvPr id="66" name="Picture 6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569" y="2385483"/>
              <a:ext cx="4406900" cy="3429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337735" y="2573867"/>
            <a:ext cx="2794000" cy="999066"/>
            <a:chOff x="1337735" y="2573867"/>
            <a:chExt cx="2794000" cy="99906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371601" y="2573867"/>
              <a:ext cx="609600" cy="20320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337735" y="3031067"/>
              <a:ext cx="660400" cy="84666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456268" y="3200400"/>
              <a:ext cx="609600" cy="270933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437468" y="2658533"/>
              <a:ext cx="609600" cy="20320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37468" y="3132666"/>
              <a:ext cx="694267" cy="118534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52801" y="3251199"/>
              <a:ext cx="389467" cy="321734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453468" y="3318934"/>
            <a:ext cx="4487333" cy="626533"/>
            <a:chOff x="4368801" y="3860800"/>
            <a:chExt cx="4487333" cy="626533"/>
          </a:xfrm>
        </p:grpSpPr>
        <p:sp>
          <p:nvSpPr>
            <p:cNvPr id="47" name="TextBox 46"/>
            <p:cNvSpPr txBox="1"/>
            <p:nvPr/>
          </p:nvSpPr>
          <p:spPr>
            <a:xfrm>
              <a:off x="4368801" y="3860800"/>
              <a:ext cx="4487333" cy="626533"/>
            </a:xfrm>
            <a:prstGeom prst="rect">
              <a:avLst/>
            </a:prstGeom>
            <a:noFill/>
            <a:ln>
              <a:solidFill>
                <a:srgbClr val="A90B0F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800" dirty="0" smtClean="0"/>
                <a:t>Normally </a:t>
              </a:r>
              <a:endParaRPr lang="en-US" sz="2800" dirty="0"/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99" y="3964517"/>
              <a:ext cx="2540000" cy="3683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419601" y="4690532"/>
            <a:ext cx="4487333" cy="1862667"/>
            <a:chOff x="4419601" y="4690532"/>
            <a:chExt cx="4487333" cy="1862667"/>
          </a:xfrm>
        </p:grpSpPr>
        <p:sp>
          <p:nvSpPr>
            <p:cNvPr id="52" name="TextBox 51"/>
            <p:cNvSpPr txBox="1"/>
            <p:nvPr/>
          </p:nvSpPr>
          <p:spPr>
            <a:xfrm>
              <a:off x="4419601" y="4690532"/>
              <a:ext cx="4487333" cy="1862667"/>
            </a:xfrm>
            <a:prstGeom prst="rect">
              <a:avLst/>
            </a:prstGeom>
            <a:noFill/>
            <a:ln>
              <a:solidFill>
                <a:srgbClr val="A90B0F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800" dirty="0"/>
                <a:t>Any matching on the edges of out(S) can be fractionally routed </a:t>
              </a:r>
              <a:r>
                <a:rPr lang="en-US" sz="2800" dirty="0" smtClean="0"/>
                <a:t>inside S with </a:t>
              </a:r>
              <a:r>
                <a:rPr lang="en-US" sz="2800" dirty="0"/>
                <a:t>congestion </a:t>
              </a:r>
            </a:p>
          </p:txBody>
        </p:sp>
        <p:pic>
          <p:nvPicPr>
            <p:cNvPr id="65" name="Picture 64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850" y="6093884"/>
              <a:ext cx="1536700" cy="3429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303871" y="2506135"/>
            <a:ext cx="2858349" cy="1198864"/>
            <a:chOff x="1303871" y="2506135"/>
            <a:chExt cx="2858349" cy="1198864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337734" y="2506135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303871" y="3014128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371606" y="3403590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911607" y="2590786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979340" y="3149586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674540" y="3522119"/>
              <a:ext cx="182880" cy="182880"/>
            </a:xfrm>
            <a:prstGeom prst="ellipse">
              <a:avLst/>
            </a:prstGeom>
            <a:solidFill>
              <a:srgbClr val="A90B0F"/>
            </a:solidFill>
            <a:ln>
              <a:solidFill>
                <a:srgbClr val="A90B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104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A90B0F"/>
                </a:solidFill>
              </a:rPr>
              <a:t>Input</a:t>
            </a:r>
            <a:r>
              <a:rPr lang="en-US" dirty="0"/>
              <a:t>: Graph G, source-sink pairs (s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),…,(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 err="1"/>
              <a:t>,t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90B0F"/>
                </a:solidFill>
              </a:rPr>
              <a:t>Theorem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Chekuri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Khanna</a:t>
            </a:r>
            <a:r>
              <a:rPr lang="en-US" dirty="0" smtClean="0">
                <a:solidFill>
                  <a:srgbClr val="008000"/>
                </a:solidFill>
              </a:rPr>
              <a:t> Shepherd ‘04]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Can efficiently partition G into disjoint </a:t>
            </a:r>
            <a:r>
              <a:rPr lang="en-US" dirty="0" err="1" smtClean="0">
                <a:solidFill>
                  <a:srgbClr val="000000"/>
                </a:solidFill>
              </a:rPr>
              <a:t>subgraphs</a:t>
            </a:r>
            <a:r>
              <a:rPr lang="en-US" dirty="0" smtClean="0">
                <a:solidFill>
                  <a:srgbClr val="000000"/>
                </a:solidFill>
              </a:rPr>
              <a:t> G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,…, G</a:t>
            </a:r>
            <a:r>
              <a:rPr lang="en-US" baseline="-25000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, such that: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 each induced sub-problem </a:t>
            </a:r>
            <a:r>
              <a:rPr lang="en-US" dirty="0" err="1" smtClean="0">
                <a:solidFill>
                  <a:srgbClr val="000000"/>
                </a:solidFill>
              </a:rPr>
              <a:t>G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 terminals are well-linked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Total fractional solution value for all induced sub-problems is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83" y="5526617"/>
            <a:ext cx="2171700" cy="393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1199" y="2878667"/>
            <a:ext cx="7840134" cy="18457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Can assume </a:t>
            </a:r>
            <a:r>
              <a:rPr lang="en-US" sz="3200" dirty="0" err="1" smtClean="0">
                <a:solidFill>
                  <a:schemeClr val="tx1"/>
                </a:solidFill>
              </a:rPr>
              <a:t>w.l.o.g</a:t>
            </a:r>
            <a:r>
              <a:rPr lang="en-US" sz="3200" dirty="0" smtClean="0">
                <a:solidFill>
                  <a:schemeClr val="tx1"/>
                </a:solidFill>
              </a:rPr>
              <a:t>. that G is well-linked for the terminals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8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Route as many pairs as possible; minimize edge congestion.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0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9467" y="855141"/>
            <a:ext cx="8229600" cy="33781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Embed an expander on a subset of terminals into G.</a:t>
            </a:r>
          </a:p>
          <a:p>
            <a:pPr marL="857250" lvl="1" indent="-457200"/>
            <a:r>
              <a:rPr lang="en-US" dirty="0"/>
              <a:t>e</a:t>
            </a:r>
            <a:r>
              <a:rPr lang="en-US" dirty="0" smtClean="0"/>
              <a:t>xpander</a:t>
            </a:r>
            <a:r>
              <a:rPr lang="en-US" dirty="0" smtClean="0">
                <a:solidFill>
                  <a:srgbClr val="000000"/>
                </a:solidFill>
              </a:rPr>
              <a:t> vertices           terminals</a:t>
            </a:r>
          </a:p>
          <a:p>
            <a:pPr marL="857250" lvl="1" indent="-457200"/>
            <a:r>
              <a:rPr lang="en-US" dirty="0" smtClean="0">
                <a:solidFill>
                  <a:srgbClr val="000000"/>
                </a:solidFill>
              </a:rPr>
              <a:t>expander edges            paths in 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Route a subset of the demand pairs in the expander</a:t>
            </a:r>
          </a:p>
          <a:p>
            <a:pPr marL="857250" lvl="1" indent="-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5066" y="4097865"/>
            <a:ext cx="4097869" cy="2438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1" y="5022848"/>
            <a:ext cx="266700" cy="266700"/>
          </a:xfrm>
          <a:prstGeom prst="rect">
            <a:avLst/>
          </a:prstGeom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1119054" y="55376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897987" y="606259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322254" y="47925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389054" y="426766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371188" y="60456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268654" y="49957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5" y="4559299"/>
            <a:ext cx="292100" cy="228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84" y="4631267"/>
            <a:ext cx="266700" cy="3048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" y="5240867"/>
            <a:ext cx="304800" cy="2286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33" y="5664199"/>
            <a:ext cx="279400" cy="3048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9" y="6047315"/>
            <a:ext cx="304800" cy="2413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6" y="4112684"/>
            <a:ext cx="279400" cy="31750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4134" y="71442"/>
            <a:ext cx="8229600" cy="1143000"/>
          </a:xfrm>
        </p:spPr>
        <p:txBody>
          <a:bodyPr/>
          <a:lstStyle/>
          <a:p>
            <a:r>
              <a:rPr lang="en-US" dirty="0" smtClean="0"/>
              <a:t>High-</a:t>
            </a:r>
            <a:r>
              <a:rPr lang="en-US" dirty="0"/>
              <a:t>Level Plan [CKS ‘04]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979333" y="2099741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759200" y="2590808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9" idx="6"/>
          </p:cNvCxnSpPr>
          <p:nvPr/>
        </p:nvCxnSpPr>
        <p:spPr>
          <a:xfrm flipV="1">
            <a:off x="1505134" y="4428067"/>
            <a:ext cx="924799" cy="455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2"/>
          </p:cNvCxnSpPr>
          <p:nvPr/>
        </p:nvCxnSpPr>
        <p:spPr>
          <a:xfrm flipH="1" flipV="1">
            <a:off x="2540000" y="4419601"/>
            <a:ext cx="1728654" cy="667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1" idx="6"/>
          </p:cNvCxnSpPr>
          <p:nvPr/>
        </p:nvCxnSpPr>
        <p:spPr>
          <a:xfrm flipH="1">
            <a:off x="3554068" y="5207000"/>
            <a:ext cx="780865" cy="930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2"/>
          </p:cNvCxnSpPr>
          <p:nvPr/>
        </p:nvCxnSpPr>
        <p:spPr>
          <a:xfrm flipH="1" flipV="1">
            <a:off x="2531533" y="4436533"/>
            <a:ext cx="839655" cy="170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4"/>
            <a:endCxn id="7" idx="0"/>
          </p:cNvCxnSpPr>
          <p:nvPr/>
        </p:nvCxnSpPr>
        <p:spPr>
          <a:xfrm flipH="1">
            <a:off x="1210494" y="4975473"/>
            <a:ext cx="203200" cy="562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2"/>
          </p:cNvCxnSpPr>
          <p:nvPr/>
        </p:nvCxnSpPr>
        <p:spPr>
          <a:xfrm flipH="1" flipV="1">
            <a:off x="1285002" y="5668970"/>
            <a:ext cx="2086186" cy="46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3"/>
          </p:cNvCxnSpPr>
          <p:nvPr/>
        </p:nvCxnSpPr>
        <p:spPr>
          <a:xfrm flipH="1">
            <a:off x="1303868" y="5151891"/>
            <a:ext cx="2991568" cy="427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ular Callout 52"/>
          <p:cNvSpPr/>
          <p:nvPr/>
        </p:nvSpPr>
        <p:spPr>
          <a:xfrm>
            <a:off x="3556000" y="3064933"/>
            <a:ext cx="3725333" cy="999066"/>
          </a:xfrm>
          <a:prstGeom prst="wedgeRoundRectCallout">
            <a:avLst>
              <a:gd name="adj1" fmla="val -28158"/>
              <a:gd name="adj2" fmla="val -6895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Embedding </a:t>
            </a:r>
            <a:r>
              <a:rPr lang="en-US" sz="2400" dirty="0" smtClean="0">
                <a:solidFill>
                  <a:srgbClr val="A90B0F"/>
                </a:solidFill>
              </a:rPr>
              <a:t>congestion</a:t>
            </a:r>
            <a:r>
              <a:rPr lang="en-US" sz="2400" dirty="0" smtClean="0">
                <a:solidFill>
                  <a:schemeClr val="tx1"/>
                </a:solidFill>
              </a:rPr>
              <a:t>: max load on any edge of 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2726268" y="1507066"/>
            <a:ext cx="1811866" cy="592667"/>
          </a:xfrm>
          <a:prstGeom prst="wedgeRoundRectCallout">
            <a:avLst>
              <a:gd name="adj1" fmla="val -28158"/>
              <a:gd name="adj2" fmla="val -6895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Crossbar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53" grpId="0" animBg="1"/>
      <p:bldP spid="53" grpId="1" animBg="1"/>
      <p:bldP spid="30" grpId="0" animBg="1"/>
      <p:bldP spid="3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45066" y="4097865"/>
            <a:ext cx="4097869" cy="2438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1" y="5022848"/>
            <a:ext cx="266700" cy="266700"/>
          </a:xfrm>
          <a:prstGeom prst="rect">
            <a:avLst/>
          </a:prstGeom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1119054" y="55376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897987" y="606259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322254" y="47925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389054" y="426766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371188" y="60456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268654" y="49957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5" y="4559299"/>
            <a:ext cx="292100" cy="228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84" y="4631267"/>
            <a:ext cx="266700" cy="3048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" y="5240867"/>
            <a:ext cx="304800" cy="2286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33" y="5664199"/>
            <a:ext cx="279400" cy="3048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9" y="6047315"/>
            <a:ext cx="304800" cy="2413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6" y="4112684"/>
            <a:ext cx="279400" cy="31750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4134" y="71442"/>
            <a:ext cx="8229600" cy="1143000"/>
          </a:xfrm>
        </p:spPr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cxnSp>
        <p:nvCxnSpPr>
          <p:cNvPr id="31" name="Straight Connector 30"/>
          <p:cNvCxnSpPr>
            <a:stCxn id="9" idx="6"/>
          </p:cNvCxnSpPr>
          <p:nvPr/>
        </p:nvCxnSpPr>
        <p:spPr>
          <a:xfrm flipV="1">
            <a:off x="1505134" y="4428067"/>
            <a:ext cx="924799" cy="455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2"/>
          </p:cNvCxnSpPr>
          <p:nvPr/>
        </p:nvCxnSpPr>
        <p:spPr>
          <a:xfrm flipH="1" flipV="1">
            <a:off x="2540000" y="4419601"/>
            <a:ext cx="1728654" cy="667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1" idx="6"/>
          </p:cNvCxnSpPr>
          <p:nvPr/>
        </p:nvCxnSpPr>
        <p:spPr>
          <a:xfrm flipH="1">
            <a:off x="3554068" y="5207000"/>
            <a:ext cx="780865" cy="930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2"/>
          </p:cNvCxnSpPr>
          <p:nvPr/>
        </p:nvCxnSpPr>
        <p:spPr>
          <a:xfrm flipH="1" flipV="1">
            <a:off x="2531533" y="4436533"/>
            <a:ext cx="839655" cy="170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4"/>
            <a:endCxn id="7" idx="0"/>
          </p:cNvCxnSpPr>
          <p:nvPr/>
        </p:nvCxnSpPr>
        <p:spPr>
          <a:xfrm flipH="1">
            <a:off x="1210494" y="4975473"/>
            <a:ext cx="203200" cy="562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2"/>
          </p:cNvCxnSpPr>
          <p:nvPr/>
        </p:nvCxnSpPr>
        <p:spPr>
          <a:xfrm flipH="1" flipV="1">
            <a:off x="1285002" y="5668970"/>
            <a:ext cx="2086186" cy="46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3"/>
          </p:cNvCxnSpPr>
          <p:nvPr/>
        </p:nvCxnSpPr>
        <p:spPr>
          <a:xfrm flipH="1">
            <a:off x="1303868" y="5151891"/>
            <a:ext cx="2991568" cy="427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Embed an expander over a subset of terminals into G.</a:t>
            </a:r>
          </a:p>
          <a:p>
            <a:r>
              <a:rPr lang="en-US" dirty="0" smtClean="0"/>
              <a:t>Include </a:t>
            </a:r>
            <a:r>
              <a:rPr lang="en-US" dirty="0" err="1" smtClean="0"/>
              <a:t>polylog</a:t>
            </a:r>
            <a:r>
              <a:rPr lang="en-US" dirty="0" smtClean="0"/>
              <a:t>(k)-fraction of the terminals</a:t>
            </a:r>
          </a:p>
          <a:p>
            <a:r>
              <a:rPr lang="en-US" dirty="0" smtClean="0"/>
              <a:t>Constant congestion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5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6519332" y="4555067"/>
            <a:ext cx="2421469" cy="1947333"/>
            <a:chOff x="6519332" y="4555067"/>
            <a:chExt cx="2421469" cy="1947333"/>
          </a:xfrm>
        </p:grpSpPr>
        <p:grpSp>
          <p:nvGrpSpPr>
            <p:cNvPr id="117" name="Group 116"/>
            <p:cNvGrpSpPr/>
            <p:nvPr/>
          </p:nvGrpSpPr>
          <p:grpSpPr>
            <a:xfrm>
              <a:off x="7992534" y="4555067"/>
              <a:ext cx="948267" cy="1930400"/>
              <a:chOff x="7992534" y="4555067"/>
              <a:chExt cx="948267" cy="19304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992534" y="4555067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83495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51" name="Oval 50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0" name="Picture 109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5950" y="4679950"/>
                <a:ext cx="393700" cy="317500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6519332" y="4572000"/>
              <a:ext cx="948267" cy="1930400"/>
              <a:chOff x="6519332" y="4572000"/>
              <a:chExt cx="948267" cy="1930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519332" y="4572000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68763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54" name="Oval 53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1" name="Picture 110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0850" y="4679950"/>
                <a:ext cx="393700" cy="330200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/>
          <p:cNvGrpSpPr/>
          <p:nvPr/>
        </p:nvGrpSpPr>
        <p:grpSpPr>
          <a:xfrm>
            <a:off x="3369732" y="4555067"/>
            <a:ext cx="2421469" cy="1947333"/>
            <a:chOff x="3369732" y="4555067"/>
            <a:chExt cx="2421469" cy="1947333"/>
          </a:xfrm>
        </p:grpSpPr>
        <p:grpSp>
          <p:nvGrpSpPr>
            <p:cNvPr id="115" name="Group 114"/>
            <p:cNvGrpSpPr/>
            <p:nvPr/>
          </p:nvGrpSpPr>
          <p:grpSpPr>
            <a:xfrm>
              <a:off x="4842934" y="4555067"/>
              <a:ext cx="948267" cy="1930400"/>
              <a:chOff x="4842934" y="4555067"/>
              <a:chExt cx="948267" cy="19304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842934" y="4555067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1999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67" name="Oval 66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9" name="Picture 108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7150" y="4679950"/>
                <a:ext cx="393700" cy="304800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>
              <a:off x="3369732" y="4572000"/>
              <a:ext cx="948267" cy="1930400"/>
              <a:chOff x="3369732" y="4572000"/>
              <a:chExt cx="948267" cy="19304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3369732" y="4572000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37267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70" name="Oval 69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8" name="Picture 107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3950" y="4679950"/>
                <a:ext cx="393700" cy="317500"/>
              </a:xfrm>
              <a:prstGeom prst="rect">
                <a:avLst/>
              </a:prstGeom>
            </p:spPr>
          </p:pic>
        </p:grpSp>
      </p:grpSp>
      <p:grpSp>
        <p:nvGrpSpPr>
          <p:cNvPr id="118" name="Group 117"/>
          <p:cNvGrpSpPr/>
          <p:nvPr/>
        </p:nvGrpSpPr>
        <p:grpSpPr>
          <a:xfrm>
            <a:off x="220132" y="4555067"/>
            <a:ext cx="2421469" cy="1947333"/>
            <a:chOff x="220132" y="4555067"/>
            <a:chExt cx="2421469" cy="1947333"/>
          </a:xfrm>
        </p:grpSpPr>
        <p:grpSp>
          <p:nvGrpSpPr>
            <p:cNvPr id="113" name="Group 112"/>
            <p:cNvGrpSpPr/>
            <p:nvPr/>
          </p:nvGrpSpPr>
          <p:grpSpPr>
            <a:xfrm>
              <a:off x="1693334" y="4555067"/>
              <a:ext cx="948267" cy="1930400"/>
              <a:chOff x="1693334" y="4555067"/>
              <a:chExt cx="948267" cy="19304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693334" y="4555067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0503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7" name="Picture 106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8350" y="4679950"/>
                <a:ext cx="393700" cy="304800"/>
              </a:xfrm>
              <a:prstGeom prst="rect">
                <a:avLst/>
              </a:prstGeom>
            </p:spPr>
          </p:pic>
        </p:grpSp>
        <p:grpSp>
          <p:nvGrpSpPr>
            <p:cNvPr id="112" name="Group 111"/>
            <p:cNvGrpSpPr/>
            <p:nvPr/>
          </p:nvGrpSpPr>
          <p:grpSpPr>
            <a:xfrm>
              <a:off x="220132" y="4572000"/>
              <a:ext cx="948267" cy="1930400"/>
              <a:chOff x="220132" y="4572000"/>
              <a:chExt cx="948267" cy="1930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20132" y="4572000"/>
                <a:ext cx="948267" cy="1930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77187" y="5148194"/>
                <a:ext cx="182880" cy="1029547"/>
                <a:chOff x="848121" y="5148194"/>
                <a:chExt cx="182880" cy="1029547"/>
              </a:xfrm>
            </p:grpSpPr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848121" y="5148194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848121" y="5571528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>
                  <a:spLocks noChangeAspect="1"/>
                </p:cNvSpPr>
                <p:nvPr/>
              </p:nvSpPr>
              <p:spPr>
                <a:xfrm>
                  <a:off x="848121" y="5994861"/>
                  <a:ext cx="182880" cy="18288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6" name="Picture 105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000" y="4679950"/>
                <a:ext cx="381000" cy="317500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Cut-Matching Game [</a:t>
            </a:r>
            <a:r>
              <a:rPr lang="en-US" dirty="0" err="1" smtClean="0"/>
              <a:t>Khandekar</a:t>
            </a:r>
            <a:r>
              <a:rPr lang="en-US" dirty="0" smtClean="0"/>
              <a:t>, </a:t>
            </a:r>
            <a:r>
              <a:rPr lang="en-US" dirty="0" err="1" smtClean="0"/>
              <a:t>Rao</a:t>
            </a:r>
            <a:r>
              <a:rPr lang="en-US" dirty="0" smtClean="0"/>
              <a:t>, </a:t>
            </a:r>
            <a:r>
              <a:rPr lang="en-US" dirty="0" err="1" smtClean="0"/>
              <a:t>Vazirani</a:t>
            </a:r>
            <a:r>
              <a:rPr lang="en-US" dirty="0" smtClean="0"/>
              <a:t> </a:t>
            </a:r>
            <a:r>
              <a:rPr lang="fr-FR" dirty="0" smtClean="0"/>
              <a:t>’</a:t>
            </a:r>
            <a:r>
              <a:rPr lang="en-US" dirty="0" smtClean="0"/>
              <a:t>06]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8800" cy="13631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A90B0F"/>
                </a:solidFill>
              </a:rPr>
              <a:t>Cut Player</a:t>
            </a:r>
            <a:r>
              <a:rPr lang="en-US" dirty="0" smtClean="0"/>
              <a:t>: wants to build an expander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90B0F"/>
                </a:solidFill>
              </a:rPr>
              <a:t>Matching Player</a:t>
            </a:r>
            <a:r>
              <a:rPr lang="en-US" dirty="0" smtClean="0"/>
              <a:t>: wants to delay its construction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5600" y="2810932"/>
            <a:ext cx="3437468" cy="14901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017454" y="37427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016521" y="39120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389987" y="32461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321320" y="29637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201855" y="32461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032521" y="37935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745052" y="5239634"/>
            <a:ext cx="1305335" cy="846667"/>
            <a:chOff x="745052" y="5239634"/>
            <a:chExt cx="1305335" cy="846667"/>
          </a:xfrm>
        </p:grpSpPr>
        <p:cxnSp>
          <p:nvCxnSpPr>
            <p:cNvPr id="22" name="Straight Connector 21"/>
            <p:cNvCxnSpPr>
              <a:endCxn id="32" idx="2"/>
            </p:cNvCxnSpPr>
            <p:nvPr/>
          </p:nvCxnSpPr>
          <p:spPr>
            <a:xfrm flipV="1">
              <a:off x="745052" y="5239634"/>
              <a:ext cx="1305335" cy="4499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34" idx="2"/>
            </p:cNvCxnSpPr>
            <p:nvPr/>
          </p:nvCxnSpPr>
          <p:spPr>
            <a:xfrm>
              <a:off x="761986" y="6079063"/>
              <a:ext cx="1288401" cy="723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7" idx="6"/>
              <a:endCxn id="33" idx="2"/>
            </p:cNvCxnSpPr>
            <p:nvPr/>
          </p:nvCxnSpPr>
          <p:spPr>
            <a:xfrm>
              <a:off x="760067" y="5239634"/>
              <a:ext cx="1290320" cy="423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7044252" y="5239634"/>
            <a:ext cx="1332117" cy="839429"/>
            <a:chOff x="7044252" y="5239634"/>
            <a:chExt cx="1332117" cy="839429"/>
          </a:xfrm>
        </p:grpSpPr>
        <p:cxnSp>
          <p:nvCxnSpPr>
            <p:cNvPr id="44" name="Straight Connector 43"/>
            <p:cNvCxnSpPr>
              <a:endCxn id="53" idx="1"/>
            </p:cNvCxnSpPr>
            <p:nvPr/>
          </p:nvCxnSpPr>
          <p:spPr>
            <a:xfrm>
              <a:off x="7044252" y="5689598"/>
              <a:ext cx="1332117" cy="33204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52" idx="2"/>
            </p:cNvCxnSpPr>
            <p:nvPr/>
          </p:nvCxnSpPr>
          <p:spPr>
            <a:xfrm flipV="1">
              <a:off x="7061186" y="5662968"/>
              <a:ext cx="1288401" cy="41609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4" idx="6"/>
              <a:endCxn id="51" idx="2"/>
            </p:cNvCxnSpPr>
            <p:nvPr/>
          </p:nvCxnSpPr>
          <p:spPr>
            <a:xfrm>
              <a:off x="7059267" y="5239634"/>
              <a:ext cx="129032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3882885" y="5239634"/>
            <a:ext cx="1317102" cy="846667"/>
            <a:chOff x="3882885" y="5239634"/>
            <a:chExt cx="1317102" cy="846667"/>
          </a:xfrm>
        </p:grpSpPr>
        <p:cxnSp>
          <p:nvCxnSpPr>
            <p:cNvPr id="60" name="Straight Connector 59"/>
            <p:cNvCxnSpPr>
              <a:stCxn id="72" idx="7"/>
              <a:endCxn id="67" idx="2"/>
            </p:cNvCxnSpPr>
            <p:nvPr/>
          </p:nvCxnSpPr>
          <p:spPr>
            <a:xfrm flipV="1">
              <a:off x="3882885" y="5239634"/>
              <a:ext cx="1317102" cy="782009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1" idx="5"/>
              <a:endCxn id="69" idx="2"/>
            </p:cNvCxnSpPr>
            <p:nvPr/>
          </p:nvCxnSpPr>
          <p:spPr>
            <a:xfrm>
              <a:off x="3882885" y="5727626"/>
              <a:ext cx="1317102" cy="358675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0" idx="6"/>
              <a:endCxn id="68" idx="2"/>
            </p:cNvCxnSpPr>
            <p:nvPr/>
          </p:nvCxnSpPr>
          <p:spPr>
            <a:xfrm>
              <a:off x="3909667" y="5239634"/>
              <a:ext cx="1290320" cy="423334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1168386" y="3055233"/>
            <a:ext cx="2060251" cy="948267"/>
            <a:chOff x="1168386" y="3055233"/>
            <a:chExt cx="2060251" cy="948267"/>
          </a:xfrm>
        </p:grpSpPr>
        <p:cxnSp>
          <p:nvCxnSpPr>
            <p:cNvPr id="73" name="Straight Connector 72"/>
            <p:cNvCxnSpPr>
              <a:endCxn id="8" idx="2"/>
            </p:cNvCxnSpPr>
            <p:nvPr/>
          </p:nvCxnSpPr>
          <p:spPr>
            <a:xfrm>
              <a:off x="1168386" y="3877730"/>
              <a:ext cx="848135" cy="12577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0" idx="6"/>
              <a:endCxn id="11" idx="1"/>
            </p:cNvCxnSpPr>
            <p:nvPr/>
          </p:nvCxnSpPr>
          <p:spPr>
            <a:xfrm>
              <a:off x="2504200" y="3055233"/>
              <a:ext cx="724437" cy="21766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12" idx="1"/>
            </p:cNvCxnSpPr>
            <p:nvPr/>
          </p:nvCxnSpPr>
          <p:spPr>
            <a:xfrm>
              <a:off x="1562114" y="3390900"/>
              <a:ext cx="1497189" cy="42940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1200334" y="3078866"/>
            <a:ext cx="2028303" cy="859976"/>
            <a:chOff x="1200334" y="3078866"/>
            <a:chExt cx="2028303" cy="859976"/>
          </a:xfrm>
        </p:grpSpPr>
        <p:cxnSp>
          <p:nvCxnSpPr>
            <p:cNvPr id="85" name="Straight Connector 84"/>
            <p:cNvCxnSpPr>
              <a:endCxn id="8" idx="1"/>
            </p:cNvCxnSpPr>
            <p:nvPr/>
          </p:nvCxnSpPr>
          <p:spPr>
            <a:xfrm>
              <a:off x="1471267" y="3429000"/>
              <a:ext cx="572036" cy="509842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12" idx="0"/>
            </p:cNvCxnSpPr>
            <p:nvPr/>
          </p:nvCxnSpPr>
          <p:spPr>
            <a:xfrm>
              <a:off x="2423767" y="3078866"/>
              <a:ext cx="700194" cy="714661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" idx="6"/>
              <a:endCxn id="11" idx="3"/>
            </p:cNvCxnSpPr>
            <p:nvPr/>
          </p:nvCxnSpPr>
          <p:spPr>
            <a:xfrm flipV="1">
              <a:off x="1200334" y="3402218"/>
              <a:ext cx="2028303" cy="431949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1173552" y="3088491"/>
            <a:ext cx="2184401" cy="850351"/>
            <a:chOff x="1173552" y="3088491"/>
            <a:chExt cx="2184401" cy="850351"/>
          </a:xfrm>
        </p:grpSpPr>
        <p:cxnSp>
          <p:nvCxnSpPr>
            <p:cNvPr id="97" name="Straight Connector 96"/>
            <p:cNvCxnSpPr>
              <a:stCxn id="11" idx="5"/>
              <a:endCxn id="12" idx="7"/>
            </p:cNvCxnSpPr>
            <p:nvPr/>
          </p:nvCxnSpPr>
          <p:spPr>
            <a:xfrm flipH="1">
              <a:off x="3188619" y="3402218"/>
              <a:ext cx="169334" cy="41809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" idx="7"/>
            </p:cNvCxnSpPr>
            <p:nvPr/>
          </p:nvCxnSpPr>
          <p:spPr>
            <a:xfrm flipH="1">
              <a:off x="1173552" y="3429000"/>
              <a:ext cx="218753" cy="34050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endCxn id="8" idx="7"/>
            </p:cNvCxnSpPr>
            <p:nvPr/>
          </p:nvCxnSpPr>
          <p:spPr>
            <a:xfrm flipH="1">
              <a:off x="2172619" y="3088491"/>
              <a:ext cx="227220" cy="85035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/>
          <p:nvPr/>
        </p:nvSpPr>
        <p:spPr>
          <a:xfrm>
            <a:off x="3945467" y="2929467"/>
            <a:ext cx="4927600" cy="1200328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a strategy for cut player, </a:t>
            </a:r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fter O(log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n) iterations, we get an expander!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727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14123" y="1320800"/>
            <a:ext cx="4267199" cy="28109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9065" y="1557867"/>
            <a:ext cx="1135591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40657" y="1574799"/>
            <a:ext cx="1049866" cy="21674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734714" y="235419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529649" y="326858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124181" y="31614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93515" y="1880059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2716" y="18745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156183" y="26759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53457" y="1897094"/>
            <a:ext cx="1066800" cy="389476"/>
          </a:xfrm>
          <a:custGeom>
            <a:avLst/>
            <a:gdLst>
              <a:gd name="connsiteX0" fmla="*/ 0 w 1066800"/>
              <a:gd name="connsiteY0" fmla="*/ 84106 h 389476"/>
              <a:gd name="connsiteX1" fmla="*/ 321733 w 1066800"/>
              <a:gd name="connsiteY1" fmla="*/ 388906 h 389476"/>
              <a:gd name="connsiteX2" fmla="*/ 609600 w 1066800"/>
              <a:gd name="connsiteY2" fmla="*/ 16373 h 389476"/>
              <a:gd name="connsiteX3" fmla="*/ 1066800 w 1066800"/>
              <a:gd name="connsiteY3" fmla="*/ 101039 h 38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389476">
                <a:moveTo>
                  <a:pt x="0" y="84106"/>
                </a:moveTo>
                <a:cubicBezTo>
                  <a:pt x="110066" y="242150"/>
                  <a:pt x="220133" y="400195"/>
                  <a:pt x="321733" y="388906"/>
                </a:cubicBezTo>
                <a:cubicBezTo>
                  <a:pt x="423333" y="377617"/>
                  <a:pt x="485422" y="64351"/>
                  <a:pt x="609600" y="16373"/>
                </a:cubicBezTo>
                <a:cubicBezTo>
                  <a:pt x="733778" y="-31605"/>
                  <a:pt x="900289" y="34717"/>
                  <a:pt x="1066800" y="10103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427367">
            <a:off x="3890945" y="2650438"/>
            <a:ext cx="2307221" cy="134297"/>
          </a:xfrm>
          <a:custGeom>
            <a:avLst/>
            <a:gdLst>
              <a:gd name="connsiteX0" fmla="*/ 0 w 2269067"/>
              <a:gd name="connsiteY0" fmla="*/ 50800 h 220393"/>
              <a:gd name="connsiteX1" fmla="*/ 203200 w 2269067"/>
              <a:gd name="connsiteY1" fmla="*/ 220134 h 220393"/>
              <a:gd name="connsiteX2" fmla="*/ 592667 w 2269067"/>
              <a:gd name="connsiteY2" fmla="*/ 16934 h 220393"/>
              <a:gd name="connsiteX3" fmla="*/ 880533 w 2269067"/>
              <a:gd name="connsiteY3" fmla="*/ 186267 h 220393"/>
              <a:gd name="connsiteX4" fmla="*/ 1490133 w 2269067"/>
              <a:gd name="connsiteY4" fmla="*/ 33867 h 220393"/>
              <a:gd name="connsiteX5" fmla="*/ 2015067 w 2269067"/>
              <a:gd name="connsiteY5" fmla="*/ 101600 h 220393"/>
              <a:gd name="connsiteX6" fmla="*/ 2269067 w 2269067"/>
              <a:gd name="connsiteY6" fmla="*/ 0 h 2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9067" h="220393">
                <a:moveTo>
                  <a:pt x="0" y="50800"/>
                </a:moveTo>
                <a:cubicBezTo>
                  <a:pt x="52211" y="138289"/>
                  <a:pt x="104422" y="225778"/>
                  <a:pt x="203200" y="220134"/>
                </a:cubicBezTo>
                <a:cubicBezTo>
                  <a:pt x="301978" y="214490"/>
                  <a:pt x="479778" y="22578"/>
                  <a:pt x="592667" y="16934"/>
                </a:cubicBezTo>
                <a:cubicBezTo>
                  <a:pt x="705556" y="11290"/>
                  <a:pt x="730955" y="183445"/>
                  <a:pt x="880533" y="186267"/>
                </a:cubicBezTo>
                <a:cubicBezTo>
                  <a:pt x="1030111" y="189089"/>
                  <a:pt x="1301044" y="47978"/>
                  <a:pt x="1490133" y="33867"/>
                </a:cubicBezTo>
                <a:cubicBezTo>
                  <a:pt x="1679222" y="19756"/>
                  <a:pt x="1885245" y="107244"/>
                  <a:pt x="2015067" y="101600"/>
                </a:cubicBezTo>
                <a:cubicBezTo>
                  <a:pt x="2144889" y="95956"/>
                  <a:pt x="2206978" y="47978"/>
                  <a:pt x="2269067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17990" y="3182007"/>
            <a:ext cx="1286933" cy="173233"/>
          </a:xfrm>
          <a:custGeom>
            <a:avLst/>
            <a:gdLst>
              <a:gd name="connsiteX0" fmla="*/ 0 w 1286933"/>
              <a:gd name="connsiteY0" fmla="*/ 86120 h 173233"/>
              <a:gd name="connsiteX1" fmla="*/ 423333 w 1286933"/>
              <a:gd name="connsiteY1" fmla="*/ 170786 h 173233"/>
              <a:gd name="connsiteX2" fmla="*/ 1016000 w 1286933"/>
              <a:gd name="connsiteY2" fmla="*/ 1453 h 173233"/>
              <a:gd name="connsiteX3" fmla="*/ 1286933 w 1286933"/>
              <a:gd name="connsiteY3" fmla="*/ 103053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933" h="173233">
                <a:moveTo>
                  <a:pt x="0" y="86120"/>
                </a:moveTo>
                <a:cubicBezTo>
                  <a:pt x="127000" y="135508"/>
                  <a:pt x="254000" y="184897"/>
                  <a:pt x="423333" y="170786"/>
                </a:cubicBezTo>
                <a:cubicBezTo>
                  <a:pt x="592666" y="156675"/>
                  <a:pt x="872067" y="12742"/>
                  <a:pt x="1016000" y="1453"/>
                </a:cubicBezTo>
                <a:cubicBezTo>
                  <a:pt x="1159933" y="-9836"/>
                  <a:pt x="1223433" y="46608"/>
                  <a:pt x="1286933" y="10305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Expander into Graph</a:t>
            </a:r>
            <a:endParaRPr lang="en-US" dirty="0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78" y="1339848"/>
            <a:ext cx="266700" cy="2667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87867" y="2878667"/>
            <a:ext cx="2387600" cy="1371600"/>
            <a:chOff x="287867" y="2878667"/>
            <a:chExt cx="2387600" cy="1371600"/>
          </a:xfrm>
        </p:grpSpPr>
        <p:sp>
          <p:nvSpPr>
            <p:cNvPr id="21" name="Oval 20"/>
            <p:cNvSpPr/>
            <p:nvPr/>
          </p:nvSpPr>
          <p:spPr>
            <a:xfrm>
              <a:off x="287867" y="2878667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69851" y="321779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618120" y="39120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839185" y="3889579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262518" y="299765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872120" y="30598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261587" y="35564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5949" y="3098799"/>
            <a:ext cx="1435638" cy="904694"/>
            <a:chOff x="825949" y="3098799"/>
            <a:chExt cx="1435638" cy="904694"/>
          </a:xfrm>
        </p:grpSpPr>
        <p:cxnSp>
          <p:nvCxnSpPr>
            <p:cNvPr id="30" name="Straight Connector 29"/>
            <p:cNvCxnSpPr>
              <a:endCxn id="23" idx="2"/>
            </p:cNvCxnSpPr>
            <p:nvPr/>
          </p:nvCxnSpPr>
          <p:spPr>
            <a:xfrm>
              <a:off x="1032933" y="3979333"/>
              <a:ext cx="585187" cy="2416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6" idx="2"/>
            </p:cNvCxnSpPr>
            <p:nvPr/>
          </p:nvCxnSpPr>
          <p:spPr>
            <a:xfrm>
              <a:off x="1439333" y="3098799"/>
              <a:ext cx="432787" cy="52494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2" idx="5"/>
              <a:endCxn id="27" idx="2"/>
            </p:cNvCxnSpPr>
            <p:nvPr/>
          </p:nvCxnSpPr>
          <p:spPr>
            <a:xfrm>
              <a:off x="825949" y="3373891"/>
              <a:ext cx="1435638" cy="274002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033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014123" y="1320800"/>
            <a:ext cx="4267199" cy="28109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Expander into Graph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4583645">
            <a:off x="4330673" y="946668"/>
            <a:ext cx="815475" cy="24219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4722684">
            <a:off x="4926149" y="1672005"/>
            <a:ext cx="816328" cy="29135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734714" y="235419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529649" y="326858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124181" y="31614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93515" y="1880059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2716" y="18745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156183" y="26759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78" y="1339848"/>
            <a:ext cx="266700" cy="26670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4453457" y="1897094"/>
            <a:ext cx="1066800" cy="389476"/>
          </a:xfrm>
          <a:custGeom>
            <a:avLst/>
            <a:gdLst>
              <a:gd name="connsiteX0" fmla="*/ 0 w 1066800"/>
              <a:gd name="connsiteY0" fmla="*/ 84106 h 389476"/>
              <a:gd name="connsiteX1" fmla="*/ 321733 w 1066800"/>
              <a:gd name="connsiteY1" fmla="*/ 388906 h 389476"/>
              <a:gd name="connsiteX2" fmla="*/ 609600 w 1066800"/>
              <a:gd name="connsiteY2" fmla="*/ 16373 h 389476"/>
              <a:gd name="connsiteX3" fmla="*/ 1066800 w 1066800"/>
              <a:gd name="connsiteY3" fmla="*/ 101039 h 38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389476">
                <a:moveTo>
                  <a:pt x="0" y="84106"/>
                </a:moveTo>
                <a:cubicBezTo>
                  <a:pt x="110066" y="242150"/>
                  <a:pt x="220133" y="400195"/>
                  <a:pt x="321733" y="388906"/>
                </a:cubicBezTo>
                <a:cubicBezTo>
                  <a:pt x="423333" y="377617"/>
                  <a:pt x="485422" y="64351"/>
                  <a:pt x="609600" y="16373"/>
                </a:cubicBezTo>
                <a:cubicBezTo>
                  <a:pt x="733778" y="-31605"/>
                  <a:pt x="900289" y="34717"/>
                  <a:pt x="1066800" y="10103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427367">
            <a:off x="3890945" y="2650438"/>
            <a:ext cx="2307221" cy="134297"/>
          </a:xfrm>
          <a:custGeom>
            <a:avLst/>
            <a:gdLst>
              <a:gd name="connsiteX0" fmla="*/ 0 w 2269067"/>
              <a:gd name="connsiteY0" fmla="*/ 50800 h 220393"/>
              <a:gd name="connsiteX1" fmla="*/ 203200 w 2269067"/>
              <a:gd name="connsiteY1" fmla="*/ 220134 h 220393"/>
              <a:gd name="connsiteX2" fmla="*/ 592667 w 2269067"/>
              <a:gd name="connsiteY2" fmla="*/ 16934 h 220393"/>
              <a:gd name="connsiteX3" fmla="*/ 880533 w 2269067"/>
              <a:gd name="connsiteY3" fmla="*/ 186267 h 220393"/>
              <a:gd name="connsiteX4" fmla="*/ 1490133 w 2269067"/>
              <a:gd name="connsiteY4" fmla="*/ 33867 h 220393"/>
              <a:gd name="connsiteX5" fmla="*/ 2015067 w 2269067"/>
              <a:gd name="connsiteY5" fmla="*/ 101600 h 220393"/>
              <a:gd name="connsiteX6" fmla="*/ 2269067 w 2269067"/>
              <a:gd name="connsiteY6" fmla="*/ 0 h 2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9067" h="220393">
                <a:moveTo>
                  <a:pt x="0" y="50800"/>
                </a:moveTo>
                <a:cubicBezTo>
                  <a:pt x="52211" y="138289"/>
                  <a:pt x="104422" y="225778"/>
                  <a:pt x="203200" y="220134"/>
                </a:cubicBezTo>
                <a:cubicBezTo>
                  <a:pt x="301978" y="214490"/>
                  <a:pt x="479778" y="22578"/>
                  <a:pt x="592667" y="16934"/>
                </a:cubicBezTo>
                <a:cubicBezTo>
                  <a:pt x="705556" y="11290"/>
                  <a:pt x="730955" y="183445"/>
                  <a:pt x="880533" y="186267"/>
                </a:cubicBezTo>
                <a:cubicBezTo>
                  <a:pt x="1030111" y="189089"/>
                  <a:pt x="1301044" y="47978"/>
                  <a:pt x="1490133" y="33867"/>
                </a:cubicBezTo>
                <a:cubicBezTo>
                  <a:pt x="1679222" y="19756"/>
                  <a:pt x="1885245" y="107244"/>
                  <a:pt x="2015067" y="101600"/>
                </a:cubicBezTo>
                <a:cubicBezTo>
                  <a:pt x="2144889" y="95956"/>
                  <a:pt x="2206978" y="47978"/>
                  <a:pt x="2269067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17990" y="3182007"/>
            <a:ext cx="1286933" cy="173233"/>
          </a:xfrm>
          <a:custGeom>
            <a:avLst/>
            <a:gdLst>
              <a:gd name="connsiteX0" fmla="*/ 0 w 1286933"/>
              <a:gd name="connsiteY0" fmla="*/ 86120 h 173233"/>
              <a:gd name="connsiteX1" fmla="*/ 423333 w 1286933"/>
              <a:gd name="connsiteY1" fmla="*/ 170786 h 173233"/>
              <a:gd name="connsiteX2" fmla="*/ 1016000 w 1286933"/>
              <a:gd name="connsiteY2" fmla="*/ 1453 h 173233"/>
              <a:gd name="connsiteX3" fmla="*/ 1286933 w 1286933"/>
              <a:gd name="connsiteY3" fmla="*/ 103053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933" h="173233">
                <a:moveTo>
                  <a:pt x="0" y="86120"/>
                </a:moveTo>
                <a:cubicBezTo>
                  <a:pt x="127000" y="135508"/>
                  <a:pt x="254000" y="184897"/>
                  <a:pt x="423333" y="170786"/>
                </a:cubicBezTo>
                <a:cubicBezTo>
                  <a:pt x="592666" y="156675"/>
                  <a:pt x="872067" y="12742"/>
                  <a:pt x="1016000" y="1453"/>
                </a:cubicBezTo>
                <a:cubicBezTo>
                  <a:pt x="1159933" y="-9836"/>
                  <a:pt x="1223433" y="46608"/>
                  <a:pt x="1286933" y="10305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45165" y="2506133"/>
            <a:ext cx="437358" cy="677334"/>
          </a:xfrm>
          <a:custGeom>
            <a:avLst/>
            <a:gdLst>
              <a:gd name="connsiteX0" fmla="*/ 30958 w 437358"/>
              <a:gd name="connsiteY0" fmla="*/ 0 h 677334"/>
              <a:gd name="connsiteX1" fmla="*/ 30958 w 437358"/>
              <a:gd name="connsiteY1" fmla="*/ 287867 h 677334"/>
              <a:gd name="connsiteX2" fmla="*/ 352692 w 437358"/>
              <a:gd name="connsiteY2" fmla="*/ 440267 h 677334"/>
              <a:gd name="connsiteX3" fmla="*/ 437358 w 437358"/>
              <a:gd name="connsiteY3" fmla="*/ 677334 h 677334"/>
              <a:gd name="connsiteX4" fmla="*/ 437358 w 437358"/>
              <a:gd name="connsiteY4" fmla="*/ 677334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358" h="677334">
                <a:moveTo>
                  <a:pt x="30958" y="0"/>
                </a:moveTo>
                <a:cubicBezTo>
                  <a:pt x="4147" y="107244"/>
                  <a:pt x="-22664" y="214489"/>
                  <a:pt x="30958" y="287867"/>
                </a:cubicBezTo>
                <a:cubicBezTo>
                  <a:pt x="84580" y="361245"/>
                  <a:pt x="284959" y="375356"/>
                  <a:pt x="352692" y="440267"/>
                </a:cubicBezTo>
                <a:cubicBezTo>
                  <a:pt x="420425" y="505178"/>
                  <a:pt x="437358" y="677334"/>
                  <a:pt x="437358" y="677334"/>
                </a:cubicBezTo>
                <a:lnTo>
                  <a:pt x="437358" y="677334"/>
                </a:lnTo>
              </a:path>
            </a:pathLst>
          </a:custGeom>
          <a:ln>
            <a:solidFill>
              <a:srgbClr val="A90B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68790" y="2065867"/>
            <a:ext cx="1338434" cy="1236133"/>
          </a:xfrm>
          <a:custGeom>
            <a:avLst/>
            <a:gdLst>
              <a:gd name="connsiteX0" fmla="*/ 0 w 1338434"/>
              <a:gd name="connsiteY0" fmla="*/ 0 h 1236133"/>
              <a:gd name="connsiteX1" fmla="*/ 558800 w 1338434"/>
              <a:gd name="connsiteY1" fmla="*/ 914400 h 1236133"/>
              <a:gd name="connsiteX2" fmla="*/ 1270000 w 1338434"/>
              <a:gd name="connsiteY2" fmla="*/ 965200 h 1236133"/>
              <a:gd name="connsiteX3" fmla="*/ 1270000 w 1338434"/>
              <a:gd name="connsiteY3" fmla="*/ 1236133 h 123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8434" h="1236133">
                <a:moveTo>
                  <a:pt x="0" y="0"/>
                </a:moveTo>
                <a:cubicBezTo>
                  <a:pt x="173566" y="376766"/>
                  <a:pt x="347133" y="753533"/>
                  <a:pt x="558800" y="914400"/>
                </a:cubicBezTo>
                <a:cubicBezTo>
                  <a:pt x="770467" y="1075267"/>
                  <a:pt x="1151467" y="911578"/>
                  <a:pt x="1270000" y="965200"/>
                </a:cubicBezTo>
                <a:cubicBezTo>
                  <a:pt x="1388533" y="1018822"/>
                  <a:pt x="1329266" y="1127477"/>
                  <a:pt x="1270000" y="1236133"/>
                </a:cubicBezTo>
              </a:path>
            </a:pathLst>
          </a:custGeom>
          <a:ln>
            <a:solidFill>
              <a:srgbClr val="A90B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689590" y="2015067"/>
            <a:ext cx="524933" cy="711200"/>
          </a:xfrm>
          <a:custGeom>
            <a:avLst/>
            <a:gdLst>
              <a:gd name="connsiteX0" fmla="*/ 0 w 524933"/>
              <a:gd name="connsiteY0" fmla="*/ 0 h 711200"/>
              <a:gd name="connsiteX1" fmla="*/ 186267 w 524933"/>
              <a:gd name="connsiteY1" fmla="*/ 67733 h 711200"/>
              <a:gd name="connsiteX2" fmla="*/ 203200 w 524933"/>
              <a:gd name="connsiteY2" fmla="*/ 321733 h 711200"/>
              <a:gd name="connsiteX3" fmla="*/ 524933 w 524933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933" h="711200">
                <a:moveTo>
                  <a:pt x="0" y="0"/>
                </a:moveTo>
                <a:cubicBezTo>
                  <a:pt x="76200" y="7055"/>
                  <a:pt x="152400" y="14111"/>
                  <a:pt x="186267" y="67733"/>
                </a:cubicBezTo>
                <a:cubicBezTo>
                  <a:pt x="220134" y="121355"/>
                  <a:pt x="146756" y="214488"/>
                  <a:pt x="203200" y="321733"/>
                </a:cubicBezTo>
                <a:cubicBezTo>
                  <a:pt x="259644" y="428978"/>
                  <a:pt x="392288" y="570089"/>
                  <a:pt x="524933" y="711200"/>
                </a:cubicBezTo>
              </a:path>
            </a:pathLst>
          </a:custGeom>
          <a:ln>
            <a:solidFill>
              <a:srgbClr val="A90B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8667" y="4334933"/>
            <a:ext cx="8483600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After O(log</a:t>
            </a:r>
            <a:r>
              <a:rPr lang="en-US" sz="2800" baseline="30000" dirty="0" smtClean="0"/>
              <a:t>2</a:t>
            </a:r>
            <a:r>
              <a:rPr lang="en-US" sz="2800" dirty="0"/>
              <a:t>k</a:t>
            </a:r>
            <a:r>
              <a:rPr lang="en-US" sz="2800" dirty="0" smtClean="0"/>
              <a:t>) iterations, we get an expander embedded into G.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38668" y="5587999"/>
            <a:ext cx="8483600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A90B0F"/>
                </a:solidFill>
              </a:rPr>
              <a:t>Problem</a:t>
            </a:r>
            <a:r>
              <a:rPr lang="en-US" sz="2800" dirty="0" smtClean="0"/>
              <a:t>: congestion </a:t>
            </a:r>
            <a:r>
              <a:rPr lang="en-US" sz="2800" dirty="0" err="1" smtClean="0"/>
              <a:t>Ω</a:t>
            </a:r>
            <a:r>
              <a:rPr lang="en-US" sz="2800" dirty="0" smtClean="0"/>
              <a:t>(log</a:t>
            </a:r>
            <a:r>
              <a:rPr lang="en-US" sz="2800" baseline="30000" dirty="0" smtClean="0"/>
              <a:t>2</a:t>
            </a:r>
            <a:r>
              <a:rPr lang="en-US" sz="2800" dirty="0"/>
              <a:t>k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7867" y="2878667"/>
            <a:ext cx="2387600" cy="1371600"/>
            <a:chOff x="287867" y="2878667"/>
            <a:chExt cx="2387600" cy="1371600"/>
          </a:xfrm>
        </p:grpSpPr>
        <p:sp>
          <p:nvSpPr>
            <p:cNvPr id="4" name="Oval 3"/>
            <p:cNvSpPr/>
            <p:nvPr/>
          </p:nvSpPr>
          <p:spPr>
            <a:xfrm>
              <a:off x="287867" y="2878667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69851" y="321779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618120" y="39120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39185" y="3889579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262518" y="299765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872120" y="30598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61587" y="355645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5949" y="3098799"/>
            <a:ext cx="1435638" cy="904694"/>
            <a:chOff x="825949" y="3098799"/>
            <a:chExt cx="1435638" cy="904694"/>
          </a:xfrm>
        </p:grpSpPr>
        <p:cxnSp>
          <p:nvCxnSpPr>
            <p:cNvPr id="30" name="Straight Connector 29"/>
            <p:cNvCxnSpPr>
              <a:endCxn id="24" idx="2"/>
            </p:cNvCxnSpPr>
            <p:nvPr/>
          </p:nvCxnSpPr>
          <p:spPr>
            <a:xfrm>
              <a:off x="1032933" y="3979333"/>
              <a:ext cx="585187" cy="2416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7" idx="2"/>
            </p:cNvCxnSpPr>
            <p:nvPr/>
          </p:nvCxnSpPr>
          <p:spPr>
            <a:xfrm>
              <a:off x="1439333" y="3098799"/>
              <a:ext cx="432787" cy="52494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3" idx="5"/>
              <a:endCxn id="28" idx="2"/>
            </p:cNvCxnSpPr>
            <p:nvPr/>
          </p:nvCxnSpPr>
          <p:spPr>
            <a:xfrm>
              <a:off x="825949" y="3373891"/>
              <a:ext cx="1435638" cy="274002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61291" y="3180539"/>
            <a:ext cx="1527078" cy="735822"/>
            <a:chOff x="761291" y="3180539"/>
            <a:chExt cx="1527078" cy="735822"/>
          </a:xfrm>
        </p:grpSpPr>
        <p:cxnSp>
          <p:nvCxnSpPr>
            <p:cNvPr id="38" name="Straight Connector 37"/>
            <p:cNvCxnSpPr>
              <a:stCxn id="23" idx="4"/>
              <a:endCxn id="25" idx="1"/>
            </p:cNvCxnSpPr>
            <p:nvPr/>
          </p:nvCxnSpPr>
          <p:spPr>
            <a:xfrm>
              <a:off x="761291" y="3400673"/>
              <a:ext cx="104676" cy="515688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24" idx="0"/>
            </p:cNvCxnSpPr>
            <p:nvPr/>
          </p:nvCxnSpPr>
          <p:spPr>
            <a:xfrm>
              <a:off x="1387825" y="3180539"/>
              <a:ext cx="321735" cy="731514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28" idx="1"/>
            </p:cNvCxnSpPr>
            <p:nvPr/>
          </p:nvCxnSpPr>
          <p:spPr>
            <a:xfrm>
              <a:off x="2031291" y="3180539"/>
              <a:ext cx="257078" cy="402696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059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 animBg="1"/>
      <p:bldP spid="14" grpId="0" animBg="1"/>
      <p:bldP spid="19" grpId="0" animBg="1"/>
      <p:bldP spid="2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Idea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Rao</a:t>
            </a:r>
            <a:r>
              <a:rPr lang="en-US" dirty="0" smtClean="0">
                <a:solidFill>
                  <a:srgbClr val="008000"/>
                </a:solidFill>
              </a:rPr>
              <a:t> Zhou ‘06]</a:t>
            </a:r>
            <a:r>
              <a:rPr lang="en-US" dirty="0" smtClean="0"/>
              <a:t>:</a:t>
            </a:r>
          </a:p>
          <a:p>
            <a:r>
              <a:rPr lang="en-US" dirty="0" smtClean="0"/>
              <a:t>Split G into graphs G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G</a:t>
            </a:r>
            <a:r>
              <a:rPr lang="en-US" baseline="-25000" dirty="0" err="1" smtClean="0"/>
              <a:t>h</a:t>
            </a:r>
            <a:endParaRPr lang="en-US" baseline="-25000" dirty="0" smtClean="0"/>
          </a:p>
          <a:p>
            <a:pPr lvl="1"/>
            <a:r>
              <a:rPr lang="en-US" dirty="0" smtClean="0"/>
              <a:t>V(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)=V(G) for all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Every edge of G belongs to at most one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 well-linked for the terminals</a:t>
            </a:r>
          </a:p>
          <a:p>
            <a:pPr lvl="1"/>
            <a:r>
              <a:rPr lang="en-US" dirty="0" smtClean="0"/>
              <a:t>h=O(log</a:t>
            </a:r>
            <a:r>
              <a:rPr lang="en-US" baseline="30000" dirty="0" smtClean="0"/>
              <a:t>2</a:t>
            </a:r>
            <a:r>
              <a:rPr lang="en-US" dirty="0" smtClean="0"/>
              <a:t>k)</a:t>
            </a:r>
          </a:p>
          <a:p>
            <a:r>
              <a:rPr lang="en-US" dirty="0" smtClean="0"/>
              <a:t>Run the cut-matching game. Use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 to route flow in iteration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</a:rPr>
              <a:t>Problem</a:t>
            </a:r>
            <a:r>
              <a:rPr lang="en-US" dirty="0" smtClean="0"/>
              <a:t>: Can only do it if min-cut in G is </a:t>
            </a:r>
            <a:r>
              <a:rPr lang="en-US" dirty="0" err="1"/>
              <a:t>Ω</a:t>
            </a:r>
            <a:r>
              <a:rPr lang="en-US" dirty="0"/>
              <a:t>(</a:t>
            </a:r>
            <a:r>
              <a:rPr lang="en-US" dirty="0" smtClean="0"/>
              <a:t>log</a:t>
            </a:r>
            <a:r>
              <a:rPr lang="en-US" baseline="30000" dirty="0" smtClean="0"/>
              <a:t>5</a:t>
            </a:r>
            <a:r>
              <a:rPr lang="en-US" dirty="0" smtClean="0"/>
              <a:t>n)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[Andrews ‘10] </a:t>
            </a:r>
            <a:r>
              <a:rPr lang="en-US" dirty="0" smtClean="0"/>
              <a:t>adapted this to general graphs, with congestion poly(log log n)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9705"/>
            <a:ext cx="8229600" cy="1143000"/>
          </a:xfrm>
        </p:spPr>
        <p:txBody>
          <a:bodyPr/>
          <a:lstStyle/>
          <a:p>
            <a:r>
              <a:rPr lang="en-US" dirty="0" smtClean="0"/>
              <a:t>Getting a Constant Congestion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1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9467" y="1261534"/>
            <a:ext cx="8229600" cy="2396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400050" lvl="1" indent="0">
              <a:buNone/>
            </a:pPr>
            <a:r>
              <a:rPr lang="en-US" sz="3500" dirty="0" smtClean="0"/>
              <a:t>G is well-linked for the terminals.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Route OPT/</a:t>
            </a:r>
            <a:r>
              <a:rPr lang="en-US" dirty="0" err="1" smtClean="0"/>
              <a:t>polylog</a:t>
            </a:r>
            <a:r>
              <a:rPr lang="en-US" dirty="0" smtClean="0"/>
              <a:t>(k) demand pairs with constant congestion.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45066" y="4097865"/>
            <a:ext cx="4097869" cy="2438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1" y="5022848"/>
            <a:ext cx="266700" cy="266700"/>
          </a:xfrm>
          <a:prstGeom prst="rect">
            <a:avLst/>
          </a:prstGeom>
        </p:spPr>
      </p:pic>
      <p:sp>
        <p:nvSpPr>
          <p:cNvPr id="30" name="Oval 29"/>
          <p:cNvSpPr>
            <a:spLocks noChangeAspect="1"/>
          </p:cNvSpPr>
          <p:nvPr/>
        </p:nvSpPr>
        <p:spPr>
          <a:xfrm>
            <a:off x="1119054" y="55376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7987" y="606259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1322254" y="47925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389054" y="426766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371188" y="604566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268654" y="499579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5" y="4559299"/>
            <a:ext cx="292100" cy="2286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84" y="4631267"/>
            <a:ext cx="266700" cy="3048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" y="5240867"/>
            <a:ext cx="304800" cy="2286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33" y="5664199"/>
            <a:ext cx="279400" cy="3048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9" y="6047315"/>
            <a:ext cx="304800" cy="2413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6" y="4112684"/>
            <a:ext cx="279400" cy="317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3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69330" y="982133"/>
            <a:ext cx="4267199" cy="29802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14143" y="22860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3741" y="13208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67475" y="14224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762464">
            <a:off x="976542" y="2989652"/>
            <a:ext cx="1430469" cy="83541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35211" y="3064933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40273" y="1659466"/>
            <a:ext cx="1540933" cy="9821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889921" y="21171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752589" y="33871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296322" y="327998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651922" y="1372059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091256" y="160358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853256" y="248965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25" y="2347381"/>
            <a:ext cx="266700" cy="26670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4134" y="71442"/>
            <a:ext cx="8229600" cy="876825"/>
          </a:xfrm>
        </p:spPr>
        <p:txBody>
          <a:bodyPr/>
          <a:lstStyle/>
          <a:p>
            <a:r>
              <a:rPr lang="en-US" dirty="0" smtClean="0"/>
              <a:t>Embedding an Expander into 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132" y="4047067"/>
            <a:ext cx="8500534" cy="2692400"/>
          </a:xfrm>
          <a:prstGeom prst="rect">
            <a:avLst/>
          </a:prstGeom>
          <a:noFill/>
          <a:ln>
            <a:solidFill>
              <a:srgbClr val="AC0D1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AC0D11"/>
                </a:solidFill>
              </a:rPr>
              <a:t>Expander vertex</a:t>
            </a:r>
            <a:r>
              <a:rPr lang="en-US" sz="2800" dirty="0" smtClean="0"/>
              <a:t>            connected component in G containing the terminal</a:t>
            </a:r>
          </a:p>
          <a:p>
            <a:r>
              <a:rPr lang="en-US" sz="2800" dirty="0" smtClean="0">
                <a:solidFill>
                  <a:srgbClr val="AC0D11"/>
                </a:solidFill>
              </a:rPr>
              <a:t>Expander edge </a:t>
            </a:r>
            <a:r>
              <a:rPr lang="en-US" sz="2800" dirty="0" smtClean="0"/>
              <a:t>             path connecting some pair of vertices in the two components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An edge of G may only belong to a constant number of the components/paths.</a:t>
            </a:r>
          </a:p>
          <a:p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>
            <a:off x="2810932" y="4233342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54133" y="1676400"/>
            <a:ext cx="2387600" cy="1371600"/>
            <a:chOff x="1083733" y="4995334"/>
            <a:chExt cx="2387600" cy="1371600"/>
          </a:xfrm>
        </p:grpSpPr>
        <p:sp>
          <p:nvSpPr>
            <p:cNvPr id="50" name="Oval 49"/>
            <p:cNvSpPr/>
            <p:nvPr/>
          </p:nvSpPr>
          <p:spPr>
            <a:xfrm>
              <a:off x="1083733" y="4995334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465717" y="533446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413986" y="60287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635051" y="600624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058384" y="511432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667986" y="51765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057453" y="56731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5461000"/>
              <a:ext cx="304800" cy="254000"/>
            </a:xfrm>
            <a:prstGeom prst="rect">
              <a:avLst/>
            </a:prstGeom>
          </p:spPr>
        </p:pic>
      </p:grpSp>
      <p:sp>
        <p:nvSpPr>
          <p:cNvPr id="29" name="Right Arrow 28"/>
          <p:cNvSpPr/>
          <p:nvPr/>
        </p:nvSpPr>
        <p:spPr>
          <a:xfrm>
            <a:off x="2709332" y="5096942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4" idx="6"/>
            <a:endCxn id="57" idx="2"/>
          </p:cNvCxnSpPr>
          <p:nvPr/>
        </p:nvCxnSpPr>
        <p:spPr>
          <a:xfrm flipV="1">
            <a:off x="6288331" y="2445626"/>
            <a:ext cx="1239522" cy="333126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845730" y="2460185"/>
            <a:ext cx="1320800" cy="689415"/>
          </a:xfrm>
          <a:custGeom>
            <a:avLst/>
            <a:gdLst>
              <a:gd name="connsiteX0" fmla="*/ 0 w 1320800"/>
              <a:gd name="connsiteY0" fmla="*/ 689415 h 689415"/>
              <a:gd name="connsiteX1" fmla="*/ 287867 w 1320800"/>
              <a:gd name="connsiteY1" fmla="*/ 350748 h 689415"/>
              <a:gd name="connsiteX2" fmla="*/ 711200 w 1320800"/>
              <a:gd name="connsiteY2" fmla="*/ 333815 h 689415"/>
              <a:gd name="connsiteX3" fmla="*/ 1016000 w 1320800"/>
              <a:gd name="connsiteY3" fmla="*/ 12082 h 689415"/>
              <a:gd name="connsiteX4" fmla="*/ 1320800 w 1320800"/>
              <a:gd name="connsiteY4" fmla="*/ 62882 h 689415"/>
              <a:gd name="connsiteX5" fmla="*/ 1320800 w 1320800"/>
              <a:gd name="connsiteY5" fmla="*/ 62882 h 68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689415">
                <a:moveTo>
                  <a:pt x="0" y="689415"/>
                </a:moveTo>
                <a:cubicBezTo>
                  <a:pt x="84667" y="549715"/>
                  <a:pt x="169334" y="410015"/>
                  <a:pt x="287867" y="350748"/>
                </a:cubicBezTo>
                <a:cubicBezTo>
                  <a:pt x="406400" y="291481"/>
                  <a:pt x="589845" y="390259"/>
                  <a:pt x="711200" y="333815"/>
                </a:cubicBezTo>
                <a:cubicBezTo>
                  <a:pt x="832556" y="277371"/>
                  <a:pt x="914400" y="57237"/>
                  <a:pt x="1016000" y="12082"/>
                </a:cubicBezTo>
                <a:cubicBezTo>
                  <a:pt x="1117600" y="-33073"/>
                  <a:pt x="1320800" y="62882"/>
                  <a:pt x="1320800" y="62882"/>
                </a:cubicBezTo>
                <a:lnTo>
                  <a:pt x="1320800" y="62882"/>
                </a:lnTo>
              </a:path>
            </a:pathLst>
          </a:cu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0D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5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2" grpId="0" animBg="1"/>
      <p:bldP spid="31" grpId="0" animBg="1"/>
      <p:bldP spid="24" grpId="0" animBg="1"/>
      <p:bldP spid="2" grpId="0" animBg="1"/>
      <p:bldP spid="3" grpId="0" build="p" animBg="1"/>
      <p:bldP spid="26" grpId="0" animBg="1"/>
      <p:bldP spid="29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69330" y="982133"/>
            <a:ext cx="4267199" cy="29802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14143" y="22860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3741" y="13208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67475" y="14224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35211" y="3064933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762464">
            <a:off x="976542" y="2989652"/>
            <a:ext cx="1430469" cy="83541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40273" y="1659466"/>
            <a:ext cx="1540933" cy="9821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889921" y="21171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752589" y="33871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296322" y="327998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651922" y="1372059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091256" y="160358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853256" y="248965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25" y="2347381"/>
            <a:ext cx="266700" cy="26670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4134" y="71442"/>
            <a:ext cx="8229600" cy="876825"/>
          </a:xfrm>
        </p:spPr>
        <p:txBody>
          <a:bodyPr/>
          <a:lstStyle/>
          <a:p>
            <a:r>
              <a:rPr lang="en-US" dirty="0" smtClean="0"/>
              <a:t>Embedding an Expander into 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999" y="4487334"/>
            <a:ext cx="8500534" cy="1236133"/>
          </a:xfrm>
          <a:prstGeom prst="rect">
            <a:avLst/>
          </a:prstGeom>
          <a:noFill/>
          <a:ln>
            <a:solidFill>
              <a:srgbClr val="AC0D11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 smtClean="0"/>
              <a:t>Routing on </a:t>
            </a:r>
            <a:r>
              <a:rPr lang="en-US" sz="3200" dirty="0" smtClean="0">
                <a:solidFill>
                  <a:srgbClr val="AC0D11"/>
                </a:solidFill>
              </a:rPr>
              <a:t>vertex-disjoint </a:t>
            </a:r>
            <a:r>
              <a:rPr lang="en-US" sz="3200" dirty="0" smtClean="0"/>
              <a:t>paths in X gives a good routing in G!</a:t>
            </a:r>
          </a:p>
          <a:p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54133" y="1676400"/>
            <a:ext cx="2387600" cy="1371600"/>
            <a:chOff x="1083733" y="4995334"/>
            <a:chExt cx="2387600" cy="1371600"/>
          </a:xfrm>
        </p:grpSpPr>
        <p:sp>
          <p:nvSpPr>
            <p:cNvPr id="50" name="Oval 49"/>
            <p:cNvSpPr/>
            <p:nvPr/>
          </p:nvSpPr>
          <p:spPr>
            <a:xfrm>
              <a:off x="1083733" y="4995334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465717" y="533446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413986" y="60287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635051" y="600624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058384" y="511432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667986" y="51765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057453" y="56731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5461000"/>
              <a:ext cx="304800" cy="25400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>
            <a:stCxn id="51" idx="5"/>
            <a:endCxn id="52" idx="1"/>
          </p:cNvCxnSpPr>
          <p:nvPr/>
        </p:nvCxnSpPr>
        <p:spPr>
          <a:xfrm>
            <a:off x="6092215" y="2171624"/>
            <a:ext cx="818953" cy="564944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6" idx="5"/>
            <a:endCxn id="57" idx="0"/>
          </p:cNvCxnSpPr>
          <p:nvPr/>
        </p:nvCxnSpPr>
        <p:spPr>
          <a:xfrm>
            <a:off x="7294484" y="2013684"/>
            <a:ext cx="324809" cy="340502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57" idx="3"/>
          </p:cNvCxnSpPr>
          <p:nvPr/>
        </p:nvCxnSpPr>
        <p:spPr>
          <a:xfrm flipV="1">
            <a:off x="7040484" y="2510284"/>
            <a:ext cx="514151" cy="282333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439330" y="2438400"/>
            <a:ext cx="1032933" cy="829733"/>
          </a:xfrm>
          <a:custGeom>
            <a:avLst/>
            <a:gdLst>
              <a:gd name="connsiteX0" fmla="*/ 0 w 1032933"/>
              <a:gd name="connsiteY0" fmla="*/ 0 h 829733"/>
              <a:gd name="connsiteX1" fmla="*/ 270933 w 1032933"/>
              <a:gd name="connsiteY1" fmla="*/ 321733 h 829733"/>
              <a:gd name="connsiteX2" fmla="*/ 812800 w 1032933"/>
              <a:gd name="connsiteY2" fmla="*/ 423333 h 829733"/>
              <a:gd name="connsiteX3" fmla="*/ 1032933 w 1032933"/>
              <a:gd name="connsiteY3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" h="829733">
                <a:moveTo>
                  <a:pt x="0" y="0"/>
                </a:moveTo>
                <a:cubicBezTo>
                  <a:pt x="67733" y="125589"/>
                  <a:pt x="135466" y="251178"/>
                  <a:pt x="270933" y="321733"/>
                </a:cubicBezTo>
                <a:cubicBezTo>
                  <a:pt x="406400" y="392288"/>
                  <a:pt x="685800" y="338666"/>
                  <a:pt x="812800" y="423333"/>
                </a:cubicBezTo>
                <a:cubicBezTo>
                  <a:pt x="939800" y="508000"/>
                  <a:pt x="986366" y="668866"/>
                  <a:pt x="1032933" y="829733"/>
                </a:cubicBezTo>
              </a:path>
            </a:pathLst>
          </a:cu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335863" y="2794000"/>
            <a:ext cx="440359" cy="457200"/>
          </a:xfrm>
          <a:custGeom>
            <a:avLst/>
            <a:gdLst>
              <a:gd name="connsiteX0" fmla="*/ 0 w 440359"/>
              <a:gd name="connsiteY0" fmla="*/ 457200 h 457200"/>
              <a:gd name="connsiteX1" fmla="*/ 406400 w 440359"/>
              <a:gd name="connsiteY1" fmla="*/ 355600 h 457200"/>
              <a:gd name="connsiteX2" fmla="*/ 389467 w 440359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359" h="457200">
                <a:moveTo>
                  <a:pt x="0" y="457200"/>
                </a:moveTo>
                <a:cubicBezTo>
                  <a:pt x="170744" y="444500"/>
                  <a:pt x="341489" y="431800"/>
                  <a:pt x="406400" y="355600"/>
                </a:cubicBezTo>
                <a:cubicBezTo>
                  <a:pt x="471311" y="279400"/>
                  <a:pt x="430389" y="139700"/>
                  <a:pt x="389467" y="0"/>
                </a:cubicBezTo>
              </a:path>
            </a:pathLst>
          </a:cu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523063" y="1845733"/>
            <a:ext cx="806218" cy="745067"/>
          </a:xfrm>
          <a:custGeom>
            <a:avLst/>
            <a:gdLst>
              <a:gd name="connsiteX0" fmla="*/ 643467 w 806218"/>
              <a:gd name="connsiteY0" fmla="*/ 745067 h 745067"/>
              <a:gd name="connsiteX1" fmla="*/ 778934 w 806218"/>
              <a:gd name="connsiteY1" fmla="*/ 287867 h 745067"/>
              <a:gd name="connsiteX2" fmla="*/ 169334 w 806218"/>
              <a:gd name="connsiteY2" fmla="*/ 389467 h 745067"/>
              <a:gd name="connsiteX3" fmla="*/ 0 w 806218"/>
              <a:gd name="connsiteY3" fmla="*/ 0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218" h="745067">
                <a:moveTo>
                  <a:pt x="643467" y="745067"/>
                </a:moveTo>
                <a:cubicBezTo>
                  <a:pt x="750711" y="546100"/>
                  <a:pt x="857956" y="347134"/>
                  <a:pt x="778934" y="287867"/>
                </a:cubicBezTo>
                <a:cubicBezTo>
                  <a:pt x="699912" y="228600"/>
                  <a:pt x="299156" y="437445"/>
                  <a:pt x="169334" y="389467"/>
                </a:cubicBezTo>
                <a:cubicBezTo>
                  <a:pt x="39512" y="341489"/>
                  <a:pt x="19756" y="170744"/>
                  <a:pt x="0" y="0"/>
                </a:cubicBezTo>
              </a:path>
            </a:pathLst>
          </a:cu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99063" y="2269067"/>
            <a:ext cx="423334" cy="277714"/>
          </a:xfrm>
          <a:custGeom>
            <a:avLst/>
            <a:gdLst>
              <a:gd name="connsiteX0" fmla="*/ 0 w 423334"/>
              <a:gd name="connsiteY0" fmla="*/ 0 h 277714"/>
              <a:gd name="connsiteX1" fmla="*/ 84667 w 423334"/>
              <a:gd name="connsiteY1" fmla="*/ 270933 h 277714"/>
              <a:gd name="connsiteX2" fmla="*/ 423334 w 423334"/>
              <a:gd name="connsiteY2" fmla="*/ 169333 h 27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334" h="277714">
                <a:moveTo>
                  <a:pt x="0" y="0"/>
                </a:moveTo>
                <a:cubicBezTo>
                  <a:pt x="7055" y="121355"/>
                  <a:pt x="14111" y="242711"/>
                  <a:pt x="84667" y="270933"/>
                </a:cubicBezTo>
                <a:cubicBezTo>
                  <a:pt x="155223" y="299155"/>
                  <a:pt x="289278" y="234244"/>
                  <a:pt x="423334" y="1693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455330" y="3181510"/>
            <a:ext cx="914400" cy="139380"/>
          </a:xfrm>
          <a:custGeom>
            <a:avLst/>
            <a:gdLst>
              <a:gd name="connsiteX0" fmla="*/ 0 w 914400"/>
              <a:gd name="connsiteY0" fmla="*/ 69690 h 139380"/>
              <a:gd name="connsiteX1" fmla="*/ 423333 w 914400"/>
              <a:gd name="connsiteY1" fmla="*/ 1957 h 139380"/>
              <a:gd name="connsiteX2" fmla="*/ 694267 w 914400"/>
              <a:gd name="connsiteY2" fmla="*/ 137423 h 139380"/>
              <a:gd name="connsiteX3" fmla="*/ 914400 w 914400"/>
              <a:gd name="connsiteY3" fmla="*/ 69690 h 13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39380">
                <a:moveTo>
                  <a:pt x="0" y="69690"/>
                </a:moveTo>
                <a:cubicBezTo>
                  <a:pt x="153811" y="30179"/>
                  <a:pt x="307622" y="-9332"/>
                  <a:pt x="423333" y="1957"/>
                </a:cubicBezTo>
                <a:cubicBezTo>
                  <a:pt x="539044" y="13246"/>
                  <a:pt x="612423" y="126134"/>
                  <a:pt x="694267" y="137423"/>
                </a:cubicBezTo>
                <a:cubicBezTo>
                  <a:pt x="776111" y="148712"/>
                  <a:pt x="845255" y="109201"/>
                  <a:pt x="914400" y="6969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183464" y="2486487"/>
            <a:ext cx="541866" cy="307513"/>
          </a:xfrm>
          <a:custGeom>
            <a:avLst/>
            <a:gdLst>
              <a:gd name="connsiteX0" fmla="*/ 541866 w 541866"/>
              <a:gd name="connsiteY0" fmla="*/ 307513 h 307513"/>
              <a:gd name="connsiteX1" fmla="*/ 389466 w 541866"/>
              <a:gd name="connsiteY1" fmla="*/ 2713 h 307513"/>
              <a:gd name="connsiteX2" fmla="*/ 84666 w 541866"/>
              <a:gd name="connsiteY2" fmla="*/ 155113 h 307513"/>
              <a:gd name="connsiteX3" fmla="*/ 0 w 541866"/>
              <a:gd name="connsiteY3" fmla="*/ 104313 h 3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866" h="307513">
                <a:moveTo>
                  <a:pt x="541866" y="307513"/>
                </a:moveTo>
                <a:cubicBezTo>
                  <a:pt x="503766" y="167813"/>
                  <a:pt x="465666" y="28113"/>
                  <a:pt x="389466" y="2713"/>
                </a:cubicBezTo>
                <a:cubicBezTo>
                  <a:pt x="313266" y="-22687"/>
                  <a:pt x="149577" y="138180"/>
                  <a:pt x="84666" y="155113"/>
                </a:cubicBezTo>
                <a:cubicBezTo>
                  <a:pt x="19755" y="172046"/>
                  <a:pt x="9877" y="138179"/>
                  <a:pt x="0" y="10431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523063" y="1505623"/>
            <a:ext cx="592667" cy="340110"/>
          </a:xfrm>
          <a:custGeom>
            <a:avLst/>
            <a:gdLst>
              <a:gd name="connsiteX0" fmla="*/ 592667 w 592667"/>
              <a:gd name="connsiteY0" fmla="*/ 170777 h 340110"/>
              <a:gd name="connsiteX1" fmla="*/ 287867 w 592667"/>
              <a:gd name="connsiteY1" fmla="*/ 1444 h 340110"/>
              <a:gd name="connsiteX2" fmla="*/ 118534 w 592667"/>
              <a:gd name="connsiteY2" fmla="*/ 255444 h 340110"/>
              <a:gd name="connsiteX3" fmla="*/ 0 w 592667"/>
              <a:gd name="connsiteY3" fmla="*/ 340110 h 34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667" h="340110">
                <a:moveTo>
                  <a:pt x="592667" y="170777"/>
                </a:moveTo>
                <a:cubicBezTo>
                  <a:pt x="479778" y="79055"/>
                  <a:pt x="366889" y="-12667"/>
                  <a:pt x="287867" y="1444"/>
                </a:cubicBezTo>
                <a:cubicBezTo>
                  <a:pt x="208845" y="15555"/>
                  <a:pt x="166512" y="199000"/>
                  <a:pt x="118534" y="255444"/>
                </a:cubicBezTo>
                <a:cubicBezTo>
                  <a:pt x="70556" y="311888"/>
                  <a:pt x="35278" y="325999"/>
                  <a:pt x="0" y="34011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83" y="1993900"/>
            <a:ext cx="139700" cy="177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1765300"/>
            <a:ext cx="114300" cy="2286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824581"/>
            <a:ext cx="139700" cy="1778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84" y="1291181"/>
            <a:ext cx="1143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7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Route</a:t>
            </a:r>
            <a:r>
              <a:rPr lang="en-US" dirty="0" smtClean="0"/>
              <a:t> as many pairs as possible; minimize edge congestion.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69330" y="982133"/>
            <a:ext cx="4267199" cy="29802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14143" y="22860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3741" y="13208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762464">
            <a:off x="976542" y="2989652"/>
            <a:ext cx="1430469" cy="83541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67475" y="1422400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35211" y="3064933"/>
            <a:ext cx="13208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40273" y="1659466"/>
            <a:ext cx="1540933" cy="9821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889921" y="21171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752589" y="338712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296322" y="327998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651922" y="1372059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091256" y="160358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853256" y="2489653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25" y="2347381"/>
            <a:ext cx="266700" cy="26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132" y="4047067"/>
            <a:ext cx="8500534" cy="2692400"/>
          </a:xfrm>
          <a:prstGeom prst="rect">
            <a:avLst/>
          </a:prstGeom>
          <a:noFill/>
          <a:ln>
            <a:solidFill>
              <a:srgbClr val="AC0D1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AC0D11"/>
                </a:solidFill>
              </a:rPr>
              <a:t>Expander vertex</a:t>
            </a:r>
            <a:r>
              <a:rPr lang="en-US" sz="2800" dirty="0" smtClean="0"/>
              <a:t>            connected component in G containing the terminal</a:t>
            </a:r>
          </a:p>
          <a:p>
            <a:r>
              <a:rPr lang="en-US" sz="2800" dirty="0" smtClean="0">
                <a:solidFill>
                  <a:srgbClr val="AC0D11"/>
                </a:solidFill>
              </a:rPr>
              <a:t>Expander edge </a:t>
            </a:r>
            <a:r>
              <a:rPr lang="en-US" sz="2800" dirty="0" smtClean="0"/>
              <a:t>             path connecting some pair of vertices in the two components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An edge of G may only belong to a constant number of the components/paths.</a:t>
            </a:r>
          </a:p>
          <a:p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>
            <a:off x="2810932" y="4233342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709332" y="5096942"/>
            <a:ext cx="7112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45730" y="2460185"/>
            <a:ext cx="1320800" cy="689415"/>
          </a:xfrm>
          <a:custGeom>
            <a:avLst/>
            <a:gdLst>
              <a:gd name="connsiteX0" fmla="*/ 0 w 1320800"/>
              <a:gd name="connsiteY0" fmla="*/ 689415 h 689415"/>
              <a:gd name="connsiteX1" fmla="*/ 287867 w 1320800"/>
              <a:gd name="connsiteY1" fmla="*/ 350748 h 689415"/>
              <a:gd name="connsiteX2" fmla="*/ 711200 w 1320800"/>
              <a:gd name="connsiteY2" fmla="*/ 333815 h 689415"/>
              <a:gd name="connsiteX3" fmla="*/ 1016000 w 1320800"/>
              <a:gd name="connsiteY3" fmla="*/ 12082 h 689415"/>
              <a:gd name="connsiteX4" fmla="*/ 1320800 w 1320800"/>
              <a:gd name="connsiteY4" fmla="*/ 62882 h 689415"/>
              <a:gd name="connsiteX5" fmla="*/ 1320800 w 1320800"/>
              <a:gd name="connsiteY5" fmla="*/ 62882 h 68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689415">
                <a:moveTo>
                  <a:pt x="0" y="689415"/>
                </a:moveTo>
                <a:cubicBezTo>
                  <a:pt x="84667" y="549715"/>
                  <a:pt x="169334" y="410015"/>
                  <a:pt x="287867" y="350748"/>
                </a:cubicBezTo>
                <a:cubicBezTo>
                  <a:pt x="406400" y="291481"/>
                  <a:pt x="589845" y="390259"/>
                  <a:pt x="711200" y="333815"/>
                </a:cubicBezTo>
                <a:cubicBezTo>
                  <a:pt x="832556" y="277371"/>
                  <a:pt x="914400" y="57237"/>
                  <a:pt x="1016000" y="12082"/>
                </a:cubicBezTo>
                <a:cubicBezTo>
                  <a:pt x="1117600" y="-33073"/>
                  <a:pt x="1320800" y="62882"/>
                  <a:pt x="1320800" y="62882"/>
                </a:cubicBezTo>
                <a:lnTo>
                  <a:pt x="1320800" y="62882"/>
                </a:lnTo>
              </a:path>
            </a:pathLst>
          </a:cu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0D11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74134" y="71442"/>
            <a:ext cx="8229600" cy="876825"/>
          </a:xfrm>
        </p:spPr>
        <p:txBody>
          <a:bodyPr/>
          <a:lstStyle/>
          <a:p>
            <a:r>
              <a:rPr lang="en-US" dirty="0" smtClean="0"/>
              <a:t>Embedding an Expander into 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4133" y="1676400"/>
            <a:ext cx="2387600" cy="1371600"/>
            <a:chOff x="1083733" y="4995334"/>
            <a:chExt cx="2387600" cy="1371600"/>
          </a:xfrm>
        </p:grpSpPr>
        <p:sp>
          <p:nvSpPr>
            <p:cNvPr id="50" name="Oval 49"/>
            <p:cNvSpPr/>
            <p:nvPr/>
          </p:nvSpPr>
          <p:spPr>
            <a:xfrm>
              <a:off x="1083733" y="4995334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465717" y="533446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413986" y="60287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635051" y="600624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058384" y="511432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667986" y="51765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057453" y="567312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5461000"/>
              <a:ext cx="304800" cy="25400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>
            <a:stCxn id="54" idx="6"/>
            <a:endCxn id="57" idx="2"/>
          </p:cNvCxnSpPr>
          <p:nvPr/>
        </p:nvCxnSpPr>
        <p:spPr>
          <a:xfrm flipV="1">
            <a:off x="6288331" y="2445626"/>
            <a:ext cx="1239522" cy="333126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6" y="1934104"/>
            <a:ext cx="8229600" cy="1143000"/>
          </a:xfrm>
        </p:spPr>
        <p:txBody>
          <a:bodyPr/>
          <a:lstStyle/>
          <a:p>
            <a:r>
              <a:rPr lang="en-US" dirty="0" smtClean="0"/>
              <a:t>Embedding an Expander into 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2267" y="3420534"/>
            <a:ext cx="602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C0D11"/>
                </a:solidFill>
              </a:rPr>
              <a:t>Families of Good Vertex Sets</a:t>
            </a:r>
            <a:endParaRPr lang="en-US" sz="2800" dirty="0">
              <a:solidFill>
                <a:srgbClr val="AC0D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2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Vertex Subset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7066" y="1422399"/>
            <a:ext cx="4097869" cy="2438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51" y="2398182"/>
            <a:ext cx="266700" cy="266700"/>
          </a:xfrm>
          <a:prstGeom prst="rect">
            <a:avLst/>
          </a:prstGeom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2084254" y="345486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389987" y="3387128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22921" y="350566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728654" y="3437928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846255" y="3488728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051320" y="326859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17600" y="1591735"/>
            <a:ext cx="2218266" cy="711200"/>
            <a:chOff x="1117600" y="1591735"/>
            <a:chExt cx="2218266" cy="711200"/>
          </a:xfrm>
        </p:grpSpPr>
        <p:sp>
          <p:nvSpPr>
            <p:cNvPr id="20" name="Oval 19"/>
            <p:cNvSpPr/>
            <p:nvPr/>
          </p:nvSpPr>
          <p:spPr>
            <a:xfrm>
              <a:off x="1117600" y="1591735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86" y="1864784"/>
              <a:ext cx="215900" cy="2667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879600" y="2201334"/>
            <a:ext cx="609600" cy="287867"/>
            <a:chOff x="1879600" y="2201334"/>
            <a:chExt cx="609600" cy="287867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8796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0320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1844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3368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4892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521200" y="1591733"/>
            <a:ext cx="4182533" cy="3539431"/>
          </a:xfrm>
          <a:prstGeom prst="rect">
            <a:avLst/>
          </a:prstGeom>
          <a:noFill/>
          <a:ln w="38100">
            <a:solidFill>
              <a:srgbClr val="AC0D1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 is a good vertex subset </a:t>
            </a:r>
            <a:r>
              <a:rPr lang="en-US" sz="2800" dirty="0" err="1" smtClean="0"/>
              <a:t>iff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 contains no terminals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 is well-linked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There are k/</a:t>
            </a:r>
            <a:r>
              <a:rPr lang="en-US" sz="2800" dirty="0" err="1" smtClean="0"/>
              <a:t>polylog</a:t>
            </a:r>
            <a:r>
              <a:rPr lang="en-US" sz="2800" dirty="0" smtClean="0"/>
              <a:t> k paths connecting out(S) to the terminals, with congestion </a:t>
            </a:r>
            <a:r>
              <a:rPr lang="en-US" sz="2800" dirty="0" err="1" smtClean="0"/>
              <a:t>polylog</a:t>
            </a:r>
            <a:r>
              <a:rPr lang="en-US" sz="2800" dirty="0" smtClean="0"/>
              <a:t> k.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07067" y="2421467"/>
            <a:ext cx="1409088" cy="1151466"/>
            <a:chOff x="1507067" y="2421467"/>
            <a:chExt cx="1409088" cy="1151466"/>
          </a:xfrm>
        </p:grpSpPr>
        <p:sp>
          <p:nvSpPr>
            <p:cNvPr id="28" name="Freeform 27"/>
            <p:cNvSpPr/>
            <p:nvPr/>
          </p:nvSpPr>
          <p:spPr>
            <a:xfrm>
              <a:off x="1507067" y="2489200"/>
              <a:ext cx="355600" cy="994317"/>
            </a:xfrm>
            <a:custGeom>
              <a:avLst/>
              <a:gdLst>
                <a:gd name="connsiteX0" fmla="*/ 355600 w 355600"/>
                <a:gd name="connsiteY0" fmla="*/ 0 h 994317"/>
                <a:gd name="connsiteX1" fmla="*/ 84666 w 355600"/>
                <a:gd name="connsiteY1" fmla="*/ 406400 h 994317"/>
                <a:gd name="connsiteX2" fmla="*/ 67733 w 355600"/>
                <a:gd name="connsiteY2" fmla="*/ 931333 h 994317"/>
                <a:gd name="connsiteX3" fmla="*/ 0 w 355600"/>
                <a:gd name="connsiteY3" fmla="*/ 965200 h 99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00" h="994317">
                  <a:moveTo>
                    <a:pt x="355600" y="0"/>
                  </a:moveTo>
                  <a:cubicBezTo>
                    <a:pt x="244122" y="125589"/>
                    <a:pt x="132644" y="251178"/>
                    <a:pt x="84666" y="406400"/>
                  </a:cubicBezTo>
                  <a:cubicBezTo>
                    <a:pt x="36688" y="561622"/>
                    <a:pt x="81844" y="838200"/>
                    <a:pt x="67733" y="931333"/>
                  </a:cubicBezTo>
                  <a:cubicBezTo>
                    <a:pt x="53622" y="1024466"/>
                    <a:pt x="26811" y="994833"/>
                    <a:pt x="0" y="965200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45733" y="2472267"/>
              <a:ext cx="173942" cy="1016000"/>
            </a:xfrm>
            <a:custGeom>
              <a:avLst/>
              <a:gdLst>
                <a:gd name="connsiteX0" fmla="*/ 169334 w 173942"/>
                <a:gd name="connsiteY0" fmla="*/ 0 h 1016000"/>
                <a:gd name="connsiteX1" fmla="*/ 152400 w 173942"/>
                <a:gd name="connsiteY1" fmla="*/ 660400 h 1016000"/>
                <a:gd name="connsiteX2" fmla="*/ 0 w 173942"/>
                <a:gd name="connsiteY2" fmla="*/ 10160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42" h="1016000">
                  <a:moveTo>
                    <a:pt x="169334" y="0"/>
                  </a:moveTo>
                  <a:cubicBezTo>
                    <a:pt x="174978" y="245533"/>
                    <a:pt x="180622" y="491067"/>
                    <a:pt x="152400" y="660400"/>
                  </a:cubicBezTo>
                  <a:cubicBezTo>
                    <a:pt x="124178" y="829733"/>
                    <a:pt x="62089" y="922866"/>
                    <a:pt x="0" y="1016000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68808" y="2472267"/>
              <a:ext cx="204073" cy="1083733"/>
            </a:xfrm>
            <a:custGeom>
              <a:avLst/>
              <a:gdLst>
                <a:gd name="connsiteX0" fmla="*/ 51059 w 204073"/>
                <a:gd name="connsiteY0" fmla="*/ 0 h 1083733"/>
                <a:gd name="connsiteX1" fmla="*/ 203459 w 204073"/>
                <a:gd name="connsiteY1" fmla="*/ 423333 h 1083733"/>
                <a:gd name="connsiteX2" fmla="*/ 259 w 204073"/>
                <a:gd name="connsiteY2" fmla="*/ 778933 h 1083733"/>
                <a:gd name="connsiteX3" fmla="*/ 169592 w 204073"/>
                <a:gd name="connsiteY3" fmla="*/ 1083733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073" h="1083733">
                  <a:moveTo>
                    <a:pt x="51059" y="0"/>
                  </a:moveTo>
                  <a:cubicBezTo>
                    <a:pt x="131492" y="146755"/>
                    <a:pt x="211926" y="293511"/>
                    <a:pt x="203459" y="423333"/>
                  </a:cubicBezTo>
                  <a:cubicBezTo>
                    <a:pt x="194992" y="553155"/>
                    <a:pt x="5903" y="668866"/>
                    <a:pt x="259" y="778933"/>
                  </a:cubicBezTo>
                  <a:cubicBezTo>
                    <a:pt x="-5386" y="889000"/>
                    <a:pt x="82103" y="986366"/>
                    <a:pt x="169592" y="1083733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472267" y="2421467"/>
              <a:ext cx="443888" cy="1151466"/>
            </a:xfrm>
            <a:custGeom>
              <a:avLst/>
              <a:gdLst>
                <a:gd name="connsiteX0" fmla="*/ 0 w 443888"/>
                <a:gd name="connsiteY0" fmla="*/ 0 h 1151466"/>
                <a:gd name="connsiteX1" fmla="*/ 440266 w 443888"/>
                <a:gd name="connsiteY1" fmla="*/ 558800 h 1151466"/>
                <a:gd name="connsiteX2" fmla="*/ 220133 w 443888"/>
                <a:gd name="connsiteY2" fmla="*/ 1049866 h 1151466"/>
                <a:gd name="connsiteX3" fmla="*/ 423333 w 443888"/>
                <a:gd name="connsiteY3" fmla="*/ 1151466 h 115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88" h="1151466">
                  <a:moveTo>
                    <a:pt x="0" y="0"/>
                  </a:moveTo>
                  <a:cubicBezTo>
                    <a:pt x="201788" y="191911"/>
                    <a:pt x="403577" y="383822"/>
                    <a:pt x="440266" y="558800"/>
                  </a:cubicBezTo>
                  <a:cubicBezTo>
                    <a:pt x="476955" y="733778"/>
                    <a:pt x="222955" y="951088"/>
                    <a:pt x="220133" y="1049866"/>
                  </a:cubicBezTo>
                  <a:cubicBezTo>
                    <a:pt x="217311" y="1148644"/>
                    <a:pt x="320322" y="1150055"/>
                    <a:pt x="423333" y="1151466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6663" y="4707467"/>
            <a:ext cx="3708400" cy="711200"/>
            <a:chOff x="846663" y="4707467"/>
            <a:chExt cx="3708400" cy="711200"/>
          </a:xfrm>
        </p:grpSpPr>
        <p:sp>
          <p:nvSpPr>
            <p:cNvPr id="32" name="Rounded Rectangular Callout 31"/>
            <p:cNvSpPr/>
            <p:nvPr/>
          </p:nvSpPr>
          <p:spPr>
            <a:xfrm>
              <a:off x="846663" y="4707467"/>
              <a:ext cx="3708400" cy="711200"/>
            </a:xfrm>
            <a:prstGeom prst="wedgeRoundRectCallout">
              <a:avLst>
                <a:gd name="adj1" fmla="val 57815"/>
                <a:gd name="adj2" fmla="val -99435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00" y="4861983"/>
              <a:ext cx="35306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912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139171"/>
            <a:ext cx="8229600" cy="1143000"/>
          </a:xfrm>
        </p:spPr>
        <p:txBody>
          <a:bodyPr/>
          <a:lstStyle/>
          <a:p>
            <a:r>
              <a:rPr lang="en-US" dirty="0" smtClean="0"/>
              <a:t>Family of Good Vertex Subsets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7"/>
            <a:ext cx="8229600" cy="2404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Ω</a:t>
            </a:r>
            <a:r>
              <a:rPr lang="en-US" dirty="0" smtClean="0"/>
              <a:t>(log</a:t>
            </a:r>
            <a:r>
              <a:rPr lang="en-US" baseline="30000" dirty="0" smtClean="0"/>
              <a:t>2</a:t>
            </a:r>
            <a:r>
              <a:rPr lang="en-US" dirty="0" smtClean="0"/>
              <a:t>k) disjoint good vertex subsets.</a:t>
            </a:r>
          </a:p>
          <a:p>
            <a:r>
              <a:rPr lang="en-US" dirty="0" smtClean="0"/>
              <a:t>Each subset can send k/(</a:t>
            </a:r>
            <a:r>
              <a:rPr lang="en-US" dirty="0" err="1" smtClean="0"/>
              <a:t>polylog</a:t>
            </a:r>
            <a:r>
              <a:rPr lang="en-US" dirty="0" smtClean="0"/>
              <a:t> k) flow units to the terminals</a:t>
            </a:r>
          </a:p>
          <a:p>
            <a:r>
              <a:rPr lang="en-US" dirty="0" smtClean="0"/>
              <a:t>total congestion </a:t>
            </a:r>
            <a:r>
              <a:rPr lang="en-US" dirty="0" err="1" smtClean="0"/>
              <a:t>polylog</a:t>
            </a:r>
            <a:r>
              <a:rPr lang="en-US" dirty="0" smtClean="0"/>
              <a:t> 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4080917"/>
            <a:ext cx="8381999" cy="2469361"/>
            <a:chOff x="304800" y="4080917"/>
            <a:chExt cx="8381999" cy="2469361"/>
          </a:xfrm>
        </p:grpSpPr>
        <p:sp>
          <p:nvSpPr>
            <p:cNvPr id="4" name="Oval 3"/>
            <p:cNvSpPr/>
            <p:nvPr/>
          </p:nvSpPr>
          <p:spPr>
            <a:xfrm>
              <a:off x="304800" y="4080917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794000" y="4097850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68533" y="4148650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0" y="4260832"/>
              <a:ext cx="330200" cy="3175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633" y="4311632"/>
              <a:ext cx="330200" cy="3175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817" y="4294699"/>
              <a:ext cx="342900" cy="3175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183" y="4411115"/>
              <a:ext cx="368300" cy="50800"/>
            </a:xfrm>
            <a:prstGeom prst="rect">
              <a:avLst/>
            </a:prstGeom>
          </p:spPr>
        </p:pic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193662" y="636739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572900" y="636739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004043" y="636739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383281" y="636739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435187" y="636739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624805" y="636739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814424" y="636739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16000" y="4758249"/>
              <a:ext cx="1608667" cy="1625600"/>
            </a:xfrm>
            <a:custGeom>
              <a:avLst/>
              <a:gdLst>
                <a:gd name="connsiteX0" fmla="*/ 0 w 1620594"/>
                <a:gd name="connsiteY0" fmla="*/ 0 h 2624666"/>
                <a:gd name="connsiteX1" fmla="*/ 524933 w 1620594"/>
                <a:gd name="connsiteY1" fmla="*/ 491066 h 2624666"/>
                <a:gd name="connsiteX2" fmla="*/ 677333 w 1620594"/>
                <a:gd name="connsiteY2" fmla="*/ 914400 h 2624666"/>
                <a:gd name="connsiteX3" fmla="*/ 1490133 w 1620594"/>
                <a:gd name="connsiteY3" fmla="*/ 2116666 h 2624666"/>
                <a:gd name="connsiteX4" fmla="*/ 1608667 w 1620594"/>
                <a:gd name="connsiteY4" fmla="*/ 2624666 h 262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594" h="2624666">
                  <a:moveTo>
                    <a:pt x="0" y="0"/>
                  </a:moveTo>
                  <a:cubicBezTo>
                    <a:pt x="206022" y="169333"/>
                    <a:pt x="412044" y="338666"/>
                    <a:pt x="524933" y="491066"/>
                  </a:cubicBezTo>
                  <a:cubicBezTo>
                    <a:pt x="637822" y="643466"/>
                    <a:pt x="516466" y="643467"/>
                    <a:pt x="677333" y="914400"/>
                  </a:cubicBezTo>
                  <a:cubicBezTo>
                    <a:pt x="838200" y="1185333"/>
                    <a:pt x="1334911" y="1831622"/>
                    <a:pt x="1490133" y="2116666"/>
                  </a:cubicBezTo>
                  <a:cubicBezTo>
                    <a:pt x="1645355" y="2401710"/>
                    <a:pt x="1627011" y="2513188"/>
                    <a:pt x="1608667" y="2624666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557867" y="4792115"/>
              <a:ext cx="1896533" cy="1591734"/>
            </a:xfrm>
            <a:custGeom>
              <a:avLst/>
              <a:gdLst>
                <a:gd name="connsiteX0" fmla="*/ 0 w 2658533"/>
                <a:gd name="connsiteY0" fmla="*/ 0 h 2743200"/>
                <a:gd name="connsiteX1" fmla="*/ 1625600 w 2658533"/>
                <a:gd name="connsiteY1" fmla="*/ 948267 h 2743200"/>
                <a:gd name="connsiteX2" fmla="*/ 1608666 w 2658533"/>
                <a:gd name="connsiteY2" fmla="*/ 1964267 h 2743200"/>
                <a:gd name="connsiteX3" fmla="*/ 2658533 w 2658533"/>
                <a:gd name="connsiteY3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8533" h="2743200">
                  <a:moveTo>
                    <a:pt x="0" y="0"/>
                  </a:moveTo>
                  <a:cubicBezTo>
                    <a:pt x="678744" y="310444"/>
                    <a:pt x="1357489" y="620889"/>
                    <a:pt x="1625600" y="948267"/>
                  </a:cubicBezTo>
                  <a:cubicBezTo>
                    <a:pt x="1893711" y="1275645"/>
                    <a:pt x="1436510" y="1665111"/>
                    <a:pt x="1608666" y="1964267"/>
                  </a:cubicBezTo>
                  <a:cubicBezTo>
                    <a:pt x="1780822" y="2263423"/>
                    <a:pt x="2219677" y="2503311"/>
                    <a:pt x="2658533" y="2743200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319868" y="4639715"/>
              <a:ext cx="1930400" cy="1744134"/>
            </a:xfrm>
            <a:custGeom>
              <a:avLst/>
              <a:gdLst>
                <a:gd name="connsiteX0" fmla="*/ 0 w 2760133"/>
                <a:gd name="connsiteY0" fmla="*/ 0 h 2743200"/>
                <a:gd name="connsiteX1" fmla="*/ 948266 w 2760133"/>
                <a:gd name="connsiteY1" fmla="*/ 372534 h 2743200"/>
                <a:gd name="connsiteX2" fmla="*/ 1320800 w 2760133"/>
                <a:gd name="connsiteY2" fmla="*/ 1066800 h 2743200"/>
                <a:gd name="connsiteX3" fmla="*/ 2760133 w 2760133"/>
                <a:gd name="connsiteY3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0133" h="2743200">
                  <a:moveTo>
                    <a:pt x="0" y="0"/>
                  </a:moveTo>
                  <a:cubicBezTo>
                    <a:pt x="364066" y="97367"/>
                    <a:pt x="728133" y="194734"/>
                    <a:pt x="948266" y="372534"/>
                  </a:cubicBezTo>
                  <a:cubicBezTo>
                    <a:pt x="1168399" y="550334"/>
                    <a:pt x="1018822" y="671689"/>
                    <a:pt x="1320800" y="1066800"/>
                  </a:cubicBezTo>
                  <a:cubicBezTo>
                    <a:pt x="1622778" y="1461911"/>
                    <a:pt x="2191455" y="2102555"/>
                    <a:pt x="2760133" y="2743200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57600" y="4825982"/>
              <a:ext cx="541867" cy="1625600"/>
            </a:xfrm>
            <a:custGeom>
              <a:avLst/>
              <a:gdLst>
                <a:gd name="connsiteX0" fmla="*/ 0 w 592667"/>
                <a:gd name="connsiteY0" fmla="*/ 0 h 2590800"/>
                <a:gd name="connsiteX1" fmla="*/ 101600 w 592667"/>
                <a:gd name="connsiteY1" fmla="*/ 1794933 h 2590800"/>
                <a:gd name="connsiteX2" fmla="*/ 592667 w 592667"/>
                <a:gd name="connsiteY2" fmla="*/ 25908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667" h="2590800">
                  <a:moveTo>
                    <a:pt x="0" y="0"/>
                  </a:moveTo>
                  <a:cubicBezTo>
                    <a:pt x="1411" y="681566"/>
                    <a:pt x="2822" y="1363133"/>
                    <a:pt x="101600" y="1794933"/>
                  </a:cubicBezTo>
                  <a:cubicBezTo>
                    <a:pt x="200378" y="2226733"/>
                    <a:pt x="396522" y="2408766"/>
                    <a:pt x="592667" y="2590800"/>
                  </a:cubicBezTo>
                </a:path>
              </a:pathLst>
            </a:cu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979333" y="4792115"/>
              <a:ext cx="1066800" cy="1625601"/>
            </a:xfrm>
            <a:custGeom>
              <a:avLst/>
              <a:gdLst>
                <a:gd name="connsiteX0" fmla="*/ 0 w 1083734"/>
                <a:gd name="connsiteY0" fmla="*/ 0 h 2573867"/>
                <a:gd name="connsiteX1" fmla="*/ 1032934 w 1083734"/>
                <a:gd name="connsiteY1" fmla="*/ 406400 h 2573867"/>
                <a:gd name="connsiteX2" fmla="*/ 795867 w 1083734"/>
                <a:gd name="connsiteY2" fmla="*/ 1540934 h 2573867"/>
                <a:gd name="connsiteX3" fmla="*/ 1083734 w 1083734"/>
                <a:gd name="connsiteY3" fmla="*/ 2573867 h 257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734" h="2573867">
                  <a:moveTo>
                    <a:pt x="0" y="0"/>
                  </a:moveTo>
                  <a:cubicBezTo>
                    <a:pt x="450145" y="74789"/>
                    <a:pt x="900290" y="149578"/>
                    <a:pt x="1032934" y="406400"/>
                  </a:cubicBezTo>
                  <a:cubicBezTo>
                    <a:pt x="1165578" y="663222"/>
                    <a:pt x="787400" y="1179690"/>
                    <a:pt x="795867" y="1540934"/>
                  </a:cubicBezTo>
                  <a:cubicBezTo>
                    <a:pt x="804334" y="1902178"/>
                    <a:pt x="944034" y="2238022"/>
                    <a:pt x="1083734" y="2573867"/>
                  </a:cubicBezTo>
                </a:path>
              </a:pathLst>
            </a:cu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07467" y="4707450"/>
              <a:ext cx="1117600" cy="1676400"/>
            </a:xfrm>
            <a:custGeom>
              <a:avLst/>
              <a:gdLst>
                <a:gd name="connsiteX0" fmla="*/ 0 w 1117600"/>
                <a:gd name="connsiteY0" fmla="*/ 0 h 2709333"/>
                <a:gd name="connsiteX1" fmla="*/ 1016000 w 1117600"/>
                <a:gd name="connsiteY1" fmla="*/ 592666 h 2709333"/>
                <a:gd name="connsiteX2" fmla="*/ 778933 w 1117600"/>
                <a:gd name="connsiteY2" fmla="*/ 2082800 h 2709333"/>
                <a:gd name="connsiteX3" fmla="*/ 1117600 w 1117600"/>
                <a:gd name="connsiteY3" fmla="*/ 2709333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600" h="2709333">
                  <a:moveTo>
                    <a:pt x="0" y="0"/>
                  </a:moveTo>
                  <a:cubicBezTo>
                    <a:pt x="443089" y="122766"/>
                    <a:pt x="886178" y="245533"/>
                    <a:pt x="1016000" y="592666"/>
                  </a:cubicBezTo>
                  <a:cubicBezTo>
                    <a:pt x="1145822" y="939799"/>
                    <a:pt x="762000" y="1730022"/>
                    <a:pt x="778933" y="2082800"/>
                  </a:cubicBezTo>
                  <a:cubicBezTo>
                    <a:pt x="795866" y="2435578"/>
                    <a:pt x="956733" y="2572455"/>
                    <a:pt x="1117600" y="2709333"/>
                  </a:cubicBezTo>
                </a:path>
              </a:pathLst>
            </a:cu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315200" y="4893715"/>
              <a:ext cx="399024" cy="1490134"/>
            </a:xfrm>
            <a:custGeom>
              <a:avLst/>
              <a:gdLst>
                <a:gd name="connsiteX0" fmla="*/ 257632 w 436523"/>
                <a:gd name="connsiteY0" fmla="*/ 0 h 2489200"/>
                <a:gd name="connsiteX1" fmla="*/ 3632 w 436523"/>
                <a:gd name="connsiteY1" fmla="*/ 423334 h 2489200"/>
                <a:gd name="connsiteX2" fmla="*/ 426966 w 436523"/>
                <a:gd name="connsiteY2" fmla="*/ 1303867 h 2489200"/>
                <a:gd name="connsiteX3" fmla="*/ 257632 w 436523"/>
                <a:gd name="connsiteY3" fmla="*/ 24892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523" h="2489200">
                  <a:moveTo>
                    <a:pt x="257632" y="0"/>
                  </a:moveTo>
                  <a:cubicBezTo>
                    <a:pt x="116521" y="103011"/>
                    <a:pt x="-24590" y="206023"/>
                    <a:pt x="3632" y="423334"/>
                  </a:cubicBezTo>
                  <a:cubicBezTo>
                    <a:pt x="31854" y="640645"/>
                    <a:pt x="384633" y="959556"/>
                    <a:pt x="426966" y="1303867"/>
                  </a:cubicBezTo>
                  <a:cubicBezTo>
                    <a:pt x="469299" y="1648178"/>
                    <a:pt x="363465" y="2068689"/>
                    <a:pt x="257632" y="2489200"/>
                  </a:cubicBezTo>
                </a:path>
              </a:pathLst>
            </a:custGeom>
            <a:ln>
              <a:solidFill>
                <a:srgbClr val="5E36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705600" y="4792115"/>
              <a:ext cx="372533" cy="1574801"/>
            </a:xfrm>
            <a:custGeom>
              <a:avLst/>
              <a:gdLst>
                <a:gd name="connsiteX0" fmla="*/ 429267 w 429267"/>
                <a:gd name="connsiteY0" fmla="*/ 0 h 2624667"/>
                <a:gd name="connsiteX1" fmla="*/ 5934 w 429267"/>
                <a:gd name="connsiteY1" fmla="*/ 812800 h 2624667"/>
                <a:gd name="connsiteX2" fmla="*/ 175267 w 429267"/>
                <a:gd name="connsiteY2" fmla="*/ 1811867 h 2624667"/>
                <a:gd name="connsiteX3" fmla="*/ 90601 w 429267"/>
                <a:gd name="connsiteY3" fmla="*/ 2624667 h 262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267" h="2624667">
                  <a:moveTo>
                    <a:pt x="429267" y="0"/>
                  </a:moveTo>
                  <a:cubicBezTo>
                    <a:pt x="238767" y="255411"/>
                    <a:pt x="48267" y="510822"/>
                    <a:pt x="5934" y="812800"/>
                  </a:cubicBezTo>
                  <a:cubicBezTo>
                    <a:pt x="-36399" y="1114778"/>
                    <a:pt x="161156" y="1509889"/>
                    <a:pt x="175267" y="1811867"/>
                  </a:cubicBezTo>
                  <a:cubicBezTo>
                    <a:pt x="189378" y="2113845"/>
                    <a:pt x="139989" y="2369256"/>
                    <a:pt x="90601" y="2624667"/>
                  </a:cubicBezTo>
                </a:path>
              </a:pathLst>
            </a:custGeom>
            <a:ln>
              <a:solidFill>
                <a:srgbClr val="5E36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181600" y="4656649"/>
              <a:ext cx="1388533" cy="1727200"/>
            </a:xfrm>
            <a:custGeom>
              <a:avLst/>
              <a:gdLst>
                <a:gd name="connsiteX0" fmla="*/ 1527321 w 1527321"/>
                <a:gd name="connsiteY0" fmla="*/ 0 h 2866122"/>
                <a:gd name="connsiteX1" fmla="*/ 1002388 w 1527321"/>
                <a:gd name="connsiteY1" fmla="*/ 812800 h 2866122"/>
                <a:gd name="connsiteX2" fmla="*/ 87988 w 1527321"/>
                <a:gd name="connsiteY2" fmla="*/ 2675466 h 2866122"/>
                <a:gd name="connsiteX3" fmla="*/ 87988 w 1527321"/>
                <a:gd name="connsiteY3" fmla="*/ 2709333 h 2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321" h="2866122">
                  <a:moveTo>
                    <a:pt x="1527321" y="0"/>
                  </a:moveTo>
                  <a:cubicBezTo>
                    <a:pt x="1384799" y="183444"/>
                    <a:pt x="1242277" y="366889"/>
                    <a:pt x="1002388" y="812800"/>
                  </a:cubicBezTo>
                  <a:cubicBezTo>
                    <a:pt x="762499" y="1258711"/>
                    <a:pt x="240388" y="2359377"/>
                    <a:pt x="87988" y="2675466"/>
                  </a:cubicBezTo>
                  <a:cubicBezTo>
                    <a:pt x="-64412" y="2991555"/>
                    <a:pt x="11788" y="2850444"/>
                    <a:pt x="87988" y="2709333"/>
                  </a:cubicBezTo>
                </a:path>
              </a:pathLst>
            </a:custGeom>
            <a:ln>
              <a:solidFill>
                <a:srgbClr val="5E36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find a good family of subsets.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a good family of subsets, we can embed an expander into 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9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find a good family of subsets.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AC0D11"/>
                </a:solidFill>
              </a:rPr>
              <a:t>Given a good family of subsets, we can embed an expander into G.</a:t>
            </a:r>
            <a:endParaRPr lang="en-US" dirty="0">
              <a:solidFill>
                <a:srgbClr val="AC0D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1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23334" y="237051"/>
            <a:ext cx="8381999" cy="2469361"/>
            <a:chOff x="423334" y="237051"/>
            <a:chExt cx="8381999" cy="2469361"/>
          </a:xfrm>
        </p:grpSpPr>
        <p:sp>
          <p:nvSpPr>
            <p:cNvPr id="6" name="Oval 5"/>
            <p:cNvSpPr/>
            <p:nvPr/>
          </p:nvSpPr>
          <p:spPr>
            <a:xfrm>
              <a:off x="423334" y="237051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12534" y="253984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587067" y="304784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034" y="416966"/>
              <a:ext cx="330200" cy="3175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167" y="467766"/>
              <a:ext cx="330200" cy="3175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351" y="450833"/>
              <a:ext cx="342900" cy="3175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717" y="567249"/>
              <a:ext cx="368300" cy="50800"/>
            </a:xfrm>
            <a:prstGeom prst="rect">
              <a:avLst/>
            </a:prstGeom>
          </p:spPr>
        </p:pic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312196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91434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5122577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501815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553721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743339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932958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34534" y="914383"/>
              <a:ext cx="1608667" cy="1625600"/>
            </a:xfrm>
            <a:custGeom>
              <a:avLst/>
              <a:gdLst>
                <a:gd name="connsiteX0" fmla="*/ 0 w 1620594"/>
                <a:gd name="connsiteY0" fmla="*/ 0 h 2624666"/>
                <a:gd name="connsiteX1" fmla="*/ 524933 w 1620594"/>
                <a:gd name="connsiteY1" fmla="*/ 491066 h 2624666"/>
                <a:gd name="connsiteX2" fmla="*/ 677333 w 1620594"/>
                <a:gd name="connsiteY2" fmla="*/ 914400 h 2624666"/>
                <a:gd name="connsiteX3" fmla="*/ 1490133 w 1620594"/>
                <a:gd name="connsiteY3" fmla="*/ 2116666 h 2624666"/>
                <a:gd name="connsiteX4" fmla="*/ 1608667 w 1620594"/>
                <a:gd name="connsiteY4" fmla="*/ 2624666 h 262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594" h="2624666">
                  <a:moveTo>
                    <a:pt x="0" y="0"/>
                  </a:moveTo>
                  <a:cubicBezTo>
                    <a:pt x="206022" y="169333"/>
                    <a:pt x="412044" y="338666"/>
                    <a:pt x="524933" y="491066"/>
                  </a:cubicBezTo>
                  <a:cubicBezTo>
                    <a:pt x="637822" y="643466"/>
                    <a:pt x="516466" y="643467"/>
                    <a:pt x="677333" y="914400"/>
                  </a:cubicBezTo>
                  <a:cubicBezTo>
                    <a:pt x="838200" y="1185333"/>
                    <a:pt x="1334911" y="1831622"/>
                    <a:pt x="1490133" y="2116666"/>
                  </a:cubicBezTo>
                  <a:cubicBezTo>
                    <a:pt x="1645355" y="2401710"/>
                    <a:pt x="1627011" y="2513188"/>
                    <a:pt x="1608667" y="2624666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676401" y="948249"/>
              <a:ext cx="1896533" cy="1591734"/>
            </a:xfrm>
            <a:custGeom>
              <a:avLst/>
              <a:gdLst>
                <a:gd name="connsiteX0" fmla="*/ 0 w 2658533"/>
                <a:gd name="connsiteY0" fmla="*/ 0 h 2743200"/>
                <a:gd name="connsiteX1" fmla="*/ 1625600 w 2658533"/>
                <a:gd name="connsiteY1" fmla="*/ 948267 h 2743200"/>
                <a:gd name="connsiteX2" fmla="*/ 1608666 w 2658533"/>
                <a:gd name="connsiteY2" fmla="*/ 1964267 h 2743200"/>
                <a:gd name="connsiteX3" fmla="*/ 2658533 w 2658533"/>
                <a:gd name="connsiteY3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8533" h="2743200">
                  <a:moveTo>
                    <a:pt x="0" y="0"/>
                  </a:moveTo>
                  <a:cubicBezTo>
                    <a:pt x="678744" y="310444"/>
                    <a:pt x="1357489" y="620889"/>
                    <a:pt x="1625600" y="948267"/>
                  </a:cubicBezTo>
                  <a:cubicBezTo>
                    <a:pt x="1893711" y="1275645"/>
                    <a:pt x="1436510" y="1665111"/>
                    <a:pt x="1608666" y="1964267"/>
                  </a:cubicBezTo>
                  <a:cubicBezTo>
                    <a:pt x="1780822" y="2263423"/>
                    <a:pt x="2219677" y="2503311"/>
                    <a:pt x="2658533" y="2743200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438402" y="795849"/>
              <a:ext cx="1930400" cy="1744134"/>
            </a:xfrm>
            <a:custGeom>
              <a:avLst/>
              <a:gdLst>
                <a:gd name="connsiteX0" fmla="*/ 0 w 2760133"/>
                <a:gd name="connsiteY0" fmla="*/ 0 h 2743200"/>
                <a:gd name="connsiteX1" fmla="*/ 948266 w 2760133"/>
                <a:gd name="connsiteY1" fmla="*/ 372534 h 2743200"/>
                <a:gd name="connsiteX2" fmla="*/ 1320800 w 2760133"/>
                <a:gd name="connsiteY2" fmla="*/ 1066800 h 2743200"/>
                <a:gd name="connsiteX3" fmla="*/ 2760133 w 2760133"/>
                <a:gd name="connsiteY3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0133" h="2743200">
                  <a:moveTo>
                    <a:pt x="0" y="0"/>
                  </a:moveTo>
                  <a:cubicBezTo>
                    <a:pt x="364066" y="97367"/>
                    <a:pt x="728133" y="194734"/>
                    <a:pt x="948266" y="372534"/>
                  </a:cubicBezTo>
                  <a:cubicBezTo>
                    <a:pt x="1168399" y="550334"/>
                    <a:pt x="1018822" y="671689"/>
                    <a:pt x="1320800" y="1066800"/>
                  </a:cubicBezTo>
                  <a:cubicBezTo>
                    <a:pt x="1622778" y="1461911"/>
                    <a:pt x="2191455" y="2102555"/>
                    <a:pt x="2760133" y="2743200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76134" y="982116"/>
              <a:ext cx="541867" cy="1625600"/>
            </a:xfrm>
            <a:custGeom>
              <a:avLst/>
              <a:gdLst>
                <a:gd name="connsiteX0" fmla="*/ 0 w 592667"/>
                <a:gd name="connsiteY0" fmla="*/ 0 h 2590800"/>
                <a:gd name="connsiteX1" fmla="*/ 101600 w 592667"/>
                <a:gd name="connsiteY1" fmla="*/ 1794933 h 2590800"/>
                <a:gd name="connsiteX2" fmla="*/ 592667 w 592667"/>
                <a:gd name="connsiteY2" fmla="*/ 25908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667" h="2590800">
                  <a:moveTo>
                    <a:pt x="0" y="0"/>
                  </a:moveTo>
                  <a:cubicBezTo>
                    <a:pt x="1411" y="681566"/>
                    <a:pt x="2822" y="1363133"/>
                    <a:pt x="101600" y="1794933"/>
                  </a:cubicBezTo>
                  <a:cubicBezTo>
                    <a:pt x="200378" y="2226733"/>
                    <a:pt x="396522" y="2408766"/>
                    <a:pt x="592667" y="2590800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097867" y="948249"/>
              <a:ext cx="1066800" cy="1625601"/>
            </a:xfrm>
            <a:custGeom>
              <a:avLst/>
              <a:gdLst>
                <a:gd name="connsiteX0" fmla="*/ 0 w 1083734"/>
                <a:gd name="connsiteY0" fmla="*/ 0 h 2573867"/>
                <a:gd name="connsiteX1" fmla="*/ 1032934 w 1083734"/>
                <a:gd name="connsiteY1" fmla="*/ 406400 h 2573867"/>
                <a:gd name="connsiteX2" fmla="*/ 795867 w 1083734"/>
                <a:gd name="connsiteY2" fmla="*/ 1540934 h 2573867"/>
                <a:gd name="connsiteX3" fmla="*/ 1083734 w 1083734"/>
                <a:gd name="connsiteY3" fmla="*/ 2573867 h 257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734" h="2573867">
                  <a:moveTo>
                    <a:pt x="0" y="0"/>
                  </a:moveTo>
                  <a:cubicBezTo>
                    <a:pt x="450145" y="74789"/>
                    <a:pt x="900290" y="149578"/>
                    <a:pt x="1032934" y="406400"/>
                  </a:cubicBezTo>
                  <a:cubicBezTo>
                    <a:pt x="1165578" y="663222"/>
                    <a:pt x="787400" y="1179690"/>
                    <a:pt x="795867" y="1540934"/>
                  </a:cubicBezTo>
                  <a:cubicBezTo>
                    <a:pt x="804334" y="1902178"/>
                    <a:pt x="944034" y="2238022"/>
                    <a:pt x="1083734" y="2573867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26001" y="863584"/>
              <a:ext cx="1117600" cy="1676400"/>
            </a:xfrm>
            <a:custGeom>
              <a:avLst/>
              <a:gdLst>
                <a:gd name="connsiteX0" fmla="*/ 0 w 1117600"/>
                <a:gd name="connsiteY0" fmla="*/ 0 h 2709333"/>
                <a:gd name="connsiteX1" fmla="*/ 1016000 w 1117600"/>
                <a:gd name="connsiteY1" fmla="*/ 592666 h 2709333"/>
                <a:gd name="connsiteX2" fmla="*/ 778933 w 1117600"/>
                <a:gd name="connsiteY2" fmla="*/ 2082800 h 2709333"/>
                <a:gd name="connsiteX3" fmla="*/ 1117600 w 1117600"/>
                <a:gd name="connsiteY3" fmla="*/ 2709333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600" h="2709333">
                  <a:moveTo>
                    <a:pt x="0" y="0"/>
                  </a:moveTo>
                  <a:cubicBezTo>
                    <a:pt x="443089" y="122766"/>
                    <a:pt x="886178" y="245533"/>
                    <a:pt x="1016000" y="592666"/>
                  </a:cubicBezTo>
                  <a:cubicBezTo>
                    <a:pt x="1145822" y="939799"/>
                    <a:pt x="762000" y="1730022"/>
                    <a:pt x="778933" y="2082800"/>
                  </a:cubicBezTo>
                  <a:cubicBezTo>
                    <a:pt x="795866" y="2435578"/>
                    <a:pt x="956733" y="2572455"/>
                    <a:pt x="1117600" y="2709333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433734" y="1049849"/>
              <a:ext cx="399024" cy="1490134"/>
            </a:xfrm>
            <a:custGeom>
              <a:avLst/>
              <a:gdLst>
                <a:gd name="connsiteX0" fmla="*/ 257632 w 436523"/>
                <a:gd name="connsiteY0" fmla="*/ 0 h 2489200"/>
                <a:gd name="connsiteX1" fmla="*/ 3632 w 436523"/>
                <a:gd name="connsiteY1" fmla="*/ 423334 h 2489200"/>
                <a:gd name="connsiteX2" fmla="*/ 426966 w 436523"/>
                <a:gd name="connsiteY2" fmla="*/ 1303867 h 2489200"/>
                <a:gd name="connsiteX3" fmla="*/ 257632 w 436523"/>
                <a:gd name="connsiteY3" fmla="*/ 24892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523" h="2489200">
                  <a:moveTo>
                    <a:pt x="257632" y="0"/>
                  </a:moveTo>
                  <a:cubicBezTo>
                    <a:pt x="116521" y="103011"/>
                    <a:pt x="-24590" y="206023"/>
                    <a:pt x="3632" y="423334"/>
                  </a:cubicBezTo>
                  <a:cubicBezTo>
                    <a:pt x="31854" y="640645"/>
                    <a:pt x="384633" y="959556"/>
                    <a:pt x="426966" y="1303867"/>
                  </a:cubicBezTo>
                  <a:cubicBezTo>
                    <a:pt x="469299" y="1648178"/>
                    <a:pt x="363465" y="2068689"/>
                    <a:pt x="257632" y="2489200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24134" y="948249"/>
              <a:ext cx="372533" cy="1574801"/>
            </a:xfrm>
            <a:custGeom>
              <a:avLst/>
              <a:gdLst>
                <a:gd name="connsiteX0" fmla="*/ 429267 w 429267"/>
                <a:gd name="connsiteY0" fmla="*/ 0 h 2624667"/>
                <a:gd name="connsiteX1" fmla="*/ 5934 w 429267"/>
                <a:gd name="connsiteY1" fmla="*/ 812800 h 2624667"/>
                <a:gd name="connsiteX2" fmla="*/ 175267 w 429267"/>
                <a:gd name="connsiteY2" fmla="*/ 1811867 h 2624667"/>
                <a:gd name="connsiteX3" fmla="*/ 90601 w 429267"/>
                <a:gd name="connsiteY3" fmla="*/ 2624667 h 262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267" h="2624667">
                  <a:moveTo>
                    <a:pt x="429267" y="0"/>
                  </a:moveTo>
                  <a:cubicBezTo>
                    <a:pt x="238767" y="255411"/>
                    <a:pt x="48267" y="510822"/>
                    <a:pt x="5934" y="812800"/>
                  </a:cubicBezTo>
                  <a:cubicBezTo>
                    <a:pt x="-36399" y="1114778"/>
                    <a:pt x="161156" y="1509889"/>
                    <a:pt x="175267" y="1811867"/>
                  </a:cubicBezTo>
                  <a:cubicBezTo>
                    <a:pt x="189378" y="2113845"/>
                    <a:pt x="139989" y="2369256"/>
                    <a:pt x="90601" y="2624667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300134" y="812783"/>
              <a:ext cx="1388533" cy="1727200"/>
            </a:xfrm>
            <a:custGeom>
              <a:avLst/>
              <a:gdLst>
                <a:gd name="connsiteX0" fmla="*/ 1527321 w 1527321"/>
                <a:gd name="connsiteY0" fmla="*/ 0 h 2866122"/>
                <a:gd name="connsiteX1" fmla="*/ 1002388 w 1527321"/>
                <a:gd name="connsiteY1" fmla="*/ 812800 h 2866122"/>
                <a:gd name="connsiteX2" fmla="*/ 87988 w 1527321"/>
                <a:gd name="connsiteY2" fmla="*/ 2675466 h 2866122"/>
                <a:gd name="connsiteX3" fmla="*/ 87988 w 1527321"/>
                <a:gd name="connsiteY3" fmla="*/ 2709333 h 2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321" h="2866122">
                  <a:moveTo>
                    <a:pt x="1527321" y="0"/>
                  </a:moveTo>
                  <a:cubicBezTo>
                    <a:pt x="1384799" y="183444"/>
                    <a:pt x="1242277" y="366889"/>
                    <a:pt x="1002388" y="812800"/>
                  </a:cubicBezTo>
                  <a:cubicBezTo>
                    <a:pt x="762499" y="1258711"/>
                    <a:pt x="240388" y="2359377"/>
                    <a:pt x="87988" y="2675466"/>
                  </a:cubicBezTo>
                  <a:cubicBezTo>
                    <a:pt x="-64412" y="2991555"/>
                    <a:pt x="11788" y="2850444"/>
                    <a:pt x="87988" y="2709333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0" y="32512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399335" y="6240372"/>
            <a:ext cx="5045167" cy="182880"/>
            <a:chOff x="2399335" y="6240372"/>
            <a:chExt cx="5045167" cy="182880"/>
          </a:xfrm>
        </p:grpSpPr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4020097" y="624037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2399335" y="624037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4830478" y="624037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3209716" y="624037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7261622" y="624037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6451240" y="624037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5640859" y="624037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910166" y="4402665"/>
            <a:ext cx="5846234" cy="1837705"/>
            <a:chOff x="910166" y="4402665"/>
            <a:chExt cx="5846234" cy="1837705"/>
          </a:xfrm>
        </p:grpSpPr>
        <p:cxnSp>
          <p:nvCxnSpPr>
            <p:cNvPr id="135" name="Straight Connector 134"/>
            <p:cNvCxnSpPr/>
            <p:nvPr/>
          </p:nvCxnSpPr>
          <p:spPr>
            <a:xfrm flipV="1">
              <a:off x="2456909" y="5342465"/>
              <a:ext cx="11124" cy="89790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910166" y="4402665"/>
              <a:ext cx="1549400" cy="9567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2434166" y="4411131"/>
              <a:ext cx="4322234" cy="931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3297767" y="4461932"/>
              <a:ext cx="253999" cy="6265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302933" y="4258731"/>
            <a:ext cx="4770967" cy="1981641"/>
            <a:chOff x="2302933" y="4258731"/>
            <a:chExt cx="4770967" cy="1981641"/>
          </a:xfrm>
        </p:grpSpPr>
        <p:cxnSp>
          <p:nvCxnSpPr>
            <p:cNvPr id="153" name="Straight Connector 152"/>
            <p:cNvCxnSpPr>
              <a:stCxn id="128" idx="0"/>
            </p:cNvCxnSpPr>
            <p:nvPr/>
          </p:nvCxnSpPr>
          <p:spPr>
            <a:xfrm flipV="1">
              <a:off x="4111537" y="5410198"/>
              <a:ext cx="0" cy="8301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2302933" y="4258731"/>
              <a:ext cx="1409700" cy="47836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3589866" y="4402665"/>
              <a:ext cx="503767" cy="100753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4093633" y="4411131"/>
              <a:ext cx="2980267" cy="9990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773767" y="4377265"/>
            <a:ext cx="5609166" cy="1863107"/>
            <a:chOff x="1773767" y="4377265"/>
            <a:chExt cx="5609166" cy="1863107"/>
          </a:xfrm>
        </p:grpSpPr>
        <p:cxnSp>
          <p:nvCxnSpPr>
            <p:cNvPr id="157" name="Straight Connector 156"/>
            <p:cNvCxnSpPr>
              <a:stCxn id="130" idx="0"/>
            </p:cNvCxnSpPr>
            <p:nvPr/>
          </p:nvCxnSpPr>
          <p:spPr>
            <a:xfrm flipV="1">
              <a:off x="4921918" y="5596466"/>
              <a:ext cx="35316" cy="64390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4974166" y="4411131"/>
              <a:ext cx="2408767" cy="11514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 flipV="1">
              <a:off x="4119033" y="4436531"/>
              <a:ext cx="855133" cy="117686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 flipV="1">
              <a:off x="1773767" y="4377265"/>
              <a:ext cx="3149599" cy="1591733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65101" y="3547499"/>
            <a:ext cx="8381999" cy="914434"/>
            <a:chOff x="165101" y="3547499"/>
            <a:chExt cx="8381999" cy="914434"/>
          </a:xfrm>
        </p:grpSpPr>
        <p:pic>
          <p:nvPicPr>
            <p:cNvPr id="127" name="Picture 12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484" y="3877697"/>
              <a:ext cx="368300" cy="508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65101" y="3547499"/>
              <a:ext cx="2218266" cy="846700"/>
              <a:chOff x="165101" y="3547499"/>
              <a:chExt cx="2218266" cy="846700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165101" y="3547499"/>
                <a:ext cx="2218266" cy="7112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4" name="Picture 123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1" y="3727414"/>
                <a:ext cx="330200" cy="317500"/>
              </a:xfrm>
              <a:prstGeom prst="rect">
                <a:avLst/>
              </a:prstGeom>
            </p:spPr>
          </p:pic>
          <p:cxnSp>
            <p:nvCxnSpPr>
              <p:cNvPr id="139" name="Straight Connector 138"/>
              <p:cNvCxnSpPr/>
              <p:nvPr/>
            </p:nvCxnSpPr>
            <p:spPr>
              <a:xfrm flipH="1">
                <a:off x="910166" y="4106332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2061633" y="4013198"/>
                <a:ext cx="241300" cy="241300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1214966" y="4106332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>
                <a:off x="1519766" y="4089399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>
                <a:off x="1790699" y="4106332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2654301" y="3564432"/>
              <a:ext cx="2218266" cy="897501"/>
              <a:chOff x="2654301" y="3564432"/>
              <a:chExt cx="2218266" cy="897501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2654301" y="3564432"/>
                <a:ext cx="2218266" cy="7112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5" name="Picture 12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2934" y="3778214"/>
                <a:ext cx="330200" cy="317500"/>
              </a:xfrm>
              <a:prstGeom prst="rect">
                <a:avLst/>
              </a:prstGeom>
            </p:spPr>
          </p:pic>
          <p:cxnSp>
            <p:nvCxnSpPr>
              <p:cNvPr id="144" name="Straight Connector 143"/>
              <p:cNvCxnSpPr/>
              <p:nvPr/>
            </p:nvCxnSpPr>
            <p:spPr>
              <a:xfrm flipH="1">
                <a:off x="3297766" y="4174066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>
                <a:off x="3077633" y="4072466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>
                <a:off x="3602566" y="4174066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4110566" y="4140200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3907366" y="4174066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4588933" y="4051298"/>
                <a:ext cx="76200" cy="304800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6328834" y="3615232"/>
              <a:ext cx="2218266" cy="812835"/>
              <a:chOff x="6328834" y="3615232"/>
              <a:chExt cx="2218266" cy="812835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6328834" y="3615232"/>
                <a:ext cx="2218266" cy="7112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6" name="Picture 125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1118" y="3761281"/>
                <a:ext cx="342900" cy="317500"/>
              </a:xfrm>
              <a:prstGeom prst="rect">
                <a:avLst/>
              </a:prstGeom>
            </p:spPr>
          </p:pic>
          <p:cxnSp>
            <p:nvCxnSpPr>
              <p:cNvPr id="149" name="Straight Connector 148"/>
              <p:cNvCxnSpPr/>
              <p:nvPr/>
            </p:nvCxnSpPr>
            <p:spPr>
              <a:xfrm flipH="1">
                <a:off x="6752166" y="4123266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7056966" y="4123266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7395632" y="4123266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7581899" y="4140200"/>
                <a:ext cx="0" cy="2878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>
                <a:off x="6493933" y="4068231"/>
                <a:ext cx="93133" cy="2243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96"/>
          <p:cNvGrpSpPr/>
          <p:nvPr/>
        </p:nvGrpSpPr>
        <p:grpSpPr>
          <a:xfrm>
            <a:off x="1515533" y="4301065"/>
            <a:ext cx="4969933" cy="1939307"/>
            <a:chOff x="1515533" y="4301065"/>
            <a:chExt cx="4969933" cy="1939307"/>
          </a:xfrm>
        </p:grpSpPr>
        <p:cxnSp>
          <p:nvCxnSpPr>
            <p:cNvPr id="161" name="Straight Connector 160"/>
            <p:cNvCxnSpPr>
              <a:stCxn id="131" idx="0"/>
            </p:cNvCxnSpPr>
            <p:nvPr/>
          </p:nvCxnSpPr>
          <p:spPr>
            <a:xfrm flipV="1">
              <a:off x="3301156" y="5473698"/>
              <a:ext cx="17777" cy="76667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1515533" y="4343398"/>
              <a:ext cx="1778000" cy="14562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3310466" y="4356098"/>
              <a:ext cx="1367367" cy="11557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4546600" y="4301065"/>
              <a:ext cx="1938866" cy="1778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999067" y="530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2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92100" y="3390900"/>
            <a:ext cx="8572500" cy="3108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800" dirty="0" smtClean="0"/>
              <a:t>Want: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k/</a:t>
            </a:r>
            <a:r>
              <a:rPr lang="en-US" sz="2800" dirty="0" err="1" smtClean="0"/>
              <a:t>polylog</a:t>
            </a:r>
            <a:r>
              <a:rPr lang="en-US" sz="2800" dirty="0" smtClean="0"/>
              <a:t> k trees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every edge of G participates in a constant number of trees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Each tree T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spans a distinct terminal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and a distinct edge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ij</a:t>
            </a:r>
            <a:r>
              <a:rPr lang="en-US" sz="2800" dirty="0" smtClean="0"/>
              <a:t> in out(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 for each j.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15901" y="262432"/>
            <a:ext cx="8381999" cy="2875753"/>
            <a:chOff x="215901" y="262432"/>
            <a:chExt cx="8381999" cy="2875753"/>
          </a:xfrm>
        </p:grpSpPr>
        <p:sp>
          <p:nvSpPr>
            <p:cNvPr id="47" name="Oval 46"/>
            <p:cNvSpPr/>
            <p:nvPr/>
          </p:nvSpPr>
          <p:spPr>
            <a:xfrm>
              <a:off x="215901" y="262432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705101" y="279365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79634" y="330165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1" y="442347"/>
              <a:ext cx="330200" cy="317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734" y="493147"/>
              <a:ext cx="330200" cy="317500"/>
            </a:xfrm>
            <a:prstGeom prst="rect">
              <a:avLst/>
            </a:prstGeom>
          </p:spPr>
        </p:pic>
        <p:pic>
          <p:nvPicPr>
            <p:cNvPr id="52" name="Picture 5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918" y="476214"/>
              <a:ext cx="342900" cy="317500"/>
            </a:xfrm>
            <a:prstGeom prst="rect">
              <a:avLst/>
            </a:prstGeom>
          </p:spPr>
        </p:pic>
        <p:pic>
          <p:nvPicPr>
            <p:cNvPr id="53" name="Picture 5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284" y="592630"/>
              <a:ext cx="368300" cy="50800"/>
            </a:xfrm>
            <a:prstGeom prst="rect">
              <a:avLst/>
            </a:prstGeom>
          </p:spPr>
        </p:pic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4070897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450135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4881278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260516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7312422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502040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691659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2507709" y="2057398"/>
              <a:ext cx="11124" cy="89790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960966" y="1117598"/>
              <a:ext cx="1549400" cy="9567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484966" y="1126064"/>
              <a:ext cx="4322234" cy="931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3348567" y="1176865"/>
              <a:ext cx="253999" cy="6265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960966" y="821265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112433" y="728131"/>
              <a:ext cx="241300" cy="24130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1265766" y="821265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1570566" y="804332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1841499" y="821265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348566" y="8889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3128433" y="7873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3653366" y="8889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4161366" y="855133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3958166" y="8889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6802966" y="8381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7107766" y="8381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446432" y="8381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7632699" y="855133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54" idx="0"/>
            </p:cNvCxnSpPr>
            <p:nvPr/>
          </p:nvCxnSpPr>
          <p:spPr>
            <a:xfrm flipV="1">
              <a:off x="4162337" y="2125131"/>
              <a:ext cx="0" cy="8301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353733" y="973664"/>
              <a:ext cx="1409700" cy="47836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3640666" y="1117598"/>
              <a:ext cx="503767" cy="100753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4144433" y="1126064"/>
              <a:ext cx="2980267" cy="9990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56" idx="0"/>
            </p:cNvCxnSpPr>
            <p:nvPr/>
          </p:nvCxnSpPr>
          <p:spPr>
            <a:xfrm flipV="1">
              <a:off x="4972718" y="2311399"/>
              <a:ext cx="35316" cy="64390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024966" y="1126064"/>
              <a:ext cx="2408767" cy="11514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4169833" y="1151464"/>
              <a:ext cx="855133" cy="117686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1824567" y="1092198"/>
              <a:ext cx="3149599" cy="1591733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57" idx="0"/>
            </p:cNvCxnSpPr>
            <p:nvPr/>
          </p:nvCxnSpPr>
          <p:spPr>
            <a:xfrm flipV="1">
              <a:off x="3351956" y="2188631"/>
              <a:ext cx="17777" cy="76667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1566333" y="1058331"/>
              <a:ext cx="1778000" cy="14562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3361266" y="1071031"/>
              <a:ext cx="1367367" cy="11557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639733" y="766231"/>
              <a:ext cx="76200" cy="30480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6544733" y="783164"/>
              <a:ext cx="93133" cy="2243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4597400" y="1015998"/>
              <a:ext cx="1938866" cy="1778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736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92100" y="3390900"/>
            <a:ext cx="8572500" cy="3108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Want: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k/</a:t>
            </a:r>
            <a:r>
              <a:rPr lang="en-US" sz="2800" dirty="0" err="1" smtClean="0"/>
              <a:t>polylog</a:t>
            </a:r>
            <a:r>
              <a:rPr lang="en-US" sz="2800" dirty="0" smtClean="0"/>
              <a:t> k trees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every edge of G participates in a constant number of trees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Each tree T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spans a distinct terminal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and a distinct edge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ij</a:t>
            </a:r>
            <a:r>
              <a:rPr lang="en-US" sz="2800" dirty="0" smtClean="0"/>
              <a:t> in out(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 for each j.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Edge 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ij</a:t>
            </a:r>
            <a:r>
              <a:rPr lang="en-US" sz="2800" dirty="0" smtClean="0"/>
              <a:t> is viewed as a copy of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for set 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15901" y="262432"/>
            <a:ext cx="8381999" cy="2875753"/>
            <a:chOff x="215901" y="262432"/>
            <a:chExt cx="8381999" cy="2875753"/>
          </a:xfrm>
        </p:grpSpPr>
        <p:sp>
          <p:nvSpPr>
            <p:cNvPr id="92" name="Oval 91"/>
            <p:cNvSpPr/>
            <p:nvPr/>
          </p:nvSpPr>
          <p:spPr>
            <a:xfrm>
              <a:off x="215901" y="262432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705101" y="279365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379634" y="330165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1" y="442347"/>
              <a:ext cx="330200" cy="317500"/>
            </a:xfrm>
            <a:prstGeom prst="rect">
              <a:avLst/>
            </a:prstGeom>
          </p:spPr>
        </p:pic>
        <p:pic>
          <p:nvPicPr>
            <p:cNvPr id="96" name="Picture 9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734" y="493147"/>
              <a:ext cx="330200" cy="317500"/>
            </a:xfrm>
            <a:prstGeom prst="rect">
              <a:avLst/>
            </a:prstGeom>
          </p:spPr>
        </p:pic>
        <p:pic>
          <p:nvPicPr>
            <p:cNvPr id="97" name="Picture 9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918" y="476214"/>
              <a:ext cx="342900" cy="317500"/>
            </a:xfrm>
            <a:prstGeom prst="rect">
              <a:avLst/>
            </a:prstGeom>
          </p:spPr>
        </p:pic>
        <p:pic>
          <p:nvPicPr>
            <p:cNvPr id="98" name="Picture 9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284" y="592630"/>
              <a:ext cx="368300" cy="50800"/>
            </a:xfrm>
            <a:prstGeom prst="rect">
              <a:avLst/>
            </a:prstGeom>
          </p:spPr>
        </p:pic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4070897" y="2955305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2450135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4881278" y="2955305"/>
              <a:ext cx="182880" cy="1828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3260516" y="2955305"/>
              <a:ext cx="182880" cy="18288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7312422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502040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691659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2507709" y="2057398"/>
              <a:ext cx="11124" cy="89790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960966" y="1117598"/>
              <a:ext cx="1549400" cy="9567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2484966" y="1126064"/>
              <a:ext cx="4322234" cy="931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3348567" y="1176865"/>
              <a:ext cx="253999" cy="6265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960966" y="821265"/>
              <a:ext cx="0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112433" y="728131"/>
              <a:ext cx="241300" cy="2413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1265766" y="821265"/>
              <a:ext cx="0" cy="2878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1570566" y="804332"/>
              <a:ext cx="0" cy="2878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1841499" y="821265"/>
              <a:ext cx="0" cy="2878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3348566" y="888999"/>
              <a:ext cx="0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128433" y="7873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3653366" y="888999"/>
              <a:ext cx="0" cy="2878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4161366" y="855133"/>
              <a:ext cx="0" cy="2878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3958166" y="8889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6802966" y="838199"/>
              <a:ext cx="0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7107766" y="838199"/>
              <a:ext cx="0" cy="2878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7446432" y="838199"/>
              <a:ext cx="0" cy="2878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7632699" y="855133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99" idx="0"/>
            </p:cNvCxnSpPr>
            <p:nvPr/>
          </p:nvCxnSpPr>
          <p:spPr>
            <a:xfrm flipV="1">
              <a:off x="4162337" y="2125131"/>
              <a:ext cx="0" cy="8301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2353733" y="973664"/>
              <a:ext cx="1409700" cy="47836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3640666" y="1117598"/>
              <a:ext cx="503767" cy="100753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144433" y="1126064"/>
              <a:ext cx="2980267" cy="9990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01" idx="0"/>
            </p:cNvCxnSpPr>
            <p:nvPr/>
          </p:nvCxnSpPr>
          <p:spPr>
            <a:xfrm flipV="1">
              <a:off x="4972718" y="2311399"/>
              <a:ext cx="35316" cy="64390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5024966" y="1126064"/>
              <a:ext cx="2408767" cy="11514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4169833" y="1151464"/>
              <a:ext cx="855133" cy="117686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1824567" y="1092198"/>
              <a:ext cx="3149599" cy="1591733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02" idx="0"/>
            </p:cNvCxnSpPr>
            <p:nvPr/>
          </p:nvCxnSpPr>
          <p:spPr>
            <a:xfrm flipV="1">
              <a:off x="3351956" y="2188631"/>
              <a:ext cx="17777" cy="76667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1566333" y="1058331"/>
              <a:ext cx="1778000" cy="14562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3361266" y="1071031"/>
              <a:ext cx="1367367" cy="11557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639733" y="766231"/>
              <a:ext cx="76200" cy="3048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544733" y="783164"/>
              <a:ext cx="93133" cy="2243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4597400" y="1015998"/>
              <a:ext cx="1938866" cy="1778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623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23334" y="237051"/>
            <a:ext cx="8381999" cy="2469361"/>
            <a:chOff x="423334" y="237051"/>
            <a:chExt cx="8381999" cy="2469361"/>
          </a:xfrm>
        </p:grpSpPr>
        <p:sp>
          <p:nvSpPr>
            <p:cNvPr id="6" name="Oval 5"/>
            <p:cNvSpPr/>
            <p:nvPr/>
          </p:nvSpPr>
          <p:spPr>
            <a:xfrm>
              <a:off x="423334" y="237051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12534" y="253984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587067" y="304784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034" y="416966"/>
              <a:ext cx="330200" cy="3175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167" y="467766"/>
              <a:ext cx="330200" cy="3175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351" y="450833"/>
              <a:ext cx="342900" cy="3175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717" y="567249"/>
              <a:ext cx="368300" cy="50800"/>
            </a:xfrm>
            <a:prstGeom prst="rect">
              <a:avLst/>
            </a:prstGeom>
          </p:spPr>
        </p:pic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312196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91434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5122577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501815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553721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743339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932958" y="252353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34534" y="914383"/>
              <a:ext cx="1608667" cy="1625600"/>
            </a:xfrm>
            <a:custGeom>
              <a:avLst/>
              <a:gdLst>
                <a:gd name="connsiteX0" fmla="*/ 0 w 1620594"/>
                <a:gd name="connsiteY0" fmla="*/ 0 h 2624666"/>
                <a:gd name="connsiteX1" fmla="*/ 524933 w 1620594"/>
                <a:gd name="connsiteY1" fmla="*/ 491066 h 2624666"/>
                <a:gd name="connsiteX2" fmla="*/ 677333 w 1620594"/>
                <a:gd name="connsiteY2" fmla="*/ 914400 h 2624666"/>
                <a:gd name="connsiteX3" fmla="*/ 1490133 w 1620594"/>
                <a:gd name="connsiteY3" fmla="*/ 2116666 h 2624666"/>
                <a:gd name="connsiteX4" fmla="*/ 1608667 w 1620594"/>
                <a:gd name="connsiteY4" fmla="*/ 2624666 h 262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594" h="2624666">
                  <a:moveTo>
                    <a:pt x="0" y="0"/>
                  </a:moveTo>
                  <a:cubicBezTo>
                    <a:pt x="206022" y="169333"/>
                    <a:pt x="412044" y="338666"/>
                    <a:pt x="524933" y="491066"/>
                  </a:cubicBezTo>
                  <a:cubicBezTo>
                    <a:pt x="637822" y="643466"/>
                    <a:pt x="516466" y="643467"/>
                    <a:pt x="677333" y="914400"/>
                  </a:cubicBezTo>
                  <a:cubicBezTo>
                    <a:pt x="838200" y="1185333"/>
                    <a:pt x="1334911" y="1831622"/>
                    <a:pt x="1490133" y="2116666"/>
                  </a:cubicBezTo>
                  <a:cubicBezTo>
                    <a:pt x="1645355" y="2401710"/>
                    <a:pt x="1627011" y="2513188"/>
                    <a:pt x="1608667" y="2624666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676401" y="948249"/>
              <a:ext cx="1896533" cy="1591734"/>
            </a:xfrm>
            <a:custGeom>
              <a:avLst/>
              <a:gdLst>
                <a:gd name="connsiteX0" fmla="*/ 0 w 2658533"/>
                <a:gd name="connsiteY0" fmla="*/ 0 h 2743200"/>
                <a:gd name="connsiteX1" fmla="*/ 1625600 w 2658533"/>
                <a:gd name="connsiteY1" fmla="*/ 948267 h 2743200"/>
                <a:gd name="connsiteX2" fmla="*/ 1608666 w 2658533"/>
                <a:gd name="connsiteY2" fmla="*/ 1964267 h 2743200"/>
                <a:gd name="connsiteX3" fmla="*/ 2658533 w 2658533"/>
                <a:gd name="connsiteY3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8533" h="2743200">
                  <a:moveTo>
                    <a:pt x="0" y="0"/>
                  </a:moveTo>
                  <a:cubicBezTo>
                    <a:pt x="678744" y="310444"/>
                    <a:pt x="1357489" y="620889"/>
                    <a:pt x="1625600" y="948267"/>
                  </a:cubicBezTo>
                  <a:cubicBezTo>
                    <a:pt x="1893711" y="1275645"/>
                    <a:pt x="1436510" y="1665111"/>
                    <a:pt x="1608666" y="1964267"/>
                  </a:cubicBezTo>
                  <a:cubicBezTo>
                    <a:pt x="1780822" y="2263423"/>
                    <a:pt x="2219677" y="2503311"/>
                    <a:pt x="2658533" y="2743200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438402" y="795849"/>
              <a:ext cx="1930400" cy="1744134"/>
            </a:xfrm>
            <a:custGeom>
              <a:avLst/>
              <a:gdLst>
                <a:gd name="connsiteX0" fmla="*/ 0 w 2760133"/>
                <a:gd name="connsiteY0" fmla="*/ 0 h 2743200"/>
                <a:gd name="connsiteX1" fmla="*/ 948266 w 2760133"/>
                <a:gd name="connsiteY1" fmla="*/ 372534 h 2743200"/>
                <a:gd name="connsiteX2" fmla="*/ 1320800 w 2760133"/>
                <a:gd name="connsiteY2" fmla="*/ 1066800 h 2743200"/>
                <a:gd name="connsiteX3" fmla="*/ 2760133 w 2760133"/>
                <a:gd name="connsiteY3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0133" h="2743200">
                  <a:moveTo>
                    <a:pt x="0" y="0"/>
                  </a:moveTo>
                  <a:cubicBezTo>
                    <a:pt x="364066" y="97367"/>
                    <a:pt x="728133" y="194734"/>
                    <a:pt x="948266" y="372534"/>
                  </a:cubicBezTo>
                  <a:cubicBezTo>
                    <a:pt x="1168399" y="550334"/>
                    <a:pt x="1018822" y="671689"/>
                    <a:pt x="1320800" y="1066800"/>
                  </a:cubicBezTo>
                  <a:cubicBezTo>
                    <a:pt x="1622778" y="1461911"/>
                    <a:pt x="2191455" y="2102555"/>
                    <a:pt x="2760133" y="2743200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76134" y="982116"/>
              <a:ext cx="541867" cy="1625600"/>
            </a:xfrm>
            <a:custGeom>
              <a:avLst/>
              <a:gdLst>
                <a:gd name="connsiteX0" fmla="*/ 0 w 592667"/>
                <a:gd name="connsiteY0" fmla="*/ 0 h 2590800"/>
                <a:gd name="connsiteX1" fmla="*/ 101600 w 592667"/>
                <a:gd name="connsiteY1" fmla="*/ 1794933 h 2590800"/>
                <a:gd name="connsiteX2" fmla="*/ 592667 w 592667"/>
                <a:gd name="connsiteY2" fmla="*/ 25908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667" h="2590800">
                  <a:moveTo>
                    <a:pt x="0" y="0"/>
                  </a:moveTo>
                  <a:cubicBezTo>
                    <a:pt x="1411" y="681566"/>
                    <a:pt x="2822" y="1363133"/>
                    <a:pt x="101600" y="1794933"/>
                  </a:cubicBezTo>
                  <a:cubicBezTo>
                    <a:pt x="200378" y="2226733"/>
                    <a:pt x="396522" y="2408766"/>
                    <a:pt x="592667" y="2590800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097867" y="948249"/>
              <a:ext cx="1066800" cy="1625601"/>
            </a:xfrm>
            <a:custGeom>
              <a:avLst/>
              <a:gdLst>
                <a:gd name="connsiteX0" fmla="*/ 0 w 1083734"/>
                <a:gd name="connsiteY0" fmla="*/ 0 h 2573867"/>
                <a:gd name="connsiteX1" fmla="*/ 1032934 w 1083734"/>
                <a:gd name="connsiteY1" fmla="*/ 406400 h 2573867"/>
                <a:gd name="connsiteX2" fmla="*/ 795867 w 1083734"/>
                <a:gd name="connsiteY2" fmla="*/ 1540934 h 2573867"/>
                <a:gd name="connsiteX3" fmla="*/ 1083734 w 1083734"/>
                <a:gd name="connsiteY3" fmla="*/ 2573867 h 257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734" h="2573867">
                  <a:moveTo>
                    <a:pt x="0" y="0"/>
                  </a:moveTo>
                  <a:cubicBezTo>
                    <a:pt x="450145" y="74789"/>
                    <a:pt x="900290" y="149578"/>
                    <a:pt x="1032934" y="406400"/>
                  </a:cubicBezTo>
                  <a:cubicBezTo>
                    <a:pt x="1165578" y="663222"/>
                    <a:pt x="787400" y="1179690"/>
                    <a:pt x="795867" y="1540934"/>
                  </a:cubicBezTo>
                  <a:cubicBezTo>
                    <a:pt x="804334" y="1902178"/>
                    <a:pt x="944034" y="2238022"/>
                    <a:pt x="1083734" y="2573867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26001" y="863584"/>
              <a:ext cx="1117600" cy="1676400"/>
            </a:xfrm>
            <a:custGeom>
              <a:avLst/>
              <a:gdLst>
                <a:gd name="connsiteX0" fmla="*/ 0 w 1117600"/>
                <a:gd name="connsiteY0" fmla="*/ 0 h 2709333"/>
                <a:gd name="connsiteX1" fmla="*/ 1016000 w 1117600"/>
                <a:gd name="connsiteY1" fmla="*/ 592666 h 2709333"/>
                <a:gd name="connsiteX2" fmla="*/ 778933 w 1117600"/>
                <a:gd name="connsiteY2" fmla="*/ 2082800 h 2709333"/>
                <a:gd name="connsiteX3" fmla="*/ 1117600 w 1117600"/>
                <a:gd name="connsiteY3" fmla="*/ 2709333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600" h="2709333">
                  <a:moveTo>
                    <a:pt x="0" y="0"/>
                  </a:moveTo>
                  <a:cubicBezTo>
                    <a:pt x="443089" y="122766"/>
                    <a:pt x="886178" y="245533"/>
                    <a:pt x="1016000" y="592666"/>
                  </a:cubicBezTo>
                  <a:cubicBezTo>
                    <a:pt x="1145822" y="939799"/>
                    <a:pt x="762000" y="1730022"/>
                    <a:pt x="778933" y="2082800"/>
                  </a:cubicBezTo>
                  <a:cubicBezTo>
                    <a:pt x="795866" y="2435578"/>
                    <a:pt x="956733" y="2572455"/>
                    <a:pt x="1117600" y="2709333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433734" y="1049849"/>
              <a:ext cx="399024" cy="1490134"/>
            </a:xfrm>
            <a:custGeom>
              <a:avLst/>
              <a:gdLst>
                <a:gd name="connsiteX0" fmla="*/ 257632 w 436523"/>
                <a:gd name="connsiteY0" fmla="*/ 0 h 2489200"/>
                <a:gd name="connsiteX1" fmla="*/ 3632 w 436523"/>
                <a:gd name="connsiteY1" fmla="*/ 423334 h 2489200"/>
                <a:gd name="connsiteX2" fmla="*/ 426966 w 436523"/>
                <a:gd name="connsiteY2" fmla="*/ 1303867 h 2489200"/>
                <a:gd name="connsiteX3" fmla="*/ 257632 w 436523"/>
                <a:gd name="connsiteY3" fmla="*/ 24892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523" h="2489200">
                  <a:moveTo>
                    <a:pt x="257632" y="0"/>
                  </a:moveTo>
                  <a:cubicBezTo>
                    <a:pt x="116521" y="103011"/>
                    <a:pt x="-24590" y="206023"/>
                    <a:pt x="3632" y="423334"/>
                  </a:cubicBezTo>
                  <a:cubicBezTo>
                    <a:pt x="31854" y="640645"/>
                    <a:pt x="384633" y="959556"/>
                    <a:pt x="426966" y="1303867"/>
                  </a:cubicBezTo>
                  <a:cubicBezTo>
                    <a:pt x="469299" y="1648178"/>
                    <a:pt x="363465" y="2068689"/>
                    <a:pt x="257632" y="2489200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24134" y="948249"/>
              <a:ext cx="372533" cy="1574801"/>
            </a:xfrm>
            <a:custGeom>
              <a:avLst/>
              <a:gdLst>
                <a:gd name="connsiteX0" fmla="*/ 429267 w 429267"/>
                <a:gd name="connsiteY0" fmla="*/ 0 h 2624667"/>
                <a:gd name="connsiteX1" fmla="*/ 5934 w 429267"/>
                <a:gd name="connsiteY1" fmla="*/ 812800 h 2624667"/>
                <a:gd name="connsiteX2" fmla="*/ 175267 w 429267"/>
                <a:gd name="connsiteY2" fmla="*/ 1811867 h 2624667"/>
                <a:gd name="connsiteX3" fmla="*/ 90601 w 429267"/>
                <a:gd name="connsiteY3" fmla="*/ 2624667 h 262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267" h="2624667">
                  <a:moveTo>
                    <a:pt x="429267" y="0"/>
                  </a:moveTo>
                  <a:cubicBezTo>
                    <a:pt x="238767" y="255411"/>
                    <a:pt x="48267" y="510822"/>
                    <a:pt x="5934" y="812800"/>
                  </a:cubicBezTo>
                  <a:cubicBezTo>
                    <a:pt x="-36399" y="1114778"/>
                    <a:pt x="161156" y="1509889"/>
                    <a:pt x="175267" y="1811867"/>
                  </a:cubicBezTo>
                  <a:cubicBezTo>
                    <a:pt x="189378" y="2113845"/>
                    <a:pt x="139989" y="2369256"/>
                    <a:pt x="90601" y="2624667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300134" y="812783"/>
              <a:ext cx="1388533" cy="1727200"/>
            </a:xfrm>
            <a:custGeom>
              <a:avLst/>
              <a:gdLst>
                <a:gd name="connsiteX0" fmla="*/ 1527321 w 1527321"/>
                <a:gd name="connsiteY0" fmla="*/ 0 h 2866122"/>
                <a:gd name="connsiteX1" fmla="*/ 1002388 w 1527321"/>
                <a:gd name="connsiteY1" fmla="*/ 812800 h 2866122"/>
                <a:gd name="connsiteX2" fmla="*/ 87988 w 1527321"/>
                <a:gd name="connsiteY2" fmla="*/ 2675466 h 2866122"/>
                <a:gd name="connsiteX3" fmla="*/ 87988 w 1527321"/>
                <a:gd name="connsiteY3" fmla="*/ 2709333 h 2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321" h="2866122">
                  <a:moveTo>
                    <a:pt x="1527321" y="0"/>
                  </a:moveTo>
                  <a:cubicBezTo>
                    <a:pt x="1384799" y="183444"/>
                    <a:pt x="1242277" y="366889"/>
                    <a:pt x="1002388" y="812800"/>
                  </a:cubicBezTo>
                  <a:cubicBezTo>
                    <a:pt x="762499" y="1258711"/>
                    <a:pt x="240388" y="2359377"/>
                    <a:pt x="87988" y="2675466"/>
                  </a:cubicBezTo>
                  <a:cubicBezTo>
                    <a:pt x="-64412" y="2991555"/>
                    <a:pt x="11788" y="2850444"/>
                    <a:pt x="87988" y="2709333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0" y="32512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165101" y="3547499"/>
            <a:ext cx="8381999" cy="2875753"/>
            <a:chOff x="215901" y="262432"/>
            <a:chExt cx="8381999" cy="2875753"/>
          </a:xfrm>
        </p:grpSpPr>
        <p:sp>
          <p:nvSpPr>
            <p:cNvPr id="121" name="Oval 120"/>
            <p:cNvSpPr/>
            <p:nvPr/>
          </p:nvSpPr>
          <p:spPr>
            <a:xfrm>
              <a:off x="215901" y="262432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705101" y="279365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379634" y="330165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1" y="442347"/>
              <a:ext cx="330200" cy="317500"/>
            </a:xfrm>
            <a:prstGeom prst="rect">
              <a:avLst/>
            </a:prstGeom>
          </p:spPr>
        </p:pic>
        <p:pic>
          <p:nvPicPr>
            <p:cNvPr id="125" name="Picture 12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734" y="493147"/>
              <a:ext cx="330200" cy="317500"/>
            </a:xfrm>
            <a:prstGeom prst="rect">
              <a:avLst/>
            </a:prstGeom>
          </p:spPr>
        </p:pic>
        <p:pic>
          <p:nvPicPr>
            <p:cNvPr id="126" name="Picture 12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918" y="476214"/>
              <a:ext cx="342900" cy="317500"/>
            </a:xfrm>
            <a:prstGeom prst="rect">
              <a:avLst/>
            </a:prstGeom>
          </p:spPr>
        </p:pic>
        <p:pic>
          <p:nvPicPr>
            <p:cNvPr id="127" name="Picture 12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284" y="592630"/>
              <a:ext cx="368300" cy="50800"/>
            </a:xfrm>
            <a:prstGeom prst="rect">
              <a:avLst/>
            </a:prstGeom>
          </p:spPr>
        </p:pic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4070897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2450135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4881278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3260516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7312422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6502040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5691659" y="29553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V="1">
              <a:off x="2507709" y="2057398"/>
              <a:ext cx="11124" cy="89790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960966" y="1117598"/>
              <a:ext cx="1549400" cy="9567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2484966" y="1126064"/>
              <a:ext cx="4322234" cy="931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3348567" y="1176865"/>
              <a:ext cx="253999" cy="6265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960966" y="821265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112433" y="728131"/>
              <a:ext cx="241300" cy="24130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1265766" y="821265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1570566" y="804332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1841499" y="821265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3348566" y="8889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3128433" y="7873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3653366" y="8889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4161366" y="855133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3958166" y="8889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6802966" y="8381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7107766" y="8381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7446432" y="838199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7632699" y="855133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28" idx="0"/>
            </p:cNvCxnSpPr>
            <p:nvPr/>
          </p:nvCxnSpPr>
          <p:spPr>
            <a:xfrm flipV="1">
              <a:off x="4162337" y="2125131"/>
              <a:ext cx="0" cy="8301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2353733" y="973664"/>
              <a:ext cx="1409700" cy="47836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3640666" y="1117598"/>
              <a:ext cx="503767" cy="100753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4144433" y="1126064"/>
              <a:ext cx="2980267" cy="9990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30" idx="0"/>
            </p:cNvCxnSpPr>
            <p:nvPr/>
          </p:nvCxnSpPr>
          <p:spPr>
            <a:xfrm flipV="1">
              <a:off x="4972718" y="2311399"/>
              <a:ext cx="35316" cy="64390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024966" y="1126064"/>
              <a:ext cx="2408767" cy="11514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 flipV="1">
              <a:off x="4169833" y="1151464"/>
              <a:ext cx="855133" cy="117686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 flipV="1">
              <a:off x="1824567" y="1092198"/>
              <a:ext cx="3149599" cy="1591733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31" idx="0"/>
            </p:cNvCxnSpPr>
            <p:nvPr/>
          </p:nvCxnSpPr>
          <p:spPr>
            <a:xfrm flipV="1">
              <a:off x="3351956" y="2188631"/>
              <a:ext cx="17777" cy="76667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1566333" y="1058331"/>
              <a:ext cx="1778000" cy="14562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3361266" y="1071031"/>
              <a:ext cx="1367367" cy="11557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639733" y="766231"/>
              <a:ext cx="76200" cy="30480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6544733" y="783164"/>
              <a:ext cx="93133" cy="2243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4597400" y="1015998"/>
              <a:ext cx="1938866" cy="1778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own Arrow 3"/>
          <p:cNvSpPr/>
          <p:nvPr/>
        </p:nvSpPr>
        <p:spPr>
          <a:xfrm>
            <a:off x="3979333" y="2827867"/>
            <a:ext cx="389467" cy="660400"/>
          </a:xfrm>
          <a:prstGeom prst="downArrow">
            <a:avLst/>
          </a:prstGeom>
          <a:solidFill>
            <a:srgbClr val="AC0D11"/>
          </a:solidFill>
          <a:ln>
            <a:solidFill>
              <a:srgbClr val="AC0D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2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Route as many pairs as possible; minimize </a:t>
            </a:r>
            <a:r>
              <a:rPr lang="en-US" dirty="0" smtClean="0">
                <a:solidFill>
                  <a:srgbClr val="FF0000"/>
                </a:solidFill>
              </a:rPr>
              <a:t>edge congestion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  <p:cxnSp>
        <p:nvCxnSpPr>
          <p:cNvPr id="26" name="Straight Connector 25"/>
          <p:cNvCxnSpPr>
            <a:stCxn id="6" idx="3"/>
          </p:cNvCxnSpPr>
          <p:nvPr/>
        </p:nvCxnSpPr>
        <p:spPr>
          <a:xfrm flipH="1" flipV="1">
            <a:off x="1715846" y="4922482"/>
            <a:ext cx="959004" cy="2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559300" y="3556000"/>
            <a:ext cx="3314700" cy="774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81413"/>
                </a:solidFill>
              </a:rPr>
              <a:t>Edge congestion: 2</a:t>
            </a:r>
          </a:p>
        </p:txBody>
      </p:sp>
    </p:spTree>
    <p:extLst>
      <p:ext uri="{BB962C8B-B14F-4D97-AF65-F5344CB8AC3E}">
        <p14:creationId xmlns:p14="http://schemas.microsoft.com/office/powerpoint/2010/main" val="377423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7034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an Expander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0568" y="1617101"/>
            <a:ext cx="1763349" cy="5653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79289" y="1630561"/>
            <a:ext cx="1763349" cy="5653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00257" y="1670943"/>
            <a:ext cx="1763349" cy="5653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9" y="1760119"/>
            <a:ext cx="262483" cy="25238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30" y="1800501"/>
            <a:ext cx="262483" cy="25238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52" y="1787041"/>
            <a:ext cx="272579" cy="252388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23" y="1879583"/>
            <a:ext cx="292770" cy="40382"/>
          </a:xfrm>
          <a:prstGeom prst="rect">
            <a:avLst/>
          </a:prstGeom>
        </p:spPr>
      </p:pic>
      <p:sp>
        <p:nvSpPr>
          <p:cNvPr id="13" name="Oval 12"/>
          <p:cNvSpPr>
            <a:spLocks noChangeAspect="1"/>
          </p:cNvSpPr>
          <p:nvPr/>
        </p:nvSpPr>
        <p:spPr>
          <a:xfrm>
            <a:off x="3364990" y="3757726"/>
            <a:ext cx="145375" cy="145375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076610" y="3757726"/>
            <a:ext cx="145375" cy="14537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009180" y="3757726"/>
            <a:ext cx="145375" cy="1453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720800" y="3757726"/>
            <a:ext cx="145375" cy="14537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53370" y="3757726"/>
            <a:ext cx="1433756" cy="145375"/>
            <a:chOff x="4653370" y="3757726"/>
            <a:chExt cx="1433756" cy="145375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941751" y="3757726"/>
              <a:ext cx="145375" cy="145375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297560" y="3757726"/>
              <a:ext cx="145375" cy="145375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653370" y="3757726"/>
              <a:ext cx="145375" cy="145375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2122377" y="3043959"/>
            <a:ext cx="8843" cy="71376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92837" y="2296891"/>
            <a:ext cx="1231653" cy="76052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04298" y="2303621"/>
            <a:ext cx="3435840" cy="74033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90794" y="2344004"/>
            <a:ext cx="201909" cy="49804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2837" y="2061330"/>
            <a:ext cx="0" cy="2288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08164" y="1987295"/>
            <a:ext cx="191815" cy="19181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35129" y="2061330"/>
            <a:ext cx="0" cy="22883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77421" y="2047869"/>
            <a:ext cx="0" cy="22883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592792" y="2061330"/>
            <a:ext cx="0" cy="22883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790793" y="2115173"/>
            <a:ext cx="0" cy="2288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615805" y="2034409"/>
            <a:ext cx="0" cy="228832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33086" y="2115173"/>
            <a:ext cx="0" cy="22883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436906" y="2088252"/>
            <a:ext cx="0" cy="22883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275378" y="2115173"/>
            <a:ext cx="0" cy="228832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536773" y="2074791"/>
            <a:ext cx="0" cy="2288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779065" y="2074791"/>
            <a:ext cx="0" cy="22883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048278" y="2074791"/>
            <a:ext cx="0" cy="22883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196346" y="2088252"/>
            <a:ext cx="0" cy="228832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3437678" y="3097802"/>
            <a:ext cx="0" cy="65992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999978" y="2182475"/>
            <a:ext cx="1120602" cy="38026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022990" y="2296891"/>
            <a:ext cx="400456" cy="80091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423446" y="2303621"/>
            <a:ext cx="2369081" cy="79418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</p:cNvCxnSpPr>
          <p:nvPr/>
        </p:nvCxnSpPr>
        <p:spPr>
          <a:xfrm flipV="1">
            <a:off x="4081868" y="3245870"/>
            <a:ext cx="28073" cy="51185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123401" y="2303621"/>
            <a:ext cx="1914783" cy="915327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443637" y="2323812"/>
            <a:ext cx="679764" cy="93551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579332" y="2276700"/>
            <a:ext cx="2503687" cy="1265304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0"/>
          </p:cNvCxnSpPr>
          <p:nvPr/>
        </p:nvCxnSpPr>
        <p:spPr>
          <a:xfrm flipV="1">
            <a:off x="2793488" y="3148279"/>
            <a:ext cx="14131" cy="60944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74057" y="2249779"/>
            <a:ext cx="1413372" cy="115761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00889" y="2259874"/>
            <a:ext cx="1086951" cy="91869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17171" y="2017582"/>
            <a:ext cx="60573" cy="24229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331498" y="2031042"/>
            <a:ext cx="74033" cy="17835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783519" y="2216127"/>
            <a:ext cx="1541248" cy="14133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553201" y="2641600"/>
            <a:ext cx="2387600" cy="1371600"/>
            <a:chOff x="6553201" y="2641600"/>
            <a:chExt cx="2387600" cy="1371600"/>
          </a:xfrm>
        </p:grpSpPr>
        <p:sp>
          <p:nvSpPr>
            <p:cNvPr id="74" name="Oval 73"/>
            <p:cNvSpPr/>
            <p:nvPr/>
          </p:nvSpPr>
          <p:spPr>
            <a:xfrm>
              <a:off x="6553201" y="2641600"/>
              <a:ext cx="2387600" cy="13716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6935185" y="298072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7883454" y="367498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7104519" y="365251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7527852" y="2760591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8137454" y="282278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8526921" y="331938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1468" y="3107266"/>
              <a:ext cx="304800" cy="254000"/>
            </a:xfrm>
            <a:prstGeom prst="rect">
              <a:avLst/>
            </a:prstGeom>
          </p:spPr>
        </p:pic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731986" y="336464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302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an Expander</a:t>
            </a:r>
            <a:endParaRPr lang="en-US" dirty="0"/>
          </a:p>
        </p:txBody>
      </p: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300568" y="1617101"/>
            <a:ext cx="6663038" cy="2286000"/>
            <a:chOff x="300568" y="1617101"/>
            <a:chExt cx="8381999" cy="2875753"/>
          </a:xfrm>
        </p:grpSpPr>
        <p:sp>
          <p:nvSpPr>
            <p:cNvPr id="6" name="Oval 5"/>
            <p:cNvSpPr/>
            <p:nvPr/>
          </p:nvSpPr>
          <p:spPr>
            <a:xfrm>
              <a:off x="300568" y="1617101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789768" y="1634034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64301" y="1684834"/>
              <a:ext cx="2218266" cy="711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268" y="1797016"/>
              <a:ext cx="330200" cy="3175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1" y="1847816"/>
              <a:ext cx="330200" cy="3175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585" y="1830883"/>
              <a:ext cx="342900" cy="3175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951" y="1947299"/>
              <a:ext cx="368300" cy="50800"/>
            </a:xfrm>
            <a:prstGeom prst="rect">
              <a:avLst/>
            </a:prstGeom>
          </p:spPr>
        </p:pic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155564" y="4309974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534802" y="4309974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965945" y="4309974"/>
              <a:ext cx="182880" cy="1828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345183" y="4309974"/>
              <a:ext cx="182880" cy="18288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592376" y="3412067"/>
              <a:ext cx="11124" cy="89790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045633" y="2472267"/>
              <a:ext cx="1549400" cy="9567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569633" y="2480733"/>
              <a:ext cx="4322234" cy="931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433234" y="2531534"/>
              <a:ext cx="253999" cy="62653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45633" y="2175934"/>
              <a:ext cx="0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197100" y="2082800"/>
              <a:ext cx="241300" cy="2413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350433" y="2175934"/>
              <a:ext cx="0" cy="2878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655233" y="2159001"/>
              <a:ext cx="0" cy="2878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926166" y="2175934"/>
              <a:ext cx="0" cy="2878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433233" y="2243668"/>
              <a:ext cx="0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213100" y="2142068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738033" y="2243668"/>
              <a:ext cx="0" cy="2878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246033" y="2209802"/>
              <a:ext cx="0" cy="2878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042833" y="2243668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887633" y="2192868"/>
              <a:ext cx="0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192433" y="2192868"/>
              <a:ext cx="0" cy="2878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531099" y="2192868"/>
              <a:ext cx="0" cy="2878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717366" y="2209802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3" idx="0"/>
            </p:cNvCxnSpPr>
            <p:nvPr/>
          </p:nvCxnSpPr>
          <p:spPr>
            <a:xfrm flipV="1">
              <a:off x="4247004" y="3479800"/>
              <a:ext cx="0" cy="8301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438400" y="2328333"/>
              <a:ext cx="1409700" cy="47836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3725333" y="2472267"/>
              <a:ext cx="503767" cy="100753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229100" y="2480733"/>
              <a:ext cx="2980267" cy="9990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5" idx="0"/>
            </p:cNvCxnSpPr>
            <p:nvPr/>
          </p:nvCxnSpPr>
          <p:spPr>
            <a:xfrm flipV="1">
              <a:off x="5057385" y="3666068"/>
              <a:ext cx="35316" cy="64390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109633" y="2480733"/>
              <a:ext cx="2408767" cy="115146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4254500" y="2506133"/>
              <a:ext cx="855133" cy="117686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1909234" y="2446867"/>
              <a:ext cx="3149599" cy="1591733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6" idx="0"/>
            </p:cNvCxnSpPr>
            <p:nvPr/>
          </p:nvCxnSpPr>
          <p:spPr>
            <a:xfrm flipV="1">
              <a:off x="3436623" y="3543300"/>
              <a:ext cx="17777" cy="76667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1651000" y="2413000"/>
              <a:ext cx="1778000" cy="14562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445933" y="2425700"/>
              <a:ext cx="1367367" cy="11557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724400" y="2120900"/>
              <a:ext cx="76200" cy="3048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629400" y="2137833"/>
              <a:ext cx="93133" cy="22436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4682067" y="2370667"/>
              <a:ext cx="1938866" cy="1778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/>
          <p:cNvSpPr/>
          <p:nvPr/>
        </p:nvSpPr>
        <p:spPr>
          <a:xfrm>
            <a:off x="6553201" y="2641600"/>
            <a:ext cx="2387600" cy="1371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7883454" y="3674986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7104519" y="3652512"/>
            <a:ext cx="182880" cy="18288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527852" y="2760591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8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68" y="3107266"/>
            <a:ext cx="304800" cy="254000"/>
          </a:xfrm>
          <a:prstGeom prst="rect">
            <a:avLst/>
          </a:prstGeom>
        </p:spPr>
      </p:pic>
      <p:sp>
        <p:nvSpPr>
          <p:cNvPr id="83" name="Oval 82"/>
          <p:cNvSpPr>
            <a:spLocks noChangeAspect="1"/>
          </p:cNvSpPr>
          <p:nvPr/>
        </p:nvSpPr>
        <p:spPr>
          <a:xfrm>
            <a:off x="6731986" y="336464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0132" y="4470401"/>
            <a:ext cx="8500534" cy="1185332"/>
            <a:chOff x="220132" y="4470401"/>
            <a:chExt cx="8500534" cy="1185332"/>
          </a:xfrm>
        </p:grpSpPr>
        <p:sp>
          <p:nvSpPr>
            <p:cNvPr id="60" name="TextBox 59"/>
            <p:cNvSpPr txBox="1"/>
            <p:nvPr/>
          </p:nvSpPr>
          <p:spPr>
            <a:xfrm>
              <a:off x="220132" y="4470401"/>
              <a:ext cx="8500534" cy="1185332"/>
            </a:xfrm>
            <a:prstGeom prst="rect">
              <a:avLst/>
            </a:prstGeom>
            <a:noFill/>
            <a:ln>
              <a:solidFill>
                <a:srgbClr val="AC0D1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800" dirty="0" smtClean="0">
                  <a:solidFill>
                    <a:srgbClr val="AC0D11"/>
                  </a:solidFill>
                </a:rPr>
                <a:t>Expander vertex</a:t>
              </a:r>
              <a:r>
                <a:rPr lang="en-US" sz="2800" dirty="0" smtClean="0"/>
                <a:t>            the tree spanning the terminal</a:t>
              </a:r>
            </a:p>
            <a:p>
              <a:r>
                <a:rPr lang="en-US" sz="2800" dirty="0" smtClean="0">
                  <a:solidFill>
                    <a:srgbClr val="AC0D11"/>
                  </a:solidFill>
                </a:rPr>
                <a:t>Expander edges:</a:t>
              </a:r>
              <a:r>
                <a:rPr lang="en-US" sz="2800" dirty="0" smtClean="0"/>
                <a:t> via the cut-matching game of [KRV]</a:t>
              </a:r>
              <a:endParaRPr lang="en-US" sz="2800" dirty="0"/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2793998" y="4622809"/>
              <a:ext cx="711200" cy="254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645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0568" y="1617101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75033" y="1633254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80194" y="1681712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977875" y="4185851"/>
            <a:ext cx="174450" cy="17445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6044085">
            <a:off x="899412" y="1871815"/>
            <a:ext cx="400286" cy="863481"/>
          </a:xfrm>
          <a:prstGeom prst="ellipse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431819" y="4185851"/>
            <a:ext cx="174450" cy="1744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16044085">
            <a:off x="1771536" y="1914299"/>
            <a:ext cx="494416" cy="759216"/>
          </a:xfrm>
          <a:prstGeom prst="ellipse">
            <a:avLst/>
          </a:prstGeom>
          <a:solidFill>
            <a:schemeClr val="bg1">
              <a:lumMod val="85000"/>
              <a:alpha val="58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750902" y="4185851"/>
            <a:ext cx="174450" cy="1744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204847" y="4185851"/>
            <a:ext cx="174450" cy="1744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486739" y="3329331"/>
            <a:ext cx="10611" cy="8565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11290" y="2432850"/>
            <a:ext cx="1477983" cy="91263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65044" y="2440925"/>
            <a:ext cx="4123008" cy="88840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288839" y="2489385"/>
            <a:ext cx="242291" cy="5976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1290" y="2150176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09683" y="2061334"/>
            <a:ext cx="230178" cy="23017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38797" y="2134023"/>
            <a:ext cx="0" cy="27459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851237" y="2150176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88838" y="2214787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078852" y="2117871"/>
            <a:ext cx="0" cy="274598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579589" y="2214787"/>
            <a:ext cx="0" cy="27459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64173" y="2182482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870340" y="2214787"/>
            <a:ext cx="0" cy="274598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584013" y="2166329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874764" y="2166329"/>
            <a:ext cx="0" cy="27459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197820" y="2166329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375501" y="2182482"/>
            <a:ext cx="0" cy="274598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4065100" y="3393942"/>
            <a:ext cx="0" cy="79190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339860" y="2295550"/>
            <a:ext cx="1344722" cy="4563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567474" y="2432850"/>
            <a:ext cx="480547" cy="96109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48021" y="2440925"/>
            <a:ext cx="2842897" cy="95301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</p:cNvCxnSpPr>
          <p:nvPr/>
        </p:nvCxnSpPr>
        <p:spPr>
          <a:xfrm flipV="1">
            <a:off x="4838128" y="3571624"/>
            <a:ext cx="33688" cy="61422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87967" y="2440925"/>
            <a:ext cx="2297739" cy="109839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072250" y="2465155"/>
            <a:ext cx="815717" cy="112262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835085" y="2408620"/>
            <a:ext cx="3004424" cy="151836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0"/>
          </p:cNvCxnSpPr>
          <p:nvPr/>
        </p:nvCxnSpPr>
        <p:spPr>
          <a:xfrm flipV="1">
            <a:off x="3292072" y="3454515"/>
            <a:ext cx="16958" cy="73133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37733" y="2421467"/>
            <a:ext cx="1947067" cy="134399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00953" y="2388429"/>
            <a:ext cx="1304341" cy="110243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20491" y="2097678"/>
            <a:ext cx="72688" cy="29075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337683" y="2113831"/>
            <a:ext cx="88840" cy="21402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480109" y="2335933"/>
            <a:ext cx="1849497" cy="16960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14" y="1932079"/>
            <a:ext cx="351324" cy="48458"/>
          </a:xfrm>
          <a:prstGeom prst="rect">
            <a:avLst/>
          </a:prstGeom>
        </p:spPr>
      </p:pic>
      <p:sp>
        <p:nvSpPr>
          <p:cNvPr id="74" name="Oval 73"/>
          <p:cNvSpPr/>
          <p:nvPr/>
        </p:nvSpPr>
        <p:spPr>
          <a:xfrm>
            <a:off x="6350001" y="5113866"/>
            <a:ext cx="2387600" cy="1371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20142195">
            <a:off x="7281332" y="5012266"/>
            <a:ext cx="812800" cy="142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20142195">
            <a:off x="6383866" y="5300133"/>
            <a:ext cx="812800" cy="142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7781854" y="6045652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6901319" y="6124778"/>
            <a:ext cx="182880" cy="18288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324652" y="5232857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6528786" y="583691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an Expander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999067" y="1768035"/>
            <a:ext cx="1117600" cy="433298"/>
          </a:xfrm>
          <a:custGeom>
            <a:avLst/>
            <a:gdLst>
              <a:gd name="connsiteX0" fmla="*/ 0 w 1117600"/>
              <a:gd name="connsiteY0" fmla="*/ 433298 h 433298"/>
              <a:gd name="connsiteX1" fmla="*/ 237066 w 1117600"/>
              <a:gd name="connsiteY1" fmla="*/ 94632 h 433298"/>
              <a:gd name="connsiteX2" fmla="*/ 778933 w 1117600"/>
              <a:gd name="connsiteY2" fmla="*/ 9965 h 433298"/>
              <a:gd name="connsiteX3" fmla="*/ 1117600 w 1117600"/>
              <a:gd name="connsiteY3" fmla="*/ 280898 h 43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600" h="433298">
                <a:moveTo>
                  <a:pt x="0" y="433298"/>
                </a:moveTo>
                <a:cubicBezTo>
                  <a:pt x="53622" y="299242"/>
                  <a:pt x="107244" y="165187"/>
                  <a:pt x="237066" y="94632"/>
                </a:cubicBezTo>
                <a:cubicBezTo>
                  <a:pt x="366888" y="24077"/>
                  <a:pt x="632177" y="-21079"/>
                  <a:pt x="778933" y="9965"/>
                </a:cubicBezTo>
                <a:cubicBezTo>
                  <a:pt x="925689" y="41009"/>
                  <a:pt x="1021644" y="160953"/>
                  <a:pt x="1117600" y="2808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320800" y="1913415"/>
            <a:ext cx="541867" cy="237118"/>
          </a:xfrm>
          <a:custGeom>
            <a:avLst/>
            <a:gdLst>
              <a:gd name="connsiteX0" fmla="*/ 0 w 541867"/>
              <a:gd name="connsiteY0" fmla="*/ 220185 h 237118"/>
              <a:gd name="connsiteX1" fmla="*/ 287867 w 541867"/>
              <a:gd name="connsiteY1" fmla="*/ 52 h 237118"/>
              <a:gd name="connsiteX2" fmla="*/ 541867 w 541867"/>
              <a:gd name="connsiteY2" fmla="*/ 237118 h 2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867" h="237118">
                <a:moveTo>
                  <a:pt x="0" y="220185"/>
                </a:moveTo>
                <a:cubicBezTo>
                  <a:pt x="98778" y="108707"/>
                  <a:pt x="197556" y="-2770"/>
                  <a:pt x="287867" y="52"/>
                </a:cubicBezTo>
                <a:cubicBezTo>
                  <a:pt x="378178" y="2874"/>
                  <a:pt x="460022" y="119996"/>
                  <a:pt x="541867" y="2371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83" idx="6"/>
            <a:endCxn id="76" idx="2"/>
          </p:cNvCxnSpPr>
          <p:nvPr/>
        </p:nvCxnSpPr>
        <p:spPr>
          <a:xfrm>
            <a:off x="6711666" y="5928351"/>
            <a:ext cx="1070188" cy="208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7" idx="0"/>
            <a:endCxn id="78" idx="4"/>
          </p:cNvCxnSpPr>
          <p:nvPr/>
        </p:nvCxnSpPr>
        <p:spPr>
          <a:xfrm flipV="1">
            <a:off x="6992759" y="5415737"/>
            <a:ext cx="423333" cy="709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1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2" grpId="0" animBg="1"/>
      <p:bldP spid="3" grpId="0" animBg="1"/>
      <p:bldP spid="46" grpId="0" animBg="1"/>
      <p:bldP spid="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0568" y="1617101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75033" y="1633254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80194" y="1681712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977875" y="4185851"/>
            <a:ext cx="174450" cy="17445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431819" y="4185851"/>
            <a:ext cx="174450" cy="1744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750902" y="4185851"/>
            <a:ext cx="174450" cy="1744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204847" y="4185851"/>
            <a:ext cx="174450" cy="1744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486739" y="3329331"/>
            <a:ext cx="10611" cy="8565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11290" y="2432850"/>
            <a:ext cx="1477983" cy="91263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65044" y="2440925"/>
            <a:ext cx="4123008" cy="88840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288839" y="2489385"/>
            <a:ext cx="242291" cy="5976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1290" y="2150176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09683" y="2061334"/>
            <a:ext cx="230178" cy="23017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38797" y="2134023"/>
            <a:ext cx="0" cy="27459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851237" y="2150176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88838" y="2214787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078852" y="2117871"/>
            <a:ext cx="0" cy="274598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579589" y="2214787"/>
            <a:ext cx="0" cy="27459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64173" y="2182482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870340" y="2214787"/>
            <a:ext cx="0" cy="274598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584013" y="2166329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874764" y="2166329"/>
            <a:ext cx="0" cy="27459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197820" y="2166329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375501" y="2182482"/>
            <a:ext cx="0" cy="274598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4065100" y="3393942"/>
            <a:ext cx="0" cy="79190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339860" y="2295550"/>
            <a:ext cx="1344722" cy="4563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567474" y="2432850"/>
            <a:ext cx="480547" cy="96109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48021" y="2440925"/>
            <a:ext cx="2842897" cy="95301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</p:cNvCxnSpPr>
          <p:nvPr/>
        </p:nvCxnSpPr>
        <p:spPr>
          <a:xfrm flipV="1">
            <a:off x="4838128" y="3571624"/>
            <a:ext cx="33688" cy="61422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87967" y="2440925"/>
            <a:ext cx="2297739" cy="109839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072250" y="2465155"/>
            <a:ext cx="815717" cy="112262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835085" y="2408620"/>
            <a:ext cx="3004424" cy="151836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0"/>
          </p:cNvCxnSpPr>
          <p:nvPr/>
        </p:nvCxnSpPr>
        <p:spPr>
          <a:xfrm flipV="1">
            <a:off x="3292072" y="3454515"/>
            <a:ext cx="16958" cy="73133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37733" y="2421467"/>
            <a:ext cx="1947067" cy="134399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00953" y="2388429"/>
            <a:ext cx="1304341" cy="110243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20491" y="2097678"/>
            <a:ext cx="72688" cy="29075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337683" y="2113831"/>
            <a:ext cx="88840" cy="21402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480109" y="2335933"/>
            <a:ext cx="1849497" cy="16960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14" y="1932079"/>
            <a:ext cx="351324" cy="48458"/>
          </a:xfrm>
          <a:prstGeom prst="rect">
            <a:avLst/>
          </a:prstGeom>
        </p:spPr>
      </p:pic>
      <p:sp>
        <p:nvSpPr>
          <p:cNvPr id="74" name="Oval 73"/>
          <p:cNvSpPr/>
          <p:nvPr/>
        </p:nvSpPr>
        <p:spPr>
          <a:xfrm>
            <a:off x="6350001" y="5113866"/>
            <a:ext cx="2387600" cy="1371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5298074">
            <a:off x="7097963" y="5497970"/>
            <a:ext cx="682356" cy="142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3635114">
            <a:off x="6732310" y="4741822"/>
            <a:ext cx="617599" cy="16029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7781854" y="6045652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6901319" y="6124778"/>
            <a:ext cx="182880" cy="18288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324652" y="5232857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6528786" y="583691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an Expander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999067" y="1768035"/>
            <a:ext cx="1117600" cy="433298"/>
          </a:xfrm>
          <a:custGeom>
            <a:avLst/>
            <a:gdLst>
              <a:gd name="connsiteX0" fmla="*/ 0 w 1117600"/>
              <a:gd name="connsiteY0" fmla="*/ 433298 h 433298"/>
              <a:gd name="connsiteX1" fmla="*/ 237066 w 1117600"/>
              <a:gd name="connsiteY1" fmla="*/ 94632 h 433298"/>
              <a:gd name="connsiteX2" fmla="*/ 778933 w 1117600"/>
              <a:gd name="connsiteY2" fmla="*/ 9965 h 433298"/>
              <a:gd name="connsiteX3" fmla="*/ 1117600 w 1117600"/>
              <a:gd name="connsiteY3" fmla="*/ 280898 h 43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600" h="433298">
                <a:moveTo>
                  <a:pt x="0" y="433298"/>
                </a:moveTo>
                <a:cubicBezTo>
                  <a:pt x="53622" y="299242"/>
                  <a:pt x="107244" y="165187"/>
                  <a:pt x="237066" y="94632"/>
                </a:cubicBezTo>
                <a:cubicBezTo>
                  <a:pt x="366888" y="24077"/>
                  <a:pt x="632177" y="-21079"/>
                  <a:pt x="778933" y="9965"/>
                </a:cubicBezTo>
                <a:cubicBezTo>
                  <a:pt x="925689" y="41009"/>
                  <a:pt x="1021644" y="160953"/>
                  <a:pt x="1117600" y="2808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320800" y="1913415"/>
            <a:ext cx="541867" cy="237118"/>
          </a:xfrm>
          <a:custGeom>
            <a:avLst/>
            <a:gdLst>
              <a:gd name="connsiteX0" fmla="*/ 0 w 541867"/>
              <a:gd name="connsiteY0" fmla="*/ 220185 h 237118"/>
              <a:gd name="connsiteX1" fmla="*/ 287867 w 541867"/>
              <a:gd name="connsiteY1" fmla="*/ 52 h 237118"/>
              <a:gd name="connsiteX2" fmla="*/ 541867 w 541867"/>
              <a:gd name="connsiteY2" fmla="*/ 237118 h 2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867" h="237118">
                <a:moveTo>
                  <a:pt x="0" y="220185"/>
                </a:moveTo>
                <a:cubicBezTo>
                  <a:pt x="98778" y="108707"/>
                  <a:pt x="197556" y="-2770"/>
                  <a:pt x="287867" y="52"/>
                </a:cubicBezTo>
                <a:cubicBezTo>
                  <a:pt x="378178" y="2874"/>
                  <a:pt x="460022" y="119996"/>
                  <a:pt x="541867" y="2371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83" idx="6"/>
            <a:endCxn id="76" idx="2"/>
          </p:cNvCxnSpPr>
          <p:nvPr/>
        </p:nvCxnSpPr>
        <p:spPr>
          <a:xfrm>
            <a:off x="6711666" y="5928351"/>
            <a:ext cx="1070188" cy="208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7" idx="0"/>
            <a:endCxn id="78" idx="4"/>
          </p:cNvCxnSpPr>
          <p:nvPr/>
        </p:nvCxnSpPr>
        <p:spPr>
          <a:xfrm flipV="1">
            <a:off x="6992759" y="5415737"/>
            <a:ext cx="423333" cy="709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3285067" y="1862097"/>
            <a:ext cx="795866" cy="373103"/>
          </a:xfrm>
          <a:custGeom>
            <a:avLst/>
            <a:gdLst>
              <a:gd name="connsiteX0" fmla="*/ 0 w 795866"/>
              <a:gd name="connsiteY0" fmla="*/ 373103 h 373103"/>
              <a:gd name="connsiteX1" fmla="*/ 237066 w 795866"/>
              <a:gd name="connsiteY1" fmla="*/ 570 h 373103"/>
              <a:gd name="connsiteX2" fmla="*/ 795866 w 795866"/>
              <a:gd name="connsiteY2" fmla="*/ 305370 h 37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66" h="373103">
                <a:moveTo>
                  <a:pt x="0" y="373103"/>
                </a:moveTo>
                <a:cubicBezTo>
                  <a:pt x="52211" y="192481"/>
                  <a:pt x="104422" y="11859"/>
                  <a:pt x="237066" y="570"/>
                </a:cubicBezTo>
                <a:cubicBezTo>
                  <a:pt x="369710" y="-10719"/>
                  <a:pt x="582788" y="147325"/>
                  <a:pt x="795866" y="3053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572933" y="1878999"/>
            <a:ext cx="982134" cy="356201"/>
          </a:xfrm>
          <a:custGeom>
            <a:avLst/>
            <a:gdLst>
              <a:gd name="connsiteX0" fmla="*/ 0 w 982134"/>
              <a:gd name="connsiteY0" fmla="*/ 356201 h 356201"/>
              <a:gd name="connsiteX1" fmla="*/ 491067 w 982134"/>
              <a:gd name="connsiteY1" fmla="*/ 601 h 356201"/>
              <a:gd name="connsiteX2" fmla="*/ 982134 w 982134"/>
              <a:gd name="connsiteY2" fmla="*/ 288468 h 35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2134" h="356201">
                <a:moveTo>
                  <a:pt x="0" y="356201"/>
                </a:moveTo>
                <a:cubicBezTo>
                  <a:pt x="163689" y="184045"/>
                  <a:pt x="327378" y="11890"/>
                  <a:pt x="491067" y="601"/>
                </a:cubicBezTo>
                <a:cubicBezTo>
                  <a:pt x="654756" y="-10688"/>
                  <a:pt x="818445" y="138890"/>
                  <a:pt x="982134" y="2884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03200" y="5300133"/>
            <a:ext cx="6011333" cy="1185334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 smtClean="0"/>
              <a:t>After O(log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k) iterations, we obtain an expander embedded into G.</a:t>
            </a:r>
            <a:r>
              <a:rPr lang="en-US" sz="3200" dirty="0" smtClean="0">
                <a:solidFill>
                  <a:srgbClr val="FFFFFF"/>
                </a:solidFill>
              </a:rPr>
              <a:t>…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61" name="Straight Connector 60"/>
          <p:cNvCxnSpPr>
            <a:stCxn id="83" idx="7"/>
          </p:cNvCxnSpPr>
          <p:nvPr/>
        </p:nvCxnSpPr>
        <p:spPr>
          <a:xfrm flipV="1">
            <a:off x="6684884" y="5401733"/>
            <a:ext cx="613383" cy="461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76" idx="3"/>
          </p:cNvCxnSpPr>
          <p:nvPr/>
        </p:nvCxnSpPr>
        <p:spPr>
          <a:xfrm flipV="1">
            <a:off x="7037409" y="6201750"/>
            <a:ext cx="771227" cy="37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63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" grpId="0" animBg="1"/>
      <p:bldP spid="4" grpId="0" animBg="1"/>
      <p:bldP spid="5" grpId="0" animBg="1"/>
      <p:bldP spid="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ular Callout 27"/>
          <p:cNvSpPr/>
          <p:nvPr/>
        </p:nvSpPr>
        <p:spPr>
          <a:xfrm>
            <a:off x="3302000" y="1727198"/>
            <a:ext cx="1998133" cy="457202"/>
          </a:xfrm>
          <a:prstGeom prst="wedgeRoundRectCallout">
            <a:avLst>
              <a:gd name="adj1" fmla="val -64636"/>
              <a:gd name="adj2" fmla="val 3400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 well-linked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Technique [CKS]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3469" y="1591733"/>
            <a:ext cx="2252133" cy="14054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86" y="2169583"/>
            <a:ext cx="215900" cy="266700"/>
          </a:xfrm>
          <a:prstGeom prst="rect">
            <a:avLst/>
          </a:prstGeom>
          <a:grpFill/>
        </p:spPr>
      </p:pic>
      <p:cxnSp>
        <p:nvCxnSpPr>
          <p:cNvPr id="7" name="Straight Connector 6"/>
          <p:cNvCxnSpPr/>
          <p:nvPr/>
        </p:nvCxnSpPr>
        <p:spPr>
          <a:xfrm>
            <a:off x="389467" y="1862667"/>
            <a:ext cx="609600" cy="203200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5601" y="2319867"/>
            <a:ext cx="660400" cy="84666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6534" y="2692400"/>
            <a:ext cx="609600" cy="270933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55334" y="1947333"/>
            <a:ext cx="609600" cy="203200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55334" y="2421466"/>
            <a:ext cx="694267" cy="118534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70667" y="2539999"/>
            <a:ext cx="389467" cy="321734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0" y="1524000"/>
            <a:ext cx="491067" cy="355600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05467" y="1337733"/>
            <a:ext cx="270933" cy="406400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99734" y="1371600"/>
            <a:ext cx="389466" cy="355600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68401" y="2810934"/>
            <a:ext cx="389466" cy="355600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65867" y="2760133"/>
            <a:ext cx="270933" cy="406400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3333" y="3589867"/>
            <a:ext cx="7857067" cy="2286000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   is </a:t>
            </a:r>
            <a:r>
              <a:rPr lang="en-US" sz="2800" dirty="0" smtClean="0">
                <a:solidFill>
                  <a:srgbClr val="A90B0F"/>
                </a:solidFill>
              </a:rPr>
              <a:t>very</a:t>
            </a:r>
            <a:r>
              <a:rPr lang="en-US" sz="2800" dirty="0" smtClean="0"/>
              <a:t> well-linked</a:t>
            </a:r>
          </a:p>
          <a:p>
            <a:pPr lvl="1"/>
            <a:r>
              <a:rPr lang="en-US" sz="2400" dirty="0" smtClean="0"/>
              <a:t>Any partition of      into equal-sized subsets can be integrally routed with congestion 2.</a:t>
            </a:r>
          </a:p>
          <a:p>
            <a:pPr lvl="1"/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26167"/>
            <a:ext cx="203200" cy="1778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997200" y="2827865"/>
            <a:ext cx="2556933" cy="541868"/>
            <a:chOff x="2997200" y="2827865"/>
            <a:chExt cx="2556933" cy="541868"/>
          </a:xfrm>
        </p:grpSpPr>
        <p:sp>
          <p:nvSpPr>
            <p:cNvPr id="27" name="Rounded Rectangular Callout 26"/>
            <p:cNvSpPr/>
            <p:nvPr/>
          </p:nvSpPr>
          <p:spPr>
            <a:xfrm>
              <a:off x="2997200" y="2827865"/>
              <a:ext cx="2556933" cy="541868"/>
            </a:xfrm>
            <a:prstGeom prst="wedgeRoundRectCallout">
              <a:avLst>
                <a:gd name="adj1" fmla="val -45431"/>
                <a:gd name="adj2" fmla="val -90993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   - selected edges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34" y="2929467"/>
              <a:ext cx="355600" cy="304800"/>
            </a:xfrm>
            <a:prstGeom prst="rect">
              <a:avLst/>
            </a:prstGeom>
          </p:spPr>
        </p:pic>
      </p:grp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657600"/>
            <a:ext cx="355600" cy="3048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3" y="4099983"/>
            <a:ext cx="304800" cy="266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5056717"/>
            <a:ext cx="326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2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0568" y="1617101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75033" y="1633254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80194" y="1681712"/>
            <a:ext cx="2116019" cy="6784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977875" y="4185851"/>
            <a:ext cx="174450" cy="17445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431819" y="4185851"/>
            <a:ext cx="174450" cy="1744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750902" y="4185851"/>
            <a:ext cx="174450" cy="1744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204847" y="4185851"/>
            <a:ext cx="174450" cy="17445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486739" y="3329331"/>
            <a:ext cx="10611" cy="8565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11290" y="2432850"/>
            <a:ext cx="1477983" cy="91263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465044" y="2440925"/>
            <a:ext cx="4123008" cy="88840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288839" y="2489385"/>
            <a:ext cx="242291" cy="5976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1290" y="2150176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09683" y="2061334"/>
            <a:ext cx="230178" cy="23017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38797" y="2134023"/>
            <a:ext cx="0" cy="27459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851237" y="2150176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88838" y="2214787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078852" y="2117871"/>
            <a:ext cx="0" cy="274598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579589" y="2214787"/>
            <a:ext cx="0" cy="27459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64173" y="2182482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870340" y="2214787"/>
            <a:ext cx="0" cy="274598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584013" y="2166329"/>
            <a:ext cx="0" cy="27459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874764" y="2166329"/>
            <a:ext cx="0" cy="27459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197820" y="2166329"/>
            <a:ext cx="0" cy="2745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375501" y="2182482"/>
            <a:ext cx="0" cy="274598"/>
          </a:xfrm>
          <a:prstGeom prst="line">
            <a:avLst/>
          </a:prstGeom>
          <a:ln>
            <a:solidFill>
              <a:srgbClr val="AC0D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4065100" y="3393942"/>
            <a:ext cx="0" cy="79190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339860" y="2295550"/>
            <a:ext cx="1344722" cy="4563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567474" y="2432850"/>
            <a:ext cx="480547" cy="96109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48021" y="2440925"/>
            <a:ext cx="2842897" cy="95301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</p:cNvCxnSpPr>
          <p:nvPr/>
        </p:nvCxnSpPr>
        <p:spPr>
          <a:xfrm flipV="1">
            <a:off x="4838128" y="3571624"/>
            <a:ext cx="33688" cy="61422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87967" y="2440925"/>
            <a:ext cx="2297739" cy="109839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072250" y="2465155"/>
            <a:ext cx="815717" cy="112262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835085" y="2408620"/>
            <a:ext cx="3004424" cy="151836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0"/>
          </p:cNvCxnSpPr>
          <p:nvPr/>
        </p:nvCxnSpPr>
        <p:spPr>
          <a:xfrm flipV="1">
            <a:off x="3292072" y="3454515"/>
            <a:ext cx="16958" cy="73133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37733" y="2421467"/>
            <a:ext cx="1947067" cy="134399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00953" y="2388429"/>
            <a:ext cx="1304341" cy="110243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20491" y="2097678"/>
            <a:ext cx="72688" cy="29075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337683" y="2113831"/>
            <a:ext cx="88840" cy="21402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480109" y="2335933"/>
            <a:ext cx="1849497" cy="16960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14" y="1932079"/>
            <a:ext cx="351324" cy="48458"/>
          </a:xfrm>
          <a:prstGeom prst="rect">
            <a:avLst/>
          </a:prstGeom>
        </p:spPr>
      </p:pic>
      <p:sp>
        <p:nvSpPr>
          <p:cNvPr id="74" name="Oval 73"/>
          <p:cNvSpPr/>
          <p:nvPr/>
        </p:nvSpPr>
        <p:spPr>
          <a:xfrm>
            <a:off x="6350001" y="5113866"/>
            <a:ext cx="2387600" cy="1371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7781854" y="6045652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6901319" y="6124778"/>
            <a:ext cx="182880" cy="18288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324652" y="5232857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6528786" y="583691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an Expander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999067" y="1768035"/>
            <a:ext cx="1117600" cy="433298"/>
          </a:xfrm>
          <a:custGeom>
            <a:avLst/>
            <a:gdLst>
              <a:gd name="connsiteX0" fmla="*/ 0 w 1117600"/>
              <a:gd name="connsiteY0" fmla="*/ 433298 h 433298"/>
              <a:gd name="connsiteX1" fmla="*/ 237066 w 1117600"/>
              <a:gd name="connsiteY1" fmla="*/ 94632 h 433298"/>
              <a:gd name="connsiteX2" fmla="*/ 778933 w 1117600"/>
              <a:gd name="connsiteY2" fmla="*/ 9965 h 433298"/>
              <a:gd name="connsiteX3" fmla="*/ 1117600 w 1117600"/>
              <a:gd name="connsiteY3" fmla="*/ 280898 h 43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600" h="433298">
                <a:moveTo>
                  <a:pt x="0" y="433298"/>
                </a:moveTo>
                <a:cubicBezTo>
                  <a:pt x="53622" y="299242"/>
                  <a:pt x="107244" y="165187"/>
                  <a:pt x="237066" y="94632"/>
                </a:cubicBezTo>
                <a:cubicBezTo>
                  <a:pt x="366888" y="24077"/>
                  <a:pt x="632177" y="-21079"/>
                  <a:pt x="778933" y="9965"/>
                </a:cubicBezTo>
                <a:cubicBezTo>
                  <a:pt x="925689" y="41009"/>
                  <a:pt x="1021644" y="160953"/>
                  <a:pt x="1117600" y="2808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320800" y="1913415"/>
            <a:ext cx="541867" cy="237118"/>
          </a:xfrm>
          <a:custGeom>
            <a:avLst/>
            <a:gdLst>
              <a:gd name="connsiteX0" fmla="*/ 0 w 541867"/>
              <a:gd name="connsiteY0" fmla="*/ 220185 h 237118"/>
              <a:gd name="connsiteX1" fmla="*/ 287867 w 541867"/>
              <a:gd name="connsiteY1" fmla="*/ 52 h 237118"/>
              <a:gd name="connsiteX2" fmla="*/ 541867 w 541867"/>
              <a:gd name="connsiteY2" fmla="*/ 237118 h 2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867" h="237118">
                <a:moveTo>
                  <a:pt x="0" y="220185"/>
                </a:moveTo>
                <a:cubicBezTo>
                  <a:pt x="98778" y="108707"/>
                  <a:pt x="197556" y="-2770"/>
                  <a:pt x="287867" y="52"/>
                </a:cubicBezTo>
                <a:cubicBezTo>
                  <a:pt x="378178" y="2874"/>
                  <a:pt x="460022" y="119996"/>
                  <a:pt x="541867" y="2371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83" idx="6"/>
            <a:endCxn id="76" idx="2"/>
          </p:cNvCxnSpPr>
          <p:nvPr/>
        </p:nvCxnSpPr>
        <p:spPr>
          <a:xfrm>
            <a:off x="6711666" y="5928351"/>
            <a:ext cx="1070188" cy="208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7" idx="0"/>
            <a:endCxn id="78" idx="4"/>
          </p:cNvCxnSpPr>
          <p:nvPr/>
        </p:nvCxnSpPr>
        <p:spPr>
          <a:xfrm flipV="1">
            <a:off x="6992759" y="5415737"/>
            <a:ext cx="423333" cy="709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3285067" y="1862097"/>
            <a:ext cx="795866" cy="373103"/>
          </a:xfrm>
          <a:custGeom>
            <a:avLst/>
            <a:gdLst>
              <a:gd name="connsiteX0" fmla="*/ 0 w 795866"/>
              <a:gd name="connsiteY0" fmla="*/ 373103 h 373103"/>
              <a:gd name="connsiteX1" fmla="*/ 237066 w 795866"/>
              <a:gd name="connsiteY1" fmla="*/ 570 h 373103"/>
              <a:gd name="connsiteX2" fmla="*/ 795866 w 795866"/>
              <a:gd name="connsiteY2" fmla="*/ 305370 h 37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66" h="373103">
                <a:moveTo>
                  <a:pt x="0" y="373103"/>
                </a:moveTo>
                <a:cubicBezTo>
                  <a:pt x="52211" y="192481"/>
                  <a:pt x="104422" y="11859"/>
                  <a:pt x="237066" y="570"/>
                </a:cubicBezTo>
                <a:cubicBezTo>
                  <a:pt x="369710" y="-10719"/>
                  <a:pt x="582788" y="147325"/>
                  <a:pt x="795866" y="3053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572933" y="1878999"/>
            <a:ext cx="982134" cy="356201"/>
          </a:xfrm>
          <a:custGeom>
            <a:avLst/>
            <a:gdLst>
              <a:gd name="connsiteX0" fmla="*/ 0 w 982134"/>
              <a:gd name="connsiteY0" fmla="*/ 356201 h 356201"/>
              <a:gd name="connsiteX1" fmla="*/ 491067 w 982134"/>
              <a:gd name="connsiteY1" fmla="*/ 601 h 356201"/>
              <a:gd name="connsiteX2" fmla="*/ 982134 w 982134"/>
              <a:gd name="connsiteY2" fmla="*/ 288468 h 35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2134" h="356201">
                <a:moveTo>
                  <a:pt x="0" y="356201"/>
                </a:moveTo>
                <a:cubicBezTo>
                  <a:pt x="163689" y="184045"/>
                  <a:pt x="327378" y="11890"/>
                  <a:pt x="491067" y="601"/>
                </a:cubicBezTo>
                <a:cubicBezTo>
                  <a:pt x="654756" y="-10688"/>
                  <a:pt x="818445" y="138890"/>
                  <a:pt x="982134" y="2884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03200" y="5300133"/>
            <a:ext cx="6011333" cy="1185334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 smtClean="0"/>
              <a:t>After O(log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k) iterations, we obtain an expander embedded into G.</a:t>
            </a:r>
            <a:r>
              <a:rPr lang="en-US" sz="3200" dirty="0" smtClean="0">
                <a:solidFill>
                  <a:srgbClr val="FFFFFF"/>
                </a:solidFill>
              </a:rPr>
              <a:t>…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61" name="Straight Connector 60"/>
          <p:cNvCxnSpPr>
            <a:stCxn id="83" idx="7"/>
          </p:cNvCxnSpPr>
          <p:nvPr/>
        </p:nvCxnSpPr>
        <p:spPr>
          <a:xfrm flipV="1">
            <a:off x="6684884" y="5401733"/>
            <a:ext cx="613383" cy="461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76" idx="3"/>
          </p:cNvCxnSpPr>
          <p:nvPr/>
        </p:nvCxnSpPr>
        <p:spPr>
          <a:xfrm flipV="1">
            <a:off x="7037409" y="6201750"/>
            <a:ext cx="771227" cy="37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0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find a good family of subsets.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a good family of subsets, we can embed an expander into 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8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AC0D11"/>
                </a:solidFill>
              </a:rPr>
              <a:t>We can find a good family of subsets.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Given a good family of subsets, we can embed an expander into G.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6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Contracted Graphs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37070" y="1574800"/>
            <a:ext cx="3386663" cy="1879600"/>
            <a:chOff x="372534" y="1574800"/>
            <a:chExt cx="3623734" cy="2167468"/>
          </a:xfrm>
        </p:grpSpPr>
        <p:grpSp>
          <p:nvGrpSpPr>
            <p:cNvPr id="4" name="Group 3"/>
            <p:cNvGrpSpPr/>
            <p:nvPr/>
          </p:nvGrpSpPr>
          <p:grpSpPr>
            <a:xfrm>
              <a:off x="372534" y="1574800"/>
              <a:ext cx="3623734" cy="2167468"/>
              <a:chOff x="372533" y="1574799"/>
              <a:chExt cx="4097869" cy="243840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72533" y="1574799"/>
                <a:ext cx="4097869" cy="24384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118" y="2542116"/>
                <a:ext cx="266700" cy="266700"/>
              </a:xfrm>
              <a:prstGeom prst="rect">
                <a:avLst/>
              </a:prstGeom>
            </p:spPr>
          </p:pic>
        </p:grpSp>
        <p:sp>
          <p:nvSpPr>
            <p:cNvPr id="8" name="Oval 7"/>
            <p:cNvSpPr/>
            <p:nvPr/>
          </p:nvSpPr>
          <p:spPr>
            <a:xfrm>
              <a:off x="863601" y="1828799"/>
              <a:ext cx="1456265" cy="7112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16001" y="2793999"/>
              <a:ext cx="1456265" cy="7112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3545622">
              <a:off x="2336801" y="2116665"/>
              <a:ext cx="1456265" cy="7112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5232400" y="1608667"/>
            <a:ext cx="3268128" cy="19134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384800" y="2015065"/>
            <a:ext cx="2818923" cy="1232747"/>
            <a:chOff x="5384800" y="2015065"/>
            <a:chExt cx="2818923" cy="1232747"/>
          </a:xfrm>
        </p:grpSpPr>
        <p:sp>
          <p:nvSpPr>
            <p:cNvPr id="30" name="Oval 29"/>
            <p:cNvSpPr/>
            <p:nvPr/>
          </p:nvSpPr>
          <p:spPr>
            <a:xfrm>
              <a:off x="6502395" y="2015065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400795" y="3064932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3545622">
              <a:off x="8020843" y="2443922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800" y="2271183"/>
              <a:ext cx="304800" cy="26670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691467" y="2133601"/>
            <a:ext cx="1540932" cy="728132"/>
            <a:chOff x="3691467" y="2133601"/>
            <a:chExt cx="1540932" cy="728132"/>
          </a:xfrm>
        </p:grpSpPr>
        <p:sp>
          <p:nvSpPr>
            <p:cNvPr id="36" name="Right Arrow 35"/>
            <p:cNvSpPr/>
            <p:nvPr/>
          </p:nvSpPr>
          <p:spPr>
            <a:xfrm>
              <a:off x="3691467" y="2472267"/>
              <a:ext cx="1473201" cy="389466"/>
            </a:xfrm>
            <a:prstGeom prst="right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25333" y="2133601"/>
              <a:ext cx="1507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contract</a:t>
              </a:r>
              <a:endParaRPr lang="en-US" sz="24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63600" y="3979333"/>
            <a:ext cx="6824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contract clusters C where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 is well-linked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Does not contain terminals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|out(C)|&lt;k/</a:t>
            </a:r>
            <a:r>
              <a:rPr lang="en-US" sz="2800" dirty="0" err="1" smtClean="0"/>
              <a:t>polylog</a:t>
            </a:r>
            <a:r>
              <a:rPr lang="en-US" sz="2800" dirty="0" smtClean="0"/>
              <a:t>(k)</a:t>
            </a:r>
            <a:endParaRPr lang="en-US" sz="2800" dirty="0"/>
          </a:p>
        </p:txBody>
      </p:sp>
      <p:sp>
        <p:nvSpPr>
          <p:cNvPr id="39" name="Rounded Rectangle 38"/>
          <p:cNvSpPr/>
          <p:nvPr/>
        </p:nvSpPr>
        <p:spPr>
          <a:xfrm>
            <a:off x="5655733" y="4385733"/>
            <a:ext cx="3234267" cy="12361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Good contracted graph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9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3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Good Vertex Subset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G.</a:t>
            </a:r>
          </a:p>
          <a:p>
            <a:r>
              <a:rPr lang="en-US" dirty="0" smtClean="0"/>
              <a:t>In every iteration:</a:t>
            </a:r>
          </a:p>
          <a:p>
            <a:pPr lvl="1"/>
            <a:r>
              <a:rPr lang="en-US" dirty="0" smtClean="0"/>
              <a:t>either find a good vertex subset</a:t>
            </a:r>
          </a:p>
          <a:p>
            <a:pPr lvl="1"/>
            <a:r>
              <a:rPr lang="en-US" dirty="0" smtClean="0"/>
              <a:t>or find a good contracted graph with fewer edges</a:t>
            </a:r>
          </a:p>
        </p:txBody>
      </p:sp>
    </p:spTree>
    <p:extLst>
      <p:ext uri="{BB962C8B-B14F-4D97-AF65-F5344CB8AC3E}">
        <p14:creationId xmlns:p14="http://schemas.microsoft.com/office/powerpoint/2010/main" val="258620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Route as many pairs as possible; minimize edge congestion.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759200" y="4017432"/>
            <a:ext cx="5266267" cy="23325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781413"/>
                </a:solidFill>
              </a:rPr>
              <a:t>n </a:t>
            </a:r>
            <a:r>
              <a:rPr lang="en-US" sz="2800" dirty="0" smtClean="0">
                <a:solidFill>
                  <a:schemeClr val="tx1"/>
                </a:solidFill>
              </a:rPr>
              <a:t>– number of graph vertices</a:t>
            </a:r>
          </a:p>
          <a:p>
            <a:r>
              <a:rPr lang="en-US" sz="2800" dirty="0" smtClean="0">
                <a:solidFill>
                  <a:srgbClr val="781413"/>
                </a:solidFill>
              </a:rPr>
              <a:t>k </a:t>
            </a:r>
            <a:r>
              <a:rPr lang="en-US" sz="2800" dirty="0" smtClean="0">
                <a:solidFill>
                  <a:srgbClr val="000000"/>
                </a:solidFill>
              </a:rPr>
              <a:t>– number of demand pairs</a:t>
            </a:r>
          </a:p>
          <a:p>
            <a:r>
              <a:rPr lang="en-US" sz="2800" dirty="0" smtClean="0">
                <a:solidFill>
                  <a:srgbClr val="781413"/>
                </a:solidFill>
              </a:rPr>
              <a:t>terminals </a:t>
            </a:r>
            <a:r>
              <a:rPr lang="en-US" sz="2800" dirty="0" smtClean="0">
                <a:solidFill>
                  <a:srgbClr val="000000"/>
                </a:solidFill>
              </a:rPr>
              <a:t>– vertices participating in the demand pairs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9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612668" y="4588921"/>
            <a:ext cx="1825732" cy="1879602"/>
            <a:chOff x="612668" y="4047065"/>
            <a:chExt cx="1825732" cy="1879602"/>
          </a:xfrm>
        </p:grpSpPr>
        <p:sp>
          <p:nvSpPr>
            <p:cNvPr id="38" name="Oval 37"/>
            <p:cNvSpPr/>
            <p:nvPr/>
          </p:nvSpPr>
          <p:spPr>
            <a:xfrm>
              <a:off x="880534" y="4047065"/>
              <a:ext cx="1269999" cy="16594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745" y="4309405"/>
              <a:ext cx="230909" cy="252785"/>
            </a:xfrm>
            <a:prstGeom prst="rect">
              <a:avLst/>
            </a:prstGeom>
          </p:spPr>
        </p:pic>
        <p:cxnSp>
          <p:nvCxnSpPr>
            <p:cNvPr id="41" name="Straight Connector 40"/>
            <p:cNvCxnSpPr/>
            <p:nvPr/>
          </p:nvCxnSpPr>
          <p:spPr>
            <a:xfrm flipV="1">
              <a:off x="1696400" y="4080933"/>
              <a:ext cx="403333" cy="254443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67334" y="4859867"/>
              <a:ext cx="471066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98001" y="5334001"/>
              <a:ext cx="403332" cy="220133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12668" y="5012267"/>
              <a:ext cx="471066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78933" y="4250267"/>
              <a:ext cx="406400" cy="203201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490134" y="5554136"/>
              <a:ext cx="0" cy="372531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236133" y="4995333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371600" y="4927604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490134" y="4826009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Description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474133" y="1354666"/>
            <a:ext cx="3081867" cy="1727201"/>
            <a:chOff x="474133" y="1354666"/>
            <a:chExt cx="3081867" cy="1727201"/>
          </a:xfrm>
        </p:grpSpPr>
        <p:sp>
          <p:nvSpPr>
            <p:cNvPr id="4" name="Oval 3"/>
            <p:cNvSpPr/>
            <p:nvPr/>
          </p:nvSpPr>
          <p:spPr>
            <a:xfrm>
              <a:off x="474133" y="1354666"/>
              <a:ext cx="3081867" cy="17272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400" y="2053167"/>
              <a:ext cx="812800" cy="330200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6079067" y="1388535"/>
            <a:ext cx="2201334" cy="1845733"/>
            <a:chOff x="6079067" y="1388535"/>
            <a:chExt cx="2201334" cy="1845733"/>
          </a:xfrm>
        </p:grpSpPr>
        <p:sp>
          <p:nvSpPr>
            <p:cNvPr id="21" name="Oval 20"/>
            <p:cNvSpPr/>
            <p:nvPr/>
          </p:nvSpPr>
          <p:spPr>
            <a:xfrm>
              <a:off x="6079067" y="1404585"/>
              <a:ext cx="862060" cy="18296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418341" y="1388535"/>
              <a:ext cx="862060" cy="18296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40994" y="2463873"/>
              <a:ext cx="892861" cy="3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725600" y="2592271"/>
              <a:ext cx="892861" cy="3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25600" y="2303375"/>
              <a:ext cx="892861" cy="3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4" name="Picture 3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279" y="1583139"/>
              <a:ext cx="230909" cy="252785"/>
            </a:xfrm>
            <a:prstGeom prst="rect">
              <a:avLst/>
            </a:prstGeom>
          </p:spPr>
        </p:pic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141" y="1589158"/>
              <a:ext cx="242454" cy="240748"/>
            </a:xfrm>
            <a:prstGeom prst="rect">
              <a:avLst/>
            </a:prstGeom>
          </p:spPr>
        </p:pic>
      </p:grpSp>
      <p:sp>
        <p:nvSpPr>
          <p:cNvPr id="37" name="Right Arrow 36"/>
          <p:cNvSpPr/>
          <p:nvPr/>
        </p:nvSpPr>
        <p:spPr>
          <a:xfrm>
            <a:off x="3894667" y="2116667"/>
            <a:ext cx="1473201" cy="389466"/>
          </a:xfrm>
          <a:prstGeom prst="rightArrow">
            <a:avLst/>
          </a:prstGeom>
          <a:solidFill>
            <a:srgbClr val="AC0D11"/>
          </a:solidFill>
          <a:ln>
            <a:solidFill>
              <a:srgbClr val="AC0D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2675466" y="3555998"/>
            <a:ext cx="2963333" cy="9652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|E(A)|≥|out(A)|/4</a:t>
            </a:r>
            <a:endParaRPr lang="en-US" sz="28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3217321" y="5063057"/>
            <a:ext cx="1676400" cy="694265"/>
            <a:chOff x="3217321" y="5063057"/>
            <a:chExt cx="1676400" cy="694265"/>
          </a:xfrm>
        </p:grpSpPr>
        <p:sp>
          <p:nvSpPr>
            <p:cNvPr id="66" name="Right Arrow 65"/>
            <p:cNvSpPr/>
            <p:nvPr/>
          </p:nvSpPr>
          <p:spPr>
            <a:xfrm>
              <a:off x="3285055" y="5401723"/>
              <a:ext cx="1608666" cy="355599"/>
            </a:xfrm>
            <a:prstGeom prst="right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17321" y="5063057"/>
              <a:ext cx="1608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uncontract</a:t>
              </a:r>
              <a:endParaRPr lang="en-US" sz="24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167731" y="4588933"/>
            <a:ext cx="2367599" cy="2150534"/>
            <a:chOff x="5167731" y="4588933"/>
            <a:chExt cx="2367599" cy="2150534"/>
          </a:xfrm>
        </p:grpSpPr>
        <p:sp>
          <p:nvSpPr>
            <p:cNvPr id="70" name="Oval 69"/>
            <p:cNvSpPr/>
            <p:nvPr/>
          </p:nvSpPr>
          <p:spPr>
            <a:xfrm>
              <a:off x="5452535" y="4656665"/>
              <a:ext cx="1744132" cy="1896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 rot="19587665">
              <a:off x="5718840" y="5624010"/>
              <a:ext cx="410064" cy="693272"/>
            </a:xfrm>
            <a:prstGeom prst="ellipse">
              <a:avLst/>
            </a:prstGeom>
            <a:solidFill>
              <a:srgbClr val="0000FF">
                <a:alpha val="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669" y="4919005"/>
              <a:ext cx="230909" cy="252785"/>
            </a:xfrm>
            <a:prstGeom prst="rect">
              <a:avLst/>
            </a:prstGeom>
          </p:spPr>
        </p:pic>
        <p:cxnSp>
          <p:nvCxnSpPr>
            <p:cNvPr id="72" name="Straight Connector 71"/>
            <p:cNvCxnSpPr/>
            <p:nvPr/>
          </p:nvCxnSpPr>
          <p:spPr>
            <a:xfrm flipV="1">
              <a:off x="6607064" y="4588933"/>
              <a:ext cx="403333" cy="254443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064264" y="5435600"/>
              <a:ext cx="471066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827198" y="6011334"/>
              <a:ext cx="403332" cy="220133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167731" y="5621867"/>
              <a:ext cx="471066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469462" y="4775200"/>
              <a:ext cx="406400" cy="203201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6282264" y="6366936"/>
              <a:ext cx="0" cy="372531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197593" y="5486402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333060" y="5418673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451594" y="5317078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 rot="18831451">
              <a:off x="5641795" y="5121122"/>
              <a:ext cx="691851" cy="246108"/>
            </a:xfrm>
            <a:prstGeom prst="ellipse">
              <a:avLst/>
            </a:prstGeom>
            <a:solidFill>
              <a:srgbClr val="0000FF">
                <a:alpha val="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18615116">
              <a:off x="6336063" y="5781526"/>
              <a:ext cx="691851" cy="246108"/>
            </a:xfrm>
            <a:prstGeom prst="ellipse">
              <a:avLst/>
            </a:prstGeom>
            <a:solidFill>
              <a:srgbClr val="0000FF">
                <a:alpha val="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135989" y="5165117"/>
            <a:ext cx="781004" cy="764072"/>
            <a:chOff x="1135989" y="5165117"/>
            <a:chExt cx="781004" cy="764072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135989" y="5791651"/>
              <a:ext cx="137538" cy="137538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186789" y="5165117"/>
              <a:ext cx="137538" cy="137538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1779455" y="5571517"/>
              <a:ext cx="137538" cy="137538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239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Description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3469" y="1591733"/>
            <a:ext cx="2252133" cy="14054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9467" y="1862667"/>
            <a:ext cx="609600" cy="203200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5601" y="2319867"/>
            <a:ext cx="660400" cy="84666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6534" y="2692400"/>
            <a:ext cx="609600" cy="270933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55334" y="1947333"/>
            <a:ext cx="609600" cy="203200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55334" y="2421466"/>
            <a:ext cx="694267" cy="118534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70667" y="2539999"/>
            <a:ext cx="389467" cy="321734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02" y="2091139"/>
            <a:ext cx="230909" cy="2527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283193" y="1744133"/>
            <a:ext cx="2794000" cy="1405467"/>
            <a:chOff x="4910667" y="1744133"/>
            <a:chExt cx="2794000" cy="1405467"/>
          </a:xfrm>
        </p:grpSpPr>
        <p:sp>
          <p:nvSpPr>
            <p:cNvPr id="14" name="Oval 13"/>
            <p:cNvSpPr/>
            <p:nvPr/>
          </p:nvSpPr>
          <p:spPr>
            <a:xfrm>
              <a:off x="5113869" y="1744133"/>
              <a:ext cx="2252133" cy="14054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5333999" y="208280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689599" y="2556933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6688667" y="2015068"/>
              <a:ext cx="457200" cy="863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5960532" y="1811866"/>
              <a:ext cx="541868" cy="2878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944533" y="1981200"/>
              <a:ext cx="609600" cy="20320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910667" y="2438400"/>
              <a:ext cx="660400" cy="84666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164667" y="2844799"/>
              <a:ext cx="609600" cy="270933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010400" y="2065866"/>
              <a:ext cx="609600" cy="20320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010400" y="2539999"/>
              <a:ext cx="694267" cy="118534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25733" y="2658532"/>
              <a:ext cx="389467" cy="321734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282267" y="1981199"/>
              <a:ext cx="491066" cy="287868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994401" y="2607733"/>
              <a:ext cx="795866" cy="169333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909735" y="1964267"/>
              <a:ext cx="321732" cy="711202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621867" y="1947333"/>
              <a:ext cx="508000" cy="338667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251200" y="1608671"/>
            <a:ext cx="1879588" cy="1032917"/>
            <a:chOff x="3251200" y="1608671"/>
            <a:chExt cx="1879588" cy="1032917"/>
          </a:xfrm>
        </p:grpSpPr>
        <p:sp>
          <p:nvSpPr>
            <p:cNvPr id="13" name="Right Arrow 12"/>
            <p:cNvSpPr/>
            <p:nvPr/>
          </p:nvSpPr>
          <p:spPr>
            <a:xfrm>
              <a:off x="3522122" y="2285989"/>
              <a:ext cx="1608666" cy="355599"/>
            </a:xfrm>
            <a:prstGeom prst="right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51200" y="1608671"/>
              <a:ext cx="17949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well-linked decomposition</a:t>
              </a:r>
              <a:endParaRPr lang="en-US" sz="2000" dirty="0"/>
            </a:p>
          </p:txBody>
        </p:sp>
      </p:grpSp>
      <p:sp>
        <p:nvSpPr>
          <p:cNvPr id="69" name="Rounded Rectangle 68"/>
          <p:cNvSpPr/>
          <p:nvPr/>
        </p:nvSpPr>
        <p:spPr>
          <a:xfrm>
            <a:off x="304799" y="3420532"/>
            <a:ext cx="2912532" cy="6604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|E(A)|≥|out(A)|/4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38669" y="4301067"/>
            <a:ext cx="8635998" cy="2370665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3200" dirty="0" smtClean="0">
                <a:solidFill>
                  <a:srgbClr val="AC0D11"/>
                </a:solidFill>
              </a:rPr>
              <a:t>Well-linked Decomposition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</a:rPr>
              <a:t>Chekuri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Khanna</a:t>
            </a:r>
            <a:r>
              <a:rPr lang="en-US" sz="2400" dirty="0" smtClean="0">
                <a:solidFill>
                  <a:srgbClr val="008000"/>
                </a:solidFill>
              </a:rPr>
              <a:t>, Shepherd], [</a:t>
            </a:r>
            <a:r>
              <a:rPr lang="en-US" sz="2400" dirty="0" err="1" smtClean="0">
                <a:solidFill>
                  <a:srgbClr val="008000"/>
                </a:solidFill>
              </a:rPr>
              <a:t>Raecke</a:t>
            </a:r>
            <a:r>
              <a:rPr lang="en-US" sz="2400" dirty="0" smtClean="0">
                <a:solidFill>
                  <a:srgbClr val="008000"/>
                </a:solidFill>
              </a:rPr>
              <a:t>]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New clusters are well-linked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FFFF"/>
                </a:solidFill>
              </a:rPr>
              <a:t>…</a:t>
            </a:r>
            <a:endParaRPr lang="en-US" sz="3200" dirty="0">
              <a:solidFill>
                <a:srgbClr val="FFFFFF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00617" y="6131983"/>
            <a:ext cx="3149604" cy="486833"/>
            <a:chOff x="802216" y="4591050"/>
            <a:chExt cx="3149604" cy="486833"/>
          </a:xfrm>
        </p:grpSpPr>
        <p:pic>
          <p:nvPicPr>
            <p:cNvPr id="54" name="Picture 5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16" y="4591050"/>
              <a:ext cx="1409700" cy="469900"/>
            </a:xfrm>
            <a:prstGeom prst="rect">
              <a:avLst/>
            </a:prstGeom>
          </p:spPr>
        </p:pic>
        <p:pic>
          <p:nvPicPr>
            <p:cNvPr id="55" name="Picture 5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120" y="4607983"/>
              <a:ext cx="1028700" cy="469900"/>
            </a:xfrm>
            <a:prstGeom prst="rect">
              <a:avLst/>
            </a:prstGeom>
          </p:spPr>
        </p:pic>
        <p:pic>
          <p:nvPicPr>
            <p:cNvPr id="56" name="Picture 5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33" y="4728633"/>
              <a:ext cx="5080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18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Description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3469" y="1591733"/>
            <a:ext cx="2252133" cy="14054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9467" y="1862667"/>
            <a:ext cx="609600" cy="203200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5601" y="2319867"/>
            <a:ext cx="660400" cy="84666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6534" y="2692400"/>
            <a:ext cx="609600" cy="270933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55334" y="1947333"/>
            <a:ext cx="609600" cy="203200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55334" y="2421466"/>
            <a:ext cx="694267" cy="118534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70667" y="2539999"/>
            <a:ext cx="389467" cy="321734"/>
          </a:xfrm>
          <a:prstGeom prst="line">
            <a:avLst/>
          </a:prstGeom>
          <a:ln>
            <a:solidFill>
              <a:srgbClr val="A90B0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02" y="2091139"/>
            <a:ext cx="230909" cy="2527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283193" y="1744133"/>
            <a:ext cx="2794000" cy="1405467"/>
            <a:chOff x="4910667" y="1744133"/>
            <a:chExt cx="2794000" cy="1405467"/>
          </a:xfrm>
        </p:grpSpPr>
        <p:sp>
          <p:nvSpPr>
            <p:cNvPr id="14" name="Oval 13"/>
            <p:cNvSpPr/>
            <p:nvPr/>
          </p:nvSpPr>
          <p:spPr>
            <a:xfrm>
              <a:off x="5113869" y="1744133"/>
              <a:ext cx="2252133" cy="14054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5333999" y="208280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689599" y="2556933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6688667" y="2015068"/>
              <a:ext cx="457200" cy="863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5960532" y="1811866"/>
              <a:ext cx="541868" cy="2878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944533" y="1981200"/>
              <a:ext cx="609600" cy="20320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910667" y="2438400"/>
              <a:ext cx="660400" cy="84666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164667" y="2844799"/>
              <a:ext cx="609600" cy="270933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010400" y="2065866"/>
              <a:ext cx="609600" cy="20320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010400" y="2539999"/>
              <a:ext cx="694267" cy="118534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25733" y="2658532"/>
              <a:ext cx="389467" cy="321734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282267" y="1981199"/>
              <a:ext cx="491066" cy="287868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994401" y="2607733"/>
              <a:ext cx="795866" cy="169333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909735" y="1964267"/>
              <a:ext cx="321732" cy="711202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621867" y="1947333"/>
              <a:ext cx="508000" cy="338667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251200" y="1608671"/>
            <a:ext cx="1879588" cy="1032917"/>
            <a:chOff x="3251200" y="1608671"/>
            <a:chExt cx="1879588" cy="1032917"/>
          </a:xfrm>
        </p:grpSpPr>
        <p:sp>
          <p:nvSpPr>
            <p:cNvPr id="13" name="Right Arrow 12"/>
            <p:cNvSpPr/>
            <p:nvPr/>
          </p:nvSpPr>
          <p:spPr>
            <a:xfrm>
              <a:off x="3522122" y="2285989"/>
              <a:ext cx="1608666" cy="355599"/>
            </a:xfrm>
            <a:prstGeom prst="right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51200" y="1608671"/>
              <a:ext cx="17949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well-linked decomposition</a:t>
              </a:r>
              <a:endParaRPr lang="en-US" sz="2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19325" y="3301997"/>
            <a:ext cx="1998141" cy="1134539"/>
            <a:chOff x="6519325" y="3301997"/>
            <a:chExt cx="1998141" cy="1134539"/>
          </a:xfrm>
        </p:grpSpPr>
        <p:sp>
          <p:nvSpPr>
            <p:cNvPr id="31" name="Right Arrow 30"/>
            <p:cNvSpPr/>
            <p:nvPr/>
          </p:nvSpPr>
          <p:spPr>
            <a:xfrm rot="5400000">
              <a:off x="6087526" y="3733796"/>
              <a:ext cx="1134539" cy="270942"/>
            </a:xfrm>
            <a:prstGeom prst="right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22533" y="3691472"/>
              <a:ext cx="1794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contract</a:t>
              </a:r>
              <a:endParaRPr lang="en-US" sz="24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84792" y="4555067"/>
            <a:ext cx="2827868" cy="1405467"/>
            <a:chOff x="5384792" y="4555067"/>
            <a:chExt cx="2827868" cy="1405467"/>
          </a:xfrm>
        </p:grpSpPr>
        <p:sp>
          <p:nvSpPr>
            <p:cNvPr id="34" name="Oval 33"/>
            <p:cNvSpPr/>
            <p:nvPr/>
          </p:nvSpPr>
          <p:spPr>
            <a:xfrm>
              <a:off x="5621862" y="4555067"/>
              <a:ext cx="2252133" cy="14054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5960525" y="4944534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231460" y="5554135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/>
            </p:cNvSpPr>
            <p:nvPr/>
          </p:nvSpPr>
          <p:spPr>
            <a:xfrm>
              <a:off x="7264393" y="5249335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/>
            </p:cNvSpPr>
            <p:nvPr/>
          </p:nvSpPr>
          <p:spPr>
            <a:xfrm>
              <a:off x="6468525" y="4622800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384792" y="4775201"/>
              <a:ext cx="609600" cy="20320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435596" y="5130800"/>
              <a:ext cx="677340" cy="25400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672660" y="5655733"/>
              <a:ext cx="609600" cy="270933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7" idx="7"/>
            </p:cNvCxnSpPr>
            <p:nvPr/>
          </p:nvCxnSpPr>
          <p:spPr>
            <a:xfrm flipV="1">
              <a:off x="7420491" y="4876800"/>
              <a:ext cx="707502" cy="399317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7" idx="6"/>
            </p:cNvCxnSpPr>
            <p:nvPr/>
          </p:nvCxnSpPr>
          <p:spPr>
            <a:xfrm>
              <a:off x="7447273" y="5340775"/>
              <a:ext cx="765387" cy="128692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450667" y="5435600"/>
              <a:ext cx="372526" cy="355600"/>
            </a:xfrm>
            <a:prstGeom prst="line">
              <a:avLst/>
            </a:prstGeom>
            <a:ln>
              <a:solidFill>
                <a:srgbClr val="A90B0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587059" y="4724399"/>
              <a:ext cx="728141" cy="558801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6"/>
            </p:cNvCxnSpPr>
            <p:nvPr/>
          </p:nvCxnSpPr>
          <p:spPr>
            <a:xfrm flipV="1">
              <a:off x="6414340" y="5418668"/>
              <a:ext cx="883920" cy="226907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6" idx="7"/>
              <a:endCxn id="38" idx="6"/>
            </p:cNvCxnSpPr>
            <p:nvPr/>
          </p:nvCxnSpPr>
          <p:spPr>
            <a:xfrm flipV="1">
              <a:off x="6387558" y="4714240"/>
              <a:ext cx="263847" cy="866677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8" idx="3"/>
            </p:cNvCxnSpPr>
            <p:nvPr/>
          </p:nvCxnSpPr>
          <p:spPr>
            <a:xfrm flipH="1">
              <a:off x="6129867" y="4778898"/>
              <a:ext cx="365440" cy="267235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Rounded Rectangle 58"/>
          <p:cNvSpPr/>
          <p:nvPr/>
        </p:nvSpPr>
        <p:spPr>
          <a:xfrm>
            <a:off x="1354666" y="4690533"/>
            <a:ext cx="3522134" cy="6434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now |E(A)|&lt;&lt;|out(A)|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7866" y="5689603"/>
            <a:ext cx="5689600" cy="954107"/>
          </a:xfrm>
          <a:prstGeom prst="rect">
            <a:avLst/>
          </a:prstGeom>
          <a:noFill/>
          <a:ln>
            <a:solidFill>
              <a:srgbClr val="AC0D1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C0D11"/>
                </a:solidFill>
              </a:rPr>
              <a:t>Problem</a:t>
            </a:r>
            <a:r>
              <a:rPr lang="en-US" sz="2800" dirty="0" smtClean="0"/>
              <a:t>: for some cluster C, |out(C)| may be too large</a:t>
            </a:r>
            <a:endParaRPr lang="en-US" sz="2800" dirty="0"/>
          </a:p>
        </p:txBody>
      </p:sp>
      <p:sp>
        <p:nvSpPr>
          <p:cNvPr id="69" name="Rounded Rectangle 68"/>
          <p:cNvSpPr/>
          <p:nvPr/>
        </p:nvSpPr>
        <p:spPr>
          <a:xfrm>
            <a:off x="304799" y="3420532"/>
            <a:ext cx="2912532" cy="6604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|E(A)|≥|out(A)|/4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93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Description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1732" y="1625600"/>
            <a:ext cx="4351867" cy="255454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 smtClean="0"/>
              <a:t>C is a good cluster?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Well-linked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 rot="16200000">
            <a:off x="1185334" y="1964265"/>
            <a:ext cx="1083733" cy="1513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0132" y="2387597"/>
            <a:ext cx="59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88543" y="3098783"/>
            <a:ext cx="609600" cy="287867"/>
            <a:chOff x="1879600" y="2201334"/>
            <a:chExt cx="609600" cy="287867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18796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0320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1844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3368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4892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39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70933" y="1896533"/>
            <a:ext cx="2760134" cy="2252134"/>
            <a:chOff x="270933" y="1896533"/>
            <a:chExt cx="2760134" cy="2252134"/>
          </a:xfrm>
        </p:grpSpPr>
        <p:sp>
          <p:nvSpPr>
            <p:cNvPr id="31" name="Oval 30"/>
            <p:cNvSpPr/>
            <p:nvPr/>
          </p:nvSpPr>
          <p:spPr>
            <a:xfrm>
              <a:off x="270933" y="1896533"/>
              <a:ext cx="2760134" cy="22521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" y="2556933"/>
              <a:ext cx="342900" cy="304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Description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 rot="16200000">
            <a:off x="1185334" y="1964265"/>
            <a:ext cx="1083733" cy="1513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0132" y="2387597"/>
            <a:ext cx="59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31732" y="1625600"/>
            <a:ext cx="4351867" cy="255454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is a good cluster?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3200" dirty="0" smtClean="0"/>
              <a:t>Well-linked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Can route k/</a:t>
            </a:r>
            <a:r>
              <a:rPr lang="en-US" sz="3200" dirty="0" err="1" smtClean="0"/>
              <a:t>polylog</a:t>
            </a:r>
            <a:r>
              <a:rPr lang="en-US" sz="3200" dirty="0" smtClean="0"/>
              <a:t>(k) flow units to the terminals?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88543" y="3098783"/>
            <a:ext cx="609600" cy="287867"/>
            <a:chOff x="1879600" y="2201334"/>
            <a:chExt cx="609600" cy="28786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18796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0320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1844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3368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489200" y="2201334"/>
              <a:ext cx="0" cy="287867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60263" y="3318916"/>
            <a:ext cx="1977815" cy="1267074"/>
            <a:chOff x="560263" y="3318916"/>
            <a:chExt cx="1977815" cy="126707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593197" y="435231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98930" y="4284577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931864" y="4403110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237597" y="4335377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355198" y="4386177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60263" y="416604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16010" y="3318916"/>
              <a:ext cx="1409088" cy="1151466"/>
              <a:chOff x="1507067" y="2421467"/>
              <a:chExt cx="1409088" cy="1151466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1507067" y="2489200"/>
                <a:ext cx="355600" cy="994317"/>
              </a:xfrm>
              <a:custGeom>
                <a:avLst/>
                <a:gdLst>
                  <a:gd name="connsiteX0" fmla="*/ 355600 w 355600"/>
                  <a:gd name="connsiteY0" fmla="*/ 0 h 994317"/>
                  <a:gd name="connsiteX1" fmla="*/ 84666 w 355600"/>
                  <a:gd name="connsiteY1" fmla="*/ 406400 h 994317"/>
                  <a:gd name="connsiteX2" fmla="*/ 67733 w 355600"/>
                  <a:gd name="connsiteY2" fmla="*/ 931333 h 994317"/>
                  <a:gd name="connsiteX3" fmla="*/ 0 w 355600"/>
                  <a:gd name="connsiteY3" fmla="*/ 965200 h 99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600" h="994317">
                    <a:moveTo>
                      <a:pt x="355600" y="0"/>
                    </a:moveTo>
                    <a:cubicBezTo>
                      <a:pt x="244122" y="125589"/>
                      <a:pt x="132644" y="251178"/>
                      <a:pt x="84666" y="406400"/>
                    </a:cubicBezTo>
                    <a:cubicBezTo>
                      <a:pt x="36688" y="561622"/>
                      <a:pt x="81844" y="838200"/>
                      <a:pt x="67733" y="931333"/>
                    </a:cubicBezTo>
                    <a:cubicBezTo>
                      <a:pt x="53622" y="1024466"/>
                      <a:pt x="26811" y="994833"/>
                      <a:pt x="0" y="965200"/>
                    </a:cubicBezTo>
                  </a:path>
                </a:pathLst>
              </a:cu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845733" y="2472267"/>
                <a:ext cx="173942" cy="1016000"/>
              </a:xfrm>
              <a:custGeom>
                <a:avLst/>
                <a:gdLst>
                  <a:gd name="connsiteX0" fmla="*/ 169334 w 173942"/>
                  <a:gd name="connsiteY0" fmla="*/ 0 h 1016000"/>
                  <a:gd name="connsiteX1" fmla="*/ 152400 w 173942"/>
                  <a:gd name="connsiteY1" fmla="*/ 660400 h 1016000"/>
                  <a:gd name="connsiteX2" fmla="*/ 0 w 173942"/>
                  <a:gd name="connsiteY2" fmla="*/ 10160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942" h="1016000">
                    <a:moveTo>
                      <a:pt x="169334" y="0"/>
                    </a:moveTo>
                    <a:cubicBezTo>
                      <a:pt x="174978" y="245533"/>
                      <a:pt x="180622" y="491067"/>
                      <a:pt x="152400" y="660400"/>
                    </a:cubicBezTo>
                    <a:cubicBezTo>
                      <a:pt x="124178" y="829733"/>
                      <a:pt x="62089" y="922866"/>
                      <a:pt x="0" y="1016000"/>
                    </a:cubicBezTo>
                  </a:path>
                </a:pathLst>
              </a:cu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268808" y="2472267"/>
                <a:ext cx="204073" cy="1083733"/>
              </a:xfrm>
              <a:custGeom>
                <a:avLst/>
                <a:gdLst>
                  <a:gd name="connsiteX0" fmla="*/ 51059 w 204073"/>
                  <a:gd name="connsiteY0" fmla="*/ 0 h 1083733"/>
                  <a:gd name="connsiteX1" fmla="*/ 203459 w 204073"/>
                  <a:gd name="connsiteY1" fmla="*/ 423333 h 1083733"/>
                  <a:gd name="connsiteX2" fmla="*/ 259 w 204073"/>
                  <a:gd name="connsiteY2" fmla="*/ 778933 h 1083733"/>
                  <a:gd name="connsiteX3" fmla="*/ 169592 w 204073"/>
                  <a:gd name="connsiteY3" fmla="*/ 1083733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073" h="1083733">
                    <a:moveTo>
                      <a:pt x="51059" y="0"/>
                    </a:moveTo>
                    <a:cubicBezTo>
                      <a:pt x="131492" y="146755"/>
                      <a:pt x="211926" y="293511"/>
                      <a:pt x="203459" y="423333"/>
                    </a:cubicBezTo>
                    <a:cubicBezTo>
                      <a:pt x="194992" y="553155"/>
                      <a:pt x="5903" y="668866"/>
                      <a:pt x="259" y="778933"/>
                    </a:cubicBezTo>
                    <a:cubicBezTo>
                      <a:pt x="-5386" y="889000"/>
                      <a:pt x="82103" y="986366"/>
                      <a:pt x="169592" y="1083733"/>
                    </a:cubicBezTo>
                  </a:path>
                </a:pathLst>
              </a:cu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472267" y="2421467"/>
                <a:ext cx="443888" cy="1151466"/>
              </a:xfrm>
              <a:custGeom>
                <a:avLst/>
                <a:gdLst>
                  <a:gd name="connsiteX0" fmla="*/ 0 w 443888"/>
                  <a:gd name="connsiteY0" fmla="*/ 0 h 1151466"/>
                  <a:gd name="connsiteX1" fmla="*/ 440266 w 443888"/>
                  <a:gd name="connsiteY1" fmla="*/ 558800 h 1151466"/>
                  <a:gd name="connsiteX2" fmla="*/ 220133 w 443888"/>
                  <a:gd name="connsiteY2" fmla="*/ 1049866 h 1151466"/>
                  <a:gd name="connsiteX3" fmla="*/ 423333 w 443888"/>
                  <a:gd name="connsiteY3" fmla="*/ 1151466 h 115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888" h="1151466">
                    <a:moveTo>
                      <a:pt x="0" y="0"/>
                    </a:moveTo>
                    <a:cubicBezTo>
                      <a:pt x="201788" y="191911"/>
                      <a:pt x="403577" y="383822"/>
                      <a:pt x="440266" y="558800"/>
                    </a:cubicBezTo>
                    <a:cubicBezTo>
                      <a:pt x="476955" y="733778"/>
                      <a:pt x="222955" y="951088"/>
                      <a:pt x="220133" y="1049866"/>
                    </a:cubicBezTo>
                    <a:cubicBezTo>
                      <a:pt x="217311" y="1148644"/>
                      <a:pt x="320322" y="1150055"/>
                      <a:pt x="423333" y="1151466"/>
                    </a:cubicBezTo>
                  </a:path>
                </a:pathLst>
              </a:cu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724392" y="3634451"/>
            <a:ext cx="2296701" cy="1794933"/>
            <a:chOff x="4724392" y="3634451"/>
            <a:chExt cx="2296701" cy="1794933"/>
          </a:xfrm>
        </p:grpSpPr>
        <p:sp>
          <p:nvSpPr>
            <p:cNvPr id="25" name="TextBox 24"/>
            <p:cNvSpPr txBox="1"/>
            <p:nvPr/>
          </p:nvSpPr>
          <p:spPr>
            <a:xfrm rot="19004591">
              <a:off x="4724392" y="4250282"/>
              <a:ext cx="1794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yes</a:t>
              </a:r>
              <a:endParaRPr lang="en-US" sz="2400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308592" y="4114798"/>
              <a:ext cx="1363140" cy="1134539"/>
              <a:chOff x="5308592" y="4114798"/>
              <a:chExt cx="1363140" cy="1134539"/>
            </a:xfrm>
          </p:grpSpPr>
          <p:sp>
            <p:nvSpPr>
              <p:cNvPr id="24" name="Right Arrow 23"/>
              <p:cNvSpPr/>
              <p:nvPr/>
            </p:nvSpPr>
            <p:spPr>
              <a:xfrm rot="8256254">
                <a:off x="5308592" y="4478864"/>
                <a:ext cx="1134539" cy="270942"/>
              </a:xfrm>
              <a:prstGeom prst="rightArrow">
                <a:avLst/>
              </a:prstGeom>
              <a:solidFill>
                <a:srgbClr val="AC0D11"/>
              </a:solidFill>
              <a:ln>
                <a:solidFill>
                  <a:srgbClr val="AC0D1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ight Arrow 25"/>
              <p:cNvSpPr/>
              <p:nvPr/>
            </p:nvSpPr>
            <p:spPr>
              <a:xfrm rot="3370908">
                <a:off x="5968991" y="4546597"/>
                <a:ext cx="1134539" cy="270942"/>
              </a:xfrm>
              <a:prstGeom prst="rightArrow">
                <a:avLst/>
              </a:prstGeom>
              <a:solidFill>
                <a:srgbClr val="AC0D11"/>
              </a:solidFill>
              <a:ln>
                <a:solidFill>
                  <a:srgbClr val="AC0D1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3150578">
              <a:off x="5892794" y="4301085"/>
              <a:ext cx="1794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no</a:t>
              </a:r>
              <a:endParaRPr lang="en-US" sz="2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48668" y="5096935"/>
            <a:ext cx="154093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is a good set!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350001" y="5181602"/>
            <a:ext cx="154093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small cut separates C from the terminals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4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Description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00535" y="1439321"/>
            <a:ext cx="1825732" cy="1659468"/>
            <a:chOff x="612668" y="4047065"/>
            <a:chExt cx="1825732" cy="1659468"/>
          </a:xfrm>
        </p:grpSpPr>
        <p:sp>
          <p:nvSpPr>
            <p:cNvPr id="5" name="Oval 4"/>
            <p:cNvSpPr/>
            <p:nvPr/>
          </p:nvSpPr>
          <p:spPr>
            <a:xfrm>
              <a:off x="880534" y="4047065"/>
              <a:ext cx="1269999" cy="16594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696400" y="4080933"/>
              <a:ext cx="403333" cy="254443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967334" y="4859867"/>
              <a:ext cx="471066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98001" y="5334001"/>
              <a:ext cx="403332" cy="220133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12668" y="5012267"/>
              <a:ext cx="471066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78933" y="4250267"/>
              <a:ext cx="406400" cy="203201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36133" y="4995333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71600" y="4927604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90134" y="4826009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>
            <a:spLocks noChangeAspect="1"/>
          </p:cNvSpPr>
          <p:nvPr/>
        </p:nvSpPr>
        <p:spPr>
          <a:xfrm>
            <a:off x="1423856" y="2642051"/>
            <a:ext cx="137538" cy="13753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3505188" y="1913457"/>
            <a:ext cx="1676400" cy="694265"/>
            <a:chOff x="3505188" y="1913457"/>
            <a:chExt cx="1676400" cy="694265"/>
          </a:xfrm>
        </p:grpSpPr>
        <p:sp>
          <p:nvSpPr>
            <p:cNvPr id="19" name="Right Arrow 18"/>
            <p:cNvSpPr/>
            <p:nvPr/>
          </p:nvSpPr>
          <p:spPr>
            <a:xfrm>
              <a:off x="3572922" y="2252123"/>
              <a:ext cx="1608666" cy="355599"/>
            </a:xfrm>
            <a:prstGeom prst="right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5188" y="1913457"/>
              <a:ext cx="1608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uncontract</a:t>
              </a:r>
              <a:endParaRPr lang="en-US" sz="2400" dirty="0"/>
            </a:p>
          </p:txBody>
        </p:sp>
      </p:grpSp>
      <p:sp>
        <p:nvSpPr>
          <p:cNvPr id="31" name="Oval 30"/>
          <p:cNvSpPr>
            <a:spLocks noChangeAspect="1"/>
          </p:cNvSpPr>
          <p:nvPr/>
        </p:nvSpPr>
        <p:spPr>
          <a:xfrm>
            <a:off x="1474656" y="2015517"/>
            <a:ext cx="137538" cy="13753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067322" y="2421917"/>
            <a:ext cx="137538" cy="13753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17" y="1523999"/>
            <a:ext cx="342900" cy="304800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5557199" y="1439333"/>
            <a:ext cx="2265998" cy="1964268"/>
            <a:chOff x="5557199" y="1439333"/>
            <a:chExt cx="2265998" cy="1964268"/>
          </a:xfrm>
        </p:grpSpPr>
        <p:sp>
          <p:nvSpPr>
            <p:cNvPr id="16" name="Oval 15"/>
            <p:cNvSpPr/>
            <p:nvPr/>
          </p:nvSpPr>
          <p:spPr>
            <a:xfrm>
              <a:off x="5740402" y="1507065"/>
              <a:ext cx="1744132" cy="1896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485460" y="2336802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20927" y="2269073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739461" y="2167478"/>
              <a:ext cx="237067" cy="2878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 rot="18831451">
              <a:off x="5929662" y="1971522"/>
              <a:ext cx="691851" cy="246108"/>
            </a:xfrm>
            <a:prstGeom prst="ellipse">
              <a:avLst/>
            </a:prstGeom>
            <a:solidFill>
              <a:srgbClr val="0000FF">
                <a:alpha val="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 rot="19587665">
              <a:off x="6108308" y="2542143"/>
              <a:ext cx="410064" cy="693272"/>
            </a:xfrm>
            <a:prstGeom prst="ellipse">
              <a:avLst/>
            </a:prstGeom>
            <a:solidFill>
              <a:srgbClr val="0000FF">
                <a:alpha val="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557199" y="1439333"/>
              <a:ext cx="2265998" cy="1710267"/>
              <a:chOff x="5557199" y="1439333"/>
              <a:chExt cx="2265998" cy="1710267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6894931" y="1439333"/>
                <a:ext cx="403333" cy="254443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52131" y="2286000"/>
                <a:ext cx="471066" cy="0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757329" y="1625600"/>
                <a:ext cx="406400" cy="203201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216666" y="2929467"/>
                <a:ext cx="403332" cy="220133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557199" y="2540000"/>
                <a:ext cx="471066" cy="0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/>
            <p:nvPr/>
          </p:nvSpPr>
          <p:spPr>
            <a:xfrm rot="18615116">
              <a:off x="6725531" y="2699659"/>
              <a:ext cx="691851" cy="246108"/>
            </a:xfrm>
            <a:prstGeom prst="ellipse">
              <a:avLst/>
            </a:prstGeom>
            <a:solidFill>
              <a:srgbClr val="0000FF">
                <a:alpha val="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417724" y="3522120"/>
            <a:ext cx="2319876" cy="999082"/>
            <a:chOff x="6417724" y="3522120"/>
            <a:chExt cx="2319876" cy="999082"/>
          </a:xfrm>
        </p:grpSpPr>
        <p:sp>
          <p:nvSpPr>
            <p:cNvPr id="54" name="TextBox 53"/>
            <p:cNvSpPr txBox="1"/>
            <p:nvPr/>
          </p:nvSpPr>
          <p:spPr>
            <a:xfrm>
              <a:off x="6654800" y="3556000"/>
              <a:ext cx="208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well-linked decomposition</a:t>
              </a:r>
              <a:endParaRPr lang="en-US" sz="2400" dirty="0"/>
            </a:p>
          </p:txBody>
        </p:sp>
        <p:sp>
          <p:nvSpPr>
            <p:cNvPr id="55" name="Right Arrow 54"/>
            <p:cNvSpPr/>
            <p:nvPr/>
          </p:nvSpPr>
          <p:spPr>
            <a:xfrm rot="5400000">
              <a:off x="6070588" y="3869256"/>
              <a:ext cx="999082" cy="304809"/>
            </a:xfrm>
            <a:prstGeom prst="right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522135" y="5079990"/>
            <a:ext cx="1794933" cy="728116"/>
            <a:chOff x="3522135" y="5079990"/>
            <a:chExt cx="1794933" cy="728116"/>
          </a:xfrm>
        </p:grpSpPr>
        <p:sp>
          <p:nvSpPr>
            <p:cNvPr id="37" name="Right Arrow 36"/>
            <p:cNvSpPr/>
            <p:nvPr/>
          </p:nvSpPr>
          <p:spPr>
            <a:xfrm rot="10800000">
              <a:off x="3572922" y="5452507"/>
              <a:ext cx="1608666" cy="355599"/>
            </a:xfrm>
            <a:prstGeom prst="right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22135" y="5079990"/>
              <a:ext cx="1794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contract</a:t>
              </a:r>
              <a:endParaRPr lang="en-US" sz="24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34398" y="4707465"/>
            <a:ext cx="2265998" cy="1896536"/>
            <a:chOff x="934398" y="4707465"/>
            <a:chExt cx="2265998" cy="1896536"/>
          </a:xfrm>
        </p:grpSpPr>
        <p:sp>
          <p:nvSpPr>
            <p:cNvPr id="76" name="Oval 75"/>
            <p:cNvSpPr/>
            <p:nvPr/>
          </p:nvSpPr>
          <p:spPr>
            <a:xfrm>
              <a:off x="1236136" y="4707465"/>
              <a:ext cx="1744132" cy="1896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 rot="5400000">
              <a:off x="2221646" y="4809051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 rot="5400000">
              <a:off x="1612045" y="5079986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/>
            </p:cNvSpPr>
            <p:nvPr/>
          </p:nvSpPr>
          <p:spPr>
            <a:xfrm rot="5400000">
              <a:off x="1916845" y="6112919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/>
            </p:cNvSpPr>
            <p:nvPr/>
          </p:nvSpPr>
          <p:spPr>
            <a:xfrm rot="5400000">
              <a:off x="2543380" y="5317051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>
              <a:off x="1981190" y="5520255"/>
              <a:ext cx="728141" cy="558801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9" idx="6"/>
            </p:cNvCxnSpPr>
            <p:nvPr/>
          </p:nvCxnSpPr>
          <p:spPr>
            <a:xfrm rot="5400000" flipV="1">
              <a:off x="1374978" y="5591372"/>
              <a:ext cx="883920" cy="226907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9" idx="7"/>
              <a:endCxn id="61" idx="6"/>
            </p:cNvCxnSpPr>
            <p:nvPr/>
          </p:nvCxnSpPr>
          <p:spPr>
            <a:xfrm rot="5400000" flipV="1">
              <a:off x="2069558" y="4934669"/>
              <a:ext cx="263847" cy="866677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1" idx="3"/>
            </p:cNvCxnSpPr>
            <p:nvPr/>
          </p:nvCxnSpPr>
          <p:spPr>
            <a:xfrm rot="5400000" flipH="1">
              <a:off x="2253824" y="5027495"/>
              <a:ext cx="365440" cy="267235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934398" y="4707466"/>
              <a:ext cx="2265998" cy="1710266"/>
              <a:chOff x="5557199" y="1439334"/>
              <a:chExt cx="2265998" cy="1710266"/>
            </a:xfrm>
          </p:grpSpPr>
          <p:cxnSp>
            <p:nvCxnSpPr>
              <p:cNvPr id="79" name="Straight Connector 78"/>
              <p:cNvCxnSpPr>
                <a:stCxn id="58" idx="1"/>
              </p:cNvCxnSpPr>
              <p:nvPr/>
            </p:nvCxnSpPr>
            <p:spPr>
              <a:xfrm flipV="1">
                <a:off x="7000545" y="1439334"/>
                <a:ext cx="297719" cy="128367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61" idx="7"/>
              </p:cNvCxnSpPr>
              <p:nvPr/>
            </p:nvCxnSpPr>
            <p:spPr>
              <a:xfrm>
                <a:off x="7322279" y="2205017"/>
                <a:ext cx="500918" cy="80983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endCxn id="59" idx="4"/>
              </p:cNvCxnSpPr>
              <p:nvPr/>
            </p:nvCxnSpPr>
            <p:spPr>
              <a:xfrm>
                <a:off x="5757329" y="1625600"/>
                <a:ext cx="477517" cy="277694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216666" y="2929467"/>
                <a:ext cx="403332" cy="220133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557199" y="2540000"/>
                <a:ext cx="471066" cy="0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/>
          <p:cNvGrpSpPr/>
          <p:nvPr/>
        </p:nvGrpSpPr>
        <p:grpSpPr>
          <a:xfrm>
            <a:off x="5607998" y="4639733"/>
            <a:ext cx="2265998" cy="1930402"/>
            <a:chOff x="5607998" y="4639733"/>
            <a:chExt cx="2265998" cy="1930402"/>
          </a:xfrm>
        </p:grpSpPr>
        <p:sp>
          <p:nvSpPr>
            <p:cNvPr id="75" name="Oval 74"/>
            <p:cNvSpPr/>
            <p:nvPr/>
          </p:nvSpPr>
          <p:spPr>
            <a:xfrm>
              <a:off x="5875869" y="4673599"/>
              <a:ext cx="1744132" cy="1896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5400000">
              <a:off x="6654793" y="4673583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5400000">
              <a:off x="6180660" y="5029183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/>
            </p:cNvSpPr>
            <p:nvPr/>
          </p:nvSpPr>
          <p:spPr>
            <a:xfrm rot="5400000">
              <a:off x="6519325" y="5825051"/>
              <a:ext cx="457200" cy="863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/>
            </p:cNvSpPr>
            <p:nvPr/>
          </p:nvSpPr>
          <p:spPr>
            <a:xfrm rot="5400000">
              <a:off x="6968059" y="5427116"/>
              <a:ext cx="541868" cy="2878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6824127" y="5723450"/>
              <a:ext cx="491066" cy="287868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V="1">
              <a:off x="6104460" y="5647251"/>
              <a:ext cx="795866" cy="169333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V="1">
              <a:off x="6714059" y="5054584"/>
              <a:ext cx="321732" cy="711202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>
              <a:off x="6824126" y="5046117"/>
              <a:ext cx="508000" cy="338667"/>
            </a:xfrm>
            <a:prstGeom prst="line">
              <a:avLst/>
            </a:prstGeom>
            <a:ln>
              <a:solidFill>
                <a:srgbClr val="0BB54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5607998" y="4639733"/>
              <a:ext cx="2265998" cy="1710267"/>
              <a:chOff x="5557199" y="1439333"/>
              <a:chExt cx="2265998" cy="1710267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V="1">
                <a:off x="6894931" y="1439333"/>
                <a:ext cx="403333" cy="254443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43" idx="0"/>
              </p:cNvCxnSpPr>
              <p:nvPr/>
            </p:nvCxnSpPr>
            <p:spPr>
              <a:xfrm flipV="1">
                <a:off x="7332128" y="2286000"/>
                <a:ext cx="491069" cy="84650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757329" y="1625600"/>
                <a:ext cx="406400" cy="203201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7216666" y="2929467"/>
                <a:ext cx="403332" cy="220133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557199" y="2540000"/>
                <a:ext cx="471066" cy="0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Rounded Rectangle 101"/>
          <p:cNvSpPr/>
          <p:nvPr/>
        </p:nvSpPr>
        <p:spPr>
          <a:xfrm>
            <a:off x="1134533" y="3302000"/>
            <a:ext cx="3894667" cy="9313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good contracted graph with fewer edges!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7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Good Vertex Subset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2" y="1337733"/>
            <a:ext cx="3776132" cy="6265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Random subset A of vertices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0267" y="2472269"/>
            <a:ext cx="3979333" cy="728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Uncontract + Well-linked decomposition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9467" y="3759202"/>
            <a:ext cx="4131733" cy="728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All clusters have small out-degree?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5600" y="5096933"/>
            <a:ext cx="3725333" cy="711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Good vertex subset?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70388" y="3742257"/>
            <a:ext cx="1608666" cy="677343"/>
            <a:chOff x="3505188" y="1913457"/>
            <a:chExt cx="1608666" cy="677343"/>
          </a:xfrm>
        </p:grpSpPr>
        <p:sp>
          <p:nvSpPr>
            <p:cNvPr id="9" name="Right Arrow 8"/>
            <p:cNvSpPr/>
            <p:nvPr/>
          </p:nvSpPr>
          <p:spPr>
            <a:xfrm>
              <a:off x="3572922" y="2252123"/>
              <a:ext cx="1168411" cy="338677"/>
            </a:xfrm>
            <a:prstGeom prst="right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188" y="1913457"/>
              <a:ext cx="1608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yes</a:t>
              </a:r>
              <a:endParaRPr lang="en-US" sz="2400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757332" y="3860801"/>
            <a:ext cx="3031067" cy="6942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smaller contracted graph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30113" y="4995325"/>
            <a:ext cx="1608666" cy="677343"/>
            <a:chOff x="3505188" y="1913457"/>
            <a:chExt cx="1608666" cy="677343"/>
          </a:xfrm>
        </p:grpSpPr>
        <p:sp>
          <p:nvSpPr>
            <p:cNvPr id="13" name="Right Arrow 12"/>
            <p:cNvSpPr/>
            <p:nvPr/>
          </p:nvSpPr>
          <p:spPr>
            <a:xfrm>
              <a:off x="3572922" y="2252123"/>
              <a:ext cx="1168411" cy="338677"/>
            </a:xfrm>
            <a:prstGeom prst="right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188" y="1913457"/>
              <a:ext cx="1608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yes</a:t>
              </a:r>
              <a:endParaRPr lang="en-US" sz="2400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300132" y="5266267"/>
            <a:ext cx="1320801" cy="52493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done!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79599" y="5825067"/>
            <a:ext cx="1134527" cy="626533"/>
            <a:chOff x="1879599" y="5825067"/>
            <a:chExt cx="1134527" cy="626533"/>
          </a:xfrm>
        </p:grpSpPr>
        <p:sp>
          <p:nvSpPr>
            <p:cNvPr id="16" name="Bent-Up Arrow 15"/>
            <p:cNvSpPr/>
            <p:nvPr/>
          </p:nvSpPr>
          <p:spPr>
            <a:xfrm rot="5400000">
              <a:off x="2387592" y="5825067"/>
              <a:ext cx="626533" cy="626534"/>
            </a:xfrm>
            <a:prstGeom prst="bentUp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79599" y="5858933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62661" y="4470401"/>
            <a:ext cx="778939" cy="643466"/>
            <a:chOff x="1862661" y="4470401"/>
            <a:chExt cx="778939" cy="643466"/>
          </a:xfrm>
        </p:grpSpPr>
        <p:sp>
          <p:nvSpPr>
            <p:cNvPr id="18" name="TextBox 17"/>
            <p:cNvSpPr txBox="1"/>
            <p:nvPr/>
          </p:nvSpPr>
          <p:spPr>
            <a:xfrm>
              <a:off x="1862661" y="4588933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</a:t>
              </a:r>
              <a:endParaRPr lang="en-US" sz="2400" dirty="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2387599" y="4470401"/>
              <a:ext cx="254001" cy="643466"/>
            </a:xfrm>
            <a:prstGeom prst="downArrow">
              <a:avLst/>
            </a:prstGeom>
            <a:solidFill>
              <a:srgbClr val="AC0D11"/>
            </a:solidFill>
            <a:ln>
              <a:solidFill>
                <a:srgbClr val="AC0D1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own Arrow 19"/>
          <p:cNvSpPr/>
          <p:nvPr/>
        </p:nvSpPr>
        <p:spPr>
          <a:xfrm>
            <a:off x="2319872" y="3234272"/>
            <a:ext cx="270928" cy="507995"/>
          </a:xfrm>
          <a:prstGeom prst="downArrow">
            <a:avLst/>
          </a:prstGeom>
          <a:solidFill>
            <a:srgbClr val="AC0D11"/>
          </a:solidFill>
          <a:ln>
            <a:solidFill>
              <a:srgbClr val="AC0D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2319872" y="2015071"/>
            <a:ext cx="254000" cy="440267"/>
          </a:xfrm>
          <a:prstGeom prst="downArrow">
            <a:avLst/>
          </a:prstGeom>
          <a:solidFill>
            <a:srgbClr val="AC0D11"/>
          </a:solidFill>
          <a:ln>
            <a:solidFill>
              <a:srgbClr val="AC0D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960532" y="6028268"/>
            <a:ext cx="3031067" cy="6942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smaller contracted graph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031065" y="5977468"/>
            <a:ext cx="2353735" cy="7450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uncontract + </a:t>
            </a:r>
            <a:r>
              <a:rPr lang="en-US" sz="2400" dirty="0" err="1">
                <a:solidFill>
                  <a:srgbClr val="000000"/>
                </a:solidFill>
              </a:rPr>
              <a:t>WLD+contract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367867" y="6265333"/>
            <a:ext cx="575733" cy="304800"/>
          </a:xfrm>
          <a:prstGeom prst="rightArrow">
            <a:avLst/>
          </a:prstGeom>
          <a:solidFill>
            <a:srgbClr val="AC0D11"/>
          </a:solidFill>
          <a:ln>
            <a:solidFill>
              <a:srgbClr val="AC0D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4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</a:t>
            </a:r>
            <a:r>
              <a:rPr lang="en-US" dirty="0" err="1" smtClean="0"/>
              <a:t>EDPwC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91710" y="1337733"/>
            <a:ext cx="6028266" cy="728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Find a good family of vertex subsets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91710" y="2833513"/>
            <a:ext cx="6028266" cy="7281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Embed an expander into 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1710" y="4329290"/>
            <a:ext cx="6028267" cy="7281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Find vertex-disjoint routing on the expander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91710" y="5825066"/>
            <a:ext cx="6028267" cy="728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Transform into routing in 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470379" y="3572940"/>
            <a:ext cx="304798" cy="745060"/>
          </a:xfrm>
          <a:prstGeom prst="downArrow">
            <a:avLst/>
          </a:prstGeom>
          <a:solidFill>
            <a:srgbClr val="AC0D11"/>
          </a:solidFill>
          <a:ln>
            <a:solidFill>
              <a:srgbClr val="AC0D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478843" y="2099738"/>
            <a:ext cx="296334" cy="711195"/>
          </a:xfrm>
          <a:prstGeom prst="downArrow">
            <a:avLst/>
          </a:prstGeom>
          <a:solidFill>
            <a:srgbClr val="AC0D11"/>
          </a:solidFill>
          <a:ln>
            <a:solidFill>
              <a:srgbClr val="AC0D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4453446" y="5096940"/>
            <a:ext cx="304798" cy="745060"/>
          </a:xfrm>
          <a:prstGeom prst="downArrow">
            <a:avLst/>
          </a:prstGeom>
          <a:solidFill>
            <a:srgbClr val="AC0D11"/>
          </a:solidFill>
          <a:ln>
            <a:solidFill>
              <a:srgbClr val="AC0D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7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 animBg="1"/>
      <p:bldP spid="21" grpId="0" animBg="1"/>
      <p:bldP spid="3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obtain a </a:t>
            </a:r>
            <a:r>
              <a:rPr lang="en-US" dirty="0" err="1" smtClean="0"/>
              <a:t>polylog</a:t>
            </a:r>
            <a:r>
              <a:rPr lang="en-US" dirty="0" smtClean="0"/>
              <a:t>(k)-approximation for </a:t>
            </a:r>
            <a:r>
              <a:rPr lang="en-US" dirty="0" err="1" smtClean="0"/>
              <a:t>EDPwC</a:t>
            </a:r>
            <a:r>
              <a:rPr lang="en-US" dirty="0" smtClean="0"/>
              <a:t> with congestion 14.</a:t>
            </a:r>
          </a:p>
          <a:p>
            <a:r>
              <a:rPr lang="en-US" dirty="0" smtClean="0"/>
              <a:t>Smaller congestion?</a:t>
            </a:r>
          </a:p>
          <a:p>
            <a:r>
              <a:rPr lang="en-US" dirty="0" smtClean="0"/>
              <a:t>Congestion minimization?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13867" y="4690533"/>
            <a:ext cx="2810934" cy="11514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AC0D11"/>
                </a:solidFill>
              </a:rPr>
              <a:t>Thank you!</a:t>
            </a:r>
            <a:endParaRPr lang="en-US" sz="3600" dirty="0">
              <a:solidFill>
                <a:srgbClr val="AC0D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6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Route as many pairs as possible; minimize edge congestion.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  <p:cxnSp>
        <p:nvCxnSpPr>
          <p:cNvPr id="26" name="Straight Connector 25"/>
          <p:cNvCxnSpPr>
            <a:stCxn id="6" idx="3"/>
          </p:cNvCxnSpPr>
          <p:nvPr/>
        </p:nvCxnSpPr>
        <p:spPr>
          <a:xfrm flipH="1" flipV="1">
            <a:off x="1715846" y="4922482"/>
            <a:ext cx="959004" cy="2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089400" y="3848100"/>
            <a:ext cx="4635500" cy="124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81413"/>
                </a:solidFill>
              </a:rPr>
              <a:t>3 pairs with congestion 2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7814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2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7034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28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Input</a:t>
            </a:r>
            <a:r>
              <a:rPr lang="en-US" dirty="0" smtClean="0"/>
              <a:t>: Graph G, source-sink pairs 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),…,(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1413"/>
                </a:solidFill>
              </a:rPr>
              <a:t>Goal</a:t>
            </a:r>
            <a:r>
              <a:rPr lang="en-US" dirty="0" smtClean="0"/>
              <a:t>: Route as many pairs as possible; minimize edge congestion.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34658" y="4128031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534658" y="4792025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648068" y="4766624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639601" y="4110390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34388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34388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168205" y="369192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168205" y="5297247"/>
            <a:ext cx="182880" cy="18288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5"/>
            <a:endCxn id="4" idx="1"/>
          </p:cNvCxnSpPr>
          <p:nvPr/>
        </p:nvCxnSpPr>
        <p:spPr>
          <a:xfrm>
            <a:off x="1190486" y="3848025"/>
            <a:ext cx="370954" cy="306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4"/>
          </p:cNvCxnSpPr>
          <p:nvPr/>
        </p:nvCxnSpPr>
        <p:spPr>
          <a:xfrm flipV="1">
            <a:off x="1626098" y="4310911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39044" y="4282727"/>
            <a:ext cx="0" cy="48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4" idx="6"/>
          </p:cNvCxnSpPr>
          <p:nvPr/>
        </p:nvCxnSpPr>
        <p:spPr>
          <a:xfrm flipH="1">
            <a:off x="1717538" y="4201830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15845" y="4871682"/>
            <a:ext cx="922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  <a:endCxn id="5" idx="3"/>
          </p:cNvCxnSpPr>
          <p:nvPr/>
        </p:nvCxnSpPr>
        <p:spPr>
          <a:xfrm flipV="1">
            <a:off x="1190486" y="4948123"/>
            <a:ext cx="370954" cy="3759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2795699" y="3848025"/>
            <a:ext cx="399288" cy="289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" idx="1"/>
          </p:cNvCxnSpPr>
          <p:nvPr/>
        </p:nvCxnSpPr>
        <p:spPr>
          <a:xfrm>
            <a:off x="2816088" y="4923294"/>
            <a:ext cx="378899" cy="400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3577167"/>
            <a:ext cx="2921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5444067"/>
            <a:ext cx="266700" cy="3048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5469467"/>
            <a:ext cx="304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445933"/>
            <a:ext cx="279400" cy="3048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3" y="3845983"/>
            <a:ext cx="3048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740150"/>
            <a:ext cx="279400" cy="3175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89400" y="3848100"/>
            <a:ext cx="4635500" cy="124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781413"/>
                </a:solidFill>
              </a:rPr>
              <a:t>3</a:t>
            </a:r>
            <a:r>
              <a:rPr lang="en-US" sz="2800" dirty="0" smtClean="0">
                <a:solidFill>
                  <a:srgbClr val="781413"/>
                </a:solidFill>
              </a:rPr>
              <a:t> pairs with congestion 2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781413"/>
                </a:solidFill>
              </a:rPr>
              <a:t>2</a:t>
            </a:r>
            <a:r>
              <a:rPr lang="en-US" sz="2800" dirty="0" smtClean="0">
                <a:solidFill>
                  <a:srgbClr val="781413"/>
                </a:solidFill>
              </a:rPr>
              <a:t> pairs with congestion 1</a:t>
            </a:r>
            <a:endParaRPr lang="en-US" sz="2800" dirty="0">
              <a:solidFill>
                <a:srgbClr val="7814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0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7034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275167"/>
            <a:ext cx="4470400" cy="1446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Edge Disjoint Paths (EDP)</a:t>
            </a:r>
          </a:p>
          <a:p>
            <a:r>
              <a:rPr lang="en-US" sz="2800" dirty="0" smtClean="0"/>
              <a:t>Route maximum number of pairs on edge-disjoint paths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90533" y="232833"/>
            <a:ext cx="4301067" cy="6438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Congestion</a:t>
            </a:r>
            <a:r>
              <a:rPr lang="en-US" dirty="0" smtClean="0"/>
              <a:t> </a:t>
            </a:r>
            <a:r>
              <a:rPr lang="en-US" sz="3200" dirty="0">
                <a:solidFill>
                  <a:srgbClr val="0000FF"/>
                </a:solidFill>
              </a:rPr>
              <a:t>Minimization</a:t>
            </a:r>
          </a:p>
          <a:p>
            <a:r>
              <a:rPr lang="en-US" sz="2800" dirty="0" smtClean="0"/>
              <a:t>Route all pairs; minimize congestion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39737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93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Route all pairs; minimize </a:t>
            </a:r>
            <a:r>
              <a:rPr lang="en-US" dirty="0" smtClean="0"/>
              <a:t>congestion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-</a:t>
            </a:r>
            <a:r>
              <a:rPr lang="en-US" dirty="0"/>
              <a:t>approximation </a:t>
            </a:r>
            <a:r>
              <a:rPr lang="en-US" dirty="0">
                <a:solidFill>
                  <a:srgbClr val="008000"/>
                </a:solidFill>
              </a:rPr>
              <a:t>[</a:t>
            </a:r>
            <a:r>
              <a:rPr lang="en-US" dirty="0" err="1">
                <a:solidFill>
                  <a:srgbClr val="008000"/>
                </a:solidFill>
              </a:rPr>
              <a:t>Raghavan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</a:rPr>
              <a:t>Thompson ‘87]</a:t>
            </a:r>
          </a:p>
          <a:p>
            <a:r>
              <a:rPr lang="en-US" dirty="0" smtClean="0"/>
              <a:t>                   -hard to approximate </a:t>
            </a:r>
            <a:r>
              <a:rPr lang="en-US" dirty="0" smtClean="0">
                <a:solidFill>
                  <a:srgbClr val="008000"/>
                </a:solidFill>
              </a:rPr>
              <a:t>[Andrews, Zhang ‘07]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2338917"/>
            <a:ext cx="2730500" cy="368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3340100"/>
            <a:ext cx="1739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0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2122</Words>
  <Application>Microsoft Macintosh PowerPoint</Application>
  <PresentationFormat>On-screen Show (4:3)</PresentationFormat>
  <Paragraphs>278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Routing in Undirected Graphs with Constant Congestion</vt:lpstr>
      <vt:lpstr>Routing Problems</vt:lpstr>
      <vt:lpstr>Routing Problems</vt:lpstr>
      <vt:lpstr>Routing Problems</vt:lpstr>
      <vt:lpstr>Routing Problems</vt:lpstr>
      <vt:lpstr>Routing Problems</vt:lpstr>
      <vt:lpstr>Routing Problems</vt:lpstr>
      <vt:lpstr>PowerPoint Presentation</vt:lpstr>
      <vt:lpstr>Congestion Minimization</vt:lpstr>
      <vt:lpstr>Edge Disjoint Paths (EDP)</vt:lpstr>
      <vt:lpstr>Edge Disjoint Paths (EDP)</vt:lpstr>
      <vt:lpstr>Special Cases</vt:lpstr>
      <vt:lpstr>PowerPoint Presentation</vt:lpstr>
      <vt:lpstr>EDPwC</vt:lpstr>
      <vt:lpstr>PowerPoint Presentation</vt:lpstr>
      <vt:lpstr>Well-Linkedness [Robertson,Seymour], [Chekuri, Khanna, Shepherd], [Raecke] </vt:lpstr>
      <vt:lpstr>Well-Linkedness</vt:lpstr>
      <vt:lpstr>Well-Linkedness</vt:lpstr>
      <vt:lpstr>Pre-Processing</vt:lpstr>
      <vt:lpstr>High-Level Plan [CKS ‘04]</vt:lpstr>
      <vt:lpstr>Goal</vt:lpstr>
      <vt:lpstr>Cut-Matching Game [Khandekar, Rao, Vazirani ’06]</vt:lpstr>
      <vt:lpstr>Embedding Expander into Graph</vt:lpstr>
      <vt:lpstr>Embedding Expander into Graph</vt:lpstr>
      <vt:lpstr>Solution?</vt:lpstr>
      <vt:lpstr>Getting a Constant Congestion</vt:lpstr>
      <vt:lpstr>Starting Point</vt:lpstr>
      <vt:lpstr>Embedding an Expander into G</vt:lpstr>
      <vt:lpstr>Embedding an Expander into G</vt:lpstr>
      <vt:lpstr>Embedding an Expander into G</vt:lpstr>
      <vt:lpstr>Embedding an Expander into G</vt:lpstr>
      <vt:lpstr>Good Vertex Subset</vt:lpstr>
      <vt:lpstr>Family of Good Vertex Subsets</vt:lpstr>
      <vt:lpstr>Rest of the proof</vt:lpstr>
      <vt:lpstr>Rest of the proof</vt:lpstr>
      <vt:lpstr>PowerPoint Presentation</vt:lpstr>
      <vt:lpstr>PowerPoint Presentation</vt:lpstr>
      <vt:lpstr>PowerPoint Presentation</vt:lpstr>
      <vt:lpstr>PowerPoint Presentation</vt:lpstr>
      <vt:lpstr>Embedding an Expander</vt:lpstr>
      <vt:lpstr>Embedding an Expander</vt:lpstr>
      <vt:lpstr>Embedding an Expander</vt:lpstr>
      <vt:lpstr>Embedding an Expander</vt:lpstr>
      <vt:lpstr>Grouping Technique [CKS]</vt:lpstr>
      <vt:lpstr>Embedding an Expander</vt:lpstr>
      <vt:lpstr>Rest of the proof</vt:lpstr>
      <vt:lpstr>Rest of the proof</vt:lpstr>
      <vt:lpstr>Contracted Graphs</vt:lpstr>
      <vt:lpstr>Finding a Good Vertex Subset</vt:lpstr>
      <vt:lpstr>Iteration Description</vt:lpstr>
      <vt:lpstr>Iteration Description</vt:lpstr>
      <vt:lpstr>Iteration Description</vt:lpstr>
      <vt:lpstr>Iteration Description</vt:lpstr>
      <vt:lpstr>Iteration Description</vt:lpstr>
      <vt:lpstr>Iteration Description</vt:lpstr>
      <vt:lpstr>Finding a Good Vertex Subset</vt:lpstr>
      <vt:lpstr>Algorithm for EDPwC</vt:lpstr>
      <vt:lpstr>Summary</vt:lpstr>
    </vt:vector>
  </TitlesOfParts>
  <Company>TTI-C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 in Undirected Graphs with Constant Congestion</dc:title>
  <dc:creator>Julia Chuzhoy</dc:creator>
  <cp:lastModifiedBy>Julia Chuzhoy</cp:lastModifiedBy>
  <cp:revision>121</cp:revision>
  <dcterms:created xsi:type="dcterms:W3CDTF">2011-11-14T16:40:03Z</dcterms:created>
  <dcterms:modified xsi:type="dcterms:W3CDTF">2011-12-02T18:53:19Z</dcterms:modified>
</cp:coreProperties>
</file>