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handoutMasterIdLst>
    <p:handoutMasterId r:id="rId60"/>
  </p:handoutMasterIdLst>
  <p:sldIdLst>
    <p:sldId id="499" r:id="rId3"/>
    <p:sldId id="566" r:id="rId4"/>
    <p:sldId id="589" r:id="rId5"/>
    <p:sldId id="590" r:id="rId6"/>
    <p:sldId id="591" r:id="rId7"/>
    <p:sldId id="592" r:id="rId8"/>
    <p:sldId id="605" r:id="rId9"/>
    <p:sldId id="569" r:id="rId10"/>
    <p:sldId id="555" r:id="rId11"/>
    <p:sldId id="476" r:id="rId12"/>
    <p:sldId id="616" r:id="rId13"/>
    <p:sldId id="617" r:id="rId14"/>
    <p:sldId id="618" r:id="rId15"/>
    <p:sldId id="567" r:id="rId16"/>
    <p:sldId id="533" r:id="rId17"/>
    <p:sldId id="534" r:id="rId18"/>
    <p:sldId id="559" r:id="rId19"/>
    <p:sldId id="556" r:id="rId20"/>
    <p:sldId id="553" r:id="rId21"/>
    <p:sldId id="554" r:id="rId22"/>
    <p:sldId id="522" r:id="rId23"/>
    <p:sldId id="461" r:id="rId24"/>
    <p:sldId id="565" r:id="rId25"/>
    <p:sldId id="515" r:id="rId26"/>
    <p:sldId id="491" r:id="rId27"/>
    <p:sldId id="549" r:id="rId28"/>
    <p:sldId id="517" r:id="rId29"/>
    <p:sldId id="570" r:id="rId30"/>
    <p:sldId id="611" r:id="rId31"/>
    <p:sldId id="612" r:id="rId32"/>
    <p:sldId id="613" r:id="rId33"/>
    <p:sldId id="597" r:id="rId34"/>
    <p:sldId id="598" r:id="rId35"/>
    <p:sldId id="599" r:id="rId36"/>
    <p:sldId id="600" r:id="rId37"/>
    <p:sldId id="601" r:id="rId38"/>
    <p:sldId id="602" r:id="rId39"/>
    <p:sldId id="610" r:id="rId40"/>
    <p:sldId id="578" r:id="rId41"/>
    <p:sldId id="579" r:id="rId42"/>
    <p:sldId id="580" r:id="rId43"/>
    <p:sldId id="581" r:id="rId44"/>
    <p:sldId id="593" r:id="rId45"/>
    <p:sldId id="582" r:id="rId46"/>
    <p:sldId id="583" r:id="rId47"/>
    <p:sldId id="594" r:id="rId48"/>
    <p:sldId id="596" r:id="rId49"/>
    <p:sldId id="584" r:id="rId50"/>
    <p:sldId id="585" r:id="rId51"/>
    <p:sldId id="606" r:id="rId52"/>
    <p:sldId id="595" r:id="rId53"/>
    <p:sldId id="586" r:id="rId54"/>
    <p:sldId id="587" r:id="rId55"/>
    <p:sldId id="588" r:id="rId56"/>
    <p:sldId id="604" r:id="rId57"/>
    <p:sldId id="550" r:id="rId5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44" autoAdjust="0"/>
  </p:normalViewPr>
  <p:slideViewPr>
    <p:cSldViewPr>
      <p:cViewPr>
        <p:scale>
          <a:sx n="53" d="100"/>
          <a:sy n="53" d="100"/>
        </p:scale>
        <p:origin x="-18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0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48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50" Type="http://schemas.openxmlformats.org/officeDocument/2006/relationships/slide" Target="slides/slide50.xml"/><Relationship Id="rId55" Type="http://schemas.openxmlformats.org/officeDocument/2006/relationships/slide" Target="slides/slide55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41" Type="http://schemas.openxmlformats.org/officeDocument/2006/relationships/slide" Target="slides/slide41.xml"/><Relationship Id="rId54" Type="http://schemas.openxmlformats.org/officeDocument/2006/relationships/slide" Target="slides/slide54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3" Type="http://schemas.openxmlformats.org/officeDocument/2006/relationships/slide" Target="slides/slide53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49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2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56" Type="http://schemas.openxmlformats.org/officeDocument/2006/relationships/slide" Target="slides/slide56.xml"/><Relationship Id="rId8" Type="http://schemas.openxmlformats.org/officeDocument/2006/relationships/slide" Target="slides/slide8.xml"/><Relationship Id="rId51" Type="http://schemas.openxmlformats.org/officeDocument/2006/relationships/slide" Target="slides/slide51.xml"/><Relationship Id="rId3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436213A-8ECF-4DA9-9403-620EB14492A5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17E21B-C592-4A57-9F2F-8FCB424B4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10C77B3-FB52-4A43-85C9-19031351AFBA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8BE5A5E-9641-46C5-B3EF-2FEFD9805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FC59F-ECE1-4B72-961A-324DD47A063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9C31F4-BAAA-41D5-A054-A88191F68C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8F77FC-74C0-4AB6-AEE4-0D1121D53B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BFBBE5-10C9-4D42-8D29-88D69F8BC9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2870D8-0B25-486F-907F-AC8BA01DC3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C55184-34FA-4768-A0CA-1930AD3F3C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177C14-8EED-4EF2-9DB1-654A87F29C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7388A-FE10-4DB2-A57C-362BF39E61E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96640F-E2F2-4001-8B23-67BDA54DE8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53E52B-B444-43BB-85B8-D3AE87F0C9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15AC60-2DEA-447B-ABAF-FE92C536A5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4DC009-44EE-41FF-98BC-E0BB8F0F74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460141-C498-483E-8DE1-440D47C8BF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E0DD0F-1FD9-4E88-8942-334574659E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E29DDE-C9B2-45AE-B44B-7D67162CBD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FFF605-7780-4416-ABEB-FD6CD875C9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5A5E-9641-46C5-B3EF-2FEFD980524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D3BF8-D288-41E1-A7DD-869893C4C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70C0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D52B-1810-4598-B7BF-249849A68D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citation.aip.org/getabs/servlet/GetabsServlet?prog=normal&amp;id=PRLTAO000097000022223002000001&amp;idtype=cvips&amp;gifs=y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citation.aip.org/getabs/servlet/GetabsServlet?prog=normal&amp;id=PRLTAO000100000013136406000001&amp;idtype=cvips&amp;gifs=yes" TargetMode="External"/><Relationship Id="rId4" Type="http://schemas.openxmlformats.org/officeDocument/2006/relationships/hyperlink" Target="http://rparticle.web-p.cisti.nrc.ca/rparticle/RpArticleViewer?_handler_=HandleInitialGet&amp;journal=cjc&amp;volume=87&amp;calyLang=eng&amp;media=html&amp;articleFile=v09-095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rb.aps.org/abstract/PRB/v81/i23/e235128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4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Four mini-talks on ground-state DFT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Kieron Burke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UC Irvine Chemistry and Physics</a:t>
            </a:r>
          </a:p>
          <a:p>
            <a:r>
              <a:rPr lang="en-US" dirty="0" smtClean="0"/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General ground-state DFT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Semiclassical</a:t>
            </a:r>
            <a:r>
              <a:rPr lang="en-US" dirty="0" smtClean="0">
                <a:solidFill>
                  <a:schemeClr val="tx1"/>
                </a:solidFill>
              </a:rPr>
              <a:t> approach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Potential functional approximations</a:t>
            </a: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PERSISTENCE OF CHEMISTRY IN THE LIMIT OF LARGE ATOMIC NUMBER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57912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http://dft.uci.edu</a:t>
            </a:r>
            <a:endParaRPr lang="en-US" dirty="0"/>
          </a:p>
        </p:txBody>
      </p:sp>
    </p:spTree>
  </p:cSld>
  <p:clrMapOvr>
    <a:masterClrMapping/>
  </p:clrMapOvr>
  <p:transition advTm="4345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gclo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"/>
            <a:ext cx="9285902" cy="602966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Too many functionals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6172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 Elliott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</a:t>
            </a:r>
            <a:r>
              <a:rPr lang="en-US" baseline="0" dirty="0" smtClean="0"/>
              <a:t>s users despise about DFT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No simple rule for reliability</a:t>
            </a:r>
          </a:p>
          <a:p>
            <a:r>
              <a:rPr lang="en-US" dirty="0" smtClean="0"/>
              <a:t>No systematic route to improvement</a:t>
            </a:r>
          </a:p>
          <a:p>
            <a:r>
              <a:rPr lang="en-US" dirty="0" smtClean="0"/>
              <a:t>If your property turns out to be inaccurate, must wait several decades for solution</a:t>
            </a:r>
          </a:p>
          <a:p>
            <a:r>
              <a:rPr lang="en-US" dirty="0" smtClean="0"/>
              <a:t>Complete disconnect from other methods</a:t>
            </a:r>
          </a:p>
          <a:p>
            <a:r>
              <a:rPr lang="en-US" dirty="0" smtClean="0"/>
              <a:t>Full of arcane insider jargon</a:t>
            </a:r>
          </a:p>
          <a:p>
            <a:r>
              <a:rPr lang="en-US" dirty="0" smtClean="0"/>
              <a:t>Too many </a:t>
            </a:r>
            <a:r>
              <a:rPr lang="en-US" dirty="0" err="1" smtClean="0"/>
              <a:t>functionals</a:t>
            </a:r>
            <a:r>
              <a:rPr lang="en-US" dirty="0" smtClean="0"/>
              <a:t> to choose from</a:t>
            </a:r>
          </a:p>
          <a:p>
            <a:r>
              <a:rPr lang="en-US" dirty="0" smtClean="0"/>
              <a:t>Can only be learned from another DFT guru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14,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Sandia National Labs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</a:t>
            </a:r>
            <a:r>
              <a:rPr lang="en-US" baseline="0" dirty="0" smtClean="0"/>
              <a:t>s developers love about DFT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No simple rule for reliability</a:t>
            </a:r>
          </a:p>
          <a:p>
            <a:r>
              <a:rPr lang="en-US" dirty="0" smtClean="0"/>
              <a:t>No systematic route to improvement</a:t>
            </a:r>
          </a:p>
          <a:p>
            <a:r>
              <a:rPr lang="en-US" dirty="0" smtClean="0"/>
              <a:t>If a property turns out to be inaccurate, can take several decades for solution</a:t>
            </a:r>
          </a:p>
          <a:p>
            <a:r>
              <a:rPr lang="en-US" dirty="0" smtClean="0"/>
              <a:t>Wonderful disconnect from other methods</a:t>
            </a:r>
          </a:p>
          <a:p>
            <a:r>
              <a:rPr lang="en-US" dirty="0" smtClean="0"/>
              <a:t>Lots of lovely arcane insider jargon</a:t>
            </a:r>
          </a:p>
          <a:p>
            <a:r>
              <a:rPr lang="en-US" dirty="0" smtClean="0"/>
              <a:t>So many </a:t>
            </a:r>
            <a:r>
              <a:rPr lang="en-US" dirty="0" err="1" smtClean="0"/>
              <a:t>functionals</a:t>
            </a:r>
            <a:r>
              <a:rPr lang="en-US" dirty="0" smtClean="0"/>
              <a:t> to choose from</a:t>
            </a:r>
          </a:p>
          <a:p>
            <a:r>
              <a:rPr lang="en-US" dirty="0" smtClean="0"/>
              <a:t>Must be learned from another DFT guru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14,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Sandia National Labs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DFT development</a:t>
            </a:r>
            <a:endParaRPr lang="en-US" dirty="0"/>
          </a:p>
        </p:txBody>
      </p:sp>
      <p:pic>
        <p:nvPicPr>
          <p:cNvPr id="11" name="Content Placeholder 10" descr="BlindMenElephan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752600"/>
            <a:ext cx="7543271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14,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Sandia National Labs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7391400" y="1981200"/>
            <a:ext cx="914400" cy="1371600"/>
            <a:chOff x="7848600" y="1600200"/>
            <a:chExt cx="914400" cy="1371600"/>
          </a:xfrm>
        </p:grpSpPr>
        <p:sp>
          <p:nvSpPr>
            <p:cNvPr id="12" name="TextBox 11"/>
            <p:cNvSpPr txBox="1"/>
            <p:nvPr/>
          </p:nvSpPr>
          <p:spPr>
            <a:xfrm>
              <a:off x="7848600" y="1676400"/>
              <a:ext cx="914400" cy="12003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It’s tail must decay like -1/r</a:t>
              </a:r>
              <a:endParaRPr lang="en-US" dirty="0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7848600" y="1600200"/>
              <a:ext cx="914400" cy="1371600"/>
            </a:xfrm>
            <a:prstGeom prst="wedgeRound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1905000" y="2057400"/>
            <a:ext cx="914400" cy="1461195"/>
            <a:chOff x="7848600" y="1600200"/>
            <a:chExt cx="914400" cy="1461195"/>
          </a:xfrm>
        </p:grpSpPr>
        <p:sp>
          <p:nvSpPr>
            <p:cNvPr id="16" name="TextBox 15"/>
            <p:cNvSpPr txBox="1"/>
            <p:nvPr/>
          </p:nvSpPr>
          <p:spPr>
            <a:xfrm>
              <a:off x="7848600" y="1676400"/>
              <a:ext cx="914400" cy="13849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It must have sharp steps for stretched bonds</a:t>
              </a:r>
              <a:endParaRPr lang="en-US" sz="1400" dirty="0"/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7848600" y="1600200"/>
              <a:ext cx="914400" cy="1371600"/>
            </a:xfrm>
            <a:prstGeom prst="wedgeRound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4419600" y="2362200"/>
            <a:ext cx="914400" cy="1371600"/>
            <a:chOff x="7848600" y="1600200"/>
            <a:chExt cx="914400" cy="1371600"/>
          </a:xfrm>
        </p:grpSpPr>
        <p:sp>
          <p:nvSpPr>
            <p:cNvPr id="19" name="TextBox 18"/>
            <p:cNvSpPr txBox="1"/>
            <p:nvPr/>
          </p:nvSpPr>
          <p:spPr>
            <a:xfrm>
              <a:off x="7848600" y="1676400"/>
              <a:ext cx="914400" cy="11695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It keeps H</a:t>
              </a:r>
              <a:r>
                <a:rPr lang="en-US" sz="1400" baseline="-25000" dirty="0" smtClean="0"/>
                <a:t>2</a:t>
              </a:r>
              <a:r>
                <a:rPr lang="en-US" sz="1400" dirty="0" smtClean="0"/>
                <a:t> in singlet state as R</a:t>
              </a:r>
              <a:r>
                <a:rPr lang="en-US" sz="1400" dirty="0" smtClean="0">
                  <a:latin typeface="Calibri"/>
                </a:rPr>
                <a:t>→∞</a:t>
              </a:r>
              <a:endParaRPr lang="en-US" sz="1400" dirty="0"/>
            </a:p>
          </p:txBody>
        </p:sp>
        <p:sp>
          <p:nvSpPr>
            <p:cNvPr id="20" name="Rounded Rectangular Callout 19"/>
            <p:cNvSpPr/>
            <p:nvPr/>
          </p:nvSpPr>
          <p:spPr>
            <a:xfrm>
              <a:off x="7848600" y="1600200"/>
              <a:ext cx="914400" cy="1371600"/>
            </a:xfrm>
            <a:prstGeom prst="wedgeRound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209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Semiclassical</a:t>
            </a:r>
            <a:r>
              <a:rPr lang="en-US" dirty="0" smtClean="0"/>
              <a:t> underpinnings of density functional approximations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Elliott, </a:t>
            </a:r>
            <a:r>
              <a:rPr lang="en-US" dirty="0" err="1" smtClean="0"/>
              <a:t>Donghyung</a:t>
            </a:r>
            <a:r>
              <a:rPr lang="en-US" dirty="0" smtClean="0"/>
              <a:t> Lee, Attila </a:t>
            </a:r>
            <a:r>
              <a:rPr lang="en-US" dirty="0" err="1" smtClean="0"/>
              <a:t>Cangi</a:t>
            </a:r>
            <a:endParaRPr lang="en-US" dirty="0" smtClean="0"/>
          </a:p>
          <a:p>
            <a:r>
              <a:rPr lang="en-US" dirty="0" smtClean="0"/>
              <a:t>UC Irvine, Chemistry and Physics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T</a:t>
            </a:r>
            <a:r>
              <a:rPr lang="en-US" baseline="-25000" dirty="0" smtClean="0"/>
              <a:t>s</a:t>
            </a:r>
            <a:r>
              <a:rPr lang="en-US" dirty="0" smtClean="0"/>
              <a:t> and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xc</a:t>
            </a:r>
            <a:endParaRPr lang="en-US" baseline="-25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Pure DFT in principle gives E directly from n</a:t>
            </a:r>
          </a:p>
          <a:p>
            <a:pPr lvl="1"/>
            <a:r>
              <a:rPr lang="en-US" dirty="0" smtClean="0"/>
              <a:t>Original TF theory of this type</a:t>
            </a:r>
          </a:p>
          <a:p>
            <a:pPr lvl="1"/>
            <a:r>
              <a:rPr lang="en-US" dirty="0" smtClean="0"/>
              <a:t>Need to approximate T</a:t>
            </a:r>
            <a:r>
              <a:rPr lang="en-US" baseline="-25000" dirty="0" smtClean="0"/>
              <a:t>S </a:t>
            </a:r>
            <a:r>
              <a:rPr lang="en-US" dirty="0" smtClean="0"/>
              <a:t>very accurately</a:t>
            </a:r>
          </a:p>
          <a:p>
            <a:pPr lvl="1"/>
            <a:r>
              <a:rPr lang="en-US" dirty="0" smtClean="0"/>
              <a:t>Thomas-Fermi theory of this type</a:t>
            </a:r>
          </a:p>
          <a:p>
            <a:pPr lvl="1"/>
            <a:r>
              <a:rPr lang="en-US" dirty="0" smtClean="0"/>
              <a:t>Modern orbital-free DFT quest.</a:t>
            </a:r>
          </a:p>
          <a:p>
            <a:pPr lvl="1"/>
            <a:r>
              <a:rPr lang="en-US" dirty="0" smtClean="0"/>
              <a:t>Misses quantum oscillations such as atomic shell structure</a:t>
            </a:r>
          </a:p>
          <a:p>
            <a:r>
              <a:rPr lang="en-US" dirty="0" smtClean="0"/>
              <a:t>KS theory uses </a:t>
            </a:r>
            <a:r>
              <a:rPr lang="en-US" dirty="0" err="1" smtClean="0"/>
              <a:t>orbitals</a:t>
            </a:r>
            <a:r>
              <a:rPr lang="en-US" dirty="0" smtClean="0"/>
              <a:t>, not pure DFT</a:t>
            </a:r>
          </a:p>
          <a:p>
            <a:pPr lvl="1"/>
            <a:r>
              <a:rPr lang="en-US" dirty="0" smtClean="0"/>
              <a:t>Made things much more accurate</a:t>
            </a:r>
          </a:p>
          <a:p>
            <a:pPr lvl="1"/>
            <a:r>
              <a:rPr lang="en-US" dirty="0" smtClean="0"/>
              <a:t>Much better density with shell structure in there.</a:t>
            </a:r>
          </a:p>
          <a:p>
            <a:pPr lvl="1"/>
            <a:r>
              <a:rPr lang="en-US" dirty="0" smtClean="0"/>
              <a:t>Only need approximate E</a:t>
            </a:r>
            <a:r>
              <a:rPr lang="en-US" baseline="-25000" dirty="0" smtClean="0"/>
              <a:t>XC</a:t>
            </a:r>
            <a:r>
              <a:rPr lang="en-US" dirty="0" smtClean="0"/>
              <a:t>[n].</a:t>
            </a:r>
            <a:endParaRPr lang="en-US" baseline="-250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show local approximations are leading terms in a </a:t>
            </a:r>
            <a:r>
              <a:rPr lang="en-US" dirty="0" err="1" smtClean="0"/>
              <a:t>semiclassical</a:t>
            </a:r>
            <a:r>
              <a:rPr lang="en-US" dirty="0" smtClean="0"/>
              <a:t> approximation</a:t>
            </a:r>
          </a:p>
          <a:p>
            <a:r>
              <a:rPr lang="en-US" dirty="0" smtClean="0"/>
              <a:t>This is an asymptotic expansion, not a power series</a:t>
            </a:r>
          </a:p>
          <a:p>
            <a:r>
              <a:rPr lang="en-US" dirty="0" smtClean="0"/>
              <a:t>Leading corrections are usually NOT those of the gradient expansion for slowly-varying gases</a:t>
            </a:r>
          </a:p>
          <a:p>
            <a:r>
              <a:rPr lang="en-US" dirty="0" smtClean="0"/>
              <a:t>Ultimate aim: Eliminate empiricism and derive density </a:t>
            </a:r>
            <a:r>
              <a:rPr lang="en-US" dirty="0" err="1" smtClean="0"/>
              <a:t>functionals</a:t>
            </a:r>
            <a:r>
              <a:rPr lang="en-US" dirty="0" smtClean="0"/>
              <a:t> as expansion in ħ.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detailed picture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Turning points produce quantum oscillations</a:t>
            </a:r>
          </a:p>
          <a:p>
            <a:pPr lvl="1"/>
            <a:r>
              <a:rPr lang="en-US" dirty="0" smtClean="0"/>
              <a:t>Shell structure of atoms </a:t>
            </a:r>
          </a:p>
          <a:p>
            <a:pPr lvl="1"/>
            <a:r>
              <a:rPr lang="en-US" dirty="0" err="1" smtClean="0"/>
              <a:t>Friedel</a:t>
            </a:r>
            <a:r>
              <a:rPr lang="en-US" dirty="0" smtClean="0"/>
              <a:t> oscillations </a:t>
            </a:r>
          </a:p>
          <a:p>
            <a:pPr lvl="1"/>
            <a:r>
              <a:rPr lang="en-US" dirty="0" smtClean="0"/>
              <a:t>There are also evanescent regions</a:t>
            </a:r>
          </a:p>
          <a:p>
            <a:r>
              <a:rPr lang="en-US" dirty="0" smtClean="0"/>
              <a:t>Each feature produces a contribution to the energy, larger than that of gradient corrections</a:t>
            </a:r>
          </a:p>
          <a:p>
            <a:r>
              <a:rPr lang="en-US" dirty="0" smtClean="0"/>
              <a:t>For a slowly-varying density with Fermi level above potential everywhere, there are no such corrections, so gradient expansion is the right asymptotic expansion.</a:t>
            </a:r>
          </a:p>
          <a:p>
            <a:r>
              <a:rPr lang="en-US" dirty="0" smtClean="0"/>
              <a:t>For everything else, need GGA’s, hybrids, meta-GGA’s, hyper GGA’s, non-local </a:t>
            </a:r>
            <a:r>
              <a:rPr lang="en-US" dirty="0" err="1" smtClean="0"/>
              <a:t>vdW</a:t>
            </a:r>
            <a:r>
              <a:rPr lang="en-US" dirty="0" smtClean="0"/>
              <a:t>,…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might get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We study both T</a:t>
            </a:r>
            <a:r>
              <a:rPr lang="en-US" baseline="-25000" dirty="0" smtClean="0"/>
              <a:t>S</a:t>
            </a:r>
            <a:r>
              <a:rPr lang="en-US" dirty="0" smtClean="0"/>
              <a:t> and E</a:t>
            </a:r>
            <a:r>
              <a:rPr lang="en-US" baseline="-25000" dirty="0" smtClean="0"/>
              <a:t>XC</a:t>
            </a:r>
          </a:p>
          <a:p>
            <a:r>
              <a:rPr lang="en-US" dirty="0" smtClean="0"/>
              <a:t>For T</a:t>
            </a:r>
            <a:r>
              <a:rPr lang="en-US" baseline="-25000" dirty="0" smtClean="0"/>
              <a:t>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Would give orbital-free theory (but not using n)</a:t>
            </a:r>
          </a:p>
          <a:p>
            <a:pPr lvl="1"/>
            <a:r>
              <a:rPr lang="en-US" dirty="0" smtClean="0"/>
              <a:t>Can study atoms to start with</a:t>
            </a:r>
          </a:p>
          <a:p>
            <a:pPr lvl="1"/>
            <a:r>
              <a:rPr lang="en-US" dirty="0" smtClean="0"/>
              <a:t>Can slowly start (1d, box boundaries) and work outwards</a:t>
            </a:r>
          </a:p>
          <a:p>
            <a:r>
              <a:rPr lang="en-US" dirty="0" smtClean="0"/>
              <a:t>For E</a:t>
            </a:r>
            <a:r>
              <a:rPr lang="en-US" baseline="-25000" dirty="0" smtClean="0"/>
              <a:t>XC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Improved, derived </a:t>
            </a:r>
            <a:r>
              <a:rPr lang="en-US" dirty="0" err="1" smtClean="0"/>
              <a:t>functionals</a:t>
            </a:r>
            <a:endParaRPr lang="en-US" dirty="0" smtClean="0"/>
          </a:p>
          <a:p>
            <a:pPr lvl="1"/>
            <a:r>
              <a:rPr lang="en-US" dirty="0" smtClean="0"/>
              <a:t>Integration with other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major ultimate aim: E</a:t>
            </a:r>
            <a:r>
              <a:rPr lang="en-US" baseline="-25000" dirty="0" smtClean="0"/>
              <a:t>XC</a:t>
            </a:r>
            <a:r>
              <a:rPr lang="en-US" dirty="0" smtClean="0"/>
              <a:t>[n]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Explains why gradient expansion needed to be generalized </a:t>
            </a:r>
            <a:r>
              <a:rPr lang="en-US" sz="1400" dirty="0" smtClean="0"/>
              <a:t>(</a:t>
            </a:r>
            <a:r>
              <a:rPr lang="en-US" sz="1400" i="1" dirty="0" smtClean="0"/>
              <a:t>Relevance of the slowly-varying electron gas to atoms, molecules, and solids</a:t>
            </a:r>
            <a:r>
              <a:rPr lang="en-US" sz="1400" dirty="0" smtClean="0"/>
              <a:t> J. P. </a:t>
            </a:r>
            <a:r>
              <a:rPr lang="en-US" sz="1400" dirty="0" err="1" smtClean="0"/>
              <a:t>Perdew</a:t>
            </a:r>
            <a:r>
              <a:rPr lang="en-US" sz="1400" dirty="0" smtClean="0"/>
              <a:t>, L. A. </a:t>
            </a:r>
            <a:r>
              <a:rPr lang="en-US" sz="1400" dirty="0" err="1" smtClean="0"/>
              <a:t>Constantin</a:t>
            </a:r>
            <a:r>
              <a:rPr lang="en-US" sz="1400" dirty="0" smtClean="0"/>
              <a:t>, E. </a:t>
            </a:r>
            <a:r>
              <a:rPr lang="en-US" sz="1400" dirty="0" err="1" smtClean="0"/>
              <a:t>Sagvolden</a:t>
            </a:r>
            <a:r>
              <a:rPr lang="en-US" sz="1400" dirty="0" smtClean="0"/>
              <a:t>, and K. Burke, 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97, </a:t>
            </a:r>
            <a:r>
              <a:rPr lang="en-US" sz="1400" dirty="0" smtClean="0">
                <a:hlinkClick r:id="rId3"/>
              </a:rPr>
              <a:t>223002</a:t>
            </a:r>
            <a:r>
              <a:rPr lang="en-US" sz="1400" dirty="0" smtClean="0"/>
              <a:t> (2006).)</a:t>
            </a:r>
            <a:endParaRPr lang="en-US" dirty="0" smtClean="0"/>
          </a:p>
          <a:p>
            <a:r>
              <a:rPr lang="en-US" dirty="0" smtClean="0"/>
              <a:t>Derivation of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parameter in B88 </a:t>
            </a:r>
            <a:r>
              <a:rPr lang="en-US" sz="1400" dirty="0" smtClean="0"/>
              <a:t>(</a:t>
            </a:r>
            <a:r>
              <a:rPr lang="en-US" sz="1400" i="1" dirty="0" smtClean="0"/>
              <a:t>Non-empirical 'derivation' of B88 exchange functional</a:t>
            </a:r>
            <a:r>
              <a:rPr lang="en-US" sz="1400" dirty="0" smtClean="0"/>
              <a:t> P. Elliott and K. Burke, Can. J. Chem. 87, </a:t>
            </a:r>
            <a:r>
              <a:rPr lang="en-US" sz="1400" dirty="0" smtClean="0">
                <a:hlinkClick r:id="rId4"/>
              </a:rPr>
              <a:t>1485</a:t>
            </a:r>
            <a:r>
              <a:rPr lang="en-US" sz="1400" dirty="0" smtClean="0"/>
              <a:t> (2009).).</a:t>
            </a:r>
          </a:p>
          <a:p>
            <a:r>
              <a:rPr lang="en-US" dirty="0" err="1" smtClean="0"/>
              <a:t>PBEsol</a:t>
            </a:r>
            <a:r>
              <a:rPr lang="en-US" dirty="0" smtClean="0"/>
              <a:t> </a:t>
            </a:r>
            <a:r>
              <a:rPr lang="en-US" sz="1200" i="1" dirty="0" smtClean="0"/>
              <a:t>Restoring the density-gradient expansion for exchange in solids and surfaces</a:t>
            </a:r>
            <a:r>
              <a:rPr lang="en-US" sz="1200" dirty="0" smtClean="0"/>
              <a:t> J.P. </a:t>
            </a:r>
            <a:r>
              <a:rPr lang="en-US" sz="1200" dirty="0" err="1" smtClean="0"/>
              <a:t>Perdew</a:t>
            </a:r>
            <a:r>
              <a:rPr lang="en-US" sz="1200" dirty="0" smtClean="0"/>
              <a:t>, A. </a:t>
            </a:r>
            <a:r>
              <a:rPr lang="en-US" sz="1200" dirty="0" err="1" smtClean="0"/>
              <a:t>Ruzsinszky</a:t>
            </a:r>
            <a:r>
              <a:rPr lang="en-US" sz="1200" dirty="0" smtClean="0"/>
              <a:t>, G.I. </a:t>
            </a:r>
            <a:r>
              <a:rPr lang="en-US" sz="1200" dirty="0" err="1" smtClean="0"/>
              <a:t>Csonka</a:t>
            </a:r>
            <a:r>
              <a:rPr lang="en-US" sz="1200" dirty="0" smtClean="0"/>
              <a:t>, O.A. </a:t>
            </a:r>
            <a:r>
              <a:rPr lang="en-US" sz="1200" dirty="0" err="1" smtClean="0"/>
              <a:t>Vydrov</a:t>
            </a:r>
            <a:r>
              <a:rPr lang="en-US" sz="1200" dirty="0" smtClean="0"/>
              <a:t>, G.E. </a:t>
            </a:r>
            <a:r>
              <a:rPr lang="en-US" sz="1200" dirty="0" err="1" smtClean="0"/>
              <a:t>Scuseria</a:t>
            </a:r>
            <a:r>
              <a:rPr lang="en-US" sz="1200" dirty="0" smtClean="0"/>
              <a:t>, L.A. </a:t>
            </a:r>
            <a:r>
              <a:rPr lang="en-US" sz="1200" dirty="0" err="1" smtClean="0"/>
              <a:t>Constantin</a:t>
            </a:r>
            <a:r>
              <a:rPr lang="en-US" sz="1200" dirty="0" smtClean="0"/>
              <a:t>, X. Zhou, and K. Burke, Phys. Rev.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100, </a:t>
            </a:r>
            <a:r>
              <a:rPr lang="en-US" sz="1200" dirty="0" smtClean="0">
                <a:hlinkClick r:id="rId5"/>
              </a:rPr>
              <a:t>136406</a:t>
            </a:r>
            <a:r>
              <a:rPr lang="en-US" sz="1200" dirty="0" smtClean="0"/>
              <a:t> (2008)</a:t>
            </a:r>
            <a:r>
              <a:rPr lang="en-US" sz="700" dirty="0" smtClean="0"/>
              <a:t>) </a:t>
            </a:r>
            <a:endParaRPr lang="en-US" dirty="0" smtClean="0"/>
          </a:p>
          <a:p>
            <a:pPr lvl="1"/>
            <a:r>
              <a:rPr lang="en-US" dirty="0" smtClean="0"/>
              <a:t>explains failure of PBE for lattice constants and fixes it at cost of good </a:t>
            </a:r>
            <a:r>
              <a:rPr lang="en-US" dirty="0" err="1" smtClean="0"/>
              <a:t>thermochemistry</a:t>
            </a:r>
            <a:endParaRPr lang="en-US" dirty="0" smtClean="0"/>
          </a:p>
          <a:p>
            <a:pPr lvl="1"/>
            <a:r>
              <a:rPr lang="en-US" dirty="0" smtClean="0"/>
              <a:t>Gets Au</a:t>
            </a:r>
            <a:r>
              <a:rPr lang="en-US" baseline="30000" dirty="0" smtClean="0"/>
              <a:t>-</a:t>
            </a:r>
            <a:r>
              <a:rPr lang="en-US" dirty="0" smtClean="0"/>
              <a:t> clusters right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ground-state DFT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048000" cy="1752600"/>
          </a:xfrm>
        </p:spPr>
        <p:txBody>
          <a:bodyPr/>
          <a:lstStyle/>
          <a:p>
            <a:r>
              <a:rPr lang="en-US" dirty="0" smtClean="0"/>
              <a:t>Kieron Burke &amp; John </a:t>
            </a:r>
            <a:r>
              <a:rPr lang="en-US" dirty="0" err="1" smtClean="0"/>
              <a:t>Perdew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90800"/>
            <a:ext cx="2838450" cy="326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609600" y="-380999"/>
            <a:ext cx="7010400" cy="3810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Improvements of </a:t>
            </a:r>
            <a:r>
              <a:rPr lang="en-US" dirty="0" err="1" smtClean="0"/>
              <a:t>PBEsol</a:t>
            </a:r>
            <a:endParaRPr lang="en-US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42844" y="44450"/>
            <a:ext cx="67468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/>
              </a:rPr>
              <a:t>Structural and Elastic Properties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85704" y="740025"/>
            <a:ext cx="7776488" cy="707886"/>
          </a:xfrm>
          <a:prstGeom prst="rect">
            <a:avLst/>
          </a:prstGeom>
          <a:solidFill>
            <a:srgbClr val="DAEDE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Errors in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 LDA/GGA(PBE)-DFT computed lattice constants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bulk modulus with respect to experiment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23817" y="6000768"/>
            <a:ext cx="7465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Þ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 Inspection of several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xc-functionals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 is critical to estimate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predictive power and error bars!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968697" y="1741071"/>
            <a:ext cx="2751074" cy="1323439"/>
          </a:xfrm>
          <a:prstGeom prst="rect">
            <a:avLst/>
          </a:prstGeom>
          <a:solidFill>
            <a:srgbClr val="DAEDE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→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Fully converged results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     (basis set, k-sampling,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supercell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size)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→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Error solely due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xc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-functional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966722" y="3235346"/>
            <a:ext cx="2972673" cy="2308324"/>
          </a:xfrm>
          <a:prstGeom prst="rect">
            <a:avLst/>
          </a:prstGeom>
          <a:solidFill>
            <a:srgbClr val="DAEDE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→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GGA does not outperform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     LDA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→ characteristic errors of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      &lt;3% in lat. const.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      &lt; 30% in elastic const.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→ LDA and GGA provide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     bounds to exp.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      → provide “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ab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initio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           error bars”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4824833" cy="373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26"/>
          <p:cNvGrpSpPr/>
          <p:nvPr/>
        </p:nvGrpSpPr>
        <p:grpSpPr>
          <a:xfrm>
            <a:off x="1285852" y="1915154"/>
            <a:ext cx="4125600" cy="3112484"/>
            <a:chOff x="1272204" y="1915154"/>
            <a:chExt cx="4125600" cy="3112484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227479" y="2744788"/>
              <a:ext cx="144463" cy="14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1285852" y="1928802"/>
              <a:ext cx="4071966" cy="3071834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fik 24" descr="aLatBulkMod_PBEsol.eps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2204" y="1915154"/>
              <a:ext cx="4125600" cy="311248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85800" y="5562600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Blazej</a:t>
            </a:r>
            <a:r>
              <a:rPr lang="en-US" b="1" dirty="0" smtClean="0">
                <a:solidFill>
                  <a:srgbClr val="00B050"/>
                </a:solidFill>
              </a:rPr>
              <a:t> Grabowski, Dusseldorf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system for 1d T</a:t>
            </a:r>
            <a:r>
              <a:rPr lang="en-US" baseline="-25000" dirty="0" smtClean="0"/>
              <a:t>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747838"/>
            <a:ext cx="6477000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24200" y="5562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v(x)=-D </a:t>
            </a:r>
            <a:r>
              <a:rPr lang="en-US" sz="2800" dirty="0" err="1" smtClean="0"/>
              <a:t>sin</a:t>
            </a:r>
            <a:r>
              <a:rPr lang="en-US" sz="2800" baseline="30000" dirty="0" err="1" smtClean="0"/>
              <a:t>p</a:t>
            </a:r>
            <a:r>
              <a:rPr lang="en-US" sz="2800" dirty="0" smtClean="0"/>
              <a:t>(m</a:t>
            </a:r>
            <a:r>
              <a:rPr lang="el-GR" sz="2800" dirty="0" smtClean="0">
                <a:latin typeface="Calibri"/>
              </a:rPr>
              <a:t>π</a:t>
            </a:r>
            <a:r>
              <a:rPr lang="en-US" sz="2800" dirty="0" smtClean="0">
                <a:latin typeface="Calibri"/>
              </a:rPr>
              <a:t>x)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Semiclassical</a:t>
            </a:r>
            <a:r>
              <a:rPr lang="en-US" dirty="0" smtClean="0"/>
              <a:t> density for 1d box</a:t>
            </a:r>
          </a:p>
        </p:txBody>
      </p:sp>
      <p:pic>
        <p:nvPicPr>
          <p:cNvPr id="18440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4419600"/>
            <a:ext cx="2638425" cy="666750"/>
          </a:xfrm>
          <a:noFill/>
        </p:spPr>
      </p:pic>
      <p:sp>
        <p:nvSpPr>
          <p:cNvPr id="194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24, 2011</a:t>
            </a:r>
            <a:endParaRPr lang="es-ES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289E5-DB3F-467A-9556-02EF23921D35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600200"/>
            <a:ext cx="5067300" cy="96202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743200"/>
            <a:ext cx="2600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3200400"/>
            <a:ext cx="2400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5105400"/>
            <a:ext cx="15335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5105400"/>
            <a:ext cx="20097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3810000"/>
            <a:ext cx="22193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ounded Rectangle 15"/>
          <p:cNvSpPr>
            <a:spLocks noChangeArrowheads="1"/>
          </p:cNvSpPr>
          <p:nvPr/>
        </p:nvSpPr>
        <p:spPr bwMode="auto">
          <a:xfrm>
            <a:off x="1676400" y="1600200"/>
            <a:ext cx="5257800" cy="914400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28956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Classical momentum:</a:t>
            </a:r>
          </a:p>
          <a:p>
            <a:endParaRPr lang="en-US" dirty="0" smtClean="0"/>
          </a:p>
          <a:p>
            <a:r>
              <a:rPr lang="en-US" dirty="0" smtClean="0"/>
              <a:t>Classical phase:</a:t>
            </a:r>
          </a:p>
          <a:p>
            <a:endParaRPr lang="en-US" dirty="0" smtClean="0"/>
          </a:p>
          <a:p>
            <a:r>
              <a:rPr lang="en-US" dirty="0" smtClean="0"/>
              <a:t>Fermi energy:</a:t>
            </a:r>
          </a:p>
          <a:p>
            <a:endParaRPr lang="en-US" dirty="0" smtClean="0"/>
          </a:p>
          <a:p>
            <a:r>
              <a:rPr lang="en-US" dirty="0" smtClean="0"/>
              <a:t>Classical transit time: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7400" y="16764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6019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Elliott, </a:t>
            </a:r>
            <a:r>
              <a:rPr lang="en-US" dirty="0" err="1" smtClean="0"/>
              <a:t>Cangi</a:t>
            </a:r>
            <a:r>
              <a:rPr lang="en-US" dirty="0" smtClean="0"/>
              <a:t>, Lee, KB, PRL 2008</a:t>
            </a:r>
            <a:endParaRPr lang="en-US" dirty="0"/>
          </a:p>
        </p:txBody>
      </p:sp>
    </p:spTree>
  </p:cSld>
  <p:clrMapOvr>
    <a:masterClrMapping/>
  </p:clrMapOvr>
  <p:transition advTm="3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44" y="1600200"/>
            <a:ext cx="636693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600200"/>
            <a:ext cx="605228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in bumpy box</a:t>
            </a:r>
          </a:p>
        </p:txBody>
      </p:sp>
      <p:sp>
        <p:nvSpPr>
          <p:cNvPr id="21506" name="Content Placeholder 5"/>
          <p:cNvSpPr>
            <a:spLocks noGrp="1"/>
          </p:cNvSpPr>
          <p:nvPr>
            <p:ph idx="1"/>
          </p:nvPr>
        </p:nvSpPr>
        <p:spPr>
          <a:xfrm>
            <a:off x="6019800" y="1600200"/>
            <a:ext cx="28956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Exact density:</a:t>
            </a:r>
          </a:p>
          <a:p>
            <a:pPr lvl="1"/>
            <a:r>
              <a:rPr lang="en-US" sz="2200" dirty="0" smtClean="0"/>
              <a:t>T</a:t>
            </a:r>
            <a:r>
              <a:rPr lang="en-US" sz="2200" baseline="30000" dirty="0" smtClean="0"/>
              <a:t>TF</a:t>
            </a:r>
            <a:r>
              <a:rPr lang="en-US" sz="2200" dirty="0" smtClean="0"/>
              <a:t>[n]=153.0</a:t>
            </a:r>
          </a:p>
          <a:p>
            <a:pPr lvl="1"/>
            <a:endParaRPr lang="en-US" sz="2200" dirty="0" smtClean="0"/>
          </a:p>
          <a:p>
            <a:r>
              <a:rPr lang="en-US" sz="2200" dirty="0" smtClean="0"/>
              <a:t>Thomas-Fermi density:</a:t>
            </a:r>
          </a:p>
          <a:p>
            <a:pPr lvl="1"/>
            <a:r>
              <a:rPr lang="en-US" sz="2200" dirty="0" smtClean="0"/>
              <a:t>T</a:t>
            </a:r>
            <a:r>
              <a:rPr lang="en-US" sz="2200" baseline="30000" dirty="0" smtClean="0"/>
              <a:t>TF</a:t>
            </a:r>
            <a:r>
              <a:rPr lang="en-US" sz="2200" dirty="0" smtClean="0"/>
              <a:t>[</a:t>
            </a:r>
            <a:r>
              <a:rPr lang="en-US" sz="2200" dirty="0" err="1" smtClean="0"/>
              <a:t>n</a:t>
            </a:r>
            <a:r>
              <a:rPr lang="en-US" sz="2200" baseline="30000" dirty="0" err="1" smtClean="0"/>
              <a:t>TF</a:t>
            </a:r>
            <a:r>
              <a:rPr lang="en-US" sz="2200" dirty="0" smtClean="0"/>
              <a:t>]=115</a:t>
            </a:r>
          </a:p>
          <a:p>
            <a:pPr lvl="1"/>
            <a:endParaRPr lang="en-US" sz="2200" dirty="0" smtClean="0"/>
          </a:p>
          <a:p>
            <a:r>
              <a:rPr lang="en-US" sz="2200" dirty="0" err="1" smtClean="0"/>
              <a:t>Semiclassical</a:t>
            </a:r>
            <a:r>
              <a:rPr lang="en-US" sz="2200" dirty="0" smtClean="0"/>
              <a:t> density:</a:t>
            </a:r>
          </a:p>
          <a:p>
            <a:pPr lvl="1"/>
            <a:r>
              <a:rPr lang="en-US" sz="2200" dirty="0" smtClean="0"/>
              <a:t>T</a:t>
            </a:r>
            <a:r>
              <a:rPr lang="en-US" sz="2200" baseline="30000" dirty="0" smtClean="0"/>
              <a:t>TF</a:t>
            </a:r>
            <a:r>
              <a:rPr lang="en-US" sz="2200" dirty="0" smtClean="0"/>
              <a:t>[</a:t>
            </a:r>
            <a:r>
              <a:rPr lang="en-US" sz="2200" dirty="0" err="1" smtClean="0"/>
              <a:t>n</a:t>
            </a:r>
            <a:r>
              <a:rPr lang="en-US" sz="2200" baseline="30000" dirty="0" err="1" smtClean="0"/>
              <a:t>semi</a:t>
            </a:r>
            <a:r>
              <a:rPr lang="en-US" sz="2200" dirty="0" smtClean="0"/>
              <a:t>]=151.4</a:t>
            </a:r>
          </a:p>
          <a:p>
            <a:pPr lvl="1"/>
            <a:r>
              <a:rPr lang="en-US" sz="2200" dirty="0" smtClean="0">
                <a:latin typeface="Symbol" pitchFamily="18" charset="2"/>
              </a:rPr>
              <a:t>D</a:t>
            </a:r>
            <a:r>
              <a:rPr lang="en-US" sz="2200" dirty="0" smtClean="0"/>
              <a:t>N &lt; 0.2%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15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24, 2011</a:t>
            </a:r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A1260-5281-4DB0-8856-EAF4F2FA2149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381000"/>
            <a:ext cx="1484275" cy="1143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8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continuum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Consider some simple problem, e.g., harmonic oscillator.</a:t>
            </a:r>
          </a:p>
          <a:p>
            <a:r>
              <a:rPr lang="en-US" dirty="0" smtClean="0"/>
              <a:t>Find ground-state for one particle in well.</a:t>
            </a:r>
          </a:p>
          <a:p>
            <a:r>
              <a:rPr lang="en-US" dirty="0" smtClean="0"/>
              <a:t>Add a second particle in first excited state, but divide ħ by 2, and resulting density by 2.</a:t>
            </a:r>
          </a:p>
          <a:p>
            <a:r>
              <a:rPr lang="en-US" dirty="0" smtClean="0"/>
              <a:t>Add another in next state, and divide ħ by 3, and density by 3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>
                <a:latin typeface="Calibri"/>
              </a:rPr>
              <a:t>→∞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 limit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066800"/>
            <a:ext cx="4314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5410200" cy="46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114800"/>
            <a:ext cx="1981200" cy="206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086600" y="1295400"/>
            <a:ext cx="1828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Leading corrections to local approximations</a:t>
            </a:r>
            <a:r>
              <a:rPr lang="en-US" sz="1100" dirty="0" smtClean="0"/>
              <a:t> Attila </a:t>
            </a:r>
            <a:r>
              <a:rPr lang="en-US" sz="1100" dirty="0" err="1" smtClean="0"/>
              <a:t>Cangi</a:t>
            </a:r>
            <a:r>
              <a:rPr lang="en-US" sz="1100" dirty="0" smtClean="0"/>
              <a:t>, </a:t>
            </a:r>
            <a:r>
              <a:rPr lang="en-US" sz="1100" dirty="0" err="1" smtClean="0"/>
              <a:t>Donghyung</a:t>
            </a:r>
            <a:r>
              <a:rPr lang="en-US" sz="1100" dirty="0" smtClean="0"/>
              <a:t> Lee, Peter Elliott, and Kieron Burke, Phys. Rev. B 81, </a:t>
            </a:r>
            <a:r>
              <a:rPr lang="en-US" sz="1100" dirty="0" smtClean="0">
                <a:hlinkClick r:id="rId6"/>
              </a:rPr>
              <a:t>235128</a:t>
            </a:r>
            <a:r>
              <a:rPr lang="en-US" sz="1100" dirty="0" smtClean="0"/>
              <a:t> (2010).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3048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Attila </a:t>
            </a:r>
            <a:r>
              <a:rPr lang="en-US" sz="2400" dirty="0" err="1" smtClean="0">
                <a:solidFill>
                  <a:srgbClr val="FF0000"/>
                </a:solidFill>
              </a:rPr>
              <a:t>Cangi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 real systems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real turning points and evanescent regions, using Langer </a:t>
            </a:r>
            <a:r>
              <a:rPr lang="en-US" dirty="0" err="1" smtClean="0"/>
              <a:t>uniformization</a:t>
            </a:r>
            <a:endParaRPr lang="en-US" dirty="0" smtClean="0"/>
          </a:p>
          <a:p>
            <a:r>
              <a:rPr lang="en-US" dirty="0" smtClean="0"/>
              <a:t>Consider spherical systems with </a:t>
            </a:r>
            <a:r>
              <a:rPr lang="en-US" dirty="0" err="1" smtClean="0"/>
              <a:t>Coulombic</a:t>
            </a:r>
            <a:r>
              <a:rPr lang="en-US" dirty="0" smtClean="0"/>
              <a:t> potentials (Langer modification)</a:t>
            </a:r>
          </a:p>
          <a:p>
            <a:r>
              <a:rPr lang="en-US" dirty="0" smtClean="0"/>
              <a:t>Develop methodology to numerically calculate corrections for arbitrary 3d arrangements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Classical limit for neutral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interacting systems in 3d, increasing </a:t>
            </a:r>
            <a:r>
              <a:rPr lang="en-US" i="1" dirty="0" smtClean="0"/>
              <a:t>Z</a:t>
            </a:r>
            <a:r>
              <a:rPr lang="en-US" dirty="0" smtClean="0"/>
              <a:t> in an atom, keeping it neutral, approaches the classical continuum, </a:t>
            </a:r>
            <a:r>
              <a:rPr lang="en-US" dirty="0" err="1" smtClean="0"/>
              <a:t>ie</a:t>
            </a:r>
            <a:r>
              <a:rPr lang="en-US" dirty="0" smtClean="0"/>
              <a:t> same as ħ</a:t>
            </a:r>
            <a:r>
              <a:rPr lang="en-US" dirty="0" smtClean="0">
                <a:latin typeface="Calibri"/>
              </a:rPr>
              <a:t>→0 (</a:t>
            </a:r>
            <a:r>
              <a:rPr lang="en-US" dirty="0" err="1" smtClean="0">
                <a:latin typeface="Calibri"/>
              </a:rPr>
              <a:t>Lieb</a:t>
            </a:r>
            <a:r>
              <a:rPr lang="en-US" dirty="0" smtClean="0">
                <a:latin typeface="Calibri"/>
              </a:rPr>
              <a:t> 81)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76400"/>
            <a:ext cx="5951874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Non-empirical derivation of density- and potential- functional approximations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3505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Attila </a:t>
            </a:r>
            <a:r>
              <a:rPr lang="en-US" dirty="0" err="1" smtClean="0">
                <a:solidFill>
                  <a:schemeClr val="tx1"/>
                </a:solidFill>
              </a:rPr>
              <a:t>Cangi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UC Irvine Physics and Chemistry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&amp;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Peter Elliott, Hunter College, NY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Donghyung</a:t>
            </a:r>
            <a:r>
              <a:rPr lang="en-US" dirty="0" smtClean="0">
                <a:solidFill>
                  <a:schemeClr val="accent1"/>
                </a:solidFill>
              </a:rPr>
              <a:t> Lee, Rice, Texas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E.K.U. Gross, MPI Halle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57912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http://dft.uci.edu</a:t>
            </a:r>
            <a:endParaRPr lang="en-US" dirty="0"/>
          </a:p>
        </p:txBody>
      </p:sp>
    </p:spTree>
  </p:cSld>
  <p:clrMapOvr>
    <a:masterClrMapping/>
  </p:clrMapOvr>
  <p:transition advTm="4345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results in PFT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functional of v(</a:t>
            </a:r>
            <a:r>
              <a:rPr lang="en-US" b="1" dirty="0" smtClean="0"/>
              <a:t>r</a:t>
            </a:r>
            <a:r>
              <a:rPr lang="en-US" dirty="0" smtClean="0"/>
              <a:t>):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Direct evaluation of energy: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28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0"/>
            <a:ext cx="509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8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038600"/>
            <a:ext cx="5010150" cy="85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81000" y="533400"/>
            <a:ext cx="7772400" cy="1470025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/>
            </a:r>
            <a:br>
              <a:rPr lang="en-US" sz="4400">
                <a:latin typeface="+mj-lt"/>
                <a:ea typeface="+mj-ea"/>
                <a:cs typeface="+mj-cs"/>
              </a:rPr>
            </a:br>
            <a:r>
              <a:rPr lang="en-US" sz="740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KOHN-SHAM THEORY FOR THE GROUND STATE ENERGY E AND SPIN DENSITIES  </a:t>
            </a:r>
            <a:r>
              <a:rPr lang="en-US" sz="5000" dirty="0">
                <a:latin typeface="+mj-lt"/>
                <a:ea typeface="+mj-ea"/>
                <a:cs typeface="+mj-cs"/>
              </a:rPr>
              <a:t/>
            </a:r>
            <a:br>
              <a:rPr lang="en-US" sz="5000" dirty="0">
                <a:latin typeface="+mj-lt"/>
                <a:ea typeface="+mj-ea"/>
                <a:cs typeface="+mj-cs"/>
              </a:rPr>
            </a:br>
            <a:r>
              <a:rPr lang="en-US" sz="2700" dirty="0">
                <a:latin typeface="+mj-lt"/>
                <a:ea typeface="+mj-ea"/>
                <a:cs typeface="+mj-cs"/>
              </a:rPr>
              <a:t/>
            </a:r>
            <a:br>
              <a:rPr lang="en-US" sz="27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/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/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" name="Csoportba foglalás 9"/>
          <p:cNvGrpSpPr>
            <a:grpSpLocks/>
          </p:cNvGrpSpPr>
          <p:nvPr/>
        </p:nvGrpSpPr>
        <p:grpSpPr bwMode="auto">
          <a:xfrm>
            <a:off x="3048000" y="990600"/>
            <a:ext cx="1219200" cy="381000"/>
            <a:chOff x="3047999" y="990599"/>
            <a:chExt cx="1219201" cy="381001"/>
          </a:xfrm>
        </p:grpSpPr>
        <p:graphicFrame>
          <p:nvGraphicFramePr>
            <p:cNvPr id="1026" name="Object 1"/>
            <p:cNvGraphicFramePr>
              <a:graphicFrameLocks noChangeAspect="1"/>
            </p:cNvGraphicFramePr>
            <p:nvPr/>
          </p:nvGraphicFramePr>
          <p:xfrm>
            <a:off x="3047999" y="990599"/>
            <a:ext cx="689859" cy="381001"/>
          </p:xfrm>
          <a:graphic>
            <a:graphicData uri="http://schemas.openxmlformats.org/presentationml/2006/ole">
              <p:oleObj spid="_x0000_s362498" name="Equation" r:id="rId4" imgW="419040" imgH="228600" progId="Equation.3">
                <p:embed/>
              </p:oleObj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3657600" y="990600"/>
            <a:ext cx="609600" cy="356839"/>
          </p:xfrm>
          <a:graphic>
            <a:graphicData uri="http://schemas.openxmlformats.org/presentationml/2006/ole">
              <p:oleObj spid="_x0000_s362499" name="Equation" r:id="rId5" imgW="393529" imgH="228501" progId="Equation.3">
                <p:embed/>
              </p:oleObj>
            </a:graphicData>
          </a:graphic>
        </p:graphicFrame>
      </p:grpSp>
      <p:sp>
        <p:nvSpPr>
          <p:cNvPr id="1032" name="Szövegdoboz 7"/>
          <p:cNvSpPr txBox="1">
            <a:spLocks noChangeArrowheads="1"/>
          </p:cNvSpPr>
          <p:nvPr/>
        </p:nvSpPr>
        <p:spPr bwMode="auto">
          <a:xfrm>
            <a:off x="4191000" y="914400"/>
            <a:ext cx="417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OF A MANY-ELECTRON SYSTEM.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57200" y="2133600"/>
            <a:ext cx="8077200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THE MOST WIDELY-USED METHOD OF ELECTRONIC STRUCTURE CALCULATION IN QUANTUM CHEMISTRY, CONDENSED MATTER PHYSICS, &amp; MATERIALS ENGINEERING.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NOT AS POTENTIALLY ACCURATE AS MANY-ELECTRON WAVEFUNCTION METHODS, BUT COMPUTATIONALLY MORE EFFICIENT, ESPECIALLY FOR SYSTEMS WITH VERY MANY ELECTRONS.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BF555-02C7-4454-8D7E-80536D5A334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7620000" y="0"/>
            <a:ext cx="1295400" cy="182562"/>
          </a:xfrm>
        </p:spPr>
        <p:txBody>
          <a:bodyPr>
            <a:normAutofit fontScale="90000"/>
          </a:bodyPr>
          <a:lstStyle/>
          <a:p>
            <a:r>
              <a:rPr lang="en-US" sz="1200" dirty="0" smtClean="0"/>
              <a:t>John Intro I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constant: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expression for F: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29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5734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276600"/>
            <a:ext cx="5419725" cy="95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Necessary and sufficient condition for same result: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30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371600"/>
            <a:ext cx="5476875" cy="90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648200"/>
            <a:ext cx="4886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733800"/>
            <a:ext cx="5857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you need is n[v](</a:t>
            </a:r>
            <a:r>
              <a:rPr lang="en-US" b="1" dirty="0" smtClean="0"/>
              <a:t>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approximation for the density as a functional of v(</a:t>
            </a:r>
            <a:r>
              <a:rPr lang="en-US" b="1" dirty="0" smtClean="0"/>
              <a:t>r</a:t>
            </a:r>
            <a:r>
              <a:rPr lang="en-US" dirty="0" smtClean="0"/>
              <a:t>) produces immediate self-consistent KS potential and density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94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81400"/>
            <a:ext cx="71133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energy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pair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r>
              <a:rPr lang="en-US" baseline="30000" dirty="0" err="1" smtClean="0"/>
              <a:t>A</a:t>
            </a:r>
            <a:r>
              <a:rPr lang="en-US" dirty="0" smtClean="0"/>
              <a:t>[v] and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s</a:t>
            </a:r>
            <a:r>
              <a:rPr lang="en-US" baseline="30000" dirty="0" err="1" smtClean="0"/>
              <a:t>A</a:t>
            </a:r>
            <a:r>
              <a:rPr lang="en-US" dirty="0" smtClean="0"/>
              <a:t>[v](</a:t>
            </a:r>
            <a:r>
              <a:rPr lang="en-US" b="1" dirty="0" smtClean="0"/>
              <a:t>r</a:t>
            </a:r>
            <a:r>
              <a:rPr lang="en-US" dirty="0" smtClean="0"/>
              <a:t>), can get E two ways: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Both yield same answer if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94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971800"/>
            <a:ext cx="528917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209800"/>
            <a:ext cx="48085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572000"/>
            <a:ext cx="431673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Coupling constant formula for energy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any reference (e.g., v</a:t>
            </a:r>
            <a:r>
              <a:rPr lang="en-US" baseline="-25000" dirty="0" smtClean="0"/>
              <a:t>0</a:t>
            </a:r>
            <a:r>
              <a:rPr lang="en-US" dirty="0" smtClean="0"/>
              <a:t>(</a:t>
            </a:r>
            <a:r>
              <a:rPr lang="en-US" b="1" dirty="0" smtClean="0"/>
              <a:t>r</a:t>
            </a:r>
            <a:r>
              <a:rPr lang="en-US" dirty="0" smtClean="0"/>
              <a:t>)=0) and write</a:t>
            </a:r>
          </a:p>
          <a:p>
            <a:endParaRPr lang="en-US" dirty="0" smtClean="0"/>
          </a:p>
          <a:p>
            <a:r>
              <a:rPr lang="en-US" dirty="0" smtClean="0"/>
              <a:t>Do usual Pauli trick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Yields  T</a:t>
            </a:r>
            <a:r>
              <a:rPr lang="en-US" baseline="-25000" dirty="0" smtClean="0"/>
              <a:t>s</a:t>
            </a:r>
            <a:r>
              <a:rPr lang="en-US" dirty="0" smtClean="0"/>
              <a:t>[v] directly from n[v]: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94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105400"/>
            <a:ext cx="68072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057400"/>
            <a:ext cx="52017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424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276600"/>
            <a:ext cx="542957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and minimization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box problems, v(x)=-D sin</a:t>
            </a:r>
            <a:r>
              <a:rPr lang="en-US" baseline="30000" dirty="0" smtClean="0"/>
              <a:t>2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x, D=5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wavefunctions</a:t>
            </a:r>
            <a:r>
              <a:rPr lang="en-US" dirty="0" smtClean="0"/>
              <a:t> at different D to calculate E[v]</a:t>
            </a:r>
          </a:p>
          <a:p>
            <a:r>
              <a:rPr lang="en-US" dirty="0" smtClean="0"/>
              <a:t>CC results much more accurate</a:t>
            </a:r>
          </a:p>
          <a:p>
            <a:r>
              <a:rPr lang="en-US" dirty="0" smtClean="0"/>
              <a:t>CC has minimum at given potential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95266" name="Picture 2"/>
          <p:cNvPicPr>
            <a:picLocks noChangeAspect="1" noChangeArrowheads="1"/>
          </p:cNvPicPr>
          <p:nvPr/>
        </p:nvPicPr>
        <p:blipFill>
          <a:blip r:embed="rId3" cstate="print"/>
          <a:srcRect l="11935"/>
          <a:stretch>
            <a:fillRect/>
          </a:stretch>
        </p:blipFill>
        <p:spPr bwMode="auto">
          <a:xfrm>
            <a:off x="4191000" y="1295400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6853" y="5181600"/>
            <a:ext cx="409754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kinetic energy density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37338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CC formula gives DIFFERENT kinetic energy density (from any usual definitions)</a:t>
            </a:r>
          </a:p>
          <a:p>
            <a:r>
              <a:rPr lang="en-US" dirty="0" smtClean="0"/>
              <a:t>But approximation much more accurate globally and point-wise than with direct approximation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95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455" y="1828800"/>
            <a:ext cx="479469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perfect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3886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Now make variations in p:</a:t>
            </a:r>
          </a:p>
          <a:p>
            <a:r>
              <a:rPr lang="en-US" dirty="0" smtClean="0"/>
              <a:t>V(x)=-D </a:t>
            </a:r>
            <a:r>
              <a:rPr lang="en-US" dirty="0" err="1" smtClean="0"/>
              <a:t>sin</a:t>
            </a:r>
            <a:r>
              <a:rPr lang="en-US" baseline="30000" dirty="0" err="1" smtClean="0"/>
              <a:t>p</a:t>
            </a:r>
            <a:r>
              <a:rPr lang="en-US" baseline="30000" dirty="0" smtClean="0"/>
              <a:t> </a:t>
            </a:r>
            <a:r>
              <a:rPr lang="en-US" dirty="0" err="1" smtClean="0">
                <a:latin typeface="Symbol" pitchFamily="18" charset="2"/>
              </a:rPr>
              <a:t>p</a:t>
            </a:r>
            <a:r>
              <a:rPr lang="en-US" dirty="0" err="1" smtClean="0"/>
              <a:t>x</a:t>
            </a:r>
            <a:endParaRPr lang="en-US" dirty="0" smtClean="0"/>
          </a:p>
          <a:p>
            <a:r>
              <a:rPr lang="en-US" dirty="0" smtClean="0"/>
              <a:t>Still CC much more accurate</a:t>
            </a:r>
          </a:p>
          <a:p>
            <a:r>
              <a:rPr lang="en-US" dirty="0" smtClean="0"/>
              <a:t>Minimum not quite correct</a:t>
            </a:r>
          </a:p>
          <a:p>
            <a:r>
              <a:rPr lang="en-US" dirty="0" smtClean="0"/>
              <a:t>Generally, need to satisfy symmetry: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95267" name="Picture 3"/>
          <p:cNvPicPr>
            <a:picLocks noChangeAspect="1" noChangeArrowheads="1"/>
          </p:cNvPicPr>
          <p:nvPr/>
        </p:nvPicPr>
        <p:blipFill>
          <a:blip r:embed="rId3" cstate="print"/>
          <a:srcRect l="12430"/>
          <a:stretch>
            <a:fillRect/>
          </a:stretch>
        </p:blipFill>
        <p:spPr bwMode="auto">
          <a:xfrm>
            <a:off x="4648200" y="1295400"/>
            <a:ext cx="449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24400" y="54102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δ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(</a:t>
            </a:r>
            <a:r>
              <a:rPr lang="en-US" sz="2800" b="1" dirty="0" smtClean="0"/>
              <a:t>r</a:t>
            </a:r>
            <a:r>
              <a:rPr lang="en-US" sz="2800" dirty="0" smtClean="0"/>
              <a:t>)/</a:t>
            </a:r>
            <a:r>
              <a:rPr lang="el-GR" sz="2800" dirty="0" smtClean="0"/>
              <a:t>δ</a:t>
            </a:r>
            <a:r>
              <a:rPr lang="en-US" sz="2800" dirty="0" smtClean="0"/>
              <a:t>v(</a:t>
            </a:r>
            <a:r>
              <a:rPr lang="en-US" sz="2800" b="1" dirty="0" smtClean="0"/>
              <a:t>r’</a:t>
            </a:r>
            <a:r>
              <a:rPr lang="en-US" sz="2800" dirty="0" smtClean="0"/>
              <a:t>)=</a:t>
            </a:r>
            <a:r>
              <a:rPr lang="el-GR" sz="2800" dirty="0" smtClean="0"/>
              <a:t>δ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(</a:t>
            </a:r>
            <a:r>
              <a:rPr lang="en-US" sz="2800" b="1" dirty="0" smtClean="0"/>
              <a:t>r’</a:t>
            </a:r>
            <a:r>
              <a:rPr lang="en-US" sz="2800" dirty="0" smtClean="0"/>
              <a:t>)/</a:t>
            </a:r>
            <a:r>
              <a:rPr lang="el-GR" sz="2800" dirty="0" smtClean="0"/>
              <a:t>δ</a:t>
            </a:r>
            <a:r>
              <a:rPr lang="en-US" sz="2800" dirty="0" smtClean="0"/>
              <a:t>v(</a:t>
            </a:r>
            <a:r>
              <a:rPr lang="en-US" sz="2800" b="1" dirty="0" smtClean="0"/>
              <a:t>r</a:t>
            </a:r>
            <a:r>
              <a:rPr lang="en-US" sz="2800" dirty="0" smtClean="0"/>
              <a:t>)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PERSISTENCE OF CHEMISTRY IN THE LIMIT OF LARGE ATOMIC NUMBER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smtClean="0">
                <a:solidFill>
                  <a:srgbClr val="0070C0"/>
                </a:solidFill>
              </a:rPr>
              <a:t>JOHN P. PERDEW</a:t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>PHYSICS</a:t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>TULANE UNIVERSITY</a:t>
            </a:r>
            <a:br>
              <a:rPr lang="en-US" smtClean="0">
                <a:solidFill>
                  <a:srgbClr val="0070C0"/>
                </a:solidFill>
              </a:rPr>
            </a:br>
            <a:r>
              <a:rPr lang="en-US" smtClean="0">
                <a:solidFill>
                  <a:srgbClr val="0070C0"/>
                </a:solidFill>
              </a:rPr>
              <a:t>NEW ORLEANS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CO-AUTHORS FROM U. C. IRVINE:</a:t>
            </a:r>
            <a:br>
              <a:rPr lang="en-US" smtClean="0"/>
            </a:br>
            <a:r>
              <a:rPr lang="en-US" smtClean="0">
                <a:solidFill>
                  <a:srgbClr val="FF0000"/>
                </a:solidFill>
              </a:rPr>
              <a:t>LUCIAN A. CONSTANTIN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JOHN C. SNYDER</a:t>
            </a:r>
            <a:br>
              <a:rPr lang="en-US" smtClean="0"/>
            </a:br>
            <a:r>
              <a:rPr lang="en-US" smtClean="0"/>
              <a:t>KIERON BURKE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343400"/>
            <a:ext cx="116731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5800" y="609600"/>
            <a:ext cx="7848600" cy="4648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400" u="sng" dirty="0">
                <a:solidFill>
                  <a:srgbClr val="FF0000"/>
                </a:solidFill>
                <a:latin typeface="+mn-lt"/>
                <a:cs typeface="+mn-cs"/>
              </a:rPr>
              <a:t>PERIODIC TABLE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OF THE ELEMENTS SHOWS A QUASI-PERIODIC VARIATION OF CHEMICAL PROPERTIES WITH ATOMIC NUMBER Z. THE IONIZATION ENERGY </a:t>
            </a:r>
            <a:r>
              <a:rPr lang="en-US" sz="2400" dirty="0">
                <a:latin typeface="+mn-lt"/>
                <a:cs typeface="+mn-cs"/>
              </a:rPr>
              <a:t>I=E</a:t>
            </a:r>
            <a:r>
              <a:rPr lang="en-US" sz="2400" baseline="-25000" dirty="0">
                <a:latin typeface="+mn-lt"/>
                <a:cs typeface="+mn-cs"/>
              </a:rPr>
              <a:t>+1</a:t>
            </a:r>
            <a:r>
              <a:rPr lang="en-US" sz="2400" dirty="0">
                <a:latin typeface="+mn-lt"/>
                <a:cs typeface="+mn-cs"/>
              </a:rPr>
              <a:t> – E</a:t>
            </a:r>
            <a:r>
              <a:rPr lang="en-US" sz="2400" baseline="-25000" dirty="0">
                <a:latin typeface="+mn-lt"/>
                <a:cs typeface="+mn-cs"/>
              </a:rPr>
              <a:t>0 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OF AN ATOM INCREASES ACROSS EACH ROW OR PERIOD, AS A SHELL IS FILLED, BUT DECREASES DOWN A COLUMN, AS THE ATOMIC NUMBER INCREASES AT FIXED ELECTRON CONFIGURATION.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aseline="-25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aseline="-25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aseline="-25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aseline="-25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aseline="-25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THE VALENCE-ELECTRON RADIUS        DECREASES ACROSS A PERIOD, BUT INCREASES DOWN A COLUMN.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5029200" y="4419600"/>
          <a:ext cx="304800" cy="374650"/>
        </p:xfrm>
        <a:graphic>
          <a:graphicData uri="http://schemas.openxmlformats.org/presentationml/2006/ole">
            <p:oleObj spid="_x0000_s348162" name="Equation" r:id="rId4" imgW="215713" imgH="253780" progId="Equation.3">
              <p:embed/>
            </p:oleObj>
          </a:graphicData>
        </a:graphic>
      </p:graphicFrame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05EE3-D72A-4348-BCF5-FE881445863B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7391400" y="274638"/>
            <a:ext cx="1295400" cy="182562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John B1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6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1371600" y="5181600"/>
            <a:ext cx="6911975" cy="984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KINETIC ENERGY FOR NON-INTERACTING ELECTRONS WITH G. 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SPIN DENSITIES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3" name="Ellipszis 22"/>
          <p:cNvSpPr/>
          <p:nvPr/>
        </p:nvSpPr>
        <p:spPr>
          <a:xfrm>
            <a:off x="7315200" y="4572000"/>
            <a:ext cx="1066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Csoportba foglalás 26"/>
          <p:cNvGrpSpPr>
            <a:grpSpLocks/>
          </p:cNvGrpSpPr>
          <p:nvPr/>
        </p:nvGrpSpPr>
        <p:grpSpPr bwMode="auto">
          <a:xfrm>
            <a:off x="762000" y="304800"/>
            <a:ext cx="7648575" cy="5991225"/>
            <a:chOff x="762000" y="304800"/>
            <a:chExt cx="7649183" cy="5991225"/>
          </a:xfrm>
        </p:grpSpPr>
        <p:graphicFrame>
          <p:nvGraphicFramePr>
            <p:cNvPr id="2050" name="Object 1"/>
            <p:cNvGraphicFramePr>
              <a:graphicFrameLocks noChangeAspect="1"/>
            </p:cNvGraphicFramePr>
            <p:nvPr/>
          </p:nvGraphicFramePr>
          <p:xfrm>
            <a:off x="762000" y="685800"/>
            <a:ext cx="5249333" cy="762000"/>
          </p:xfrm>
          <a:graphic>
            <a:graphicData uri="http://schemas.openxmlformats.org/presentationml/2006/ole">
              <p:oleObj spid="_x0000_s363523" name="Equation" r:id="rId4" imgW="2692400" imgH="482600" progId="Equation.3">
                <p:embed/>
              </p:oleObj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914400" y="1981200"/>
            <a:ext cx="3200400" cy="457200"/>
          </p:xfrm>
          <a:graphic>
            <a:graphicData uri="http://schemas.openxmlformats.org/presentationml/2006/ole">
              <p:oleObj spid="_x0000_s363524" name="Equation" r:id="rId5" imgW="1600200" imgH="228600" progId="Equation.3">
                <p:embed/>
              </p:oleObj>
            </a:graphicData>
          </a:graphic>
        </p:graphicFrame>
        <p:graphicFrame>
          <p:nvGraphicFramePr>
            <p:cNvPr id="2052" name="Object 7"/>
            <p:cNvGraphicFramePr>
              <a:graphicFrameLocks noChangeAspect="1"/>
            </p:cNvGraphicFramePr>
            <p:nvPr/>
          </p:nvGraphicFramePr>
          <p:xfrm>
            <a:off x="946150" y="3657600"/>
            <a:ext cx="1154113" cy="385763"/>
          </p:xfrm>
          <a:graphic>
            <a:graphicData uri="http://schemas.openxmlformats.org/presentationml/2006/ole">
              <p:oleObj spid="_x0000_s363525" name="Equation" r:id="rId6" imgW="685800" imgH="228600" progId="Equation.3">
                <p:embed/>
              </p:oleObj>
            </a:graphicData>
          </a:graphic>
        </p:graphicFrame>
        <p:graphicFrame>
          <p:nvGraphicFramePr>
            <p:cNvPr id="2053" name="Object 10"/>
            <p:cNvGraphicFramePr>
              <a:graphicFrameLocks noChangeAspect="1"/>
            </p:cNvGraphicFramePr>
            <p:nvPr/>
          </p:nvGraphicFramePr>
          <p:xfrm>
            <a:off x="838200" y="4572000"/>
            <a:ext cx="7572983" cy="685800"/>
          </p:xfrm>
          <a:graphic>
            <a:graphicData uri="http://schemas.openxmlformats.org/presentationml/2006/ole">
              <p:oleObj spid="_x0000_s363526" name="Equation" r:id="rId7" imgW="4940300" imgH="444500" progId="Equation.3">
                <p:embed/>
              </p:oleObj>
            </a:graphicData>
          </a:graphic>
        </p:graphicFrame>
        <p:sp>
          <p:nvSpPr>
            <p:cNvPr id="13" name="Szövegdoboz 12"/>
            <p:cNvSpPr txBox="1"/>
            <p:nvPr/>
          </p:nvSpPr>
          <p:spPr>
            <a:xfrm>
              <a:off x="838206" y="304800"/>
              <a:ext cx="358168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MANY-ELECTRON HAMILTONIAN</a:t>
              </a: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838206" y="1524000"/>
              <a:ext cx="3613437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GROUND-STATE WAVEFUNCTION</a:t>
              </a: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838206" y="2667000"/>
              <a:ext cx="4867662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GROUND-STATE SPIN DENSITIES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    </a:t>
              </a:r>
              <a:r>
                <a:rPr lang="en-US" dirty="0">
                  <a:latin typeface="+mn-lt"/>
                  <a:cs typeface="+mn-cs"/>
                </a:rPr>
                <a:t>(</a:t>
              </a:r>
              <a:r>
                <a:rPr lang="el-GR" dirty="0">
                  <a:latin typeface="+mn-lt"/>
                  <a:cs typeface="+mn-cs"/>
                </a:rPr>
                <a:t>σ</a:t>
              </a:r>
              <a:r>
                <a:rPr lang="en-US" dirty="0">
                  <a:latin typeface="+mn-lt"/>
                  <a:cs typeface="+mn-cs"/>
                </a:rPr>
                <a:t>=↑ OR ↓)</a:t>
              </a: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762000" y="4114800"/>
              <a:ext cx="4927992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SPIN DENSITY FUNCTIONAL FOR G. S. ENERGY</a:t>
              </a:r>
            </a:p>
          </p:txBody>
        </p:sp>
        <p:graphicFrame>
          <p:nvGraphicFramePr>
            <p:cNvPr id="2054" name="Object 12"/>
            <p:cNvGraphicFramePr>
              <a:graphicFrameLocks noChangeAspect="1"/>
            </p:cNvGraphicFramePr>
            <p:nvPr/>
          </p:nvGraphicFramePr>
          <p:xfrm>
            <a:off x="884238" y="5257800"/>
            <a:ext cx="447675" cy="352425"/>
          </p:xfrm>
          <a:graphic>
            <a:graphicData uri="http://schemas.openxmlformats.org/presentationml/2006/ole">
              <p:oleObj spid="_x0000_s363527" name="Equation" r:id="rId8" imgW="291960" imgH="228600" progId="Equation.3">
                <p:embed/>
              </p:oleObj>
            </a:graphicData>
          </a:graphic>
        </p:graphicFrame>
        <p:graphicFrame>
          <p:nvGraphicFramePr>
            <p:cNvPr id="2055" name="Object 16"/>
            <p:cNvGraphicFramePr>
              <a:graphicFrameLocks noChangeAspect="1"/>
            </p:cNvGraphicFramePr>
            <p:nvPr/>
          </p:nvGraphicFramePr>
          <p:xfrm>
            <a:off x="3200400" y="5486400"/>
            <a:ext cx="641350" cy="385763"/>
          </p:xfrm>
          <a:graphic>
            <a:graphicData uri="http://schemas.openxmlformats.org/presentationml/2006/ole">
              <p:oleObj spid="_x0000_s363528" name="Equation" r:id="rId9" imgW="380880" imgH="228600" progId="Equation.3">
                <p:embed/>
              </p:oleObj>
            </a:graphicData>
          </a:graphic>
        </p:graphicFrame>
        <p:graphicFrame>
          <p:nvGraphicFramePr>
            <p:cNvPr id="2056" name="Object 17"/>
            <p:cNvGraphicFramePr>
              <a:graphicFrameLocks noChangeAspect="1"/>
            </p:cNvGraphicFramePr>
            <p:nvPr/>
          </p:nvGraphicFramePr>
          <p:xfrm>
            <a:off x="855663" y="5943600"/>
            <a:ext cx="565150" cy="352425"/>
          </p:xfrm>
          <a:graphic>
            <a:graphicData uri="http://schemas.openxmlformats.org/presentationml/2006/ole">
              <p:oleObj spid="_x0000_s363529" name="Equation" r:id="rId10" imgW="368280" imgH="228600" progId="Equation.3">
                <p:embed/>
              </p:oleObj>
            </a:graphicData>
          </a:graphic>
        </p:graphicFrame>
        <p:sp>
          <p:nvSpPr>
            <p:cNvPr id="26" name="Szövegdoboz 25"/>
            <p:cNvSpPr txBox="1"/>
            <p:nvPr/>
          </p:nvSpPr>
          <p:spPr>
            <a:xfrm>
              <a:off x="1447855" y="5867400"/>
              <a:ext cx="377220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EXCHANGE-CORRELATION ENERGY</a:t>
              </a:r>
            </a:p>
          </p:txBody>
        </p:sp>
      </p:grpSp>
      <p:sp>
        <p:nvSpPr>
          <p:cNvPr id="24" name="Dia számának hely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33311-D963-4B35-B10E-F1B5E76FD17D}" type="slidenum">
              <a:rPr lang="en-US" b="1"/>
              <a:pPr>
                <a:defRPr/>
              </a:pPr>
              <a:t>4</a:t>
            </a:fld>
            <a:endParaRPr lang="en-US" b="1" dirty="0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057" name="Object 18"/>
          <p:cNvGraphicFramePr>
            <a:graphicFrameLocks noChangeAspect="1"/>
          </p:cNvGraphicFramePr>
          <p:nvPr/>
        </p:nvGraphicFramePr>
        <p:xfrm>
          <a:off x="914400" y="3124200"/>
          <a:ext cx="5754688" cy="685800"/>
        </p:xfrm>
        <a:graphic>
          <a:graphicData uri="http://schemas.openxmlformats.org/presentationml/2006/ole">
            <p:oleObj spid="_x0000_s363522" name="Equation" r:id="rId11" imgW="3276600" imgH="393700" progId="Equation.3">
              <p:embed/>
            </p:oleObj>
          </a:graphicData>
        </a:graphic>
      </p:graphicFrame>
      <p:sp>
        <p:nvSpPr>
          <p:cNvPr id="25" name="Title 24"/>
          <p:cNvSpPr>
            <a:spLocks noGrp="1"/>
          </p:cNvSpPr>
          <p:nvPr>
            <p:ph type="title" idx="4294967295"/>
          </p:nvPr>
        </p:nvSpPr>
        <p:spPr>
          <a:xfrm>
            <a:off x="8153400" y="274638"/>
            <a:ext cx="533400" cy="258762"/>
          </a:xfrm>
        </p:spPr>
        <p:txBody>
          <a:bodyPr>
            <a:normAutofit fontScale="90000"/>
          </a:bodyPr>
          <a:lstStyle/>
          <a:p>
            <a:r>
              <a:rPr lang="en-US" sz="1200" dirty="0" smtClean="0"/>
              <a:t>John Intro 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62000" y="304800"/>
            <a:ext cx="76962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DO THESE TRENDS PERSIST IN THE NON-RELATIVISTIC LIMIT OF LARGE ATOMIC NUMBER Z→∞?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EXPERIMENT CANNOT ANSWER THIS QUESTION, BUT KOHN-SHAM THEORY CAN!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WHAT IS KNOWN SO FAR ABOUT THE NON-RELATIVISTIC Z→∞ LIMIT?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TOTAL ENERGY </a:t>
            </a:r>
            <a:r>
              <a:rPr lang="en-US" sz="2400" dirty="0">
                <a:latin typeface="+mn-lt"/>
                <a:cs typeface="+mn-cs"/>
              </a:rPr>
              <a:t>E = -AZ</a:t>
            </a:r>
            <a:r>
              <a:rPr lang="en-US" sz="2400" baseline="30000" dirty="0">
                <a:latin typeface="+mn-lt"/>
                <a:cs typeface="+mn-cs"/>
              </a:rPr>
              <a:t>7/3 </a:t>
            </a:r>
            <a:r>
              <a:rPr lang="en-US" sz="2400" dirty="0">
                <a:latin typeface="+mn-lt"/>
                <a:cs typeface="+mn-cs"/>
              </a:rPr>
              <a:t>+BZ</a:t>
            </a:r>
            <a:r>
              <a:rPr lang="en-US" sz="2400" baseline="30000" dirty="0">
                <a:latin typeface="+mn-lt"/>
                <a:cs typeface="+mn-cs"/>
              </a:rPr>
              <a:t>2</a:t>
            </a:r>
            <a:r>
              <a:rPr lang="en-US" sz="2400" dirty="0">
                <a:latin typeface="+mn-lt"/>
                <a:cs typeface="+mn-cs"/>
              </a:rPr>
              <a:t> +CZ</a:t>
            </a:r>
            <a:r>
              <a:rPr lang="en-US" sz="2400" baseline="30000" dirty="0">
                <a:latin typeface="+mn-lt"/>
                <a:cs typeface="+mn-cs"/>
              </a:rPr>
              <a:t>5/3</a:t>
            </a:r>
            <a:r>
              <a:rPr lang="en-US" sz="2400" dirty="0">
                <a:latin typeface="+mn-lt"/>
                <a:cs typeface="+mn-cs"/>
              </a:rPr>
              <a:t>+…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THE SIMPLE THOMAS-FERMI APPROX. (LSDA FOR 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, &amp; NEGLECT OF E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XC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) GIVES  THE CORRECT E = -AZ</a:t>
            </a:r>
            <a:r>
              <a:rPr lang="en-US" sz="2400" baseline="30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7/3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LEADING TERM.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17DFF-E98A-4508-8AE6-F710DE8CBA67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924800" y="152400"/>
            <a:ext cx="762000" cy="304800"/>
          </a:xfrm>
        </p:spPr>
        <p:txBody>
          <a:bodyPr>
            <a:normAutofit fontScale="90000"/>
          </a:bodyPr>
          <a:lstStyle/>
          <a:p>
            <a:r>
              <a:rPr lang="en-US" sz="1400" dirty="0" smtClean="0"/>
              <a:t>John B2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5800" y="609600"/>
            <a:ext cx="76200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THE Z→∞ LIMIT OF I IS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THOMAS-FERMI APPROX. I</a:t>
            </a:r>
            <a:r>
              <a:rPr lang="en-US" sz="2400" baseline="30000" dirty="0">
                <a:latin typeface="+mn-lt"/>
                <a:cs typeface="+mn-cs"/>
              </a:rPr>
              <a:t>TF </a:t>
            </a:r>
            <a:r>
              <a:rPr lang="en-US" sz="2400" dirty="0">
                <a:latin typeface="+mn-lt"/>
                <a:cs typeface="+mn-cs"/>
              </a:rPr>
              <a:t>= 1.3 </a:t>
            </a:r>
            <a:r>
              <a:rPr lang="en-US" sz="2400" dirty="0" err="1">
                <a:latin typeface="+mn-lt"/>
                <a:cs typeface="+mn-cs"/>
              </a:rPr>
              <a:t>eV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EXTENDED TF APPROX. . I</a:t>
            </a:r>
            <a:r>
              <a:rPr lang="en-US" sz="2400" baseline="30000" dirty="0">
                <a:latin typeface="+mn-lt"/>
                <a:cs typeface="+mn-cs"/>
              </a:rPr>
              <a:t>ETF </a:t>
            </a:r>
            <a:r>
              <a:rPr lang="en-US" sz="2400" dirty="0">
                <a:latin typeface="+mn-lt"/>
                <a:cs typeface="+mn-cs"/>
              </a:rPr>
              <a:t>= 3.2 </a:t>
            </a:r>
            <a:r>
              <a:rPr lang="en-US" sz="2400" dirty="0" err="1">
                <a:latin typeface="+mn-lt"/>
                <a:cs typeface="+mn-cs"/>
              </a:rPr>
              <a:t>eV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(TFSWD</a:t>
            </a:r>
            <a:r>
              <a:rPr lang="en-US" sz="2400" dirty="0" smtClean="0"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PROVEN TO BE FINITE IN HF THEORY (</a:t>
            </a:r>
            <a:r>
              <a:rPr lang="en-US" sz="2400" dirty="0" err="1" smtClean="0"/>
              <a:t>Solovej</a:t>
            </a:r>
            <a:r>
              <a:rPr lang="en-US" sz="2400" dirty="0" smtClean="0"/>
              <a:t>)</a:t>
            </a: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THE Z→∞ LIMIT OF THE VALENCE-ELECTRON RADIUS 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066800" y="3505200"/>
          <a:ext cx="1901825" cy="533400"/>
        </p:xfrm>
        <a:graphic>
          <a:graphicData uri="http://schemas.openxmlformats.org/presentationml/2006/ole">
            <p:oleObj spid="_x0000_s349186" name="Equation" r:id="rId4" imgW="990360" imgH="279360" progId="Equation.3">
              <p:embed/>
            </p:oleObj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048000" y="3581400"/>
            <a:ext cx="1828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5Å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85800" y="4267200"/>
            <a:ext cx="7696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THESE RESULTS SHOW NO PERSISTENCE OF CHEMICAL PERIODICITY.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BUT ARE THEY CORRECT?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ONLY KOHN-SHAM THEORY CAN ACCOUNT FOR SHELL STRUCTURE.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92A94-1D16-4F98-8976-1642B9623F22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7848600" y="274638"/>
            <a:ext cx="838200" cy="182562"/>
          </a:xfrm>
        </p:spPr>
        <p:txBody>
          <a:bodyPr>
            <a:normAutofit fontScale="90000"/>
          </a:bodyPr>
          <a:lstStyle/>
          <a:p>
            <a:r>
              <a:rPr lang="en-US" sz="1000" dirty="0" smtClean="0"/>
              <a:t>John B3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1000" y="609600"/>
            <a:ext cx="80010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WE HAVE PERFORMED KOHN-SHAM CALCULATIONS (LSDA, PBE-GGA, AND EXACT EXCHANGE OEP) FOR ATOMS WITH UP TO 3,000 ELECTRONS, FROM THE MAIN OR sp BLOCK OF THE PERIODIC TABLE.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WE TOOK THE ELECTRON SHELL-FILLING FROM MADELUNG`S RULE: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sz="2400" dirty="0">
                <a:latin typeface="+mn-lt"/>
                <a:cs typeface="+mn-cs"/>
              </a:rPr>
              <a:t>SUBSHELLS </a:t>
            </a:r>
            <a:r>
              <a:rPr lang="en-US" sz="2400" dirty="0" err="1">
                <a:latin typeface="+mn-lt"/>
                <a:cs typeface="+mn-cs"/>
              </a:rPr>
              <a:t>nl</a:t>
            </a:r>
            <a:r>
              <a:rPr lang="en-US" sz="2400" dirty="0">
                <a:latin typeface="+mn-lt"/>
                <a:cs typeface="+mn-cs"/>
              </a:rPr>
              <a:t> FILL IN ORDER OF INCREASING </a:t>
            </a:r>
            <a:r>
              <a:rPr lang="en-US" sz="2400" dirty="0" err="1">
                <a:latin typeface="+mn-lt"/>
                <a:cs typeface="+mn-cs"/>
              </a:rPr>
              <a:t>n+l</a:t>
            </a:r>
            <a:r>
              <a:rPr lang="en-US" sz="2400" dirty="0">
                <a:latin typeface="+mn-lt"/>
                <a:cs typeface="+mn-cs"/>
              </a:rPr>
              <a:t>, AND,      FOR  FIXED </a:t>
            </a:r>
            <a:r>
              <a:rPr lang="en-US" sz="2400" dirty="0" err="1">
                <a:latin typeface="+mn-lt"/>
                <a:cs typeface="+mn-cs"/>
              </a:rPr>
              <a:t>n+l</a:t>
            </a:r>
            <a:r>
              <a:rPr lang="en-US" sz="2400" dirty="0">
                <a:latin typeface="+mn-lt"/>
                <a:cs typeface="+mn-cs"/>
              </a:rPr>
              <a:t>, IN ORDER OF INCREASING n.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EB367-32CC-4844-A193-E7F106A5BD96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696200" y="274638"/>
            <a:ext cx="990600" cy="182562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John B4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as Z</a:t>
            </a:r>
            <a:r>
              <a:rPr lang="en-US" dirty="0" smtClean="0">
                <a:latin typeface="Calibri"/>
              </a:rPr>
              <a:t>→∞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659" y="1066800"/>
            <a:ext cx="671688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zövegdoboz 1"/>
          <p:cNvSpPr txBox="1">
            <a:spLocks noChangeArrowheads="1"/>
          </p:cNvSpPr>
          <p:nvPr/>
        </p:nvSpPr>
        <p:spPr bwMode="auto">
          <a:xfrm>
            <a:off x="457200" y="609600"/>
            <a:ext cx="7924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WE SOLVED THE KOHN-SHAM EQUATIONS ON A RADIAL GRID, USING A SPHERICALLY-AVERAGED KOHN-SHAM POTENTIAL. FOR EACH COLUMN, WE PLOTTED I vs. Z</a:t>
            </a:r>
            <a:r>
              <a:rPr lang="en-US" sz="2400" baseline="30000">
                <a:solidFill>
                  <a:srgbClr val="FF0000"/>
                </a:solidFill>
                <a:latin typeface="Calibri" pitchFamily="34" charset="0"/>
              </a:rPr>
              <a:t>-1/3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 FOR Z</a:t>
            </a:r>
            <a:r>
              <a:rPr lang="en-US" sz="2400" baseline="30000">
                <a:solidFill>
                  <a:srgbClr val="FF0000"/>
                </a:solidFill>
                <a:latin typeface="Calibri" pitchFamily="34" charset="0"/>
              </a:rPr>
              <a:t>-1/3 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&gt; 0.07, AND FOUND A NEARLY-LINEAR BEHAVIOR FOR</a:t>
            </a:r>
          </a:p>
          <a:p>
            <a:endParaRPr lang="en-US" sz="240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240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0.07 &lt; Z</a:t>
            </a:r>
            <a:r>
              <a:rPr lang="en-US" sz="2400" baseline="30000">
                <a:solidFill>
                  <a:srgbClr val="FF0000"/>
                </a:solidFill>
                <a:latin typeface="Calibri" pitchFamily="34" charset="0"/>
              </a:rPr>
              <a:t>-1/3 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&lt; 0.2</a:t>
            </a:r>
          </a:p>
        </p:txBody>
      </p:sp>
      <p:sp>
        <p:nvSpPr>
          <p:cNvPr id="15363" name="Szövegdoboz 2"/>
          <p:cNvSpPr txBox="1">
            <a:spLocks noChangeArrowheads="1"/>
          </p:cNvSpPr>
          <p:nvPr/>
        </p:nvSpPr>
        <p:spPr bwMode="auto">
          <a:xfrm>
            <a:off x="3200400" y="4038600"/>
            <a:ext cx="95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Z=3000</a:t>
            </a:r>
          </a:p>
        </p:txBody>
      </p:sp>
      <p:sp>
        <p:nvSpPr>
          <p:cNvPr id="15364" name="Szövegdoboz 3"/>
          <p:cNvSpPr txBox="1">
            <a:spLocks noChangeArrowheads="1"/>
          </p:cNvSpPr>
          <p:nvPr/>
        </p:nvSpPr>
        <p:spPr bwMode="auto">
          <a:xfrm>
            <a:off x="4800600" y="4038600"/>
            <a:ext cx="822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Z=125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 rot="5400000" flipH="1" flipV="1">
            <a:off x="3467894" y="3618706"/>
            <a:ext cx="533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rot="5400000" flipH="1" flipV="1">
            <a:off x="4839494" y="3618706"/>
            <a:ext cx="533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Szövegdoboz 7"/>
          <p:cNvSpPr txBox="1">
            <a:spLocks noChangeArrowheads="1"/>
          </p:cNvSpPr>
          <p:nvPr/>
        </p:nvSpPr>
        <p:spPr bwMode="auto">
          <a:xfrm>
            <a:off x="457200" y="51054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THEN WE EXTRAPOLATED QUADRATICALLY TO Z</a:t>
            </a:r>
            <a:r>
              <a:rPr lang="en-US" sz="2400" baseline="30000">
                <a:solidFill>
                  <a:srgbClr val="FF0000"/>
                </a:solidFill>
                <a:latin typeface="Calibri" pitchFamily="34" charset="0"/>
              </a:rPr>
              <a:t>-1/3 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=0 OR Z = ∞. 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F9075-0C7B-4EA4-9B92-D0AB022614E7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8229600" y="274638"/>
            <a:ext cx="457200" cy="106362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John B5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1143000" y="990600"/>
          <a:ext cx="6324599" cy="413613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91185"/>
                <a:gridCol w="1736283"/>
                <a:gridCol w="1711362"/>
                <a:gridCol w="1785769"/>
              </a:tblGrid>
              <a:tr h="289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(eV)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00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GROUP OR COLUMN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LSDA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GGA (PBE)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6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ns</a:t>
                      </a:r>
                    </a:p>
                  </a:txBody>
                  <a:tcPr marL="44450" marR="44450" marT="0" marB="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44450" marR="44450" marT="0" marB="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1.8</a:t>
                      </a:r>
                    </a:p>
                  </a:txBody>
                  <a:tcPr marL="44450" marR="44450" marT="0" marB="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9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2.3</a:t>
                      </a:r>
                    </a:p>
                  </a:txBody>
                  <a:tcPr marL="44450" marR="44450" marT="0" marB="0" anchor="b" horzOverflow="overflow"/>
                </a:tc>
              </a:tr>
              <a:tr h="289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</a:tr>
              <a:tr h="26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np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marL="44450" marR="44450" marT="0" marB="0" anchor="b" horzOverflow="overflow"/>
                </a:tc>
              </a:tr>
              <a:tr h="289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IV</a:t>
                      </a: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3.8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3.7</a:t>
                      </a:r>
                    </a:p>
                  </a:txBody>
                  <a:tcPr marL="44450" marR="44450" marT="0" marB="0" anchor="b" horzOverflow="overflow"/>
                </a:tc>
              </a:tr>
              <a:tr h="289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4.2</a:t>
                      </a:r>
                    </a:p>
                  </a:txBody>
                  <a:tcPr marL="44450" marR="44450" marT="0" marB="0" anchor="b" horzOverflow="overflow"/>
                </a:tc>
              </a:tr>
              <a:tr h="289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VI</a:t>
                      </a: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4.1</a:t>
                      </a:r>
                    </a:p>
                  </a:txBody>
                  <a:tcPr marL="44450" marR="44450" marT="0" marB="0" anchor="b" horzOverflow="overflow"/>
                </a:tc>
              </a:tr>
              <a:tr h="289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VII</a:t>
                      </a: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4.7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44450" marR="44450" marT="0" marB="0" anchor="b" horzOverflow="overflow"/>
                </a:tc>
              </a:tr>
              <a:tr h="289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VIII</a:t>
                      </a: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5.1</a:t>
                      </a:r>
                    </a:p>
                  </a:txBody>
                  <a:tcPr marL="44450" marR="44450" marT="0" marB="0" anchor="b" horzOverflow="overflow"/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609600" y="5257800"/>
            <a:ext cx="7924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AS Z→∞ DOWN A COLUMN, I DECREASES TO A COLUMN-DEPENDENT LIMIT, WHICH INCREASES ACROSS A PERIOD.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THE PERIODIC TABLE BECOMES </a:t>
            </a:r>
            <a:r>
              <a:rPr lang="en-US" sz="2400" u="sng" dirty="0">
                <a:solidFill>
                  <a:srgbClr val="0070C0"/>
                </a:solidFill>
                <a:latin typeface="+mn-lt"/>
                <a:cs typeface="+mn-cs"/>
              </a:rPr>
              <a:t>PERFECTLY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PERIODIC.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E867D-ED05-4AD3-A238-3892B7191DD3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6436" name="Szövegdoboz 5"/>
          <p:cNvSpPr txBox="1">
            <a:spLocks noChangeArrowheads="1"/>
          </p:cNvSpPr>
          <p:nvPr/>
        </p:nvSpPr>
        <p:spPr bwMode="auto">
          <a:xfrm>
            <a:off x="1828800" y="3048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LIMITING Z→∞ IONIZATION ENERGIES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8153400" y="274638"/>
            <a:ext cx="533400" cy="258762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John Tab 1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</a:t>
            </a:r>
            <a:r>
              <a:rPr lang="en-US" dirty="0" smtClean="0">
                <a:latin typeface="Calibri"/>
              </a:rPr>
              <a:t>→∞ limit of ionization potential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3581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Shows even energy differences can be found</a:t>
            </a:r>
          </a:p>
          <a:p>
            <a:r>
              <a:rPr lang="en-US" sz="2400" dirty="0" smtClean="0"/>
              <a:t>Looks like LDA exact for E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as Z</a:t>
            </a:r>
            <a:r>
              <a:rPr lang="en-US" sz="2400" dirty="0" smtClean="0">
                <a:latin typeface="Calibri"/>
              </a:rPr>
              <a:t>→∞.</a:t>
            </a:r>
          </a:p>
          <a:p>
            <a:r>
              <a:rPr lang="en-US" sz="2400" dirty="0" smtClean="0">
                <a:latin typeface="Calibri"/>
              </a:rPr>
              <a:t>Looks like finite E</a:t>
            </a:r>
            <a:r>
              <a:rPr lang="en-US" sz="2400" baseline="-25000" dirty="0" smtClean="0">
                <a:latin typeface="Calibri"/>
              </a:rPr>
              <a:t>C</a:t>
            </a:r>
            <a:r>
              <a:rPr lang="en-US" sz="2400" dirty="0" smtClean="0">
                <a:latin typeface="Calibri"/>
              </a:rPr>
              <a:t> corrections</a:t>
            </a:r>
          </a:p>
          <a:p>
            <a:r>
              <a:rPr lang="en-US" sz="2400" dirty="0" smtClean="0">
                <a:latin typeface="Calibri"/>
              </a:rPr>
              <a:t>Looks like extended TF (treated as a potential functional) gives some sort of average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Lucian </a:t>
            </a:r>
            <a:r>
              <a:rPr lang="en-US" sz="2400" dirty="0" err="1" smtClean="0"/>
              <a:t>Constantin</a:t>
            </a:r>
            <a:r>
              <a:rPr lang="en-US" sz="2400" dirty="0" smtClean="0"/>
              <a:t>, John Snyder, JP </a:t>
            </a:r>
            <a:r>
              <a:rPr lang="en-US" sz="2400" dirty="0" err="1" smtClean="0"/>
              <a:t>Perdew</a:t>
            </a:r>
            <a:r>
              <a:rPr lang="en-US" sz="2400" dirty="0" smtClean="0"/>
              <a:t>, and KB, JCP 2010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1219200"/>
            <a:ext cx="48577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Exactness for Z</a:t>
            </a:r>
            <a:r>
              <a:rPr lang="en-US" dirty="0" smtClean="0">
                <a:latin typeface="Calibri"/>
              </a:rPr>
              <a:t>→∞ for Bohr atom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572" y="1295400"/>
            <a:ext cx="731162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43800" y="2133600"/>
            <a:ext cx="1600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Using </a:t>
            </a:r>
            <a:r>
              <a:rPr lang="en-US" sz="2400" i="1" dirty="0" err="1" smtClean="0"/>
              <a:t>hydrogenic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orbitals</a:t>
            </a:r>
            <a:r>
              <a:rPr lang="en-US" sz="2400" i="1" dirty="0" smtClean="0"/>
              <a:t> to improve DFT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John C Snyder</a:t>
            </a:r>
          </a:p>
          <a:p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143000"/>
            <a:ext cx="94844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Szövegdoboz 1"/>
          <p:cNvSpPr txBox="1">
            <a:spLocks noChangeArrowheads="1"/>
          </p:cNvSpPr>
          <p:nvPr/>
        </p:nvSpPr>
        <p:spPr bwMode="auto">
          <a:xfrm>
            <a:off x="457200" y="609600"/>
            <a:ext cx="792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THE AVERAGE OF I OVER COLUMNS, IN THE Z→∞ LIMIT, IS CLOSE TO THE EXTENDED TF LIMIT OF 3.2 eV. </a:t>
            </a:r>
          </a:p>
          <a:p>
            <a:endParaRPr lang="en-US" sz="24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RADIAL IONIZATION DENSITY</a:t>
            </a:r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725488" y="2514600"/>
          <a:ext cx="4333875" cy="457200"/>
        </p:xfrm>
        <a:graphic>
          <a:graphicData uri="http://schemas.openxmlformats.org/presentationml/2006/ole">
            <p:oleObj spid="_x0000_s350210" name="Equation" r:id="rId4" imgW="2260440" imgH="241200" progId="Equation.3">
              <p:embed/>
            </p:oleObj>
          </a:graphicData>
        </a:graphic>
      </p:graphicFrame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671513" y="3200400"/>
          <a:ext cx="2236787" cy="914400"/>
        </p:xfrm>
        <a:graphic>
          <a:graphicData uri="http://schemas.openxmlformats.org/presentationml/2006/ole">
            <p:oleObj spid="_x0000_s350211" name="Equation" r:id="rId5" imgW="1054080" imgH="482400" progId="Equation.3">
              <p:embed/>
            </p:oleObj>
          </a:graphicData>
        </a:graphic>
      </p:graphicFrame>
      <p:sp>
        <p:nvSpPr>
          <p:cNvPr id="7176" name="Szövegdoboz 6"/>
          <p:cNvSpPr txBox="1">
            <a:spLocks noChangeArrowheads="1"/>
          </p:cNvSpPr>
          <p:nvPr/>
        </p:nvSpPr>
        <p:spPr bwMode="auto">
          <a:xfrm>
            <a:off x="457200" y="42672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WE EXTRAPOLATED THIS VERY CAREFULLY, THEN COMPUTED THE LIMITING VALENCE-ELECTRON RADIUS</a:t>
            </a:r>
          </a:p>
          <a:p>
            <a:endParaRPr lang="en-US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979488" y="5486400"/>
          <a:ext cx="2613025" cy="847725"/>
        </p:xfrm>
        <a:graphic>
          <a:graphicData uri="http://schemas.openxmlformats.org/presentationml/2006/ole">
            <p:oleObj spid="_x0000_s350212" name="Equation" r:id="rId6" imgW="1498320" imgH="482400" progId="Equation.3">
              <p:embed/>
            </p:oleObj>
          </a:graphicData>
        </a:graphic>
      </p:graphicFrame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B11EC-AF7D-40D4-92C6-C2E3CA46A91B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7543800" y="274638"/>
            <a:ext cx="1143000" cy="258762"/>
          </a:xfrm>
        </p:spPr>
        <p:txBody>
          <a:bodyPr>
            <a:normAutofit/>
          </a:bodyPr>
          <a:lstStyle/>
          <a:p>
            <a:r>
              <a:rPr lang="en-US" sz="1000" dirty="0" smtClean="0"/>
              <a:t>John B6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4876800" y="762000"/>
          <a:ext cx="762000" cy="376238"/>
        </p:xfrm>
        <a:graphic>
          <a:graphicData uri="http://schemas.openxmlformats.org/presentationml/2006/ole">
            <p:oleObj spid="_x0000_s351234" name="Equation" r:id="rId4" imgW="469800" imgH="279360" progId="Equation.3">
              <p:embed/>
            </p:oleObj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990600" y="381000"/>
          <a:ext cx="6324599" cy="421233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091185"/>
                <a:gridCol w="1736283"/>
                <a:gridCol w="1711362"/>
                <a:gridCol w="1785769"/>
              </a:tblGrid>
              <a:tr h="26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bohr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51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GROUP OR COLUMN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GGA (PBE)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68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ns</a:t>
                      </a:r>
                    </a:p>
                  </a:txBody>
                  <a:tcPr marL="44450" marR="44450" marT="0" marB="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44450" marR="44450" marT="0" marB="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marL="44450" marR="44450" marT="0" marB="0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13.6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</a:tr>
              <a:tr h="26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</a:tr>
              <a:tr h="240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np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III</a:t>
                      </a:r>
                    </a:p>
                  </a:txBody>
                  <a:tcPr marL="44450" marR="44450" marT="0" marB="0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10.2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</a:tr>
              <a:tr h="26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IV</a:t>
                      </a:r>
                    </a:p>
                  </a:txBody>
                  <a:tcPr marL="44450" marR="44450" marT="0" marB="0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9.8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</a:tr>
              <a:tr h="26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44450" marR="44450" marT="0" marB="0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9.5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</a:tr>
              <a:tr h="26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VI</a:t>
                      </a:r>
                    </a:p>
                  </a:txBody>
                  <a:tcPr marL="44450" marR="44450" marT="0" marB="0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9.4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</a:tr>
              <a:tr h="26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VII</a:t>
                      </a:r>
                    </a:p>
                  </a:txBody>
                  <a:tcPr marL="44450" marR="44450" marT="0" marB="0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9.1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</a:tr>
              <a:tr h="26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VIII</a:t>
                      </a:r>
                    </a:p>
                  </a:txBody>
                  <a:tcPr marL="44450" marR="44450" marT="0" marB="0" anchor="b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8.8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/>
                </a:tc>
              </a:tr>
            </a:tbl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267200" y="838200"/>
          <a:ext cx="960438" cy="381000"/>
        </p:xfrm>
        <a:graphic>
          <a:graphicData uri="http://schemas.openxmlformats.org/presentationml/2006/ole">
            <p:oleObj spid="_x0000_s351235" name="Equation" r:id="rId5" imgW="469800" imgH="279360" progId="Equation.3">
              <p:embed/>
            </p:oleObj>
          </a:graphicData>
        </a:graphic>
      </p:graphicFrame>
      <p:sp>
        <p:nvSpPr>
          <p:cNvPr id="8237" name="Szövegdoboz 5"/>
          <p:cNvSpPr txBox="1">
            <a:spLocks noChangeArrowheads="1"/>
          </p:cNvSpPr>
          <p:nvPr/>
        </p:nvSpPr>
        <p:spPr bwMode="auto">
          <a:xfrm>
            <a:off x="533400" y="4572000"/>
            <a:ext cx="7924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THE VALENCE-ELECTRON RADIUS INCREASES DOWN A COLUMN TO A COLUMN-DEPENDENT LIMIT THAT DECREASES ACROSS A PERIOD. THE AVERAGE OF         OVER COLUMNS IS CLOSE TO THE TF LIMITING VALUE OF 9 bohr. </a:t>
            </a:r>
          </a:p>
          <a:p>
            <a:endParaRPr lang="en-US" sz="240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2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5181600" y="5334000"/>
          <a:ext cx="381000" cy="447675"/>
        </p:xfrm>
        <a:graphic>
          <a:graphicData uri="http://schemas.openxmlformats.org/presentationml/2006/ole">
            <p:oleObj spid="_x0000_s351236" name="Equation" r:id="rId6" imgW="215713" imgH="253780" progId="Equation.3">
              <p:embed/>
            </p:oleObj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2ABA1-8FEA-4C9B-8A7E-7F3CF7B2C864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7315200" y="274638"/>
            <a:ext cx="1371600" cy="563562"/>
          </a:xfrm>
        </p:spPr>
        <p:txBody>
          <a:bodyPr>
            <a:normAutofit/>
          </a:bodyPr>
          <a:lstStyle/>
          <a:p>
            <a:r>
              <a:rPr lang="en-US" sz="1000" dirty="0" smtClean="0"/>
              <a:t>John Tab 2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" name="Csoportba foglalás 19"/>
          <p:cNvGrpSpPr>
            <a:grpSpLocks/>
          </p:cNvGrpSpPr>
          <p:nvPr/>
        </p:nvGrpSpPr>
        <p:grpSpPr bwMode="auto">
          <a:xfrm>
            <a:off x="533400" y="304800"/>
            <a:ext cx="7924800" cy="6046788"/>
            <a:chOff x="533400" y="304800"/>
            <a:chExt cx="7924800" cy="6046572"/>
          </a:xfrm>
        </p:grpSpPr>
        <p:sp>
          <p:nvSpPr>
            <p:cNvPr id="2" name="Szövegdoboz 1"/>
            <p:cNvSpPr txBox="1"/>
            <p:nvPr/>
          </p:nvSpPr>
          <p:spPr>
            <a:xfrm>
              <a:off x="533400" y="304800"/>
              <a:ext cx="7696200" cy="708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KOHN-SHAM METHOD: INTRODUCE ORBITALS           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FOR THE NON-INTERACTING SYSTEM </a:t>
              </a:r>
            </a:p>
          </p:txBody>
        </p:sp>
        <p:graphicFrame>
          <p:nvGraphicFramePr>
            <p:cNvPr id="3074" name="Object 1"/>
            <p:cNvGraphicFramePr>
              <a:graphicFrameLocks noChangeAspect="1"/>
            </p:cNvGraphicFramePr>
            <p:nvPr/>
          </p:nvGraphicFramePr>
          <p:xfrm>
            <a:off x="5410200" y="304800"/>
            <a:ext cx="647700" cy="304800"/>
          </p:xfrm>
          <a:graphic>
            <a:graphicData uri="http://schemas.openxmlformats.org/presentationml/2006/ole">
              <p:oleObj spid="_x0000_s364546" name="Equation" r:id="rId4" imgW="482391" imgH="228501" progId="Equation.3">
                <p:embed/>
              </p:oleObj>
            </a:graphicData>
          </a:graphic>
        </p:graphicFrame>
        <p:grpSp>
          <p:nvGrpSpPr>
            <p:cNvPr id="4" name="Csoportba foglalás 8"/>
            <p:cNvGrpSpPr>
              <a:grpSpLocks/>
            </p:cNvGrpSpPr>
            <p:nvPr/>
          </p:nvGrpSpPr>
          <p:grpSpPr bwMode="auto">
            <a:xfrm>
              <a:off x="685800" y="1143000"/>
              <a:ext cx="3186113" cy="1447800"/>
              <a:chOff x="685800" y="1143000"/>
              <a:chExt cx="3186113" cy="1447800"/>
            </a:xfrm>
          </p:grpSpPr>
          <p:graphicFrame>
            <p:nvGraphicFramePr>
              <p:cNvPr id="3075" name="Object 3"/>
              <p:cNvGraphicFramePr>
                <a:graphicFrameLocks noChangeAspect="1"/>
              </p:cNvGraphicFramePr>
              <p:nvPr/>
            </p:nvGraphicFramePr>
            <p:xfrm>
              <a:off x="685800" y="1905000"/>
              <a:ext cx="3186113" cy="685800"/>
            </p:xfrm>
            <a:graphic>
              <a:graphicData uri="http://schemas.openxmlformats.org/presentationml/2006/ole">
                <p:oleObj spid="_x0000_s364551" name="Equation" r:id="rId5" imgW="2120900" imgH="457200" progId="Equation.3">
                  <p:embed/>
                </p:oleObj>
              </a:graphicData>
            </a:graphic>
          </p:graphicFrame>
          <p:graphicFrame>
            <p:nvGraphicFramePr>
              <p:cNvPr id="3076" name="Object 5"/>
              <p:cNvGraphicFramePr>
                <a:graphicFrameLocks noChangeAspect="1"/>
              </p:cNvGraphicFramePr>
              <p:nvPr/>
            </p:nvGraphicFramePr>
            <p:xfrm>
              <a:off x="685800" y="1143000"/>
              <a:ext cx="1752600" cy="626842"/>
            </p:xfrm>
            <a:graphic>
              <a:graphicData uri="http://schemas.openxmlformats.org/presentationml/2006/ole">
                <p:oleObj spid="_x0000_s364552" name="Equation" r:id="rId6" imgW="1308100" imgH="469900" progId="Equation.3">
                  <p:embed/>
                </p:oleObj>
              </a:graphicData>
            </a:graphic>
          </p:graphicFrame>
        </p:grpSp>
        <p:sp>
          <p:nvSpPr>
            <p:cNvPr id="10" name="Szövegdoboz 9"/>
            <p:cNvSpPr txBox="1"/>
            <p:nvPr/>
          </p:nvSpPr>
          <p:spPr>
            <a:xfrm>
              <a:off x="609600" y="2819310"/>
              <a:ext cx="7696200" cy="708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THE EULER EQUATION TO MINIMIZE                  AT FIXED N IS THE KOHN-SHAM SELF-CONSISTENT ONE-ELECTRON EQUATION </a:t>
              </a:r>
            </a:p>
          </p:txBody>
        </p:sp>
        <p:graphicFrame>
          <p:nvGraphicFramePr>
            <p:cNvPr id="3077" name="Object 7"/>
            <p:cNvGraphicFramePr>
              <a:graphicFrameLocks noChangeAspect="1"/>
            </p:cNvGraphicFramePr>
            <p:nvPr/>
          </p:nvGraphicFramePr>
          <p:xfrm>
            <a:off x="4419600" y="2819400"/>
            <a:ext cx="812800" cy="304800"/>
          </p:xfrm>
          <a:graphic>
            <a:graphicData uri="http://schemas.openxmlformats.org/presentationml/2006/ole">
              <p:oleObj spid="_x0000_s364547" name="Equation" r:id="rId7" imgW="609600" imgH="228600" progId="Equation.3">
                <p:embed/>
              </p:oleObj>
            </a:graphicData>
          </a:graphic>
        </p:graphicFrame>
        <p:graphicFrame>
          <p:nvGraphicFramePr>
            <p:cNvPr id="3078" name="Object 9"/>
            <p:cNvGraphicFramePr>
              <a:graphicFrameLocks noChangeAspect="1"/>
            </p:cNvGraphicFramePr>
            <p:nvPr/>
          </p:nvGraphicFramePr>
          <p:xfrm>
            <a:off x="762000" y="3657600"/>
            <a:ext cx="4876800" cy="738909"/>
          </p:xfrm>
          <a:graphic>
            <a:graphicData uri="http://schemas.openxmlformats.org/presentationml/2006/ole">
              <p:oleObj spid="_x0000_s364548" name="Equation" r:id="rId8" imgW="2832100" imgH="431800" progId="Equation.3">
                <p:embed/>
              </p:oleObj>
            </a:graphicData>
          </a:graphic>
        </p:graphicFrame>
        <p:sp>
          <p:nvSpPr>
            <p:cNvPr id="15" name="Szövegdoboz 14"/>
            <p:cNvSpPr txBox="1"/>
            <p:nvPr/>
          </p:nvSpPr>
          <p:spPr>
            <a:xfrm>
              <a:off x="762000" y="4571848"/>
              <a:ext cx="7696200" cy="708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OCCUPIED ORBITALS HAVE          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(AUFBAU PRINCIPLE)</a:t>
              </a:r>
            </a:p>
          </p:txBody>
        </p:sp>
        <p:graphicFrame>
          <p:nvGraphicFramePr>
            <p:cNvPr id="3079" name="Object 11"/>
            <p:cNvGraphicFramePr>
              <a:graphicFrameLocks noChangeAspect="1"/>
            </p:cNvGraphicFramePr>
            <p:nvPr/>
          </p:nvGraphicFramePr>
          <p:xfrm>
            <a:off x="3657600" y="4648200"/>
            <a:ext cx="677333" cy="304800"/>
          </p:xfrm>
          <a:graphic>
            <a:graphicData uri="http://schemas.openxmlformats.org/presentationml/2006/ole">
              <p:oleObj spid="_x0000_s364549" name="Equation" r:id="rId9" imgW="507960" imgH="228600" progId="Equation.3">
                <p:embed/>
              </p:oleObj>
            </a:graphicData>
          </a:graphic>
        </p:graphicFrame>
        <p:graphicFrame>
          <p:nvGraphicFramePr>
            <p:cNvPr id="3080" name="Object 13"/>
            <p:cNvGraphicFramePr>
              <a:graphicFrameLocks noChangeAspect="1"/>
            </p:cNvGraphicFramePr>
            <p:nvPr/>
          </p:nvGraphicFramePr>
          <p:xfrm>
            <a:off x="762000" y="5486399"/>
            <a:ext cx="5334000" cy="864973"/>
          </p:xfrm>
          <a:graphic>
            <a:graphicData uri="http://schemas.openxmlformats.org/presentationml/2006/ole">
              <p:oleObj spid="_x0000_s364550" name="Equation" r:id="rId10" imgW="2819400" imgH="457200" progId="Equation.3">
                <p:embed/>
              </p:oleObj>
            </a:graphicData>
          </a:graphic>
        </p:graphicFrame>
      </p:grpSp>
      <p:sp>
        <p:nvSpPr>
          <p:cNvPr id="21" name="Dia számának hely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1F608-98BE-45A5-A30C-700BE63543D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 idx="4294967295"/>
          </p:nvPr>
        </p:nvSpPr>
        <p:spPr>
          <a:xfrm>
            <a:off x="7315200" y="274638"/>
            <a:ext cx="1371600" cy="182562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John Intro 3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density as Z</a:t>
            </a:r>
            <a:r>
              <a:rPr lang="en-US" dirty="0" smtClean="0">
                <a:latin typeface="Calibri"/>
              </a:rPr>
              <a:t>→∞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 cstate="print"/>
          <a:srcRect b="19939"/>
          <a:stretch>
            <a:fillRect/>
          </a:stretch>
        </p:blipFill>
        <p:spPr bwMode="auto">
          <a:xfrm>
            <a:off x="533400" y="1143000"/>
            <a:ext cx="7857537" cy="508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Ionization density as Z</a:t>
            </a:r>
            <a:r>
              <a:rPr lang="en-US" dirty="0" smtClean="0">
                <a:latin typeface="Calibri"/>
              </a:rPr>
              <a:t>→∞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6429727" cy="53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zövegdoboz 1"/>
          <p:cNvSpPr txBox="1">
            <a:spLocks noChangeArrowheads="1"/>
          </p:cNvSpPr>
          <p:nvPr/>
        </p:nvSpPr>
        <p:spPr bwMode="auto">
          <a:xfrm>
            <a:off x="457200" y="609600"/>
            <a:ext cx="79248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CONCLUSIONS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Calibri" pitchFamily="34" charset="0"/>
              </a:rPr>
              <a:t>THE OBSERVED CHEMICAL TRENDS OF THE KNOWN PERIODIC TABLE </a:t>
            </a:r>
            <a:r>
              <a:rPr lang="en-US" sz="2800" u="sng" dirty="0">
                <a:solidFill>
                  <a:srgbClr val="0070C0"/>
                </a:solidFill>
                <a:latin typeface="Calibri" pitchFamily="34" charset="0"/>
              </a:rPr>
              <a:t>SATURATE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</a:rPr>
              <a:t> IN THE NON-RELATIVISTIC Z→∞ LIMIT, IN WHICH THE PERIODIC TABLE BECOMES </a:t>
            </a:r>
            <a:r>
              <a:rPr lang="en-US" sz="2800" u="sng" dirty="0">
                <a:solidFill>
                  <a:srgbClr val="0070C0"/>
                </a:solidFill>
                <a:latin typeface="Calibri" pitchFamily="34" charset="0"/>
              </a:rPr>
              <a:t>PERFECTLY</a:t>
            </a:r>
            <a:r>
              <a:rPr lang="en-US" sz="2800" dirty="0">
                <a:solidFill>
                  <a:srgbClr val="0070C0"/>
                </a:solidFill>
                <a:latin typeface="Calibri" pitchFamily="34" charset="0"/>
              </a:rPr>
              <a:t> PERIODIC.</a:t>
            </a:r>
          </a:p>
          <a:p>
            <a:endParaRPr lang="en-US" sz="2800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US" sz="28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Calibri" pitchFamily="34" charset="0"/>
              </a:rPr>
              <a:t>THE Z→∞ ATOMS HAVE LARGE VALENCE-ELECTRON RADII AND SMALL IONIZATION ENERGIES, SUGGESTING </a:t>
            </a:r>
            <a:r>
              <a:rPr lang="en-US" sz="2800" u="sng" dirty="0">
                <a:solidFill>
                  <a:srgbClr val="0070C0"/>
                </a:solidFill>
                <a:latin typeface="Calibri" pitchFamily="34" charset="0"/>
              </a:rPr>
              <a:t>A LIMITING CHEMISTRY OF LONG WEAK BONDS.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C9C9-1FA7-4F6A-8A10-4943A1466DCE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848600" y="274638"/>
            <a:ext cx="838200" cy="258762"/>
          </a:xfrm>
        </p:spPr>
        <p:txBody>
          <a:bodyPr>
            <a:normAutofit/>
          </a:bodyPr>
          <a:lstStyle/>
          <a:p>
            <a:r>
              <a:rPr lang="en-US" sz="800" dirty="0" smtClean="0"/>
              <a:t>John</a:t>
            </a:r>
            <a:r>
              <a:rPr lang="en-US" sz="800" baseline="0" dirty="0" smtClean="0"/>
              <a:t> </a:t>
            </a:r>
            <a:r>
              <a:rPr lang="en-US" sz="800" baseline="0" dirty="0" err="1" smtClean="0"/>
              <a:t>Conc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zövegdoboz 1"/>
          <p:cNvSpPr txBox="1">
            <a:spLocks noChangeArrowheads="1"/>
          </p:cNvSpPr>
          <p:nvPr/>
        </p:nvSpPr>
        <p:spPr bwMode="auto">
          <a:xfrm>
            <a:off x="457200" y="609600"/>
            <a:ext cx="7924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THE AVERAGES OF               AND            OVER COLUMNS ARE DESCRIBED RATHER WELL BY TF AND ETF.  </a:t>
            </a:r>
          </a:p>
          <a:p>
            <a:endParaRPr lang="en-US" sz="2400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US" sz="24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LSDA AND GGA AGREE CLOSELY IN THE Z→∞ LIMIT.</a:t>
            </a:r>
          </a:p>
          <a:p>
            <a:endParaRPr lang="en-US" sz="2400" u="sng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US" sz="2400" u="sng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AT THE EXCHANGE-ONLY (NO CORRELATION) LEVEL, LSDA AND GGA BECOME EXACT OR NEARLY EXACT FOR I AS Z→∞ 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(MORE NEARLY SO FOR THE </a:t>
            </a:r>
            <a:r>
              <a:rPr lang="en-US" sz="2400" dirty="0" err="1">
                <a:solidFill>
                  <a:srgbClr val="0070C0"/>
                </a:solidFill>
                <a:latin typeface="Calibri" pitchFamily="34" charset="0"/>
              </a:rPr>
              <a:t>np</a:t>
            </a: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 THAN FOR THE ns SUBSHELLS).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971800" y="914400"/>
          <a:ext cx="819150" cy="490538"/>
        </p:xfrm>
        <a:graphic>
          <a:graphicData uri="http://schemas.openxmlformats.org/presentationml/2006/ole">
            <p:oleObj spid="_x0000_s352258" name="Equation" r:id="rId4" imgW="469800" imgH="279360" progId="Equation.3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4495800" y="990600"/>
          <a:ext cx="642938" cy="444500"/>
        </p:xfrm>
        <a:graphic>
          <a:graphicData uri="http://schemas.openxmlformats.org/presentationml/2006/ole">
            <p:oleObj spid="_x0000_s352259" name="Equation" r:id="rId5" imgW="368280" imgH="253800" progId="Equation.3">
              <p:embed/>
            </p:oleObj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17DBD-4B9E-4708-9038-D071247323FB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8153400" y="274638"/>
            <a:ext cx="533400" cy="411162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John </a:t>
            </a:r>
            <a:r>
              <a:rPr lang="en-US" sz="800" dirty="0" err="1" smtClean="0"/>
              <a:t>Conc</a:t>
            </a:r>
            <a:r>
              <a:rPr lang="en-US" sz="800" dirty="0" smtClean="0"/>
              <a:t> 2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zövegdoboz 1"/>
          <p:cNvSpPr txBox="1">
            <a:spLocks noChangeArrowheads="1"/>
          </p:cNvSpPr>
          <p:nvPr/>
        </p:nvSpPr>
        <p:spPr bwMode="auto">
          <a:xfrm>
            <a:off x="457200" y="609600"/>
            <a:ext cx="7924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FUTURE WORK</a:t>
            </a:r>
          </a:p>
          <a:p>
            <a:pPr algn="ctr"/>
            <a:endParaRPr lang="en-US" sz="240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WE WILL CHECK IF THE MADELUNG`S-RULE CONFIGURATIONS SATISFY THE AUFBAU PRINCIPLE FOR LARGE Z.</a:t>
            </a:r>
          </a:p>
          <a:p>
            <a:endParaRPr lang="en-US" sz="2400" u="sng">
              <a:solidFill>
                <a:srgbClr val="0070C0"/>
              </a:solidFill>
              <a:latin typeface="Calibri" pitchFamily="34" charset="0"/>
            </a:endParaRPr>
          </a:p>
          <a:p>
            <a:endParaRPr lang="en-US" sz="2400" u="sng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WE WILL CALCULATE THE LIMITING Z→∞ ELECTRON AFFINITIES.</a:t>
            </a:r>
          </a:p>
          <a:p>
            <a:endParaRPr lang="en-US" sz="2400">
              <a:solidFill>
                <a:srgbClr val="0070C0"/>
              </a:solidFill>
              <a:latin typeface="Calibri" pitchFamily="34" charset="0"/>
            </a:endParaRPr>
          </a:p>
          <a:p>
            <a:endParaRPr lang="en-US" sz="240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OUR CONCLUSIONS ARE BASED UPON NUMERICAL CALCULATION AND EXTRAPOLATION. CAN THEY BE PROVED RIGOROUSLY?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76A31-C1F1-4D1D-9770-F18B9390E83B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001000" y="274638"/>
            <a:ext cx="685800" cy="182562"/>
          </a:xfrm>
        </p:spPr>
        <p:txBody>
          <a:bodyPr>
            <a:normAutofit fontScale="90000"/>
          </a:bodyPr>
          <a:lstStyle/>
          <a:p>
            <a:r>
              <a:rPr lang="en-US" sz="800" dirty="0" smtClean="0"/>
              <a:t>John future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Orbital-free potential-functional for C density (</a:t>
            </a:r>
            <a:r>
              <a:rPr lang="en-US" dirty="0" err="1" smtClean="0"/>
              <a:t>Dongyung</a:t>
            </a:r>
            <a:r>
              <a:rPr lang="en-US" dirty="0" smtClean="0"/>
              <a:t> Lee)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429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/>
              </a:rPr>
              <a:t>4</a:t>
            </a:r>
            <a:r>
              <a:rPr lang="en-US" sz="3600" dirty="0" smtClean="0">
                <a:latin typeface="Symbol" pitchFamily="18" charset="2"/>
              </a:rPr>
              <a:t>p</a:t>
            </a:r>
            <a:r>
              <a:rPr lang="en-US" sz="3600" dirty="0" smtClean="0">
                <a:latin typeface="Calibri"/>
              </a:rPr>
              <a:t>r</a:t>
            </a:r>
            <a:r>
              <a:rPr lang="en-US" sz="3600" baseline="30000" dirty="0" smtClean="0">
                <a:latin typeface="Calibri"/>
              </a:rPr>
              <a:t>2</a:t>
            </a:r>
            <a:r>
              <a:rPr lang="el-GR" sz="3600" dirty="0" smtClean="0">
                <a:latin typeface="Calibri"/>
              </a:rPr>
              <a:t>ρ</a:t>
            </a:r>
            <a:r>
              <a:rPr lang="en-US" sz="3600" dirty="0" smtClean="0">
                <a:latin typeface="Calibri"/>
              </a:rPr>
              <a:t>(r)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5638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</a:t>
            </a:r>
            <a:endParaRPr lang="en-US" sz="6000" dirty="0"/>
          </a:p>
        </p:txBody>
      </p:sp>
      <p:pic>
        <p:nvPicPr>
          <p:cNvPr id="15" name="Content Placeholder 14" descr="C-neutral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371600"/>
            <a:ext cx="5857129" cy="4525963"/>
          </a:xfrm>
        </p:spPr>
      </p:pic>
      <p:sp>
        <p:nvSpPr>
          <p:cNvPr id="12" name="TextBox 11"/>
          <p:cNvSpPr txBox="1"/>
          <p:nvPr/>
        </p:nvSpPr>
        <p:spPr>
          <a:xfrm>
            <a:off x="6248400" y="51816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I(LSD)=11.67eV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/>
              </a:rPr>
              <a:t>PFT:ΔI=0.24eV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/>
              </a:rPr>
              <a:t>I(</a:t>
            </a:r>
            <a:r>
              <a:rPr lang="en-US" sz="2800" dirty="0" err="1" smtClean="0">
                <a:latin typeface="Calibri"/>
              </a:rPr>
              <a:t>expt</a:t>
            </a:r>
            <a:r>
              <a:rPr lang="en-US" sz="2800" dirty="0" smtClean="0">
                <a:latin typeface="Calibri"/>
              </a:rPr>
              <a:t>)=11.26eV</a:t>
            </a:r>
            <a:endParaRPr lang="en-US" sz="2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077200" cy="419099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Simple math challenges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Why do you study </a:t>
            </a:r>
            <a:r>
              <a:rPr lang="en-US" dirty="0" err="1" smtClean="0"/>
              <a:t>variational</a:t>
            </a:r>
            <a:r>
              <a:rPr lang="en-US" dirty="0" smtClean="0"/>
              <a:t> properties of approximate </a:t>
            </a:r>
            <a:r>
              <a:rPr lang="en-US" dirty="0" err="1" smtClean="0"/>
              <a:t>functionals</a:t>
            </a:r>
            <a:r>
              <a:rPr lang="en-US" dirty="0" smtClean="0"/>
              <a:t>?</a:t>
            </a:r>
          </a:p>
          <a:p>
            <a:r>
              <a:rPr lang="en-US" dirty="0" smtClean="0"/>
              <a:t>Give us mathematical rigor for PFT</a:t>
            </a:r>
          </a:p>
          <a:p>
            <a:r>
              <a:rPr lang="en-US" dirty="0" smtClean="0"/>
              <a:t>Prove results for large Z ionization potentials</a:t>
            </a:r>
          </a:p>
          <a:p>
            <a:r>
              <a:rPr lang="en-US" dirty="0" smtClean="0"/>
              <a:t>Help us with asymptotic expansions</a:t>
            </a:r>
          </a:p>
          <a:p>
            <a:endParaRPr lang="en-US" dirty="0" smtClean="0"/>
          </a:p>
          <a:p>
            <a:r>
              <a:rPr lang="en-US" dirty="0" smtClean="0"/>
              <a:t>Thanks to students and NSF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Szövegdoboz 1"/>
          <p:cNvSpPr txBox="1">
            <a:spLocks noChangeArrowheads="1"/>
          </p:cNvSpPr>
          <p:nvPr/>
        </p:nvSpPr>
        <p:spPr bwMode="auto">
          <a:xfrm>
            <a:off x="1143000" y="304800"/>
            <a:ext cx="769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LOCAL AND SEMI-LOCAL APPROX.` FOR 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5334000" y="304800"/>
          <a:ext cx="1050925" cy="352425"/>
        </p:xfrm>
        <a:graphic>
          <a:graphicData uri="http://schemas.openxmlformats.org/presentationml/2006/ole">
            <p:oleObj spid="_x0000_s365570" name="Equation" r:id="rId4" imgW="685800" imgH="228600" progId="Equation.3">
              <p:embed/>
            </p:oleObj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685800" y="914400"/>
            <a:ext cx="7696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LOCAL SPIN DENSITY APPROXIMATION (LSDA)</a:t>
            </a: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762000" y="1447800"/>
          <a:ext cx="3146425" cy="533400"/>
        </p:xfrm>
        <a:graphic>
          <a:graphicData uri="http://schemas.openxmlformats.org/presentationml/2006/ole">
            <p:oleObj spid="_x0000_s365571" name="Equation" r:id="rId5" imgW="1689100" imgH="279400" progId="Equation.3">
              <p:embed/>
            </p:oleObj>
          </a:graphicData>
        </a:graphic>
      </p:graphicFrame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731838" y="2057400"/>
          <a:ext cx="1631950" cy="460375"/>
        </p:xfrm>
        <a:graphic>
          <a:graphicData uri="http://schemas.openxmlformats.org/presentationml/2006/ole">
            <p:oleObj spid="_x0000_s365572" name="Equation" r:id="rId6" imgW="876240" imgH="241200" progId="Equation.3">
              <p:embed/>
            </p:oleObj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2362200" y="2133600"/>
            <a:ext cx="5638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XC ENERGY PER PARTICLE OF AN ELECTRON GAS OF UNIFORM</a:t>
            </a:r>
          </a:p>
        </p:txBody>
      </p:sp>
      <p:graphicFrame>
        <p:nvGraphicFramePr>
          <p:cNvPr id="4101" name="Object 8"/>
          <p:cNvGraphicFramePr>
            <a:graphicFrameLocks noChangeAspect="1"/>
          </p:cNvGraphicFramePr>
          <p:nvPr/>
        </p:nvGraphicFramePr>
        <p:xfrm>
          <a:off x="3549650" y="2438400"/>
          <a:ext cx="704850" cy="385763"/>
        </p:xfrm>
        <a:graphic>
          <a:graphicData uri="http://schemas.openxmlformats.org/presentationml/2006/ole">
            <p:oleObj spid="_x0000_s365573" name="Equation" r:id="rId7" imgW="419040" imgH="228600" progId="Equation.3">
              <p:embed/>
            </p:oleObj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685800" y="3200400"/>
            <a:ext cx="7696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GENERALIZED GRADIENT APPROX. (GGA)</a:t>
            </a:r>
          </a:p>
        </p:txBody>
      </p:sp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102" name="Object 9"/>
          <p:cNvGraphicFramePr>
            <a:graphicFrameLocks noChangeAspect="1"/>
          </p:cNvGraphicFramePr>
          <p:nvPr/>
        </p:nvGraphicFramePr>
        <p:xfrm>
          <a:off x="762000" y="3886200"/>
          <a:ext cx="3336925" cy="457200"/>
        </p:xfrm>
        <a:graphic>
          <a:graphicData uri="http://schemas.openxmlformats.org/presentationml/2006/ole">
            <p:oleObj spid="_x0000_s365574" name="Equation" r:id="rId8" imgW="2082800" imgH="279400" progId="Equation.3">
              <p:embed/>
            </p:oleObj>
          </a:graphicData>
        </a:graphic>
      </p:graphicFrame>
      <p:sp>
        <p:nvSpPr>
          <p:cNvPr id="4110" name="Rectangle 11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62000" y="4648200"/>
            <a:ext cx="76962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GIVES A BETTER DESCRIPTION OF STRONGLY INHOMOGENOUS SYSTEMS (E.G., ATOMS &amp; MOLECULES)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PERDEW-BURKE-ERNZERHOF 1996 (PBE) GGA: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CONSTRUCTED NON-EMPIRICALLY TO SATISFY EXACT CONSTRAINTS.</a:t>
            </a:r>
          </a:p>
        </p:txBody>
      </p:sp>
      <p:sp>
        <p:nvSpPr>
          <p:cNvPr id="17" name="Dia számának hely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1C237-0E22-4886-B847-B3299C84BD5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8001000" y="274638"/>
            <a:ext cx="685800" cy="258762"/>
          </a:xfrm>
        </p:spPr>
        <p:txBody>
          <a:bodyPr>
            <a:normAutofit fontScale="90000"/>
          </a:bodyPr>
          <a:lstStyle/>
          <a:p>
            <a:r>
              <a:rPr lang="en-US" sz="1400" dirty="0" smtClean="0"/>
              <a:t>John Intro</a:t>
            </a:r>
            <a:r>
              <a:rPr lang="en-US" sz="1400" baseline="0" dirty="0" smtClean="0"/>
              <a:t> 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ever KS calculation with exact E</a:t>
            </a:r>
            <a:r>
              <a:rPr lang="en-US" baseline="-25000" dirty="0" smtClean="0"/>
              <a:t>XC</a:t>
            </a:r>
            <a:r>
              <a:rPr lang="en-US" dirty="0" smtClean="0"/>
              <a:t>[n]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34290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Used DMRG (density-matrix renormalization group)</a:t>
            </a:r>
          </a:p>
          <a:p>
            <a:r>
              <a:rPr lang="en-US" dirty="0" smtClean="0"/>
              <a:t>1d H atom chain</a:t>
            </a:r>
          </a:p>
          <a:p>
            <a:r>
              <a:rPr lang="en-US" dirty="0" smtClean="0"/>
              <a:t>Miles </a:t>
            </a:r>
            <a:r>
              <a:rPr lang="en-US" dirty="0" err="1" smtClean="0"/>
              <a:t>Stoudenmire</a:t>
            </a:r>
            <a:r>
              <a:rPr lang="en-US" dirty="0" smtClean="0"/>
              <a:t>, Lucas Wagner, Steve White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67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743200"/>
            <a:ext cx="4767263" cy="350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important challenges in ground-state DFT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Systematic, derivable approximations to E</a:t>
            </a:r>
            <a:r>
              <a:rPr lang="en-US" baseline="-25000" dirty="0" smtClean="0"/>
              <a:t>XC</a:t>
            </a:r>
            <a:r>
              <a:rPr lang="en-US" dirty="0" smtClean="0"/>
              <a:t>[n]</a:t>
            </a:r>
          </a:p>
          <a:p>
            <a:endParaRPr lang="en-US" dirty="0" smtClean="0"/>
          </a:p>
          <a:p>
            <a:r>
              <a:rPr lang="en-US" dirty="0" smtClean="0"/>
              <a:t>Deal with strong correlation (</a:t>
            </a:r>
            <a:r>
              <a:rPr lang="en-US" dirty="0" err="1" smtClean="0"/>
              <a:t>Scuseria</a:t>
            </a:r>
            <a:r>
              <a:rPr lang="en-US" dirty="0" smtClean="0"/>
              <a:t>, </a:t>
            </a:r>
            <a:r>
              <a:rPr lang="en-US" dirty="0" err="1" smtClean="0"/>
              <a:t>Prodan</a:t>
            </a:r>
            <a:r>
              <a:rPr lang="en-US" dirty="0" smtClean="0"/>
              <a:t>, </a:t>
            </a:r>
            <a:r>
              <a:rPr lang="en-US" dirty="0" err="1" smtClean="0"/>
              <a:t>Romaniello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Systematic, derivable, reliable, accurate, approximations to T</a:t>
            </a:r>
            <a:r>
              <a:rPr lang="en-US" baseline="-25000" dirty="0" smtClean="0"/>
              <a:t>S</a:t>
            </a:r>
            <a:r>
              <a:rPr lang="en-US" dirty="0" smtClean="0"/>
              <a:t>[n]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Functional approximations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Original approximation to E</a:t>
            </a:r>
            <a:r>
              <a:rPr lang="en-US" baseline="-25000" dirty="0" smtClean="0"/>
              <a:t>XC</a:t>
            </a:r>
            <a:r>
              <a:rPr lang="en-US" dirty="0" smtClean="0"/>
              <a:t>[n] : Local density approximation (LDA)</a:t>
            </a:r>
          </a:p>
          <a:p>
            <a:endParaRPr lang="en-US" dirty="0" smtClean="0"/>
          </a:p>
          <a:p>
            <a:r>
              <a:rPr lang="en-US" dirty="0" smtClean="0"/>
              <a:t>Nowadays, a zillion different approaches to constructing improved approximations</a:t>
            </a:r>
          </a:p>
          <a:p>
            <a:endParaRPr lang="en-US" dirty="0" smtClean="0"/>
          </a:p>
          <a:p>
            <a:r>
              <a:rPr lang="en-US" dirty="0" smtClean="0"/>
              <a:t>Culture wars between purists (non-empirical) and pragmatists.</a:t>
            </a:r>
          </a:p>
          <a:p>
            <a:endParaRPr lang="en-US" dirty="0" smtClean="0"/>
          </a:p>
          <a:p>
            <a:r>
              <a:rPr lang="en-US" dirty="0" smtClean="0"/>
              <a:t>This is </a:t>
            </a:r>
            <a:r>
              <a:rPr lang="en-US" b="1" dirty="0" smtClean="0">
                <a:solidFill>
                  <a:srgbClr val="FF0000"/>
                </a:solidFill>
              </a:rPr>
              <a:t>NOT OK.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Jan 24,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3BF8-D288-41E1-A7DD-869893C4CE7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18432</TotalTime>
  <Words>2667</Words>
  <Application>Microsoft Office PowerPoint</Application>
  <PresentationFormat>On-screen Show (4:3)</PresentationFormat>
  <Paragraphs>595</Paragraphs>
  <Slides>56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Office Theme</vt:lpstr>
      <vt:lpstr>Custom Design</vt:lpstr>
      <vt:lpstr>Equation</vt:lpstr>
      <vt:lpstr>Four mini-talks on ground-state DFT</vt:lpstr>
      <vt:lpstr>General ground-state DFT</vt:lpstr>
      <vt:lpstr>John Intro I</vt:lpstr>
      <vt:lpstr>John Intro 2</vt:lpstr>
      <vt:lpstr>John Intro 3</vt:lpstr>
      <vt:lpstr>John Intro 4</vt:lpstr>
      <vt:lpstr>First ever KS calculation with exact EXC[n]</vt:lpstr>
      <vt:lpstr>Some important challenges in ground-state DFT</vt:lpstr>
      <vt:lpstr>Functional approximations</vt:lpstr>
      <vt:lpstr>Too many functionals</vt:lpstr>
      <vt:lpstr>Things users despise about DFT</vt:lpstr>
      <vt:lpstr>Things developers love about DFT</vt:lpstr>
      <vt:lpstr>Modern DFT development</vt:lpstr>
      <vt:lpstr>Semiclassical underpinnings of density functional approximations</vt:lpstr>
      <vt:lpstr>Difference between Ts and Exc</vt:lpstr>
      <vt:lpstr>The big picture</vt:lpstr>
      <vt:lpstr>More detailed picture</vt:lpstr>
      <vt:lpstr>What we might get</vt:lpstr>
      <vt:lpstr>A major ultimate aim: EXC[n]</vt:lpstr>
      <vt:lpstr>Improvements of PBEsol</vt:lpstr>
      <vt:lpstr>Test system for 1d Ts</vt:lpstr>
      <vt:lpstr>Semiclassical density for 1d box</vt:lpstr>
      <vt:lpstr>Density in bumpy box</vt:lpstr>
      <vt:lpstr>A new continuum</vt:lpstr>
      <vt:lpstr>Continuum limit</vt:lpstr>
      <vt:lpstr>Getting to real systems</vt:lpstr>
      <vt:lpstr>Classical limit for neutral atoms</vt:lpstr>
      <vt:lpstr>Non-empirical derivation of density- and potential- functional approximations</vt:lpstr>
      <vt:lpstr>New results in PFT</vt:lpstr>
      <vt:lpstr>Coupling constant:</vt:lpstr>
      <vt:lpstr>Variational principle</vt:lpstr>
      <vt:lpstr>All you need is n[v](r)</vt:lpstr>
      <vt:lpstr>Evaluating the energy</vt:lpstr>
      <vt:lpstr>Coupling constant formula for energy</vt:lpstr>
      <vt:lpstr>Accuracy and minimization</vt:lpstr>
      <vt:lpstr>Different kinetic energy density</vt:lpstr>
      <vt:lpstr>Not perfect</vt:lpstr>
      <vt:lpstr>PERSISTENCE OF CHEMISTRY IN THE LIMIT OF LARGE ATOMIC NUMBER</vt:lpstr>
      <vt:lpstr>John B1</vt:lpstr>
      <vt:lpstr>John B2</vt:lpstr>
      <vt:lpstr>John B3</vt:lpstr>
      <vt:lpstr>John B4</vt:lpstr>
      <vt:lpstr>Ionization as Z→∞</vt:lpstr>
      <vt:lpstr>John B5</vt:lpstr>
      <vt:lpstr>John Tab 1</vt:lpstr>
      <vt:lpstr>Z→∞ limit of ionization potential</vt:lpstr>
      <vt:lpstr>Exactness for Z→∞ for Bohr atom</vt:lpstr>
      <vt:lpstr>John B6</vt:lpstr>
      <vt:lpstr>John Tab 2</vt:lpstr>
      <vt:lpstr>Ionization density as Z→∞</vt:lpstr>
      <vt:lpstr>Ionization density as Z→∞</vt:lpstr>
      <vt:lpstr>John Conc</vt:lpstr>
      <vt:lpstr>John Conc 2</vt:lpstr>
      <vt:lpstr>John future</vt:lpstr>
      <vt:lpstr>Orbital-free potential-functional for C density (Dongyung Lee)</vt:lpstr>
      <vt:lpstr>Simple math challenges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Kieron Burke</dc:creator>
  <cp:lastModifiedBy>Kieron Burke</cp:lastModifiedBy>
  <cp:revision>90</cp:revision>
  <dcterms:created xsi:type="dcterms:W3CDTF">2008-03-06T17:39:06Z</dcterms:created>
  <dcterms:modified xsi:type="dcterms:W3CDTF">2011-01-25T20:53:42Z</dcterms:modified>
</cp:coreProperties>
</file>