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handoutMasterIdLst>
    <p:handoutMasterId r:id="rId61"/>
  </p:handoutMasterIdLst>
  <p:sldIdLst>
    <p:sldId id="256" r:id="rId3"/>
    <p:sldId id="597" r:id="rId4"/>
    <p:sldId id="678" r:id="rId5"/>
    <p:sldId id="679" r:id="rId6"/>
    <p:sldId id="680" r:id="rId7"/>
    <p:sldId id="681" r:id="rId8"/>
    <p:sldId id="682" r:id="rId9"/>
    <p:sldId id="683" r:id="rId10"/>
    <p:sldId id="696" r:id="rId11"/>
    <p:sldId id="685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87" r:id="rId20"/>
    <p:sldId id="688" r:id="rId21"/>
    <p:sldId id="689" r:id="rId22"/>
    <p:sldId id="697" r:id="rId23"/>
    <p:sldId id="686" r:id="rId24"/>
    <p:sldId id="661" r:id="rId25"/>
    <p:sldId id="662" r:id="rId26"/>
    <p:sldId id="663" r:id="rId27"/>
    <p:sldId id="665" r:id="rId28"/>
    <p:sldId id="666" r:id="rId29"/>
    <p:sldId id="667" r:id="rId30"/>
    <p:sldId id="698" r:id="rId31"/>
    <p:sldId id="628" r:id="rId32"/>
    <p:sldId id="629" r:id="rId33"/>
    <p:sldId id="630" r:id="rId34"/>
    <p:sldId id="654" r:id="rId35"/>
    <p:sldId id="655" r:id="rId36"/>
    <p:sldId id="656" r:id="rId37"/>
    <p:sldId id="657" r:id="rId38"/>
    <p:sldId id="658" r:id="rId39"/>
    <p:sldId id="632" r:id="rId40"/>
    <p:sldId id="633" r:id="rId41"/>
    <p:sldId id="634" r:id="rId42"/>
    <p:sldId id="635" r:id="rId43"/>
    <p:sldId id="668" r:id="rId44"/>
    <p:sldId id="636" r:id="rId45"/>
    <p:sldId id="637" r:id="rId46"/>
    <p:sldId id="638" r:id="rId47"/>
    <p:sldId id="700" r:id="rId48"/>
    <p:sldId id="701" r:id="rId49"/>
    <p:sldId id="702" r:id="rId50"/>
    <p:sldId id="703" r:id="rId51"/>
    <p:sldId id="690" r:id="rId52"/>
    <p:sldId id="691" r:id="rId53"/>
    <p:sldId id="692" r:id="rId54"/>
    <p:sldId id="693" r:id="rId55"/>
    <p:sldId id="694" r:id="rId56"/>
    <p:sldId id="695" r:id="rId57"/>
    <p:sldId id="704" r:id="rId58"/>
    <p:sldId id="705" r:id="rId59"/>
  </p:sldIdLst>
  <p:sldSz cx="9144000" cy="6858000" type="screen4x3"/>
  <p:notesSz cx="6858000" cy="9101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46" autoAdjust="0"/>
    <p:restoredTop sz="98063" autoAdjust="0"/>
  </p:normalViewPr>
  <p:slideViewPr>
    <p:cSldViewPr>
      <p:cViewPr>
        <p:scale>
          <a:sx n="51" d="100"/>
          <a:sy n="51" d="100"/>
        </p:scale>
        <p:origin x="-36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6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4.xml"/><Relationship Id="rId3" Type="http://schemas.openxmlformats.org/officeDocument/2006/relationships/slide" Target="slides/slide12.xml"/><Relationship Id="rId7" Type="http://schemas.openxmlformats.org/officeDocument/2006/relationships/slide" Target="slides/slide38.xml"/><Relationship Id="rId12" Type="http://schemas.openxmlformats.org/officeDocument/2006/relationships/slide" Target="slides/slide4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32.xml"/><Relationship Id="rId11" Type="http://schemas.openxmlformats.org/officeDocument/2006/relationships/slide" Target="slides/slide42.xml"/><Relationship Id="rId5" Type="http://schemas.openxmlformats.org/officeDocument/2006/relationships/slide" Target="slides/slide31.xml"/><Relationship Id="rId15" Type="http://schemas.openxmlformats.org/officeDocument/2006/relationships/slide" Target="slides/slide56.xml"/><Relationship Id="rId10" Type="http://schemas.openxmlformats.org/officeDocument/2006/relationships/slide" Target="slides/slide41.xml"/><Relationship Id="rId4" Type="http://schemas.openxmlformats.org/officeDocument/2006/relationships/slide" Target="slides/slide30.xml"/><Relationship Id="rId9" Type="http://schemas.openxmlformats.org/officeDocument/2006/relationships/slide" Target="slides/slide40.xml"/><Relationship Id="rId1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/>
          <a:lstStyle>
            <a:lvl1pPr algn="r">
              <a:defRPr sz="1200"/>
            </a:lvl1pPr>
          </a:lstStyle>
          <a:p>
            <a:fld id="{D436213A-8ECF-4DA9-9403-620EB14492A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4502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4502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 anchor="b"/>
          <a:lstStyle>
            <a:lvl1pPr algn="r">
              <a:defRPr sz="1200"/>
            </a:lvl1pPr>
          </a:lstStyle>
          <a:p>
            <a:fld id="{A617E21B-C592-4A57-9F2F-8FCB424B4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/>
          <a:lstStyle>
            <a:lvl1pPr algn="r">
              <a:defRPr sz="1200"/>
            </a:lvl1pPr>
          </a:lstStyle>
          <a:p>
            <a:fld id="{C10C77B3-FB52-4A43-85C9-19031351AFB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2625"/>
            <a:ext cx="4548188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0" tIns="45595" rIns="91190" bIns="455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3041"/>
            <a:ext cx="5486400" cy="4095512"/>
          </a:xfrm>
          <a:prstGeom prst="rect">
            <a:avLst/>
          </a:prstGeom>
        </p:spPr>
        <p:txBody>
          <a:bodyPr vert="horz" lIns="91190" tIns="45595" rIns="91190" bIns="455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2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2"/>
            <a:ext cx="2971800" cy="455057"/>
          </a:xfrm>
          <a:prstGeom prst="rect">
            <a:avLst/>
          </a:prstGeom>
        </p:spPr>
        <p:txBody>
          <a:bodyPr vert="horz" lIns="91190" tIns="45595" rIns="91190" bIns="45595" rtlCol="0" anchor="b"/>
          <a:lstStyle>
            <a:lvl1pPr algn="r">
              <a:defRPr sz="1200"/>
            </a:lvl1pPr>
          </a:lstStyle>
          <a:p>
            <a:fld id="{18BE5A5E-9641-46C5-B3EF-2FEFD9805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B04E2-5418-49AF-9824-75862C78B41E}" type="slidenum">
              <a:rPr lang="en-US"/>
              <a:pPr/>
              <a:t>11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F1AD-F377-4856-8F2C-9E0EC9FBFE12}" type="slidenum">
              <a:rPr lang="en-US"/>
              <a:pPr/>
              <a:t>12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20EF8-9489-442E-B0C5-B563B6965F75}" type="slidenum">
              <a:rPr lang="en-US"/>
              <a:pPr/>
              <a:t>13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BF10B-2598-4B26-B16B-7C38A579676F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6BB54-5C8C-45C3-B3E3-608CB18D4F74}" type="slidenum">
              <a:rPr lang="en-US"/>
              <a:pPr/>
              <a:t>15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0B253-93A4-49AA-8D05-D52471B3C252}" type="slidenum">
              <a:rPr lang="en-US"/>
              <a:pPr/>
              <a:t>16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5E695-9CCF-40D0-A50C-05BA90C0392E}" type="slidenum">
              <a:rPr lang="en-US"/>
              <a:pPr/>
              <a:t>17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CA219-6B52-4DDA-B71D-86383AE94F26}" type="slidenum">
              <a:rPr lang="en-US"/>
              <a:pPr/>
              <a:t>2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88DCC-1280-4866-8C74-3E5720C08A15}" type="slidenum">
              <a:rPr lang="en-US"/>
              <a:pPr/>
              <a:t>30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BF326-2F2C-4420-8717-DA9E6B81B35B}" type="slidenum">
              <a:rPr lang="en-US"/>
              <a:pPr/>
              <a:t>31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692ED-2798-4B4D-A799-821D600A9B00}" type="slidenum">
              <a:rPr lang="en-US"/>
              <a:pPr/>
              <a:t>32</a:t>
            </a:fld>
            <a:endParaRPr lang="en-US"/>
          </a:p>
        </p:txBody>
      </p:sp>
      <p:sp>
        <p:nvSpPr>
          <p:cNvPr id="146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6DC8-05EF-409D-AD72-022591F410C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F82B1-929C-4E60-8FB9-C4ADFED02E83}" type="slidenum">
              <a:rPr lang="en-US"/>
              <a:pPr/>
              <a:t>38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E1DC3-3178-4F5D-9AC0-0F08F3E1AB4E}" type="slidenum">
              <a:rPr lang="en-US"/>
              <a:pPr/>
              <a:t>39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3FBF3-5052-4880-BF93-2B933D63177D}" type="slidenum">
              <a:rPr lang="en-US"/>
              <a:pPr/>
              <a:t>40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7EA82-2B27-452B-B869-C5B6D617196A}" type="slidenum">
              <a:rPr lang="en-US"/>
              <a:pPr/>
              <a:t>41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7EA82-2B27-452B-B869-C5B6D617196A}" type="slidenum">
              <a:rPr lang="en-US"/>
              <a:pPr/>
              <a:t>42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731EF-9301-43A3-B3BF-4996075A5994}" type="slidenum">
              <a:rPr lang="en-US"/>
              <a:pPr/>
              <a:t>43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83761-F7CC-4668-8C36-AA093C0BEF1F}" type="slidenum">
              <a:rPr lang="en-US"/>
              <a:pPr/>
              <a:t>44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A0BE3-EFCA-4358-B931-9965472E3060}" type="slidenum">
              <a:rPr lang="en-US"/>
              <a:pPr/>
              <a:t>45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CA219-6B52-4DDA-B71D-86383AE94F26}" type="slidenum">
              <a:rPr lang="en-US"/>
              <a:pPr/>
              <a:t>56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6E5C-479B-4B48-BD10-95D3E508F6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E259-E703-439D-9886-7A6D07C6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Jan 25,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25,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la.aps.org/abstract/PRL/v91/i26/e2630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prola.aps.org/abstract/PRL/v95/i16/e16300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Publishing/Journals/CP/article.asp?doi=b901402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la.aps.org/abstract/PRL/v89/i2/e02300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aip.org/link/?JCP/131/114308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82000" cy="1470025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Advanced TDDFT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447800"/>
          </a:xfrm>
        </p:spPr>
        <p:txBody>
          <a:bodyPr/>
          <a:lstStyle/>
          <a:p>
            <a:r>
              <a:rPr lang="en-US" dirty="0" err="1" smtClean="0"/>
              <a:t>Kieron</a:t>
            </a:r>
            <a:r>
              <a:rPr lang="en-US" dirty="0" smtClean="0"/>
              <a:t> Burke and friends</a:t>
            </a:r>
          </a:p>
          <a:p>
            <a:r>
              <a:rPr lang="en-US" dirty="0" smtClean="0"/>
              <a:t>UC Irvine Chemistry and Physics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638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http://dft.uci.edu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 dirty="0"/>
          </a:p>
        </p:txBody>
      </p:sp>
    </p:spTree>
  </p:cSld>
  <p:clrMapOvr>
    <a:masterClrMapping/>
  </p:clrMapOvr>
  <p:transition advTm="434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Rydberg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show poor potentials from the ground-state produce oscillator strength, but in continuum</a:t>
            </a:r>
          </a:p>
          <a:p>
            <a:r>
              <a:rPr lang="en-US" dirty="0" smtClean="0"/>
              <a:t>Quantum defect is determined by interior of atom, so can calculate even with ALDA</a:t>
            </a:r>
          </a:p>
          <a:p>
            <a:pPr>
              <a:buNone/>
            </a:pPr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Accurate </a:t>
            </a:r>
            <a:r>
              <a:rPr lang="en-US" sz="2000" i="1" dirty="0" err="1" smtClean="0"/>
              <a:t>Rydberg</a:t>
            </a:r>
            <a:r>
              <a:rPr lang="en-US" sz="2000" i="1" dirty="0" smtClean="0"/>
              <a:t> Excitations from Local Density Approximation</a:t>
            </a:r>
            <a:r>
              <a:rPr lang="en-US" sz="2000" dirty="0" smtClean="0"/>
              <a:t> A. Wasserman, N.T. </a:t>
            </a:r>
            <a:r>
              <a:rPr lang="en-US" sz="2000" dirty="0" err="1" smtClean="0"/>
              <a:t>Maitra</a:t>
            </a:r>
            <a:r>
              <a:rPr lang="en-US" sz="2000" dirty="0" smtClean="0"/>
              <a:t>, and K. Burke,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91, </a:t>
            </a:r>
            <a:r>
              <a:rPr lang="en-US" sz="2000" dirty="0" smtClean="0">
                <a:hlinkClick r:id="rId3"/>
              </a:rPr>
              <a:t>263001</a:t>
            </a:r>
            <a:r>
              <a:rPr lang="en-US" sz="2000" dirty="0" smtClean="0"/>
              <a:t> (2003);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Rydberg</a:t>
            </a:r>
            <a:r>
              <a:rPr lang="en-US" sz="2000" i="1" dirty="0" smtClean="0"/>
              <a:t> transition frequencies from the Local Density Approximation</a:t>
            </a:r>
            <a:r>
              <a:rPr lang="en-US" sz="2000" dirty="0" smtClean="0"/>
              <a:t> A. Wasserman and K. Burke,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95, </a:t>
            </a:r>
            <a:r>
              <a:rPr lang="en-US" sz="2000" dirty="0" smtClean="0">
                <a:hlinkClick r:id="rId4"/>
              </a:rPr>
              <a:t>163006</a:t>
            </a:r>
            <a:r>
              <a:rPr lang="en-US" sz="2000" dirty="0" smtClean="0"/>
              <a:t> (2005)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5622" y="304800"/>
            <a:ext cx="170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B88C-9DFB-46D1-BDF7-EF649DDFE8F0}" type="slidenum">
              <a:rPr lang="en-US"/>
              <a:pPr/>
              <a:t>11</a:t>
            </a:fld>
            <a:endParaRPr lang="en-US"/>
          </a:p>
        </p:txBody>
      </p:sp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good the KS response is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410200" cy="374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E8FB-F7C7-4727-8055-1BC90DF48446}" type="slidenum">
              <a:rPr lang="en-US"/>
              <a:pPr/>
              <a:t>12</a:t>
            </a:fld>
            <a:endParaRPr lang="en-US"/>
          </a:p>
        </p:txBody>
      </p:sp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609600"/>
          </a:xfrm>
        </p:spPr>
        <p:txBody>
          <a:bodyPr/>
          <a:lstStyle/>
          <a:p>
            <a:r>
              <a:rPr lang="en-US" sz="2400"/>
              <a:t>Quantum defect of Rydberg series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7724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I=ionization potential, n=principal, l=angular quantum no.s</a:t>
            </a:r>
          </a:p>
          <a:p>
            <a:r>
              <a:rPr lang="en-US"/>
              <a:t>Due to long-ranged Coulomb potential</a:t>
            </a:r>
          </a:p>
          <a:p>
            <a:r>
              <a:rPr lang="en-US"/>
              <a:t>Effective one-electron potential decays as -1/r.</a:t>
            </a:r>
          </a:p>
          <a:p>
            <a:r>
              <a:rPr lang="en-US"/>
              <a:t>Absurdly precise test of excitation theory, and very difficult to get right.</a:t>
            </a:r>
          </a:p>
        </p:txBody>
      </p:sp>
      <p:graphicFrame>
        <p:nvGraphicFramePr>
          <p:cNvPr id="150016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514600" y="1600200"/>
          <a:ext cx="3810000" cy="906463"/>
        </p:xfrm>
        <a:graphic>
          <a:graphicData uri="http://schemas.openxmlformats.org/presentationml/2006/ole">
            <p:oleObj spid="_x0000_s461826" name="Equation" r:id="rId4" imgW="1015920" imgH="26640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ECB-AB92-4EED-9D45-D90FE2DB09E2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s quantum defect: expt</a:t>
            </a:r>
          </a:p>
        </p:txBody>
      </p:sp>
      <p:graphicFrame>
        <p:nvGraphicFramePr>
          <p:cNvPr id="1484804" name="Object 4"/>
          <p:cNvGraphicFramePr>
            <a:graphicFrameLocks noChangeAspect="1"/>
          </p:cNvGraphicFramePr>
          <p:nvPr>
            <p:ph idx="1"/>
          </p:nvPr>
        </p:nvGraphicFramePr>
        <p:xfrm>
          <a:off x="2554288" y="1600200"/>
          <a:ext cx="4187825" cy="4114800"/>
        </p:xfrm>
        <a:graphic>
          <a:graphicData uri="http://schemas.openxmlformats.org/presentationml/2006/ole">
            <p:oleObj spid="_x0000_s462850" name="Acrobat Document" r:id="rId4" imgW="6457320" imgH="6345000" progId="AcroExch.Document.7">
              <p:embed/>
            </p:oleObj>
          </a:graphicData>
        </a:graphic>
      </p:graphicFrame>
      <p:sp>
        <p:nvSpPr>
          <p:cNvPr id="1484807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6002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Top: triplet, bottom: singlet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14D7-06A9-4D04-86F1-4A3446F1053B}" type="slidenum">
              <a:rPr lang="en-US"/>
              <a:pPr/>
              <a:t>14</a:t>
            </a:fld>
            <a:endParaRPr lang="en-US"/>
          </a:p>
        </p:txBody>
      </p:sp>
      <p:sp>
        <p:nvSpPr>
          <p:cNvPr id="1494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s quantum defect: KS</a:t>
            </a:r>
          </a:p>
        </p:txBody>
      </p:sp>
      <p:graphicFrame>
        <p:nvGraphicFramePr>
          <p:cNvPr id="1494020" name="Object 4"/>
          <p:cNvGraphicFramePr>
            <a:graphicFrameLocks noChangeAspect="1"/>
          </p:cNvGraphicFramePr>
          <p:nvPr>
            <p:ph idx="1"/>
          </p:nvPr>
        </p:nvGraphicFramePr>
        <p:xfrm>
          <a:off x="2554288" y="1600200"/>
          <a:ext cx="4187825" cy="4114800"/>
        </p:xfrm>
        <a:graphic>
          <a:graphicData uri="http://schemas.openxmlformats.org/presentationml/2006/ole">
            <p:oleObj spid="_x0000_s463874" name="Acrobat Document" r:id="rId4" imgW="6457320" imgH="6345000" progId="AcroExch.Document.7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F90F-6AC2-4A2C-B8DE-422EC99D1A1F}" type="slidenum">
              <a:rPr lang="en-US"/>
              <a:pPr/>
              <a:t>15</a:t>
            </a:fld>
            <a:endParaRPr lang="en-US"/>
          </a:p>
        </p:txBody>
      </p:sp>
      <p:sp>
        <p:nvSpPr>
          <p:cNvPr id="1487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Be s quantum defect: RPA</a:t>
            </a:r>
          </a:p>
        </p:txBody>
      </p:sp>
      <p:graphicFrame>
        <p:nvGraphicFramePr>
          <p:cNvPr id="1487876" name="Object 4"/>
          <p:cNvGraphicFramePr>
            <a:graphicFrameLocks noChangeAspect="1"/>
          </p:cNvGraphicFramePr>
          <p:nvPr>
            <p:ph idx="1"/>
          </p:nvPr>
        </p:nvGraphicFramePr>
        <p:xfrm>
          <a:off x="2554288" y="1600200"/>
          <a:ext cx="4187825" cy="4114800"/>
        </p:xfrm>
        <a:graphic>
          <a:graphicData uri="http://schemas.openxmlformats.org/presentationml/2006/ole">
            <p:oleObj spid="_x0000_s464898" name="Acrobat Document" r:id="rId4" imgW="6457320" imgH="6345000" progId="AcroExch.Document.7">
              <p:embed/>
            </p:oleObj>
          </a:graphicData>
        </a:graphic>
      </p:graphicFrame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6781800" y="3276600"/>
            <a:ext cx="1295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KS=triplet</a:t>
            </a: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6781800" y="4267200"/>
            <a:ext cx="838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RPA</a:t>
            </a:r>
          </a:p>
        </p:txBody>
      </p:sp>
      <p:sp>
        <p:nvSpPr>
          <p:cNvPr id="1487881" name="Line 9"/>
          <p:cNvSpPr>
            <a:spLocks noChangeShapeType="1"/>
          </p:cNvSpPr>
          <p:nvPr/>
        </p:nvSpPr>
        <p:spPr bwMode="auto">
          <a:xfrm>
            <a:off x="4724400" y="33528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4800600" y="3810000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f</a:t>
            </a:r>
            <a:r>
              <a:rPr lang="en-US" sz="1600" baseline="-250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EF1-6B58-4C50-B7DD-FAD5E7B039EF}" type="slidenum">
              <a:rPr lang="en-US"/>
              <a:pPr/>
              <a:t>16</a:t>
            </a:fld>
            <a:endParaRPr lang="en-US"/>
          </a:p>
        </p:txBody>
      </p:sp>
      <p:sp>
        <p:nvSpPr>
          <p:cNvPr id="1490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51A75"/>
                </a:solidFill>
              </a:rPr>
              <a:t>Be s quantum defect: ALDAX</a:t>
            </a:r>
          </a:p>
        </p:txBody>
      </p:sp>
      <p:graphicFrame>
        <p:nvGraphicFramePr>
          <p:cNvPr id="1490948" name="Object 4"/>
          <p:cNvGraphicFramePr>
            <a:graphicFrameLocks noChangeAspect="1"/>
          </p:cNvGraphicFramePr>
          <p:nvPr>
            <p:ph idx="1"/>
          </p:nvPr>
        </p:nvGraphicFramePr>
        <p:xfrm>
          <a:off x="2554288" y="1600200"/>
          <a:ext cx="4187825" cy="4114800"/>
        </p:xfrm>
        <a:graphic>
          <a:graphicData uri="http://schemas.openxmlformats.org/presentationml/2006/ole">
            <p:oleObj spid="_x0000_s465922" name="Acrobat Document" r:id="rId4" imgW="6457320" imgH="6345000" progId="AcroExch.Document.7">
              <p:embed/>
            </p:oleObj>
          </a:graphicData>
        </a:graphic>
      </p:graphicFrame>
      <p:sp>
        <p:nvSpPr>
          <p:cNvPr id="1490951" name="Line 7"/>
          <p:cNvSpPr>
            <a:spLocks noChangeShapeType="1"/>
          </p:cNvSpPr>
          <p:nvPr/>
        </p:nvSpPr>
        <p:spPr bwMode="auto">
          <a:xfrm flipV="1">
            <a:off x="4724400" y="3810000"/>
            <a:ext cx="0" cy="609600"/>
          </a:xfrm>
          <a:prstGeom prst="line">
            <a:avLst/>
          </a:prstGeom>
          <a:noFill/>
          <a:ln w="57150">
            <a:solidFill>
              <a:srgbClr val="051A75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90952" name="Line 8"/>
          <p:cNvSpPr>
            <a:spLocks noChangeShapeType="1"/>
          </p:cNvSpPr>
          <p:nvPr/>
        </p:nvSpPr>
        <p:spPr bwMode="auto">
          <a:xfrm flipV="1">
            <a:off x="4648200" y="2514600"/>
            <a:ext cx="0" cy="762000"/>
          </a:xfrm>
          <a:prstGeom prst="line">
            <a:avLst/>
          </a:prstGeom>
          <a:noFill/>
          <a:ln w="57150">
            <a:solidFill>
              <a:srgbClr val="051A75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B17B-929F-4A32-AB06-9E969D9E0C6E}" type="slidenum">
              <a:rPr lang="en-US"/>
              <a:pPr/>
              <a:t>17</a:t>
            </a:fld>
            <a:endParaRPr lang="en-US"/>
          </a:p>
        </p:txBody>
      </p:sp>
      <p:sp>
        <p:nvSpPr>
          <p:cNvPr id="1497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s quantum defect: ALDA</a:t>
            </a:r>
          </a:p>
        </p:txBody>
      </p:sp>
      <p:graphicFrame>
        <p:nvGraphicFramePr>
          <p:cNvPr id="1497092" name="Object 4"/>
          <p:cNvGraphicFramePr>
            <a:graphicFrameLocks noChangeAspect="1"/>
          </p:cNvGraphicFramePr>
          <p:nvPr>
            <p:ph idx="1"/>
          </p:nvPr>
        </p:nvGraphicFramePr>
        <p:xfrm>
          <a:off x="2554288" y="1600200"/>
          <a:ext cx="4187825" cy="4114800"/>
        </p:xfrm>
        <a:graphic>
          <a:graphicData uri="http://schemas.openxmlformats.org/presentationml/2006/ole">
            <p:oleObj spid="_x0000_s466946" name="Acrobat Document" r:id="rId4" imgW="6457320" imgH="6345000" progId="AcroExch.Document.7">
              <p:embed/>
            </p:oleObj>
          </a:graphicData>
        </a:graphic>
      </p:graphicFrame>
      <p:sp>
        <p:nvSpPr>
          <p:cNvPr id="1497095" name="Line 7"/>
          <p:cNvSpPr>
            <a:spLocks noChangeShapeType="1"/>
          </p:cNvSpPr>
          <p:nvPr/>
        </p:nvSpPr>
        <p:spPr bwMode="auto">
          <a:xfrm flipV="1">
            <a:off x="4724400" y="36576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97096" name="Line 8"/>
          <p:cNvSpPr>
            <a:spLocks noChangeShapeType="1"/>
          </p:cNvSpPr>
          <p:nvPr/>
        </p:nvSpPr>
        <p:spPr bwMode="auto">
          <a:xfrm>
            <a:off x="4724400" y="2514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Continuum states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Put entire system in box</a:t>
            </a:r>
          </a:p>
          <a:p>
            <a:r>
              <a:rPr lang="en-US" dirty="0" smtClean="0"/>
              <a:t>Find excitation energies as function of box size.</a:t>
            </a:r>
          </a:p>
          <a:p>
            <a:r>
              <a:rPr lang="en-US" dirty="0" smtClean="0"/>
              <a:t>Extract phase shifts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Time-dependent density functional theory of high excitations: To infinity, and beyond</a:t>
            </a:r>
            <a:r>
              <a:rPr lang="en-US" sz="2000" dirty="0" smtClean="0"/>
              <a:t> M. van </a:t>
            </a:r>
            <a:r>
              <a:rPr lang="en-US" sz="2000" dirty="0" err="1" smtClean="0"/>
              <a:t>Faassen</a:t>
            </a:r>
            <a:r>
              <a:rPr lang="en-US" sz="2000" dirty="0" smtClean="0"/>
              <a:t> and K. Burke, Phys. Chem. Chem. Phys. 11, </a:t>
            </a:r>
            <a:r>
              <a:rPr lang="en-US" sz="2000" dirty="0" smtClean="0">
                <a:hlinkClick r:id="rId3"/>
              </a:rPr>
              <a:t>4437</a:t>
            </a:r>
            <a:r>
              <a:rPr lang="en-US" sz="2000" dirty="0" smtClean="0"/>
              <a:t> (2009).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from Li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0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77828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3642111" cy="44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04F-FEB7-4C81-BF34-D431DC4321C9}" type="slidenum">
              <a:rPr lang="en-US"/>
              <a:pPr/>
              <a:t>2</a:t>
            </a:fld>
            <a:endParaRPr lang="en-US"/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TDDFT</a:t>
            </a:r>
            <a:endParaRPr lang="en-US" dirty="0"/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err="1" smtClean="0"/>
              <a:t>Rydberg</a:t>
            </a:r>
            <a:r>
              <a:rPr lang="en-US" dirty="0" smtClean="0"/>
              <a:t> and continuum states			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err="1" smtClean="0"/>
              <a:t>Polarizabilities</a:t>
            </a:r>
            <a:r>
              <a:rPr lang="en-US" dirty="0" smtClean="0"/>
              <a:t> of long-chain molecules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Optical response/gap of solid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Double excitations 			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Long-range charge transfer 	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Conical Intersections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Quantum control phenomena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Other strong-field phenomena ?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Coulomb blockade in transport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Coupled electron-ion dynamics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Resonances missing in adiabatic TDDFT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Double excitation resonances in 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0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4219575" cy="508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Showcard Gothic" pitchFamily="82" charset="0"/>
              </a:rPr>
              <a:t>Sin of forgetfulness</a:t>
            </a:r>
            <a:endParaRPr lang="en-US" b="1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Almost all calculations use adiabatic approximation, such as ALDA</a:t>
            </a:r>
          </a:p>
          <a:p>
            <a:r>
              <a:rPr lang="en-US" dirty="0" smtClean="0"/>
              <a:t>Kernel is purely real and frequency-independent</a:t>
            </a:r>
          </a:p>
          <a:p>
            <a:r>
              <a:rPr lang="en-US" dirty="0" smtClean="0"/>
              <a:t>Can show that only get single excitations in that case.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and initial-state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Always begin from some non-degenerate ground-state.</a:t>
            </a:r>
          </a:p>
          <a:p>
            <a:r>
              <a:rPr lang="en-US" dirty="0" smtClean="0"/>
              <a:t>Initial state dependence subsumed via ground-state DFT.</a:t>
            </a:r>
          </a:p>
          <a:p>
            <a:r>
              <a:rPr lang="en-US" dirty="0" smtClean="0"/>
              <a:t>If not in ground-state initially, find some pseudo prehistory starting from ground state.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Memory in time-dependent density functional theory</a:t>
            </a:r>
            <a:r>
              <a:rPr lang="en-US" sz="2000" dirty="0" smtClean="0"/>
              <a:t> N.T. </a:t>
            </a:r>
            <a:r>
              <a:rPr lang="en-US" sz="2000" dirty="0" err="1" smtClean="0"/>
              <a:t>Maitra</a:t>
            </a:r>
            <a:r>
              <a:rPr lang="en-US" sz="2000" dirty="0" smtClean="0"/>
              <a:t>, K. Burke, and C. Woodward, Phys. Rev. Letts. 89, </a:t>
            </a:r>
            <a:r>
              <a:rPr lang="en-US" sz="2000" dirty="0" smtClean="0">
                <a:hlinkClick r:id="rId3"/>
              </a:rPr>
              <a:t>023002</a:t>
            </a:r>
            <a:r>
              <a:rPr lang="en-US" sz="2000" dirty="0" smtClean="0"/>
              <a:t> (2002).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3198813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63" y="33131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04800" y="4397375"/>
            <a:ext cx="8839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c</a:t>
            </a:r>
            <a:r>
              <a:rPr lang="en-US" sz="2000" baseline="-25000">
                <a:latin typeface="Times New Roman" pitchFamily="18" charset="0"/>
              </a:rPr>
              <a:t>s</a:t>
            </a:r>
            <a:r>
              <a:rPr lang="en-US">
                <a:latin typeface="Times New Roman" pitchFamily="18" charset="0"/>
              </a:rPr>
              <a:t>  </a:t>
            </a:r>
            <a:r>
              <a:rPr lang="en-US">
                <a:latin typeface="Arial Unicode MS" pitchFamily="34" charset="-128"/>
              </a:rPr>
              <a:t>--  poles only at single KS excitations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c </a:t>
            </a:r>
            <a:r>
              <a:rPr lang="en-US">
                <a:latin typeface="Times New Roman" pitchFamily="18" charset="0"/>
              </a:rPr>
              <a:t>– </a:t>
            </a:r>
            <a:r>
              <a:rPr lang="en-US">
                <a:latin typeface="Arial Unicode MS" pitchFamily="34" charset="-128"/>
              </a:rPr>
              <a:t>poles at true states that are mixtures of singles, doubles, and higher excitations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447800" y="5387975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>
                <a:latin typeface="Symbol" pitchFamily="18" charset="2"/>
              </a:rPr>
              <a:t> c </a:t>
            </a:r>
            <a:r>
              <a:rPr lang="en-US"/>
              <a:t>has more poles than </a:t>
            </a:r>
            <a:r>
              <a:rPr lang="en-US">
                <a:latin typeface="Symbol" pitchFamily="18" charset="2"/>
              </a:rPr>
              <a:t>c</a:t>
            </a:r>
            <a:r>
              <a:rPr lang="en-US" sz="2000" baseline="-25000"/>
              <a:t>s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28600" y="5845175"/>
            <a:ext cx="876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? How does f</a:t>
            </a:r>
            <a:r>
              <a:rPr lang="en-US" sz="2000" b="1" i="1" baseline="-25000">
                <a:solidFill>
                  <a:srgbClr val="FF0000"/>
                </a:solidFill>
                <a:latin typeface="Times New Roman" pitchFamily="18" charset="0"/>
              </a:rPr>
              <a:t>xc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 generate more poles to get states of multiple excitation character? </a:t>
            </a:r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625475"/>
            <a:ext cx="29225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85763" y="1047750"/>
            <a:ext cx="4262437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Excitations of interacting systems generally involve mixtures of SSD’s that have either 1,2,3…electrons in excited orbitals: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846138" y="2354263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single-, double-, triple- excitations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1268413" y="1930400"/>
            <a:ext cx="423862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 flipV="1">
            <a:off x="1960563" y="1930400"/>
            <a:ext cx="7620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 flipV="1">
            <a:off x="2190750" y="1892300"/>
            <a:ext cx="500063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461963" y="139700"/>
            <a:ext cx="59674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</a:t>
            </a:r>
            <a:r>
              <a:rPr lang="en-US">
                <a:solidFill>
                  <a:schemeClr val="tx2"/>
                </a:solidFill>
              </a:rPr>
              <a:t>       </a:t>
            </a:r>
            <a:r>
              <a:rPr lang="en-US" sz="2000" b="1">
                <a:solidFill>
                  <a:srgbClr val="0000FF"/>
                </a:solidFill>
              </a:rPr>
              <a:t>Double Excitations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1000" y="70008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Exactly Solve a Simple Model: one KS single (q) mixing with a nearby double (D)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77938"/>
            <a:ext cx="3352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" y="3429000"/>
            <a:ext cx="32004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7163"/>
            <a:ext cx="5486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5262563" y="3505200"/>
            <a:ext cx="381000" cy="3810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084763"/>
            <a:ext cx="5638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618163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223000" y="6491288"/>
            <a:ext cx="269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Strong non-adiabaticity!</a:t>
            </a:r>
          </a:p>
        </p:txBody>
      </p:sp>
      <p:pic>
        <p:nvPicPr>
          <p:cNvPr id="6657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625" y="6016625"/>
            <a:ext cx="2860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8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625" y="6550025"/>
            <a:ext cx="290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01650" y="4581525"/>
            <a:ext cx="8642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Invert and insert into Dyson-like eqn for kernel </a:t>
            </a:r>
            <a:r>
              <a:rPr lang="en-US">
                <a:sym typeface="Wingdings" pitchFamily="2" charset="2"/>
              </a:rPr>
              <a:t></a:t>
            </a:r>
            <a:r>
              <a:rPr lang="en-US" i="1"/>
              <a:t>dressed</a:t>
            </a:r>
            <a:r>
              <a:rPr lang="en-US"/>
              <a:t> SPA (i.e.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-dependent):</a:t>
            </a:r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 flipV="1">
            <a:off x="5686425" y="6348413"/>
            <a:ext cx="538163" cy="2682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461963" y="139700"/>
            <a:ext cx="59674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</a:t>
            </a:r>
            <a:r>
              <a:rPr lang="en-US">
                <a:solidFill>
                  <a:schemeClr val="tx2"/>
                </a:solidFill>
              </a:rPr>
              <a:t>       </a:t>
            </a:r>
            <a:r>
              <a:rPr lang="en-US" sz="2000" b="1">
                <a:solidFill>
                  <a:srgbClr val="0000FF"/>
                </a:solidFill>
              </a:rPr>
              <a:t>Double Excitations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09563" y="663575"/>
            <a:ext cx="8458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General case</a:t>
            </a:r>
            <a:r>
              <a:rPr lang="en-US"/>
              <a:t>: Diagonalize many-body H in KS subspace near the double ex of interest, and require reduction to adiabatic TDDFT in the limit of weak coupling of the single to the double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2057400" y="2354263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i="1"/>
              <a:t>NTM, Zhang, Cave,&amp; Burke JCP (2004),  Casida JCP (2004)</a:t>
            </a:r>
          </a:p>
        </p:txBody>
      </p:sp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08125"/>
            <a:ext cx="56070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3332163"/>
            <a:ext cx="441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Example: short-chain polyenes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0" y="4170363"/>
            <a:ext cx="4038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Lowest-lying excitations notoriously difficult to calculate due to significant double-excitation character.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i="1"/>
              <a:t>Cave, Zhang, NTM, Burke, CPL (2004)</a:t>
            </a:r>
          </a:p>
        </p:txBody>
      </p:sp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0838"/>
            <a:ext cx="533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7069138" y="3314700"/>
            <a:ext cx="1460500" cy="80645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7069138" y="4735513"/>
            <a:ext cx="1500187" cy="80645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5942013"/>
            <a:ext cx="875665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Note importance of accurate double-excitation description in </a:t>
            </a:r>
            <a:r>
              <a:rPr lang="en-US" b="1">
                <a:solidFill>
                  <a:srgbClr val="006600"/>
                </a:solidFill>
              </a:rPr>
              <a:t>coupled electron-ion dynamics</a:t>
            </a:r>
            <a:r>
              <a:rPr lang="en-US">
                <a:solidFill>
                  <a:srgbClr val="006600"/>
                </a:solidFill>
              </a:rPr>
              <a:t> – propensity for curve-crossing</a:t>
            </a:r>
          </a:p>
          <a:p>
            <a:r>
              <a:rPr lang="en-US" i="1"/>
              <a:t>			Levine, Ko, Quenneville, Martinez, Mol. Phys. (2006)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461963" y="139700"/>
            <a:ext cx="59674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</a:t>
            </a:r>
            <a:r>
              <a:rPr lang="en-US">
                <a:solidFill>
                  <a:schemeClr val="tx2"/>
                </a:solidFill>
              </a:rPr>
              <a:t>       </a:t>
            </a:r>
            <a:r>
              <a:rPr lang="en-US" sz="2000" b="1">
                <a:solidFill>
                  <a:srgbClr val="0000FF"/>
                </a:solidFill>
              </a:rPr>
              <a:t>Double Excitations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918075" y="3467100"/>
            <a:ext cx="42259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chemeClr val="tx2"/>
                </a:solidFill>
              </a:rPr>
              <a:t>Eg. Zincbacteriochlorin-Bacteriochlorin complex</a:t>
            </a:r>
            <a:br>
              <a:rPr lang="en-US">
                <a:solidFill>
                  <a:schemeClr val="tx2"/>
                </a:solidFill>
              </a:rPr>
            </a:br>
            <a:r>
              <a:rPr lang="en-US" i="1">
                <a:solidFill>
                  <a:schemeClr val="tx2"/>
                </a:solidFill>
                <a:latin typeface="Times New Roman" pitchFamily="18" charset="0"/>
              </a:rPr>
              <a:t>(light-harvesting in plants and purple bacteria)</a:t>
            </a:r>
            <a:br>
              <a:rPr lang="en-US" i="1">
                <a:solidFill>
                  <a:schemeClr val="tx2"/>
                </a:solidFill>
                <a:latin typeface="Times New Roman" pitchFamily="18" charset="0"/>
              </a:rPr>
            </a:br>
            <a:endParaRPr lang="en-US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3675" y="4273550"/>
            <a:ext cx="830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/>
              <a:t> </a:t>
            </a:r>
            <a:r>
              <a:rPr lang="en-US" i="1"/>
              <a:t>Dreuw &amp; Head-Gordon, JACS 126 4007, (2004).</a:t>
            </a:r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31775" y="5003800"/>
            <a:ext cx="8305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cs typeface="Arial" charset="0"/>
              </a:rPr>
              <a:t>TDDFT predicts CT states energetically well below local fluorescing states. Predicts CT quenching of the fluorescence.</a:t>
            </a:r>
          </a:p>
          <a:p>
            <a:pPr eaLnBrk="1" hangingPunct="1"/>
            <a:r>
              <a:rPr lang="en-US">
                <a:cs typeface="Arial" charset="0"/>
              </a:rPr>
              <a:t>			</a:t>
            </a:r>
            <a:r>
              <a:rPr lang="en-US">
                <a:solidFill>
                  <a:srgbClr val="FF0000"/>
                </a:solidFill>
                <a:cs typeface="Arial" charset="0"/>
              </a:rPr>
              <a:t>! Not observed !</a:t>
            </a:r>
          </a:p>
          <a:p>
            <a:pPr eaLnBrk="1" hangingPunct="1"/>
            <a:endParaRPr lang="en-US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1600">
                <a:solidFill>
                  <a:srgbClr val="000066"/>
                </a:solidFill>
                <a:cs typeface="Arial" charset="0"/>
              </a:rPr>
              <a:t>			TDDFT error ~ 1.4eV</a:t>
            </a:r>
            <a:endParaRPr lang="en-US" sz="1600" i="1">
              <a:cs typeface="Arial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23863" y="587375"/>
            <a:ext cx="825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TDDFT typically severely underestimates long-range CT energies</a:t>
            </a:r>
            <a:endParaRPr lang="en-US" sz="3200">
              <a:cs typeface="Arial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 rot="-834305">
            <a:off x="6108700" y="1239838"/>
            <a:ext cx="2843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6600"/>
                </a:solidFill>
                <a:cs typeface="Arial" charset="0"/>
              </a:rPr>
              <a:t>Important process in biomolecules, large enough that  TDDFT may be only feasible approach !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 rot="-1010083">
            <a:off x="6013450" y="1085850"/>
            <a:ext cx="2628900" cy="1476375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431925"/>
            <a:ext cx="4572000" cy="260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61963" y="139700"/>
            <a:ext cx="8369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 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Long-Range Charge-Transfer Excitations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 build="p"/>
      <p:bldP spid="788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 t="58952"/>
          <a:stretch>
            <a:fillRect/>
          </a:stretch>
        </p:blipFill>
        <p:spPr bwMode="auto">
          <a:xfrm>
            <a:off x="304800" y="2209800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8" name="Freeform 6"/>
          <p:cNvSpPr>
            <a:spLocks/>
          </p:cNvSpPr>
          <p:nvPr/>
        </p:nvSpPr>
        <p:spPr bwMode="auto">
          <a:xfrm>
            <a:off x="1295400" y="2133600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 cstate="print"/>
          <a:srcRect r="9891" b="13623"/>
          <a:stretch>
            <a:fillRect/>
          </a:stretch>
        </p:blipFill>
        <p:spPr bwMode="auto">
          <a:xfrm>
            <a:off x="4419600" y="2209800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04800" y="1295400"/>
            <a:ext cx="838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exact energy for charge transfer at long range should be:</a:t>
            </a:r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13" y="4903788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15900" y="3581400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cs typeface="Arial" charset="0"/>
              </a:rPr>
              <a:t>Why TDDFT typically severely underestimates this energy can be seen in SPA</a:t>
            </a:r>
          </a:p>
        </p:txBody>
      </p:sp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14800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7613" y="4446588"/>
            <a:ext cx="762000" cy="457200"/>
            <a:chOff x="768" y="3072"/>
            <a:chExt cx="432" cy="288"/>
          </a:xfrm>
        </p:grpSpPr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28800" y="4495800"/>
            <a:ext cx="457200" cy="381000"/>
            <a:chOff x="1152" y="3072"/>
            <a:chExt cx="288" cy="240"/>
          </a:xfrm>
        </p:grpSpPr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808038" y="63087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i="1">
                <a:cs typeface="Arial" charset="0"/>
              </a:rPr>
              <a:t>(Also, usual g.s. approxs underestimate I)</a:t>
            </a:r>
          </a:p>
        </p:txBody>
      </p:sp>
      <p:pic>
        <p:nvPicPr>
          <p:cNvPr id="79894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082925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8258175" y="3505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385763" y="779463"/>
            <a:ext cx="81041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Why do the usual approxs in TDDFT fail for these excitations?</a:t>
            </a: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6223000" y="2162175"/>
            <a:ext cx="2765425" cy="46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837363" y="1816100"/>
            <a:ext cx="13827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exact</a:t>
            </a: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6799263" y="1892300"/>
            <a:ext cx="768350" cy="269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461963" y="5656263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i.e. get just the bare KS orbital energy difference: missing xc contribution to acceptor’s electron affinity, A</a:t>
            </a:r>
            <a:r>
              <a:rPr lang="en-US" sz="2400" i="1" baseline="-25000"/>
              <a:t>xc,2</a:t>
            </a:r>
            <a:r>
              <a:rPr lang="en-US" i="1"/>
              <a:t>,  and -1/R</a:t>
            </a: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461963" y="139700"/>
            <a:ext cx="8369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 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Long-Range Charge-Transfer Excitations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82" grpId="0"/>
      <p:bldP spid="79893" grpId="0"/>
      <p:bldP spid="798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5763" y="817563"/>
            <a:ext cx="79883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are the properties of the unknown exact xc functional that must be included to get long-range CT energies correct ?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61963" y="1739900"/>
            <a:ext cx="7874000" cy="187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/>
              <a:t> Exponential dependence of the kernel on the fragment separation </a:t>
            </a:r>
            <a:r>
              <a:rPr lang="en-US" i="1"/>
              <a:t>R</a:t>
            </a:r>
            <a:r>
              <a:rPr lang="en-US"/>
              <a:t>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/>
              <a:t>fxc ~ exp(a</a:t>
            </a:r>
            <a:r>
              <a:rPr lang="en-US" i="1"/>
              <a:t>R</a:t>
            </a:r>
            <a:r>
              <a:rPr lang="en-US"/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/>
              <a:t> For transfer between open-shell species, need strong frequency-dependence in the kernel.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69875" y="6002338"/>
            <a:ext cx="8642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Tozer (JCP, 2003), Gritsenko &amp; Baerends (PRA, 2004), Maitra (JCP, 2005), Tawada etc, Scuseria etc</a:t>
            </a:r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3" cstate="print"/>
          <a:srcRect t="13803" b="3378"/>
          <a:stretch>
            <a:fillRect/>
          </a:stretch>
        </p:blipFill>
        <p:spPr bwMode="auto">
          <a:xfrm>
            <a:off x="4610100" y="3621088"/>
            <a:ext cx="4038600" cy="206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93675" y="3775075"/>
            <a:ext cx="4224338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 one pulls a heteroatomic molecule apart, interatomic step develops in vxc that re-aligns the 2 atomic HOMOs </a:t>
            </a:r>
            <a:r>
              <a:rPr lang="en-US">
                <a:sym typeface="Wingdings" pitchFamily="2" charset="2"/>
              </a:rPr>
              <a:t> near-degeneracy of molecular HOMO &amp; LUMO  static correlation, crucial double excitations!</a:t>
            </a:r>
            <a:endParaRPr 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072063" y="385127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“LiH”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61963" y="139700"/>
            <a:ext cx="8369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7. Where the usual approxs. fail 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Long-Range Charge-Transfer Excitations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Sin of locality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297363"/>
          </a:xfrm>
        </p:spPr>
        <p:txBody>
          <a:bodyPr/>
          <a:lstStyle/>
          <a:p>
            <a:r>
              <a:rPr lang="en-US" dirty="0" smtClean="0"/>
              <a:t>In an adiabatic approximation using a local or </a:t>
            </a:r>
            <a:r>
              <a:rPr lang="en-US" dirty="0" err="1" smtClean="0"/>
              <a:t>semilocal</a:t>
            </a:r>
            <a:r>
              <a:rPr lang="en-US" dirty="0" smtClean="0"/>
              <a:t> functional, the kernel is a contact interaction (or nearly so).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eadlys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7AFD-596D-4FE8-8513-E312C02B9C1E}" type="slidenum">
              <a:rPr lang="en-US"/>
              <a:pPr/>
              <a:t>30</a:t>
            </a:fld>
            <a:endParaRPr lang="en-US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Complications for solids and long-chain polymers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Locality of XC approximations implies no corrections to (g=0,g’=0) RPA matrix element in thermodynamic limit!</a:t>
            </a:r>
            <a:endParaRPr lang="en-US">
              <a:solidFill>
                <a:srgbClr val="051A75"/>
              </a:solidFill>
            </a:endParaRPr>
          </a:p>
          <a:p>
            <a:pPr>
              <a:lnSpc>
                <a:spcPct val="90000"/>
              </a:lnSpc>
            </a:pPr>
            <a:r>
              <a:rPr lang="en-US"/>
              <a:t>f</a:t>
            </a:r>
            <a:r>
              <a:rPr lang="en-US" baseline="-25000"/>
              <a:t>H </a:t>
            </a:r>
            <a:r>
              <a:rPr lang="en-US"/>
              <a:t>(</a:t>
            </a:r>
            <a:r>
              <a:rPr lang="en-US" b="1"/>
              <a:t>r</a:t>
            </a:r>
            <a:r>
              <a:rPr lang="en-US"/>
              <a:t>-</a:t>
            </a:r>
            <a:r>
              <a:rPr lang="en-US" b="1"/>
              <a:t>r</a:t>
            </a:r>
            <a:r>
              <a:rPr lang="en-US"/>
              <a:t>’) =1/|</a:t>
            </a:r>
            <a:r>
              <a:rPr lang="en-US" b="1"/>
              <a:t>r</a:t>
            </a:r>
            <a:r>
              <a:rPr lang="en-US"/>
              <a:t>-</a:t>
            </a:r>
            <a:r>
              <a:rPr lang="en-US" b="1"/>
              <a:t>r</a:t>
            </a:r>
            <a:r>
              <a:rPr lang="en-US"/>
              <a:t>’|, but f</a:t>
            </a:r>
            <a:r>
              <a:rPr lang="en-US" baseline="-25000"/>
              <a:t>xc</a:t>
            </a:r>
            <a:r>
              <a:rPr lang="en-US" baseline="30000"/>
              <a:t>ALDA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30000"/>
              <a:t>(3)</a:t>
            </a:r>
            <a:r>
              <a:rPr lang="en-US"/>
              <a:t>(</a:t>
            </a:r>
            <a:r>
              <a:rPr lang="en-US" b="1"/>
              <a:t>r</a:t>
            </a:r>
            <a:r>
              <a:rPr lang="en-US"/>
              <a:t>-</a:t>
            </a:r>
            <a:r>
              <a:rPr lang="en-US" b="1"/>
              <a:t>r</a:t>
            </a:r>
            <a:r>
              <a:rPr lang="en-US"/>
              <a:t>’) f</a:t>
            </a:r>
            <a:r>
              <a:rPr lang="en-US" baseline="-25000"/>
              <a:t>xc</a:t>
            </a:r>
            <a:r>
              <a:rPr lang="en-US" baseline="30000"/>
              <a:t>unif</a:t>
            </a:r>
            <a:r>
              <a:rPr lang="en-US"/>
              <a:t>(n(</a:t>
            </a:r>
            <a:r>
              <a:rPr lang="en-US" b="1"/>
              <a:t>r</a:t>
            </a:r>
            <a:r>
              <a:rPr lang="en-US"/>
              <a:t>))</a:t>
            </a:r>
          </a:p>
          <a:p>
            <a:pPr>
              <a:lnSpc>
                <a:spcPct val="90000"/>
              </a:lnSpc>
            </a:pPr>
            <a:r>
              <a:rPr lang="en-US"/>
              <a:t>As q-&gt;0, need q</a:t>
            </a:r>
            <a:r>
              <a:rPr lang="en-US" baseline="30000"/>
              <a:t>2</a:t>
            </a:r>
            <a:r>
              <a:rPr lang="en-US"/>
              <a:t> f</a:t>
            </a:r>
            <a:r>
              <a:rPr lang="en-US" baseline="-25000"/>
              <a:t>xc</a:t>
            </a:r>
            <a:r>
              <a:rPr lang="en-US"/>
              <a:t> -&gt; constant to get effects.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Consequences for solids with periodic boundary conditions:</a:t>
            </a:r>
          </a:p>
          <a:p>
            <a:pPr lvl="1">
              <a:lnSpc>
                <a:spcPct val="90000"/>
              </a:lnSpc>
            </a:pPr>
            <a:r>
              <a:rPr lang="en-US"/>
              <a:t>Polarization problem in static limit</a:t>
            </a:r>
          </a:p>
          <a:p>
            <a:pPr lvl="1">
              <a:lnSpc>
                <a:spcPct val="90000"/>
              </a:lnSpc>
            </a:pPr>
            <a:r>
              <a:rPr lang="en-US"/>
              <a:t>Optical response:</a:t>
            </a:r>
          </a:p>
          <a:p>
            <a:pPr lvl="2">
              <a:lnSpc>
                <a:spcPct val="90000"/>
              </a:lnSpc>
            </a:pPr>
            <a:r>
              <a:rPr lang="en-US"/>
              <a:t>Don’t get much correction to RPA, missing excitons</a:t>
            </a:r>
          </a:p>
          <a:p>
            <a:pPr lvl="2">
              <a:lnSpc>
                <a:spcPct val="90000"/>
              </a:lnSpc>
            </a:pPr>
            <a:r>
              <a:rPr lang="en-US"/>
              <a:t>To get optical gap right, because we expect fxc to shift all lowest excitations upwards, it must have a branch cut in w starting at EgKS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DDB5-5410-45D3-97B8-04DB5483D0FC}" type="slidenum">
              <a:rPr lang="en-US"/>
              <a:pPr/>
              <a:t>31</a:t>
            </a:fld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 ways to think of solids in </a:t>
            </a:r>
            <a:r>
              <a:rPr lang="en-US">
                <a:latin typeface="Symbol" pitchFamily="18" charset="2"/>
              </a:rPr>
              <a:t>E </a:t>
            </a:r>
            <a:r>
              <a:rPr lang="en-US"/>
              <a:t>fields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A:  Apply </a:t>
            </a:r>
            <a:r>
              <a:rPr lang="en-US" sz="2000">
                <a:latin typeface="Symbol" pitchFamily="18" charset="2"/>
              </a:rPr>
              <a:t>E</a:t>
            </a:r>
            <a:r>
              <a:rPr lang="en-US" sz="2000"/>
              <a:t>sin(qx), and take q-&gt;0</a:t>
            </a:r>
          </a:p>
          <a:p>
            <a:pPr lvl="1"/>
            <a:r>
              <a:rPr lang="en-US" sz="1800"/>
              <a:t>Keeps everything static</a:t>
            </a:r>
          </a:p>
          <a:p>
            <a:pPr lvl="1"/>
            <a:r>
              <a:rPr lang="en-US" sz="1800"/>
              <a:t>Needs great care to take q-&gt;0 limit</a:t>
            </a:r>
          </a:p>
          <a:p>
            <a:pPr lvl="1">
              <a:buFontTx/>
              <a:buNone/>
            </a:pPr>
            <a:endParaRPr lang="en-US" sz="1800"/>
          </a:p>
          <a:p>
            <a:pPr lvl="1">
              <a:buFontTx/>
              <a:buNone/>
            </a:pPr>
            <a:endParaRPr lang="en-US" sz="1800"/>
          </a:p>
          <a:p>
            <a:r>
              <a:rPr lang="en-US" sz="2000"/>
              <a:t>B:  Turn on TD vector potential A(t)</a:t>
            </a:r>
          </a:p>
          <a:p>
            <a:pPr lvl="1"/>
            <a:r>
              <a:rPr lang="en-US" sz="1800"/>
              <a:t>Retains period of unit cell</a:t>
            </a:r>
          </a:p>
          <a:p>
            <a:pPr lvl="1"/>
            <a:r>
              <a:rPr lang="en-US" sz="1800"/>
              <a:t>Need TD current DFT, take w-&gt;0.</a:t>
            </a:r>
          </a:p>
        </p:txBody>
      </p:sp>
      <p:graphicFrame>
        <p:nvGraphicFramePr>
          <p:cNvPr id="14571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34000" y="3733800"/>
          <a:ext cx="1549400" cy="1957388"/>
        </p:xfrm>
        <a:graphic>
          <a:graphicData uri="http://schemas.openxmlformats.org/presentationml/2006/ole">
            <p:oleObj spid="_x0000_s467970" name="Picture2" r:id="rId4" imgW="2857680" imgH="3610080" progId="Word.Picture.8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161D-8C21-4E74-9310-587C1D31E17A}" type="slidenum">
              <a:rPr lang="en-US"/>
              <a:pPr/>
              <a:t>32</a:t>
            </a:fld>
            <a:endParaRPr lang="en-US"/>
          </a:p>
        </p:txBody>
      </p:sp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</a:t>
            </a:r>
            <a:r>
              <a:rPr lang="en-US" dirty="0" smtClean="0"/>
              <a:t>q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0 </a:t>
            </a:r>
            <a:r>
              <a:rPr lang="en-US" dirty="0"/>
              <a:t>and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Find terms of type:   C/((q+ng)</a:t>
            </a:r>
            <a:r>
              <a:rPr lang="en-US" baseline="30000"/>
              <a:t>2</a:t>
            </a:r>
            <a:r>
              <a:rPr lang="en-US"/>
              <a:t>-</a:t>
            </a:r>
            <a:r>
              <a:rPr lang="en-US">
                <a:latin typeface="Symbol" pitchFamily="18" charset="2"/>
              </a:rPr>
              <a:t>w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For n finite, no divergence;  can interchange  q-&gt;0 and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-&gt;0 limits</a:t>
            </a:r>
          </a:p>
          <a:p>
            <a:endParaRPr lang="en-US"/>
          </a:p>
          <a:p>
            <a:r>
              <a:rPr lang="en-US"/>
              <a:t>For n=0:</a:t>
            </a:r>
          </a:p>
          <a:p>
            <a:pPr lvl="1"/>
            <a:r>
              <a:rPr lang="en-US"/>
              <a:t>if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=0 (static), have to treat q-&gt;0 carefully to cancel divergences</a:t>
            </a:r>
          </a:p>
          <a:p>
            <a:pPr lvl="1"/>
            <a:r>
              <a:rPr lang="en-US"/>
              <a:t>if doing q=0 calculation, have to do t-dependent, and take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-&gt;0 at end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61963" y="149225"/>
            <a:ext cx="6440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6. TDDFT in solids                  </a:t>
            </a:r>
            <a:r>
              <a:rPr lang="en-US" b="1">
                <a:solidFill>
                  <a:srgbClr val="0000FF"/>
                </a:solidFill>
              </a:rPr>
              <a:t>Optical absorption of insulators</a:t>
            </a:r>
          </a:p>
        </p:txBody>
      </p:sp>
      <p:pic>
        <p:nvPicPr>
          <p:cNvPr id="108547" name="Picture 3" descr="S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779463"/>
            <a:ext cx="5183188" cy="4987925"/>
          </a:xfrm>
          <a:prstGeom prst="rect">
            <a:avLst/>
          </a:prstGeom>
          <a:noFill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2813" y="5919788"/>
            <a:ext cx="7459662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G. Onida, L. Reining, A. Rubio, RMP </a:t>
            </a:r>
            <a:r>
              <a:rPr lang="en-US" sz="1600" b="1"/>
              <a:t>74</a:t>
            </a:r>
            <a:r>
              <a:rPr lang="en-US" sz="1600"/>
              <a:t>, 601 (2002)</a:t>
            </a:r>
          </a:p>
          <a:p>
            <a:pPr algn="ctr"/>
            <a:r>
              <a:rPr lang="en-US" sz="1600"/>
              <a:t>S. Botti, A. Schindlmayr, R. Del Sole, L. Reining Rep. Prog. Phys. </a:t>
            </a:r>
            <a:r>
              <a:rPr lang="en-US" sz="1600" b="1"/>
              <a:t>70</a:t>
            </a:r>
            <a:r>
              <a:rPr lang="en-US" sz="1600"/>
              <a:t>, 357 (2007)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608638" y="1644650"/>
            <a:ext cx="3179762" cy="201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RPA and ALDA both bad!</a:t>
            </a:r>
          </a:p>
          <a:p>
            <a:endParaRPr lang="en-US"/>
          </a:p>
          <a:p>
            <a:r>
              <a:rPr lang="en-US">
                <a:cs typeface="Arial" charset="0"/>
              </a:rPr>
              <a:t>►absorption edge red shifted</a:t>
            </a:r>
          </a:p>
          <a:p>
            <a:r>
              <a:rPr lang="en-US">
                <a:cs typeface="Arial" charset="0"/>
              </a:rPr>
              <a:t>   (electron self-interaction)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►first excitonic peak missing</a:t>
            </a:r>
          </a:p>
          <a:p>
            <a:r>
              <a:rPr lang="en-US">
                <a:cs typeface="Arial" charset="0"/>
              </a:rPr>
              <a:t>   (electron-hole interaction)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92213" y="1047750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Silicon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762625" y="4197350"/>
            <a:ext cx="304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Why does the ALDA fail??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5575" y="3621088"/>
            <a:ext cx="1458913" cy="57626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61963" y="149225"/>
            <a:ext cx="784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6. TDDFT in solids           </a:t>
            </a:r>
            <a:r>
              <a:rPr lang="en-US" b="1">
                <a:solidFill>
                  <a:srgbClr val="0000FF"/>
                </a:solidFill>
              </a:rPr>
              <a:t>Optical absorption of insulators: failure of ALDA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1663" y="779463"/>
            <a:ext cx="7918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Optical absorption requires imaginary part of macroscopic dielectric function:</a:t>
            </a: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498725" y="1316038"/>
          <a:ext cx="3763963" cy="573087"/>
        </p:xfrm>
        <a:graphic>
          <a:graphicData uri="http://schemas.openxmlformats.org/presentationml/2006/ole">
            <p:oleObj spid="_x0000_s471042" name="Equation" r:id="rId4" imgW="1917360" imgH="291960" progId="Equation.3">
              <p:embed/>
            </p:oleObj>
          </a:graphicData>
        </a:graphic>
      </p:graphicFrame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77863" y="2278063"/>
            <a:ext cx="806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where</a:t>
            </a:r>
          </a:p>
        </p:txBody>
      </p:sp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1703388" y="1854200"/>
          <a:ext cx="6900862" cy="1114425"/>
        </p:xfrm>
        <a:graphic>
          <a:graphicData uri="http://schemas.openxmlformats.org/presentationml/2006/ole">
            <p:oleObj spid="_x0000_s471043" name="Equation" r:id="rId5" imgW="2831760" imgH="457200" progId="Equation.3">
              <p:embed/>
            </p:oleObj>
          </a:graphicData>
        </a:graphic>
      </p:graphicFrame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2344738" y="2776538"/>
            <a:ext cx="998537" cy="92075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2344738" y="2776538"/>
            <a:ext cx="152400" cy="92075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1931988" y="3621088"/>
          <a:ext cx="642937" cy="482600"/>
        </p:xfrm>
        <a:graphic>
          <a:graphicData uri="http://schemas.openxmlformats.org/presentationml/2006/ole">
            <p:oleObj spid="_x0000_s471044" name="Equation" r:id="rId6" imgW="304560" imgH="228600" progId="Equation.3">
              <p:embed/>
            </p:oleObj>
          </a:graphicData>
        </a:graphic>
      </p:graphicFrame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4071938" y="2776538"/>
            <a:ext cx="0" cy="9588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2973388" y="3736975"/>
            <a:ext cx="24574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Long-range excluded, </a:t>
            </a:r>
          </a:p>
          <a:p>
            <a:pPr algn="ctr"/>
            <a:r>
              <a:rPr lang="en-US"/>
              <a:t>so RPA is ineffective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H="1" flipV="1">
            <a:off x="4879975" y="2776538"/>
            <a:ext cx="1190625" cy="92075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6016625" y="3698875"/>
            <a:ext cx="156845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Needs </a:t>
            </a:r>
          </a:p>
          <a:p>
            <a:r>
              <a:rPr lang="en-US"/>
              <a:t>component to</a:t>
            </a:r>
          </a:p>
          <a:p>
            <a:r>
              <a:rPr lang="en-US"/>
              <a:t>correct</a:t>
            </a:r>
          </a:p>
        </p:txBody>
      </p: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6877050" y="3621088"/>
          <a:ext cx="642938" cy="482600"/>
        </p:xfrm>
        <a:graphic>
          <a:graphicData uri="http://schemas.openxmlformats.org/presentationml/2006/ole">
            <p:oleObj spid="_x0000_s471045" name="Equation" r:id="rId7" imgW="304560" imgH="228600" progId="Equation.3">
              <p:embed/>
            </p:oleObj>
          </a:graphicData>
        </a:graphic>
      </p:graphicFrame>
      <p:graphicFrame>
        <p:nvGraphicFramePr>
          <p:cNvPr id="109584" name="Object 16"/>
          <p:cNvGraphicFramePr>
            <a:graphicFrameLocks noChangeAspect="1"/>
          </p:cNvGraphicFramePr>
          <p:nvPr/>
        </p:nvGraphicFramePr>
        <p:xfrm>
          <a:off x="6837363" y="4102100"/>
          <a:ext cx="692150" cy="593725"/>
        </p:xfrm>
        <a:graphic>
          <a:graphicData uri="http://schemas.openxmlformats.org/presentationml/2006/ole">
            <p:oleObj spid="_x0000_s471046" name="Equation" r:id="rId8" imgW="266400" imgH="228600" progId="Equation.3">
              <p:embed/>
            </p:oleObj>
          </a:graphicData>
        </a:graphic>
      </p:graphicFrame>
      <p:graphicFrame>
        <p:nvGraphicFramePr>
          <p:cNvPr id="109585" name="Object 17"/>
          <p:cNvGraphicFramePr>
            <a:graphicFrameLocks noChangeAspect="1"/>
          </p:cNvGraphicFramePr>
          <p:nvPr/>
        </p:nvGraphicFramePr>
        <p:xfrm>
          <a:off x="193675" y="3717925"/>
          <a:ext cx="790575" cy="384175"/>
        </p:xfrm>
        <a:graphic>
          <a:graphicData uri="http://schemas.openxmlformats.org/presentationml/2006/ole">
            <p:oleObj spid="_x0000_s471047" name="Equation" r:id="rId9" imgW="419040" imgH="203040" progId="Equation.3">
              <p:embed/>
            </p:oleObj>
          </a:graphicData>
        </a:graphic>
      </p:graphicFrame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922338" y="3697288"/>
            <a:ext cx="654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limit: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54725" y="4849813"/>
            <a:ext cx="249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But ALDA is </a:t>
            </a:r>
            <a:r>
              <a:rPr lang="en-US" b="1">
                <a:solidFill>
                  <a:srgbClr val="FF0000"/>
                </a:solidFill>
              </a:rPr>
              <a:t>constant</a:t>
            </a:r>
            <a:r>
              <a:rPr lang="en-US"/>
              <a:t> </a:t>
            </a:r>
          </a:p>
          <a:p>
            <a:r>
              <a:rPr lang="en-US"/>
              <a:t>for</a:t>
            </a:r>
          </a:p>
        </p:txBody>
      </p:sp>
      <p:graphicFrame>
        <p:nvGraphicFramePr>
          <p:cNvPr id="109588" name="Object 20"/>
          <p:cNvGraphicFramePr>
            <a:graphicFrameLocks noChangeAspect="1"/>
          </p:cNvGraphicFramePr>
          <p:nvPr/>
        </p:nvGraphicFramePr>
        <p:xfrm>
          <a:off x="6489700" y="5118100"/>
          <a:ext cx="885825" cy="384175"/>
        </p:xfrm>
        <a:graphic>
          <a:graphicData uri="http://schemas.openxmlformats.org/presentationml/2006/ole">
            <p:oleObj spid="_x0000_s471048" name="Equation" r:id="rId10" imgW="469800" imgH="203040" progId="Equation.3">
              <p:embed/>
            </p:oleObj>
          </a:graphicData>
        </a:graphic>
      </p:graphicFrame>
      <p:graphicFrame>
        <p:nvGraphicFramePr>
          <p:cNvPr id="109589" name="Object 21"/>
          <p:cNvGraphicFramePr>
            <a:graphicFrameLocks noChangeAspect="1"/>
          </p:cNvGraphicFramePr>
          <p:nvPr/>
        </p:nvGraphicFramePr>
        <p:xfrm>
          <a:off x="6070600" y="5502275"/>
          <a:ext cx="2917825" cy="546100"/>
        </p:xfrm>
        <a:graphic>
          <a:graphicData uri="http://schemas.openxmlformats.org/presentationml/2006/ole">
            <p:oleObj spid="_x0000_s471049" name="Equation" r:id="rId11" imgW="1625400" imgH="304560" progId="Equation.3">
              <p:embed/>
            </p:oleObj>
          </a:graphicData>
        </a:graphic>
      </p:graphicFrame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6030913" y="4773613"/>
            <a:ext cx="2995612" cy="1304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61963" y="149225"/>
            <a:ext cx="646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6. TDDFT in solids                </a:t>
            </a:r>
            <a:r>
              <a:rPr lang="en-US" b="1">
                <a:solidFill>
                  <a:srgbClr val="0000FF"/>
                </a:solidFill>
              </a:rPr>
              <a:t>Long-range XC kernels for solids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5763" y="741363"/>
            <a:ext cx="6913562" cy="1036637"/>
            <a:chOff x="243" y="467"/>
            <a:chExt cx="4355" cy="653"/>
          </a:xfrm>
        </p:grpSpPr>
        <p:sp>
          <p:nvSpPr>
            <p:cNvPr id="110596" name="Text Box 4"/>
            <p:cNvSpPr txBox="1">
              <a:spLocks noChangeArrowheads="1"/>
            </p:cNvSpPr>
            <p:nvPr/>
          </p:nvSpPr>
          <p:spPr bwMode="auto">
            <a:xfrm>
              <a:off x="330" y="598"/>
              <a:ext cx="2507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● </a:t>
              </a:r>
              <a:r>
                <a:rPr lang="en-US" b="1">
                  <a:solidFill>
                    <a:srgbClr val="FF0000"/>
                  </a:solidFill>
                </a:rPr>
                <a:t>LRC</a:t>
              </a:r>
              <a:r>
                <a:rPr lang="en-US"/>
                <a:t> (long-range correlation) kernel</a:t>
              </a:r>
            </a:p>
            <a:p>
              <a:r>
                <a:rPr lang="en-US"/>
                <a:t>   (with fitting parameter </a:t>
              </a:r>
              <a:r>
                <a:rPr lang="el-GR">
                  <a:cs typeface="Arial" charset="0"/>
                </a:rPr>
                <a:t>α</a:t>
              </a:r>
              <a:r>
                <a:rPr lang="en-US">
                  <a:cs typeface="Arial" charset="0"/>
                </a:rPr>
                <a:t>)</a:t>
              </a:r>
              <a:r>
                <a:rPr lang="en-US"/>
                <a:t>:</a:t>
              </a: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74" y="566"/>
            <a:ext cx="1147" cy="505"/>
          </p:xfrm>
          <a:graphic>
            <a:graphicData uri="http://schemas.openxmlformats.org/presentationml/2006/ole">
              <p:oleObj spid="_x0000_s472068" name="Equation" r:id="rId4" imgW="952200" imgH="419040" progId="Equation.3">
                <p:embed/>
              </p:oleObj>
            </a:graphicData>
          </a:graphic>
        </p:graphicFrame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243" y="467"/>
              <a:ext cx="4355" cy="6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5763" y="1882775"/>
            <a:ext cx="7642225" cy="1814513"/>
            <a:chOff x="243" y="1186"/>
            <a:chExt cx="4814" cy="1143"/>
          </a:xfrm>
        </p:grpSpPr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340" y="1507"/>
              <a:ext cx="17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● 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TDOEP</a:t>
              </a:r>
              <a:r>
                <a:rPr lang="en-US">
                  <a:cs typeface="Arial" charset="0"/>
                </a:rPr>
                <a:t> kernel (X-only):</a:t>
              </a:r>
            </a:p>
          </p:txBody>
        </p:sp>
        <p:graphicFrame>
          <p:nvGraphicFramePr>
            <p:cNvPr id="110601" name="Object 9"/>
            <p:cNvGraphicFramePr>
              <a:graphicFrameLocks noChangeAspect="1"/>
            </p:cNvGraphicFramePr>
            <p:nvPr/>
          </p:nvGraphicFramePr>
          <p:xfrm>
            <a:off x="2313" y="1186"/>
            <a:ext cx="1898" cy="684"/>
          </p:xfrm>
          <a:graphic>
            <a:graphicData uri="http://schemas.openxmlformats.org/presentationml/2006/ole">
              <p:oleObj spid="_x0000_s472067" name="Equation" r:id="rId5" imgW="2006280" imgH="723600" progId="Equation.3">
                <p:embed/>
              </p:oleObj>
            </a:graphicData>
          </a:graphic>
        </p:graphicFrame>
        <p:sp>
          <p:nvSpPr>
            <p:cNvPr id="110602" name="Text Box 10"/>
            <p:cNvSpPr txBox="1">
              <a:spLocks noChangeArrowheads="1"/>
            </p:cNvSpPr>
            <p:nvPr/>
          </p:nvSpPr>
          <p:spPr bwMode="auto">
            <a:xfrm>
              <a:off x="582" y="1860"/>
              <a:ext cx="4430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Simple real-space form: Petersilka, Gossmann, Gross, PRL </a:t>
              </a:r>
              <a:r>
                <a:rPr lang="en-US" sz="1600" b="1"/>
                <a:t>76</a:t>
              </a:r>
              <a:r>
                <a:rPr lang="en-US" sz="1600"/>
                <a:t>, 1212 (1996)</a:t>
              </a:r>
            </a:p>
            <a:p>
              <a:r>
                <a:rPr lang="en-US" sz="1600"/>
                <a:t>TDOEP for extended systems: Kim and G</a:t>
              </a:r>
              <a:r>
                <a:rPr lang="en-US" sz="1600">
                  <a:cs typeface="Arial" charset="0"/>
                </a:rPr>
                <a:t>örling, PRL </a:t>
              </a:r>
              <a:r>
                <a:rPr lang="en-US" sz="1600" b="1">
                  <a:cs typeface="Arial" charset="0"/>
                </a:rPr>
                <a:t>89</a:t>
              </a:r>
              <a:r>
                <a:rPr lang="en-US" sz="1600">
                  <a:cs typeface="Arial" charset="0"/>
                </a:rPr>
                <a:t>, 096402 (2002)</a:t>
              </a:r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243" y="1216"/>
              <a:ext cx="4814" cy="1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0838" y="3889375"/>
            <a:ext cx="8523287" cy="2689225"/>
            <a:chOff x="221" y="2450"/>
            <a:chExt cx="5369" cy="1694"/>
          </a:xfrm>
        </p:grpSpPr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3678" y="3394"/>
              <a:ext cx="1694" cy="65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1307" y="3515"/>
              <a:ext cx="944" cy="36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388" y="2547"/>
              <a:ext cx="398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● 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“Nanoquanta”</a:t>
              </a:r>
              <a:r>
                <a:rPr lang="en-US">
                  <a:cs typeface="Arial" charset="0"/>
                </a:rPr>
                <a:t> kernel </a:t>
              </a:r>
              <a:r>
                <a:rPr lang="en-US" sz="1600">
                  <a:cs typeface="Arial" charset="0"/>
                </a:rPr>
                <a:t>(L. Reining et al, PRL </a:t>
              </a:r>
              <a:r>
                <a:rPr lang="en-US" sz="1600" b="1">
                  <a:cs typeface="Arial" charset="0"/>
                </a:rPr>
                <a:t>88</a:t>
              </a:r>
              <a:r>
                <a:rPr lang="en-US" sz="1600">
                  <a:cs typeface="Arial" charset="0"/>
                </a:rPr>
                <a:t>, 066404 (2002)</a:t>
              </a:r>
            </a:p>
          </p:txBody>
        </p:sp>
        <p:graphicFrame>
          <p:nvGraphicFramePr>
            <p:cNvPr id="110608" name="Object 16"/>
            <p:cNvGraphicFramePr>
              <a:graphicFrameLocks noChangeAspect="1"/>
            </p:cNvGraphicFramePr>
            <p:nvPr/>
          </p:nvGraphicFramePr>
          <p:xfrm>
            <a:off x="221" y="2807"/>
            <a:ext cx="5221" cy="459"/>
          </p:xfrm>
          <a:graphic>
            <a:graphicData uri="http://schemas.openxmlformats.org/presentationml/2006/ole">
              <p:oleObj spid="_x0000_s472066" name="Equation" r:id="rId6" imgW="4483080" imgH="393480" progId="Equation.3">
                <p:embed/>
              </p:oleObj>
            </a:graphicData>
          </a:graphic>
        </p:graphicFrame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1888" y="3104"/>
              <a:ext cx="218" cy="41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 flipV="1">
              <a:off x="1888" y="3128"/>
              <a:ext cx="2129" cy="387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11" name="Text Box 19"/>
            <p:cNvSpPr txBox="1">
              <a:spLocks noChangeArrowheads="1"/>
            </p:cNvSpPr>
            <p:nvPr/>
          </p:nvSpPr>
          <p:spPr bwMode="auto">
            <a:xfrm>
              <a:off x="1307" y="3515"/>
              <a:ext cx="96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pairs of KS </a:t>
              </a:r>
            </a:p>
            <a:p>
              <a:pPr algn="ctr"/>
              <a:r>
                <a:rPr lang="en-US" sz="1600"/>
                <a:t>wave functions</a:t>
              </a:r>
            </a:p>
          </p:txBody>
        </p:sp>
        <p:sp>
          <p:nvSpPr>
            <p:cNvPr id="110612" name="Line 20"/>
            <p:cNvSpPr>
              <a:spLocks noChangeShapeType="1"/>
            </p:cNvSpPr>
            <p:nvPr/>
          </p:nvSpPr>
          <p:spPr bwMode="auto">
            <a:xfrm flipH="1" flipV="1">
              <a:off x="3412" y="3128"/>
              <a:ext cx="266" cy="459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Text Box 21"/>
            <p:cNvSpPr txBox="1">
              <a:spLocks noChangeArrowheads="1"/>
            </p:cNvSpPr>
            <p:nvPr/>
          </p:nvSpPr>
          <p:spPr bwMode="auto">
            <a:xfrm>
              <a:off x="3645" y="3458"/>
              <a:ext cx="1661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matrix element of screened</a:t>
              </a:r>
            </a:p>
            <a:p>
              <a:pPr algn="ctr"/>
              <a:r>
                <a:rPr lang="en-US" sz="1600"/>
                <a:t>Coulomb interaction (from</a:t>
              </a:r>
            </a:p>
            <a:p>
              <a:pPr algn="ctr"/>
              <a:r>
                <a:rPr lang="en-US" sz="1600"/>
                <a:t>Bethe-Salpeter equation)</a:t>
              </a:r>
            </a:p>
          </p:txBody>
        </p:sp>
        <p:sp>
          <p:nvSpPr>
            <p:cNvPr id="110614" name="Rectangle 22"/>
            <p:cNvSpPr>
              <a:spLocks noChangeArrowheads="1"/>
            </p:cNvSpPr>
            <p:nvPr/>
          </p:nvSpPr>
          <p:spPr bwMode="auto">
            <a:xfrm>
              <a:off x="243" y="2450"/>
              <a:ext cx="5347" cy="16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61963" y="149225"/>
            <a:ext cx="7107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6. TDDFT in solids                 </a:t>
            </a:r>
            <a:r>
              <a:rPr lang="en-US" b="1">
                <a:solidFill>
                  <a:srgbClr val="0000FF"/>
                </a:solidFill>
              </a:rPr>
              <a:t>Optical absorption of insulators, again</a:t>
            </a:r>
          </a:p>
        </p:txBody>
      </p:sp>
      <p:pic>
        <p:nvPicPr>
          <p:cNvPr id="111619" name="Picture 3" descr="Ar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5725"/>
            <a:ext cx="4540250" cy="3981450"/>
          </a:xfrm>
          <a:prstGeom prst="rect">
            <a:avLst/>
          </a:prstGeom>
          <a:noFill/>
        </p:spPr>
      </p:pic>
      <p:pic>
        <p:nvPicPr>
          <p:cNvPr id="111620" name="Picture 4" descr="sil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625475"/>
            <a:ext cx="3476625" cy="2955925"/>
          </a:xfrm>
          <a:prstGeom prst="rect">
            <a:avLst/>
          </a:prstGeom>
          <a:noFill/>
        </p:spPr>
      </p:pic>
      <p:pic>
        <p:nvPicPr>
          <p:cNvPr id="111621" name="Picture 5" descr="Sil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0163" y="3621088"/>
            <a:ext cx="3763962" cy="3090862"/>
          </a:xfrm>
          <a:prstGeom prst="rect">
            <a:avLst/>
          </a:prstGeom>
          <a:noFill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47663" y="5464175"/>
            <a:ext cx="37322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F. Sottile et al., PRB </a:t>
            </a:r>
            <a:r>
              <a:rPr lang="en-US" sz="1600" b="1"/>
              <a:t>76</a:t>
            </a:r>
            <a:r>
              <a:rPr lang="en-US" sz="1600"/>
              <a:t>, 161103 (2007)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759700" y="3390900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Silicon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7259638" y="741363"/>
            <a:ext cx="12795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Kim &amp; G</a:t>
            </a:r>
            <a:r>
              <a:rPr lang="en-US" sz="1400">
                <a:cs typeface="Arial" charset="0"/>
              </a:rPr>
              <a:t>örling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570538" y="3889375"/>
            <a:ext cx="1219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Reining et al.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61963" y="149225"/>
            <a:ext cx="6154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6. TDDFT in solids                 </a:t>
            </a:r>
            <a:r>
              <a:rPr lang="en-US" b="1">
                <a:solidFill>
                  <a:srgbClr val="0000FF"/>
                </a:solidFill>
              </a:rPr>
              <a:t>Extended systems - summary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8050" y="974725"/>
            <a:ext cx="7410450" cy="498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► TDDFT works well for metallic and quasi-metallic systems already</a:t>
            </a:r>
          </a:p>
          <a:p>
            <a:r>
              <a:rPr lang="en-US">
                <a:cs typeface="Arial" charset="0"/>
              </a:rPr>
              <a:t>     at the level of the ALDA. Successful applications for plasmon modes</a:t>
            </a:r>
          </a:p>
          <a:p>
            <a:r>
              <a:rPr lang="en-US">
                <a:cs typeface="Arial" charset="0"/>
              </a:rPr>
              <a:t>     in bulk metals and low-dimensional semiconductor heterostructures.</a:t>
            </a:r>
          </a:p>
          <a:p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► TDDFT for insulators is a much more complicated story: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        ● ALDA works well for EELS (electron energy loss spectra), but</a:t>
            </a:r>
          </a:p>
          <a:p>
            <a:r>
              <a:rPr lang="en-US">
                <a:cs typeface="Arial" charset="0"/>
              </a:rPr>
              <a:t>           not for optical absorption spectra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        ● difficulties originate from long-range contribution to </a:t>
            </a:r>
            <a:r>
              <a:rPr lang="en-US" sz="2000" i="1">
                <a:latin typeface="Times New Roman" pitchFamily="18" charset="0"/>
                <a:cs typeface="Arial" charset="0"/>
              </a:rPr>
              <a:t>f</a:t>
            </a:r>
            <a:r>
              <a:rPr lang="en-US" sz="2000" i="1" baseline="-25000">
                <a:latin typeface="Times New Roman" pitchFamily="18" charset="0"/>
                <a:cs typeface="Arial" charset="0"/>
              </a:rPr>
              <a:t>xc</a:t>
            </a:r>
          </a:p>
          <a:p>
            <a:r>
              <a:rPr lang="en-US" sz="2000" i="1" baseline="-25000">
                <a:latin typeface="Times New Roman" pitchFamily="18" charset="0"/>
                <a:cs typeface="Arial" charset="0"/>
              </a:rPr>
              <a:t>           </a:t>
            </a:r>
          </a:p>
          <a:p>
            <a:r>
              <a:rPr lang="en-US" sz="2000" i="1" baseline="-25000">
                <a:latin typeface="Times New Roman" pitchFamily="18" charset="0"/>
                <a:cs typeface="Arial" charset="0"/>
              </a:rPr>
              <a:t>            </a:t>
            </a:r>
            <a:r>
              <a:rPr lang="en-US">
                <a:cs typeface="Arial" charset="0"/>
              </a:rPr>
              <a:t>● some long-range XC kernels have become available, </a:t>
            </a:r>
          </a:p>
          <a:p>
            <a:r>
              <a:rPr lang="en-US">
                <a:cs typeface="Arial" charset="0"/>
              </a:rPr>
              <a:t>           but some of them are complicated. Stay tuned…. 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        ● Nonlinear real-time dynamics including excitonic effects: </a:t>
            </a:r>
          </a:p>
          <a:p>
            <a:r>
              <a:rPr lang="en-US">
                <a:cs typeface="Arial" charset="0"/>
              </a:rPr>
              <a:t>           TDDFT version of Semiconductor Bloch equations</a:t>
            </a:r>
          </a:p>
          <a:p>
            <a:r>
              <a:rPr lang="en-US">
                <a:cs typeface="Arial" charset="0"/>
              </a:rPr>
              <a:t>           </a:t>
            </a:r>
            <a:r>
              <a:rPr lang="en-US" sz="1600">
                <a:cs typeface="Arial" charset="0"/>
              </a:rPr>
              <a:t>V.Turkowski and C.A.Ullrich, PRB </a:t>
            </a:r>
            <a:r>
              <a:rPr lang="en-US" sz="1600" b="1">
                <a:cs typeface="Arial" charset="0"/>
              </a:rPr>
              <a:t>77</a:t>
            </a:r>
            <a:r>
              <a:rPr lang="en-US" sz="1600">
                <a:cs typeface="Arial" charset="0"/>
              </a:rPr>
              <a:t>, 075204 (2008)</a:t>
            </a:r>
            <a:endParaRPr lang="en-US" sz="1600" i="1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95DD-3758-464D-9B15-2635867E23CF}" type="slidenum">
              <a:rPr lang="en-US"/>
              <a:pPr/>
              <a:t>38</a:t>
            </a:fld>
            <a:endParaRPr lang="en-US"/>
          </a:p>
        </p:txBody>
      </p:sp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 current DFT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RG theorem I actually proves functional of </a:t>
            </a:r>
            <a:r>
              <a:rPr lang="en-US" b="1"/>
              <a:t>j</a:t>
            </a:r>
            <a:r>
              <a:rPr lang="en-US"/>
              <a:t>(r,t).</a:t>
            </a:r>
          </a:p>
          <a:p>
            <a:r>
              <a:rPr lang="en-US"/>
              <a:t>Easily generalized to magnetic fields</a:t>
            </a:r>
          </a:p>
          <a:p>
            <a:r>
              <a:rPr lang="en-US"/>
              <a:t>Naturally avoids Dobson’s dilemma:  Gross-Kohn approximation violates Kohn’s theorem.</a:t>
            </a:r>
          </a:p>
          <a:p>
            <a:r>
              <a:rPr lang="en-US"/>
              <a:t>Gradient expansion exists, called Vignale-Kohn (VK).</a:t>
            </a:r>
          </a:p>
          <a:p>
            <a:r>
              <a:rPr lang="en-US"/>
              <a:t>TDDFT is a special case</a:t>
            </a:r>
          </a:p>
          <a:p>
            <a:r>
              <a:rPr lang="en-US"/>
              <a:t>Gives tensor </a:t>
            </a:r>
            <a:r>
              <a:rPr lang="en-US" b="1"/>
              <a:t>f</a:t>
            </a:r>
            <a:r>
              <a:rPr lang="en-US"/>
              <a:t>xc, simply related to scalar fxc (but only for purely longitudinal case).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5DCD-FC26-4231-8B54-66AB9A5D3A4A}" type="slidenum">
              <a:rPr lang="en-US"/>
              <a:pPr/>
              <a:t>39</a:t>
            </a:fld>
            <a:endParaRPr lang="en-US"/>
          </a:p>
        </p:txBody>
      </p:sp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Currents versus densities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 of current formalism:  Gross-Kohn approximation violates Kohn’s theorem.</a:t>
            </a:r>
          </a:p>
          <a:p>
            <a:r>
              <a:rPr lang="en-US" dirty="0"/>
              <a:t>Equations much simpler with n(</a:t>
            </a:r>
            <a:r>
              <a:rPr lang="en-US" b="1" dirty="0" err="1"/>
              <a:t>r</a:t>
            </a:r>
            <a:r>
              <a:rPr lang="en-US" dirty="0" err="1"/>
              <a:t>,t</a:t>
            </a:r>
            <a:r>
              <a:rPr lang="en-US" dirty="0"/>
              <a:t>).</a:t>
            </a:r>
          </a:p>
          <a:p>
            <a:r>
              <a:rPr lang="en-US" dirty="0"/>
              <a:t>But, </a:t>
            </a:r>
            <a:r>
              <a:rPr lang="en-US" b="1" dirty="0"/>
              <a:t>j</a:t>
            </a:r>
            <a:r>
              <a:rPr lang="en-US" dirty="0"/>
              <a:t>(</a:t>
            </a:r>
            <a:r>
              <a:rPr lang="en-US" b="1" dirty="0" err="1"/>
              <a:t>r</a:t>
            </a:r>
            <a:r>
              <a:rPr lang="en-US" dirty="0" err="1"/>
              <a:t>,t</a:t>
            </a:r>
            <a:r>
              <a:rPr lang="en-US" dirty="0"/>
              <a:t>) more general, and can have B-fields.</a:t>
            </a:r>
          </a:p>
          <a:p>
            <a:r>
              <a:rPr lang="en-US" dirty="0"/>
              <a:t>No gradient expansion in </a:t>
            </a:r>
            <a:r>
              <a:rPr lang="en-US" dirty="0" smtClean="0"/>
              <a:t>n(</a:t>
            </a:r>
            <a:r>
              <a:rPr lang="en-US" b="1" dirty="0" err="1" smtClean="0"/>
              <a:t>r,</a:t>
            </a:r>
            <a:r>
              <a:rPr lang="en-US" dirty="0" err="1" smtClean="0"/>
              <a:t>t</a:t>
            </a:r>
            <a:r>
              <a:rPr lang="en-US" dirty="0"/>
              <a:t>).</a:t>
            </a:r>
          </a:p>
          <a:p>
            <a:r>
              <a:rPr lang="en-US" dirty="0"/>
              <a:t>n(</a:t>
            </a:r>
            <a:r>
              <a:rPr lang="en-US" b="1" dirty="0" err="1"/>
              <a:t>r,</a:t>
            </a:r>
            <a:r>
              <a:rPr lang="en-US" dirty="0" err="1"/>
              <a:t>t</a:t>
            </a:r>
            <a:r>
              <a:rPr lang="en-US" dirty="0"/>
              <a:t>) has problems with periodic boundary conditions – complications for solids, long-chain conjugated polymers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adlys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8382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the ground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394-549B-47AC-AED2-9C029C608E5C}" type="slidenum">
              <a:rPr lang="en-US"/>
              <a:pPr/>
              <a:t>40</a:t>
            </a:fld>
            <a:endParaRPr lang="en-US"/>
          </a:p>
        </p:txBody>
      </p:sp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Beyond explicit density functionals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Current-density functionals</a:t>
            </a:r>
          </a:p>
          <a:p>
            <a:pPr lvl="1">
              <a:lnSpc>
                <a:spcPct val="90000"/>
              </a:lnSpc>
            </a:pPr>
            <a:r>
              <a:rPr lang="en-US"/>
              <a:t>VK Vignale-Kohn (96): Gradient expansion in current</a:t>
            </a:r>
          </a:p>
          <a:p>
            <a:pPr lvl="1">
              <a:lnSpc>
                <a:spcPct val="90000"/>
              </a:lnSpc>
            </a:pPr>
            <a:r>
              <a:rPr lang="en-US"/>
              <a:t>Various attempts to generalize to strong fields</a:t>
            </a:r>
          </a:p>
          <a:p>
            <a:pPr lvl="1">
              <a:lnSpc>
                <a:spcPct val="90000"/>
              </a:lnSpc>
            </a:pPr>
            <a:r>
              <a:rPr lang="en-US"/>
              <a:t>But is just gradient expansion, so rarely quantitatively accurate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Orbital-dependent functionals</a:t>
            </a:r>
          </a:p>
          <a:p>
            <a:pPr lvl="1">
              <a:lnSpc>
                <a:spcPct val="90000"/>
              </a:lnSpc>
            </a:pPr>
            <a:r>
              <a:rPr lang="en-US"/>
              <a:t>Build in exact exchange, good potentials, no self-interaction error, improved gaps(?),…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C0DA-9B70-42C0-B182-72E5908C254D}" type="slidenum">
              <a:rPr lang="en-US"/>
              <a:pPr/>
              <a:t>41</a:t>
            </a:fld>
            <a:endParaRPr lang="en-US"/>
          </a:p>
        </p:txBody>
      </p:sp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problem for thermo limit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gas: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-228600" y="2438400"/>
            <a:ext cx="9677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C0DA-9B70-42C0-B182-72E5908C254D}" type="slidenum">
              <a:rPr lang="en-US"/>
              <a:pPr/>
              <a:t>42</a:t>
            </a:fld>
            <a:endParaRPr lang="en-US"/>
          </a:p>
        </p:txBody>
      </p:sp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problem for thermo limit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Uniform gas moving with velocity v: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4724400" y="5638800"/>
            <a:ext cx="10515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5 -4.44444E-6 L -0.5666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82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7" grpId="0" animBg="1"/>
      <p:bldP spid="148275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BE6D-1137-43F6-A8F5-83962AC875F0}" type="slidenum">
              <a:rPr lang="en-US"/>
              <a:pPr/>
              <a:t>43</a:t>
            </a:fld>
            <a:endParaRPr lang="en-US"/>
          </a:p>
        </p:txBody>
      </p:sp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 problem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r>
              <a:rPr lang="en-US" sz="2000"/>
              <a:t>Polarization from current:</a:t>
            </a:r>
          </a:p>
          <a:p>
            <a:endParaRPr lang="en-US" sz="2000"/>
          </a:p>
          <a:p>
            <a:r>
              <a:rPr lang="en-US" sz="2000"/>
              <a:t>Decompose current:</a:t>
            </a:r>
          </a:p>
          <a:p>
            <a:pPr lvl="1">
              <a:buFontTx/>
              <a:buNone/>
            </a:pPr>
            <a:r>
              <a:rPr lang="en-US" sz="1800"/>
              <a:t>where</a:t>
            </a:r>
          </a:p>
          <a:p>
            <a:endParaRPr lang="en-US" sz="2000"/>
          </a:p>
          <a:p>
            <a:r>
              <a:rPr lang="en-US" sz="2000"/>
              <a:t>Continuity:</a:t>
            </a:r>
          </a:p>
          <a:p>
            <a:endParaRPr lang="en-US" sz="2000"/>
          </a:p>
          <a:p>
            <a:r>
              <a:rPr lang="en-US" sz="2000"/>
              <a:t>First, longitudinal case:</a:t>
            </a:r>
          </a:p>
          <a:p>
            <a:pPr lvl="1"/>
            <a:r>
              <a:rPr lang="en-US" sz="1800"/>
              <a:t>Since </a:t>
            </a:r>
            <a:r>
              <a:rPr lang="en-US" sz="1800" b="1"/>
              <a:t>j</a:t>
            </a:r>
            <a:r>
              <a:rPr lang="en-US" sz="1800" baseline="-25000"/>
              <a:t>0</a:t>
            </a:r>
            <a:r>
              <a:rPr lang="en-US" sz="1800"/>
              <a:t>(t) not determined by n(r,t), </a:t>
            </a:r>
            <a:r>
              <a:rPr lang="en-US" sz="1800" b="1"/>
              <a:t>P</a:t>
            </a:r>
            <a:r>
              <a:rPr lang="en-US" sz="1800"/>
              <a:t> is not!</a:t>
            </a:r>
          </a:p>
          <a:p>
            <a:endParaRPr lang="en-US" sz="2000"/>
          </a:p>
          <a:p>
            <a:r>
              <a:rPr lang="en-US" sz="2000"/>
              <a:t>What can happen in 3d case (Vanderbilt picture frame)?</a:t>
            </a:r>
          </a:p>
          <a:p>
            <a:pPr lvl="1"/>
            <a:r>
              <a:rPr lang="en-US" sz="1800"/>
              <a:t>In TDDFT, </a:t>
            </a:r>
            <a:r>
              <a:rPr lang="en-US" sz="1800" b="1"/>
              <a:t>j</a:t>
            </a:r>
            <a:r>
              <a:rPr lang="en-US" sz="1800" baseline="-25000"/>
              <a:t>T </a:t>
            </a:r>
            <a:r>
              <a:rPr lang="en-US" sz="1800"/>
              <a:t>(r,t) not correct in KS system</a:t>
            </a:r>
          </a:p>
          <a:p>
            <a:pPr lvl="1"/>
            <a:r>
              <a:rPr lang="en-US" sz="1800"/>
              <a:t>So, </a:t>
            </a:r>
            <a:r>
              <a:rPr lang="en-US" sz="1800" b="1"/>
              <a:t>P</a:t>
            </a:r>
            <a:r>
              <a:rPr lang="en-US" sz="1800" baseline="-25000"/>
              <a:t>s </a:t>
            </a:r>
            <a:r>
              <a:rPr lang="en-US" sz="1800"/>
              <a:t>not same as </a:t>
            </a:r>
            <a:r>
              <a:rPr lang="en-US" sz="1800" b="1"/>
              <a:t>P</a:t>
            </a:r>
            <a:r>
              <a:rPr lang="en-US" sz="1800"/>
              <a:t> in general.</a:t>
            </a:r>
          </a:p>
          <a:p>
            <a:pPr lvl="1"/>
            <a:r>
              <a:rPr lang="en-US" sz="1800"/>
              <a:t>Of course, TDCDFT gets right </a:t>
            </a:r>
            <a:r>
              <a:rPr lang="en-US" sz="1400"/>
              <a:t>(Maitra, Souza, KB, PRB03).</a:t>
            </a:r>
          </a:p>
        </p:txBody>
      </p:sp>
      <p:pic>
        <p:nvPicPr>
          <p:cNvPr id="1480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140017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80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4552950" cy="434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80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905000"/>
            <a:ext cx="3114675" cy="471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80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048000"/>
            <a:ext cx="2905125" cy="60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663-91DC-416B-8427-4CF7AE6593E8}" type="slidenum">
              <a:rPr lang="en-US"/>
              <a:pPr/>
              <a:t>44</a:t>
            </a:fld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Improvements for solids: currents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Current-dependence: </a:t>
            </a:r>
            <a:r>
              <a:rPr lang="en-US" dirty="0" err="1"/>
              <a:t>Snijders</a:t>
            </a:r>
            <a:r>
              <a:rPr lang="en-US" dirty="0"/>
              <a:t>, de </a:t>
            </a:r>
            <a:r>
              <a:rPr lang="en-US" dirty="0" err="1"/>
              <a:t>Boeij</a:t>
            </a:r>
            <a:r>
              <a:rPr lang="en-US" dirty="0"/>
              <a:t>, et al – improved optical response (</a:t>
            </a:r>
            <a:r>
              <a:rPr lang="en-US" dirty="0" err="1"/>
              <a:t>excitons</a:t>
            </a:r>
            <a:r>
              <a:rPr lang="en-US" dirty="0"/>
              <a:t>) via ‘adjusted’ VK</a:t>
            </a:r>
          </a:p>
          <a:p>
            <a:endParaRPr lang="en-US" dirty="0"/>
          </a:p>
          <a:p>
            <a:r>
              <a:rPr lang="en-US" dirty="0" smtClean="0"/>
              <a:t>Sometimes yields </a:t>
            </a:r>
            <a:r>
              <a:rPr lang="en-US" dirty="0"/>
              <a:t>improved </a:t>
            </a:r>
            <a:r>
              <a:rPr lang="en-US" dirty="0" err="1"/>
              <a:t>polarizabilities</a:t>
            </a:r>
            <a:r>
              <a:rPr lang="en-US" dirty="0"/>
              <a:t> of long chain conjugated polymers.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But VK not good for finite systems (de </a:t>
            </a:r>
            <a:r>
              <a:rPr lang="en-US" dirty="0" err="1"/>
              <a:t>Boeij</a:t>
            </a:r>
            <a:r>
              <a:rPr lang="en-US" dirty="0"/>
              <a:t> et al, </a:t>
            </a:r>
            <a:r>
              <a:rPr lang="en-US" dirty="0" err="1"/>
              <a:t>Ullrich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KB, JCP04).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4218-F02D-41EF-A711-CAB01AC911EE}" type="slidenum">
              <a:rPr lang="en-US"/>
              <a:pPr/>
              <a:t>45</a:t>
            </a:fld>
            <a:endParaRPr lang="en-US"/>
          </a:p>
        </p:txBody>
      </p:sp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Improvements for solids:</a:t>
            </a:r>
            <a:br>
              <a:rPr lang="en-US" dirty="0"/>
            </a:br>
            <a:r>
              <a:rPr lang="en-US" dirty="0"/>
              <a:t> orbital-dependence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Reining, Rubio, etc.</a:t>
            </a:r>
          </a:p>
          <a:p>
            <a:endParaRPr lang="en-US"/>
          </a:p>
          <a:p>
            <a:r>
              <a:rPr lang="en-US"/>
              <a:t>Find what terms needed in f</a:t>
            </a:r>
            <a:r>
              <a:rPr lang="en-US" baseline="-25000"/>
              <a:t>xc</a:t>
            </a:r>
            <a:r>
              <a:rPr lang="en-US"/>
              <a:t> to reproduce Bethe-Salpeter results.</a:t>
            </a:r>
          </a:p>
          <a:p>
            <a:endParaRPr lang="en-US"/>
          </a:p>
          <a:p>
            <a:r>
              <a:rPr lang="en-US"/>
              <a:t>Reproduces optical response accurately, especially excitons, but not a general functional.</a:t>
            </a:r>
          </a:p>
          <a:p>
            <a:endParaRPr lang="en-US"/>
          </a:p>
          <a:p>
            <a:r>
              <a:rPr lang="en-US"/>
              <a:t>In practice, folks use GW susceptibility as starting point, so don’t need effective fxc to have branch cut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Sin of THE WAVEFUNCTION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297363"/>
          </a:xfrm>
        </p:spPr>
        <p:txBody>
          <a:bodyPr/>
          <a:lstStyle/>
          <a:p>
            <a:r>
              <a:rPr lang="en-US" dirty="0" smtClean="0"/>
              <a:t>In strong field physics, often want observables that cannot be extracted directly from n(</a:t>
            </a:r>
            <a:r>
              <a:rPr lang="en-US" b="1" dirty="0" err="1" smtClean="0"/>
              <a:t>r</a:t>
            </a:r>
            <a:r>
              <a:rPr lang="en-US" dirty="0" err="1" smtClean="0"/>
              <a:t>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predicted even with exact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xc</a:t>
            </a:r>
            <a:r>
              <a:rPr lang="en-US" dirty="0" smtClean="0"/>
              <a:t>[n](</a:t>
            </a:r>
            <a:r>
              <a:rPr lang="en-US" b="1" dirty="0" err="1" smtClean="0"/>
              <a:t>r</a:t>
            </a:r>
            <a:r>
              <a:rPr lang="en-US" dirty="0" err="1" smtClean="0"/>
              <a:t>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Classic examples:</a:t>
            </a:r>
          </a:p>
          <a:p>
            <a:pPr lvl="1"/>
            <a:r>
              <a:rPr lang="en-US" dirty="0" smtClean="0"/>
              <a:t>Double ionization probability for atoms </a:t>
            </a:r>
          </a:p>
          <a:p>
            <a:pPr lvl="1"/>
            <a:r>
              <a:rPr lang="en-US" dirty="0" smtClean="0"/>
              <a:t>Quantum control: Push system into first electronic </a:t>
            </a:r>
            <a:r>
              <a:rPr lang="en-US" smtClean="0"/>
              <a:t>excited state.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ionization knee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61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877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743200"/>
            <a:ext cx="549619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ionization knee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61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877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943475" cy="38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fly in the ointment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high-frequency limit of </a:t>
            </a:r>
            <a:r>
              <a:rPr lang="en-US" dirty="0" err="1" smtClean="0"/>
              <a:t>photoabsorption</a:t>
            </a:r>
            <a:r>
              <a:rPr lang="en-US" dirty="0" smtClean="0"/>
              <a:t> from Hydrogen: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i="1" dirty="0" smtClean="0"/>
              <a:t>Must Kohn-Sham oscillator strengths be accurate at threshold?</a:t>
            </a:r>
            <a:r>
              <a:rPr lang="en-US" sz="1800" dirty="0" smtClean="0"/>
              <a:t> Z.-H. Yang, M. van </a:t>
            </a:r>
            <a:r>
              <a:rPr lang="en-US" sz="1800" dirty="0" err="1" smtClean="0"/>
              <a:t>Faassen</a:t>
            </a:r>
            <a:r>
              <a:rPr lang="en-US" sz="1800" dirty="0" smtClean="0"/>
              <a:t>, and K. Burke, J. Chem. Phys. 131, </a:t>
            </a:r>
            <a:r>
              <a:rPr lang="en-US" sz="1800" dirty="0" smtClean="0">
                <a:hlinkClick r:id="rId3"/>
              </a:rPr>
              <a:t>114308</a:t>
            </a:r>
            <a:r>
              <a:rPr lang="en-US" sz="1800" dirty="0" smtClean="0"/>
              <a:t> (2009).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63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213" y="2843213"/>
            <a:ext cx="498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adlys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8382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the ground state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4008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553200" y="685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locality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QM with cusps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19200"/>
            <a:ext cx="2895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wavefunction</a:t>
            </a:r>
            <a:r>
              <a:rPr lang="en-US" dirty="0" smtClean="0"/>
              <a:t> has cusp, then free propagation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=Z</a:t>
            </a:r>
            <a:r>
              <a:rPr lang="en-US" baseline="30000" dirty="0" smtClean="0"/>
              <a:t>1/2</a:t>
            </a:r>
            <a:r>
              <a:rPr lang="en-US" dirty="0" smtClean="0"/>
              <a:t> e 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Z|x</a:t>
            </a:r>
            <a:r>
              <a:rPr lang="en-US" baseline="30000" dirty="0" smtClean="0"/>
              <a:t>|</a:t>
            </a:r>
            <a:endParaRPr lang="en-US" dirty="0" smtClean="0"/>
          </a:p>
          <a:p>
            <a:r>
              <a:rPr lang="en-US" dirty="0" err="1" smtClean="0"/>
              <a:t>Zenghui</a:t>
            </a:r>
            <a:r>
              <a:rPr lang="en-US" dirty="0" smtClean="0"/>
              <a:t> Yang and </a:t>
            </a:r>
            <a:r>
              <a:rPr lang="en-US" dirty="0" err="1" smtClean="0"/>
              <a:t>Neepa</a:t>
            </a:r>
            <a:r>
              <a:rPr lang="en-US" dirty="0" smtClean="0"/>
              <a:t> </a:t>
            </a:r>
            <a:r>
              <a:rPr lang="en-US" dirty="0" err="1" smtClean="0"/>
              <a:t>Maitra</a:t>
            </a:r>
            <a:r>
              <a:rPr lang="en-US" dirty="0" smtClean="0"/>
              <a:t> (in prep)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5562599" cy="37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Short-time behavior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229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7115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for dealing with cusp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0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3019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667000"/>
            <a:ext cx="5467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962400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short-time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438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dominant balance</a:t>
            </a:r>
            <a:endParaRPr lang="en-US" dirty="0"/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57600"/>
            <a:ext cx="5867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Resumming</a:t>
            </a:r>
            <a:r>
              <a:rPr lang="en-US" dirty="0" smtClean="0"/>
              <a:t> infinite series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Yields exact answer, including short 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296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 with cusps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Seems to be true even for H atom in an E-field.</a:t>
            </a:r>
          </a:p>
          <a:p>
            <a:r>
              <a:rPr lang="en-US" dirty="0" smtClean="0"/>
              <a:t>Means </a:t>
            </a:r>
            <a:r>
              <a:rPr lang="en-US" dirty="0" err="1" smtClean="0"/>
              <a:t>wavefunctions</a:t>
            </a:r>
            <a:r>
              <a:rPr lang="en-US" dirty="0" smtClean="0"/>
              <a:t>, densities, etc. are not Taylor-expandable</a:t>
            </a:r>
          </a:p>
          <a:p>
            <a:r>
              <a:rPr lang="en-US" dirty="0" smtClean="0"/>
              <a:t>RG theorem survives because formal solution is not </a:t>
            </a:r>
            <a:r>
              <a:rPr lang="en-US" dirty="0" err="1" smtClean="0"/>
              <a:t>normalizable</a:t>
            </a:r>
            <a:r>
              <a:rPr lang="en-US" dirty="0" smtClean="0"/>
              <a:t>; densities not quite the same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Again, help with math…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04F-FEB7-4C81-BF34-D431DC4321C9}" type="slidenum">
              <a:rPr lang="en-US"/>
              <a:pPr/>
              <a:t>56</a:t>
            </a:fld>
            <a:endParaRPr lang="en-US"/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Sins in TDDFT</a:t>
            </a:r>
            <a:endParaRPr lang="en-US" dirty="0"/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6705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err="1" smtClean="0"/>
              <a:t>Rydberg</a:t>
            </a:r>
            <a:r>
              <a:rPr lang="en-US" dirty="0" smtClean="0"/>
              <a:t> and continuum states	</a:t>
            </a:r>
            <a:r>
              <a:rPr lang="en-US" dirty="0" smtClean="0"/>
              <a:t>(G)</a:t>
            </a:r>
            <a:endParaRPr lang="en-US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Optical </a:t>
            </a:r>
            <a:r>
              <a:rPr lang="en-US" dirty="0" smtClean="0"/>
              <a:t>response/gap of </a:t>
            </a:r>
            <a:r>
              <a:rPr lang="en-US" dirty="0" smtClean="0"/>
              <a:t>solid (L)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Double ionization (O)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Double </a:t>
            </a:r>
            <a:r>
              <a:rPr lang="en-US" dirty="0" smtClean="0"/>
              <a:t>excitations 	</a:t>
            </a:r>
            <a:r>
              <a:rPr lang="en-US" dirty="0" smtClean="0"/>
              <a:t>(F)</a:t>
            </a:r>
            <a:r>
              <a:rPr lang="en-US" dirty="0" smtClean="0"/>
              <a:t>		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smtClean="0"/>
              <a:t>Long-range charge transfer </a:t>
            </a:r>
            <a:r>
              <a:rPr lang="en-US" dirty="0" smtClean="0"/>
              <a:t> (GLF)</a:t>
            </a:r>
            <a:r>
              <a:rPr lang="en-US" dirty="0" smtClean="0"/>
              <a:t>	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Quantum </a:t>
            </a:r>
            <a:r>
              <a:rPr lang="en-US" dirty="0" smtClean="0"/>
              <a:t>control phenomena </a:t>
            </a:r>
            <a:r>
              <a:rPr lang="en-US" dirty="0" smtClean="0"/>
              <a:t>(O)</a:t>
            </a:r>
            <a:endParaRPr lang="en-US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dirty="0" err="1" smtClean="0"/>
              <a:t>Polarizabilities</a:t>
            </a:r>
            <a:r>
              <a:rPr lang="en-US" dirty="0" smtClean="0"/>
              <a:t> of long-chain molecules (L)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Coulomb blockade in transport (G)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371600"/>
            <a:ext cx="670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Rydberg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continuum states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response/gap of solid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ionization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excitations 			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Long-range charge transfer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 control phenomena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Polarizabilities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long-chain molecules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Coulomb blockade in transport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9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challenges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Avoid Taylor expansion in RG theorem</a:t>
            </a:r>
          </a:p>
          <a:p>
            <a:r>
              <a:rPr lang="en-US" dirty="0" smtClean="0"/>
              <a:t>Understanding and building in memory effects</a:t>
            </a:r>
          </a:p>
          <a:p>
            <a:r>
              <a:rPr lang="en-US" dirty="0" smtClean="0"/>
              <a:t>Charge transfer excitations for biochemistry</a:t>
            </a:r>
          </a:p>
          <a:p>
            <a:r>
              <a:rPr lang="en-US" dirty="0" smtClean="0"/>
              <a:t>General purpose functional for solids with </a:t>
            </a:r>
            <a:r>
              <a:rPr lang="en-US" dirty="0" err="1" smtClean="0"/>
              <a:t>excitons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 to DOE and students.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adlys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8382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the ground state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4008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553200" y="685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locality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762000" y="46482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forgetfulness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adlys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382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the ground state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400800" y="1524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53200" y="685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locality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762000" y="46482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forgetfulness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6400800" y="4648200"/>
            <a:ext cx="1981200" cy="1981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705600" y="5181600"/>
            <a:ext cx="129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Sin of </a:t>
            </a:r>
            <a:r>
              <a:rPr lang="en-US" sz="3200" b="1">
                <a:latin typeface="Verdana" pitchFamily="34" charset="0"/>
                <a:sym typeface="Symbol" pitchFamily="18" charset="2"/>
              </a:rPr>
              <a:t>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eadlysi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" y="142875"/>
            <a:ext cx="7620000" cy="657225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G: Sin </a:t>
            </a:r>
            <a:r>
              <a:rPr lang="en-US" sz="2000" b="1" dirty="0">
                <a:latin typeface="Verdana" pitchFamily="34" charset="0"/>
              </a:rPr>
              <a:t>of the ground state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29400" y="762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L: Sin </a:t>
            </a:r>
            <a:r>
              <a:rPr lang="en-US" sz="2000" b="1" dirty="0">
                <a:latin typeface="Verdana" pitchFamily="34" charset="0"/>
              </a:rPr>
              <a:t>of locality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F: Sin </a:t>
            </a:r>
            <a:r>
              <a:rPr lang="en-US" sz="2000" b="1" dirty="0">
                <a:latin typeface="Verdana" pitchFamily="34" charset="0"/>
              </a:rPr>
              <a:t>of forgetfulness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705600" y="51816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O: Sin </a:t>
            </a:r>
            <a:r>
              <a:rPr lang="en-US" sz="2000" b="1" dirty="0">
                <a:latin typeface="Verdana" pitchFamily="34" charset="0"/>
              </a:rPr>
              <a:t>of </a:t>
            </a:r>
            <a:r>
              <a:rPr lang="en-US" sz="2800" b="1" dirty="0">
                <a:latin typeface="Verdana" pitchFamily="34" charset="0"/>
                <a:sym typeface="Symbol" pitchFamily="18" charset="2"/>
              </a:rPr>
              <a:t>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81400" y="28194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TDDFT’s </a:t>
            </a:r>
            <a:r>
              <a:rPr lang="en-US" sz="2400" b="1" dirty="0" smtClean="0"/>
              <a:t>4 deadly </a:t>
            </a:r>
            <a:r>
              <a:rPr lang="en-US" sz="2400" b="1" dirty="0"/>
              <a:t>sins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5400000">
            <a:off x="5881688" y="3138487"/>
            <a:ext cx="594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K. Burke, J. Werschnik, and E.K.U.Gross, J.Chem.Phys. </a:t>
            </a:r>
            <a:r>
              <a:rPr lang="en-US" sz="1600" b="1">
                <a:latin typeface="Verdana" pitchFamily="34" charset="0"/>
              </a:rPr>
              <a:t>123</a:t>
            </a:r>
            <a:r>
              <a:rPr lang="en-US" sz="1600">
                <a:latin typeface="Verdana" pitchFamily="34" charset="0"/>
              </a:rPr>
              <a:t>, 062206 (2005).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6200000">
            <a:off x="-2986087" y="3138487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Hieronymus Bosch: The Seven Deadly Sins and the Four Last Things (1485, oil on panel)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Showcard Gothic" pitchFamily="82" charset="0"/>
              </a:rPr>
              <a:t>Sin of the ground state</a:t>
            </a:r>
            <a:endParaRPr lang="en-US" b="1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Errors in a ground-state calculation, especially the potential, cause errors in the positions of the KS orbital energies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BIRS TD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6" y="1905000"/>
            <a:ext cx="54835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22137</TotalTime>
  <Words>2930</Words>
  <Application>Microsoft Office PowerPoint</Application>
  <PresentationFormat>On-screen Show (4:3)</PresentationFormat>
  <Paragraphs>560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Office Theme</vt:lpstr>
      <vt:lpstr>Custom Design</vt:lpstr>
      <vt:lpstr>Equation</vt:lpstr>
      <vt:lpstr>Acrobat Document</vt:lpstr>
      <vt:lpstr>Picture2</vt:lpstr>
      <vt:lpstr>Advanced TDDFT</vt:lpstr>
      <vt:lpstr>Challenges in TDDFT</vt:lpstr>
      <vt:lpstr>Slide 3</vt:lpstr>
      <vt:lpstr>Slide 4</vt:lpstr>
      <vt:lpstr>Slide 5</vt:lpstr>
      <vt:lpstr>Slide 6</vt:lpstr>
      <vt:lpstr>Slide 7</vt:lpstr>
      <vt:lpstr>Slide 8</vt:lpstr>
      <vt:lpstr>Sin of the ground state</vt:lpstr>
      <vt:lpstr>Rydberg states</vt:lpstr>
      <vt:lpstr>How good the KS response is</vt:lpstr>
      <vt:lpstr>Quantum defect of Rydberg series</vt:lpstr>
      <vt:lpstr>Be s quantum defect: expt</vt:lpstr>
      <vt:lpstr>Be s quantum defect: KS</vt:lpstr>
      <vt:lpstr>Be s quantum defect: RPA</vt:lpstr>
      <vt:lpstr>Be s quantum defect: ALDAX</vt:lpstr>
      <vt:lpstr>Be s quantum defect: ALDA</vt:lpstr>
      <vt:lpstr>Continuum states</vt:lpstr>
      <vt:lpstr>Electron scattering from Li</vt:lpstr>
      <vt:lpstr>Resonances missing in adiabatic TDDFT</vt:lpstr>
      <vt:lpstr>Sin of forgetfulness</vt:lpstr>
      <vt:lpstr>Memory and initial-state dependence</vt:lpstr>
      <vt:lpstr>Slide 23</vt:lpstr>
      <vt:lpstr>Slide 24</vt:lpstr>
      <vt:lpstr>Slide 25</vt:lpstr>
      <vt:lpstr>Slide 26</vt:lpstr>
      <vt:lpstr>Slide 27</vt:lpstr>
      <vt:lpstr>Slide 28</vt:lpstr>
      <vt:lpstr>Sin of locality</vt:lpstr>
      <vt:lpstr>Complications for solids and long-chain polymers</vt:lpstr>
      <vt:lpstr>Two ways to think of solids in E fields</vt:lpstr>
      <vt:lpstr>Relationship between q→0 and w→0</vt:lpstr>
      <vt:lpstr>Slide 33</vt:lpstr>
      <vt:lpstr>Slide 34</vt:lpstr>
      <vt:lpstr>Slide 35</vt:lpstr>
      <vt:lpstr>Slide 36</vt:lpstr>
      <vt:lpstr>Slide 37</vt:lpstr>
      <vt:lpstr>TD current DFT</vt:lpstr>
      <vt:lpstr>Currents versus densities</vt:lpstr>
      <vt:lpstr>Beyond explicit density functionals</vt:lpstr>
      <vt:lpstr>Basic problem for thermo limit</vt:lpstr>
      <vt:lpstr>Basic problem for thermo limit</vt:lpstr>
      <vt:lpstr>Polarization problem</vt:lpstr>
      <vt:lpstr>Improvements for solids: currents</vt:lpstr>
      <vt:lpstr>Improvements for solids:  orbital-dependence</vt:lpstr>
      <vt:lpstr>Sin of THE WAVEFUNCTION</vt:lpstr>
      <vt:lpstr>Double ionization knee</vt:lpstr>
      <vt:lpstr>Double ionization knee</vt:lpstr>
      <vt:lpstr>A fly in the ointment</vt:lpstr>
      <vt:lpstr>TD QM with cusps</vt:lpstr>
      <vt:lpstr>Short-time behavior </vt:lpstr>
      <vt:lpstr>Procedure for dealing with cusp</vt:lpstr>
      <vt:lpstr>To find short-time behavior</vt:lpstr>
      <vt:lpstr>Resumming infinite series</vt:lpstr>
      <vt:lpstr>RG with cusps</vt:lpstr>
      <vt:lpstr>Quiz: Sins in TDDFT</vt:lpstr>
      <vt:lpstr>Math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Kieron Burke</dc:creator>
  <cp:lastModifiedBy>Kieron Burke</cp:lastModifiedBy>
  <cp:revision>100</cp:revision>
  <dcterms:created xsi:type="dcterms:W3CDTF">2008-03-06T17:39:06Z</dcterms:created>
  <dcterms:modified xsi:type="dcterms:W3CDTF">2011-01-25T20:52:51Z</dcterms:modified>
</cp:coreProperties>
</file>