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801" r:id="rId2"/>
    <p:sldId id="995" r:id="rId3"/>
    <p:sldId id="1075" r:id="rId4"/>
    <p:sldId id="1076" r:id="rId5"/>
    <p:sldId id="1109" r:id="rId6"/>
    <p:sldId id="1087" r:id="rId7"/>
    <p:sldId id="1088" r:id="rId8"/>
    <p:sldId id="1086" r:id="rId9"/>
    <p:sldId id="1096" r:id="rId10"/>
    <p:sldId id="1110" r:id="rId11"/>
    <p:sldId id="1078" r:id="rId12"/>
    <p:sldId id="1043" r:id="rId13"/>
    <p:sldId id="1102" r:id="rId14"/>
    <p:sldId id="1114" r:id="rId15"/>
    <p:sldId id="1106" r:id="rId16"/>
    <p:sldId id="1107" r:id="rId17"/>
    <p:sldId id="1045" r:id="rId18"/>
    <p:sldId id="1056" r:id="rId19"/>
    <p:sldId id="1117" r:id="rId20"/>
    <p:sldId id="1116" r:id="rId21"/>
    <p:sldId id="1105" r:id="rId22"/>
    <p:sldId id="1115" r:id="rId23"/>
    <p:sldId id="1111" r:id="rId24"/>
    <p:sldId id="1112" r:id="rId25"/>
    <p:sldId id="1113" r:id="rId26"/>
    <p:sldId id="1104" r:id="rId27"/>
    <p:sldId id="1084" r:id="rId28"/>
    <p:sldId id="1073" r:id="rId29"/>
    <p:sldId id="1064" r:id="rId30"/>
    <p:sldId id="1081" r:id="rId31"/>
    <p:sldId id="1089" r:id="rId32"/>
    <p:sldId id="1090" r:id="rId33"/>
    <p:sldId id="1039" r:id="rId34"/>
    <p:sldId id="1079" r:id="rId35"/>
    <p:sldId id="1080" r:id="rId36"/>
    <p:sldId id="1092" r:id="rId37"/>
    <p:sldId id="1093" r:id="rId38"/>
    <p:sldId id="1094" r:id="rId39"/>
    <p:sldId id="1095" r:id="rId40"/>
    <p:sldId id="1099" r:id="rId4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A7633774-CDD7-4984-9EDA-AD8121F77218}">
          <p14:sldIdLst>
            <p14:sldId id="801"/>
            <p14:sldId id="995"/>
            <p14:sldId id="1075"/>
            <p14:sldId id="1076"/>
            <p14:sldId id="1109"/>
            <p14:sldId id="1087"/>
            <p14:sldId id="1088"/>
            <p14:sldId id="1086"/>
            <p14:sldId id="1096"/>
            <p14:sldId id="1110"/>
            <p14:sldId id="1078"/>
          </p14:sldIdLst>
        </p14:section>
        <p14:section name="technical meat" id="{1491C994-CBAE-449E-9C68-158520C2A3AB}">
          <p14:sldIdLst>
            <p14:sldId id="1043"/>
            <p14:sldId id="1102"/>
            <p14:sldId id="1114"/>
            <p14:sldId id="1106"/>
            <p14:sldId id="1107"/>
            <p14:sldId id="1045"/>
            <p14:sldId id="1056"/>
            <p14:sldId id="1117"/>
            <p14:sldId id="1116"/>
            <p14:sldId id="1105"/>
            <p14:sldId id="1115"/>
            <p14:sldId id="1111"/>
            <p14:sldId id="1112"/>
            <p14:sldId id="1113"/>
            <p14:sldId id="1104"/>
            <p14:sldId id="1084"/>
            <p14:sldId id="1073"/>
            <p14:sldId id="1064"/>
            <p14:sldId id="1081"/>
          </p14:sldIdLst>
        </p14:section>
        <p14:section name="Cut Slides" id="{467586BE-A14B-4308-96DE-AE1F319428B4}">
          <p14:sldIdLst>
            <p14:sldId id="1089"/>
            <p14:sldId id="1090"/>
          </p14:sldIdLst>
        </p14:section>
        <p14:section name="backup" id="{707DD4DA-4710-409A-8933-378153B9696E}">
          <p14:sldIdLst>
            <p14:sldId id="1039"/>
            <p14:sldId id="1079"/>
            <p14:sldId id="1080"/>
            <p14:sldId id="1092"/>
            <p14:sldId id="1093"/>
            <p14:sldId id="1094"/>
            <p14:sldId id="1095"/>
            <p14:sldId id="10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9900FF"/>
    <a:srgbClr val="CC99FF"/>
    <a:srgbClr val="008000"/>
    <a:srgbClr val="FF3300"/>
    <a:srgbClr val="800080"/>
    <a:srgbClr val="CCFFCC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051" autoAdjust="0"/>
    <p:restoredTop sz="95396" autoAdjust="0"/>
  </p:normalViewPr>
  <p:slideViewPr>
    <p:cSldViewPr>
      <p:cViewPr>
        <p:scale>
          <a:sx n="120" d="100"/>
          <a:sy n="120" d="100"/>
        </p:scale>
        <p:origin x="-1816" y="336"/>
      </p:cViewPr>
      <p:guideLst>
        <p:guide orient="horz" pos="32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104"/>
    </p:cViewPr>
  </p:sorterViewPr>
  <p:notesViewPr>
    <p:cSldViewPr>
      <p:cViewPr varScale="1">
        <p:scale>
          <a:sx n="87" d="100"/>
          <a:sy n="87" d="100"/>
        </p:scale>
        <p:origin x="-2112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E3979-7822-5C4A-9CFE-EA3CF8B10B07}" type="doc">
      <dgm:prSet loTypeId="urn:microsoft.com/office/officeart/2005/8/layout/process2" loCatId="" qsTypeId="urn:microsoft.com/office/officeart/2005/8/quickstyle/simple2" qsCatId="simple" csTypeId="urn:microsoft.com/office/officeart/2005/8/colors/accent0_2" csCatId="mainScheme" phldr="1"/>
      <dgm:spPr/>
    </dgm:pt>
    <dgm:pt modelId="{28E76523-5340-584C-8EF6-F1D1BC68803F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Design 2-approx integer program</a:t>
          </a:r>
          <a:endParaRPr lang="en-US" dirty="0">
            <a:latin typeface="Myriad Pro" pitchFamily="34" charset="0"/>
          </a:endParaRPr>
        </a:p>
      </dgm:t>
    </dgm:pt>
    <dgm:pt modelId="{1536D91C-7A35-8D47-B149-190C67843395}" type="parTrans" cxnId="{9C9C0988-0421-7B4E-913A-899C9028D0E3}">
      <dgm:prSet/>
      <dgm:spPr/>
      <dgm:t>
        <a:bodyPr/>
        <a:lstStyle/>
        <a:p>
          <a:endParaRPr lang="en-US"/>
        </a:p>
      </dgm:t>
    </dgm:pt>
    <dgm:pt modelId="{0DD90E81-55C3-3F41-A5AB-ACF5E5251FF2}" type="sibTrans" cxnId="{9C9C0988-0421-7B4E-913A-899C9028D0E3}">
      <dgm:prSet/>
      <dgm:spPr/>
      <dgm:t>
        <a:bodyPr/>
        <a:lstStyle/>
        <a:p>
          <a:endParaRPr lang="en-US"/>
        </a:p>
      </dgm:t>
    </dgm:pt>
    <dgm:pt modelId="{B9A0C29E-AD42-5A48-8809-F6DB07B54FD7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Change our interpretation &amp; add constraints</a:t>
          </a:r>
          <a:endParaRPr lang="en-US" dirty="0">
            <a:latin typeface="Myriad Pro" pitchFamily="34" charset="0"/>
          </a:endParaRPr>
        </a:p>
      </dgm:t>
    </dgm:pt>
    <dgm:pt modelId="{62C6D924-F4AF-3945-94DC-0EE2AC4A26EF}" type="parTrans" cxnId="{B57DC7AE-D6E8-FB49-9DE3-B94237B85C36}">
      <dgm:prSet/>
      <dgm:spPr/>
      <dgm:t>
        <a:bodyPr/>
        <a:lstStyle/>
        <a:p>
          <a:endParaRPr lang="en-US"/>
        </a:p>
      </dgm:t>
    </dgm:pt>
    <dgm:pt modelId="{DD942A14-F690-A640-BC7A-F464A315E47C}" type="sibTrans" cxnId="{B57DC7AE-D6E8-FB49-9DE3-B94237B85C36}">
      <dgm:prSet/>
      <dgm:spPr/>
      <dgm:t>
        <a:bodyPr/>
        <a:lstStyle/>
        <a:p>
          <a:endParaRPr lang="en-US"/>
        </a:p>
      </dgm:t>
    </dgm:pt>
    <dgm:pt modelId="{56139630-F645-1D4F-897C-DCC32AA9079A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Probabilistic rounding</a:t>
          </a:r>
          <a:endParaRPr lang="en-US" dirty="0">
            <a:latin typeface="Myriad Pro" pitchFamily="34" charset="0"/>
          </a:endParaRPr>
        </a:p>
      </dgm:t>
    </dgm:pt>
    <dgm:pt modelId="{44E40B74-8A39-9D4F-BC59-E1112C798EE2}" type="parTrans" cxnId="{CDC74DEB-472A-4E47-939C-DD86142D2AAA}">
      <dgm:prSet/>
      <dgm:spPr/>
      <dgm:t>
        <a:bodyPr/>
        <a:lstStyle/>
        <a:p>
          <a:endParaRPr lang="en-US"/>
        </a:p>
      </dgm:t>
    </dgm:pt>
    <dgm:pt modelId="{F80884D7-16C8-0744-A59C-9F06AA5CDCF6}" type="sibTrans" cxnId="{CDC74DEB-472A-4E47-939C-DD86142D2AAA}">
      <dgm:prSet/>
      <dgm:spPr/>
      <dgm:t>
        <a:bodyPr/>
        <a:lstStyle/>
        <a:p>
          <a:endParaRPr lang="en-US"/>
        </a:p>
      </dgm:t>
    </dgm:pt>
    <dgm:pt modelId="{194E2317-28C0-104D-BEF0-ECDB856A1277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Linearize the diffusion process</a:t>
          </a:r>
          <a:endParaRPr lang="en-US" dirty="0">
            <a:latin typeface="Myriad Pro" pitchFamily="34" charset="0"/>
          </a:endParaRPr>
        </a:p>
      </dgm:t>
    </dgm:pt>
    <dgm:pt modelId="{EBA1FC0D-9E57-DC4E-8030-2AAD8F42357D}" type="sibTrans" cxnId="{37802FAA-CF10-854B-AB83-D2314958D809}">
      <dgm:prSet/>
      <dgm:spPr/>
      <dgm:t>
        <a:bodyPr/>
        <a:lstStyle/>
        <a:p>
          <a:endParaRPr lang="en-US"/>
        </a:p>
      </dgm:t>
    </dgm:pt>
    <dgm:pt modelId="{1AA5C492-6591-B148-AAB2-2AAEB3164F57}" type="parTrans" cxnId="{37802FAA-CF10-854B-AB83-D2314958D809}">
      <dgm:prSet/>
      <dgm:spPr/>
      <dgm:t>
        <a:bodyPr/>
        <a:lstStyle/>
        <a:p>
          <a:endParaRPr lang="en-US"/>
        </a:p>
      </dgm:t>
    </dgm:pt>
    <dgm:pt modelId="{1FBE8B1F-84BA-0B4D-8669-8329D258A938}" type="pres">
      <dgm:prSet presAssocID="{EF1E3979-7822-5C4A-9CFE-EA3CF8B10B07}" presName="linearFlow" presStyleCnt="0">
        <dgm:presLayoutVars>
          <dgm:resizeHandles val="exact"/>
        </dgm:presLayoutVars>
      </dgm:prSet>
      <dgm:spPr/>
    </dgm:pt>
    <dgm:pt modelId="{823E9CB9-192E-CB48-99E3-388F640E2A06}" type="pres">
      <dgm:prSet presAssocID="{194E2317-28C0-104D-BEF0-ECDB856A1277}" presName="node" presStyleLbl="node1" presStyleIdx="0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35C2F-DF58-FD48-8F86-D11A042E0BE6}" type="pres">
      <dgm:prSet presAssocID="{EBA1FC0D-9E57-DC4E-8030-2AAD8F42357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1A9220C-6A52-F544-965C-87494C396E58}" type="pres">
      <dgm:prSet presAssocID="{EBA1FC0D-9E57-DC4E-8030-2AAD8F42357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CA018EB-FE81-3B4E-BE00-9E3474449F19}" type="pres">
      <dgm:prSet presAssocID="{28E76523-5340-584C-8EF6-F1D1BC68803F}" presName="node" presStyleLbl="node1" presStyleIdx="1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72B59-81C1-4C4B-8C56-0551CEAFE882}" type="pres">
      <dgm:prSet presAssocID="{0DD90E81-55C3-3F41-A5AB-ACF5E5251FF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326F2F5-1E41-084F-8372-A23255FDC02F}" type="pres">
      <dgm:prSet presAssocID="{0DD90E81-55C3-3F41-A5AB-ACF5E5251FF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6A13BF3-6822-9742-8FC7-CC49EAB273D8}" type="pres">
      <dgm:prSet presAssocID="{B9A0C29E-AD42-5A48-8809-F6DB07B54FD7}" presName="node" presStyleLbl="node1" presStyleIdx="2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E30C0-5B02-2340-B08D-A86C89022628}" type="pres">
      <dgm:prSet presAssocID="{DD942A14-F690-A640-BC7A-F464A315E47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32B5875-587D-7D45-90C6-81FFF264B46C}" type="pres">
      <dgm:prSet presAssocID="{DD942A14-F690-A640-BC7A-F464A315E47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5413600-7E63-7643-A8FF-EC265434AA67}" type="pres">
      <dgm:prSet presAssocID="{56139630-F645-1D4F-897C-DCC32AA9079A}" presName="node" presStyleLbl="node1" presStyleIdx="3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34BDB-A9EF-0442-B9A7-0074D26535D9}" type="presOf" srcId="{EF1E3979-7822-5C4A-9CFE-EA3CF8B10B07}" destId="{1FBE8B1F-84BA-0B4D-8669-8329D258A938}" srcOrd="0" destOrd="0" presId="urn:microsoft.com/office/officeart/2005/8/layout/process2"/>
    <dgm:cxn modelId="{4FC8C9BF-A7A0-5A40-AC52-1B7A9AD7E16F}" type="presOf" srcId="{0DD90E81-55C3-3F41-A5AB-ACF5E5251FF2}" destId="{7326F2F5-1E41-084F-8372-A23255FDC02F}" srcOrd="1" destOrd="0" presId="urn:microsoft.com/office/officeart/2005/8/layout/process2"/>
    <dgm:cxn modelId="{3829EA40-43E8-C846-9D70-7AC07343F206}" type="presOf" srcId="{DD942A14-F690-A640-BC7A-F464A315E47C}" destId="{A32B5875-587D-7D45-90C6-81FFF264B46C}" srcOrd="1" destOrd="0" presId="urn:microsoft.com/office/officeart/2005/8/layout/process2"/>
    <dgm:cxn modelId="{EAFE85B2-4027-EA4C-810E-FE68C9066461}" type="presOf" srcId="{56139630-F645-1D4F-897C-DCC32AA9079A}" destId="{25413600-7E63-7643-A8FF-EC265434AA67}" srcOrd="0" destOrd="0" presId="urn:microsoft.com/office/officeart/2005/8/layout/process2"/>
    <dgm:cxn modelId="{A3AD5638-179A-F542-B80E-8C4B55BEB386}" type="presOf" srcId="{28E76523-5340-584C-8EF6-F1D1BC68803F}" destId="{6CA018EB-FE81-3B4E-BE00-9E3474449F19}" srcOrd="0" destOrd="0" presId="urn:microsoft.com/office/officeart/2005/8/layout/process2"/>
    <dgm:cxn modelId="{AF4A9C82-308C-3E43-801E-6803CCB3C205}" type="presOf" srcId="{194E2317-28C0-104D-BEF0-ECDB856A1277}" destId="{823E9CB9-192E-CB48-99E3-388F640E2A06}" srcOrd="0" destOrd="0" presId="urn:microsoft.com/office/officeart/2005/8/layout/process2"/>
    <dgm:cxn modelId="{9C9C0988-0421-7B4E-913A-899C9028D0E3}" srcId="{EF1E3979-7822-5C4A-9CFE-EA3CF8B10B07}" destId="{28E76523-5340-584C-8EF6-F1D1BC68803F}" srcOrd="1" destOrd="0" parTransId="{1536D91C-7A35-8D47-B149-190C67843395}" sibTransId="{0DD90E81-55C3-3F41-A5AB-ACF5E5251FF2}"/>
    <dgm:cxn modelId="{34F6855F-66EF-3042-B988-1A41DA91BF72}" type="presOf" srcId="{DD942A14-F690-A640-BC7A-F464A315E47C}" destId="{9F5E30C0-5B02-2340-B08D-A86C89022628}" srcOrd="0" destOrd="0" presId="urn:microsoft.com/office/officeart/2005/8/layout/process2"/>
    <dgm:cxn modelId="{CDC74DEB-472A-4E47-939C-DD86142D2AAA}" srcId="{EF1E3979-7822-5C4A-9CFE-EA3CF8B10B07}" destId="{56139630-F645-1D4F-897C-DCC32AA9079A}" srcOrd="3" destOrd="0" parTransId="{44E40B74-8A39-9D4F-BC59-E1112C798EE2}" sibTransId="{F80884D7-16C8-0744-A59C-9F06AA5CDCF6}"/>
    <dgm:cxn modelId="{E768F5DA-795E-254F-A595-2EC8A1CBF42F}" type="presOf" srcId="{EBA1FC0D-9E57-DC4E-8030-2AAD8F42357D}" destId="{8E935C2F-DF58-FD48-8F86-D11A042E0BE6}" srcOrd="0" destOrd="0" presId="urn:microsoft.com/office/officeart/2005/8/layout/process2"/>
    <dgm:cxn modelId="{88161571-F07A-074B-AAF9-8D003E04E8D3}" type="presOf" srcId="{0DD90E81-55C3-3F41-A5AB-ACF5E5251FF2}" destId="{9F172B59-81C1-4C4B-8C56-0551CEAFE882}" srcOrd="0" destOrd="0" presId="urn:microsoft.com/office/officeart/2005/8/layout/process2"/>
    <dgm:cxn modelId="{37802FAA-CF10-854B-AB83-D2314958D809}" srcId="{EF1E3979-7822-5C4A-9CFE-EA3CF8B10B07}" destId="{194E2317-28C0-104D-BEF0-ECDB856A1277}" srcOrd="0" destOrd="0" parTransId="{1AA5C492-6591-B148-AAB2-2AAEB3164F57}" sibTransId="{EBA1FC0D-9E57-DC4E-8030-2AAD8F42357D}"/>
    <dgm:cxn modelId="{70461935-56EC-4E46-83A8-4E1E26C61C28}" type="presOf" srcId="{EBA1FC0D-9E57-DC4E-8030-2AAD8F42357D}" destId="{A1A9220C-6A52-F544-965C-87494C396E58}" srcOrd="1" destOrd="0" presId="urn:microsoft.com/office/officeart/2005/8/layout/process2"/>
    <dgm:cxn modelId="{B57DC7AE-D6E8-FB49-9DE3-B94237B85C36}" srcId="{EF1E3979-7822-5C4A-9CFE-EA3CF8B10B07}" destId="{B9A0C29E-AD42-5A48-8809-F6DB07B54FD7}" srcOrd="2" destOrd="0" parTransId="{62C6D924-F4AF-3945-94DC-0EE2AC4A26EF}" sibTransId="{DD942A14-F690-A640-BC7A-F464A315E47C}"/>
    <dgm:cxn modelId="{1824D2CC-46D6-C147-9B2B-D504A3E8295A}" type="presOf" srcId="{B9A0C29E-AD42-5A48-8809-F6DB07B54FD7}" destId="{86A13BF3-6822-9742-8FC7-CC49EAB273D8}" srcOrd="0" destOrd="0" presId="urn:microsoft.com/office/officeart/2005/8/layout/process2"/>
    <dgm:cxn modelId="{528AC62B-99C9-AE4C-A615-F9DE0198CDFE}" type="presParOf" srcId="{1FBE8B1F-84BA-0B4D-8669-8329D258A938}" destId="{823E9CB9-192E-CB48-99E3-388F640E2A06}" srcOrd="0" destOrd="0" presId="urn:microsoft.com/office/officeart/2005/8/layout/process2"/>
    <dgm:cxn modelId="{EE39024C-4C8B-A44B-B825-7FC26D2EB441}" type="presParOf" srcId="{1FBE8B1F-84BA-0B4D-8669-8329D258A938}" destId="{8E935C2F-DF58-FD48-8F86-D11A042E0BE6}" srcOrd="1" destOrd="0" presId="urn:microsoft.com/office/officeart/2005/8/layout/process2"/>
    <dgm:cxn modelId="{C12EA30D-624E-3543-991D-14E1D123B61C}" type="presParOf" srcId="{8E935C2F-DF58-FD48-8F86-D11A042E0BE6}" destId="{A1A9220C-6A52-F544-965C-87494C396E58}" srcOrd="0" destOrd="0" presId="urn:microsoft.com/office/officeart/2005/8/layout/process2"/>
    <dgm:cxn modelId="{D2B07308-0D4F-1E4F-82E4-BB2C49426DB2}" type="presParOf" srcId="{1FBE8B1F-84BA-0B4D-8669-8329D258A938}" destId="{6CA018EB-FE81-3B4E-BE00-9E3474449F19}" srcOrd="2" destOrd="0" presId="urn:microsoft.com/office/officeart/2005/8/layout/process2"/>
    <dgm:cxn modelId="{FB8DEB7B-61B0-364E-BE3F-37BB64ECB4BF}" type="presParOf" srcId="{1FBE8B1F-84BA-0B4D-8669-8329D258A938}" destId="{9F172B59-81C1-4C4B-8C56-0551CEAFE882}" srcOrd="3" destOrd="0" presId="urn:microsoft.com/office/officeart/2005/8/layout/process2"/>
    <dgm:cxn modelId="{A76201D4-1184-4A46-9768-73B899A6C009}" type="presParOf" srcId="{9F172B59-81C1-4C4B-8C56-0551CEAFE882}" destId="{7326F2F5-1E41-084F-8372-A23255FDC02F}" srcOrd="0" destOrd="0" presId="urn:microsoft.com/office/officeart/2005/8/layout/process2"/>
    <dgm:cxn modelId="{0CAB2809-0A80-E740-BFB8-1DBC253C4CFE}" type="presParOf" srcId="{1FBE8B1F-84BA-0B4D-8669-8329D258A938}" destId="{86A13BF3-6822-9742-8FC7-CC49EAB273D8}" srcOrd="4" destOrd="0" presId="urn:microsoft.com/office/officeart/2005/8/layout/process2"/>
    <dgm:cxn modelId="{34B3670C-35F9-A448-BFEE-CF79C351D8CA}" type="presParOf" srcId="{1FBE8B1F-84BA-0B4D-8669-8329D258A938}" destId="{9F5E30C0-5B02-2340-B08D-A86C89022628}" srcOrd="5" destOrd="0" presId="urn:microsoft.com/office/officeart/2005/8/layout/process2"/>
    <dgm:cxn modelId="{87CDBFF0-EFB7-1349-A9AF-3855CEEB2E25}" type="presParOf" srcId="{9F5E30C0-5B02-2340-B08D-A86C89022628}" destId="{A32B5875-587D-7D45-90C6-81FFF264B46C}" srcOrd="0" destOrd="0" presId="urn:microsoft.com/office/officeart/2005/8/layout/process2"/>
    <dgm:cxn modelId="{75161054-361F-6240-80C7-D6089F14B241}" type="presParOf" srcId="{1FBE8B1F-84BA-0B4D-8669-8329D258A938}" destId="{25413600-7E63-7643-A8FF-EC265434AA6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1E3979-7822-5C4A-9CFE-EA3CF8B10B07}" type="doc">
      <dgm:prSet loTypeId="urn:microsoft.com/office/officeart/2005/8/layout/process2" loCatId="" qsTypeId="urn:microsoft.com/office/officeart/2005/8/quickstyle/simple2" qsCatId="simple" csTypeId="urn:microsoft.com/office/officeart/2005/8/colors/accent0_2" csCatId="mainScheme" phldr="1"/>
      <dgm:spPr/>
    </dgm:pt>
    <dgm:pt modelId="{28E76523-5340-584C-8EF6-F1D1BC68803F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Design 2-approx integer program</a:t>
          </a:r>
          <a:endParaRPr lang="en-US" dirty="0">
            <a:latin typeface="Myriad Pro" pitchFamily="34" charset="0"/>
          </a:endParaRPr>
        </a:p>
      </dgm:t>
    </dgm:pt>
    <dgm:pt modelId="{1536D91C-7A35-8D47-B149-190C67843395}" type="parTrans" cxnId="{9C9C0988-0421-7B4E-913A-899C9028D0E3}">
      <dgm:prSet/>
      <dgm:spPr/>
      <dgm:t>
        <a:bodyPr/>
        <a:lstStyle/>
        <a:p>
          <a:endParaRPr lang="en-US"/>
        </a:p>
      </dgm:t>
    </dgm:pt>
    <dgm:pt modelId="{0DD90E81-55C3-3F41-A5AB-ACF5E5251FF2}" type="sibTrans" cxnId="{9C9C0988-0421-7B4E-913A-899C9028D0E3}">
      <dgm:prSet/>
      <dgm:spPr/>
      <dgm:t>
        <a:bodyPr/>
        <a:lstStyle/>
        <a:p>
          <a:endParaRPr lang="en-US"/>
        </a:p>
      </dgm:t>
    </dgm:pt>
    <dgm:pt modelId="{B9A0C29E-AD42-5A48-8809-F6DB07B54FD7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Change our interpretation &amp; add constraints</a:t>
          </a:r>
          <a:endParaRPr lang="en-US" dirty="0">
            <a:latin typeface="Myriad Pro" pitchFamily="34" charset="0"/>
          </a:endParaRPr>
        </a:p>
      </dgm:t>
    </dgm:pt>
    <dgm:pt modelId="{62C6D924-F4AF-3945-94DC-0EE2AC4A26EF}" type="parTrans" cxnId="{B57DC7AE-D6E8-FB49-9DE3-B94237B85C36}">
      <dgm:prSet/>
      <dgm:spPr/>
      <dgm:t>
        <a:bodyPr/>
        <a:lstStyle/>
        <a:p>
          <a:endParaRPr lang="en-US"/>
        </a:p>
      </dgm:t>
    </dgm:pt>
    <dgm:pt modelId="{DD942A14-F690-A640-BC7A-F464A315E47C}" type="sibTrans" cxnId="{B57DC7AE-D6E8-FB49-9DE3-B94237B85C36}">
      <dgm:prSet/>
      <dgm:spPr/>
      <dgm:t>
        <a:bodyPr/>
        <a:lstStyle/>
        <a:p>
          <a:endParaRPr lang="en-US"/>
        </a:p>
      </dgm:t>
    </dgm:pt>
    <dgm:pt modelId="{56139630-F645-1D4F-897C-DCC32AA9079A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Probabilistic rounding</a:t>
          </a:r>
          <a:endParaRPr lang="en-US" dirty="0">
            <a:latin typeface="Myriad Pro" pitchFamily="34" charset="0"/>
          </a:endParaRPr>
        </a:p>
      </dgm:t>
    </dgm:pt>
    <dgm:pt modelId="{44E40B74-8A39-9D4F-BC59-E1112C798EE2}" type="parTrans" cxnId="{CDC74DEB-472A-4E47-939C-DD86142D2AAA}">
      <dgm:prSet/>
      <dgm:spPr/>
      <dgm:t>
        <a:bodyPr/>
        <a:lstStyle/>
        <a:p>
          <a:endParaRPr lang="en-US"/>
        </a:p>
      </dgm:t>
    </dgm:pt>
    <dgm:pt modelId="{F80884D7-16C8-0744-A59C-9F06AA5CDCF6}" type="sibTrans" cxnId="{CDC74DEB-472A-4E47-939C-DD86142D2AAA}">
      <dgm:prSet/>
      <dgm:spPr/>
      <dgm:t>
        <a:bodyPr/>
        <a:lstStyle/>
        <a:p>
          <a:endParaRPr lang="en-US"/>
        </a:p>
      </dgm:t>
    </dgm:pt>
    <dgm:pt modelId="{194E2317-28C0-104D-BEF0-ECDB856A1277}">
      <dgm:prSet phldrT="[Text]"/>
      <dgm:spPr/>
      <dgm:t>
        <a:bodyPr/>
        <a:lstStyle/>
        <a:p>
          <a:r>
            <a:rPr lang="en-US" dirty="0" smtClean="0">
              <a:latin typeface="Myriad Pro" pitchFamily="34" charset="0"/>
            </a:rPr>
            <a:t>Linearize the diffusion process</a:t>
          </a:r>
          <a:endParaRPr lang="en-US" dirty="0">
            <a:latin typeface="Myriad Pro" pitchFamily="34" charset="0"/>
          </a:endParaRPr>
        </a:p>
      </dgm:t>
    </dgm:pt>
    <dgm:pt modelId="{EBA1FC0D-9E57-DC4E-8030-2AAD8F42357D}" type="sibTrans" cxnId="{37802FAA-CF10-854B-AB83-D2314958D809}">
      <dgm:prSet/>
      <dgm:spPr/>
      <dgm:t>
        <a:bodyPr/>
        <a:lstStyle/>
        <a:p>
          <a:endParaRPr lang="en-US"/>
        </a:p>
      </dgm:t>
    </dgm:pt>
    <dgm:pt modelId="{1AA5C492-6591-B148-AAB2-2AAEB3164F57}" type="parTrans" cxnId="{37802FAA-CF10-854B-AB83-D2314958D809}">
      <dgm:prSet/>
      <dgm:spPr/>
      <dgm:t>
        <a:bodyPr/>
        <a:lstStyle/>
        <a:p>
          <a:endParaRPr lang="en-US"/>
        </a:p>
      </dgm:t>
    </dgm:pt>
    <dgm:pt modelId="{1FBE8B1F-84BA-0B4D-8669-8329D258A938}" type="pres">
      <dgm:prSet presAssocID="{EF1E3979-7822-5C4A-9CFE-EA3CF8B10B07}" presName="linearFlow" presStyleCnt="0">
        <dgm:presLayoutVars>
          <dgm:resizeHandles val="exact"/>
        </dgm:presLayoutVars>
      </dgm:prSet>
      <dgm:spPr/>
    </dgm:pt>
    <dgm:pt modelId="{823E9CB9-192E-CB48-99E3-388F640E2A06}" type="pres">
      <dgm:prSet presAssocID="{194E2317-28C0-104D-BEF0-ECDB856A1277}" presName="node" presStyleLbl="node1" presStyleIdx="0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35C2F-DF58-FD48-8F86-D11A042E0BE6}" type="pres">
      <dgm:prSet presAssocID="{EBA1FC0D-9E57-DC4E-8030-2AAD8F42357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1A9220C-6A52-F544-965C-87494C396E58}" type="pres">
      <dgm:prSet presAssocID="{EBA1FC0D-9E57-DC4E-8030-2AAD8F42357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CA018EB-FE81-3B4E-BE00-9E3474449F19}" type="pres">
      <dgm:prSet presAssocID="{28E76523-5340-584C-8EF6-F1D1BC68803F}" presName="node" presStyleLbl="node1" presStyleIdx="1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72B59-81C1-4C4B-8C56-0551CEAFE882}" type="pres">
      <dgm:prSet presAssocID="{0DD90E81-55C3-3F41-A5AB-ACF5E5251FF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326F2F5-1E41-084F-8372-A23255FDC02F}" type="pres">
      <dgm:prSet presAssocID="{0DD90E81-55C3-3F41-A5AB-ACF5E5251FF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6A13BF3-6822-9742-8FC7-CC49EAB273D8}" type="pres">
      <dgm:prSet presAssocID="{B9A0C29E-AD42-5A48-8809-F6DB07B54FD7}" presName="node" presStyleLbl="node1" presStyleIdx="2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E30C0-5B02-2340-B08D-A86C89022628}" type="pres">
      <dgm:prSet presAssocID="{DD942A14-F690-A640-BC7A-F464A315E47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32B5875-587D-7D45-90C6-81FFF264B46C}" type="pres">
      <dgm:prSet presAssocID="{DD942A14-F690-A640-BC7A-F464A315E47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5413600-7E63-7643-A8FF-EC265434AA67}" type="pres">
      <dgm:prSet presAssocID="{56139630-F645-1D4F-897C-DCC32AA9079A}" presName="node" presStyleLbl="node1" presStyleIdx="3" presStyleCnt="4" custScaleX="199655" custLinFactX="-2319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A4A4BD-9499-E542-A016-7902AA9A0D8D}" type="presOf" srcId="{56139630-F645-1D4F-897C-DCC32AA9079A}" destId="{25413600-7E63-7643-A8FF-EC265434AA67}" srcOrd="0" destOrd="0" presId="urn:microsoft.com/office/officeart/2005/8/layout/process2"/>
    <dgm:cxn modelId="{B622AACB-5C15-B041-8134-E72474CB513A}" type="presOf" srcId="{EBA1FC0D-9E57-DC4E-8030-2AAD8F42357D}" destId="{A1A9220C-6A52-F544-965C-87494C396E58}" srcOrd="1" destOrd="0" presId="urn:microsoft.com/office/officeart/2005/8/layout/process2"/>
    <dgm:cxn modelId="{66F0DEDD-6042-6E42-9D32-F1EDBA7033B0}" type="presOf" srcId="{DD942A14-F690-A640-BC7A-F464A315E47C}" destId="{A32B5875-587D-7D45-90C6-81FFF264B46C}" srcOrd="1" destOrd="0" presId="urn:microsoft.com/office/officeart/2005/8/layout/process2"/>
    <dgm:cxn modelId="{9C9C0988-0421-7B4E-913A-899C9028D0E3}" srcId="{EF1E3979-7822-5C4A-9CFE-EA3CF8B10B07}" destId="{28E76523-5340-584C-8EF6-F1D1BC68803F}" srcOrd="1" destOrd="0" parTransId="{1536D91C-7A35-8D47-B149-190C67843395}" sibTransId="{0DD90E81-55C3-3F41-A5AB-ACF5E5251FF2}"/>
    <dgm:cxn modelId="{CDC74DEB-472A-4E47-939C-DD86142D2AAA}" srcId="{EF1E3979-7822-5C4A-9CFE-EA3CF8B10B07}" destId="{56139630-F645-1D4F-897C-DCC32AA9079A}" srcOrd="3" destOrd="0" parTransId="{44E40B74-8A39-9D4F-BC59-E1112C798EE2}" sibTransId="{F80884D7-16C8-0744-A59C-9F06AA5CDCF6}"/>
    <dgm:cxn modelId="{90093BD6-7491-F145-9504-4CCDC99E137A}" type="presOf" srcId="{194E2317-28C0-104D-BEF0-ECDB856A1277}" destId="{823E9CB9-192E-CB48-99E3-388F640E2A06}" srcOrd="0" destOrd="0" presId="urn:microsoft.com/office/officeart/2005/8/layout/process2"/>
    <dgm:cxn modelId="{7D6607EB-969D-2545-869D-D2ED91E07CFF}" type="presOf" srcId="{0DD90E81-55C3-3F41-A5AB-ACF5E5251FF2}" destId="{7326F2F5-1E41-084F-8372-A23255FDC02F}" srcOrd="1" destOrd="0" presId="urn:microsoft.com/office/officeart/2005/8/layout/process2"/>
    <dgm:cxn modelId="{60A8E638-C967-B143-84F0-E54C05B24169}" type="presOf" srcId="{DD942A14-F690-A640-BC7A-F464A315E47C}" destId="{9F5E30C0-5B02-2340-B08D-A86C89022628}" srcOrd="0" destOrd="0" presId="urn:microsoft.com/office/officeart/2005/8/layout/process2"/>
    <dgm:cxn modelId="{57B8AAE6-D9B7-C544-99EB-1EB31C4A514D}" type="presOf" srcId="{28E76523-5340-584C-8EF6-F1D1BC68803F}" destId="{6CA018EB-FE81-3B4E-BE00-9E3474449F19}" srcOrd="0" destOrd="0" presId="urn:microsoft.com/office/officeart/2005/8/layout/process2"/>
    <dgm:cxn modelId="{FC830768-B6A8-9B4F-9B99-F5180D0DB939}" type="presOf" srcId="{B9A0C29E-AD42-5A48-8809-F6DB07B54FD7}" destId="{86A13BF3-6822-9742-8FC7-CC49EAB273D8}" srcOrd="0" destOrd="0" presId="urn:microsoft.com/office/officeart/2005/8/layout/process2"/>
    <dgm:cxn modelId="{37802FAA-CF10-854B-AB83-D2314958D809}" srcId="{EF1E3979-7822-5C4A-9CFE-EA3CF8B10B07}" destId="{194E2317-28C0-104D-BEF0-ECDB856A1277}" srcOrd="0" destOrd="0" parTransId="{1AA5C492-6591-B148-AAB2-2AAEB3164F57}" sibTransId="{EBA1FC0D-9E57-DC4E-8030-2AAD8F42357D}"/>
    <dgm:cxn modelId="{247FC0C1-2770-B24A-8A71-9844037F4F5A}" type="presOf" srcId="{EBA1FC0D-9E57-DC4E-8030-2AAD8F42357D}" destId="{8E935C2F-DF58-FD48-8F86-D11A042E0BE6}" srcOrd="0" destOrd="0" presId="urn:microsoft.com/office/officeart/2005/8/layout/process2"/>
    <dgm:cxn modelId="{B57DC7AE-D6E8-FB49-9DE3-B94237B85C36}" srcId="{EF1E3979-7822-5C4A-9CFE-EA3CF8B10B07}" destId="{B9A0C29E-AD42-5A48-8809-F6DB07B54FD7}" srcOrd="2" destOrd="0" parTransId="{62C6D924-F4AF-3945-94DC-0EE2AC4A26EF}" sibTransId="{DD942A14-F690-A640-BC7A-F464A315E47C}"/>
    <dgm:cxn modelId="{FEB146F9-A173-4F4C-A6D8-A13F32D0E1A3}" type="presOf" srcId="{0DD90E81-55C3-3F41-A5AB-ACF5E5251FF2}" destId="{9F172B59-81C1-4C4B-8C56-0551CEAFE882}" srcOrd="0" destOrd="0" presId="urn:microsoft.com/office/officeart/2005/8/layout/process2"/>
    <dgm:cxn modelId="{09DFB004-F488-5747-B3E3-A414474242AC}" type="presOf" srcId="{EF1E3979-7822-5C4A-9CFE-EA3CF8B10B07}" destId="{1FBE8B1F-84BA-0B4D-8669-8329D258A938}" srcOrd="0" destOrd="0" presId="urn:microsoft.com/office/officeart/2005/8/layout/process2"/>
    <dgm:cxn modelId="{248A231E-B218-C84D-99CD-79489F3AEF2D}" type="presParOf" srcId="{1FBE8B1F-84BA-0B4D-8669-8329D258A938}" destId="{823E9CB9-192E-CB48-99E3-388F640E2A06}" srcOrd="0" destOrd="0" presId="urn:microsoft.com/office/officeart/2005/8/layout/process2"/>
    <dgm:cxn modelId="{1649EE19-BCB2-B34B-82B3-D4A1E65698A5}" type="presParOf" srcId="{1FBE8B1F-84BA-0B4D-8669-8329D258A938}" destId="{8E935C2F-DF58-FD48-8F86-D11A042E0BE6}" srcOrd="1" destOrd="0" presId="urn:microsoft.com/office/officeart/2005/8/layout/process2"/>
    <dgm:cxn modelId="{84487415-FCF0-584D-B9DF-8610DC32B359}" type="presParOf" srcId="{8E935C2F-DF58-FD48-8F86-D11A042E0BE6}" destId="{A1A9220C-6A52-F544-965C-87494C396E58}" srcOrd="0" destOrd="0" presId="urn:microsoft.com/office/officeart/2005/8/layout/process2"/>
    <dgm:cxn modelId="{835212D8-E999-DD43-A59D-67FE13493399}" type="presParOf" srcId="{1FBE8B1F-84BA-0B4D-8669-8329D258A938}" destId="{6CA018EB-FE81-3B4E-BE00-9E3474449F19}" srcOrd="2" destOrd="0" presId="urn:microsoft.com/office/officeart/2005/8/layout/process2"/>
    <dgm:cxn modelId="{DFA4AA73-880A-A04A-8C37-B972F2A4BE22}" type="presParOf" srcId="{1FBE8B1F-84BA-0B4D-8669-8329D258A938}" destId="{9F172B59-81C1-4C4B-8C56-0551CEAFE882}" srcOrd="3" destOrd="0" presId="urn:microsoft.com/office/officeart/2005/8/layout/process2"/>
    <dgm:cxn modelId="{A5EE338C-407F-E847-8877-6FA074903CA9}" type="presParOf" srcId="{9F172B59-81C1-4C4B-8C56-0551CEAFE882}" destId="{7326F2F5-1E41-084F-8372-A23255FDC02F}" srcOrd="0" destOrd="0" presId="urn:microsoft.com/office/officeart/2005/8/layout/process2"/>
    <dgm:cxn modelId="{C1D193D8-956F-7C41-9FED-E4F4DC38F34E}" type="presParOf" srcId="{1FBE8B1F-84BA-0B4D-8669-8329D258A938}" destId="{86A13BF3-6822-9742-8FC7-CC49EAB273D8}" srcOrd="4" destOrd="0" presId="urn:microsoft.com/office/officeart/2005/8/layout/process2"/>
    <dgm:cxn modelId="{69E5E30E-F48A-674E-865C-EABA85950201}" type="presParOf" srcId="{1FBE8B1F-84BA-0B4D-8669-8329D258A938}" destId="{9F5E30C0-5B02-2340-B08D-A86C89022628}" srcOrd="5" destOrd="0" presId="urn:microsoft.com/office/officeart/2005/8/layout/process2"/>
    <dgm:cxn modelId="{E319B5AC-C274-B941-AB96-53B1EF2CD293}" type="presParOf" srcId="{9F5E30C0-5B02-2340-B08D-A86C89022628}" destId="{A32B5875-587D-7D45-90C6-81FFF264B46C}" srcOrd="0" destOrd="0" presId="urn:microsoft.com/office/officeart/2005/8/layout/process2"/>
    <dgm:cxn modelId="{F76C5A8A-EFDE-884F-9141-13DA815F57C1}" type="presParOf" srcId="{1FBE8B1F-84BA-0B4D-8669-8329D258A938}" destId="{25413600-7E63-7643-A8FF-EC265434AA6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E9CB9-192E-CB48-99E3-388F640E2A06}">
      <dsp:nvSpPr>
        <dsp:cNvPr id="0" name=""/>
        <dsp:cNvSpPr/>
      </dsp:nvSpPr>
      <dsp:spPr>
        <a:xfrm>
          <a:off x="228603" y="2678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Linearize the diffusion process</a:t>
          </a:r>
          <a:endParaRPr lang="en-US" sz="1900" kern="1200" dirty="0">
            <a:latin typeface="Myriad Pro" pitchFamily="34" charset="0"/>
          </a:endParaRPr>
        </a:p>
      </dsp:txBody>
      <dsp:txXfrm>
        <a:off x="257791" y="31866"/>
        <a:ext cx="3523026" cy="938177"/>
      </dsp:txXfrm>
    </dsp:sp>
    <dsp:sp modelId="{8E935C2F-DF58-FD48-8F86-D11A042E0BE6}">
      <dsp:nvSpPr>
        <dsp:cNvPr id="0" name=""/>
        <dsp:cNvSpPr/>
      </dsp:nvSpPr>
      <dsp:spPr>
        <a:xfrm rot="5400000">
          <a:off x="1832451" y="1024145"/>
          <a:ext cx="373707" cy="44844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1884771" y="1061515"/>
        <a:ext cx="269068" cy="261595"/>
      </dsp:txXfrm>
    </dsp:sp>
    <dsp:sp modelId="{6CA018EB-FE81-3B4E-BE00-9E3474449F19}">
      <dsp:nvSpPr>
        <dsp:cNvPr id="0" name=""/>
        <dsp:cNvSpPr/>
      </dsp:nvSpPr>
      <dsp:spPr>
        <a:xfrm>
          <a:off x="228603" y="1497508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Design 2-approx integer program</a:t>
          </a:r>
          <a:endParaRPr lang="en-US" sz="1900" kern="1200" dirty="0">
            <a:latin typeface="Myriad Pro" pitchFamily="34" charset="0"/>
          </a:endParaRPr>
        </a:p>
      </dsp:txBody>
      <dsp:txXfrm>
        <a:off x="257791" y="1526696"/>
        <a:ext cx="3523026" cy="938177"/>
      </dsp:txXfrm>
    </dsp:sp>
    <dsp:sp modelId="{9F172B59-81C1-4C4B-8C56-0551CEAFE882}">
      <dsp:nvSpPr>
        <dsp:cNvPr id="0" name=""/>
        <dsp:cNvSpPr/>
      </dsp:nvSpPr>
      <dsp:spPr>
        <a:xfrm rot="5400000">
          <a:off x="1832451" y="2518975"/>
          <a:ext cx="373707" cy="44844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1884771" y="2556345"/>
        <a:ext cx="269068" cy="261595"/>
      </dsp:txXfrm>
    </dsp:sp>
    <dsp:sp modelId="{86A13BF3-6822-9742-8FC7-CC49EAB273D8}">
      <dsp:nvSpPr>
        <dsp:cNvPr id="0" name=""/>
        <dsp:cNvSpPr/>
      </dsp:nvSpPr>
      <dsp:spPr>
        <a:xfrm>
          <a:off x="228603" y="2992338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Change our interpretation &amp; add constraints</a:t>
          </a:r>
          <a:endParaRPr lang="en-US" sz="1900" kern="1200" dirty="0">
            <a:latin typeface="Myriad Pro" pitchFamily="34" charset="0"/>
          </a:endParaRPr>
        </a:p>
      </dsp:txBody>
      <dsp:txXfrm>
        <a:off x="257791" y="3021526"/>
        <a:ext cx="3523026" cy="938177"/>
      </dsp:txXfrm>
    </dsp:sp>
    <dsp:sp modelId="{9F5E30C0-5B02-2340-B08D-A86C89022628}">
      <dsp:nvSpPr>
        <dsp:cNvPr id="0" name=""/>
        <dsp:cNvSpPr/>
      </dsp:nvSpPr>
      <dsp:spPr>
        <a:xfrm rot="5400000">
          <a:off x="1832451" y="4013805"/>
          <a:ext cx="373707" cy="44844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1884771" y="4051175"/>
        <a:ext cx="269068" cy="261595"/>
      </dsp:txXfrm>
    </dsp:sp>
    <dsp:sp modelId="{25413600-7E63-7643-A8FF-EC265434AA67}">
      <dsp:nvSpPr>
        <dsp:cNvPr id="0" name=""/>
        <dsp:cNvSpPr/>
      </dsp:nvSpPr>
      <dsp:spPr>
        <a:xfrm>
          <a:off x="228603" y="4487167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Probabilistic rounding</a:t>
          </a:r>
          <a:endParaRPr lang="en-US" sz="1900" kern="1200" dirty="0">
            <a:latin typeface="Myriad Pro" pitchFamily="34" charset="0"/>
          </a:endParaRPr>
        </a:p>
      </dsp:txBody>
      <dsp:txXfrm>
        <a:off x="257791" y="4516355"/>
        <a:ext cx="3523026" cy="938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E9CB9-192E-CB48-99E3-388F640E2A06}">
      <dsp:nvSpPr>
        <dsp:cNvPr id="0" name=""/>
        <dsp:cNvSpPr/>
      </dsp:nvSpPr>
      <dsp:spPr>
        <a:xfrm>
          <a:off x="228603" y="2678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Linearize the diffusion process</a:t>
          </a:r>
          <a:endParaRPr lang="en-US" sz="1900" kern="1200" dirty="0">
            <a:latin typeface="Myriad Pro" pitchFamily="34" charset="0"/>
          </a:endParaRPr>
        </a:p>
      </dsp:txBody>
      <dsp:txXfrm>
        <a:off x="257791" y="31866"/>
        <a:ext cx="3523026" cy="938177"/>
      </dsp:txXfrm>
    </dsp:sp>
    <dsp:sp modelId="{8E935C2F-DF58-FD48-8F86-D11A042E0BE6}">
      <dsp:nvSpPr>
        <dsp:cNvPr id="0" name=""/>
        <dsp:cNvSpPr/>
      </dsp:nvSpPr>
      <dsp:spPr>
        <a:xfrm rot="5400000">
          <a:off x="1832451" y="1024145"/>
          <a:ext cx="373707" cy="44844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1884771" y="1061515"/>
        <a:ext cx="269068" cy="261595"/>
      </dsp:txXfrm>
    </dsp:sp>
    <dsp:sp modelId="{6CA018EB-FE81-3B4E-BE00-9E3474449F19}">
      <dsp:nvSpPr>
        <dsp:cNvPr id="0" name=""/>
        <dsp:cNvSpPr/>
      </dsp:nvSpPr>
      <dsp:spPr>
        <a:xfrm>
          <a:off x="228603" y="1497508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Design 2-approx integer program</a:t>
          </a:r>
          <a:endParaRPr lang="en-US" sz="1900" kern="1200" dirty="0">
            <a:latin typeface="Myriad Pro" pitchFamily="34" charset="0"/>
          </a:endParaRPr>
        </a:p>
      </dsp:txBody>
      <dsp:txXfrm>
        <a:off x="257791" y="1526696"/>
        <a:ext cx="3523026" cy="938177"/>
      </dsp:txXfrm>
    </dsp:sp>
    <dsp:sp modelId="{9F172B59-81C1-4C4B-8C56-0551CEAFE882}">
      <dsp:nvSpPr>
        <dsp:cNvPr id="0" name=""/>
        <dsp:cNvSpPr/>
      </dsp:nvSpPr>
      <dsp:spPr>
        <a:xfrm rot="5400000">
          <a:off x="1832451" y="2518975"/>
          <a:ext cx="373707" cy="44844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1884771" y="2556345"/>
        <a:ext cx="269068" cy="261595"/>
      </dsp:txXfrm>
    </dsp:sp>
    <dsp:sp modelId="{86A13BF3-6822-9742-8FC7-CC49EAB273D8}">
      <dsp:nvSpPr>
        <dsp:cNvPr id="0" name=""/>
        <dsp:cNvSpPr/>
      </dsp:nvSpPr>
      <dsp:spPr>
        <a:xfrm>
          <a:off x="228603" y="2992338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Change our interpretation &amp; add constraints</a:t>
          </a:r>
          <a:endParaRPr lang="en-US" sz="1900" kern="1200" dirty="0">
            <a:latin typeface="Myriad Pro" pitchFamily="34" charset="0"/>
          </a:endParaRPr>
        </a:p>
      </dsp:txBody>
      <dsp:txXfrm>
        <a:off x="257791" y="3021526"/>
        <a:ext cx="3523026" cy="938177"/>
      </dsp:txXfrm>
    </dsp:sp>
    <dsp:sp modelId="{9F5E30C0-5B02-2340-B08D-A86C89022628}">
      <dsp:nvSpPr>
        <dsp:cNvPr id="0" name=""/>
        <dsp:cNvSpPr/>
      </dsp:nvSpPr>
      <dsp:spPr>
        <a:xfrm rot="5400000">
          <a:off x="1832451" y="4013805"/>
          <a:ext cx="373707" cy="44844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1884771" y="4051175"/>
        <a:ext cx="269068" cy="261595"/>
      </dsp:txXfrm>
    </dsp:sp>
    <dsp:sp modelId="{25413600-7E63-7643-A8FF-EC265434AA67}">
      <dsp:nvSpPr>
        <dsp:cNvPr id="0" name=""/>
        <dsp:cNvSpPr/>
      </dsp:nvSpPr>
      <dsp:spPr>
        <a:xfrm>
          <a:off x="228603" y="4487167"/>
          <a:ext cx="3581402" cy="996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Myriad Pro" pitchFamily="34" charset="0"/>
            </a:rPr>
            <a:t>Probabilistic rounding</a:t>
          </a:r>
          <a:endParaRPr lang="en-US" sz="1900" kern="1200" dirty="0">
            <a:latin typeface="Myriad Pro" pitchFamily="34" charset="0"/>
          </a:endParaRPr>
        </a:p>
      </dsp:txBody>
      <dsp:txXfrm>
        <a:off x="257791" y="4516355"/>
        <a:ext cx="3523026" cy="938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D2B0E16-0D36-4E06-9B11-55296D30A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86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57F86DF-6DBB-46DB-927F-25C89FFD8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5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3FF13-CC3D-4086-9D4E-552DEB41FD4B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innner</a:t>
            </a:r>
            <a:r>
              <a:rPr lang="en-US" baseline="0" dirty="0" smtClean="0"/>
              <a:t> sum (</a:t>
            </a:r>
            <a:r>
              <a:rPr lang="en-US" baseline="0" dirty="0" err="1" smtClean="0"/>
              <a:t>sum_t</a:t>
            </a:r>
            <a:r>
              <a:rPr lang="en-US" baseline="0" dirty="0" smtClean="0"/>
              <a:t>&lt;theta … )</a:t>
            </a:r>
          </a:p>
          <a:p>
            <a:r>
              <a:rPr lang="en-US" baseline="0" dirty="0" smtClean="0"/>
              <a:t>And </a:t>
            </a:r>
            <a:r>
              <a:rPr lang="en-US" sz="1200" b="1" dirty="0" smtClean="0">
                <a:latin typeface="Myriad Pro" pitchFamily="34" charset="0"/>
              </a:rPr>
              <a:t>∑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&lt;t</a:t>
            </a:r>
            <a:r>
              <a:rPr lang="en-US" sz="1200" b="1" dirty="0" smtClean="0">
                <a:latin typeface="Myriad Pro" pitchFamily="34" charset="0"/>
              </a:rPr>
              <a:t> 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n-US" sz="1200" b="1" dirty="0" err="1" smtClean="0">
                <a:latin typeface="Myriad Pro" pitchFamily="34" charset="0"/>
              </a:rPr>
              <a:t>x</a:t>
            </a:r>
            <a:r>
              <a:rPr lang="en-US" sz="1200" b="1" baseline="-25000" dirty="0" err="1" smtClean="0">
                <a:latin typeface="Myriad Pro" pitchFamily="34" charset="0"/>
              </a:rPr>
              <a:t>j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7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3FF13-CC3D-4086-9D4E-552DEB41FD4B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Add affiliations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3FF13-CC3D-4086-9D4E-552DEB41FD4B}" type="slidenum">
              <a:rPr lang="en-US" smtClean="0"/>
              <a:pPr>
                <a:defRPr/>
              </a:pPr>
              <a:t>27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Talk</a:t>
            </a:r>
            <a:r>
              <a:rPr lang="en-US" baseline="0" dirty="0" smtClean="0"/>
              <a:t> about the ideas we use here:</a:t>
            </a:r>
          </a:p>
          <a:p>
            <a:pPr eaLnBrk="1" hangingPunct="1"/>
            <a:r>
              <a:rPr lang="en-US" baseline="0" dirty="0" smtClean="0"/>
              <a:t>Connected </a:t>
            </a:r>
            <a:r>
              <a:rPr lang="en-US" baseline="0" dirty="0" err="1" smtClean="0"/>
              <a:t>seedset</a:t>
            </a:r>
            <a:r>
              <a:rPr lang="en-US" baseline="0" dirty="0" smtClean="0"/>
              <a:t> + Network flows </a:t>
            </a:r>
            <a:r>
              <a:rPr lang="en-US" baseline="0" dirty="0" smtClean="0">
                <a:sym typeface="Wingdings" pitchFamily="2" charset="2"/>
              </a:rPr>
              <a:t> O(r) </a:t>
            </a:r>
            <a:r>
              <a:rPr lang="en-US" baseline="0" dirty="0" err="1" smtClean="0">
                <a:sym typeface="Wingdings" pitchFamily="2" charset="2"/>
              </a:rPr>
              <a:t>approx</a:t>
            </a:r>
            <a:endParaRPr lang="en-US" baseline="0" dirty="0" smtClean="0"/>
          </a:p>
          <a:p>
            <a:pPr eaLnBrk="1" hangingPunct="1"/>
            <a:r>
              <a:rPr lang="en-US" baseline="0" dirty="0" smtClean="0"/>
              <a:t>Iterative rounding </a:t>
            </a:r>
            <a:r>
              <a:rPr lang="en-US" baseline="0" dirty="0" smtClean="0">
                <a:sym typeface="Wingdings" pitchFamily="2" charset="2"/>
              </a:rPr>
              <a:t> O(k) </a:t>
            </a:r>
            <a:r>
              <a:rPr lang="en-US" baseline="0" dirty="0" err="1" smtClean="0">
                <a:sym typeface="Wingdings" pitchFamily="2" charset="2"/>
              </a:rPr>
              <a:t>approx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3FF13-CC3D-4086-9D4E-552DEB41FD4B}" type="slidenum">
              <a:rPr lang="en-US" smtClean="0"/>
              <a:pPr>
                <a:defRPr/>
              </a:pPr>
              <a:t>32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Add affiliations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axes</a:t>
            </a:r>
            <a:r>
              <a:rPr lang="en-US" baseline="0" dirty="0" smtClean="0"/>
              <a:t> consistent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33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3FF13-CC3D-4086-9D4E-552DEB41FD4B}" type="slidenum">
              <a:rPr lang="en-US" smtClean="0"/>
              <a:pPr>
                <a:defRPr/>
              </a:pPr>
              <a:t>40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Talk</a:t>
            </a:r>
            <a:r>
              <a:rPr lang="en-US" baseline="0" dirty="0" smtClean="0"/>
              <a:t> about the ideas we use here:</a:t>
            </a:r>
          </a:p>
          <a:p>
            <a:pPr eaLnBrk="1" hangingPunct="1"/>
            <a:r>
              <a:rPr lang="en-US" baseline="0" dirty="0" smtClean="0"/>
              <a:t>Connected </a:t>
            </a:r>
            <a:r>
              <a:rPr lang="en-US" baseline="0" dirty="0" err="1" smtClean="0"/>
              <a:t>seedset</a:t>
            </a:r>
            <a:r>
              <a:rPr lang="en-US" baseline="0" dirty="0" smtClean="0"/>
              <a:t> + Network flows </a:t>
            </a:r>
            <a:r>
              <a:rPr lang="en-US" baseline="0" dirty="0" smtClean="0">
                <a:sym typeface="Wingdings" pitchFamily="2" charset="2"/>
              </a:rPr>
              <a:t> O(r) </a:t>
            </a:r>
            <a:r>
              <a:rPr lang="en-US" baseline="0" dirty="0" err="1" smtClean="0">
                <a:sym typeface="Wingdings" pitchFamily="2" charset="2"/>
              </a:rPr>
              <a:t>approx</a:t>
            </a:r>
            <a:endParaRPr lang="en-US" baseline="0" dirty="0" smtClean="0"/>
          </a:p>
          <a:p>
            <a:pPr eaLnBrk="1" hangingPunct="1"/>
            <a:r>
              <a:rPr lang="en-US" baseline="0" dirty="0" smtClean="0"/>
              <a:t>Iterative rounding </a:t>
            </a:r>
            <a:r>
              <a:rPr lang="en-US" baseline="0" dirty="0" smtClean="0">
                <a:sym typeface="Wingdings" pitchFamily="2" charset="2"/>
              </a:rPr>
              <a:t> O(k) </a:t>
            </a:r>
            <a:r>
              <a:rPr lang="en-US" baseline="0" dirty="0" err="1" smtClean="0">
                <a:sym typeface="Wingdings" pitchFamily="2" charset="2"/>
              </a:rPr>
              <a:t>approx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Ising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6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more nodes to the disconnected component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Ising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6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networks </a:t>
            </a:r>
            <a:r>
              <a:rPr lang="en-US" dirty="0" smtClean="0">
                <a:sym typeface="Wingdings" pitchFamily="2" charset="2"/>
              </a:rPr>
              <a:t> local utility</a:t>
            </a:r>
          </a:p>
          <a:p>
            <a:r>
              <a:rPr lang="en-US" dirty="0" smtClean="0">
                <a:sym typeface="Wingdings" pitchFamily="2" charset="2"/>
              </a:rPr>
              <a:t>Internetworks  non-local</a:t>
            </a:r>
            <a:r>
              <a:rPr lang="en-US" baseline="0" dirty="0" smtClean="0">
                <a:sym typeface="Wingdings" pitchFamily="2" charset="2"/>
              </a:rPr>
              <a:t> utility (Us!)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7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</a:t>
            </a:r>
            <a:r>
              <a:rPr lang="en-US" baseline="0" dirty="0" smtClean="0"/>
              <a:t> this with connected sequence</a:t>
            </a:r>
          </a:p>
          <a:p>
            <a:r>
              <a:rPr lang="en-US" baseline="0" dirty="0" err="1" smtClean="0"/>
              <a:t>Thm</a:t>
            </a:r>
            <a:r>
              <a:rPr lang="en-US" baseline="0" dirty="0" smtClean="0"/>
              <a:t> : connected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not that bad.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Revamped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innner</a:t>
            </a:r>
            <a:r>
              <a:rPr lang="en-US" baseline="0" dirty="0" smtClean="0"/>
              <a:t> sum (</a:t>
            </a:r>
            <a:r>
              <a:rPr lang="en-US" baseline="0" dirty="0" err="1" smtClean="0"/>
              <a:t>sum_t</a:t>
            </a:r>
            <a:r>
              <a:rPr lang="en-US" baseline="0" dirty="0" smtClean="0"/>
              <a:t>&lt;theta … )</a:t>
            </a:r>
          </a:p>
          <a:p>
            <a:r>
              <a:rPr lang="en-US" baseline="0" dirty="0" smtClean="0"/>
              <a:t>And </a:t>
            </a:r>
            <a:r>
              <a:rPr lang="en-US" sz="1200" b="1" dirty="0" smtClean="0">
                <a:latin typeface="Myriad Pro" pitchFamily="34" charset="0"/>
              </a:rPr>
              <a:t>∑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&lt;t</a:t>
            </a:r>
            <a:r>
              <a:rPr lang="en-US" sz="1200" b="1" dirty="0" smtClean="0">
                <a:latin typeface="Myriad Pro" pitchFamily="34" charset="0"/>
              </a:rPr>
              <a:t> 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n-US" sz="1200" b="1" dirty="0" err="1" smtClean="0">
                <a:latin typeface="Myriad Pro" pitchFamily="34" charset="0"/>
              </a:rPr>
              <a:t>x</a:t>
            </a:r>
            <a:r>
              <a:rPr lang="en-US" sz="1200" b="1" baseline="-25000" dirty="0" err="1" smtClean="0">
                <a:latin typeface="Myriad Pro" pitchFamily="34" charset="0"/>
              </a:rPr>
              <a:t>j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innner</a:t>
            </a:r>
            <a:r>
              <a:rPr lang="en-US" baseline="0" dirty="0" smtClean="0"/>
              <a:t> sum (</a:t>
            </a:r>
            <a:r>
              <a:rPr lang="en-US" baseline="0" dirty="0" err="1" smtClean="0"/>
              <a:t>sum_t</a:t>
            </a:r>
            <a:r>
              <a:rPr lang="en-US" baseline="0" dirty="0" smtClean="0"/>
              <a:t>&lt;theta … )</a:t>
            </a:r>
          </a:p>
          <a:p>
            <a:r>
              <a:rPr lang="en-US" baseline="0" dirty="0" smtClean="0"/>
              <a:t>And </a:t>
            </a:r>
            <a:r>
              <a:rPr lang="en-US" sz="1200" b="1" dirty="0" smtClean="0">
                <a:latin typeface="Myriad Pro" pitchFamily="34" charset="0"/>
              </a:rPr>
              <a:t>∑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&lt;t</a:t>
            </a:r>
            <a:r>
              <a:rPr lang="en-US" sz="1200" b="1" dirty="0" smtClean="0">
                <a:latin typeface="Myriad Pro" pitchFamily="34" charset="0"/>
              </a:rPr>
              <a:t> 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n-US" sz="1200" b="1" dirty="0" err="1" smtClean="0">
                <a:latin typeface="Myriad Pro" pitchFamily="34" charset="0"/>
              </a:rPr>
              <a:t>x</a:t>
            </a:r>
            <a:r>
              <a:rPr lang="en-US" sz="1200" b="1" baseline="-25000" dirty="0" err="1" smtClean="0">
                <a:latin typeface="Myriad Pro" pitchFamily="34" charset="0"/>
              </a:rPr>
              <a:t>j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7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innner</a:t>
            </a:r>
            <a:r>
              <a:rPr lang="en-US" baseline="0" dirty="0" smtClean="0"/>
              <a:t> sum (</a:t>
            </a:r>
            <a:r>
              <a:rPr lang="en-US" baseline="0" dirty="0" err="1" smtClean="0"/>
              <a:t>sum_t</a:t>
            </a:r>
            <a:r>
              <a:rPr lang="en-US" baseline="0" dirty="0" smtClean="0"/>
              <a:t>&lt;theta … )</a:t>
            </a:r>
          </a:p>
          <a:p>
            <a:r>
              <a:rPr lang="en-US" baseline="0" dirty="0" smtClean="0"/>
              <a:t>And </a:t>
            </a:r>
            <a:r>
              <a:rPr lang="en-US" sz="1200" b="1" dirty="0" smtClean="0">
                <a:latin typeface="Myriad Pro" pitchFamily="34" charset="0"/>
              </a:rPr>
              <a:t>∑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&lt;t</a:t>
            </a:r>
            <a:r>
              <a:rPr lang="en-US" sz="1200" b="1" dirty="0" smtClean="0">
                <a:latin typeface="Myriad Pro" pitchFamily="34" charset="0"/>
              </a:rPr>
              <a:t> 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r>
              <a:rPr lang="en-US" sz="1200" b="1" dirty="0" err="1" smtClean="0">
                <a:latin typeface="Myriad Pro" pitchFamily="34" charset="0"/>
              </a:rPr>
              <a:t>x</a:t>
            </a:r>
            <a:r>
              <a:rPr lang="en-US" sz="1200" b="1" baseline="-25000" dirty="0" err="1" smtClean="0">
                <a:latin typeface="Myriad Pro" pitchFamily="34" charset="0"/>
              </a:rPr>
              <a:t>j</a:t>
            </a:r>
            <a:r>
              <a:rPr lang="el-GR" sz="1200" b="1" baseline="-25000" dirty="0" smtClean="0">
                <a:latin typeface="Myriad Pro" pitchFamily="34" charset="0"/>
              </a:rPr>
              <a:t>τ</a:t>
            </a:r>
            <a:r>
              <a:rPr lang="en-US" sz="1200" b="1" baseline="-25000" dirty="0" smtClean="0">
                <a:latin typeface="Myriad Pro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F86DF-6DBB-46DB-927F-25C89FFD88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6407150"/>
            <a:ext cx="3349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25488" y="6405563"/>
            <a:ext cx="21478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6455" tIns="43228" rIns="86455" bIns="43228">
            <a:spAutoFit/>
          </a:bodyPr>
          <a:lstStyle/>
          <a:p>
            <a:pPr defTabSz="865188" eaLnBrk="0" hangingPunct="0">
              <a:defRPr/>
            </a:pPr>
            <a:r>
              <a:rPr lang="en-US" altLang="en-US" sz="1600" b="1">
                <a:solidFill>
                  <a:srgbClr val="F4691C"/>
                </a:solidFill>
                <a:latin typeface="Arial" charset="0"/>
                <a:cs typeface="+mn-cs"/>
              </a:rPr>
              <a:t>Princeton</a:t>
            </a:r>
            <a:r>
              <a:rPr lang="en-US" altLang="en-US" sz="1600" b="1">
                <a:solidFill>
                  <a:srgbClr val="000066"/>
                </a:solidFill>
                <a:latin typeface="Arial" charset="0"/>
                <a:cs typeface="+mn-cs"/>
              </a:rPr>
              <a:t> </a:t>
            </a:r>
            <a:r>
              <a:rPr lang="en-US" altLang="en-US" sz="1600" b="1">
                <a:latin typeface="Arial" charset="0"/>
                <a:cs typeface="+mn-cs"/>
              </a:rPr>
              <a:t>University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3EB01-D439-4550-B427-DD1007C0980E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1145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1912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24ACA-A527-4E1D-BF91-80593C0C102C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  <a:lvl2pPr>
              <a:defRPr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5DC9-0EC4-4845-A58C-D39975B8EC5A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F45A-F65D-4603-9C66-EC8A2E103B2E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B1A9-5693-4B87-9498-9BB513575613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4751-CD7A-4602-9BB5-C462020E2BE0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7423-B3BD-4839-86E8-5E2D2E8E71F8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A6CB-5D54-4B54-86F6-1FB0BECE32ED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A5514-6375-47F4-A24E-DA6B42F7B0A5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AA37-14A0-4C56-84ED-39C1648FBAFF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E3ECD4A-3F64-4379-884A-9DC9AF82BA57}" type="slidenum">
              <a:rPr lang="en-US"/>
              <a:pPr>
                <a:defRPr/>
              </a:pPr>
              <a:t>‹#›</a:t>
            </a:fld>
            <a:r>
              <a:rPr lang="en-US"/>
              <a:t>/12</a:t>
            </a:r>
          </a:p>
        </p:txBody>
      </p:sp>
      <p:sp>
        <p:nvSpPr>
          <p:cNvPr id="1037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381000" cy="228600"/>
          </a:xfrm>
          <a:prstGeom prst="actionButtonBackPrevious">
            <a:avLst/>
          </a:prstGeom>
          <a:solidFill>
            <a:schemeClr val="bg1"/>
          </a:solidFill>
          <a:ln w="9525">
            <a:solidFill>
              <a:srgbClr val="DFD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039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81000" y="0"/>
            <a:ext cx="381000" cy="228600"/>
          </a:xfrm>
          <a:prstGeom prst="actionButtonForwardNext">
            <a:avLst/>
          </a:prstGeom>
          <a:solidFill>
            <a:schemeClr val="bg1"/>
          </a:solidFill>
          <a:ln w="9525">
            <a:solidFill>
              <a:srgbClr val="DFD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/upload.wikimedia.org/wikipedia/commons/0/0f/Diffusionofideas.PNG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0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Bass_new_adopters.svg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Diffusion of Networking Technologies</a:t>
            </a:r>
            <a:endParaRPr lang="en-US" sz="4000" b="0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3" name="Rectangle 265"/>
          <p:cNvSpPr>
            <a:spLocks noChangeArrowheads="1"/>
          </p:cNvSpPr>
          <p:nvPr/>
        </p:nvSpPr>
        <p:spPr bwMode="auto">
          <a:xfrm>
            <a:off x="0" y="6096000"/>
            <a:ext cx="3200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7" name="Rectangle 239"/>
          <p:cNvSpPr>
            <a:spLocks noChangeArrowheads="1"/>
          </p:cNvSpPr>
          <p:nvPr/>
        </p:nvSpPr>
        <p:spPr bwMode="auto">
          <a:xfrm>
            <a:off x="1" y="5176897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/>
            </a:r>
            <a:b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</a:b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Sharon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Goldberg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Boston University</a:t>
            </a:r>
          </a:p>
          <a:p>
            <a:pPr algn="ctr"/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  <a:p>
            <a:pPr algn="ctr"/>
            <a:endParaRPr lang="en-US" sz="2000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1524000" y="4230469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BIRS workshop 2013</a:t>
            </a:r>
          </a:p>
          <a:p>
            <a:pPr algn="ctr"/>
            <a:endParaRPr lang="en-US" sz="1800" b="1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6" name="Rectangle 239"/>
          <p:cNvSpPr>
            <a:spLocks noChangeArrowheads="1"/>
          </p:cNvSpPr>
          <p:nvPr/>
        </p:nvSpPr>
        <p:spPr bwMode="auto">
          <a:xfrm>
            <a:off x="4572000" y="5226784"/>
            <a:ext cx="457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/>
            </a:r>
            <a:b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</a:b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Zhenming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 Liu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Princeton University</a:t>
            </a:r>
          </a:p>
          <a:p>
            <a:pPr algn="ctr"/>
            <a:endParaRPr lang="en-US" sz="2000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048000" y="27622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409950" y="2686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33750" y="3143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790950" y="2609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714750" y="2914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540032" y="1619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076450" y="2686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0670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867150" y="1885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Connector 29"/>
          <p:cNvCxnSpPr>
            <a:stCxn id="98" idx="5"/>
            <a:endCxn id="95" idx="1"/>
          </p:cNvCxnSpPr>
          <p:nvPr/>
        </p:nvCxnSpPr>
        <p:spPr bwMode="auto">
          <a:xfrm>
            <a:off x="2663732" y="16350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6" idx="6"/>
            <a:endCxn id="22" idx="1"/>
          </p:cNvCxnSpPr>
          <p:nvPr/>
        </p:nvCxnSpPr>
        <p:spPr bwMode="auto">
          <a:xfrm>
            <a:off x="3219450" y="15430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4"/>
            <a:endCxn id="102" idx="0"/>
          </p:cNvCxnSpPr>
          <p:nvPr/>
        </p:nvCxnSpPr>
        <p:spPr bwMode="auto">
          <a:xfrm>
            <a:off x="3143250" y="16192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8" idx="6"/>
            <a:endCxn id="26" idx="2"/>
          </p:cNvCxnSpPr>
          <p:nvPr/>
        </p:nvCxnSpPr>
        <p:spPr bwMode="auto">
          <a:xfrm flipV="1">
            <a:off x="2686050" y="15430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95" idx="7"/>
            <a:endCxn id="26" idx="3"/>
          </p:cNvCxnSpPr>
          <p:nvPr/>
        </p:nvCxnSpPr>
        <p:spPr bwMode="auto">
          <a:xfrm flipV="1">
            <a:off x="2930432" y="15969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93" idx="0"/>
            <a:endCxn id="95" idx="6"/>
          </p:cNvCxnSpPr>
          <p:nvPr/>
        </p:nvCxnSpPr>
        <p:spPr bwMode="auto">
          <a:xfrm flipV="1">
            <a:off x="2952750" y="18859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1" idx="0"/>
            <a:endCxn id="94" idx="5"/>
          </p:cNvCxnSpPr>
          <p:nvPr/>
        </p:nvCxnSpPr>
        <p:spPr bwMode="auto">
          <a:xfrm flipH="1" flipV="1">
            <a:off x="3616232" y="23779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94" idx="1"/>
            <a:endCxn id="102" idx="5"/>
          </p:cNvCxnSpPr>
          <p:nvPr/>
        </p:nvCxnSpPr>
        <p:spPr bwMode="auto">
          <a:xfrm flipH="1" flipV="1">
            <a:off x="3311432" y="20922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3" idx="7"/>
            <a:endCxn id="102" idx="2"/>
          </p:cNvCxnSpPr>
          <p:nvPr/>
        </p:nvCxnSpPr>
        <p:spPr bwMode="auto">
          <a:xfrm flipV="1">
            <a:off x="3006632" y="20383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1"/>
            <a:endCxn id="102" idx="4"/>
          </p:cNvCxnSpPr>
          <p:nvPr/>
        </p:nvCxnSpPr>
        <p:spPr bwMode="auto">
          <a:xfrm flipH="1" flipV="1">
            <a:off x="3257550" y="21145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7" idx="0"/>
            <a:endCxn id="102" idx="4"/>
          </p:cNvCxnSpPr>
          <p:nvPr/>
        </p:nvCxnSpPr>
        <p:spPr bwMode="auto">
          <a:xfrm flipV="1">
            <a:off x="3124200" y="21145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2" idx="5"/>
            <a:endCxn id="27" idx="2"/>
          </p:cNvCxnSpPr>
          <p:nvPr/>
        </p:nvCxnSpPr>
        <p:spPr bwMode="auto">
          <a:xfrm>
            <a:off x="3670114" y="17493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5"/>
            <a:endCxn id="94" idx="0"/>
          </p:cNvCxnSpPr>
          <p:nvPr/>
        </p:nvCxnSpPr>
        <p:spPr bwMode="auto">
          <a:xfrm>
            <a:off x="3197132" y="15969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2" idx="4"/>
            <a:endCxn id="94" idx="0"/>
          </p:cNvCxnSpPr>
          <p:nvPr/>
        </p:nvCxnSpPr>
        <p:spPr bwMode="auto">
          <a:xfrm flipH="1">
            <a:off x="3562350" y="17716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94" idx="6"/>
          </p:cNvCxnSpPr>
          <p:nvPr/>
        </p:nvCxnSpPr>
        <p:spPr bwMode="auto">
          <a:xfrm flipH="1">
            <a:off x="3638550" y="20160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27" idx="4"/>
            <a:endCxn id="92" idx="0"/>
          </p:cNvCxnSpPr>
          <p:nvPr/>
        </p:nvCxnSpPr>
        <p:spPr bwMode="auto">
          <a:xfrm flipH="1">
            <a:off x="3905250" y="20383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92" idx="4"/>
            <a:endCxn id="20" idx="0"/>
          </p:cNvCxnSpPr>
          <p:nvPr/>
        </p:nvCxnSpPr>
        <p:spPr bwMode="auto">
          <a:xfrm flipH="1">
            <a:off x="3867150" y="24193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94" idx="5"/>
            <a:endCxn id="20" idx="1"/>
          </p:cNvCxnSpPr>
          <p:nvPr/>
        </p:nvCxnSpPr>
        <p:spPr bwMode="auto">
          <a:xfrm>
            <a:off x="3616232" y="23779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94" idx="4"/>
            <a:endCxn id="18" idx="0"/>
          </p:cNvCxnSpPr>
          <p:nvPr/>
        </p:nvCxnSpPr>
        <p:spPr bwMode="auto">
          <a:xfrm flipH="1">
            <a:off x="3486150" y="24003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7" idx="7"/>
            <a:endCxn id="18" idx="1"/>
          </p:cNvCxnSpPr>
          <p:nvPr/>
        </p:nvCxnSpPr>
        <p:spPr bwMode="auto">
          <a:xfrm flipV="1">
            <a:off x="3178082" y="27083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3" idx="5"/>
            <a:endCxn id="17" idx="1"/>
          </p:cNvCxnSpPr>
          <p:nvPr/>
        </p:nvCxnSpPr>
        <p:spPr bwMode="auto">
          <a:xfrm>
            <a:off x="3006632" y="24732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99" idx="7"/>
            <a:endCxn id="95" idx="4"/>
          </p:cNvCxnSpPr>
          <p:nvPr/>
        </p:nvCxnSpPr>
        <p:spPr bwMode="auto">
          <a:xfrm flipV="1">
            <a:off x="2663732" y="19621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02" idx="4"/>
            <a:endCxn id="99" idx="6"/>
          </p:cNvCxnSpPr>
          <p:nvPr/>
        </p:nvCxnSpPr>
        <p:spPr bwMode="auto">
          <a:xfrm flipH="1">
            <a:off x="2686050" y="21145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99" idx="5"/>
            <a:endCxn id="93" idx="7"/>
          </p:cNvCxnSpPr>
          <p:nvPr/>
        </p:nvCxnSpPr>
        <p:spPr bwMode="auto">
          <a:xfrm>
            <a:off x="2663732" y="21684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95" idx="5"/>
            <a:endCxn id="102" idx="2"/>
          </p:cNvCxnSpPr>
          <p:nvPr/>
        </p:nvCxnSpPr>
        <p:spPr bwMode="auto">
          <a:xfrm>
            <a:off x="2930432" y="19398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93" idx="7"/>
            <a:endCxn id="94" idx="3"/>
          </p:cNvCxnSpPr>
          <p:nvPr/>
        </p:nvCxnSpPr>
        <p:spPr bwMode="auto">
          <a:xfrm>
            <a:off x="3006632" y="23654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7"/>
            <a:endCxn id="94" idx="3"/>
          </p:cNvCxnSpPr>
          <p:nvPr/>
        </p:nvCxnSpPr>
        <p:spPr bwMode="auto">
          <a:xfrm flipV="1">
            <a:off x="3178082" y="23779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93" idx="4"/>
            <a:endCxn id="91" idx="0"/>
          </p:cNvCxnSpPr>
          <p:nvPr/>
        </p:nvCxnSpPr>
        <p:spPr bwMode="auto">
          <a:xfrm>
            <a:off x="2952750" y="24955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7" idx="2"/>
            <a:endCxn id="19" idx="1"/>
          </p:cNvCxnSpPr>
          <p:nvPr/>
        </p:nvCxnSpPr>
        <p:spPr bwMode="auto">
          <a:xfrm>
            <a:off x="3048000" y="28384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00" idx="6"/>
            <a:endCxn id="96" idx="0"/>
          </p:cNvCxnSpPr>
          <p:nvPr/>
        </p:nvCxnSpPr>
        <p:spPr bwMode="auto">
          <a:xfrm>
            <a:off x="2228850" y="22288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99" idx="5"/>
            <a:endCxn id="96" idx="7"/>
          </p:cNvCxnSpPr>
          <p:nvPr/>
        </p:nvCxnSpPr>
        <p:spPr bwMode="auto">
          <a:xfrm flipH="1">
            <a:off x="2511332" y="21684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96" idx="6"/>
            <a:endCxn id="91" idx="1"/>
          </p:cNvCxnSpPr>
          <p:nvPr/>
        </p:nvCxnSpPr>
        <p:spPr bwMode="auto">
          <a:xfrm>
            <a:off x="2533650" y="25336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8" idx="3"/>
            <a:endCxn id="19" idx="0"/>
          </p:cNvCxnSpPr>
          <p:nvPr/>
        </p:nvCxnSpPr>
        <p:spPr bwMode="auto">
          <a:xfrm flipH="1">
            <a:off x="3409950" y="28161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21" idx="2"/>
            <a:endCxn id="18" idx="5"/>
          </p:cNvCxnSpPr>
          <p:nvPr/>
        </p:nvCxnSpPr>
        <p:spPr bwMode="auto">
          <a:xfrm flipH="1" flipV="1">
            <a:off x="3540032" y="28161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101" idx="4"/>
            <a:endCxn id="96" idx="0"/>
          </p:cNvCxnSpPr>
          <p:nvPr/>
        </p:nvCxnSpPr>
        <p:spPr bwMode="auto">
          <a:xfrm>
            <a:off x="2305050" y="18859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01" idx="3"/>
            <a:endCxn id="100" idx="0"/>
          </p:cNvCxnSpPr>
          <p:nvPr/>
        </p:nvCxnSpPr>
        <p:spPr bwMode="auto">
          <a:xfrm flipH="1">
            <a:off x="2152650" y="18636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25" idx="5"/>
            <a:endCxn id="97" idx="3"/>
          </p:cNvCxnSpPr>
          <p:nvPr/>
        </p:nvCxnSpPr>
        <p:spPr bwMode="auto">
          <a:xfrm>
            <a:off x="2206532" y="28161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98" idx="3"/>
            <a:endCxn id="101" idx="6"/>
          </p:cNvCxnSpPr>
          <p:nvPr/>
        </p:nvCxnSpPr>
        <p:spPr bwMode="auto">
          <a:xfrm flipH="1">
            <a:off x="2381250" y="16350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01" idx="6"/>
            <a:endCxn id="99" idx="1"/>
          </p:cNvCxnSpPr>
          <p:nvPr/>
        </p:nvCxnSpPr>
        <p:spPr bwMode="auto">
          <a:xfrm>
            <a:off x="2381250" y="18097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100" idx="3"/>
            <a:endCxn id="25" idx="0"/>
          </p:cNvCxnSpPr>
          <p:nvPr/>
        </p:nvCxnSpPr>
        <p:spPr bwMode="auto">
          <a:xfrm>
            <a:off x="2098768" y="22827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99" idx="5"/>
            <a:endCxn id="91" idx="0"/>
          </p:cNvCxnSpPr>
          <p:nvPr/>
        </p:nvCxnSpPr>
        <p:spPr bwMode="auto">
          <a:xfrm>
            <a:off x="2663732" y="21684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93" idx="4"/>
            <a:endCxn id="97" idx="6"/>
          </p:cNvCxnSpPr>
          <p:nvPr/>
        </p:nvCxnSpPr>
        <p:spPr bwMode="auto">
          <a:xfrm flipH="1">
            <a:off x="2609850" y="24955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98" idx="4"/>
            <a:endCxn id="99" idx="1"/>
          </p:cNvCxnSpPr>
          <p:nvPr/>
        </p:nvCxnSpPr>
        <p:spPr bwMode="auto">
          <a:xfrm flipH="1">
            <a:off x="2555968" y="16573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17" idx="5"/>
            <a:endCxn id="21" idx="3"/>
          </p:cNvCxnSpPr>
          <p:nvPr/>
        </p:nvCxnSpPr>
        <p:spPr bwMode="auto">
          <a:xfrm>
            <a:off x="3178082" y="28923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91" idx="7"/>
          </p:cNvCxnSpPr>
          <p:nvPr/>
        </p:nvCxnSpPr>
        <p:spPr bwMode="auto">
          <a:xfrm flipH="1">
            <a:off x="3006632" y="29233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21" idx="3"/>
            <a:endCxn id="19" idx="7"/>
          </p:cNvCxnSpPr>
          <p:nvPr/>
        </p:nvCxnSpPr>
        <p:spPr bwMode="auto">
          <a:xfrm flipH="1">
            <a:off x="3463832" y="30447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91" idx="2"/>
            <a:endCxn id="97" idx="5"/>
          </p:cNvCxnSpPr>
          <p:nvPr/>
        </p:nvCxnSpPr>
        <p:spPr bwMode="auto">
          <a:xfrm flipH="1" flipV="1">
            <a:off x="2587532" y="30447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96" idx="4"/>
            <a:endCxn id="97" idx="1"/>
          </p:cNvCxnSpPr>
          <p:nvPr/>
        </p:nvCxnSpPr>
        <p:spPr bwMode="auto">
          <a:xfrm>
            <a:off x="2457450" y="26098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91" idx="5"/>
            <a:endCxn id="19" idx="2"/>
          </p:cNvCxnSpPr>
          <p:nvPr/>
        </p:nvCxnSpPr>
        <p:spPr bwMode="auto">
          <a:xfrm flipV="1">
            <a:off x="3006632" y="32194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27" idx="2"/>
            <a:endCxn id="102" idx="7"/>
          </p:cNvCxnSpPr>
          <p:nvPr/>
        </p:nvCxnSpPr>
        <p:spPr bwMode="auto">
          <a:xfrm flipH="1">
            <a:off x="3311432" y="19621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22" idx="3"/>
            <a:endCxn id="102" idx="7"/>
          </p:cNvCxnSpPr>
          <p:nvPr/>
        </p:nvCxnSpPr>
        <p:spPr bwMode="auto">
          <a:xfrm flipH="1">
            <a:off x="3311432" y="17493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93" idx="3"/>
            <a:endCxn id="96" idx="6"/>
          </p:cNvCxnSpPr>
          <p:nvPr/>
        </p:nvCxnSpPr>
        <p:spPr bwMode="auto">
          <a:xfrm flipH="1">
            <a:off x="2533650" y="24732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93" idx="3"/>
            <a:endCxn id="25" idx="5"/>
          </p:cNvCxnSpPr>
          <p:nvPr/>
        </p:nvCxnSpPr>
        <p:spPr bwMode="auto">
          <a:xfrm flipH="1">
            <a:off x="2206532" y="24732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00" idx="4"/>
            <a:endCxn id="97" idx="2"/>
          </p:cNvCxnSpPr>
          <p:nvPr/>
        </p:nvCxnSpPr>
        <p:spPr bwMode="auto">
          <a:xfrm>
            <a:off x="2152650" y="23050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25" idx="7"/>
            <a:endCxn id="96" idx="2"/>
          </p:cNvCxnSpPr>
          <p:nvPr/>
        </p:nvCxnSpPr>
        <p:spPr bwMode="auto">
          <a:xfrm flipV="1">
            <a:off x="2206532" y="25336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92" idx="3"/>
            <a:endCxn id="94" idx="5"/>
          </p:cNvCxnSpPr>
          <p:nvPr/>
        </p:nvCxnSpPr>
        <p:spPr bwMode="auto">
          <a:xfrm flipH="1" flipV="1">
            <a:off x="3616232" y="23779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26" idx="2"/>
            <a:endCxn id="100" idx="7"/>
          </p:cNvCxnSpPr>
          <p:nvPr/>
        </p:nvCxnSpPr>
        <p:spPr bwMode="auto">
          <a:xfrm flipH="1">
            <a:off x="2206532" y="15430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2876550" y="31432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3829050" y="22669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876550" y="23431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486150" y="22479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800350" y="18097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2381250" y="24574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2457450" y="29146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2533650" y="15049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2533650" y="20383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76450" y="21526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2228850" y="17335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3181350" y="19621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286000" y="2362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2376544" y="2857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2781300" y="2247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0861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34671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9718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3796266" y="1790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 flipV="1">
            <a:off x="2826655" y="304446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 flipV="1">
            <a:off x="3238500" y="3048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 flipV="1">
            <a:off x="3314700" y="2590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 flipV="1">
            <a:off x="3733800" y="2514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 flipV="1">
            <a:off x="3390900" y="2152207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 flipV="1">
            <a:off x="3657600" y="2857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3" name="Straight Connector 122"/>
          <p:cNvCxnSpPr>
            <a:stCxn id="17" idx="2"/>
            <a:endCxn id="97" idx="6"/>
          </p:cNvCxnSpPr>
          <p:nvPr/>
        </p:nvCxnSpPr>
        <p:spPr bwMode="auto">
          <a:xfrm flipH="1">
            <a:off x="2609850" y="2838450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4038600" y="2171700"/>
            <a:ext cx="2895600" cy="1559116"/>
            <a:chOff x="2590800" y="1676400"/>
            <a:chExt cx="2895600" cy="1559116"/>
          </a:xfrm>
        </p:grpSpPr>
        <p:grpSp>
          <p:nvGrpSpPr>
            <p:cNvPr id="125" name="Group 124"/>
            <p:cNvGrpSpPr/>
            <p:nvPr/>
          </p:nvGrpSpPr>
          <p:grpSpPr>
            <a:xfrm>
              <a:off x="2590800" y="1676400"/>
              <a:ext cx="2895600" cy="1559116"/>
              <a:chOff x="2590800" y="1676400"/>
              <a:chExt cx="2895600" cy="1559116"/>
            </a:xfrm>
          </p:grpSpPr>
          <p:sp>
            <p:nvSpPr>
              <p:cNvPr id="220" name="Isosceles Triangle 219"/>
              <p:cNvSpPr/>
              <p:nvPr/>
            </p:nvSpPr>
            <p:spPr bwMode="auto">
              <a:xfrm rot="10429584">
                <a:off x="2590800" y="1768666"/>
                <a:ext cx="1254945" cy="1466850"/>
              </a:xfrm>
              <a:prstGeom prst="triangle">
                <a:avLst>
                  <a:gd name="adj" fmla="val 19136"/>
                </a:avLst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27" name="Cloud 126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200" b="1" dirty="0" smtClean="0">
                    <a:latin typeface="+mj-lt"/>
                  </a:rPr>
                  <a:t>  </a:t>
                </a:r>
                <a:r>
                  <a:rPr lang="en-US" sz="2200" b="1" dirty="0" smtClean="0">
                    <a:latin typeface="Myriad Pro" pitchFamily="34" charset="0"/>
                  </a:rPr>
                  <a:t>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28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19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9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17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154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13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advTm="24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of our algorithm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547034"/>
              </p:ext>
            </p:extLst>
          </p:nvPr>
        </p:nvGraphicFramePr>
        <p:xfrm>
          <a:off x="304800" y="8382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5410200" y="1752600"/>
            <a:ext cx="29718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rPr>
              <a:t>ntegrality gap: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rPr>
              <a:t>Ω(n)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4114800" y="2286000"/>
            <a:ext cx="1295400" cy="6096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410200" y="3733800"/>
            <a:ext cx="29718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rPr>
              <a:t>ntegrality gap: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rPr>
              <a:t> Ω(k)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4114800" y="4267200"/>
            <a:ext cx="1295400" cy="381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724400" y="4766608"/>
            <a:ext cx="4419600" cy="1938992"/>
          </a:xfrm>
          <a:prstGeom prst="rect">
            <a:avLst/>
          </a:prstGeom>
          <a:ln w="57150"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yriad Pro" pitchFamily="34" charset="0"/>
              </a:rPr>
              <a:t>O(</a:t>
            </a:r>
            <a:r>
              <a:rPr lang="en-US" sz="2400" b="1" dirty="0" err="1" smtClean="0">
                <a:latin typeface="Myriad Pro" pitchFamily="34" charset="0"/>
              </a:rPr>
              <a:t>r</a:t>
            </a:r>
            <a:r>
              <a:rPr lang="en-US" sz="2400" b="1" dirty="0" err="1">
                <a:latin typeface="Myriad Pro" pitchFamily="34" charset="0"/>
              </a:rPr>
              <a:t>∙</a:t>
            </a:r>
            <a:r>
              <a:rPr lang="en-US" sz="2400" b="1" dirty="0" err="1" smtClean="0">
                <a:latin typeface="Myriad Pro" pitchFamily="34" charset="0"/>
              </a:rPr>
              <a:t>k</a:t>
            </a:r>
            <a:r>
              <a:rPr lang="en-US" sz="2400" b="1" dirty="0" err="1">
                <a:latin typeface="Myriad Pro" pitchFamily="34" charset="0"/>
              </a:rPr>
              <a:t>∙log</a:t>
            </a:r>
            <a:r>
              <a:rPr lang="en-US" sz="2400" b="1" dirty="0">
                <a:latin typeface="Myriad Pro" pitchFamily="34" charset="0"/>
              </a:rPr>
              <a:t> </a:t>
            </a:r>
            <a:r>
              <a:rPr lang="en-US" sz="2400" b="1" dirty="0" smtClean="0">
                <a:latin typeface="Myriad Pro" pitchFamily="34" charset="0"/>
              </a:rPr>
              <a:t>n)</a:t>
            </a:r>
            <a:r>
              <a:rPr lang="en-US" sz="2400" dirty="0" smtClean="0">
                <a:latin typeface="Myriad Pro" pitchFamily="34" charset="0"/>
              </a:rPr>
              <a:t>-approximation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Myriad Pro" pitchFamily="34" charset="0"/>
              </a:rPr>
              <a:t>l</a:t>
            </a:r>
            <a:r>
              <a:rPr lang="en-US" sz="2400" b="1" dirty="0" smtClean="0">
                <a:latin typeface="Myriad Pro" pitchFamily="34" charset="0"/>
              </a:rPr>
              <a:t>og n</a:t>
            </a:r>
            <a:r>
              <a:rPr lang="en-US" sz="2400" dirty="0" smtClean="0">
                <a:latin typeface="Myriad Pro" pitchFamily="34" charset="0"/>
              </a:rPr>
              <a:t>: harder than set cover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latin typeface="Myriad Pro" pitchFamily="34" charset="0"/>
              </a:rPr>
              <a:t>r</a:t>
            </a:r>
            <a:r>
              <a:rPr lang="en-US" sz="2400" dirty="0" smtClean="0">
                <a:latin typeface="Myriad Pro" pitchFamily="34" charset="0"/>
              </a:rPr>
              <a:t>: the cost of “emulating” IP: requires a </a:t>
            </a:r>
            <a:r>
              <a:rPr lang="en-US" sz="2400" b="1" dirty="0" smtClean="0">
                <a:latin typeface="Myriad Pro" pitchFamily="34" charset="0"/>
              </a:rPr>
              <a:t>connected</a:t>
            </a:r>
            <a:r>
              <a:rPr lang="en-US" sz="2400" dirty="0" smtClean="0">
                <a:latin typeface="Myriad Pro" pitchFamily="34" charset="0"/>
              </a:rPr>
              <a:t> </a:t>
            </a:r>
            <a:r>
              <a:rPr lang="en-US" sz="2400" dirty="0" err="1" smtClean="0">
                <a:latin typeface="Myriad Pro" pitchFamily="34" charset="0"/>
              </a:rPr>
              <a:t>seedset</a:t>
            </a:r>
            <a:endParaRPr lang="en-US" sz="2400" dirty="0">
              <a:latin typeface="Myriad Pro" pitchFamily="34" charset="0"/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 bwMode="auto">
          <a:xfrm flipH="1" flipV="1">
            <a:off x="4038600" y="5604808"/>
            <a:ext cx="685800" cy="13129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1550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935C2F-DF58-FD48-8F86-D11A042E0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A018EB-FE81-3B4E-BE00-9E3474449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172B59-81C1-4C4B-8C56-0551CEAF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A13BF3-6822-9742-8FC7-CC49EAB27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5E30C0-5B02-2340-B08D-A86C89022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413600-7E63-7643-A8FF-EC265434A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823E9CB9-192E-CB48-99E3-388F640E2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823E9CB9-192E-CB48-99E3-388F640E2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823E9CB9-192E-CB48-99E3-388F640E2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823E9CB9-192E-CB48-99E3-388F640E2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6" grpId="1">
        <p:bldSub>
          <a:bldDgm/>
        </p:bldSub>
      </p:bldGraphic>
      <p:bldP spid="7" grpId="0" animBg="1"/>
      <p:bldP spid="21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Linearization: terminology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9" name="Oval 528"/>
          <p:cNvSpPr/>
          <p:nvPr/>
        </p:nvSpPr>
        <p:spPr bwMode="auto">
          <a:xfrm flipV="1">
            <a:off x="1400175" y="2986863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2286000" y="1676400"/>
            <a:ext cx="342900" cy="342900"/>
          </a:xfrm>
          <a:prstGeom prst="ellipse">
            <a:avLst/>
          </a:prstGeom>
          <a:solidFill>
            <a:schemeClr val="bg1">
              <a:alpha val="62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2743199" y="1952565"/>
            <a:ext cx="1476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2819400" y="2610533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Activation sequence:</a:t>
            </a:r>
          </a:p>
          <a:p>
            <a:r>
              <a:rPr lang="en-US" sz="2000" b="1" dirty="0" smtClean="0">
                <a:latin typeface="Myriad Pro" pitchFamily="34" charset="0"/>
              </a:rPr>
              <a:t>(</a:t>
            </a:r>
            <a:r>
              <a:rPr lang="en-US" sz="2000" dirty="0" smtClean="0">
                <a:latin typeface="Myriad Pro" pitchFamily="34" charset="0"/>
              </a:rPr>
              <a:t>Time at which nodes activate, one per step)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95600" y="3429000"/>
            <a:ext cx="5181600" cy="152400"/>
            <a:chOff x="2895600" y="3620243"/>
            <a:chExt cx="5181600" cy="152400"/>
          </a:xfrm>
        </p:grpSpPr>
        <p:sp>
          <p:nvSpPr>
            <p:cNvPr id="315" name="Oval 314"/>
            <p:cNvSpPr/>
            <p:nvPr/>
          </p:nvSpPr>
          <p:spPr bwMode="auto">
            <a:xfrm flipV="1">
              <a:off x="2895600" y="3620243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3" name="Oval 332"/>
            <p:cNvSpPr/>
            <p:nvPr/>
          </p:nvSpPr>
          <p:spPr bwMode="auto">
            <a:xfrm flipV="1">
              <a:off x="3352800" y="3620243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4" name="Oval 333"/>
            <p:cNvSpPr/>
            <p:nvPr/>
          </p:nvSpPr>
          <p:spPr bwMode="auto">
            <a:xfrm flipV="1">
              <a:off x="3810000" y="3620243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5" name="Oval 334"/>
            <p:cNvSpPr/>
            <p:nvPr/>
          </p:nvSpPr>
          <p:spPr bwMode="auto">
            <a:xfrm flipV="1">
              <a:off x="4267200" y="3620243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6" name="Oval 335"/>
            <p:cNvSpPr/>
            <p:nvPr/>
          </p:nvSpPr>
          <p:spPr bwMode="auto">
            <a:xfrm flipV="1">
              <a:off x="4724400" y="3620243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7" name="Oval 336"/>
            <p:cNvSpPr/>
            <p:nvPr/>
          </p:nvSpPr>
          <p:spPr bwMode="auto">
            <a:xfrm flipV="1">
              <a:off x="5181600" y="3620243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8" name="Oval 337"/>
            <p:cNvSpPr/>
            <p:nvPr/>
          </p:nvSpPr>
          <p:spPr bwMode="auto">
            <a:xfrm flipV="1">
              <a:off x="5638800" y="3620243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9" name="Oval 338"/>
            <p:cNvSpPr/>
            <p:nvPr/>
          </p:nvSpPr>
          <p:spPr bwMode="auto">
            <a:xfrm flipV="1">
              <a:off x="6096000" y="3620243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0" name="Oval 339"/>
            <p:cNvSpPr/>
            <p:nvPr/>
          </p:nvSpPr>
          <p:spPr bwMode="auto">
            <a:xfrm flipV="1">
              <a:off x="6553200" y="3620243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1" name="Oval 340"/>
            <p:cNvSpPr/>
            <p:nvPr/>
          </p:nvSpPr>
          <p:spPr bwMode="auto">
            <a:xfrm flipV="1">
              <a:off x="7010400" y="3620243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2" name="Oval 341"/>
            <p:cNvSpPr/>
            <p:nvPr/>
          </p:nvSpPr>
          <p:spPr bwMode="auto">
            <a:xfrm flipV="1">
              <a:off x="7467600" y="3620243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3" name="Oval 342"/>
            <p:cNvSpPr/>
            <p:nvPr/>
          </p:nvSpPr>
          <p:spPr bwMode="auto">
            <a:xfrm flipV="1">
              <a:off x="7924800" y="3620243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44" name="Oval 343"/>
          <p:cNvSpPr/>
          <p:nvPr/>
        </p:nvSpPr>
        <p:spPr bwMode="auto">
          <a:xfrm flipV="1">
            <a:off x="8822184" y="342900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 flipV="1">
            <a:off x="8382000" y="3429000"/>
            <a:ext cx="152400" cy="152400"/>
          </a:xfrm>
          <a:prstGeom prst="ellipse">
            <a:avLst/>
          </a:prstGeom>
          <a:solidFill>
            <a:srgbClr val="008000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743200" y="737191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The problem:  </a:t>
            </a:r>
            <a:r>
              <a:rPr lang="en-US" sz="2000" dirty="0" smtClean="0">
                <a:latin typeface="Myriad Pro" pitchFamily="34" charset="0"/>
              </a:rPr>
              <a:t>Given the graph and thresholds </a:t>
            </a:r>
            <a:r>
              <a:rPr lang="el-GR" sz="2000" b="1" dirty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dirty="0" smtClean="0">
                <a:solidFill>
                  <a:srgbClr val="002060"/>
                </a:solidFill>
                <a:latin typeface="Myriad Pro" pitchFamily="34" charset="0"/>
              </a:rPr>
              <a:t>, </a:t>
            </a:r>
            <a:r>
              <a:rPr lang="en-US" sz="2000" dirty="0" smtClean="0">
                <a:latin typeface="Myriad Pro" pitchFamily="34" charset="0"/>
              </a:rPr>
              <a:t>find the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activates every node in the graph.</a:t>
            </a:r>
          </a:p>
        </p:txBody>
      </p:sp>
      <p:sp>
        <p:nvSpPr>
          <p:cNvPr id="243" name="Oval 242"/>
          <p:cNvSpPr/>
          <p:nvPr/>
        </p:nvSpPr>
        <p:spPr bwMode="auto">
          <a:xfrm>
            <a:off x="4066953" y="2085975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4" name="Oval 243"/>
          <p:cNvSpPr/>
          <p:nvPr/>
        </p:nvSpPr>
        <p:spPr bwMode="auto">
          <a:xfrm>
            <a:off x="4295553" y="1876425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0" name="Oval 249"/>
          <p:cNvSpPr/>
          <p:nvPr/>
        </p:nvSpPr>
        <p:spPr bwMode="auto">
          <a:xfrm>
            <a:off x="4447953" y="212540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Oval 250"/>
          <p:cNvSpPr/>
          <p:nvPr/>
        </p:nvSpPr>
        <p:spPr bwMode="auto">
          <a:xfrm>
            <a:off x="4676553" y="1851173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4901609" y="209713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7" name="Oval 316"/>
          <p:cNvSpPr/>
          <p:nvPr/>
        </p:nvSpPr>
        <p:spPr bwMode="auto">
          <a:xfrm>
            <a:off x="5029200" y="1828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9" name="Oval 348"/>
          <p:cNvSpPr/>
          <p:nvPr/>
        </p:nvSpPr>
        <p:spPr bwMode="auto">
          <a:xfrm flipV="1">
            <a:off x="2288382" y="4258118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0" name="Oval 349"/>
          <p:cNvSpPr/>
          <p:nvPr/>
        </p:nvSpPr>
        <p:spPr bwMode="auto">
          <a:xfrm flipV="1">
            <a:off x="1946368" y="4316459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1" name="Oval 350"/>
          <p:cNvSpPr/>
          <p:nvPr/>
        </p:nvSpPr>
        <p:spPr bwMode="auto">
          <a:xfrm flipV="1">
            <a:off x="503191" y="3855991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2" name="Oval 351"/>
          <p:cNvSpPr/>
          <p:nvPr/>
        </p:nvSpPr>
        <p:spPr bwMode="auto">
          <a:xfrm flipV="1">
            <a:off x="867080" y="4086225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3" name="Oval 352"/>
          <p:cNvSpPr/>
          <p:nvPr/>
        </p:nvSpPr>
        <p:spPr bwMode="auto">
          <a:xfrm flipV="1">
            <a:off x="546691" y="4415115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5" name="Oval 354"/>
          <p:cNvSpPr/>
          <p:nvPr/>
        </p:nvSpPr>
        <p:spPr bwMode="auto">
          <a:xfrm>
            <a:off x="1817641" y="253365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6" name="Oval 355"/>
          <p:cNvSpPr/>
          <p:nvPr/>
        </p:nvSpPr>
        <p:spPr bwMode="auto">
          <a:xfrm>
            <a:off x="2266867" y="2041618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7" name="Oval 356"/>
          <p:cNvSpPr/>
          <p:nvPr/>
        </p:nvSpPr>
        <p:spPr bwMode="auto">
          <a:xfrm flipV="1">
            <a:off x="2247900" y="394335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8</a:t>
            </a:r>
            <a:endParaRPr lang="en-US" sz="2000" dirty="0" smtClean="0"/>
          </a:p>
          <a:p>
            <a:pPr algn="ctr"/>
            <a:r>
              <a:rPr lang="el-GR" sz="2000" b="1" dirty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9900FF"/>
              </a:solidFill>
              <a:latin typeface="Myriad Pro" pitchFamily="34" charset="0"/>
            </a:endParaRP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149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2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2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2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2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2" grpId="0" animBg="1"/>
      <p:bldP spid="254" grpId="0" animBg="1"/>
      <p:bldP spid="262" grpId="0" animBg="1"/>
      <p:bldP spid="267" grpId="0" animBg="1"/>
      <p:bldP spid="269" grpId="0" animBg="1"/>
      <p:bldP spid="263" grpId="0" animBg="1"/>
      <p:bldP spid="529" grpId="0" animBg="1"/>
      <p:bldP spid="216" grpId="2" animBg="1"/>
      <p:bldP spid="228" grpId="0"/>
      <p:bldP spid="316" grpId="0"/>
      <p:bldP spid="344" grpId="0" animBg="1"/>
      <p:bldP spid="345" grpId="0" animBg="1"/>
      <p:bldP spid="243" grpId="0" animBg="1"/>
      <p:bldP spid="244" grpId="0" animBg="1"/>
      <p:bldP spid="250" grpId="0" animBg="1"/>
      <p:bldP spid="251" grpId="0" animBg="1"/>
      <p:bldP spid="314" grpId="0" animBg="1"/>
      <p:bldP spid="3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Linearization: </a:t>
            </a:r>
            <a:r>
              <a:rPr lang="en-US" dirty="0" smtClean="0"/>
              <a:t>connectivity</a:t>
            </a:r>
            <a:endParaRPr lang="en-US" dirty="0"/>
          </a:p>
        </p:txBody>
      </p: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3" name="Oval 432"/>
          <p:cNvSpPr/>
          <p:nvPr/>
        </p:nvSpPr>
        <p:spPr bwMode="auto">
          <a:xfrm>
            <a:off x="2324100" y="1295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2" name="Oval 481"/>
          <p:cNvSpPr/>
          <p:nvPr/>
        </p:nvSpPr>
        <p:spPr bwMode="auto">
          <a:xfrm flipV="1">
            <a:off x="819150" y="4076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5" name="Oval 484"/>
          <p:cNvSpPr/>
          <p:nvPr/>
        </p:nvSpPr>
        <p:spPr bwMode="auto">
          <a:xfrm flipV="1">
            <a:off x="895350" y="3619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7" name="Oval 496"/>
          <p:cNvSpPr/>
          <p:nvPr/>
        </p:nvSpPr>
        <p:spPr bwMode="auto">
          <a:xfrm flipV="1">
            <a:off x="514350" y="4381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8" name="Oval 497"/>
          <p:cNvSpPr/>
          <p:nvPr/>
        </p:nvSpPr>
        <p:spPr bwMode="auto">
          <a:xfrm flipV="1">
            <a:off x="51435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9" name="Oval 528"/>
          <p:cNvSpPr/>
          <p:nvPr/>
        </p:nvSpPr>
        <p:spPr bwMode="auto">
          <a:xfrm flipV="1">
            <a:off x="1400175" y="2986863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4" name="TextBox 533"/>
          <p:cNvSpPr txBox="1"/>
          <p:nvPr/>
        </p:nvSpPr>
        <p:spPr>
          <a:xfrm>
            <a:off x="3276600" y="1447800"/>
            <a:ext cx="1577355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utility(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u</a:t>
            </a:r>
            <a:r>
              <a:rPr lang="en-US" sz="2000" b="1" dirty="0" smtClean="0">
                <a:latin typeface="Myriad Pro" pitchFamily="34" charset="0"/>
              </a:rPr>
              <a:t>) = 7</a:t>
            </a:r>
          </a:p>
        </p:txBody>
      </p:sp>
      <p:sp>
        <p:nvSpPr>
          <p:cNvPr id="539" name="TextBox 538"/>
          <p:cNvSpPr txBox="1"/>
          <p:nvPr/>
        </p:nvSpPr>
        <p:spPr>
          <a:xfrm>
            <a:off x="2743200" y="7620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The trouble with disjoint components: </a:t>
            </a:r>
          </a:p>
          <a:p>
            <a:r>
              <a:rPr lang="en-US" sz="2000" dirty="0" smtClean="0">
                <a:latin typeface="Myriad Pro" pitchFamily="34" charset="0"/>
              </a:rPr>
              <a:t>Activation of a distant node can dramatically change utility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2286000" y="1676400"/>
            <a:ext cx="342900" cy="342900"/>
          </a:xfrm>
          <a:prstGeom prst="ellipse">
            <a:avLst/>
          </a:prstGeom>
          <a:solidFill>
            <a:schemeClr val="bg1">
              <a:alpha val="62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876800" y="1295400"/>
            <a:ext cx="139711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Myriad Pro" pitchFamily="34" charset="0"/>
              </a:rPr>
              <a:t>v</a:t>
            </a:r>
            <a:r>
              <a:rPr lang="en-US" sz="2000" b="1" dirty="0" smtClean="0">
                <a:latin typeface="Myriad Pro" pitchFamily="34" charset="0"/>
              </a:rPr>
              <a:t> activates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048693" y="1855741"/>
            <a:ext cx="1219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3" name="TextBox 222"/>
          <p:cNvSpPr txBox="1"/>
          <p:nvPr/>
        </p:nvSpPr>
        <p:spPr>
          <a:xfrm>
            <a:off x="6332273" y="1463222"/>
            <a:ext cx="1668727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utility(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u</a:t>
            </a:r>
            <a:r>
              <a:rPr lang="en-US" sz="2000" b="1" dirty="0" smtClean="0">
                <a:latin typeface="Myriad Pro" pitchFamily="34" charset="0"/>
              </a:rPr>
              <a:t>)= 15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2743200" y="213354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 pitchFamily="34" charset="0"/>
              </a:rPr>
              <a:t>It’s difficult to encode this with local constraints.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2743200" y="2753142"/>
            <a:ext cx="6400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What if we search for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connected activation sequences</a:t>
            </a:r>
            <a:r>
              <a:rPr lang="en-US" sz="2000" b="1" dirty="0" smtClean="0">
                <a:latin typeface="Myriad Pro" pitchFamily="34" charset="0"/>
              </a:rPr>
              <a:t>?</a:t>
            </a:r>
            <a:endParaRPr lang="en-US" sz="2000" dirty="0" smtClean="0">
              <a:latin typeface="Myriad Pro" pitchFamily="34" charset="0"/>
            </a:endParaRPr>
          </a:p>
          <a:p>
            <a:r>
              <a:rPr lang="en-US" sz="2000" dirty="0" smtClean="0">
                <a:latin typeface="Myriad Pro" pitchFamily="34" charset="0"/>
              </a:rPr>
              <a:t>(There is a single connected active component at all times)</a:t>
            </a:r>
          </a:p>
          <a:p>
            <a:endParaRPr lang="en-US" sz="600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Utility at activation </a:t>
            </a:r>
            <a:r>
              <a:rPr lang="en-US" sz="2000" b="1" dirty="0" smtClean="0">
                <a:latin typeface="Myriad Pro" pitchFamily="34" charset="0"/>
              </a:rPr>
              <a:t>=</a:t>
            </a:r>
            <a:r>
              <a:rPr lang="en-US" sz="2000" dirty="0" smtClean="0">
                <a:latin typeface="Myriad Pro" pitchFamily="34" charset="0"/>
              </a:rPr>
              <a:t> position in sequence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600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To extract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consistent with sequence: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600" dirty="0" smtClean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Just check if t &gt; </a:t>
            </a:r>
            <a:r>
              <a:rPr lang="el-GR" sz="2000" b="1" dirty="0" smtClean="0">
                <a:latin typeface="Myriad Pro" pitchFamily="34" charset="0"/>
              </a:rPr>
              <a:t>θ</a:t>
            </a:r>
            <a:r>
              <a:rPr lang="en-US" sz="2000" b="1" dirty="0" smtClean="0">
                <a:latin typeface="Myriad Pro" pitchFamily="34" charset="0"/>
              </a:rPr>
              <a:t> !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 flipV="1">
            <a:off x="914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28600" y="53910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Activation sequence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0" name="Oval 319"/>
          <p:cNvSpPr/>
          <p:nvPr/>
        </p:nvSpPr>
        <p:spPr bwMode="auto">
          <a:xfrm flipV="1">
            <a:off x="2209800" y="3619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 flipV="1">
            <a:off x="1790700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 flipV="1">
            <a:off x="1371600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 flipV="1">
            <a:off x="13335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8" name="Oval 327"/>
          <p:cNvSpPr/>
          <p:nvPr/>
        </p:nvSpPr>
        <p:spPr bwMode="auto">
          <a:xfrm flipV="1">
            <a:off x="17907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 flipV="1">
            <a:off x="22860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1" name="Oval 330"/>
          <p:cNvSpPr/>
          <p:nvPr/>
        </p:nvSpPr>
        <p:spPr bwMode="auto">
          <a:xfrm flipV="1">
            <a:off x="1943100" y="1676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2" name="Oval 331"/>
          <p:cNvSpPr/>
          <p:nvPr/>
        </p:nvSpPr>
        <p:spPr bwMode="auto">
          <a:xfrm flipV="1">
            <a:off x="2209800" y="2362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3" name="Oval 332"/>
          <p:cNvSpPr/>
          <p:nvPr/>
        </p:nvSpPr>
        <p:spPr bwMode="auto">
          <a:xfrm flipV="1">
            <a:off x="13716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4" name="Oval 333"/>
          <p:cNvSpPr/>
          <p:nvPr/>
        </p:nvSpPr>
        <p:spPr bwMode="auto">
          <a:xfrm flipV="1">
            <a:off x="18288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5" name="Oval 334"/>
          <p:cNvSpPr/>
          <p:nvPr/>
        </p:nvSpPr>
        <p:spPr bwMode="auto">
          <a:xfrm flipV="1">
            <a:off x="22860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6" name="Oval 335"/>
          <p:cNvSpPr/>
          <p:nvPr/>
        </p:nvSpPr>
        <p:spPr bwMode="auto">
          <a:xfrm flipV="1">
            <a:off x="27432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7" name="Oval 336"/>
          <p:cNvSpPr/>
          <p:nvPr/>
        </p:nvSpPr>
        <p:spPr bwMode="auto">
          <a:xfrm flipV="1">
            <a:off x="3200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8" name="Oval 337"/>
          <p:cNvSpPr/>
          <p:nvPr/>
        </p:nvSpPr>
        <p:spPr bwMode="auto">
          <a:xfrm flipV="1">
            <a:off x="3657600" y="61722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9" name="Oval 338"/>
          <p:cNvSpPr/>
          <p:nvPr/>
        </p:nvSpPr>
        <p:spPr bwMode="auto">
          <a:xfrm flipV="1">
            <a:off x="4114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0" name="Oval 339"/>
          <p:cNvSpPr/>
          <p:nvPr/>
        </p:nvSpPr>
        <p:spPr bwMode="auto">
          <a:xfrm flipV="1">
            <a:off x="45720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1" name="Oval 340"/>
          <p:cNvSpPr/>
          <p:nvPr/>
        </p:nvSpPr>
        <p:spPr bwMode="auto">
          <a:xfrm flipV="1">
            <a:off x="50292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2" name="Oval 341"/>
          <p:cNvSpPr/>
          <p:nvPr/>
        </p:nvSpPr>
        <p:spPr bwMode="auto">
          <a:xfrm flipV="1">
            <a:off x="5486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3" name="Oval 342"/>
          <p:cNvSpPr/>
          <p:nvPr/>
        </p:nvSpPr>
        <p:spPr bwMode="auto">
          <a:xfrm flipV="1">
            <a:off x="59436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4" name="Oval 343"/>
          <p:cNvSpPr/>
          <p:nvPr/>
        </p:nvSpPr>
        <p:spPr bwMode="auto">
          <a:xfrm flipV="1">
            <a:off x="6840984" y="617220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 flipV="1">
            <a:off x="6400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7646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6" name="TextBox 345"/>
          <p:cNvSpPr txBox="1"/>
          <p:nvPr/>
        </p:nvSpPr>
        <p:spPr>
          <a:xfrm>
            <a:off x="56210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9900FF"/>
                </a:solidFill>
                <a:latin typeface="+mj-lt"/>
              </a:rPr>
              <a:t>θ</a:t>
            </a:r>
            <a:endParaRPr lang="en-US" sz="2000" b="1" dirty="0" smtClean="0">
              <a:latin typeface="Myriad Pro" pitchFamily="34" charset="0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5834739" y="6439475"/>
            <a:ext cx="255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  <a:sym typeface="Wingdings 3"/>
              </a:rPr>
              <a:t> 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u</a:t>
            </a:r>
            <a:r>
              <a:rPr lang="en-US" sz="2000" b="1" dirty="0" smtClean="0">
                <a:latin typeface="Myriad Pro" pitchFamily="34" charset="0"/>
              </a:rPr>
              <a:t> is not a seed!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6248400" y="5486400"/>
            <a:ext cx="2105063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utility(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u</a:t>
            </a:r>
            <a:r>
              <a:rPr lang="en-US" sz="2000" b="1" dirty="0" smtClean="0">
                <a:latin typeface="Myriad Pro" pitchFamily="34" charset="0"/>
              </a:rPr>
              <a:t>)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= 15 &gt; </a:t>
            </a:r>
            <a:r>
              <a:rPr lang="el-GR" sz="2000" b="1" dirty="0" smtClean="0">
                <a:solidFill>
                  <a:srgbClr val="9900FF"/>
                </a:solidFill>
                <a:latin typeface="Myriad Pro" pitchFamily="34" charset="0"/>
              </a:rPr>
              <a:t>θ</a:t>
            </a:r>
            <a:endParaRPr lang="en-US" sz="2000" b="1" dirty="0">
              <a:latin typeface="Myriad Pro" pitchFamily="34" charset="0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8</a:t>
            </a:r>
            <a:endParaRPr lang="en-US" sz="2000" dirty="0" smtClean="0"/>
          </a:p>
          <a:p>
            <a:pPr algn="ctr"/>
            <a:r>
              <a:rPr lang="el-GR" sz="2000" b="1" dirty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9900FF"/>
              </a:solidFill>
              <a:latin typeface="Myriad Pro" pitchFamily="34" charset="0"/>
            </a:endParaRPr>
          </a:p>
          <a:p>
            <a:pPr algn="ctr"/>
            <a:endParaRPr lang="en-US" sz="2000" dirty="0"/>
          </a:p>
        </p:txBody>
      </p:sp>
      <p:cxnSp>
        <p:nvCxnSpPr>
          <p:cNvPr id="350" name="Straight Connector 349"/>
          <p:cNvCxnSpPr/>
          <p:nvPr/>
        </p:nvCxnSpPr>
        <p:spPr bwMode="auto">
          <a:xfrm>
            <a:off x="16498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TextBox 350"/>
          <p:cNvSpPr txBox="1"/>
          <p:nvPr/>
        </p:nvSpPr>
        <p:spPr>
          <a:xfrm>
            <a:off x="15062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C0000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cxnSp>
        <p:nvCxnSpPr>
          <p:cNvPr id="352" name="Straight Connector 351"/>
          <p:cNvCxnSpPr/>
          <p:nvPr/>
        </p:nvCxnSpPr>
        <p:spPr bwMode="auto">
          <a:xfrm>
            <a:off x="25642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3" name="TextBox 352"/>
          <p:cNvSpPr txBox="1"/>
          <p:nvPr/>
        </p:nvSpPr>
        <p:spPr>
          <a:xfrm>
            <a:off x="24206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206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2060"/>
              </a:solidFill>
              <a:latin typeface="Myriad Pro" pitchFamily="34" charset="0"/>
            </a:endParaRPr>
          </a:p>
        </p:txBody>
      </p:sp>
      <p:cxnSp>
        <p:nvCxnSpPr>
          <p:cNvPr id="354" name="Straight Connector 353"/>
          <p:cNvCxnSpPr/>
          <p:nvPr/>
        </p:nvCxnSpPr>
        <p:spPr bwMode="auto">
          <a:xfrm>
            <a:off x="44692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5" name="TextBox 354"/>
          <p:cNvSpPr txBox="1"/>
          <p:nvPr/>
        </p:nvSpPr>
        <p:spPr>
          <a:xfrm>
            <a:off x="43256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B05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B050"/>
              </a:solidFill>
              <a:latin typeface="Myriad Pro" pitchFamily="34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743200" y="5410200"/>
            <a:ext cx="1670329" cy="1485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  utility(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v</a:t>
            </a:r>
            <a:r>
              <a:rPr lang="en-US" sz="2000" b="1" dirty="0" smtClean="0">
                <a:latin typeface="Myriad Pro" pitchFamily="34" charset="0"/>
              </a:rPr>
              <a:t>)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&lt; </a:t>
            </a:r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endParaRPr lang="en-US" sz="2000" b="1" dirty="0" smtClean="0">
              <a:solidFill>
                <a:srgbClr val="00B050"/>
              </a:solidFill>
              <a:latin typeface="Myriad Pro" pitchFamily="34" charset="0"/>
            </a:endParaRPr>
          </a:p>
          <a:p>
            <a:endParaRPr lang="en-US" sz="2000" b="1" dirty="0">
              <a:solidFill>
                <a:srgbClr val="00B050"/>
              </a:solidFill>
              <a:latin typeface="Myriad Pro" pitchFamily="34" charset="0"/>
            </a:endParaRPr>
          </a:p>
          <a:p>
            <a:endParaRPr lang="en-US" sz="2000" b="1" dirty="0" smtClean="0">
              <a:solidFill>
                <a:srgbClr val="00B050"/>
              </a:solidFill>
              <a:latin typeface="Myriad Pro" pitchFamily="34" charset="0"/>
            </a:endParaRPr>
          </a:p>
          <a:p>
            <a:r>
              <a:rPr lang="en-US" sz="2000" b="1" dirty="0">
                <a:latin typeface="Myriad Pro" pitchFamily="34" charset="0"/>
                <a:sym typeface="Wingdings 3"/>
              </a:rPr>
              <a:t>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v </a:t>
            </a:r>
            <a:r>
              <a:rPr lang="en-US" sz="2000" b="1" dirty="0" smtClean="0">
                <a:solidFill>
                  <a:schemeClr val="tx2"/>
                </a:solidFill>
                <a:latin typeface="Myriad Pro" pitchFamily="34" charset="0"/>
              </a:rPr>
              <a:t>is a seed</a:t>
            </a:r>
            <a:endParaRPr lang="en-US" sz="2000" b="1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2971800" y="4914901"/>
            <a:ext cx="5562600" cy="10287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 smtClean="0">
                <a:solidFill>
                  <a:schemeClr val="bg1"/>
                </a:solidFill>
                <a:latin typeface="Myriad Pro" pitchFamily="34" charset="0"/>
              </a:rPr>
              <a:t>Thm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: 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There is a 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connected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 activation sequence which has |</a:t>
            </a:r>
            <a:r>
              <a:rPr lang="en-US" sz="2400" dirty="0" err="1" smtClean="0">
                <a:solidFill>
                  <a:schemeClr val="bg1"/>
                </a:solidFill>
                <a:latin typeface="Myriad Pro" pitchFamily="34" charset="0"/>
              </a:rPr>
              <a:t>seedset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| &lt; 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2opt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.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3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" grpId="0" animBg="1"/>
      <p:bldP spid="482" grpId="0" animBg="1"/>
      <p:bldP spid="485" grpId="0" animBg="1"/>
      <p:bldP spid="497" grpId="0" animBg="1"/>
      <p:bldP spid="498" grpId="0" animBg="1"/>
      <p:bldP spid="529" grpId="0" animBg="1"/>
      <p:bldP spid="529" grpId="1" animBg="1"/>
      <p:bldP spid="529" grpId="2" animBg="1"/>
      <p:bldP spid="534" grpId="0"/>
      <p:bldP spid="216" grpId="0" animBg="1"/>
      <p:bldP spid="216" grpId="1" animBg="1"/>
      <p:bldP spid="216" grpId="2" animBg="1"/>
      <p:bldP spid="219" grpId="0" build="p"/>
      <p:bldP spid="223" grpId="0" build="p"/>
      <p:bldP spid="228" grpId="0"/>
      <p:bldP spid="229" grpId="0" build="p"/>
      <p:bldP spid="315" grpId="0" animBg="1"/>
      <p:bldP spid="316" grpId="0"/>
      <p:bldP spid="318" grpId="0" animBg="1"/>
      <p:bldP spid="319" grpId="0" animBg="1"/>
      <p:bldP spid="320" grpId="0" animBg="1"/>
      <p:bldP spid="320" grpId="1" animBg="1"/>
      <p:bldP spid="321" grpId="0" animBg="1"/>
      <p:bldP spid="322" grpId="0" animBg="1"/>
      <p:bldP spid="323" grpId="0" animBg="1"/>
      <p:bldP spid="323" grpId="1" animBg="1"/>
      <p:bldP spid="324" grpId="0" animBg="1"/>
      <p:bldP spid="325" grpId="0" animBg="1"/>
      <p:bldP spid="325" grpId="1" animBg="1"/>
      <p:bldP spid="326" grpId="0" animBg="1"/>
      <p:bldP spid="326" grpId="1" animBg="1"/>
      <p:bldP spid="327" grpId="0" animBg="1"/>
      <p:bldP spid="328" grpId="0" animBg="1"/>
      <p:bldP spid="328" grpId="1" animBg="1"/>
      <p:bldP spid="329" grpId="0" animBg="1"/>
      <p:bldP spid="330" grpId="0" animBg="1"/>
      <p:bldP spid="331" grpId="0" animBg="1"/>
      <p:bldP spid="331" grpId="1" animBg="1"/>
      <p:bldP spid="332" grpId="0" animBg="1"/>
      <p:bldP spid="332" grpId="1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/>
      <p:bldP spid="347" grpId="1" build="allAtOnce"/>
      <p:bldP spid="348" grpId="0"/>
      <p:bldP spid="351" grpId="0"/>
      <p:bldP spid="353" grpId="0"/>
      <p:bldP spid="355" grpId="0"/>
      <p:bldP spid="357" grpId="0"/>
      <p:bldP spid="2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Box 365"/>
          <p:cNvSpPr txBox="1"/>
          <p:nvPr/>
        </p:nvSpPr>
        <p:spPr>
          <a:xfrm>
            <a:off x="228600" y="53910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Activation sequence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400" dirty="0" smtClean="0"/>
              <a:t> This IP finds optimal </a:t>
            </a:r>
            <a:r>
              <a:rPr lang="en-US" sz="2400" dirty="0" smtClean="0">
                <a:solidFill>
                  <a:srgbClr val="C00000"/>
                </a:solidFill>
              </a:rPr>
              <a:t>connected</a:t>
            </a:r>
            <a:r>
              <a:rPr lang="en-US" sz="2400" dirty="0" smtClean="0"/>
              <a:t> activation sequences</a:t>
            </a:r>
            <a:endParaRPr lang="en-US" sz="2400" dirty="0"/>
          </a:p>
        </p:txBody>
      </p: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43200" y="84516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yriad Pro" pitchFamily="34" charset="0"/>
              </a:rPr>
              <a:t>L</a:t>
            </a:r>
            <a:r>
              <a:rPr lang="en-US" sz="2000" dirty="0" smtClean="0">
                <a:latin typeface="Myriad Pro" pitchFamily="34" charset="0"/>
              </a:rPr>
              <a:t>et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000" b="1" baseline="-25000" dirty="0" smtClean="0">
                <a:latin typeface="Myriad Pro" pitchFamily="34" charset="0"/>
              </a:rPr>
              <a:t> 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=     </a:t>
            </a:r>
            <a:r>
              <a:rPr lang="en-US" sz="2000" b="1" dirty="0" smtClean="0">
                <a:latin typeface="Myriad Pro" pitchFamily="34" charset="0"/>
              </a:rPr>
              <a:t>1</a:t>
            </a:r>
            <a:r>
              <a:rPr lang="en-US" sz="2000" dirty="0" smtClean="0">
                <a:latin typeface="Myriad Pro" pitchFamily="34" charset="0"/>
              </a:rPr>
              <a:t>   if node </a:t>
            </a:r>
            <a:r>
              <a:rPr lang="en-US" sz="2000" b="1" dirty="0" err="1" smtClean="0">
                <a:latin typeface="Myriad Pro" pitchFamily="34" charset="0"/>
              </a:rPr>
              <a:t>i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activates at time </a:t>
            </a:r>
            <a:r>
              <a:rPr lang="en-US" sz="2000" b="1" dirty="0" smtClean="0">
                <a:latin typeface="Myriad Pro" pitchFamily="34" charset="0"/>
              </a:rPr>
              <a:t>t</a:t>
            </a:r>
          </a:p>
          <a:p>
            <a:r>
              <a:rPr lang="en-US" sz="2000" dirty="0">
                <a:latin typeface="Myriad Pro" pitchFamily="34" charset="0"/>
              </a:rPr>
              <a:t>	</a:t>
            </a:r>
            <a:r>
              <a:rPr lang="en-US" sz="2000" dirty="0" smtClean="0">
                <a:latin typeface="Myriad Pro" pitchFamily="34" charset="0"/>
              </a:rPr>
              <a:t>       </a:t>
            </a:r>
            <a:r>
              <a:rPr lang="en-US" sz="2000" b="1" dirty="0" smtClean="0">
                <a:latin typeface="Myriad Pro" pitchFamily="34" charset="0"/>
              </a:rPr>
              <a:t>0</a:t>
            </a:r>
            <a:r>
              <a:rPr lang="en-US" sz="2000" dirty="0" smtClean="0">
                <a:latin typeface="Myriad Pro" pitchFamily="34" charset="0"/>
              </a:rPr>
              <a:t>   otherwise</a:t>
            </a: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 flipV="1">
            <a:off x="22860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819400" y="1828800"/>
            <a:ext cx="6019800" cy="275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yriad Pro" pitchFamily="34" charset="0"/>
              </a:rPr>
              <a:t>min 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t&lt;</a:t>
            </a:r>
            <a:r>
              <a:rPr lang="el-GR" sz="2800" b="1" baseline="-25000" dirty="0" smtClean="0">
                <a:latin typeface="Myriad Pro" pitchFamily="34" charset="0"/>
              </a:rPr>
              <a:t>θ</a:t>
            </a:r>
            <a:r>
              <a:rPr lang="en-US" sz="2800" b="1" baseline="-25000" dirty="0" smtClean="0">
                <a:latin typeface="Myriad Pro" pitchFamily="34" charset="0"/>
              </a:rPr>
              <a:t>(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	</a:t>
            </a:r>
            <a:r>
              <a:rPr lang="en-US" sz="2000" dirty="0" smtClean="0">
                <a:latin typeface="Myriad Pro" pitchFamily="34" charset="0"/>
              </a:rPr>
              <a:t>(minimizes size of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endParaRPr lang="en-US" sz="1050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Subject to:</a:t>
            </a:r>
          </a:p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= 1 	 </a:t>
            </a:r>
            <a:r>
              <a:rPr lang="en-US" sz="2000" dirty="0" smtClean="0">
                <a:latin typeface="Myriad Pro" pitchFamily="34" charset="0"/>
              </a:rPr>
              <a:t>(every node eventually activates)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>
                <a:latin typeface="Myriad Pro" pitchFamily="34" charset="0"/>
              </a:rPr>
              <a:t>x</a:t>
            </a:r>
            <a:r>
              <a:rPr lang="en-US" sz="2800" b="1" baseline="-25000" dirty="0" err="1">
                <a:latin typeface="Myriad Pro" pitchFamily="34" charset="0"/>
              </a:rPr>
              <a:t>it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= 1  </a:t>
            </a:r>
            <a:r>
              <a:rPr lang="en-US" sz="2000" dirty="0" smtClean="0">
                <a:latin typeface="Myriad Pro" pitchFamily="34" charset="0"/>
              </a:rPr>
              <a:t>(one node activates per </a:t>
            </a:r>
            <a:r>
              <a:rPr lang="en-US" sz="2000" dirty="0" err="1" smtClean="0">
                <a:latin typeface="Myriad Pro" pitchFamily="34" charset="0"/>
              </a:rPr>
              <a:t>timestep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smtClean="0">
                <a:latin typeface="Myriad Pro" pitchFamily="34" charset="0"/>
              </a:rPr>
              <a:t>edges (</a:t>
            </a:r>
            <a:r>
              <a:rPr lang="en-US" sz="2800" b="1" baseline="-25000" dirty="0" err="1" smtClean="0">
                <a:latin typeface="Myriad Pro" pitchFamily="34" charset="0"/>
              </a:rPr>
              <a:t>i,j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&lt;t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j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≥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dirty="0" smtClean="0">
                <a:latin typeface="Myriad Pro" pitchFamily="34" charset="0"/>
              </a:rPr>
              <a:t> 	         </a:t>
            </a:r>
            <a:r>
              <a:rPr lang="en-US" sz="2000" dirty="0" smtClean="0">
                <a:latin typeface="Myriad Pro" pitchFamily="34" charset="0"/>
              </a:rPr>
              <a:t>(connectivity)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3124200" y="5002482"/>
            <a:ext cx="5562600" cy="483918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 smtClean="0">
                <a:solidFill>
                  <a:schemeClr val="bg1"/>
                </a:solidFill>
                <a:latin typeface="Myriad Pro" pitchFamily="34" charset="0"/>
              </a:rPr>
              <a:t>Cor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: 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IP returns </a:t>
            </a:r>
            <a:r>
              <a:rPr lang="en-US" sz="2400" dirty="0" err="1" smtClean="0">
                <a:solidFill>
                  <a:schemeClr val="bg1"/>
                </a:solidFill>
                <a:latin typeface="Myriad Pro" pitchFamily="34" charset="0"/>
              </a:rPr>
              <a:t>seedset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 of size &lt; 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2opt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.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" pitchFamily="34" charset="0"/>
            </a:endParaRPr>
          </a:p>
        </p:txBody>
      </p:sp>
      <p:sp>
        <p:nvSpPr>
          <p:cNvPr id="245" name="Oval 244"/>
          <p:cNvSpPr/>
          <p:nvPr/>
        </p:nvSpPr>
        <p:spPr bwMode="auto">
          <a:xfrm flipV="1">
            <a:off x="914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6" name="Oval 245"/>
          <p:cNvSpPr/>
          <p:nvPr/>
        </p:nvSpPr>
        <p:spPr bwMode="auto">
          <a:xfrm flipV="1">
            <a:off x="13716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0" name="Oval 249"/>
          <p:cNvSpPr/>
          <p:nvPr/>
        </p:nvSpPr>
        <p:spPr bwMode="auto">
          <a:xfrm flipV="1">
            <a:off x="18288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Oval 250"/>
          <p:cNvSpPr/>
          <p:nvPr/>
        </p:nvSpPr>
        <p:spPr bwMode="auto">
          <a:xfrm flipV="1">
            <a:off x="22860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 flipV="1">
            <a:off x="27432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7" name="Oval 316"/>
          <p:cNvSpPr/>
          <p:nvPr/>
        </p:nvSpPr>
        <p:spPr bwMode="auto">
          <a:xfrm flipV="1">
            <a:off x="3200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8" name="Oval 347"/>
          <p:cNvSpPr/>
          <p:nvPr/>
        </p:nvSpPr>
        <p:spPr bwMode="auto">
          <a:xfrm flipV="1">
            <a:off x="3657600" y="61722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9" name="Oval 348"/>
          <p:cNvSpPr/>
          <p:nvPr/>
        </p:nvSpPr>
        <p:spPr bwMode="auto">
          <a:xfrm flipV="1">
            <a:off x="4114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0" name="Oval 349"/>
          <p:cNvSpPr/>
          <p:nvPr/>
        </p:nvSpPr>
        <p:spPr bwMode="auto">
          <a:xfrm flipV="1">
            <a:off x="45720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1" name="Oval 350"/>
          <p:cNvSpPr/>
          <p:nvPr/>
        </p:nvSpPr>
        <p:spPr bwMode="auto">
          <a:xfrm flipV="1">
            <a:off x="50292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2" name="Oval 351"/>
          <p:cNvSpPr/>
          <p:nvPr/>
        </p:nvSpPr>
        <p:spPr bwMode="auto">
          <a:xfrm flipV="1">
            <a:off x="5486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3" name="Oval 352"/>
          <p:cNvSpPr/>
          <p:nvPr/>
        </p:nvSpPr>
        <p:spPr bwMode="auto">
          <a:xfrm flipV="1">
            <a:off x="59436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4" name="Oval 353"/>
          <p:cNvSpPr/>
          <p:nvPr/>
        </p:nvSpPr>
        <p:spPr bwMode="auto">
          <a:xfrm flipV="1">
            <a:off x="6840984" y="617220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5" name="Oval 354"/>
          <p:cNvSpPr/>
          <p:nvPr/>
        </p:nvSpPr>
        <p:spPr bwMode="auto">
          <a:xfrm flipV="1">
            <a:off x="6400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6" name="Straight Connector 355"/>
          <p:cNvCxnSpPr/>
          <p:nvPr/>
        </p:nvCxnSpPr>
        <p:spPr bwMode="auto">
          <a:xfrm>
            <a:off x="57646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7" name="TextBox 356"/>
          <p:cNvSpPr txBox="1"/>
          <p:nvPr/>
        </p:nvSpPr>
        <p:spPr>
          <a:xfrm>
            <a:off x="56210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9900FF"/>
                </a:solidFill>
                <a:latin typeface="+mj-lt"/>
              </a:rPr>
              <a:t>θ</a:t>
            </a:r>
            <a:endParaRPr lang="en-US" sz="2000" b="1" dirty="0" smtClean="0">
              <a:latin typeface="Myriad Pro" pitchFamily="34" charset="0"/>
            </a:endParaRPr>
          </a:p>
        </p:txBody>
      </p:sp>
      <p:cxnSp>
        <p:nvCxnSpPr>
          <p:cNvPr id="359" name="Straight Connector 358"/>
          <p:cNvCxnSpPr/>
          <p:nvPr/>
        </p:nvCxnSpPr>
        <p:spPr bwMode="auto">
          <a:xfrm>
            <a:off x="16498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0" name="TextBox 359"/>
          <p:cNvSpPr txBox="1"/>
          <p:nvPr/>
        </p:nvSpPr>
        <p:spPr>
          <a:xfrm>
            <a:off x="15062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C0000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cxnSp>
        <p:nvCxnSpPr>
          <p:cNvPr id="361" name="Straight Connector 360"/>
          <p:cNvCxnSpPr/>
          <p:nvPr/>
        </p:nvCxnSpPr>
        <p:spPr bwMode="auto">
          <a:xfrm>
            <a:off x="25642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2" name="TextBox 361"/>
          <p:cNvSpPr txBox="1"/>
          <p:nvPr/>
        </p:nvSpPr>
        <p:spPr>
          <a:xfrm>
            <a:off x="24206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206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2060"/>
              </a:solidFill>
              <a:latin typeface="Myriad Pro" pitchFamily="34" charset="0"/>
            </a:endParaRPr>
          </a:p>
        </p:txBody>
      </p:sp>
      <p:cxnSp>
        <p:nvCxnSpPr>
          <p:cNvPr id="363" name="Straight Connector 362"/>
          <p:cNvCxnSpPr/>
          <p:nvPr/>
        </p:nvCxnSpPr>
        <p:spPr bwMode="auto">
          <a:xfrm>
            <a:off x="4419600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Box 363"/>
          <p:cNvSpPr txBox="1"/>
          <p:nvPr/>
        </p:nvSpPr>
        <p:spPr>
          <a:xfrm>
            <a:off x="4267200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B05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B050"/>
              </a:solidFill>
              <a:latin typeface="Myriad Pro" pitchFamily="34" charset="0"/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8</a:t>
            </a:r>
            <a:endParaRPr lang="en-US" sz="2000" dirty="0" smtClean="0"/>
          </a:p>
          <a:p>
            <a:pPr algn="ctr"/>
            <a:r>
              <a:rPr lang="el-GR" sz="2000" b="1" dirty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9900FF"/>
              </a:solidFill>
              <a:latin typeface="Myriad Pro" pitchFamily="34" charset="0"/>
            </a:endParaRPr>
          </a:p>
          <a:p>
            <a:pPr algn="ctr"/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038602" y="1788652"/>
            <a:ext cx="3657599" cy="1020568"/>
            <a:chOff x="4038601" y="1788652"/>
            <a:chExt cx="2705099" cy="1020568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4038601" y="1788652"/>
              <a:ext cx="1183481" cy="647700"/>
            </a:xfrm>
            <a:prstGeom prst="roundRect">
              <a:avLst/>
            </a:prstGeom>
            <a:noFill/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953000" y="2286000"/>
              <a:ext cx="1790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Myriad Pro" pitchFamily="34" charset="0"/>
                </a:rPr>
                <a:t>= 1 </a:t>
              </a:r>
              <a:r>
                <a:rPr lang="en-US" sz="2000" dirty="0" smtClean="0">
                  <a:solidFill>
                    <a:srgbClr val="0070C0"/>
                  </a:solidFill>
                  <a:latin typeface="Myriad Pro" pitchFamily="34" charset="0"/>
                </a:rPr>
                <a:t>if </a:t>
              </a:r>
              <a:r>
                <a:rPr lang="en-US" sz="2800" b="1" dirty="0" err="1" smtClean="0">
                  <a:solidFill>
                    <a:srgbClr val="0070C0"/>
                  </a:solidFill>
                  <a:latin typeface="Myriad Pro" pitchFamily="34" charset="0"/>
                </a:rPr>
                <a:t>i</a:t>
              </a:r>
              <a:r>
                <a:rPr lang="en-US" sz="2000" dirty="0" smtClean="0">
                  <a:solidFill>
                    <a:srgbClr val="0070C0"/>
                  </a:solidFill>
                  <a:latin typeface="Myriad Pro" pitchFamily="34" charset="0"/>
                </a:rPr>
                <a:t> is seed</a:t>
              </a: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4419600" y="3727755"/>
            <a:ext cx="4572000" cy="924376"/>
            <a:chOff x="4191000" y="1788652"/>
            <a:chExt cx="4572000" cy="924376"/>
          </a:xfrm>
        </p:grpSpPr>
        <p:sp>
          <p:nvSpPr>
            <p:cNvPr id="225" name="Rounded Rectangle 224"/>
            <p:cNvSpPr/>
            <p:nvPr/>
          </p:nvSpPr>
          <p:spPr bwMode="auto">
            <a:xfrm>
              <a:off x="4191000" y="1788652"/>
              <a:ext cx="1143000" cy="599863"/>
            </a:xfrm>
            <a:prstGeom prst="roundRect">
              <a:avLst/>
            </a:prstGeom>
            <a:noFill/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876800" y="2189808"/>
              <a:ext cx="388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  <a:latin typeface="Myriad Pro" pitchFamily="34" charset="0"/>
                </a:rPr>
                <a:t>= 1 </a:t>
              </a:r>
              <a:r>
                <a:rPr lang="en-US" sz="2000" dirty="0" smtClean="0">
                  <a:solidFill>
                    <a:srgbClr val="0070C0"/>
                  </a:solidFill>
                  <a:latin typeface="Myriad Pro" pitchFamily="34" charset="0"/>
                </a:rPr>
                <a:t>if neighbor </a:t>
              </a:r>
              <a:r>
                <a:rPr lang="en-US" sz="2400" b="1" dirty="0" smtClean="0">
                  <a:solidFill>
                    <a:srgbClr val="0070C0"/>
                  </a:solidFill>
                  <a:latin typeface="Myriad Pro" pitchFamily="34" charset="0"/>
                </a:rPr>
                <a:t>j</a:t>
              </a:r>
              <a:r>
                <a:rPr lang="en-US" sz="2000" dirty="0" smtClean="0">
                  <a:solidFill>
                    <a:srgbClr val="0070C0"/>
                  </a:solidFill>
                  <a:latin typeface="Myriad Pro" pitchFamily="34" charset="0"/>
                </a:rPr>
                <a:t> is on by time </a:t>
              </a:r>
              <a:r>
                <a:rPr lang="en-US" sz="2800" b="1" dirty="0" smtClean="0">
                  <a:solidFill>
                    <a:srgbClr val="0070C0"/>
                  </a:solidFill>
                  <a:latin typeface="Myriad Pro" pitchFamily="34" charset="0"/>
                </a:rPr>
                <a:t>t</a:t>
              </a:r>
              <a:endParaRPr lang="en-US" sz="2000" b="1" dirty="0" smtClean="0">
                <a:solidFill>
                  <a:srgbClr val="0070C0"/>
                </a:solidFill>
                <a:latin typeface="Myriad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57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build="p" animBg="1"/>
      <p:bldP spid="2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of our algorithm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346477"/>
              </p:ext>
            </p:extLst>
          </p:nvPr>
        </p:nvGraphicFramePr>
        <p:xfrm>
          <a:off x="304800" y="8382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5410200" y="1752600"/>
            <a:ext cx="29718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Myriad Pro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rPr>
              <a:t>ntegrality gap: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rPr>
              <a:t>Ω(n)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4114800" y="2286000"/>
            <a:ext cx="1295400" cy="6096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876800" y="3770070"/>
            <a:ext cx="4114800" cy="1938992"/>
          </a:xfrm>
          <a:prstGeom prst="rect">
            <a:avLst/>
          </a:prstGeom>
          <a:ln w="57150"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Myriad Pro" pitchFamily="34" charset="0"/>
              </a:rPr>
              <a:t>Three </a:t>
            </a:r>
            <a:r>
              <a:rPr lang="en-US" sz="2400" b="1" dirty="0" smtClean="0">
                <a:latin typeface="Myriad Pro" pitchFamily="34" charset="0"/>
              </a:rPr>
              <a:t>issues:</a:t>
            </a:r>
            <a:endParaRPr lang="en-US" sz="2400" b="1" dirty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Myriad Pro" pitchFamily="34" charset="0"/>
              </a:rPr>
              <a:t>What </a:t>
            </a:r>
            <a:r>
              <a:rPr lang="en-US" sz="2400" dirty="0" smtClean="0">
                <a:latin typeface="Myriad Pro" pitchFamily="34" charset="0"/>
              </a:rPr>
              <a:t>constraints </a:t>
            </a:r>
            <a:r>
              <a:rPr lang="en-US" sz="2400" dirty="0">
                <a:latin typeface="Myriad Pro" pitchFamily="34" charset="0"/>
              </a:rPr>
              <a:t>to </a:t>
            </a:r>
            <a:r>
              <a:rPr lang="en-US" sz="2400" dirty="0" smtClean="0">
                <a:latin typeface="Myriad Pro" pitchFamily="34" charset="0"/>
              </a:rPr>
              <a:t>add?</a:t>
            </a:r>
            <a:endParaRPr lang="en-US" sz="2400" dirty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Myriad Pro" pitchFamily="34" charset="0"/>
              </a:rPr>
              <a:t>Challenges for rounding</a:t>
            </a:r>
            <a:endParaRPr lang="en-US" sz="2400" dirty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Myriad Pro" pitchFamily="34" charset="0"/>
              </a:rPr>
              <a:t>Techniques used to get around these challenges.</a:t>
            </a:r>
            <a:endParaRPr lang="en-US" sz="2400" dirty="0">
              <a:latin typeface="Myriad Pro" pitchFamily="34" charset="0"/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 bwMode="auto">
          <a:xfrm flipH="1" flipV="1">
            <a:off x="4191000" y="4343400"/>
            <a:ext cx="685800" cy="39616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8781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graphicEl>
                                              <a:dgm id="{86A13BF3-6822-9742-8FC7-CC49EAB27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86A13BF3-6822-9742-8FC7-CC49EAB27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86A13BF3-6822-9742-8FC7-CC49EAB27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graphicEl>
                                              <a:dgm id="{86A13BF3-6822-9742-8FC7-CC49EAB27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25413600-7E63-7643-A8FF-EC265434A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25413600-7E63-7643-A8FF-EC265434A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25413600-7E63-7643-A8FF-EC265434A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25413600-7E63-7643-A8FF-EC265434A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Box 365"/>
          <p:cNvSpPr txBox="1"/>
          <p:nvPr/>
        </p:nvSpPr>
        <p:spPr>
          <a:xfrm>
            <a:off x="228600" y="53910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Activation sequence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txBody>
          <a:bodyPr/>
          <a:lstStyle/>
          <a:p>
            <a:r>
              <a:rPr lang="en-US" sz="2400" dirty="0" smtClean="0"/>
              <a:t>Integrality gap</a:t>
            </a:r>
            <a:endParaRPr lang="en-US" sz="2400" dirty="0"/>
          </a:p>
        </p:txBody>
      </p: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43200" y="84516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yriad Pro" pitchFamily="34" charset="0"/>
              </a:rPr>
              <a:t>L</a:t>
            </a:r>
            <a:r>
              <a:rPr lang="en-US" sz="2000" dirty="0" smtClean="0">
                <a:latin typeface="Myriad Pro" pitchFamily="34" charset="0"/>
              </a:rPr>
              <a:t>et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000" b="1" baseline="-25000" dirty="0" smtClean="0">
                <a:latin typeface="Myriad Pro" pitchFamily="34" charset="0"/>
              </a:rPr>
              <a:t> 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=     </a:t>
            </a:r>
            <a:r>
              <a:rPr lang="en-US" sz="2000" b="1" dirty="0" smtClean="0">
                <a:latin typeface="Myriad Pro" pitchFamily="34" charset="0"/>
              </a:rPr>
              <a:t>1</a:t>
            </a:r>
            <a:r>
              <a:rPr lang="en-US" sz="2000" dirty="0" smtClean="0">
                <a:latin typeface="Myriad Pro" pitchFamily="34" charset="0"/>
              </a:rPr>
              <a:t>   if node </a:t>
            </a:r>
            <a:r>
              <a:rPr lang="en-US" sz="2000" b="1" dirty="0" err="1" smtClean="0">
                <a:latin typeface="Myriad Pro" pitchFamily="34" charset="0"/>
              </a:rPr>
              <a:t>i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activates at time </a:t>
            </a:r>
            <a:r>
              <a:rPr lang="en-US" sz="2000" b="1" dirty="0" smtClean="0">
                <a:latin typeface="Myriad Pro" pitchFamily="34" charset="0"/>
              </a:rPr>
              <a:t>t</a:t>
            </a:r>
          </a:p>
          <a:p>
            <a:r>
              <a:rPr lang="en-US" sz="2000" dirty="0">
                <a:latin typeface="Myriad Pro" pitchFamily="34" charset="0"/>
              </a:rPr>
              <a:t>	</a:t>
            </a:r>
            <a:r>
              <a:rPr lang="en-US" sz="2000" dirty="0" smtClean="0">
                <a:latin typeface="Myriad Pro" pitchFamily="34" charset="0"/>
              </a:rPr>
              <a:t>       </a:t>
            </a:r>
            <a:r>
              <a:rPr lang="en-US" sz="2000" b="1" dirty="0" smtClean="0">
                <a:latin typeface="Myriad Pro" pitchFamily="34" charset="0"/>
              </a:rPr>
              <a:t>0</a:t>
            </a:r>
            <a:r>
              <a:rPr lang="en-US" sz="2000" dirty="0" smtClean="0">
                <a:latin typeface="Myriad Pro" pitchFamily="34" charset="0"/>
              </a:rPr>
              <a:t>   otherwise</a:t>
            </a: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 flipV="1">
            <a:off x="22860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819400" y="1828800"/>
            <a:ext cx="6019800" cy="275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yriad Pro" pitchFamily="34" charset="0"/>
              </a:rPr>
              <a:t>min 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t&lt;</a:t>
            </a:r>
            <a:r>
              <a:rPr lang="el-GR" sz="2800" b="1" baseline="-25000" dirty="0" smtClean="0">
                <a:latin typeface="Myriad Pro" pitchFamily="34" charset="0"/>
              </a:rPr>
              <a:t>θ</a:t>
            </a:r>
            <a:r>
              <a:rPr lang="en-US" sz="2800" b="1" baseline="-25000" dirty="0" smtClean="0">
                <a:latin typeface="Myriad Pro" pitchFamily="34" charset="0"/>
              </a:rPr>
              <a:t>(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	</a:t>
            </a:r>
            <a:r>
              <a:rPr lang="en-US" sz="2000" dirty="0" smtClean="0">
                <a:latin typeface="Myriad Pro" pitchFamily="34" charset="0"/>
              </a:rPr>
              <a:t>(minimizes size of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endParaRPr lang="en-US" sz="1050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Subject to:</a:t>
            </a:r>
          </a:p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= 1 	  </a:t>
            </a:r>
            <a:r>
              <a:rPr lang="en-US" sz="2000" dirty="0" smtClean="0">
                <a:latin typeface="Myriad Pro" pitchFamily="34" charset="0"/>
              </a:rPr>
              <a:t>(every node eventually activates)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>
                <a:latin typeface="Myriad Pro" pitchFamily="34" charset="0"/>
              </a:rPr>
              <a:t>x</a:t>
            </a:r>
            <a:r>
              <a:rPr lang="en-US" sz="2800" b="1" baseline="-25000" dirty="0" err="1">
                <a:latin typeface="Myriad Pro" pitchFamily="34" charset="0"/>
              </a:rPr>
              <a:t>it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= 1 	 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(one node activates per </a:t>
            </a:r>
            <a:r>
              <a:rPr lang="en-US" sz="2000" dirty="0" err="1" smtClean="0">
                <a:latin typeface="Myriad Pro" pitchFamily="34" charset="0"/>
              </a:rPr>
              <a:t>timestep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smtClean="0">
                <a:latin typeface="Myriad Pro" pitchFamily="34" charset="0"/>
              </a:rPr>
              <a:t>edges (</a:t>
            </a:r>
            <a:r>
              <a:rPr lang="en-US" sz="2800" b="1" baseline="-25000" dirty="0" err="1" smtClean="0">
                <a:latin typeface="Myriad Pro" pitchFamily="34" charset="0"/>
              </a:rPr>
              <a:t>i,j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&lt;t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j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≥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dirty="0" smtClean="0">
                <a:latin typeface="Myriad Pro" pitchFamily="34" charset="0"/>
              </a:rPr>
              <a:t> 	         </a:t>
            </a:r>
            <a:r>
              <a:rPr lang="en-US" sz="2000" dirty="0" smtClean="0">
                <a:latin typeface="Myriad Pro" pitchFamily="34" charset="0"/>
              </a:rPr>
              <a:t>(connectivity)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245" name="Oval 244"/>
          <p:cNvSpPr/>
          <p:nvPr/>
        </p:nvSpPr>
        <p:spPr bwMode="auto">
          <a:xfrm flipV="1">
            <a:off x="914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6" name="Oval 245"/>
          <p:cNvSpPr/>
          <p:nvPr/>
        </p:nvSpPr>
        <p:spPr bwMode="auto">
          <a:xfrm flipV="1">
            <a:off x="13716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0" name="Oval 249"/>
          <p:cNvSpPr/>
          <p:nvPr/>
        </p:nvSpPr>
        <p:spPr bwMode="auto">
          <a:xfrm flipV="1">
            <a:off x="18288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Oval 250"/>
          <p:cNvSpPr/>
          <p:nvPr/>
        </p:nvSpPr>
        <p:spPr bwMode="auto">
          <a:xfrm flipV="1">
            <a:off x="22860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 flipV="1">
            <a:off x="27432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7" name="Oval 316"/>
          <p:cNvSpPr/>
          <p:nvPr/>
        </p:nvSpPr>
        <p:spPr bwMode="auto">
          <a:xfrm flipV="1">
            <a:off x="3200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8" name="Oval 347"/>
          <p:cNvSpPr/>
          <p:nvPr/>
        </p:nvSpPr>
        <p:spPr bwMode="auto">
          <a:xfrm flipV="1">
            <a:off x="3657600" y="61722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9" name="Oval 348"/>
          <p:cNvSpPr/>
          <p:nvPr/>
        </p:nvSpPr>
        <p:spPr bwMode="auto">
          <a:xfrm flipV="1">
            <a:off x="4114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0" name="Oval 349"/>
          <p:cNvSpPr/>
          <p:nvPr/>
        </p:nvSpPr>
        <p:spPr bwMode="auto">
          <a:xfrm flipV="1">
            <a:off x="45720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1" name="Oval 350"/>
          <p:cNvSpPr/>
          <p:nvPr/>
        </p:nvSpPr>
        <p:spPr bwMode="auto">
          <a:xfrm flipV="1">
            <a:off x="50292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2" name="Oval 351"/>
          <p:cNvSpPr/>
          <p:nvPr/>
        </p:nvSpPr>
        <p:spPr bwMode="auto">
          <a:xfrm flipV="1">
            <a:off x="5486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3" name="Oval 352"/>
          <p:cNvSpPr/>
          <p:nvPr/>
        </p:nvSpPr>
        <p:spPr bwMode="auto">
          <a:xfrm flipV="1">
            <a:off x="59436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4" name="Oval 353"/>
          <p:cNvSpPr/>
          <p:nvPr/>
        </p:nvSpPr>
        <p:spPr bwMode="auto">
          <a:xfrm flipV="1">
            <a:off x="6840984" y="617220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5" name="Oval 354"/>
          <p:cNvSpPr/>
          <p:nvPr/>
        </p:nvSpPr>
        <p:spPr bwMode="auto">
          <a:xfrm flipV="1">
            <a:off x="6400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6" name="Straight Connector 355"/>
          <p:cNvCxnSpPr/>
          <p:nvPr/>
        </p:nvCxnSpPr>
        <p:spPr bwMode="auto">
          <a:xfrm>
            <a:off x="57646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7" name="TextBox 356"/>
          <p:cNvSpPr txBox="1"/>
          <p:nvPr/>
        </p:nvSpPr>
        <p:spPr>
          <a:xfrm>
            <a:off x="56210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9900FF"/>
                </a:solidFill>
                <a:latin typeface="+mj-lt"/>
              </a:rPr>
              <a:t>θ</a:t>
            </a:r>
            <a:endParaRPr lang="en-US" sz="2000" b="1" dirty="0" smtClean="0">
              <a:latin typeface="Myriad Pro" pitchFamily="34" charset="0"/>
            </a:endParaRPr>
          </a:p>
        </p:txBody>
      </p:sp>
      <p:cxnSp>
        <p:nvCxnSpPr>
          <p:cNvPr id="359" name="Straight Connector 358"/>
          <p:cNvCxnSpPr/>
          <p:nvPr/>
        </p:nvCxnSpPr>
        <p:spPr bwMode="auto">
          <a:xfrm>
            <a:off x="16498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0" name="TextBox 359"/>
          <p:cNvSpPr txBox="1"/>
          <p:nvPr/>
        </p:nvSpPr>
        <p:spPr>
          <a:xfrm>
            <a:off x="15062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C0000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cxnSp>
        <p:nvCxnSpPr>
          <p:cNvPr id="361" name="Straight Connector 360"/>
          <p:cNvCxnSpPr/>
          <p:nvPr/>
        </p:nvCxnSpPr>
        <p:spPr bwMode="auto">
          <a:xfrm>
            <a:off x="25642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2" name="TextBox 361"/>
          <p:cNvSpPr txBox="1"/>
          <p:nvPr/>
        </p:nvSpPr>
        <p:spPr>
          <a:xfrm>
            <a:off x="24206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206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2060"/>
              </a:solidFill>
              <a:latin typeface="Myriad Pro" pitchFamily="34" charset="0"/>
            </a:endParaRPr>
          </a:p>
        </p:txBody>
      </p:sp>
      <p:cxnSp>
        <p:nvCxnSpPr>
          <p:cNvPr id="363" name="Straight Connector 362"/>
          <p:cNvCxnSpPr/>
          <p:nvPr/>
        </p:nvCxnSpPr>
        <p:spPr bwMode="auto">
          <a:xfrm>
            <a:off x="4419600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Box 363"/>
          <p:cNvSpPr txBox="1"/>
          <p:nvPr/>
        </p:nvSpPr>
        <p:spPr>
          <a:xfrm>
            <a:off x="4267200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B05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B050"/>
              </a:solidFill>
              <a:latin typeface="Myriad Pro" pitchFamily="34" charset="0"/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8</a:t>
            </a:r>
            <a:endParaRPr lang="en-US" sz="2000" dirty="0" smtClean="0"/>
          </a:p>
          <a:p>
            <a:pPr algn="ctr"/>
            <a:r>
              <a:rPr lang="el-GR" sz="2000" b="1" dirty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9900FF"/>
              </a:solidFill>
              <a:latin typeface="Myriad Pro" pitchFamily="34" charset="0"/>
            </a:endParaRPr>
          </a:p>
          <a:p>
            <a:pPr algn="ctr"/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71800" y="3886200"/>
            <a:ext cx="5095875" cy="1147465"/>
            <a:chOff x="3060700" y="3886200"/>
            <a:chExt cx="3774722" cy="1147465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3060700" y="3886200"/>
              <a:ext cx="3619500" cy="647700"/>
            </a:xfrm>
            <a:prstGeom prst="roundRect">
              <a:avLst/>
            </a:prstGeom>
            <a:noFill/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342922" y="4572000"/>
              <a:ext cx="3492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Myriad Pro" pitchFamily="34" charset="0"/>
                </a:rPr>
                <a:t>A tree constraint. Not “robust”. </a:t>
              </a:r>
              <a:endParaRPr lang="en-US" sz="2000" dirty="0" smtClean="0">
                <a:solidFill>
                  <a:srgbClr val="FF0000"/>
                </a:solidFill>
                <a:latin typeface="Myriad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263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animBg="1"/>
      <p:bldP spid="40" grpId="0" animBg="1"/>
      <p:bldP spid="245" grpId="0" animBg="1"/>
      <p:bldP spid="3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txBody>
          <a:bodyPr/>
          <a:lstStyle/>
          <a:p>
            <a:r>
              <a:rPr lang="en-US" sz="2400" dirty="0" smtClean="0"/>
              <a:t>Adding new constraints</a:t>
            </a:r>
            <a:endParaRPr lang="en-US" sz="2400" dirty="0"/>
          </a:p>
        </p:txBody>
      </p: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43200" y="84516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yriad Pro" pitchFamily="34" charset="0"/>
              </a:rPr>
              <a:t>L</a:t>
            </a:r>
            <a:r>
              <a:rPr lang="en-US" sz="2000" dirty="0" smtClean="0">
                <a:latin typeface="Myriad Pro" pitchFamily="34" charset="0"/>
              </a:rPr>
              <a:t>et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000" b="1" baseline="-25000" dirty="0" smtClean="0">
                <a:latin typeface="Myriad Pro" pitchFamily="34" charset="0"/>
              </a:rPr>
              <a:t> 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=     </a:t>
            </a:r>
            <a:r>
              <a:rPr lang="en-US" sz="2000" b="1" dirty="0" smtClean="0">
                <a:latin typeface="Myriad Pro" pitchFamily="34" charset="0"/>
              </a:rPr>
              <a:t>1</a:t>
            </a:r>
            <a:r>
              <a:rPr lang="en-US" sz="2000" dirty="0" smtClean="0">
                <a:latin typeface="Myriad Pro" pitchFamily="34" charset="0"/>
              </a:rPr>
              <a:t>   if node </a:t>
            </a:r>
            <a:r>
              <a:rPr lang="en-US" sz="2000" b="1" dirty="0" err="1" smtClean="0">
                <a:latin typeface="Myriad Pro" pitchFamily="34" charset="0"/>
              </a:rPr>
              <a:t>i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activates at time </a:t>
            </a:r>
            <a:r>
              <a:rPr lang="en-US" sz="2000" b="1" dirty="0" smtClean="0">
                <a:latin typeface="Myriad Pro" pitchFamily="34" charset="0"/>
              </a:rPr>
              <a:t>t</a:t>
            </a:r>
          </a:p>
          <a:p>
            <a:r>
              <a:rPr lang="en-US" sz="2000" dirty="0">
                <a:latin typeface="Myriad Pro" pitchFamily="34" charset="0"/>
              </a:rPr>
              <a:t>	</a:t>
            </a:r>
            <a:r>
              <a:rPr lang="en-US" sz="2000" dirty="0" smtClean="0">
                <a:latin typeface="Myriad Pro" pitchFamily="34" charset="0"/>
              </a:rPr>
              <a:t>       </a:t>
            </a:r>
            <a:r>
              <a:rPr lang="en-US" sz="2000" b="1" dirty="0" smtClean="0">
                <a:latin typeface="Myriad Pro" pitchFamily="34" charset="0"/>
              </a:rPr>
              <a:t>0</a:t>
            </a:r>
            <a:r>
              <a:rPr lang="en-US" sz="2000" dirty="0" smtClean="0">
                <a:latin typeface="Myriad Pro" pitchFamily="34" charset="0"/>
              </a:rPr>
              <a:t>   otherwise</a:t>
            </a: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 flipV="1">
            <a:off x="22860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819400" y="18288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smtClean="0">
                <a:latin typeface="Myriad Pro" pitchFamily="34" charset="0"/>
              </a:rPr>
              <a:t>edges (</a:t>
            </a:r>
            <a:r>
              <a:rPr lang="en-US" sz="2800" b="1" baseline="-25000" dirty="0" err="1" smtClean="0">
                <a:latin typeface="Myriad Pro" pitchFamily="34" charset="0"/>
              </a:rPr>
              <a:t>i,j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&lt;t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j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≥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dirty="0" smtClean="0">
                <a:latin typeface="Myriad Pro" pitchFamily="34" charset="0"/>
              </a:rPr>
              <a:t> 	         </a:t>
            </a:r>
            <a:r>
              <a:rPr lang="en-US" sz="2000" dirty="0" smtClean="0">
                <a:latin typeface="Myriad Pro" pitchFamily="34" charset="0"/>
              </a:rPr>
              <a:t>(connectivity)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8</a:t>
            </a:r>
            <a:endParaRPr lang="en-US" sz="2000" dirty="0" smtClean="0"/>
          </a:p>
          <a:p>
            <a:pPr algn="ctr"/>
            <a:r>
              <a:rPr lang="el-GR" sz="2000" b="1" dirty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9900FF"/>
              </a:solidFill>
              <a:latin typeface="Myriad Pro" pitchFamily="34" charset="0"/>
            </a:endParaRPr>
          </a:p>
          <a:p>
            <a:pPr algn="ctr"/>
            <a:endParaRPr lang="en-US" sz="2000" dirty="0"/>
          </a:p>
        </p:txBody>
      </p:sp>
      <p:sp>
        <p:nvSpPr>
          <p:cNvPr id="223" name="Oval 222"/>
          <p:cNvSpPr/>
          <p:nvPr/>
        </p:nvSpPr>
        <p:spPr bwMode="auto">
          <a:xfrm flipV="1">
            <a:off x="2209800" y="3657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" name="Oval 224"/>
          <p:cNvSpPr/>
          <p:nvPr/>
        </p:nvSpPr>
        <p:spPr bwMode="auto">
          <a:xfrm flipV="1">
            <a:off x="1828800" y="3429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6" name="Oval 225"/>
          <p:cNvSpPr/>
          <p:nvPr/>
        </p:nvSpPr>
        <p:spPr bwMode="auto">
          <a:xfrm flipV="1">
            <a:off x="1295400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8" name="Oval 227"/>
          <p:cNvSpPr/>
          <p:nvPr/>
        </p:nvSpPr>
        <p:spPr bwMode="auto">
          <a:xfrm flipV="1">
            <a:off x="1409700" y="2933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1" name="Oval 230"/>
          <p:cNvSpPr/>
          <p:nvPr/>
        </p:nvSpPr>
        <p:spPr bwMode="auto">
          <a:xfrm flipV="1">
            <a:off x="914400" y="3657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4" name="Oval 243"/>
          <p:cNvSpPr/>
          <p:nvPr/>
        </p:nvSpPr>
        <p:spPr bwMode="auto">
          <a:xfrm flipV="1">
            <a:off x="533400" y="4381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 flipV="1">
            <a:off x="800100" y="4114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6" name="Oval 315"/>
          <p:cNvSpPr/>
          <p:nvPr/>
        </p:nvSpPr>
        <p:spPr bwMode="auto">
          <a:xfrm flipV="1">
            <a:off x="1981200" y="1676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0" name="Oval 319"/>
          <p:cNvSpPr/>
          <p:nvPr/>
        </p:nvSpPr>
        <p:spPr bwMode="auto">
          <a:xfrm flipV="1">
            <a:off x="2362200" y="1295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6974" y="26670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25" name="TextBox 324"/>
          <p:cNvSpPr txBox="1"/>
          <p:nvPr/>
        </p:nvSpPr>
        <p:spPr>
          <a:xfrm>
            <a:off x="1828800" y="274320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2235064" y="251460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3124200"/>
            <a:ext cx="548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t=1: x</a:t>
            </a:r>
            <a:r>
              <a:rPr lang="en-US" sz="2400" baseline="-25000" dirty="0" smtClean="0"/>
              <a:t>A,1</a:t>
            </a:r>
            <a:r>
              <a:rPr lang="en-US" sz="2400" dirty="0" smtClean="0"/>
              <a:t>=0.1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=</a:t>
            </a:r>
            <a:r>
              <a:rPr lang="en-US" sz="2400" dirty="0"/>
              <a:t>2</a:t>
            </a:r>
            <a:r>
              <a:rPr lang="en-US" sz="2400" dirty="0" smtClean="0"/>
              <a:t>: x</a:t>
            </a:r>
            <a:r>
              <a:rPr lang="en-US" sz="2400" baseline="-25000" dirty="0" smtClean="0"/>
              <a:t>B,</a:t>
            </a:r>
            <a:r>
              <a:rPr lang="en-US" sz="2400" baseline="-25000" dirty="0"/>
              <a:t>1</a:t>
            </a:r>
            <a:r>
              <a:rPr lang="en-US" sz="2400" dirty="0"/>
              <a:t>=0.1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=3: x</a:t>
            </a:r>
            <a:r>
              <a:rPr lang="en-US" sz="2400" baseline="-25000" dirty="0"/>
              <a:t>C</a:t>
            </a:r>
            <a:r>
              <a:rPr lang="en-US" sz="2400" baseline="-25000" dirty="0" smtClean="0"/>
              <a:t>,</a:t>
            </a:r>
            <a:r>
              <a:rPr lang="en-US" sz="2400" baseline="-25000" dirty="0"/>
              <a:t>1</a:t>
            </a:r>
            <a:r>
              <a:rPr lang="en-US" sz="2400" dirty="0"/>
              <a:t>=0.1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=4: x</a:t>
            </a:r>
            <a:r>
              <a:rPr lang="en-US" sz="2400" baseline="-25000" dirty="0"/>
              <a:t>A</a:t>
            </a:r>
            <a:r>
              <a:rPr lang="en-US" sz="2400" baseline="-25000" dirty="0" smtClean="0"/>
              <a:t>,</a:t>
            </a:r>
            <a:r>
              <a:rPr lang="en-US" sz="2400" baseline="-25000" dirty="0"/>
              <a:t>1</a:t>
            </a:r>
            <a:r>
              <a:rPr lang="en-US" sz="2400" dirty="0"/>
              <a:t>=0.1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=5: x</a:t>
            </a:r>
            <a:r>
              <a:rPr lang="en-US" sz="2400" baseline="-25000" dirty="0" smtClean="0"/>
              <a:t>B,</a:t>
            </a:r>
            <a:r>
              <a:rPr lang="en-US" sz="2400" baseline="-25000" dirty="0"/>
              <a:t>1</a:t>
            </a:r>
            <a:r>
              <a:rPr lang="en-US" sz="2400" dirty="0"/>
              <a:t>=</a:t>
            </a:r>
            <a:r>
              <a:rPr lang="en-US" sz="2400" dirty="0" smtClean="0"/>
              <a:t>0.1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…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Oval 6"/>
          <p:cNvSpPr/>
          <p:nvPr/>
        </p:nvSpPr>
        <p:spPr bwMode="auto">
          <a:xfrm>
            <a:off x="1295400" y="2514600"/>
            <a:ext cx="457200" cy="406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8" name="Oval 327"/>
          <p:cNvSpPr/>
          <p:nvPr/>
        </p:nvSpPr>
        <p:spPr bwMode="auto">
          <a:xfrm>
            <a:off x="1752600" y="2514600"/>
            <a:ext cx="457200" cy="406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1" name="Oval 330"/>
          <p:cNvSpPr/>
          <p:nvPr/>
        </p:nvSpPr>
        <p:spPr bwMode="auto">
          <a:xfrm>
            <a:off x="2133600" y="2286000"/>
            <a:ext cx="457200" cy="406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3" name="Oval 332"/>
          <p:cNvSpPr/>
          <p:nvPr/>
        </p:nvSpPr>
        <p:spPr bwMode="auto">
          <a:xfrm flipV="1">
            <a:off x="533400" y="3886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4" name="Oval 333"/>
          <p:cNvSpPr/>
          <p:nvPr/>
        </p:nvSpPr>
        <p:spPr bwMode="auto">
          <a:xfrm flipV="1">
            <a:off x="2286000" y="1676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3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328" grpId="0" animBg="1"/>
      <p:bldP spid="328" grpId="1" animBg="1"/>
      <p:bldP spid="328" grpId="2" animBg="1"/>
      <p:bldP spid="331" grpId="0" animBg="1"/>
      <p:bldP spid="33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Box 365"/>
          <p:cNvSpPr txBox="1"/>
          <p:nvPr/>
        </p:nvSpPr>
        <p:spPr>
          <a:xfrm>
            <a:off x="228600" y="53910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Activation sequence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txBody>
          <a:bodyPr/>
          <a:lstStyle/>
          <a:p>
            <a:r>
              <a:rPr lang="en-US" sz="2400" dirty="0" smtClean="0"/>
              <a:t>Adding new constraints</a:t>
            </a:r>
            <a:endParaRPr lang="en-US" sz="2400" dirty="0"/>
          </a:p>
        </p:txBody>
      </p: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43200" y="84516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yriad Pro" pitchFamily="34" charset="0"/>
              </a:rPr>
              <a:t>L</a:t>
            </a:r>
            <a:r>
              <a:rPr lang="en-US" sz="2000" dirty="0" smtClean="0">
                <a:latin typeface="Myriad Pro" pitchFamily="34" charset="0"/>
              </a:rPr>
              <a:t>et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000" b="1" baseline="-25000" dirty="0" smtClean="0">
                <a:latin typeface="Myriad Pro" pitchFamily="34" charset="0"/>
              </a:rPr>
              <a:t> 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=     </a:t>
            </a:r>
            <a:r>
              <a:rPr lang="en-US" sz="2000" b="1" dirty="0" smtClean="0">
                <a:latin typeface="Myriad Pro" pitchFamily="34" charset="0"/>
              </a:rPr>
              <a:t>1</a:t>
            </a:r>
            <a:r>
              <a:rPr lang="en-US" sz="2000" dirty="0" smtClean="0">
                <a:latin typeface="Myriad Pro" pitchFamily="34" charset="0"/>
              </a:rPr>
              <a:t>   if node </a:t>
            </a:r>
            <a:r>
              <a:rPr lang="en-US" sz="2000" b="1" dirty="0" err="1" smtClean="0">
                <a:latin typeface="Myriad Pro" pitchFamily="34" charset="0"/>
              </a:rPr>
              <a:t>i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activates at time </a:t>
            </a:r>
            <a:r>
              <a:rPr lang="en-US" sz="2000" b="1" dirty="0" smtClean="0">
                <a:latin typeface="Myriad Pro" pitchFamily="34" charset="0"/>
              </a:rPr>
              <a:t>t</a:t>
            </a:r>
          </a:p>
          <a:p>
            <a:r>
              <a:rPr lang="en-US" sz="2000" dirty="0">
                <a:latin typeface="Myriad Pro" pitchFamily="34" charset="0"/>
              </a:rPr>
              <a:t>	</a:t>
            </a:r>
            <a:r>
              <a:rPr lang="en-US" sz="2000" dirty="0" smtClean="0">
                <a:latin typeface="Myriad Pro" pitchFamily="34" charset="0"/>
              </a:rPr>
              <a:t>       </a:t>
            </a:r>
            <a:r>
              <a:rPr lang="en-US" sz="2000" b="1" dirty="0" smtClean="0">
                <a:latin typeface="Myriad Pro" pitchFamily="34" charset="0"/>
              </a:rPr>
              <a:t>0</a:t>
            </a:r>
            <a:r>
              <a:rPr lang="en-US" sz="2000" dirty="0" smtClean="0">
                <a:latin typeface="Myriad Pro" pitchFamily="34" charset="0"/>
              </a:rPr>
              <a:t>   otherwise</a:t>
            </a: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 flipV="1">
            <a:off x="22860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819400" y="1828800"/>
            <a:ext cx="6019800" cy="275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yriad Pro" pitchFamily="34" charset="0"/>
              </a:rPr>
              <a:t>min 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t&lt;</a:t>
            </a:r>
            <a:r>
              <a:rPr lang="el-GR" sz="2800" b="1" baseline="-25000" dirty="0" smtClean="0">
                <a:latin typeface="Myriad Pro" pitchFamily="34" charset="0"/>
              </a:rPr>
              <a:t>θ</a:t>
            </a:r>
            <a:r>
              <a:rPr lang="en-US" sz="2800" b="1" baseline="-25000" dirty="0" smtClean="0">
                <a:latin typeface="Myriad Pro" pitchFamily="34" charset="0"/>
              </a:rPr>
              <a:t>(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	</a:t>
            </a:r>
            <a:r>
              <a:rPr lang="en-US" sz="2000" dirty="0" smtClean="0">
                <a:latin typeface="Myriad Pro" pitchFamily="34" charset="0"/>
              </a:rPr>
              <a:t>(minimizes size of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endParaRPr lang="en-US" sz="1050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Subject to:</a:t>
            </a:r>
          </a:p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= 1 	  </a:t>
            </a:r>
            <a:r>
              <a:rPr lang="en-US" sz="2000" dirty="0" smtClean="0">
                <a:latin typeface="Myriad Pro" pitchFamily="34" charset="0"/>
              </a:rPr>
              <a:t>(every node eventually activates)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>
                <a:latin typeface="Myriad Pro" pitchFamily="34" charset="0"/>
              </a:rPr>
              <a:t>x</a:t>
            </a:r>
            <a:r>
              <a:rPr lang="en-US" sz="2800" b="1" baseline="-25000" dirty="0" err="1">
                <a:latin typeface="Myriad Pro" pitchFamily="34" charset="0"/>
              </a:rPr>
              <a:t>it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= 1 	 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(one node activates per </a:t>
            </a:r>
            <a:r>
              <a:rPr lang="en-US" sz="2000" dirty="0" err="1" smtClean="0">
                <a:latin typeface="Myriad Pro" pitchFamily="34" charset="0"/>
              </a:rPr>
              <a:t>timestep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smtClean="0">
                <a:latin typeface="Myriad Pro" pitchFamily="34" charset="0"/>
              </a:rPr>
              <a:t>edges (</a:t>
            </a:r>
            <a:r>
              <a:rPr lang="en-US" sz="2800" b="1" baseline="-25000" dirty="0" err="1" smtClean="0">
                <a:latin typeface="Myriad Pro" pitchFamily="34" charset="0"/>
              </a:rPr>
              <a:t>i,j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&lt;t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j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≥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dirty="0" smtClean="0">
                <a:latin typeface="Myriad Pro" pitchFamily="34" charset="0"/>
              </a:rPr>
              <a:t> 	         </a:t>
            </a:r>
            <a:r>
              <a:rPr lang="en-US" sz="2000" dirty="0" smtClean="0">
                <a:latin typeface="Myriad Pro" pitchFamily="34" charset="0"/>
              </a:rPr>
              <a:t>(connectivity)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245" name="Oval 244"/>
          <p:cNvSpPr/>
          <p:nvPr/>
        </p:nvSpPr>
        <p:spPr bwMode="auto">
          <a:xfrm flipV="1">
            <a:off x="914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6" name="Oval 245"/>
          <p:cNvSpPr/>
          <p:nvPr/>
        </p:nvSpPr>
        <p:spPr bwMode="auto">
          <a:xfrm flipV="1">
            <a:off x="13716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0" name="Oval 249"/>
          <p:cNvSpPr/>
          <p:nvPr/>
        </p:nvSpPr>
        <p:spPr bwMode="auto">
          <a:xfrm flipV="1">
            <a:off x="18288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Oval 250"/>
          <p:cNvSpPr/>
          <p:nvPr/>
        </p:nvSpPr>
        <p:spPr bwMode="auto">
          <a:xfrm flipV="1">
            <a:off x="22860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 flipV="1">
            <a:off x="27432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7" name="Oval 316"/>
          <p:cNvSpPr/>
          <p:nvPr/>
        </p:nvSpPr>
        <p:spPr bwMode="auto">
          <a:xfrm flipV="1">
            <a:off x="3200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8" name="Oval 347"/>
          <p:cNvSpPr/>
          <p:nvPr/>
        </p:nvSpPr>
        <p:spPr bwMode="auto">
          <a:xfrm flipV="1">
            <a:off x="3657600" y="61722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9" name="Oval 348"/>
          <p:cNvSpPr/>
          <p:nvPr/>
        </p:nvSpPr>
        <p:spPr bwMode="auto">
          <a:xfrm flipV="1">
            <a:off x="4114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0" name="Oval 349"/>
          <p:cNvSpPr/>
          <p:nvPr/>
        </p:nvSpPr>
        <p:spPr bwMode="auto">
          <a:xfrm flipV="1">
            <a:off x="45720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1" name="Oval 350"/>
          <p:cNvSpPr/>
          <p:nvPr/>
        </p:nvSpPr>
        <p:spPr bwMode="auto">
          <a:xfrm flipV="1">
            <a:off x="50292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2" name="Oval 351"/>
          <p:cNvSpPr/>
          <p:nvPr/>
        </p:nvSpPr>
        <p:spPr bwMode="auto">
          <a:xfrm flipV="1">
            <a:off x="54864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3" name="Oval 352"/>
          <p:cNvSpPr/>
          <p:nvPr/>
        </p:nvSpPr>
        <p:spPr bwMode="auto">
          <a:xfrm flipV="1">
            <a:off x="59436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4" name="Oval 353"/>
          <p:cNvSpPr/>
          <p:nvPr/>
        </p:nvSpPr>
        <p:spPr bwMode="auto">
          <a:xfrm flipV="1">
            <a:off x="6840984" y="617220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5" name="Oval 354"/>
          <p:cNvSpPr/>
          <p:nvPr/>
        </p:nvSpPr>
        <p:spPr bwMode="auto">
          <a:xfrm flipV="1">
            <a:off x="6400800" y="6172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6" name="Straight Connector 355"/>
          <p:cNvCxnSpPr/>
          <p:nvPr/>
        </p:nvCxnSpPr>
        <p:spPr bwMode="auto">
          <a:xfrm>
            <a:off x="57646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7" name="TextBox 356"/>
          <p:cNvSpPr txBox="1"/>
          <p:nvPr/>
        </p:nvSpPr>
        <p:spPr>
          <a:xfrm>
            <a:off x="56210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9900FF"/>
                </a:solidFill>
                <a:latin typeface="+mj-lt"/>
              </a:rPr>
              <a:t>θ</a:t>
            </a:r>
            <a:endParaRPr lang="en-US" sz="2000" b="1" dirty="0" smtClean="0">
              <a:latin typeface="Myriad Pro" pitchFamily="34" charset="0"/>
            </a:endParaRPr>
          </a:p>
        </p:txBody>
      </p:sp>
      <p:cxnSp>
        <p:nvCxnSpPr>
          <p:cNvPr id="359" name="Straight Connector 358"/>
          <p:cNvCxnSpPr/>
          <p:nvPr/>
        </p:nvCxnSpPr>
        <p:spPr bwMode="auto">
          <a:xfrm>
            <a:off x="16498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0" name="TextBox 359"/>
          <p:cNvSpPr txBox="1"/>
          <p:nvPr/>
        </p:nvSpPr>
        <p:spPr>
          <a:xfrm>
            <a:off x="15062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C0000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cxnSp>
        <p:nvCxnSpPr>
          <p:cNvPr id="361" name="Straight Connector 360"/>
          <p:cNvCxnSpPr/>
          <p:nvPr/>
        </p:nvCxnSpPr>
        <p:spPr bwMode="auto">
          <a:xfrm>
            <a:off x="2564219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2" name="TextBox 361"/>
          <p:cNvSpPr txBox="1"/>
          <p:nvPr/>
        </p:nvSpPr>
        <p:spPr>
          <a:xfrm>
            <a:off x="2420676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206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2060"/>
              </a:solidFill>
              <a:latin typeface="Myriad Pro" pitchFamily="34" charset="0"/>
            </a:endParaRPr>
          </a:p>
        </p:txBody>
      </p:sp>
      <p:cxnSp>
        <p:nvCxnSpPr>
          <p:cNvPr id="363" name="Straight Connector 362"/>
          <p:cNvCxnSpPr/>
          <p:nvPr/>
        </p:nvCxnSpPr>
        <p:spPr bwMode="auto">
          <a:xfrm>
            <a:off x="4419600" y="58674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Box 363"/>
          <p:cNvSpPr txBox="1"/>
          <p:nvPr/>
        </p:nvSpPr>
        <p:spPr>
          <a:xfrm>
            <a:off x="4267200" y="6296308"/>
            <a:ext cx="32252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l-GR" sz="2000" b="1" dirty="0" smtClean="0">
                <a:solidFill>
                  <a:srgbClr val="00B050"/>
                </a:solidFill>
                <a:latin typeface="+mj-lt"/>
              </a:rPr>
              <a:t>θ</a:t>
            </a:r>
            <a:endParaRPr lang="en-US" sz="2000" b="1" dirty="0" smtClean="0">
              <a:solidFill>
                <a:srgbClr val="00B050"/>
              </a:solidFill>
              <a:latin typeface="Myriad Pro" pitchFamily="34" charset="0"/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8</a:t>
            </a:r>
            <a:endParaRPr lang="en-US" sz="2000" dirty="0" smtClean="0"/>
          </a:p>
          <a:p>
            <a:pPr algn="ctr"/>
            <a:r>
              <a:rPr lang="el-GR" sz="2000" b="1" dirty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9900FF"/>
              </a:solidFill>
              <a:latin typeface="Myriad Pro" pitchFamily="34" charset="0"/>
            </a:endParaRPr>
          </a:p>
          <a:p>
            <a:pPr algn="ctr"/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71800" y="3886200"/>
            <a:ext cx="5095875" cy="1516797"/>
            <a:chOff x="3060700" y="3886200"/>
            <a:chExt cx="3774722" cy="1516797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3060700" y="3886200"/>
              <a:ext cx="3619500" cy="647700"/>
            </a:xfrm>
            <a:prstGeom prst="roundRect">
              <a:avLst/>
            </a:prstGeom>
            <a:noFill/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342922" y="4572000"/>
              <a:ext cx="34925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Myriad Pro" pitchFamily="34" charset="0"/>
                </a:rPr>
                <a:t>Substitute by flow constraints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  <a:latin typeface="Myriad Pro" pitchFamily="34" charset="0"/>
                </a:rPr>
                <a:t>(use max-flow-min-cut) </a:t>
              </a:r>
              <a:endParaRPr lang="en-US" sz="2000" dirty="0" smtClean="0">
                <a:solidFill>
                  <a:srgbClr val="FF0000"/>
                </a:solidFill>
                <a:latin typeface="Myriad Pro" pitchFamily="34" charset="0"/>
              </a:endParaRPr>
            </a:p>
          </p:txBody>
        </p:sp>
      </p:grpSp>
      <p:cxnSp>
        <p:nvCxnSpPr>
          <p:cNvPr id="5" name="Curved Connector 4"/>
          <p:cNvCxnSpPr>
            <a:stCxn id="274" idx="4"/>
            <a:endCxn id="40" idx="3"/>
          </p:cNvCxnSpPr>
          <p:nvPr/>
        </p:nvCxnSpPr>
        <p:spPr bwMode="auto">
          <a:xfrm rot="5400000" flipH="1" flipV="1">
            <a:off x="523875" y="2082707"/>
            <a:ext cx="2060668" cy="1698718"/>
          </a:xfrm>
          <a:prstGeom prst="curvedConnector3">
            <a:avLst>
              <a:gd name="adj1" fmla="val 42467"/>
            </a:avLst>
          </a:prstGeom>
          <a:solidFill>
            <a:schemeClr val="accent1"/>
          </a:solidFill>
          <a:ln w="95250" cap="flat" cmpd="sng" algn="ctr">
            <a:solidFill>
              <a:srgbClr val="0000FF">
                <a:alpha val="82000"/>
              </a:srgb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urved Connector 7"/>
          <p:cNvCxnSpPr>
            <a:stCxn id="503" idx="3"/>
            <a:endCxn id="40" idx="4"/>
          </p:cNvCxnSpPr>
          <p:nvPr/>
        </p:nvCxnSpPr>
        <p:spPr bwMode="auto">
          <a:xfrm rot="5400000" flipH="1" flipV="1">
            <a:off x="1428750" y="2041618"/>
            <a:ext cx="1146268" cy="911132"/>
          </a:xfrm>
          <a:prstGeom prst="curvedConnector3">
            <a:avLst>
              <a:gd name="adj1" fmla="val 98011"/>
            </a:avLst>
          </a:prstGeom>
          <a:solidFill>
            <a:schemeClr val="accent1"/>
          </a:solidFill>
          <a:ln w="95250" cap="flat" cmpd="sng" algn="ctr">
            <a:solidFill>
              <a:srgbClr val="0000FF">
                <a:alpha val="82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229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animBg="1"/>
      <p:bldP spid="40" grpId="0" animBg="1"/>
      <p:bldP spid="245" grpId="0" animBg="1"/>
      <p:bldP spid="3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Oval 616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8" name="Straight Connector 617"/>
          <p:cNvCxnSpPr>
            <a:stCxn id="617" idx="4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9" name="Straight Connector 618"/>
          <p:cNvCxnSpPr>
            <a:stCxn id="617" idx="3"/>
          </p:cNvCxnSpPr>
          <p:nvPr/>
        </p:nvCxnSpPr>
        <p:spPr bwMode="auto">
          <a:xfrm flipH="1">
            <a:off x="1031968" y="4327618"/>
            <a:ext cx="4191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8" name="Straight Connector 217"/>
          <p:cNvCxnSpPr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2" name="Straight Connector 311"/>
          <p:cNvCxnSpPr>
            <a:stCxn id="252" idx="6"/>
            <a:endCxn id="267" idx="1"/>
          </p:cNvCxnSpPr>
          <p:nvPr/>
        </p:nvCxnSpPr>
        <p:spPr bwMode="auto">
          <a:xfrm flipV="1">
            <a:off x="1085850" y="3635282"/>
            <a:ext cx="8224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685800"/>
          </a:xfrm>
        </p:spPr>
        <p:txBody>
          <a:bodyPr/>
          <a:lstStyle/>
          <a:p>
            <a:r>
              <a:rPr lang="en-US" dirty="0" smtClean="0"/>
              <a:t>Rounding the </a:t>
            </a:r>
            <a:r>
              <a:rPr lang="en-US" dirty="0" err="1" smtClean="0"/>
              <a:t>seedset</a:t>
            </a:r>
            <a:r>
              <a:rPr lang="en-US" dirty="0" smtClean="0"/>
              <a:t> or the sequence?</a:t>
            </a:r>
            <a:endParaRPr lang="en-US" dirty="0"/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0" y="4702314"/>
            <a:ext cx="134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Myriad Pro" pitchFamily="34" charset="0"/>
              </a:rPr>
              <a:t>Optimal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 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246" name="Oval 245"/>
          <p:cNvSpPr/>
          <p:nvPr/>
        </p:nvSpPr>
        <p:spPr bwMode="auto">
          <a:xfrm flipV="1">
            <a:off x="1451787" y="4839468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Oval 250"/>
          <p:cNvSpPr/>
          <p:nvPr/>
        </p:nvSpPr>
        <p:spPr bwMode="auto">
          <a:xfrm flipV="1">
            <a:off x="1224988" y="5016868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1" y="2102584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1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3</a:t>
            </a:r>
            <a:endParaRPr lang="en-US" sz="2000" b="1" dirty="0">
              <a:solidFill>
                <a:srgbClr val="00B05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4</a:t>
            </a:r>
          </a:p>
          <a:p>
            <a:pPr algn="ctr"/>
            <a:r>
              <a:rPr lang="el-GR" sz="2000" b="1" dirty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5</a:t>
            </a:r>
            <a:endParaRPr lang="en-US" sz="2000" b="1" dirty="0">
              <a:solidFill>
                <a:srgbClr val="00B0F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7</a:t>
            </a:r>
            <a:endParaRPr lang="en-US" sz="2000" dirty="0"/>
          </a:p>
        </p:txBody>
      </p:sp>
      <p:sp>
        <p:nvSpPr>
          <p:cNvPr id="581" name="TextBox 580"/>
          <p:cNvSpPr txBox="1"/>
          <p:nvPr/>
        </p:nvSpPr>
        <p:spPr>
          <a:xfrm>
            <a:off x="1" y="685800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yriad Pro" pitchFamily="34" charset="0"/>
              </a:rPr>
              <a:t>Because integer programs are not efficient, we relax the IP to a LP</a:t>
            </a:r>
          </a:p>
          <a:p>
            <a:pPr algn="ctr"/>
            <a:r>
              <a:rPr lang="en-US" sz="2000" dirty="0" smtClean="0">
                <a:latin typeface="Myriad Pro" pitchFamily="34" charset="0"/>
              </a:rPr>
              <a:t>Now the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000" b="1" baseline="-25000" dirty="0" smtClean="0">
                <a:latin typeface="Myriad Pro" pitchFamily="34" charset="0"/>
              </a:rPr>
              <a:t> </a:t>
            </a:r>
            <a:r>
              <a:rPr lang="en-US" sz="2000" baseline="-25000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are fractional value on [0,1].  How can we round?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2362200" y="1524000"/>
            <a:ext cx="6324600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Approach 1: Sample the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.</a:t>
            </a:r>
          </a:p>
          <a:p>
            <a:endParaRPr lang="en-US" sz="600" dirty="0" smtClean="0">
              <a:latin typeface="Myriad Pro" pitchFamily="34" charset="0"/>
            </a:endParaRPr>
          </a:p>
          <a:p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  </a:t>
            </a:r>
            <a:r>
              <a:rPr lang="en-US" sz="2400" b="1" dirty="0" err="1" smtClean="0">
                <a:latin typeface="Myriad Pro" pitchFamily="34" charset="0"/>
              </a:rPr>
              <a:t>i</a:t>
            </a:r>
            <a:r>
              <a:rPr lang="en-US" sz="2000" dirty="0" smtClean="0">
                <a:latin typeface="Myriad Pro" pitchFamily="34" charset="0"/>
              </a:rPr>
              <a:t> is a seed with probability </a:t>
            </a:r>
            <a:r>
              <a:rPr lang="en-US" sz="2000" dirty="0"/>
              <a:t>∝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>
                <a:latin typeface="Myriad Pro" pitchFamily="34" charset="0"/>
              </a:rPr>
              <a:t>t&lt;</a:t>
            </a:r>
            <a:r>
              <a:rPr lang="el-GR" sz="2800" b="1" baseline="-25000" dirty="0">
                <a:latin typeface="Myriad Pro" pitchFamily="34" charset="0"/>
              </a:rPr>
              <a:t>θ</a:t>
            </a:r>
            <a:r>
              <a:rPr lang="en-US" sz="2800" b="1" baseline="-25000" dirty="0">
                <a:latin typeface="Myriad Pro" pitchFamily="34" charset="0"/>
              </a:rPr>
              <a:t>(</a:t>
            </a:r>
            <a:r>
              <a:rPr lang="en-US" sz="2800" b="1" baseline="-25000" dirty="0" err="1">
                <a:latin typeface="Myriad Pro" pitchFamily="34" charset="0"/>
              </a:rPr>
              <a:t>i</a:t>
            </a:r>
            <a:r>
              <a:rPr lang="en-US" sz="2800" b="1" baseline="-25000" dirty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endParaRPr lang="en-US" sz="2800" b="1" dirty="0" smtClean="0">
              <a:latin typeface="Myriad Pro" pitchFamily="34" charset="0"/>
            </a:endParaRPr>
          </a:p>
          <a:p>
            <a:endParaRPr lang="en-US" sz="600" b="1" baseline="-25000" dirty="0" smtClean="0">
              <a:latin typeface="Myriad Pro" pitchFamily="34" charset="0"/>
            </a:endParaRPr>
          </a:p>
          <a:p>
            <a:r>
              <a:rPr lang="en-US" sz="600" b="1" baseline="-25000" dirty="0">
                <a:latin typeface="Myriad Pro" pitchFamily="34" charset="0"/>
              </a:rPr>
              <a:t>	</a:t>
            </a:r>
            <a:endParaRPr lang="en-US" sz="600" b="1" baseline="-25000" dirty="0" smtClean="0">
              <a:latin typeface="Myriad Pro" pitchFamily="34" charset="0"/>
            </a:endParaRP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   </a:t>
            </a:r>
            <a:r>
              <a:rPr lang="en-US" sz="2000" b="1" dirty="0" smtClean="0">
                <a:latin typeface="Myriad Pro" pitchFamily="34" charset="0"/>
              </a:rPr>
              <a:t>Pro: </a:t>
            </a:r>
            <a:r>
              <a:rPr lang="en-US" sz="2000" dirty="0" smtClean="0">
                <a:latin typeface="Myriad Pro" pitchFamily="34" charset="0"/>
              </a:rPr>
              <a:t>Small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.</a:t>
            </a:r>
          </a:p>
          <a:p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   </a:t>
            </a:r>
            <a:r>
              <a:rPr lang="en-US" sz="2000" b="1" dirty="0" smtClean="0">
                <a:latin typeface="Myriad Pro" pitchFamily="34" charset="0"/>
              </a:rPr>
              <a:t>Con:</a:t>
            </a:r>
            <a:r>
              <a:rPr lang="en-US" sz="2000" dirty="0" smtClean="0">
                <a:latin typeface="Myriad Pro" pitchFamily="34" charset="0"/>
              </a:rPr>
              <a:t> No guarantee that every node activates.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2362200" y="3505200"/>
            <a:ext cx="6248400" cy="3036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Approach 2: Sample the activation sequence.</a:t>
            </a:r>
          </a:p>
          <a:p>
            <a:endParaRPr lang="en-US" sz="600" dirty="0" smtClean="0">
              <a:latin typeface="Myriad Pro" pitchFamily="34" charset="0"/>
            </a:endParaRPr>
          </a:p>
          <a:p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  </a:t>
            </a:r>
            <a:r>
              <a:rPr lang="en-US" sz="2400" b="1" dirty="0" err="1" smtClean="0">
                <a:latin typeface="Myriad Pro" pitchFamily="34" charset="0"/>
              </a:rPr>
              <a:t>i</a:t>
            </a:r>
            <a:r>
              <a:rPr lang="en-US" sz="2000" dirty="0" smtClean="0">
                <a:latin typeface="Myriad Pro" pitchFamily="34" charset="0"/>
              </a:rPr>
              <a:t> activates by time </a:t>
            </a:r>
            <a:r>
              <a:rPr lang="en-US" sz="2400" b="1" dirty="0" smtClean="0">
                <a:latin typeface="Myriad Pro" pitchFamily="34" charset="0"/>
              </a:rPr>
              <a:t>t</a:t>
            </a:r>
            <a:r>
              <a:rPr lang="en-US" sz="2000" dirty="0" smtClean="0">
                <a:latin typeface="Myriad Pro" pitchFamily="34" charset="0"/>
              </a:rPr>
              <a:t> with probability </a:t>
            </a:r>
            <a:r>
              <a:rPr lang="en-US" sz="2000" dirty="0" smtClean="0"/>
              <a:t>∝ </a:t>
            </a:r>
            <a:r>
              <a:rPr lang="en-US" sz="2800" b="1" dirty="0">
                <a:latin typeface="Myriad Pro" pitchFamily="34" charset="0"/>
              </a:rPr>
              <a:t>∑</a:t>
            </a:r>
            <a:r>
              <a:rPr lang="el-GR" sz="2800" b="1" baseline="-25000" dirty="0">
                <a:latin typeface="Myriad Pro" pitchFamily="34" charset="0"/>
              </a:rPr>
              <a:t>τ</a:t>
            </a:r>
            <a:r>
              <a:rPr lang="en-US" sz="2800" b="1" baseline="-25000" dirty="0">
                <a:latin typeface="Myriad Pro" pitchFamily="34" charset="0"/>
              </a:rPr>
              <a:t>&lt;t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x</a:t>
            </a:r>
            <a:r>
              <a:rPr lang="en-US" sz="2800" b="1" baseline="-25000" dirty="0" smtClean="0">
                <a:latin typeface="Myriad Pro" pitchFamily="34" charset="0"/>
              </a:rPr>
              <a:t>i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endParaRPr lang="en-US" sz="2800" b="1" dirty="0">
              <a:latin typeface="Myriad Pro" pitchFamily="34" charset="0"/>
            </a:endParaRPr>
          </a:p>
          <a:p>
            <a:r>
              <a:rPr lang="en-US" sz="600" b="1" dirty="0" smtClean="0">
                <a:latin typeface="Myriad Pro" pitchFamily="34" charset="0"/>
              </a:rPr>
              <a:t>	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    </a:t>
            </a:r>
            <a:r>
              <a:rPr lang="en-US" sz="2000" b="1" dirty="0" smtClean="0">
                <a:latin typeface="Myriad Pro" pitchFamily="34" charset="0"/>
              </a:rPr>
              <a:t>Pro:  </a:t>
            </a:r>
            <a:r>
              <a:rPr lang="en-US" sz="2000" dirty="0" smtClean="0">
                <a:latin typeface="Myriad Pro" pitchFamily="34" charset="0"/>
              </a:rPr>
              <a:t>Every node is activated.</a:t>
            </a:r>
          </a:p>
          <a:p>
            <a:r>
              <a:rPr lang="en-US" sz="2000" b="1" dirty="0" smtClean="0">
                <a:latin typeface="Myriad Pro" pitchFamily="34" charset="0"/>
              </a:rPr>
              <a:t>     Con: </a:t>
            </a:r>
            <a:r>
              <a:rPr lang="en-US" sz="2000" dirty="0" smtClean="0">
                <a:latin typeface="Myriad Pro" pitchFamily="34" charset="0"/>
              </a:rPr>
              <a:t>Corresponding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can be huge!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  <a:p>
            <a:endParaRPr lang="en-US" sz="2000" b="1" baseline="-25000" dirty="0">
              <a:latin typeface="Myriad Pro" pitchFamily="34" charset="0"/>
            </a:endParaRPr>
          </a:p>
          <a:p>
            <a:endParaRPr lang="en-US" sz="2000" dirty="0">
              <a:latin typeface="Myriad Pro" pitchFamily="34" charset="0"/>
            </a:endParaRPr>
          </a:p>
          <a:p>
            <a:endParaRPr lang="en-US" sz="1800" dirty="0" smtClean="0">
              <a:latin typeface="Myriad Pro" pitchFamily="34" charset="0"/>
            </a:endParaRPr>
          </a:p>
        </p:txBody>
      </p:sp>
      <p:sp>
        <p:nvSpPr>
          <p:cNvPr id="608" name="TextBox 607"/>
          <p:cNvSpPr txBox="1"/>
          <p:nvPr/>
        </p:nvSpPr>
        <p:spPr>
          <a:xfrm>
            <a:off x="6669272" y="5257800"/>
            <a:ext cx="145223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Myriad Pro" pitchFamily="34" charset="0"/>
              </a:rPr>
              <a:t>Necessary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609" name="Oval 608"/>
          <p:cNvSpPr/>
          <p:nvPr/>
        </p:nvSpPr>
        <p:spPr bwMode="auto">
          <a:xfrm flipV="1">
            <a:off x="5486400" y="270183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0" name="Oval 609"/>
          <p:cNvSpPr/>
          <p:nvPr/>
        </p:nvSpPr>
        <p:spPr bwMode="auto">
          <a:xfrm flipV="1">
            <a:off x="7006413" y="6096476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1" name="Oval 610"/>
          <p:cNvSpPr/>
          <p:nvPr/>
        </p:nvSpPr>
        <p:spPr bwMode="auto">
          <a:xfrm flipV="1">
            <a:off x="7235013" y="5965686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2" name="Oval 611"/>
          <p:cNvSpPr/>
          <p:nvPr/>
        </p:nvSpPr>
        <p:spPr bwMode="auto">
          <a:xfrm flipV="1">
            <a:off x="7387413" y="6199008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3" name="Oval 612"/>
          <p:cNvSpPr/>
          <p:nvPr/>
        </p:nvSpPr>
        <p:spPr bwMode="auto">
          <a:xfrm flipV="1">
            <a:off x="7620000" y="5963186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4" name="Oval 613"/>
          <p:cNvSpPr/>
          <p:nvPr/>
        </p:nvSpPr>
        <p:spPr bwMode="auto">
          <a:xfrm flipV="1">
            <a:off x="7696200" y="6248876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2590800" y="5505417"/>
            <a:ext cx="3818417" cy="1143569"/>
            <a:chOff x="76200" y="4800031"/>
            <a:chExt cx="3818417" cy="1143569"/>
          </a:xfrm>
        </p:grpSpPr>
        <p:sp>
          <p:nvSpPr>
            <p:cNvPr id="621" name="Oval 620"/>
            <p:cNvSpPr/>
            <p:nvPr/>
          </p:nvSpPr>
          <p:spPr bwMode="auto">
            <a:xfrm flipV="1">
              <a:off x="237017" y="5410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2" name="Oval 621"/>
            <p:cNvSpPr/>
            <p:nvPr/>
          </p:nvSpPr>
          <p:spPr bwMode="auto">
            <a:xfrm flipV="1">
              <a:off x="228600" y="4800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3" name="Oval 622"/>
            <p:cNvSpPr/>
            <p:nvPr/>
          </p:nvSpPr>
          <p:spPr bwMode="auto">
            <a:xfrm flipV="1">
              <a:off x="719883" y="5410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4" name="Oval 623"/>
            <p:cNvSpPr/>
            <p:nvPr/>
          </p:nvSpPr>
          <p:spPr bwMode="auto">
            <a:xfrm flipV="1">
              <a:off x="2523017" y="5410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5" name="Oval 624"/>
            <p:cNvSpPr/>
            <p:nvPr/>
          </p:nvSpPr>
          <p:spPr bwMode="auto">
            <a:xfrm flipV="1">
              <a:off x="2065817" y="5410200"/>
              <a:ext cx="152400" cy="152400"/>
            </a:xfrm>
            <a:prstGeom prst="ellipse">
              <a:avLst/>
            </a:prstGeom>
            <a:solidFill>
              <a:srgbClr val="FFC000"/>
            </a:solidFill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6" name="Oval 625"/>
            <p:cNvSpPr/>
            <p:nvPr/>
          </p:nvSpPr>
          <p:spPr bwMode="auto">
            <a:xfrm flipV="1">
              <a:off x="230425" y="5105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7" name="Oval 626"/>
            <p:cNvSpPr/>
            <p:nvPr/>
          </p:nvSpPr>
          <p:spPr bwMode="auto">
            <a:xfrm flipV="1">
              <a:off x="3437417" y="5105400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8" name="Oval 627"/>
            <p:cNvSpPr/>
            <p:nvPr/>
          </p:nvSpPr>
          <p:spPr bwMode="auto">
            <a:xfrm flipV="1">
              <a:off x="3437417" y="5410200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29" name="Straight Connector 628"/>
            <p:cNvCxnSpPr/>
            <p:nvPr/>
          </p:nvCxnSpPr>
          <p:spPr bwMode="auto">
            <a:xfrm>
              <a:off x="541817" y="4800600"/>
              <a:ext cx="0" cy="739665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0" name="Rectangle 629"/>
            <p:cNvSpPr/>
            <p:nvPr/>
          </p:nvSpPr>
          <p:spPr>
            <a:xfrm>
              <a:off x="76200" y="5543490"/>
              <a:ext cx="38184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  <a:latin typeface="Myriad Pro" pitchFamily="34" charset="0"/>
                </a:rPr>
                <a:t>      </a:t>
              </a:r>
              <a:r>
                <a:rPr lang="el-GR" sz="2000" b="1" dirty="0" smtClean="0">
                  <a:solidFill>
                    <a:srgbClr val="C0000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C00000"/>
                  </a:solidFill>
                  <a:latin typeface="Myriad Pro" pitchFamily="34" charset="0"/>
                </a:rPr>
                <a:t>               </a:t>
              </a:r>
              <a:r>
                <a:rPr lang="el-GR" sz="2000" b="1" dirty="0" smtClean="0">
                  <a:solidFill>
                    <a:srgbClr val="00B05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      </a:t>
              </a:r>
              <a:r>
                <a:rPr lang="el-GR" sz="2000" b="1" dirty="0" smtClean="0">
                  <a:solidFill>
                    <a:srgbClr val="FFC000"/>
                  </a:solidFill>
                  <a:latin typeface="Myriad Pro" pitchFamily="34" charset="0"/>
                </a:rPr>
                <a:t>θ</a:t>
              </a:r>
              <a:r>
                <a:rPr lang="en-US" sz="2000" b="1" dirty="0">
                  <a:solidFill>
                    <a:srgbClr val="FFC000"/>
                  </a:solidFill>
                  <a:latin typeface="Myriad Pro" pitchFamily="34" charset="0"/>
                </a:rPr>
                <a:t> </a:t>
              </a:r>
              <a:r>
                <a:rPr lang="en-US" sz="2000" b="1" dirty="0" smtClean="0">
                  <a:solidFill>
                    <a:srgbClr val="FFC000"/>
                  </a:solidFill>
                  <a:latin typeface="Myriad Pro" pitchFamily="34" charset="0"/>
                </a:rPr>
                <a:t>      </a:t>
              </a:r>
              <a:r>
                <a:rPr lang="el-GR" sz="2000" b="1" dirty="0" smtClean="0">
                  <a:solidFill>
                    <a:srgbClr val="00B0F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00B0F0"/>
                  </a:solidFill>
                  <a:latin typeface="Myriad Pro" pitchFamily="34" charset="0"/>
                </a:rPr>
                <a:t>               </a:t>
              </a:r>
              <a:r>
                <a:rPr lang="el-GR" sz="2000" b="1" dirty="0" smtClean="0">
                  <a:solidFill>
                    <a:srgbClr val="00206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002060"/>
                  </a:solidFill>
                  <a:latin typeface="Myriad Pro" pitchFamily="34" charset="0"/>
                </a:rPr>
                <a:t> </a:t>
              </a:r>
              <a:endParaRPr lang="en-US" sz="2000" dirty="0"/>
            </a:p>
          </p:txBody>
        </p:sp>
        <p:cxnSp>
          <p:nvCxnSpPr>
            <p:cNvPr id="631" name="Straight Connector 630"/>
            <p:cNvCxnSpPr/>
            <p:nvPr/>
          </p:nvCxnSpPr>
          <p:spPr bwMode="auto">
            <a:xfrm>
              <a:off x="1456217" y="4800600"/>
              <a:ext cx="0" cy="762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2" name="Straight Connector 631"/>
            <p:cNvCxnSpPr/>
            <p:nvPr/>
          </p:nvCxnSpPr>
          <p:spPr bwMode="auto">
            <a:xfrm>
              <a:off x="1913417" y="4800031"/>
              <a:ext cx="0" cy="769791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3" name="Straight Connector 632"/>
            <p:cNvCxnSpPr/>
            <p:nvPr/>
          </p:nvCxnSpPr>
          <p:spPr bwMode="auto">
            <a:xfrm>
              <a:off x="2370617" y="4800031"/>
              <a:ext cx="0" cy="769791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4" name="Straight Connector 633"/>
            <p:cNvCxnSpPr/>
            <p:nvPr/>
          </p:nvCxnSpPr>
          <p:spPr bwMode="auto">
            <a:xfrm>
              <a:off x="3285017" y="4800031"/>
              <a:ext cx="0" cy="769791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5" name="Oval 634"/>
            <p:cNvSpPr/>
            <p:nvPr/>
          </p:nvSpPr>
          <p:spPr bwMode="auto">
            <a:xfrm flipV="1">
              <a:off x="3742217" y="5403814"/>
              <a:ext cx="152400" cy="152400"/>
            </a:xfrm>
            <a:prstGeom prst="ellipse">
              <a:avLst/>
            </a:prstGeom>
            <a:solidFill>
              <a:srgbClr val="00B0F0"/>
            </a:solidFill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876959" y="5302211"/>
            <a:ext cx="431839" cy="584775"/>
            <a:chOff x="7764218" y="5132722"/>
            <a:chExt cx="541582" cy="733384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664320" y="5302211"/>
            <a:ext cx="431839" cy="584775"/>
            <a:chOff x="7764218" y="5132722"/>
            <a:chExt cx="541582" cy="733384"/>
          </a:xfrm>
        </p:grpSpPr>
        <p:sp>
          <p:nvSpPr>
            <p:cNvPr id="69" name="Rounded Rectangle 68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197720" y="5277386"/>
            <a:ext cx="431839" cy="584775"/>
            <a:chOff x="7764218" y="5132722"/>
            <a:chExt cx="541582" cy="733384"/>
          </a:xfrm>
        </p:grpSpPr>
        <p:sp>
          <p:nvSpPr>
            <p:cNvPr id="72" name="Rounded Rectangle 71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705759" y="5277386"/>
            <a:ext cx="431839" cy="584775"/>
            <a:chOff x="7764218" y="5132722"/>
            <a:chExt cx="541582" cy="733384"/>
          </a:xfrm>
        </p:grpSpPr>
        <p:sp>
          <p:nvSpPr>
            <p:cNvPr id="75" name="Rounded Rectangle 74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620159" y="5277386"/>
            <a:ext cx="399641" cy="584775"/>
            <a:chOff x="4572000" y="5029200"/>
            <a:chExt cx="501202" cy="733384"/>
          </a:xfrm>
        </p:grpSpPr>
        <p:sp>
          <p:nvSpPr>
            <p:cNvPr id="78" name="Rounded Rectangle 77"/>
            <p:cNvSpPr/>
            <p:nvPr/>
          </p:nvSpPr>
          <p:spPr bwMode="auto">
            <a:xfrm>
              <a:off x="4627774" y="5172642"/>
              <a:ext cx="409843" cy="389958"/>
            </a:xfrm>
            <a:prstGeom prst="round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572000" y="5029200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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5562600"/>
            <a:ext cx="2362200" cy="1041975"/>
            <a:chOff x="0" y="5739825"/>
            <a:chExt cx="2362200" cy="1041975"/>
          </a:xfrm>
        </p:grpSpPr>
        <p:sp>
          <p:nvSpPr>
            <p:cNvPr id="615" name="TextBox 614"/>
            <p:cNvSpPr txBox="1"/>
            <p:nvPr/>
          </p:nvSpPr>
          <p:spPr>
            <a:xfrm>
              <a:off x="0" y="5766137"/>
              <a:ext cx="2362200" cy="10156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Myriad Pro" pitchFamily="34" charset="0"/>
                  <a:sym typeface="Wingdings" pitchFamily="2" charset="2"/>
                </a:rPr>
                <a:t>Threshold </a:t>
              </a:r>
              <a:r>
                <a:rPr lang="el-GR" sz="2000" b="1" dirty="0">
                  <a:latin typeface="Myriad Pro" pitchFamily="34" charset="0"/>
                </a:rPr>
                <a:t>θ </a:t>
              </a:r>
              <a:r>
                <a:rPr lang="en-US" sz="2000" dirty="0" smtClean="0">
                  <a:latin typeface="Myriad Pro" pitchFamily="34" charset="0"/>
                  <a:sym typeface="Wingdings" pitchFamily="2" charset="2"/>
                </a:rPr>
                <a:t>is      .    if at least </a:t>
              </a:r>
              <a:r>
                <a:rPr lang="el-GR" sz="2000" b="1" dirty="0" smtClean="0">
                  <a:latin typeface="Myriad Pro" pitchFamily="34" charset="0"/>
                </a:rPr>
                <a:t>θ </a:t>
              </a:r>
              <a:r>
                <a:rPr lang="en-US" sz="2000" dirty="0" smtClean="0">
                  <a:latin typeface="Myriad Pro" pitchFamily="34" charset="0"/>
                  <a:sym typeface="Wingdings" pitchFamily="2" charset="2"/>
                </a:rPr>
                <a:t>nodes are active by time </a:t>
              </a:r>
              <a:r>
                <a:rPr lang="el-GR" sz="2000" b="1" dirty="0" smtClean="0">
                  <a:latin typeface="Myriad Pro" pitchFamily="34" charset="0"/>
                </a:rPr>
                <a:t>θ</a:t>
              </a:r>
              <a:endParaRPr lang="en-US" sz="2400" b="1" dirty="0" smtClean="0">
                <a:latin typeface="Myriad Pro" pitchFamily="34" charset="0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676400" y="5739825"/>
              <a:ext cx="431833" cy="584775"/>
              <a:chOff x="7764225" y="5132722"/>
              <a:chExt cx="541575" cy="733384"/>
            </a:xfrm>
          </p:grpSpPr>
          <p:sp>
            <p:nvSpPr>
              <p:cNvPr id="83" name="Rounded Rectangle 82"/>
              <p:cNvSpPr/>
              <p:nvPr/>
            </p:nvSpPr>
            <p:spPr bwMode="auto">
              <a:xfrm>
                <a:off x="7895957" y="5248842"/>
                <a:ext cx="409843" cy="389958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764225" y="5132722"/>
                <a:ext cx="501202" cy="733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2"/>
                  </a:rPr>
                  <a:t>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616" name="Rectangle 615"/>
          <p:cNvSpPr/>
          <p:nvPr/>
        </p:nvSpPr>
        <p:spPr bwMode="auto">
          <a:xfrm>
            <a:off x="2590800" y="5410200"/>
            <a:ext cx="5506780" cy="12192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Solution?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Approach 3:  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Sample both together.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Then reconcile them adaptively &amp; iteratively.</a:t>
            </a:r>
          </a:p>
        </p:txBody>
      </p:sp>
    </p:spTree>
    <p:extLst>
      <p:ext uri="{BB962C8B-B14F-4D97-AF65-F5344CB8AC3E}">
        <p14:creationId xmlns:p14="http://schemas.microsoft.com/office/powerpoint/2010/main" val="310455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0" animBg="1"/>
      <p:bldP spid="325" grpId="0" animBg="1"/>
      <p:bldP spid="585" grpId="0" build="p" animBg="1"/>
      <p:bldP spid="586" grpId="0" build="p" animBg="1"/>
      <p:bldP spid="608" grpId="0" build="p"/>
      <p:bldP spid="609" grpId="0" animBg="1"/>
      <p:bldP spid="610" grpId="0" animBg="1"/>
      <p:bldP spid="611" grpId="0" animBg="1"/>
      <p:bldP spid="612" grpId="0" animBg="1"/>
      <p:bldP spid="613" grpId="0" animBg="1"/>
      <p:bldP spid="614" grpId="0" animBg="1"/>
      <p:bldP spid="6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685800"/>
          </a:xfrm>
        </p:spPr>
        <p:txBody>
          <a:bodyPr/>
          <a:lstStyle/>
          <a:p>
            <a:r>
              <a:rPr lang="en-US" dirty="0" smtClean="0"/>
              <a:t>Why does this work?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1" y="685800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How to show:  </a:t>
            </a:r>
            <a:r>
              <a:rPr lang="en-US" sz="2000" dirty="0" smtClean="0">
                <a:latin typeface="Myriad Pro" pitchFamily="34" charset="0"/>
              </a:rPr>
              <a:t>For each iteration </a:t>
            </a:r>
            <a:r>
              <a:rPr lang="en-US" sz="2000" b="1" dirty="0" smtClean="0">
                <a:latin typeface="Myriad Pro" pitchFamily="34" charset="0"/>
              </a:rPr>
              <a:t>j</a:t>
            </a:r>
            <a:r>
              <a:rPr lang="en-US" sz="2000" dirty="0" smtClean="0">
                <a:latin typeface="Myriad Pro" pitchFamily="34" charset="0"/>
              </a:rPr>
              <a:t>, rejection sampling ensures</a:t>
            </a:r>
          </a:p>
          <a:p>
            <a:r>
              <a:rPr lang="en-US" sz="2000" dirty="0">
                <a:latin typeface="Myriad Pro" pitchFamily="34" charset="0"/>
              </a:rPr>
              <a:t>	 </a:t>
            </a:r>
            <a:r>
              <a:rPr lang="en-US" sz="2000" dirty="0" smtClean="0">
                <a:latin typeface="Myriad Pro" pitchFamily="34" charset="0"/>
              </a:rPr>
              <a:t>             </a:t>
            </a:r>
            <a:r>
              <a:rPr lang="el-GR" sz="2400" b="1" dirty="0" smtClean="0">
                <a:latin typeface="Myriad Pro" pitchFamily="34" charset="0"/>
              </a:rPr>
              <a:t>θ</a:t>
            </a:r>
            <a:r>
              <a:rPr lang="en-US" sz="2400" b="1" baseline="-25000" dirty="0">
                <a:latin typeface="Myriad Pro" pitchFamily="34" charset="0"/>
              </a:rPr>
              <a:t>j</a:t>
            </a:r>
            <a:r>
              <a:rPr lang="en-US" sz="2000" dirty="0">
                <a:latin typeface="Myriad Pro" pitchFamily="34" charset="0"/>
              </a:rPr>
              <a:t> is </a:t>
            </a:r>
            <a:r>
              <a:rPr lang="en-US" sz="2000" dirty="0" smtClean="0">
                <a:latin typeface="Myriad Pro" pitchFamily="34" charset="0"/>
              </a:rPr>
              <a:t>          in constructed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?</a:t>
            </a:r>
            <a:endParaRPr lang="en-US" sz="2000" b="1" dirty="0" smtClean="0">
              <a:latin typeface="Myriad Pro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667000" y="1015425"/>
            <a:ext cx="399641" cy="584775"/>
            <a:chOff x="7804600" y="5132722"/>
            <a:chExt cx="501202" cy="733384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804600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19740" y="1676400"/>
            <a:ext cx="572208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Approach 3:  Sample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>
                <a:latin typeface="Myriad Pro" pitchFamily="34" charset="0"/>
              </a:rPr>
              <a:t>.</a:t>
            </a:r>
            <a:endParaRPr lang="en-US" sz="2000" dirty="0" smtClean="0">
              <a:latin typeface="Myriad Pro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Let</a:t>
            </a:r>
            <a:r>
              <a:rPr lang="en-US" sz="1800" dirty="0" smtClean="0">
                <a:latin typeface="Myriad Pro" pitchFamily="34" charset="0"/>
              </a:rPr>
              <a:t> </a:t>
            </a:r>
            <a:r>
              <a:rPr lang="en-US" sz="2400" b="1" dirty="0" err="1" smtClean="0">
                <a:latin typeface="Myriad Pro" pitchFamily="34" charset="0"/>
              </a:rPr>
              <a:t>i</a:t>
            </a:r>
            <a:r>
              <a:rPr lang="en-US" sz="2000" dirty="0" smtClean="0">
                <a:latin typeface="Myriad Pro" pitchFamily="34" charset="0"/>
              </a:rPr>
              <a:t> be a seed with prob. </a:t>
            </a:r>
            <a:r>
              <a:rPr lang="en-US" sz="2000" dirty="0"/>
              <a:t>∝ </a:t>
            </a:r>
            <a:r>
              <a:rPr lang="en-US" sz="2000" dirty="0" smtClean="0"/>
              <a:t> </a:t>
            </a:r>
            <a:r>
              <a:rPr lang="en-US" sz="2800" b="1" dirty="0" smtClean="0">
                <a:latin typeface="Myriad Pro" pitchFamily="34" charset="0"/>
              </a:rPr>
              <a:t>∑ </a:t>
            </a:r>
            <a:r>
              <a:rPr lang="en-US" sz="2800" b="1" baseline="-25000" dirty="0" smtClean="0">
                <a:latin typeface="Myriad Pro" pitchFamily="34" charset="0"/>
              </a:rPr>
              <a:t>t&lt;</a:t>
            </a:r>
            <a:r>
              <a:rPr lang="el-GR" sz="2800" b="1" baseline="-25000" dirty="0" smtClean="0">
                <a:latin typeface="Myriad Pro" pitchFamily="34" charset="0"/>
              </a:rPr>
              <a:t>θ</a:t>
            </a:r>
            <a:r>
              <a:rPr lang="en-US" sz="2800" b="1" baseline="-25000" dirty="0" smtClean="0">
                <a:latin typeface="Myriad Pro" pitchFamily="34" charset="0"/>
              </a:rPr>
              <a:t>(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endParaRPr lang="en-US" sz="2800" b="1" baseline="-25000" dirty="0" smtClean="0">
              <a:latin typeface="Myriad Pro" pitchFamily="34" charset="0"/>
            </a:endParaRPr>
          </a:p>
          <a:p>
            <a:endParaRPr lang="en-US" sz="140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Deterministically construct sequence</a:t>
            </a:r>
            <a:r>
              <a:rPr lang="en-US" sz="2000" b="1" dirty="0">
                <a:latin typeface="Myriad Pro" pitchFamily="34" charset="0"/>
              </a:rPr>
              <a:t>:</a:t>
            </a:r>
            <a:endParaRPr lang="en-US" sz="2000" b="1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Activate all the seeds at time </a:t>
            </a:r>
            <a:r>
              <a:rPr lang="en-US" sz="2000" b="1" dirty="0" smtClean="0">
                <a:latin typeface="Myriad Pro" pitchFamily="34" charset="0"/>
              </a:rPr>
              <a:t>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For each </a:t>
            </a:r>
            <a:r>
              <a:rPr lang="en-US" sz="2000" dirty="0" err="1" smtClean="0">
                <a:latin typeface="Myriad Pro" pitchFamily="34" charset="0"/>
              </a:rPr>
              <a:t>timestep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Activate all nodes with </a:t>
            </a:r>
            <a:r>
              <a:rPr lang="el-GR" sz="2000" b="1" dirty="0">
                <a:latin typeface="Myriad Pro" pitchFamily="34" charset="0"/>
              </a:rPr>
              <a:t>θ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&gt; 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…that are connected to an active node</a:t>
            </a:r>
          </a:p>
        </p:txBody>
      </p:sp>
      <p:sp>
        <p:nvSpPr>
          <p:cNvPr id="3" name="Rectangle 2"/>
          <p:cNvSpPr/>
          <p:nvPr/>
        </p:nvSpPr>
        <p:spPr>
          <a:xfrm>
            <a:off x="2790507" y="4292025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≈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19740" y="4953000"/>
            <a:ext cx="5647660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Approach 2: Sample the activation sequence.</a:t>
            </a:r>
          </a:p>
          <a:p>
            <a:endParaRPr lang="en-US" sz="600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Myriad Pro" pitchFamily="34" charset="0"/>
              </a:rPr>
              <a:t>i</a:t>
            </a:r>
            <a:r>
              <a:rPr lang="en-US" sz="2000" dirty="0" smtClean="0">
                <a:latin typeface="Myriad Pro" pitchFamily="34" charset="0"/>
              </a:rPr>
              <a:t> activates by time </a:t>
            </a:r>
            <a:r>
              <a:rPr lang="en-US" sz="2400" b="1" dirty="0" smtClean="0">
                <a:latin typeface="Myriad Pro" pitchFamily="34" charset="0"/>
              </a:rPr>
              <a:t>t</a:t>
            </a:r>
            <a:r>
              <a:rPr lang="en-US" sz="2000" dirty="0" smtClean="0">
                <a:latin typeface="Myriad Pro" pitchFamily="34" charset="0"/>
              </a:rPr>
              <a:t> with probability </a:t>
            </a:r>
            <a:r>
              <a:rPr lang="en-US" sz="2000" dirty="0" smtClean="0"/>
              <a:t>∝ </a:t>
            </a:r>
            <a:r>
              <a:rPr lang="en-US" sz="2800" b="1" dirty="0">
                <a:latin typeface="Myriad Pro" pitchFamily="34" charset="0"/>
              </a:rPr>
              <a:t>∑</a:t>
            </a:r>
            <a:r>
              <a:rPr lang="el-GR" sz="2800" b="1" baseline="-25000" dirty="0">
                <a:latin typeface="Myriad Pro" pitchFamily="34" charset="0"/>
              </a:rPr>
              <a:t>τ</a:t>
            </a:r>
            <a:r>
              <a:rPr lang="en-US" sz="2800" b="1" baseline="-25000" dirty="0">
                <a:latin typeface="Myriad Pro" pitchFamily="34" charset="0"/>
              </a:rPr>
              <a:t>&lt;t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x</a:t>
            </a:r>
            <a:r>
              <a:rPr lang="en-US" sz="2800" b="1" baseline="-25000" dirty="0" smtClean="0">
                <a:latin typeface="Myriad Pro" pitchFamily="34" charset="0"/>
              </a:rPr>
              <a:t>i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endParaRPr lang="en-US" sz="1800" dirty="0" smtClean="0">
              <a:latin typeface="Myriad Pro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90257" y="3931251"/>
            <a:ext cx="5178900" cy="2590428"/>
            <a:chOff x="3747985" y="3600906"/>
            <a:chExt cx="5178900" cy="2590428"/>
          </a:xfrm>
        </p:grpSpPr>
        <p:sp>
          <p:nvSpPr>
            <p:cNvPr id="178" name="Isosceles Triangle 177"/>
            <p:cNvSpPr/>
            <p:nvPr/>
          </p:nvSpPr>
          <p:spPr bwMode="auto">
            <a:xfrm rot="11798408" flipV="1">
              <a:off x="3747985" y="3600906"/>
              <a:ext cx="3288006" cy="1107564"/>
            </a:xfrm>
            <a:prstGeom prst="triangle">
              <a:avLst>
                <a:gd name="adj" fmla="val 19136"/>
              </a:avLst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91200" y="3744510"/>
              <a:ext cx="3135685" cy="244682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800" b="1" dirty="0" smtClean="0">
                  <a:solidFill>
                    <a:schemeClr val="bg1"/>
                  </a:solidFill>
                  <a:latin typeface="Myriad Pro" pitchFamily="34" charset="0"/>
                </a:rPr>
                <a:t>This is the tricky part. Our proof uses two ideas:</a:t>
              </a:r>
              <a:endParaRPr lang="en-US" sz="200" b="1" dirty="0" smtClean="0">
                <a:solidFill>
                  <a:schemeClr val="bg1"/>
                </a:solidFill>
                <a:latin typeface="Myriad Pro" pitchFamily="34" charset="0"/>
              </a:endParaRPr>
            </a:p>
            <a:p>
              <a:pPr algn="ctr">
                <a:spcBef>
                  <a:spcPts val="600"/>
                </a:spcBef>
              </a:pPr>
              <a:endParaRPr lang="en-US" sz="200" b="1" dirty="0">
                <a:solidFill>
                  <a:schemeClr val="bg1"/>
                </a:solidFill>
                <a:latin typeface="Myriad Pro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</a:rPr>
                <a:t>Add  </a:t>
              </a:r>
              <a:r>
                <a:rPr lang="en-US" sz="1800" b="1" dirty="0" smtClean="0">
                  <a:solidFill>
                    <a:schemeClr val="bg1"/>
                  </a:solidFill>
                  <a:latin typeface="Myriad Pro" pitchFamily="34" charset="0"/>
                </a:rPr>
                <a:t>flow constraints </a:t>
              </a: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</a:rPr>
                <a:t>to LP</a:t>
              </a:r>
              <a:endParaRPr lang="en-US" sz="1800" b="1" dirty="0">
                <a:solidFill>
                  <a:schemeClr val="bg1"/>
                </a:solidFill>
                <a:latin typeface="Myriad Pro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</a:rPr>
                <a:t>&amp;</a:t>
              </a:r>
            </a:p>
            <a:p>
              <a:pPr algn="ctr">
                <a:spcBef>
                  <a:spcPts val="6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</a:rPr>
                <a:t>Activate seeds at </a:t>
              </a:r>
              <a:r>
                <a:rPr lang="en-US" sz="1800" b="1" dirty="0" smtClean="0">
                  <a:solidFill>
                    <a:schemeClr val="bg1"/>
                  </a:solidFill>
                  <a:latin typeface="Myriad Pro" pitchFamily="34" charset="0"/>
                </a:rPr>
                <a:t>t=1</a:t>
              </a: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</a:rPr>
                <a:t> in  constructed sequence.</a:t>
              </a:r>
            </a:p>
            <a:p>
              <a:pPr algn="ctr">
                <a:spcBef>
                  <a:spcPts val="6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  <a:sym typeface="Wingdings"/>
                </a:rPr>
                <a:t>( </a:t>
              </a: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</a:rPr>
                <a:t>connected </a:t>
              </a:r>
              <a:r>
                <a:rPr lang="en-US" sz="1800" dirty="0" err="1" smtClean="0">
                  <a:solidFill>
                    <a:schemeClr val="bg1"/>
                  </a:solidFill>
                  <a:latin typeface="Myriad Pro" pitchFamily="34" charset="0"/>
                </a:rPr>
                <a:t>seedset</a:t>
              </a:r>
              <a:r>
                <a:rPr lang="en-US" sz="1800" dirty="0" smtClean="0">
                  <a:solidFill>
                    <a:schemeClr val="bg1"/>
                  </a:solidFill>
                  <a:latin typeface="Myriad Pro" pitchFamily="34" charset="0"/>
                </a:rPr>
                <a:t>)</a:t>
              </a:r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5715000" y="1616839"/>
            <a:ext cx="3127612" cy="143116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b="1" dirty="0" smtClean="0">
                <a:solidFill>
                  <a:schemeClr val="bg1"/>
                </a:solidFill>
                <a:latin typeface="Myriad Pro" pitchFamily="34" charset="0"/>
              </a:rPr>
              <a:t>With Approach 3 we gain: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  <a:latin typeface="Myriad Pro" pitchFamily="34" charset="0"/>
              </a:rPr>
              <a:t>Connectivity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  <a:latin typeface="Myriad Pro" pitchFamily="34" charset="0"/>
              </a:rPr>
              <a:t>Every node activates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  <a:latin typeface="Myriad Pro" pitchFamily="34" charset="0"/>
              </a:rPr>
              <a:t>Small </a:t>
            </a:r>
            <a:r>
              <a:rPr lang="en-US" sz="1800" dirty="0" err="1" smtClean="0">
                <a:solidFill>
                  <a:schemeClr val="bg1"/>
                </a:solidFill>
                <a:latin typeface="Myriad Pro" pitchFamily="34" charset="0"/>
              </a:rPr>
              <a:t>seedset</a:t>
            </a:r>
            <a:r>
              <a:rPr lang="en-US" sz="18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536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3" grpId="0"/>
      <p:bldP spid="73" grpId="0" animBg="1"/>
      <p:bldP spid="1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Box 173"/>
          <p:cNvSpPr txBox="1"/>
          <p:nvPr/>
        </p:nvSpPr>
        <p:spPr>
          <a:xfrm>
            <a:off x="914400" y="41910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  </a:t>
            </a:r>
            <a:r>
              <a:rPr lang="en-US" sz="2000" dirty="0" smtClean="0">
                <a:latin typeface="Myriad Pro" pitchFamily="34" charset="0"/>
              </a:rPr>
              <a:t>A set of nodes that can kick off the process.</a:t>
            </a:r>
          </a:p>
          <a:p>
            <a:r>
              <a:rPr lang="en-US" sz="2000" dirty="0" smtClean="0">
                <a:latin typeface="Myriad Pro" pitchFamily="34" charset="0"/>
              </a:rPr>
              <a:t>Marketers, policy makers, and spammers can target them as early adopters!</a:t>
            </a:r>
          </a:p>
        </p:txBody>
      </p:sp>
      <p:sp>
        <p:nvSpPr>
          <p:cNvPr id="175" name="Oval 174"/>
          <p:cNvSpPr/>
          <p:nvPr/>
        </p:nvSpPr>
        <p:spPr bwMode="auto">
          <a:xfrm>
            <a:off x="7431051" y="434340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7669619" y="421938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7848600" y="4419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2590800" y="1676400"/>
            <a:ext cx="5105399" cy="1559116"/>
            <a:chOff x="2478051" y="1628775"/>
            <a:chExt cx="5105399" cy="1559116"/>
          </a:xfrm>
        </p:grpSpPr>
        <p:sp>
          <p:nvSpPr>
            <p:cNvPr id="146" name="Isosceles Triangle 145"/>
            <p:cNvSpPr/>
            <p:nvPr/>
          </p:nvSpPr>
          <p:spPr bwMode="auto">
            <a:xfrm rot="10429584">
              <a:off x="2478051" y="1721041"/>
              <a:ext cx="1254945" cy="1466850"/>
            </a:xfrm>
            <a:prstGeom prst="triangle">
              <a:avLst>
                <a:gd name="adj" fmla="val 19136"/>
              </a:avLst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671637"/>
              <a:ext cx="1452563" cy="1452563"/>
            </a:xfrm>
            <a:prstGeom prst="rect">
              <a:avLst/>
            </a:prstGeom>
            <a:ln w="38100">
              <a:solidFill>
                <a:srgbClr val="FF6600"/>
              </a:solidFill>
            </a:ln>
          </p:spPr>
        </p:pic>
        <p:sp>
          <p:nvSpPr>
            <p:cNvPr id="150" name="Content Placeholder 38"/>
            <p:cNvSpPr txBox="1">
              <a:spLocks/>
            </p:cNvSpPr>
            <p:nvPr/>
          </p:nvSpPr>
          <p:spPr bwMode="auto">
            <a:xfrm>
              <a:off x="5105399" y="1628775"/>
              <a:ext cx="2478051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Myriad Pro" pitchFamily="34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Myriad Pro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Myriad Pro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Myriad Pro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000" b="1" dirty="0" smtClean="0">
                  <a:solidFill>
                    <a:srgbClr val="FF6600"/>
                  </a:solidFill>
                </a:rPr>
                <a:t>I’ll adopt the innovation if                 </a:t>
              </a:r>
              <a:r>
                <a:rPr lang="el-GR" b="1" dirty="0" smtClean="0">
                  <a:solidFill>
                    <a:srgbClr val="FF6600"/>
                  </a:solidFill>
                </a:rPr>
                <a:t>θ</a:t>
              </a:r>
              <a:r>
                <a:rPr lang="en-US" sz="2000" b="1" dirty="0" smtClean="0">
                  <a:solidFill>
                    <a:srgbClr val="FF6600"/>
                  </a:solidFill>
                </a:rPr>
                <a:t> of my friends do!  </a:t>
              </a:r>
              <a:endParaRPr lang="en-US" sz="20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Diffusion in social networks: Linear Threshold Model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76400" y="5181600"/>
            <a:ext cx="6096000" cy="16002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What if the 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innovation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is a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 networking technology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(e.g. IPv6, Secure BGP, </a:t>
            </a:r>
            <a:r>
              <a:rPr lang="en-US" sz="2400" dirty="0" err="1" smtClean="0">
                <a:solidFill>
                  <a:schemeClr val="bg1"/>
                </a:solidFill>
                <a:latin typeface="Myriad Pro" pitchFamily="34" charset="0"/>
              </a:rPr>
              <a:t>QoS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Myriad Pro" pitchFamily="34" charset="0"/>
              </a:rPr>
              <a:t>etc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And the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 graph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is the network</a:t>
            </a:r>
            <a:r>
              <a:rPr lang="en-US" sz="2400" dirty="0">
                <a:solidFill>
                  <a:schemeClr val="bg1"/>
                </a:solidFill>
                <a:latin typeface="Myriad Pro" pitchFamily="34" charset="0"/>
              </a:rPr>
              <a:t>?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46" name="Content Placeholder 38"/>
          <p:cNvSpPr>
            <a:spLocks noGrp="1"/>
          </p:cNvSpPr>
          <p:nvPr>
            <p:ph idx="1"/>
          </p:nvPr>
        </p:nvSpPr>
        <p:spPr>
          <a:xfrm>
            <a:off x="2743200" y="762000"/>
            <a:ext cx="6702332" cy="4000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dirty="0" err="1" smtClean="0">
                <a:solidFill>
                  <a:srgbClr val="00B050"/>
                </a:solidFill>
              </a:rPr>
              <a:t>Kempe</a:t>
            </a:r>
            <a:r>
              <a:rPr lang="en-US" sz="2000" b="1" dirty="0" smtClean="0">
                <a:solidFill>
                  <a:srgbClr val="00B050"/>
                </a:solidFill>
              </a:rPr>
              <a:t> Kleinberg Tardos’03, Morris’01, Granovetter’78]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>
            <a:stCxn id="63" idx="5"/>
            <a:endCxn id="58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4" idx="6"/>
            <a:endCxn id="59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4" idx="4"/>
            <a:endCxn id="53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63" idx="6"/>
            <a:endCxn id="64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8" idx="7"/>
            <a:endCxn id="64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51" idx="0"/>
            <a:endCxn id="58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7" idx="0"/>
            <a:endCxn id="48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8" idx="1"/>
            <a:endCxn id="53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51" idx="7"/>
            <a:endCxn id="53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54" idx="1"/>
            <a:endCxn id="53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9" idx="0"/>
            <a:endCxn id="53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59" idx="5"/>
            <a:endCxn id="65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64" idx="5"/>
            <a:endCxn id="48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59" idx="4"/>
            <a:endCxn id="48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5" idx="3"/>
            <a:endCxn id="48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65" idx="4"/>
            <a:endCxn id="137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37" idx="4"/>
            <a:endCxn id="56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48" idx="5"/>
            <a:endCxn id="56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48" idx="4"/>
            <a:endCxn id="54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49" idx="7"/>
            <a:endCxn id="54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51" idx="5"/>
            <a:endCxn id="49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7"/>
            <a:endCxn id="58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53" idx="4"/>
            <a:endCxn id="5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2" idx="5"/>
            <a:endCxn id="51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58" idx="5"/>
            <a:endCxn id="53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51" idx="7"/>
            <a:endCxn id="48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49" idx="7"/>
            <a:endCxn id="48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51" idx="4"/>
            <a:endCxn id="136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49" idx="2"/>
            <a:endCxn id="55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60" idx="6"/>
            <a:endCxn id="47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52" idx="5"/>
            <a:endCxn id="47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47" idx="6"/>
            <a:endCxn id="136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54" idx="3"/>
            <a:endCxn id="55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57" idx="2"/>
            <a:endCxn id="54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2" idx="4"/>
            <a:endCxn id="47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2" idx="3"/>
            <a:endCxn id="60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61" idx="5"/>
            <a:endCxn id="50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63" idx="3"/>
            <a:endCxn id="62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62" idx="6"/>
            <a:endCxn id="5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0" idx="3"/>
            <a:endCxn id="61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52" idx="5"/>
            <a:endCxn id="136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51" idx="4"/>
            <a:endCxn id="50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63" idx="4"/>
            <a:endCxn id="5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49" idx="5"/>
            <a:endCxn id="57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endCxn id="136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57" idx="3"/>
            <a:endCxn id="55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36" idx="2"/>
            <a:endCxn id="50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47" idx="4"/>
            <a:endCxn id="50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36" idx="5"/>
            <a:endCxn id="55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65" idx="2"/>
            <a:endCxn id="53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59" idx="3"/>
            <a:endCxn id="53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51" idx="3"/>
            <a:endCxn id="47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51" idx="3"/>
            <a:endCxn id="61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60" idx="4"/>
            <a:endCxn id="50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61" idx="7"/>
            <a:endCxn id="47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37" idx="3"/>
            <a:endCxn id="48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64" idx="2"/>
            <a:endCxn id="60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" y="2635984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1</a:t>
            </a:r>
          </a:p>
          <a:p>
            <a:pPr algn="ctr"/>
            <a:r>
              <a:rPr lang="el-GR" sz="2000" b="1" dirty="0">
                <a:solidFill>
                  <a:srgbClr val="FF66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660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2</a:t>
            </a:r>
          </a:p>
          <a:p>
            <a:pPr algn="ctr"/>
            <a:r>
              <a:rPr lang="el-GR" sz="2000" b="1" dirty="0" smtClean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3</a:t>
            </a:r>
            <a:endParaRPr lang="en-US" sz="2000" b="1" dirty="0">
              <a:solidFill>
                <a:srgbClr val="FF660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4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6</a:t>
            </a:r>
            <a:endParaRPr lang="en-US" sz="2000" dirty="0"/>
          </a:p>
        </p:txBody>
      </p:sp>
      <p:sp>
        <p:nvSpPr>
          <p:cNvPr id="51" name="Oval 50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928744" y="2362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998299" y="143229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104775" y="541098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348466" y="1295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 flipV="1">
            <a:off x="1378855" y="254916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Oval 166"/>
          <p:cNvSpPr/>
          <p:nvPr/>
        </p:nvSpPr>
        <p:spPr bwMode="auto">
          <a:xfrm flipV="1">
            <a:off x="1487062" y="2182859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 flipV="1">
            <a:off x="17907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 flipV="1">
            <a:off x="22860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 flipV="1">
            <a:off x="1912891" y="1666958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 flipV="1">
            <a:off x="2209800" y="2362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2954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0" name="Straight Connector 179"/>
          <p:cNvCxnSpPr>
            <a:stCxn id="49" idx="2"/>
            <a:endCxn id="50" idx="6"/>
          </p:cNvCxnSpPr>
          <p:nvPr/>
        </p:nvCxnSpPr>
        <p:spPr bwMode="auto">
          <a:xfrm flipH="1">
            <a:off x="1162050" y="2343150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914400" y="34290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Optimization problem [KKT’03]:  </a:t>
            </a:r>
            <a:r>
              <a:rPr lang="en-US" sz="2000" dirty="0" smtClean="0">
                <a:latin typeface="Myriad Pro" pitchFamily="34" charset="0"/>
              </a:rPr>
              <a:t>Given the graph and thresholds,</a:t>
            </a:r>
          </a:p>
          <a:p>
            <a:r>
              <a:rPr lang="en-US" sz="2000" dirty="0" smtClean="0">
                <a:latin typeface="Myriad Pro" pitchFamily="34" charset="0"/>
              </a:rPr>
              <a:t>what is the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can cause the entire network to adopt?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2533650" y="127629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yriad Pro" pitchFamily="34" charset="0"/>
              </a:rPr>
              <a:t>A node’s utility depends only on its neighbors!</a:t>
            </a:r>
          </a:p>
        </p:txBody>
      </p:sp>
    </p:spTree>
    <p:extLst>
      <p:ext uri="{BB962C8B-B14F-4D97-AF65-F5344CB8AC3E}">
        <p14:creationId xmlns:p14="http://schemas.microsoft.com/office/powerpoint/2010/main" val="234457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1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/>
      <p:bldP spid="175" grpId="0" animBg="1"/>
      <p:bldP spid="177" grpId="0" animBg="1"/>
      <p:bldP spid="179" grpId="0" animBg="1"/>
      <p:bldP spid="45" grpId="0" animBg="1"/>
      <p:bldP spid="136" grpId="0" animBg="1"/>
      <p:bldP spid="137" grpId="0" animBg="1"/>
      <p:bldP spid="151" grpId="0"/>
      <p:bldP spid="52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8" grpId="0" animBg="1"/>
      <p:bldP spid="183" grpId="0"/>
      <p:bldP spid="1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Wrapping up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73991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Minimization formulation:  </a:t>
            </a:r>
            <a:r>
              <a:rPr lang="en-US" sz="2000" dirty="0" smtClean="0">
                <a:latin typeface="Myriad Pro" pitchFamily="34" charset="0"/>
              </a:rPr>
              <a:t>Given the graph and thresholds </a:t>
            </a:r>
            <a:r>
              <a:rPr lang="el-GR" sz="2000" b="1" dirty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dirty="0" smtClean="0">
                <a:solidFill>
                  <a:srgbClr val="002060"/>
                </a:solidFill>
                <a:latin typeface="Myriad Pro" pitchFamily="34" charset="0"/>
              </a:rPr>
              <a:t>, </a:t>
            </a:r>
            <a:r>
              <a:rPr lang="en-US" sz="2000" dirty="0" smtClean="0">
                <a:latin typeface="Myriad Pro" pitchFamily="34" charset="0"/>
              </a:rPr>
              <a:t>find the          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activates every node in the graph.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" y="670211"/>
            <a:ext cx="738687" cy="771035"/>
            <a:chOff x="3657600" y="1676400"/>
            <a:chExt cx="1828800" cy="1524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5" name="Cloud 14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6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8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6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4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2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228600" y="1526738"/>
            <a:ext cx="8763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Main result:     </a:t>
            </a:r>
            <a:r>
              <a:rPr lang="en-US" sz="2000" dirty="0" smtClean="0">
                <a:latin typeface="Myriad Pro" pitchFamily="34" charset="0"/>
              </a:rPr>
              <a:t>An </a:t>
            </a:r>
            <a:r>
              <a:rPr lang="en-US" sz="2800" b="1" dirty="0" smtClean="0">
                <a:latin typeface="Myriad Pro" pitchFamily="34" charset="0"/>
              </a:rPr>
              <a:t>O(</a:t>
            </a:r>
            <a:r>
              <a:rPr lang="en-US" sz="2400" b="1" dirty="0" err="1" smtClean="0">
                <a:latin typeface="Myriad Pro" pitchFamily="34" charset="0"/>
              </a:rPr>
              <a:t>r∙k∙log</a:t>
            </a:r>
            <a:r>
              <a:rPr lang="en-US" sz="2400" b="1" dirty="0" smtClean="0">
                <a:latin typeface="Myriad Pro" pitchFamily="34" charset="0"/>
              </a:rPr>
              <a:t> |V|</a:t>
            </a:r>
            <a:r>
              <a:rPr lang="en-US" sz="2800" b="1" dirty="0" smtClean="0">
                <a:latin typeface="Myriad Pro" pitchFamily="34" charset="0"/>
              </a:rPr>
              <a:t>)</a:t>
            </a:r>
            <a:r>
              <a:rPr lang="en-US" sz="2000" dirty="0" smtClean="0">
                <a:latin typeface="Myriad Pro" pitchFamily="34" charset="0"/>
              </a:rPr>
              <a:t>-approximation algorithm based on LPs </a:t>
            </a:r>
          </a:p>
          <a:p>
            <a:pPr lvl="3"/>
            <a:endParaRPr lang="en-US" sz="200" b="1" dirty="0" smtClean="0">
              <a:latin typeface="Myriad Pro" pitchFamily="34" charset="0"/>
            </a:endParaRPr>
          </a:p>
          <a:p>
            <a:pPr lvl="3"/>
            <a:r>
              <a:rPr lang="en-US" sz="2000" b="1" dirty="0" smtClean="0">
                <a:latin typeface="Myriad Pro" pitchFamily="34" charset="0"/>
              </a:rPr>
              <a:t>     r </a:t>
            </a:r>
            <a:r>
              <a:rPr lang="en-US" sz="2000" dirty="0" smtClean="0">
                <a:latin typeface="Myriad Pro" pitchFamily="34" charset="0"/>
              </a:rPr>
              <a:t>is graph diameter, </a:t>
            </a:r>
            <a:r>
              <a:rPr lang="en-US" sz="2000" b="1" dirty="0" smtClean="0">
                <a:latin typeface="Myriad Pro" pitchFamily="34" charset="0"/>
              </a:rPr>
              <a:t>k</a:t>
            </a:r>
            <a:r>
              <a:rPr lang="en-US" sz="2000" dirty="0" smtClean="0">
                <a:latin typeface="Myriad Pro" pitchFamily="34" charset="0"/>
              </a:rPr>
              <a:t> is number of possible thresholds</a:t>
            </a:r>
          </a:p>
          <a:p>
            <a:pPr lvl="3"/>
            <a:endParaRPr lang="en-US" sz="600" dirty="0">
              <a:latin typeface="Myriad Pro" pitchFamily="34" charset="0"/>
            </a:endParaRPr>
          </a:p>
          <a:p>
            <a:pPr lvl="3"/>
            <a:r>
              <a:rPr lang="en-US" sz="2000" dirty="0" smtClean="0">
                <a:latin typeface="Myriad Pro" pitchFamily="34" charset="0"/>
              </a:rPr>
              <a:t>     Algorithm finds </a:t>
            </a:r>
            <a:r>
              <a:rPr lang="en-US" sz="2000" b="1" dirty="0" smtClean="0">
                <a:latin typeface="Myriad Pro" pitchFamily="34" charset="0"/>
              </a:rPr>
              <a:t>connected </a:t>
            </a:r>
            <a:r>
              <a:rPr lang="en-US" sz="2000" b="1" dirty="0" err="1" smtClean="0">
                <a:latin typeface="Myriad Pro" pitchFamily="34" charset="0"/>
              </a:rPr>
              <a:t>seedsets</a:t>
            </a:r>
            <a:r>
              <a:rPr lang="en-US" sz="2000" dirty="0" smtClean="0">
                <a:latin typeface="Myriad Pro" pitchFamily="34" charset="0"/>
              </a:rPr>
              <a:t>. </a:t>
            </a:r>
          </a:p>
        </p:txBody>
      </p:sp>
      <p:cxnSp>
        <p:nvCxnSpPr>
          <p:cNvPr id="402" name="Straight Connector 401"/>
          <p:cNvCxnSpPr/>
          <p:nvPr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TextBox 204"/>
          <p:cNvSpPr txBox="1"/>
          <p:nvPr/>
        </p:nvSpPr>
        <p:spPr>
          <a:xfrm>
            <a:off x="152400" y="27432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Lower Bound:  </a:t>
            </a:r>
            <a:r>
              <a:rPr lang="en-US" sz="2000" dirty="0" smtClean="0">
                <a:latin typeface="Myriad Pro" pitchFamily="34" charset="0"/>
              </a:rPr>
              <a:t>Can’t do better than an </a:t>
            </a:r>
            <a:r>
              <a:rPr lang="el-GR" sz="2800" b="1" dirty="0">
                <a:latin typeface="Myriad Pro" pitchFamily="34" charset="0"/>
              </a:rPr>
              <a:t>Ω</a:t>
            </a:r>
            <a:r>
              <a:rPr lang="en-US" sz="2800" b="1" dirty="0" smtClean="0">
                <a:latin typeface="Myriad Pro" pitchFamily="34" charset="0"/>
              </a:rPr>
              <a:t>(</a:t>
            </a:r>
            <a:r>
              <a:rPr lang="en-US" sz="2400" b="1" dirty="0" smtClean="0">
                <a:latin typeface="Myriad Pro" pitchFamily="34" charset="0"/>
              </a:rPr>
              <a:t>log |V|</a:t>
            </a:r>
            <a:r>
              <a:rPr lang="en-US" sz="2800" b="1" dirty="0" smtClean="0">
                <a:latin typeface="Myriad Pro" pitchFamily="34" charset="0"/>
              </a:rPr>
              <a:t>)</a:t>
            </a:r>
            <a:r>
              <a:rPr lang="en-US" sz="2000" dirty="0" smtClean="0">
                <a:latin typeface="Myriad Pro" pitchFamily="34" charset="0"/>
              </a:rPr>
              <a:t> approx. (Even for constant </a:t>
            </a:r>
            <a:r>
              <a:rPr lang="en-US" sz="2000" b="1" dirty="0" smtClean="0">
                <a:latin typeface="Myriad Pro" pitchFamily="34" charset="0"/>
              </a:rPr>
              <a:t>r, k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52400" y="3276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Lower Bound:  </a:t>
            </a:r>
            <a:r>
              <a:rPr lang="en-US" sz="2000" dirty="0" smtClean="0">
                <a:latin typeface="Myriad Pro" pitchFamily="34" charset="0"/>
              </a:rPr>
              <a:t>Can’t do better that an </a:t>
            </a:r>
            <a:r>
              <a:rPr lang="el-GR" sz="2800" b="1" dirty="0" smtClean="0">
                <a:latin typeface="Myriad Pro" pitchFamily="34" charset="0"/>
              </a:rPr>
              <a:t>Ω</a:t>
            </a:r>
            <a:r>
              <a:rPr lang="en-US" sz="2400" b="1" dirty="0" smtClean="0">
                <a:latin typeface="Myriad Pro" pitchFamily="34" charset="0"/>
              </a:rPr>
              <a:t>(r)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dirty="0" err="1" smtClean="0">
                <a:latin typeface="Myriad Pro" pitchFamily="34" charset="0"/>
              </a:rPr>
              <a:t>approx</a:t>
            </a:r>
            <a:r>
              <a:rPr lang="en-US" sz="2000" dirty="0" smtClean="0">
                <a:latin typeface="Myriad Pro" pitchFamily="34" charset="0"/>
              </a:rPr>
              <a:t> if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is connected.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       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838200" y="45720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latin typeface="Myriad Pro" pitchFamily="34" charset="0"/>
              </a:rPr>
              <a:t>Open problems: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Super log(n) lower bounds?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Can we solve this without LPs?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Can we gain something  with random thresholds?  Random graphs?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Unified model between KKT and ours?</a:t>
            </a:r>
          </a:p>
        </p:txBody>
      </p:sp>
      <p:grpSp>
        <p:nvGrpSpPr>
          <p:cNvPr id="303" name="Group 302"/>
          <p:cNvGrpSpPr/>
          <p:nvPr/>
        </p:nvGrpSpPr>
        <p:grpSpPr>
          <a:xfrm>
            <a:off x="76200" y="4724400"/>
            <a:ext cx="738687" cy="771035"/>
            <a:chOff x="3657600" y="1676400"/>
            <a:chExt cx="1828800" cy="1524000"/>
          </a:xfrm>
        </p:grpSpPr>
        <p:sp>
          <p:nvSpPr>
            <p:cNvPr id="305" name="Rectangle 304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06" name="Group 305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307" name="Cloud 306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308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37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9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35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0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334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1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31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1" name="TextBox 200"/>
          <p:cNvSpPr txBox="1"/>
          <p:nvPr/>
        </p:nvSpPr>
        <p:spPr>
          <a:xfrm>
            <a:off x="152400" y="38201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Integrality Gap:  </a:t>
            </a:r>
            <a:r>
              <a:rPr lang="en-US" sz="2000" dirty="0" smtClean="0">
                <a:latin typeface="Myriad Pro" pitchFamily="34" charset="0"/>
              </a:rPr>
              <a:t>Our LP has an </a:t>
            </a:r>
            <a:r>
              <a:rPr lang="el-GR" sz="2800" b="1" dirty="0" smtClean="0">
                <a:latin typeface="Myriad Pro" pitchFamily="34" charset="0"/>
              </a:rPr>
              <a:t>Ω</a:t>
            </a:r>
            <a:r>
              <a:rPr lang="en-US" sz="2400" b="1" dirty="0" smtClean="0">
                <a:latin typeface="Myriad Pro" pitchFamily="34" charset="0"/>
              </a:rPr>
              <a:t>(k)</a:t>
            </a:r>
            <a:r>
              <a:rPr lang="en-US" sz="2000" dirty="0" smtClean="0">
                <a:latin typeface="Myriad Pro" pitchFamily="34" charset="0"/>
              </a:rPr>
              <a:t> integrality gap.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       </a:t>
            </a:r>
            <a:endParaRPr lang="en-US" sz="2000" dirty="0" smtClean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7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205" grpId="0"/>
      <p:bldP spid="304" grpId="0"/>
      <p:bldP spid="302" grpId="0" build="p"/>
      <p:bldP spid="2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Thanks!</a:t>
            </a:r>
            <a:endParaRPr lang="en-US" sz="4000" b="0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3" name="Rectangle 265"/>
          <p:cNvSpPr>
            <a:spLocks noChangeArrowheads="1"/>
          </p:cNvSpPr>
          <p:nvPr/>
        </p:nvSpPr>
        <p:spPr bwMode="auto">
          <a:xfrm>
            <a:off x="0" y="6096000"/>
            <a:ext cx="3200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1524000" y="4763869"/>
            <a:ext cx="6019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Full report: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http://arxiv.org/abs/1202.2928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048000" y="32956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409950" y="3219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33750" y="3676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790950" y="3143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714750" y="3448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540032" y="2152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076450" y="3219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067050" y="2000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8671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Connector 29"/>
          <p:cNvCxnSpPr>
            <a:stCxn id="98" idx="5"/>
            <a:endCxn id="95" idx="1"/>
          </p:cNvCxnSpPr>
          <p:nvPr/>
        </p:nvCxnSpPr>
        <p:spPr bwMode="auto">
          <a:xfrm>
            <a:off x="2663732" y="21684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6" idx="6"/>
            <a:endCxn id="22" idx="1"/>
          </p:cNvCxnSpPr>
          <p:nvPr/>
        </p:nvCxnSpPr>
        <p:spPr bwMode="auto">
          <a:xfrm>
            <a:off x="3219450" y="20764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4"/>
            <a:endCxn id="102" idx="0"/>
          </p:cNvCxnSpPr>
          <p:nvPr/>
        </p:nvCxnSpPr>
        <p:spPr bwMode="auto">
          <a:xfrm>
            <a:off x="3143250" y="21526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8" idx="6"/>
            <a:endCxn id="26" idx="2"/>
          </p:cNvCxnSpPr>
          <p:nvPr/>
        </p:nvCxnSpPr>
        <p:spPr bwMode="auto">
          <a:xfrm flipV="1">
            <a:off x="2686050" y="20764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95" idx="7"/>
            <a:endCxn id="26" idx="3"/>
          </p:cNvCxnSpPr>
          <p:nvPr/>
        </p:nvCxnSpPr>
        <p:spPr bwMode="auto">
          <a:xfrm flipV="1">
            <a:off x="2930432" y="21303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93" idx="0"/>
            <a:endCxn id="95" idx="6"/>
          </p:cNvCxnSpPr>
          <p:nvPr/>
        </p:nvCxnSpPr>
        <p:spPr bwMode="auto">
          <a:xfrm flipV="1">
            <a:off x="2952750" y="24193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1" idx="0"/>
            <a:endCxn id="94" idx="5"/>
          </p:cNvCxnSpPr>
          <p:nvPr/>
        </p:nvCxnSpPr>
        <p:spPr bwMode="auto">
          <a:xfrm flipH="1" flipV="1">
            <a:off x="3616232" y="29113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94" idx="1"/>
            <a:endCxn id="102" idx="5"/>
          </p:cNvCxnSpPr>
          <p:nvPr/>
        </p:nvCxnSpPr>
        <p:spPr bwMode="auto">
          <a:xfrm flipH="1" flipV="1">
            <a:off x="3311432" y="2625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3" idx="7"/>
            <a:endCxn id="102" idx="2"/>
          </p:cNvCxnSpPr>
          <p:nvPr/>
        </p:nvCxnSpPr>
        <p:spPr bwMode="auto">
          <a:xfrm flipV="1">
            <a:off x="3006632" y="25717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1"/>
            <a:endCxn id="102" idx="4"/>
          </p:cNvCxnSpPr>
          <p:nvPr/>
        </p:nvCxnSpPr>
        <p:spPr bwMode="auto">
          <a:xfrm flipH="1" flipV="1">
            <a:off x="3257550" y="26479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7" idx="0"/>
            <a:endCxn id="102" idx="4"/>
          </p:cNvCxnSpPr>
          <p:nvPr/>
        </p:nvCxnSpPr>
        <p:spPr bwMode="auto">
          <a:xfrm flipV="1">
            <a:off x="3124200" y="26479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2" idx="5"/>
            <a:endCxn id="27" idx="2"/>
          </p:cNvCxnSpPr>
          <p:nvPr/>
        </p:nvCxnSpPr>
        <p:spPr bwMode="auto">
          <a:xfrm>
            <a:off x="3670114" y="22827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5"/>
            <a:endCxn id="94" idx="0"/>
          </p:cNvCxnSpPr>
          <p:nvPr/>
        </p:nvCxnSpPr>
        <p:spPr bwMode="auto">
          <a:xfrm>
            <a:off x="3197132" y="21303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2" idx="4"/>
            <a:endCxn id="94" idx="0"/>
          </p:cNvCxnSpPr>
          <p:nvPr/>
        </p:nvCxnSpPr>
        <p:spPr bwMode="auto">
          <a:xfrm flipH="1">
            <a:off x="3562350" y="23050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94" idx="6"/>
          </p:cNvCxnSpPr>
          <p:nvPr/>
        </p:nvCxnSpPr>
        <p:spPr bwMode="auto">
          <a:xfrm flipH="1">
            <a:off x="3638550" y="25494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27" idx="4"/>
            <a:endCxn id="92" idx="0"/>
          </p:cNvCxnSpPr>
          <p:nvPr/>
        </p:nvCxnSpPr>
        <p:spPr bwMode="auto">
          <a:xfrm flipH="1">
            <a:off x="3905250" y="25717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92" idx="4"/>
            <a:endCxn id="20" idx="0"/>
          </p:cNvCxnSpPr>
          <p:nvPr/>
        </p:nvCxnSpPr>
        <p:spPr bwMode="auto">
          <a:xfrm flipH="1">
            <a:off x="3867150" y="29527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94" idx="5"/>
            <a:endCxn id="20" idx="1"/>
          </p:cNvCxnSpPr>
          <p:nvPr/>
        </p:nvCxnSpPr>
        <p:spPr bwMode="auto">
          <a:xfrm>
            <a:off x="3616232" y="29113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94" idx="4"/>
            <a:endCxn id="18" idx="0"/>
          </p:cNvCxnSpPr>
          <p:nvPr/>
        </p:nvCxnSpPr>
        <p:spPr bwMode="auto">
          <a:xfrm flipH="1">
            <a:off x="3486150" y="29337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7" idx="7"/>
            <a:endCxn id="18" idx="1"/>
          </p:cNvCxnSpPr>
          <p:nvPr/>
        </p:nvCxnSpPr>
        <p:spPr bwMode="auto">
          <a:xfrm flipV="1">
            <a:off x="3178082" y="32417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3" idx="5"/>
            <a:endCxn id="17" idx="1"/>
          </p:cNvCxnSpPr>
          <p:nvPr/>
        </p:nvCxnSpPr>
        <p:spPr bwMode="auto">
          <a:xfrm>
            <a:off x="3006632" y="30066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99" idx="7"/>
            <a:endCxn id="95" idx="4"/>
          </p:cNvCxnSpPr>
          <p:nvPr/>
        </p:nvCxnSpPr>
        <p:spPr bwMode="auto">
          <a:xfrm flipV="1">
            <a:off x="2663732" y="24955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02" idx="4"/>
            <a:endCxn id="99" idx="6"/>
          </p:cNvCxnSpPr>
          <p:nvPr/>
        </p:nvCxnSpPr>
        <p:spPr bwMode="auto">
          <a:xfrm flipH="1">
            <a:off x="2686050" y="26479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99" idx="5"/>
            <a:endCxn id="93" idx="7"/>
          </p:cNvCxnSpPr>
          <p:nvPr/>
        </p:nvCxnSpPr>
        <p:spPr bwMode="auto">
          <a:xfrm>
            <a:off x="2663732" y="27018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95" idx="5"/>
            <a:endCxn id="102" idx="2"/>
          </p:cNvCxnSpPr>
          <p:nvPr/>
        </p:nvCxnSpPr>
        <p:spPr bwMode="auto">
          <a:xfrm>
            <a:off x="2930432" y="24732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93" idx="7"/>
            <a:endCxn id="94" idx="3"/>
          </p:cNvCxnSpPr>
          <p:nvPr/>
        </p:nvCxnSpPr>
        <p:spPr bwMode="auto">
          <a:xfrm>
            <a:off x="3006632" y="2898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7"/>
            <a:endCxn id="94" idx="3"/>
          </p:cNvCxnSpPr>
          <p:nvPr/>
        </p:nvCxnSpPr>
        <p:spPr bwMode="auto">
          <a:xfrm flipV="1">
            <a:off x="3178082" y="29113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93" idx="4"/>
            <a:endCxn id="91" idx="0"/>
          </p:cNvCxnSpPr>
          <p:nvPr/>
        </p:nvCxnSpPr>
        <p:spPr bwMode="auto">
          <a:xfrm>
            <a:off x="2952750" y="30289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7" idx="2"/>
            <a:endCxn id="19" idx="1"/>
          </p:cNvCxnSpPr>
          <p:nvPr/>
        </p:nvCxnSpPr>
        <p:spPr bwMode="auto">
          <a:xfrm>
            <a:off x="3048000" y="33718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00" idx="6"/>
            <a:endCxn id="96" idx="0"/>
          </p:cNvCxnSpPr>
          <p:nvPr/>
        </p:nvCxnSpPr>
        <p:spPr bwMode="auto">
          <a:xfrm>
            <a:off x="2228850" y="27622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99" idx="5"/>
            <a:endCxn id="96" idx="7"/>
          </p:cNvCxnSpPr>
          <p:nvPr/>
        </p:nvCxnSpPr>
        <p:spPr bwMode="auto">
          <a:xfrm flipH="1">
            <a:off x="2511332" y="27018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96" idx="6"/>
            <a:endCxn id="91" idx="1"/>
          </p:cNvCxnSpPr>
          <p:nvPr/>
        </p:nvCxnSpPr>
        <p:spPr bwMode="auto">
          <a:xfrm>
            <a:off x="2533650" y="30670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8" idx="3"/>
            <a:endCxn id="19" idx="0"/>
          </p:cNvCxnSpPr>
          <p:nvPr/>
        </p:nvCxnSpPr>
        <p:spPr bwMode="auto">
          <a:xfrm flipH="1">
            <a:off x="3409950" y="33495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21" idx="2"/>
            <a:endCxn id="18" idx="5"/>
          </p:cNvCxnSpPr>
          <p:nvPr/>
        </p:nvCxnSpPr>
        <p:spPr bwMode="auto">
          <a:xfrm flipH="1" flipV="1">
            <a:off x="3540032" y="33495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101" idx="4"/>
            <a:endCxn id="96" idx="0"/>
          </p:cNvCxnSpPr>
          <p:nvPr/>
        </p:nvCxnSpPr>
        <p:spPr bwMode="auto">
          <a:xfrm>
            <a:off x="2305050" y="24193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01" idx="3"/>
            <a:endCxn id="100" idx="0"/>
          </p:cNvCxnSpPr>
          <p:nvPr/>
        </p:nvCxnSpPr>
        <p:spPr bwMode="auto">
          <a:xfrm flipH="1">
            <a:off x="2152650" y="23970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25" idx="5"/>
            <a:endCxn id="97" idx="3"/>
          </p:cNvCxnSpPr>
          <p:nvPr/>
        </p:nvCxnSpPr>
        <p:spPr bwMode="auto">
          <a:xfrm>
            <a:off x="2206532" y="33495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98" idx="3"/>
            <a:endCxn id="101" idx="6"/>
          </p:cNvCxnSpPr>
          <p:nvPr/>
        </p:nvCxnSpPr>
        <p:spPr bwMode="auto">
          <a:xfrm flipH="1">
            <a:off x="2381250" y="21684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01" idx="6"/>
            <a:endCxn id="99" idx="1"/>
          </p:cNvCxnSpPr>
          <p:nvPr/>
        </p:nvCxnSpPr>
        <p:spPr bwMode="auto">
          <a:xfrm>
            <a:off x="2381250" y="23431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100" idx="3"/>
            <a:endCxn id="25" idx="0"/>
          </p:cNvCxnSpPr>
          <p:nvPr/>
        </p:nvCxnSpPr>
        <p:spPr bwMode="auto">
          <a:xfrm>
            <a:off x="2098768" y="28161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99" idx="5"/>
            <a:endCxn id="91" idx="0"/>
          </p:cNvCxnSpPr>
          <p:nvPr/>
        </p:nvCxnSpPr>
        <p:spPr bwMode="auto">
          <a:xfrm>
            <a:off x="2663732" y="27018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93" idx="4"/>
            <a:endCxn id="97" idx="6"/>
          </p:cNvCxnSpPr>
          <p:nvPr/>
        </p:nvCxnSpPr>
        <p:spPr bwMode="auto">
          <a:xfrm flipH="1">
            <a:off x="2609850" y="30289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98" idx="4"/>
            <a:endCxn id="99" idx="1"/>
          </p:cNvCxnSpPr>
          <p:nvPr/>
        </p:nvCxnSpPr>
        <p:spPr bwMode="auto">
          <a:xfrm flipH="1">
            <a:off x="2555968" y="21907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17" idx="5"/>
            <a:endCxn id="21" idx="3"/>
          </p:cNvCxnSpPr>
          <p:nvPr/>
        </p:nvCxnSpPr>
        <p:spPr bwMode="auto">
          <a:xfrm>
            <a:off x="3178082" y="34257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91" idx="7"/>
          </p:cNvCxnSpPr>
          <p:nvPr/>
        </p:nvCxnSpPr>
        <p:spPr bwMode="auto">
          <a:xfrm flipH="1">
            <a:off x="3006632" y="34567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21" idx="3"/>
            <a:endCxn id="19" idx="7"/>
          </p:cNvCxnSpPr>
          <p:nvPr/>
        </p:nvCxnSpPr>
        <p:spPr bwMode="auto">
          <a:xfrm flipH="1">
            <a:off x="3463832" y="35781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91" idx="2"/>
            <a:endCxn id="97" idx="5"/>
          </p:cNvCxnSpPr>
          <p:nvPr/>
        </p:nvCxnSpPr>
        <p:spPr bwMode="auto">
          <a:xfrm flipH="1" flipV="1">
            <a:off x="2587532" y="35781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96" idx="4"/>
            <a:endCxn id="97" idx="1"/>
          </p:cNvCxnSpPr>
          <p:nvPr/>
        </p:nvCxnSpPr>
        <p:spPr bwMode="auto">
          <a:xfrm>
            <a:off x="2457450" y="31432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91" idx="5"/>
            <a:endCxn id="19" idx="2"/>
          </p:cNvCxnSpPr>
          <p:nvPr/>
        </p:nvCxnSpPr>
        <p:spPr bwMode="auto">
          <a:xfrm flipV="1">
            <a:off x="3006632" y="37528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27" idx="2"/>
            <a:endCxn id="102" idx="7"/>
          </p:cNvCxnSpPr>
          <p:nvPr/>
        </p:nvCxnSpPr>
        <p:spPr bwMode="auto">
          <a:xfrm flipH="1">
            <a:off x="3311432" y="24955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22" idx="3"/>
            <a:endCxn id="102" idx="7"/>
          </p:cNvCxnSpPr>
          <p:nvPr/>
        </p:nvCxnSpPr>
        <p:spPr bwMode="auto">
          <a:xfrm flipH="1">
            <a:off x="3311432" y="22827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93" idx="3"/>
            <a:endCxn id="96" idx="6"/>
          </p:cNvCxnSpPr>
          <p:nvPr/>
        </p:nvCxnSpPr>
        <p:spPr bwMode="auto">
          <a:xfrm flipH="1">
            <a:off x="2533650" y="30066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93" idx="3"/>
            <a:endCxn id="25" idx="5"/>
          </p:cNvCxnSpPr>
          <p:nvPr/>
        </p:nvCxnSpPr>
        <p:spPr bwMode="auto">
          <a:xfrm flipH="1">
            <a:off x="2206532" y="30066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00" idx="4"/>
            <a:endCxn id="97" idx="2"/>
          </p:cNvCxnSpPr>
          <p:nvPr/>
        </p:nvCxnSpPr>
        <p:spPr bwMode="auto">
          <a:xfrm>
            <a:off x="2152650" y="28384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25" idx="7"/>
            <a:endCxn id="96" idx="2"/>
          </p:cNvCxnSpPr>
          <p:nvPr/>
        </p:nvCxnSpPr>
        <p:spPr bwMode="auto">
          <a:xfrm flipV="1">
            <a:off x="2206532" y="30670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92" idx="3"/>
            <a:endCxn id="94" idx="5"/>
          </p:cNvCxnSpPr>
          <p:nvPr/>
        </p:nvCxnSpPr>
        <p:spPr bwMode="auto">
          <a:xfrm flipH="1" flipV="1">
            <a:off x="3616232" y="29113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26" idx="2"/>
            <a:endCxn id="100" idx="7"/>
          </p:cNvCxnSpPr>
          <p:nvPr/>
        </p:nvCxnSpPr>
        <p:spPr bwMode="auto">
          <a:xfrm flipH="1">
            <a:off x="2206532" y="20764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2876550" y="36766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3829050" y="28003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876550" y="28765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486150" y="2781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800350" y="23431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2381250" y="29908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2457450" y="34480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2533650" y="20383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2533650" y="25717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76450" y="26860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2228850" y="22669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3181350" y="24955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286000" y="2895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2376544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2781300" y="2781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086100" y="2400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34671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971800" y="1905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3796266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 flipV="1">
            <a:off x="2826655" y="357786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 flipV="1">
            <a:off x="3238500" y="3581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 flipV="1">
            <a:off x="3314700" y="3124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 flipV="1">
            <a:off x="3733800" y="3048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 flipV="1">
            <a:off x="3390900" y="2685607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 flipV="1">
            <a:off x="3657600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3" name="Straight Connector 122"/>
          <p:cNvCxnSpPr>
            <a:stCxn id="17" idx="2"/>
            <a:endCxn id="97" idx="6"/>
          </p:cNvCxnSpPr>
          <p:nvPr/>
        </p:nvCxnSpPr>
        <p:spPr bwMode="auto">
          <a:xfrm flipH="1">
            <a:off x="2609850" y="3371850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4038600" y="2705100"/>
            <a:ext cx="2895600" cy="1559116"/>
            <a:chOff x="2590800" y="1676400"/>
            <a:chExt cx="2895600" cy="1559116"/>
          </a:xfrm>
        </p:grpSpPr>
        <p:grpSp>
          <p:nvGrpSpPr>
            <p:cNvPr id="125" name="Group 124"/>
            <p:cNvGrpSpPr/>
            <p:nvPr/>
          </p:nvGrpSpPr>
          <p:grpSpPr>
            <a:xfrm>
              <a:off x="2590800" y="1676400"/>
              <a:ext cx="2895600" cy="1559116"/>
              <a:chOff x="2590800" y="1676400"/>
              <a:chExt cx="2895600" cy="1559116"/>
            </a:xfrm>
          </p:grpSpPr>
          <p:sp>
            <p:nvSpPr>
              <p:cNvPr id="220" name="Isosceles Triangle 219"/>
              <p:cNvSpPr/>
              <p:nvPr/>
            </p:nvSpPr>
            <p:spPr bwMode="auto">
              <a:xfrm rot="10429584">
                <a:off x="2590800" y="1768666"/>
                <a:ext cx="1254945" cy="1466850"/>
              </a:xfrm>
              <a:prstGeom prst="triangle">
                <a:avLst>
                  <a:gd name="adj" fmla="val 19136"/>
                </a:avLst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27" name="Cloud 126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200" b="1" dirty="0" smtClean="0">
                    <a:latin typeface="+mj-lt"/>
                  </a:rPr>
                  <a:t>  </a:t>
                </a:r>
                <a:r>
                  <a:rPr lang="en-US" sz="2200" b="1" dirty="0" smtClean="0">
                    <a:latin typeface="Myriad Pro" pitchFamily="34" charset="0"/>
                  </a:rPr>
                  <a:t>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28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19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9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17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154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13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58751993"/>
      </p:ext>
    </p:extLst>
  </p:cSld>
  <p:clrMapOvr>
    <a:masterClrMapping/>
  </p:clrMapOvr>
  <p:transition xmlns:p14="http://schemas.microsoft.com/office/powerpoint/2010/main" advTm="24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rounding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both a </a:t>
            </a:r>
            <a:r>
              <a:rPr lang="en-US" b="1" dirty="0" smtClean="0">
                <a:solidFill>
                  <a:srgbClr val="FF6600"/>
                </a:solidFill>
              </a:rPr>
              <a:t>seed set </a:t>
            </a:r>
            <a:r>
              <a:rPr lang="en-US" dirty="0" smtClean="0"/>
              <a:t>and an </a:t>
            </a:r>
            <a:r>
              <a:rPr lang="en-US" b="1" dirty="0" smtClean="0">
                <a:solidFill>
                  <a:srgbClr val="FF6600"/>
                </a:solidFill>
              </a:rPr>
              <a:t>activation function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They are equivalent in the IP, but need not be consistent.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Update </a:t>
            </a:r>
            <a:r>
              <a:rPr lang="en-US" b="1" dirty="0" smtClean="0">
                <a:solidFill>
                  <a:srgbClr val="FF6600"/>
                </a:solidFill>
              </a:rPr>
              <a:t>seed set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6600"/>
                </a:solidFill>
              </a:rPr>
              <a:t>activation function </a:t>
            </a:r>
            <a:r>
              <a:rPr lang="en-US" dirty="0" smtClean="0"/>
              <a:t>iteratively</a:t>
            </a:r>
          </a:p>
          <a:p>
            <a:pPr lvl="1"/>
            <a:r>
              <a:rPr lang="en-US" dirty="0" smtClean="0"/>
              <a:t>Choose seed set to have distribution </a:t>
            </a:r>
            <a:r>
              <a:rPr lang="en-US" sz="2400" dirty="0"/>
              <a:t>∝ </a:t>
            </a:r>
            <a:r>
              <a:rPr lang="en-US" sz="2400" b="1" dirty="0"/>
              <a:t>∑</a:t>
            </a:r>
            <a:r>
              <a:rPr lang="en-US" sz="2400" b="1" baseline="-25000" dirty="0"/>
              <a:t>t&lt;</a:t>
            </a:r>
            <a:r>
              <a:rPr lang="el-GR" sz="2400" b="1" baseline="-25000" dirty="0"/>
              <a:t>θ</a:t>
            </a:r>
            <a:r>
              <a:rPr lang="en-US" sz="2400" b="1" baseline="-25000" dirty="0"/>
              <a:t>(</a:t>
            </a:r>
            <a:r>
              <a:rPr lang="en-US" sz="2400" b="1" baseline="-25000" dirty="0" err="1"/>
              <a:t>i</a:t>
            </a:r>
            <a:r>
              <a:rPr lang="en-US" sz="2400" b="1" baseline="-25000" dirty="0"/>
              <a:t>) </a:t>
            </a:r>
            <a:r>
              <a:rPr lang="en-US" sz="2400" b="1" dirty="0" err="1"/>
              <a:t>x</a:t>
            </a:r>
            <a:r>
              <a:rPr lang="en-US" sz="2400" b="1" baseline="-25000" dirty="0" err="1"/>
              <a:t>it</a:t>
            </a:r>
            <a:r>
              <a:rPr lang="en-US" sz="2400" b="1" baseline="-25000" dirty="0"/>
              <a:t> </a:t>
            </a:r>
            <a:endParaRPr lang="en-US" sz="2400" b="1" baseline="-25000" dirty="0" smtClean="0"/>
          </a:p>
          <a:p>
            <a:pPr lvl="1"/>
            <a:r>
              <a:rPr lang="en-US" dirty="0" smtClean="0"/>
              <a:t>.. and the activation function to </a:t>
            </a:r>
            <a:r>
              <a:rPr lang="en-US" b="1" dirty="0" smtClean="0">
                <a:solidFill>
                  <a:srgbClr val="002060"/>
                </a:solidFill>
              </a:rPr>
              <a:t>deterministically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depend on seed set.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Goal: </a:t>
            </a:r>
            <a:r>
              <a:rPr lang="en-US" dirty="0"/>
              <a:t>A</a:t>
            </a:r>
            <a:r>
              <a:rPr lang="en-US" dirty="0" smtClean="0"/>
              <a:t>ctivation function  distributed as in Approach 2:</a:t>
            </a:r>
          </a:p>
          <a:p>
            <a:pPr lvl="1"/>
            <a:r>
              <a:rPr lang="en-US" dirty="0" smtClean="0"/>
              <a:t>i.e. </a:t>
            </a:r>
            <a:r>
              <a:rPr lang="en-US" b="1" dirty="0" err="1"/>
              <a:t>i</a:t>
            </a:r>
            <a:r>
              <a:rPr lang="en-US" dirty="0"/>
              <a:t> activates by time </a:t>
            </a:r>
            <a:r>
              <a:rPr lang="en-US" b="1" dirty="0"/>
              <a:t>t</a:t>
            </a:r>
            <a:r>
              <a:rPr lang="en-US" dirty="0"/>
              <a:t> with probability ∝ </a:t>
            </a:r>
            <a:r>
              <a:rPr lang="en-US" b="1" dirty="0"/>
              <a:t>∑</a:t>
            </a:r>
            <a:r>
              <a:rPr lang="el-GR" b="1" baseline="-25000" dirty="0"/>
              <a:t>τ</a:t>
            </a:r>
            <a:r>
              <a:rPr lang="en-US" b="1" baseline="-25000" dirty="0"/>
              <a:t>&lt;t</a:t>
            </a:r>
            <a:r>
              <a:rPr lang="en-US" b="1" dirty="0"/>
              <a:t> x</a:t>
            </a:r>
            <a:r>
              <a:rPr lang="en-US" b="1" baseline="-25000" dirty="0"/>
              <a:t>i</a:t>
            </a:r>
            <a:r>
              <a:rPr lang="el-GR" b="1" baseline="-25000" dirty="0"/>
              <a:t>τ</a:t>
            </a:r>
            <a:endParaRPr lang="en-US" b="1" dirty="0"/>
          </a:p>
          <a:p>
            <a:pPr lvl="1"/>
            <a:r>
              <a:rPr lang="en-US" b="1" dirty="0" smtClean="0"/>
              <a:t>How?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b="1" dirty="0" smtClean="0">
                <a:solidFill>
                  <a:srgbClr val="002060"/>
                </a:solidFill>
              </a:rPr>
              <a:t>flow constraints </a:t>
            </a:r>
            <a:r>
              <a:rPr lang="en-US" dirty="0" smtClean="0"/>
              <a:t>to interpret flow </a:t>
            </a:r>
            <a:r>
              <a:rPr lang="en-US" b="1" dirty="0" smtClean="0">
                <a:solidFill>
                  <a:srgbClr val="002060"/>
                </a:solidFill>
              </a:rPr>
              <a:t>as probability mass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Performance degrade: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Emulate the IP process </a:t>
            </a:r>
            <a:r>
              <a:rPr lang="en-US" sz="20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 smtClean="0">
                <a:solidFill>
                  <a:srgbClr val="FF0000"/>
                </a:solidFill>
                <a:ea typeface="Wingdings"/>
                <a:cs typeface="Wingdings"/>
                <a:sym typeface="Wingdings"/>
              </a:rPr>
              <a:t>seed set connected </a:t>
            </a:r>
            <a:r>
              <a:rPr lang="en-US" sz="20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 smtClean="0">
                <a:solidFill>
                  <a:srgbClr val="FF0000"/>
                </a:solidFill>
                <a:ea typeface="Wingdings"/>
                <a:cs typeface="Wingdings"/>
                <a:sym typeface="Wingdings"/>
              </a:rPr>
              <a:t>a loss of r in approx. ratio. 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5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Box 373"/>
          <p:cNvSpPr txBox="1"/>
          <p:nvPr/>
        </p:nvSpPr>
        <p:spPr>
          <a:xfrm>
            <a:off x="0" y="5563169"/>
            <a:ext cx="134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latin typeface="Myriad Pro" pitchFamily="34" charset="0"/>
            </a:endParaRPr>
          </a:p>
          <a:p>
            <a:pPr algn="ctr"/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 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75" name="Oval 374"/>
          <p:cNvSpPr/>
          <p:nvPr/>
        </p:nvSpPr>
        <p:spPr bwMode="auto">
          <a:xfrm flipV="1">
            <a:off x="1704975" y="5899046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6" name="Oval 375"/>
          <p:cNvSpPr/>
          <p:nvPr/>
        </p:nvSpPr>
        <p:spPr bwMode="auto">
          <a:xfrm flipV="1">
            <a:off x="1582951" y="6194855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7" name="Oval 376"/>
          <p:cNvSpPr/>
          <p:nvPr/>
        </p:nvSpPr>
        <p:spPr bwMode="auto">
          <a:xfrm flipV="1">
            <a:off x="1347263" y="6145619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8" name="Oval 377"/>
          <p:cNvSpPr/>
          <p:nvPr/>
        </p:nvSpPr>
        <p:spPr bwMode="auto">
          <a:xfrm flipV="1">
            <a:off x="1430551" y="589151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3" name="Oval 432"/>
          <p:cNvSpPr/>
          <p:nvPr/>
        </p:nvSpPr>
        <p:spPr bwMode="auto">
          <a:xfrm>
            <a:off x="2324100" y="1295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3840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21608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6996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endCxn id="318" idx="0"/>
          </p:cNvCxnSpPr>
          <p:nvPr/>
        </p:nvCxnSpPr>
        <p:spPr bwMode="auto">
          <a:xfrm flipH="1" flipV="1">
            <a:off x="2457450" y="4610100"/>
            <a:ext cx="38100" cy="217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/>
          <p:nvPr/>
        </p:nvCxnSpPr>
        <p:spPr bwMode="auto">
          <a:xfrm flipH="1" flipV="1">
            <a:off x="24955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7476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2" name="Oval 481"/>
          <p:cNvSpPr/>
          <p:nvPr/>
        </p:nvSpPr>
        <p:spPr bwMode="auto">
          <a:xfrm flipV="1">
            <a:off x="819150" y="4076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5" name="Oval 484"/>
          <p:cNvSpPr/>
          <p:nvPr/>
        </p:nvSpPr>
        <p:spPr bwMode="auto">
          <a:xfrm flipV="1">
            <a:off x="895350" y="3619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7" name="Oval 496"/>
          <p:cNvSpPr/>
          <p:nvPr/>
        </p:nvSpPr>
        <p:spPr bwMode="auto">
          <a:xfrm flipV="1">
            <a:off x="514350" y="4381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8" name="Oval 497"/>
          <p:cNvSpPr/>
          <p:nvPr/>
        </p:nvSpPr>
        <p:spPr bwMode="auto">
          <a:xfrm flipV="1">
            <a:off x="51435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9" name="Oval 528"/>
          <p:cNvSpPr/>
          <p:nvPr/>
        </p:nvSpPr>
        <p:spPr bwMode="auto">
          <a:xfrm flipV="1">
            <a:off x="1400175" y="2986863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2305050" y="1635032"/>
            <a:ext cx="342900" cy="342900"/>
          </a:xfrm>
          <a:prstGeom prst="ellipse">
            <a:avLst/>
          </a:prstGeom>
          <a:solidFill>
            <a:schemeClr val="bg1">
              <a:alpha val="62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 flipV="1">
            <a:off x="2895600" y="25527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819400" y="20001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Optimal (disconnected) activation sequence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 flipV="1">
            <a:off x="1381125" y="3429609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 flipV="1">
            <a:off x="13335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8" name="Oval 327"/>
          <p:cNvSpPr/>
          <p:nvPr/>
        </p:nvSpPr>
        <p:spPr bwMode="auto">
          <a:xfrm flipV="1">
            <a:off x="17907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 flipV="1">
            <a:off x="2286000" y="2057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1" name="Oval 330"/>
          <p:cNvSpPr/>
          <p:nvPr/>
        </p:nvSpPr>
        <p:spPr bwMode="auto">
          <a:xfrm flipV="1">
            <a:off x="1943100" y="1676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2" name="Oval 331"/>
          <p:cNvSpPr/>
          <p:nvPr/>
        </p:nvSpPr>
        <p:spPr bwMode="auto">
          <a:xfrm flipV="1">
            <a:off x="2209800" y="2362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3" name="Oval 332"/>
          <p:cNvSpPr/>
          <p:nvPr/>
        </p:nvSpPr>
        <p:spPr bwMode="auto">
          <a:xfrm flipV="1">
            <a:off x="3352800" y="25527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4" name="Oval 333"/>
          <p:cNvSpPr/>
          <p:nvPr/>
        </p:nvSpPr>
        <p:spPr bwMode="auto">
          <a:xfrm flipV="1">
            <a:off x="5105400" y="254916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5" name="Oval 334"/>
          <p:cNvSpPr/>
          <p:nvPr/>
        </p:nvSpPr>
        <p:spPr bwMode="auto">
          <a:xfrm flipV="1">
            <a:off x="37719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6" name="Oval 335"/>
          <p:cNvSpPr/>
          <p:nvPr/>
        </p:nvSpPr>
        <p:spPr bwMode="auto">
          <a:xfrm flipV="1">
            <a:off x="42291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7" name="Oval 336"/>
          <p:cNvSpPr/>
          <p:nvPr/>
        </p:nvSpPr>
        <p:spPr bwMode="auto">
          <a:xfrm flipV="1">
            <a:off x="46863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8" name="Oval 337"/>
          <p:cNvSpPr/>
          <p:nvPr/>
        </p:nvSpPr>
        <p:spPr bwMode="auto">
          <a:xfrm flipV="1">
            <a:off x="8686800" y="254916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9" name="Oval 338"/>
          <p:cNvSpPr/>
          <p:nvPr/>
        </p:nvSpPr>
        <p:spPr bwMode="auto">
          <a:xfrm flipV="1">
            <a:off x="55626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0" name="Oval 339"/>
          <p:cNvSpPr/>
          <p:nvPr/>
        </p:nvSpPr>
        <p:spPr bwMode="auto">
          <a:xfrm flipV="1">
            <a:off x="60198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1" name="Oval 340"/>
          <p:cNvSpPr/>
          <p:nvPr/>
        </p:nvSpPr>
        <p:spPr bwMode="auto">
          <a:xfrm flipV="1">
            <a:off x="64770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2" name="Oval 341"/>
          <p:cNvSpPr/>
          <p:nvPr/>
        </p:nvSpPr>
        <p:spPr bwMode="auto">
          <a:xfrm flipV="1">
            <a:off x="69342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3" name="Oval 342"/>
          <p:cNvSpPr/>
          <p:nvPr/>
        </p:nvSpPr>
        <p:spPr bwMode="auto">
          <a:xfrm flipV="1">
            <a:off x="73914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4" name="Oval 343"/>
          <p:cNvSpPr/>
          <p:nvPr/>
        </p:nvSpPr>
        <p:spPr bwMode="auto">
          <a:xfrm flipV="1">
            <a:off x="8288784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 flipV="1">
            <a:off x="78486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Proof: </a:t>
            </a:r>
            <a:r>
              <a:rPr lang="en-US" sz="2400" dirty="0" smtClean="0"/>
              <a:t>∃ </a:t>
            </a:r>
            <a:r>
              <a:rPr lang="en-US" sz="2400" dirty="0" smtClean="0">
                <a:solidFill>
                  <a:srgbClr val="C00000"/>
                </a:solidFill>
              </a:rPr>
              <a:t>connected</a:t>
            </a:r>
            <a:r>
              <a:rPr lang="en-US" sz="2400" dirty="0" smtClean="0"/>
              <a:t> sequence with |</a:t>
            </a:r>
            <a:r>
              <a:rPr lang="en-US" sz="2400" dirty="0" err="1" smtClean="0"/>
              <a:t>seedset</a:t>
            </a:r>
            <a:r>
              <a:rPr lang="en-US" sz="2400" dirty="0" smtClean="0"/>
              <a:t>| </a:t>
            </a:r>
            <a:r>
              <a:rPr lang="en-US" sz="2400" dirty="0"/>
              <a:t>&lt; </a:t>
            </a:r>
            <a:r>
              <a:rPr lang="en-US" sz="2400" dirty="0" smtClean="0"/>
              <a:t>2opt.  (1)  </a:t>
            </a:r>
            <a:endParaRPr lang="en-US" sz="2400" dirty="0"/>
          </a:p>
        </p:txBody>
      </p:sp>
      <p:sp>
        <p:nvSpPr>
          <p:cNvPr id="245" name="TextBox 244"/>
          <p:cNvSpPr txBox="1"/>
          <p:nvPr/>
        </p:nvSpPr>
        <p:spPr>
          <a:xfrm>
            <a:off x="2743200" y="762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Proof:  </a:t>
            </a:r>
            <a:r>
              <a:rPr lang="en-US" sz="2000" dirty="0" smtClean="0">
                <a:latin typeface="Myriad Pro" pitchFamily="34" charset="0"/>
              </a:rPr>
              <a:t>Given any </a:t>
            </a:r>
            <a:r>
              <a:rPr lang="en-US" sz="2000" b="1" dirty="0" smtClean="0">
                <a:latin typeface="Myriad Pro" pitchFamily="34" charset="0"/>
              </a:rPr>
              <a:t>optimal sequence </a:t>
            </a:r>
            <a:r>
              <a:rPr lang="en-US" sz="2000" dirty="0" smtClean="0">
                <a:latin typeface="Myriad Pro" pitchFamily="34" charset="0"/>
              </a:rPr>
              <a:t> </a:t>
            </a:r>
          </a:p>
          <a:p>
            <a:r>
              <a:rPr lang="en-US" sz="2000" b="1" dirty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               </a:t>
            </a:r>
            <a:r>
              <a:rPr lang="en-US" sz="2000" dirty="0" smtClean="0">
                <a:latin typeface="Myriad Pro" pitchFamily="34" charset="0"/>
              </a:rPr>
              <a:t>transform it to a </a:t>
            </a:r>
            <a:r>
              <a:rPr lang="en-US" sz="2000" b="1" dirty="0" smtClean="0">
                <a:latin typeface="Myriad Pro" pitchFamily="34" charset="0"/>
              </a:rPr>
              <a:t>connected sequence</a:t>
            </a:r>
            <a:r>
              <a:rPr lang="en-US" sz="2000" dirty="0" smtClean="0">
                <a:latin typeface="Myriad Pro" pitchFamily="34" charset="0"/>
              </a:rPr>
              <a:t> </a:t>
            </a:r>
          </a:p>
          <a:p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             by adding at most </a:t>
            </a:r>
            <a:r>
              <a:rPr lang="en-US" sz="2000" b="1" dirty="0" smtClean="0">
                <a:latin typeface="Myriad Pro" pitchFamily="34" charset="0"/>
              </a:rPr>
              <a:t>opt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dirty="0">
                <a:latin typeface="Myriad Pro" pitchFamily="34" charset="0"/>
              </a:rPr>
              <a:t>nodes </a:t>
            </a:r>
            <a:r>
              <a:rPr lang="en-US" sz="2000" dirty="0" smtClean="0">
                <a:latin typeface="Myriad Pro" pitchFamily="34" charset="0"/>
              </a:rPr>
              <a:t>to the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.</a:t>
            </a: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0" name="Oval 319"/>
          <p:cNvSpPr/>
          <p:nvPr/>
        </p:nvSpPr>
        <p:spPr bwMode="auto">
          <a:xfrm flipV="1">
            <a:off x="2168432" y="3619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 flipV="1">
            <a:off x="1752600" y="34406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27660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Myriad Pro" pitchFamily="34" charset="0"/>
              </a:rPr>
              <a:t>“connectors“ (join disjoint components) 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5181600" y="2800350"/>
            <a:ext cx="0" cy="52539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0" name="Straight Arrow Connector 349"/>
          <p:cNvCxnSpPr/>
          <p:nvPr/>
        </p:nvCxnSpPr>
        <p:spPr bwMode="auto">
          <a:xfrm flipV="1">
            <a:off x="6096000" y="2800350"/>
            <a:ext cx="2590800" cy="55245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4" name="TextBox 353"/>
          <p:cNvSpPr txBox="1"/>
          <p:nvPr/>
        </p:nvSpPr>
        <p:spPr>
          <a:xfrm>
            <a:off x="2895600" y="37527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Transform: Add 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connector</a:t>
            </a:r>
            <a:r>
              <a:rPr lang="en-US" sz="2000" b="1" dirty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to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, rearrange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2971800" y="4133850"/>
            <a:ext cx="2514600" cy="51435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0" name="Oval 359"/>
          <p:cNvSpPr/>
          <p:nvPr/>
        </p:nvSpPr>
        <p:spPr bwMode="auto">
          <a:xfrm flipV="1">
            <a:off x="8839200" y="430176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1" name="Oval 360"/>
          <p:cNvSpPr/>
          <p:nvPr/>
        </p:nvSpPr>
        <p:spPr bwMode="auto">
          <a:xfrm flipV="1">
            <a:off x="5715000" y="4305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2" name="Oval 361"/>
          <p:cNvSpPr/>
          <p:nvPr/>
        </p:nvSpPr>
        <p:spPr bwMode="auto">
          <a:xfrm flipV="1">
            <a:off x="6172200" y="4305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3" name="Oval 362"/>
          <p:cNvSpPr/>
          <p:nvPr/>
        </p:nvSpPr>
        <p:spPr bwMode="auto">
          <a:xfrm flipV="1">
            <a:off x="6629400" y="4305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4" name="Oval 363"/>
          <p:cNvSpPr/>
          <p:nvPr/>
        </p:nvSpPr>
        <p:spPr bwMode="auto">
          <a:xfrm flipV="1">
            <a:off x="708660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5" name="Oval 364"/>
          <p:cNvSpPr/>
          <p:nvPr/>
        </p:nvSpPr>
        <p:spPr bwMode="auto">
          <a:xfrm flipV="1">
            <a:off x="7543800" y="4305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6" name="Oval 365"/>
          <p:cNvSpPr/>
          <p:nvPr/>
        </p:nvSpPr>
        <p:spPr bwMode="auto">
          <a:xfrm flipV="1">
            <a:off x="8441184" y="4305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7" name="Oval 366"/>
          <p:cNvSpPr/>
          <p:nvPr/>
        </p:nvSpPr>
        <p:spPr bwMode="auto">
          <a:xfrm flipV="1">
            <a:off x="8001000" y="4305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3048000" y="4747653"/>
            <a:ext cx="5791200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Myriad Pro" pitchFamily="34" charset="0"/>
              </a:rPr>
              <a:t>We always activate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large component </a:t>
            </a:r>
            <a:r>
              <a:rPr lang="en-US" sz="2000" dirty="0" smtClean="0">
                <a:latin typeface="Myriad Pro" pitchFamily="34" charset="0"/>
              </a:rPr>
              <a:t>first.</a:t>
            </a:r>
          </a:p>
          <a:p>
            <a:pPr algn="ctr"/>
            <a:endParaRPr lang="en-US" sz="1050" dirty="0" smtClean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Why?  </a:t>
            </a:r>
            <a:r>
              <a:rPr lang="en-US" sz="2000" dirty="0" smtClean="0">
                <a:latin typeface="Myriad Pro" pitchFamily="34" charset="0"/>
              </a:rPr>
              <a:t> Non-seeds in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small component</a:t>
            </a:r>
            <a:r>
              <a:rPr lang="en-US" sz="2000" dirty="0" smtClean="0">
                <a:latin typeface="Myriad Pro" pitchFamily="34" charset="0"/>
              </a:rPr>
              <a:t> must                  have </a:t>
            </a:r>
            <a:r>
              <a:rPr lang="el-GR" sz="2000" dirty="0" smtClean="0">
                <a:latin typeface="Myriad Pro" pitchFamily="34" charset="0"/>
              </a:rPr>
              <a:t>θ</a:t>
            </a:r>
            <a:r>
              <a:rPr lang="en-US" sz="2000" dirty="0" smtClean="0">
                <a:latin typeface="Myriad Pro" pitchFamily="34" charset="0"/>
              </a:rPr>
              <a:t> smaller than size of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large component</a:t>
            </a:r>
            <a:endParaRPr lang="en-US" sz="2000" dirty="0">
              <a:latin typeface="Myriad Pro" pitchFamily="34" charset="0"/>
            </a:endParaRPr>
          </a:p>
          <a:p>
            <a:pPr algn="ctr"/>
            <a:r>
              <a:rPr lang="en-US" sz="2000" dirty="0">
                <a:latin typeface="Myriad Pro" pitchFamily="34" charset="0"/>
                <a:sym typeface="Wingdings"/>
              </a:rPr>
              <a:t> </a:t>
            </a:r>
            <a:r>
              <a:rPr lang="en-US" sz="2000" dirty="0">
                <a:latin typeface="Myriad Pro" pitchFamily="34" charset="0"/>
              </a:rPr>
              <a:t>no </a:t>
            </a:r>
            <a:r>
              <a:rPr lang="en-US" sz="2000" dirty="0" smtClean="0">
                <a:latin typeface="Myriad Pro" pitchFamily="34" charset="0"/>
              </a:rPr>
              <a:t>non-connectors are added </a:t>
            </a:r>
            <a:r>
              <a:rPr lang="en-US" sz="2000" dirty="0">
                <a:latin typeface="Myriad Pro" pitchFamily="34" charset="0"/>
              </a:rPr>
              <a:t>to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!</a:t>
            </a:r>
            <a:endParaRPr lang="en-US" sz="2000" dirty="0">
              <a:latin typeface="Myriad Pro" pitchFamily="34" charset="0"/>
            </a:endParaRPr>
          </a:p>
          <a:p>
            <a:pPr algn="ctr"/>
            <a:endParaRPr lang="en-US" sz="2000" dirty="0"/>
          </a:p>
        </p:txBody>
      </p:sp>
      <p:sp>
        <p:nvSpPr>
          <p:cNvPr id="380" name="Oval 379"/>
          <p:cNvSpPr/>
          <p:nvPr/>
        </p:nvSpPr>
        <p:spPr bwMode="auto">
          <a:xfrm flipV="1">
            <a:off x="3048000" y="43434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1" name="Oval 380"/>
          <p:cNvSpPr/>
          <p:nvPr/>
        </p:nvSpPr>
        <p:spPr bwMode="auto">
          <a:xfrm flipV="1">
            <a:off x="3505200" y="43434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2" name="Oval 381"/>
          <p:cNvSpPr/>
          <p:nvPr/>
        </p:nvSpPr>
        <p:spPr bwMode="auto">
          <a:xfrm flipV="1">
            <a:off x="5257800" y="433986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3" name="Oval 382"/>
          <p:cNvSpPr/>
          <p:nvPr/>
        </p:nvSpPr>
        <p:spPr bwMode="auto">
          <a:xfrm flipV="1">
            <a:off x="3924300" y="4343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4" name="Oval 383"/>
          <p:cNvSpPr/>
          <p:nvPr/>
        </p:nvSpPr>
        <p:spPr bwMode="auto">
          <a:xfrm flipV="1">
            <a:off x="4381500" y="4343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5" name="Oval 384"/>
          <p:cNvSpPr/>
          <p:nvPr/>
        </p:nvSpPr>
        <p:spPr bwMode="auto">
          <a:xfrm flipV="1">
            <a:off x="4838700" y="4343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6" name="Oval 385"/>
          <p:cNvSpPr/>
          <p:nvPr/>
        </p:nvSpPr>
        <p:spPr bwMode="auto">
          <a:xfrm flipV="1">
            <a:off x="4800600" y="43434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7" name="Oval 386"/>
          <p:cNvSpPr/>
          <p:nvPr/>
        </p:nvSpPr>
        <p:spPr bwMode="auto">
          <a:xfrm flipV="1">
            <a:off x="5257800" y="43434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8" name="Rectangle 387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1</a:t>
            </a:r>
          </a:p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</a:t>
            </a: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5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8</a:t>
            </a:r>
            <a:endParaRPr lang="en-US" sz="2000" dirty="0" smtClean="0"/>
          </a:p>
        </p:txBody>
      </p:sp>
      <p:sp>
        <p:nvSpPr>
          <p:cNvPr id="389" name="Oval 388"/>
          <p:cNvSpPr/>
          <p:nvPr/>
        </p:nvSpPr>
        <p:spPr bwMode="auto">
          <a:xfrm flipV="1">
            <a:off x="1552575" y="6464251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0" name="Oval 389"/>
          <p:cNvSpPr/>
          <p:nvPr/>
        </p:nvSpPr>
        <p:spPr bwMode="auto">
          <a:xfrm flipV="1">
            <a:off x="1820909" y="6411088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1" name="Oval 390"/>
          <p:cNvSpPr/>
          <p:nvPr/>
        </p:nvSpPr>
        <p:spPr bwMode="auto">
          <a:xfrm flipV="1">
            <a:off x="1287121" y="6400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5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6" dur="2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8" dur="2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1.48148E-6 L -0.09583 0.00046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23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4.44444E-6 L -0.1 -4.44444E-6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0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10417 -4.44444E-6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0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9583 -4.44444E-6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000"/>
                            </p:stCondLst>
                            <p:childTnLst>
                              <p:par>
                                <p:cTn id="17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" grpId="0" animBg="1"/>
      <p:bldP spid="482" grpId="0" animBg="1"/>
      <p:bldP spid="485" grpId="0" animBg="1"/>
      <p:bldP spid="497" grpId="0" animBg="1"/>
      <p:bldP spid="498" grpId="0" animBg="1"/>
      <p:bldP spid="529" grpId="0" animBg="1"/>
      <p:bldP spid="216" grpId="0" animBg="1"/>
      <p:bldP spid="315" grpId="0" animBg="1"/>
      <p:bldP spid="316" grpId="0"/>
      <p:bldP spid="325" grpId="0" animBg="1"/>
      <p:bldP spid="326" grpId="0" animBg="1"/>
      <p:bldP spid="328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20" grpId="0" animBg="1"/>
      <p:bldP spid="323" grpId="0" animBg="1"/>
      <p:bldP spid="4" grpId="0"/>
      <p:bldP spid="354" grpId="0"/>
      <p:bldP spid="368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71" grpId="0"/>
      <p:bldP spid="380" grpId="0" animBg="1"/>
      <p:bldP spid="380" grpId="1" animBg="1"/>
      <p:bldP spid="380" grpId="2" animBg="1"/>
      <p:bldP spid="381" grpId="0" animBg="1"/>
      <p:bldP spid="381" grpId="1" animBg="1"/>
      <p:bldP spid="381" grpId="2" animBg="1"/>
      <p:bldP spid="382" grpId="0" animBg="1"/>
      <p:bldP spid="382" grpId="1" animBg="1"/>
      <p:bldP spid="383" grpId="0" animBg="1"/>
      <p:bldP spid="383" grpId="1" animBg="1"/>
      <p:bldP spid="384" grpId="0" animBg="1"/>
      <p:bldP spid="384" grpId="1" animBg="1"/>
      <p:bldP spid="385" grpId="0" animBg="1"/>
      <p:bldP spid="385" grpId="1" animBg="1"/>
      <p:bldP spid="386" grpId="0" animBg="1"/>
      <p:bldP spid="3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60441" y="4217941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 flipV="1">
            <a:off x="2895600" y="25527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819400" y="20001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Optimal (disconnected) activation sequence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1" name="Oval 330"/>
          <p:cNvSpPr/>
          <p:nvPr/>
        </p:nvSpPr>
        <p:spPr bwMode="auto">
          <a:xfrm flipV="1">
            <a:off x="2324100" y="2015977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3" name="Oval 332"/>
          <p:cNvSpPr/>
          <p:nvPr/>
        </p:nvSpPr>
        <p:spPr bwMode="auto">
          <a:xfrm flipV="1">
            <a:off x="3352800" y="25527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4" name="Oval 333"/>
          <p:cNvSpPr/>
          <p:nvPr/>
        </p:nvSpPr>
        <p:spPr bwMode="auto">
          <a:xfrm flipV="1">
            <a:off x="5105400" y="254916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5" name="Oval 334"/>
          <p:cNvSpPr/>
          <p:nvPr/>
        </p:nvSpPr>
        <p:spPr bwMode="auto">
          <a:xfrm flipV="1">
            <a:off x="37719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6" name="Oval 335"/>
          <p:cNvSpPr/>
          <p:nvPr/>
        </p:nvSpPr>
        <p:spPr bwMode="auto">
          <a:xfrm flipV="1">
            <a:off x="42291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7" name="Oval 336"/>
          <p:cNvSpPr/>
          <p:nvPr/>
        </p:nvSpPr>
        <p:spPr bwMode="auto">
          <a:xfrm flipV="1">
            <a:off x="46863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8" name="Oval 337"/>
          <p:cNvSpPr/>
          <p:nvPr/>
        </p:nvSpPr>
        <p:spPr bwMode="auto">
          <a:xfrm flipV="1">
            <a:off x="8686800" y="254916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9" name="Oval 338"/>
          <p:cNvSpPr/>
          <p:nvPr/>
        </p:nvSpPr>
        <p:spPr bwMode="auto">
          <a:xfrm flipV="1">
            <a:off x="55626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0" name="Oval 339"/>
          <p:cNvSpPr/>
          <p:nvPr/>
        </p:nvSpPr>
        <p:spPr bwMode="auto">
          <a:xfrm flipV="1">
            <a:off x="60198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1" name="Oval 340"/>
          <p:cNvSpPr/>
          <p:nvPr/>
        </p:nvSpPr>
        <p:spPr bwMode="auto">
          <a:xfrm flipV="1">
            <a:off x="64770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2" name="Oval 341"/>
          <p:cNvSpPr/>
          <p:nvPr/>
        </p:nvSpPr>
        <p:spPr bwMode="auto">
          <a:xfrm flipV="1">
            <a:off x="69342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3" name="Oval 342"/>
          <p:cNvSpPr/>
          <p:nvPr/>
        </p:nvSpPr>
        <p:spPr bwMode="auto">
          <a:xfrm flipV="1">
            <a:off x="73914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4" name="Oval 343"/>
          <p:cNvSpPr/>
          <p:nvPr/>
        </p:nvSpPr>
        <p:spPr bwMode="auto">
          <a:xfrm flipV="1">
            <a:off x="8288784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 flipV="1">
            <a:off x="78486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Proof: </a:t>
            </a:r>
            <a:r>
              <a:rPr lang="en-US" sz="2400" dirty="0"/>
              <a:t>∃ </a:t>
            </a:r>
            <a:r>
              <a:rPr lang="en-US" sz="2400" dirty="0">
                <a:solidFill>
                  <a:srgbClr val="C00000"/>
                </a:solidFill>
              </a:rPr>
              <a:t>connected</a:t>
            </a:r>
            <a:r>
              <a:rPr lang="en-US" sz="2400" dirty="0"/>
              <a:t> sequence with |</a:t>
            </a:r>
            <a:r>
              <a:rPr lang="en-US" sz="2400" dirty="0" err="1"/>
              <a:t>seedset</a:t>
            </a:r>
            <a:r>
              <a:rPr lang="en-US" sz="2400" dirty="0"/>
              <a:t>| &lt; 2opt.  </a:t>
            </a:r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2743200" y="31242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Transform: Add 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connector</a:t>
            </a:r>
            <a:r>
              <a:rPr lang="en-US" sz="2000" b="1" dirty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to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, rearrange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56" name="Oval 355"/>
          <p:cNvSpPr/>
          <p:nvPr/>
        </p:nvSpPr>
        <p:spPr bwMode="auto">
          <a:xfrm flipV="1">
            <a:off x="4191000" y="371127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7" name="Oval 356"/>
          <p:cNvSpPr/>
          <p:nvPr/>
        </p:nvSpPr>
        <p:spPr bwMode="auto">
          <a:xfrm flipV="1">
            <a:off x="2895600" y="371481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8" name="Oval 357"/>
          <p:cNvSpPr/>
          <p:nvPr/>
        </p:nvSpPr>
        <p:spPr bwMode="auto">
          <a:xfrm flipV="1">
            <a:off x="3352800" y="371481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9" name="Oval 358"/>
          <p:cNvSpPr/>
          <p:nvPr/>
        </p:nvSpPr>
        <p:spPr bwMode="auto">
          <a:xfrm flipV="1">
            <a:off x="3810000" y="371481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0" name="Oval 359"/>
          <p:cNvSpPr/>
          <p:nvPr/>
        </p:nvSpPr>
        <p:spPr bwMode="auto">
          <a:xfrm flipV="1">
            <a:off x="8686800" y="371127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1" name="Oval 360"/>
          <p:cNvSpPr/>
          <p:nvPr/>
        </p:nvSpPr>
        <p:spPr bwMode="auto">
          <a:xfrm flipV="1">
            <a:off x="5562600" y="371481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2" name="Oval 361"/>
          <p:cNvSpPr/>
          <p:nvPr/>
        </p:nvSpPr>
        <p:spPr bwMode="auto">
          <a:xfrm flipV="1">
            <a:off x="6019800" y="371481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3" name="Oval 362"/>
          <p:cNvSpPr/>
          <p:nvPr/>
        </p:nvSpPr>
        <p:spPr bwMode="auto">
          <a:xfrm flipV="1">
            <a:off x="6477000" y="371481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4" name="Oval 363"/>
          <p:cNvSpPr/>
          <p:nvPr/>
        </p:nvSpPr>
        <p:spPr bwMode="auto">
          <a:xfrm flipV="1">
            <a:off x="6934200" y="371481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5" name="Oval 364"/>
          <p:cNvSpPr/>
          <p:nvPr/>
        </p:nvSpPr>
        <p:spPr bwMode="auto">
          <a:xfrm flipV="1">
            <a:off x="7391400" y="371481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6" name="Oval 365"/>
          <p:cNvSpPr/>
          <p:nvPr/>
        </p:nvSpPr>
        <p:spPr bwMode="auto">
          <a:xfrm flipV="1">
            <a:off x="8288784" y="371481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7" name="Oval 366"/>
          <p:cNvSpPr/>
          <p:nvPr/>
        </p:nvSpPr>
        <p:spPr bwMode="auto">
          <a:xfrm flipV="1">
            <a:off x="7848600" y="371481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9" name="Oval 368"/>
          <p:cNvSpPr/>
          <p:nvPr/>
        </p:nvSpPr>
        <p:spPr bwMode="auto">
          <a:xfrm flipV="1">
            <a:off x="4572000" y="371481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0" name="Oval 369"/>
          <p:cNvSpPr/>
          <p:nvPr/>
        </p:nvSpPr>
        <p:spPr bwMode="auto">
          <a:xfrm flipV="1">
            <a:off x="5029200" y="371481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 flipV="1">
            <a:off x="2146114" y="5854175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2743200" y="43053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Transform: Add </a:t>
            </a: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connector</a:t>
            </a:r>
            <a:r>
              <a:rPr lang="en-US" sz="2000" b="1" dirty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to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, rearrange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48" name="Rectangle 347"/>
          <p:cNvSpPr/>
          <p:nvPr/>
        </p:nvSpPr>
        <p:spPr bwMode="auto">
          <a:xfrm>
            <a:off x="2819400" y="4819650"/>
            <a:ext cx="6172200" cy="51435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2" name="Oval 351"/>
          <p:cNvSpPr/>
          <p:nvPr/>
        </p:nvSpPr>
        <p:spPr bwMode="auto">
          <a:xfrm flipV="1">
            <a:off x="4191000" y="502566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3" name="Oval 352"/>
          <p:cNvSpPr/>
          <p:nvPr/>
        </p:nvSpPr>
        <p:spPr bwMode="auto">
          <a:xfrm flipV="1">
            <a:off x="2895600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5" name="Oval 354"/>
          <p:cNvSpPr/>
          <p:nvPr/>
        </p:nvSpPr>
        <p:spPr bwMode="auto">
          <a:xfrm flipV="1">
            <a:off x="3352800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2" name="Oval 371"/>
          <p:cNvSpPr/>
          <p:nvPr/>
        </p:nvSpPr>
        <p:spPr bwMode="auto">
          <a:xfrm flipV="1">
            <a:off x="3810000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3" name="Oval 372"/>
          <p:cNvSpPr/>
          <p:nvPr/>
        </p:nvSpPr>
        <p:spPr bwMode="auto">
          <a:xfrm flipV="1">
            <a:off x="8686800" y="502566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4" name="Oval 373"/>
          <p:cNvSpPr/>
          <p:nvPr/>
        </p:nvSpPr>
        <p:spPr bwMode="auto">
          <a:xfrm flipV="1">
            <a:off x="55626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5" name="Oval 374"/>
          <p:cNvSpPr/>
          <p:nvPr/>
        </p:nvSpPr>
        <p:spPr bwMode="auto">
          <a:xfrm flipV="1">
            <a:off x="60198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6" name="Oval 375"/>
          <p:cNvSpPr/>
          <p:nvPr/>
        </p:nvSpPr>
        <p:spPr bwMode="auto">
          <a:xfrm flipV="1">
            <a:off x="64770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7" name="Oval 376"/>
          <p:cNvSpPr/>
          <p:nvPr/>
        </p:nvSpPr>
        <p:spPr bwMode="auto">
          <a:xfrm flipV="1">
            <a:off x="6934200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8" name="Oval 377"/>
          <p:cNvSpPr/>
          <p:nvPr/>
        </p:nvSpPr>
        <p:spPr bwMode="auto">
          <a:xfrm flipV="1">
            <a:off x="73914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9" name="Oval 378"/>
          <p:cNvSpPr/>
          <p:nvPr/>
        </p:nvSpPr>
        <p:spPr bwMode="auto">
          <a:xfrm flipV="1">
            <a:off x="8288784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0" name="Oval 379"/>
          <p:cNvSpPr/>
          <p:nvPr/>
        </p:nvSpPr>
        <p:spPr bwMode="auto">
          <a:xfrm flipV="1">
            <a:off x="78486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1" name="Oval 380"/>
          <p:cNvSpPr/>
          <p:nvPr/>
        </p:nvSpPr>
        <p:spPr bwMode="auto">
          <a:xfrm flipV="1">
            <a:off x="4572000" y="50292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2" name="Oval 381"/>
          <p:cNvSpPr/>
          <p:nvPr/>
        </p:nvSpPr>
        <p:spPr bwMode="auto">
          <a:xfrm flipV="1">
            <a:off x="5029200" y="50292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8" name="Oval 397"/>
          <p:cNvSpPr/>
          <p:nvPr/>
        </p:nvSpPr>
        <p:spPr bwMode="auto">
          <a:xfrm flipV="1">
            <a:off x="8686800" y="502566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99" name="Oval 398"/>
          <p:cNvSpPr/>
          <p:nvPr/>
        </p:nvSpPr>
        <p:spPr bwMode="auto">
          <a:xfrm flipV="1">
            <a:off x="64770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0" name="Oval 399"/>
          <p:cNvSpPr/>
          <p:nvPr/>
        </p:nvSpPr>
        <p:spPr bwMode="auto">
          <a:xfrm flipV="1">
            <a:off x="69342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1" name="Oval 400"/>
          <p:cNvSpPr/>
          <p:nvPr/>
        </p:nvSpPr>
        <p:spPr bwMode="auto">
          <a:xfrm flipV="1">
            <a:off x="73914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2" name="Oval 401"/>
          <p:cNvSpPr/>
          <p:nvPr/>
        </p:nvSpPr>
        <p:spPr bwMode="auto">
          <a:xfrm flipV="1">
            <a:off x="8288784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3" name="Oval 402"/>
          <p:cNvSpPr/>
          <p:nvPr/>
        </p:nvSpPr>
        <p:spPr bwMode="auto">
          <a:xfrm flipV="1">
            <a:off x="78486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0" y="5563169"/>
            <a:ext cx="134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latin typeface="Myriad Pro" pitchFamily="34" charset="0"/>
            </a:endParaRPr>
          </a:p>
          <a:p>
            <a:pPr algn="ctr"/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 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410" name="Oval 409"/>
          <p:cNvSpPr/>
          <p:nvPr/>
        </p:nvSpPr>
        <p:spPr bwMode="auto">
          <a:xfrm flipV="1">
            <a:off x="1905000" y="609600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2745858" y="554349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The activation sequence is now connected.</a:t>
            </a:r>
          </a:p>
          <a:p>
            <a:endParaRPr lang="en-US" sz="2000" b="1" dirty="0">
              <a:latin typeface="Myriad Pro" pitchFamily="34" charset="0"/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2743200" y="762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Proof:  </a:t>
            </a:r>
            <a:r>
              <a:rPr lang="en-US" sz="2000" dirty="0" smtClean="0">
                <a:latin typeface="Myriad Pro" pitchFamily="34" charset="0"/>
              </a:rPr>
              <a:t>Given any </a:t>
            </a:r>
            <a:r>
              <a:rPr lang="en-US" sz="2000" b="1" dirty="0" smtClean="0">
                <a:latin typeface="Myriad Pro" pitchFamily="34" charset="0"/>
              </a:rPr>
              <a:t>optimal sequence </a:t>
            </a:r>
            <a:r>
              <a:rPr lang="en-US" sz="2000" dirty="0" smtClean="0">
                <a:latin typeface="Myriad Pro" pitchFamily="34" charset="0"/>
              </a:rPr>
              <a:t> </a:t>
            </a:r>
          </a:p>
          <a:p>
            <a:r>
              <a:rPr lang="en-US" sz="2000" b="1" dirty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               </a:t>
            </a:r>
            <a:r>
              <a:rPr lang="en-US" sz="2000" dirty="0" smtClean="0">
                <a:latin typeface="Myriad Pro" pitchFamily="34" charset="0"/>
              </a:rPr>
              <a:t>transform it to a </a:t>
            </a:r>
            <a:r>
              <a:rPr lang="en-US" sz="2000" b="1" dirty="0" smtClean="0">
                <a:latin typeface="Myriad Pro" pitchFamily="34" charset="0"/>
              </a:rPr>
              <a:t>connected sequence</a:t>
            </a:r>
            <a:r>
              <a:rPr lang="en-US" sz="2000" dirty="0" smtClean="0">
                <a:latin typeface="Myriad Pro" pitchFamily="34" charset="0"/>
              </a:rPr>
              <a:t> </a:t>
            </a:r>
          </a:p>
          <a:p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             by adding at most </a:t>
            </a:r>
            <a:r>
              <a:rPr lang="en-US" sz="2000" b="1" dirty="0" smtClean="0">
                <a:latin typeface="Myriad Pro" pitchFamily="34" charset="0"/>
              </a:rPr>
              <a:t>opt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dirty="0">
                <a:latin typeface="Myriad Pro" pitchFamily="34" charset="0"/>
              </a:rPr>
              <a:t>nodes </a:t>
            </a:r>
            <a:r>
              <a:rPr lang="en-US" sz="2000" dirty="0" smtClean="0">
                <a:latin typeface="Myriad Pro" pitchFamily="34" charset="0"/>
              </a:rPr>
              <a:t>to the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.</a:t>
            </a:r>
          </a:p>
        </p:txBody>
      </p:sp>
      <p:sp>
        <p:nvSpPr>
          <p:cNvPr id="420" name="Oval 419"/>
          <p:cNvSpPr/>
          <p:nvPr/>
        </p:nvSpPr>
        <p:spPr bwMode="auto">
          <a:xfrm flipV="1">
            <a:off x="1704975" y="5899046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1" name="Oval 420"/>
          <p:cNvSpPr/>
          <p:nvPr/>
        </p:nvSpPr>
        <p:spPr bwMode="auto">
          <a:xfrm flipV="1">
            <a:off x="1582951" y="6194855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2" name="Oval 421"/>
          <p:cNvSpPr/>
          <p:nvPr/>
        </p:nvSpPr>
        <p:spPr bwMode="auto">
          <a:xfrm flipV="1">
            <a:off x="1347263" y="6145619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23" name="Oval 422"/>
          <p:cNvSpPr/>
          <p:nvPr/>
        </p:nvSpPr>
        <p:spPr bwMode="auto">
          <a:xfrm flipV="1">
            <a:off x="1430551" y="589151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24" name="Oval 423"/>
          <p:cNvSpPr/>
          <p:nvPr/>
        </p:nvSpPr>
        <p:spPr bwMode="auto">
          <a:xfrm flipV="1">
            <a:off x="1552575" y="6464251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7" name="Oval 426"/>
          <p:cNvSpPr/>
          <p:nvPr/>
        </p:nvSpPr>
        <p:spPr bwMode="auto">
          <a:xfrm flipV="1">
            <a:off x="1820909" y="6411088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1" name="Oval 460"/>
          <p:cNvSpPr/>
          <p:nvPr/>
        </p:nvSpPr>
        <p:spPr bwMode="auto">
          <a:xfrm flipV="1">
            <a:off x="1287121" y="6400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2" name="Rectangle 461"/>
          <p:cNvSpPr/>
          <p:nvPr/>
        </p:nvSpPr>
        <p:spPr>
          <a:xfrm>
            <a:off x="-60250" y="2362200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1</a:t>
            </a:r>
          </a:p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= 4</a:t>
            </a: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5  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8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2144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1611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1611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1611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16112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16112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3.05556E-6 0.16112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15 -4.44444E-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29166 0.0004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6112 L 0.04166 0.16112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6112 L 0.04166 0.16112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6112 L 0.04166 0.1611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" grpId="0" animBg="1"/>
      <p:bldP spid="347" grpId="0"/>
      <p:bldP spid="348" grpId="0" animBg="1"/>
      <p:bldP spid="352" grpId="0" animBg="1"/>
      <p:bldP spid="353" grpId="0" animBg="1"/>
      <p:bldP spid="355" grpId="0" animBg="1"/>
      <p:bldP spid="372" grpId="0" animBg="1"/>
      <p:bldP spid="373" grpId="0" animBg="1"/>
      <p:bldP spid="373" grpId="1" animBg="1"/>
      <p:bldP spid="374" grpId="0" animBg="1"/>
      <p:bldP spid="374" grpId="1" animBg="1"/>
      <p:bldP spid="374" grpId="2" animBg="1"/>
      <p:bldP spid="374" grpId="3" animBg="1"/>
      <p:bldP spid="375" grpId="0" animBg="1"/>
      <p:bldP spid="375" grpId="1" animBg="1"/>
      <p:bldP spid="375" grpId="2" animBg="1"/>
      <p:bldP spid="375" grpId="3" animBg="1"/>
      <p:bldP spid="376" grpId="0" animBg="1"/>
      <p:bldP spid="376" grpId="1" animBg="1"/>
      <p:bldP spid="376" grpId="2" animBg="1"/>
      <p:bldP spid="376" grpId="3" animBg="1"/>
      <p:bldP spid="377" grpId="0" animBg="1"/>
      <p:bldP spid="377" grpId="1" animBg="1"/>
      <p:bldP spid="378" grpId="0" animBg="1"/>
      <p:bldP spid="378" grpId="1" animBg="1"/>
      <p:bldP spid="378" grpId="2" animBg="1"/>
      <p:bldP spid="379" grpId="0" animBg="1"/>
      <p:bldP spid="379" grpId="1" animBg="1"/>
      <p:bldP spid="379" grpId="2" animBg="1"/>
      <p:bldP spid="380" grpId="0" animBg="1"/>
      <p:bldP spid="380" grpId="1" animBg="1"/>
      <p:bldP spid="380" grpId="2" animBg="1"/>
      <p:bldP spid="381" grpId="0" animBg="1"/>
      <p:bldP spid="382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010400" y="14668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95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 flipV="1">
            <a:off x="2895600" y="25527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819400" y="20001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Optimal (disconnected) activation sequence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18" name="Oval 317"/>
          <p:cNvSpPr/>
          <p:nvPr/>
        </p:nvSpPr>
        <p:spPr bwMode="auto">
          <a:xfrm flipV="1">
            <a:off x="228600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9" name="Oval 318"/>
          <p:cNvSpPr/>
          <p:nvPr/>
        </p:nvSpPr>
        <p:spPr bwMode="auto">
          <a:xfrm flipV="1">
            <a:off x="2286000" y="3962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 flipV="1">
            <a:off x="1928397" y="4305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 flipV="1">
            <a:off x="186690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 flipV="1">
            <a:off x="1562100" y="3810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7" name="Oval 326"/>
          <p:cNvSpPr/>
          <p:nvPr/>
        </p:nvSpPr>
        <p:spPr bwMode="auto">
          <a:xfrm flipV="1">
            <a:off x="152400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1" name="Oval 330"/>
          <p:cNvSpPr/>
          <p:nvPr/>
        </p:nvSpPr>
        <p:spPr bwMode="auto">
          <a:xfrm flipV="1">
            <a:off x="2286000" y="2015977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3" name="Oval 332"/>
          <p:cNvSpPr/>
          <p:nvPr/>
        </p:nvSpPr>
        <p:spPr bwMode="auto">
          <a:xfrm flipV="1">
            <a:off x="3352800" y="25527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4" name="Oval 333"/>
          <p:cNvSpPr/>
          <p:nvPr/>
        </p:nvSpPr>
        <p:spPr bwMode="auto">
          <a:xfrm flipV="1">
            <a:off x="5105400" y="254916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5" name="Oval 334"/>
          <p:cNvSpPr/>
          <p:nvPr/>
        </p:nvSpPr>
        <p:spPr bwMode="auto">
          <a:xfrm flipV="1">
            <a:off x="37719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6" name="Oval 335"/>
          <p:cNvSpPr/>
          <p:nvPr/>
        </p:nvSpPr>
        <p:spPr bwMode="auto">
          <a:xfrm flipV="1">
            <a:off x="42291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7" name="Oval 336"/>
          <p:cNvSpPr/>
          <p:nvPr/>
        </p:nvSpPr>
        <p:spPr bwMode="auto">
          <a:xfrm flipV="1">
            <a:off x="46863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8" name="Oval 337"/>
          <p:cNvSpPr/>
          <p:nvPr/>
        </p:nvSpPr>
        <p:spPr bwMode="auto">
          <a:xfrm flipV="1">
            <a:off x="8686800" y="254916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9" name="Oval 338"/>
          <p:cNvSpPr/>
          <p:nvPr/>
        </p:nvSpPr>
        <p:spPr bwMode="auto">
          <a:xfrm flipV="1">
            <a:off x="55626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0" name="Oval 339"/>
          <p:cNvSpPr/>
          <p:nvPr/>
        </p:nvSpPr>
        <p:spPr bwMode="auto">
          <a:xfrm flipV="1">
            <a:off x="60198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1" name="Oval 340"/>
          <p:cNvSpPr/>
          <p:nvPr/>
        </p:nvSpPr>
        <p:spPr bwMode="auto">
          <a:xfrm flipV="1">
            <a:off x="64770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2" name="Oval 341"/>
          <p:cNvSpPr/>
          <p:nvPr/>
        </p:nvSpPr>
        <p:spPr bwMode="auto">
          <a:xfrm flipV="1">
            <a:off x="6934200" y="2552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3" name="Oval 342"/>
          <p:cNvSpPr/>
          <p:nvPr/>
        </p:nvSpPr>
        <p:spPr bwMode="auto">
          <a:xfrm flipV="1">
            <a:off x="73914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4" name="Oval 343"/>
          <p:cNvSpPr/>
          <p:nvPr/>
        </p:nvSpPr>
        <p:spPr bwMode="auto">
          <a:xfrm flipV="1">
            <a:off x="8288784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 flipV="1">
            <a:off x="7848600" y="25527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Proof: </a:t>
            </a:r>
            <a:r>
              <a:rPr lang="en-US" sz="2400" dirty="0"/>
              <a:t>∃ </a:t>
            </a:r>
            <a:r>
              <a:rPr lang="en-US" sz="2400" dirty="0">
                <a:solidFill>
                  <a:srgbClr val="C00000"/>
                </a:solidFill>
              </a:rPr>
              <a:t>connected</a:t>
            </a:r>
            <a:r>
              <a:rPr lang="en-US" sz="2400" dirty="0"/>
              <a:t> sequence with |</a:t>
            </a:r>
            <a:r>
              <a:rPr lang="en-US" sz="2400" dirty="0" err="1"/>
              <a:t>seedset</a:t>
            </a:r>
            <a:r>
              <a:rPr lang="en-US" sz="2400" dirty="0"/>
              <a:t>| &lt; 2opt.  </a:t>
            </a:r>
            <a:r>
              <a:rPr lang="en-US" sz="2400" dirty="0" smtClean="0"/>
              <a:t>(3)</a:t>
            </a:r>
            <a:endParaRPr lang="en-US" sz="2400" dirty="0"/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6" name="Oval 405"/>
          <p:cNvSpPr/>
          <p:nvPr/>
        </p:nvSpPr>
        <p:spPr bwMode="auto">
          <a:xfrm flipV="1">
            <a:off x="4152235" y="5948665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7" name="Oval 406"/>
          <p:cNvSpPr/>
          <p:nvPr/>
        </p:nvSpPr>
        <p:spPr bwMode="auto">
          <a:xfrm flipV="1">
            <a:off x="4006923" y="6221819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8" name="Oval 407"/>
          <p:cNvSpPr/>
          <p:nvPr/>
        </p:nvSpPr>
        <p:spPr bwMode="auto">
          <a:xfrm flipV="1">
            <a:off x="3675985" y="6195238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" name="Oval 408"/>
          <p:cNvSpPr/>
          <p:nvPr/>
        </p:nvSpPr>
        <p:spPr bwMode="auto">
          <a:xfrm flipV="1">
            <a:off x="3759273" y="5941133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2819400" y="2870263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To bound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 growth, we bound # of connectors.</a:t>
            </a:r>
            <a:endParaRPr lang="en-US" sz="2000" b="1" dirty="0">
              <a:latin typeface="Myriad Pro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67000" y="3836941"/>
            <a:ext cx="6058786" cy="1116059"/>
            <a:chOff x="2856614" y="3913141"/>
            <a:chExt cx="6058786" cy="1116059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971800" y="3913141"/>
              <a:ext cx="0" cy="11160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4" name="Straight Connector 313"/>
            <p:cNvCxnSpPr/>
            <p:nvPr/>
          </p:nvCxnSpPr>
          <p:spPr bwMode="auto">
            <a:xfrm flipH="1">
              <a:off x="2856614" y="5029200"/>
              <a:ext cx="605878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0" name="TextBox 349"/>
          <p:cNvSpPr txBox="1"/>
          <p:nvPr/>
        </p:nvSpPr>
        <p:spPr>
          <a:xfrm>
            <a:off x="3782532" y="5543490"/>
            <a:ext cx="101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 pitchFamily="34" charset="0"/>
              </a:rPr>
              <a:t>seeds</a:t>
            </a:r>
          </a:p>
        </p:txBody>
      </p:sp>
      <p:grpSp>
        <p:nvGrpSpPr>
          <p:cNvPr id="467" name="Group 466"/>
          <p:cNvGrpSpPr/>
          <p:nvPr/>
        </p:nvGrpSpPr>
        <p:grpSpPr>
          <a:xfrm>
            <a:off x="2743200" y="3429000"/>
            <a:ext cx="6743700" cy="1847910"/>
            <a:chOff x="2743200" y="3429000"/>
            <a:chExt cx="6743700" cy="1847910"/>
          </a:xfrm>
        </p:grpSpPr>
        <p:sp>
          <p:nvSpPr>
            <p:cNvPr id="349" name="TextBox 348"/>
            <p:cNvSpPr txBox="1"/>
            <p:nvPr/>
          </p:nvSpPr>
          <p:spPr>
            <a:xfrm>
              <a:off x="8153400" y="4876800"/>
              <a:ext cx="1101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Myriad Pro" pitchFamily="34" charset="0"/>
                </a:rPr>
                <a:t>time</a:t>
              </a:r>
            </a:p>
          </p:txBody>
        </p:sp>
        <p:grpSp>
          <p:nvGrpSpPr>
            <p:cNvPr id="466" name="Group 465"/>
            <p:cNvGrpSpPr/>
            <p:nvPr/>
          </p:nvGrpSpPr>
          <p:grpSpPr>
            <a:xfrm>
              <a:off x="2743200" y="3429000"/>
              <a:ext cx="6743700" cy="1485900"/>
              <a:chOff x="2743200" y="3429000"/>
              <a:chExt cx="6743700" cy="1485900"/>
            </a:xfrm>
          </p:grpSpPr>
          <p:sp>
            <p:nvSpPr>
              <p:cNvPr id="317" name="TextBox 316"/>
              <p:cNvSpPr txBox="1"/>
              <p:nvPr/>
            </p:nvSpPr>
            <p:spPr>
              <a:xfrm>
                <a:off x="2743200" y="3429000"/>
                <a:ext cx="67437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Myriad Pro" pitchFamily="34" charset="0"/>
                  </a:rPr>
                  <a:t>Plot of # of disconnected components in optimal sequence</a:t>
                </a:r>
              </a:p>
            </p:txBody>
          </p:sp>
          <p:cxnSp>
            <p:nvCxnSpPr>
              <p:cNvPr id="37" name="Elbow Connector 36"/>
              <p:cNvCxnSpPr/>
              <p:nvPr/>
            </p:nvCxnSpPr>
            <p:spPr bwMode="auto">
              <a:xfrm flipV="1">
                <a:off x="2752947" y="4038600"/>
                <a:ext cx="2200053" cy="434882"/>
              </a:xfrm>
              <a:prstGeom prst="bentConnector3">
                <a:avLst>
                  <a:gd name="adj1" fmla="val 41784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8" name="Elbow Connector 327"/>
              <p:cNvCxnSpPr/>
              <p:nvPr/>
            </p:nvCxnSpPr>
            <p:spPr bwMode="auto">
              <a:xfrm flipV="1">
                <a:off x="4953000" y="4024176"/>
                <a:ext cx="3581400" cy="509724"/>
              </a:xfrm>
              <a:prstGeom prst="bentConnector3">
                <a:avLst>
                  <a:gd name="adj1" fmla="val 14968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4953000" y="4038600"/>
                <a:ext cx="0" cy="49203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0" name="Straight Connector 329"/>
              <p:cNvCxnSpPr/>
              <p:nvPr/>
            </p:nvCxnSpPr>
            <p:spPr bwMode="auto">
              <a:xfrm>
                <a:off x="8534400" y="4019550"/>
                <a:ext cx="0" cy="49856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2" name="Straight Connector 331"/>
              <p:cNvCxnSpPr/>
              <p:nvPr/>
            </p:nvCxnSpPr>
            <p:spPr bwMode="auto">
              <a:xfrm>
                <a:off x="8534400" y="4518118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1" name="Straight Connector 350"/>
              <p:cNvCxnSpPr/>
              <p:nvPr/>
            </p:nvCxnSpPr>
            <p:spPr bwMode="auto">
              <a:xfrm>
                <a:off x="2782186" y="4495800"/>
                <a:ext cx="0" cy="4191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469" name="Straight Arrow Connector 468"/>
          <p:cNvCxnSpPr/>
          <p:nvPr/>
        </p:nvCxnSpPr>
        <p:spPr bwMode="auto">
          <a:xfrm flipH="1" flipV="1">
            <a:off x="2895601" y="4784819"/>
            <a:ext cx="1028699" cy="778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8" name="Straight Arrow Connector 367"/>
          <p:cNvCxnSpPr/>
          <p:nvPr/>
        </p:nvCxnSpPr>
        <p:spPr bwMode="auto">
          <a:xfrm flipH="1" flipV="1">
            <a:off x="3771900" y="4343400"/>
            <a:ext cx="342900" cy="12197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1" name="Straight Arrow Connector 370"/>
          <p:cNvCxnSpPr/>
          <p:nvPr/>
        </p:nvCxnSpPr>
        <p:spPr bwMode="auto">
          <a:xfrm flipV="1">
            <a:off x="4305300" y="4333876"/>
            <a:ext cx="1080976" cy="12096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3" name="TextBox 382"/>
          <p:cNvSpPr txBox="1"/>
          <p:nvPr/>
        </p:nvSpPr>
        <p:spPr>
          <a:xfrm>
            <a:off x="6096000" y="5543490"/>
            <a:ext cx="196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 pitchFamily="34" charset="0"/>
              </a:rPr>
              <a:t>connectors</a:t>
            </a:r>
          </a:p>
        </p:txBody>
      </p:sp>
      <p:cxnSp>
        <p:nvCxnSpPr>
          <p:cNvPr id="384" name="Straight Arrow Connector 383"/>
          <p:cNvCxnSpPr/>
          <p:nvPr/>
        </p:nvCxnSpPr>
        <p:spPr bwMode="auto">
          <a:xfrm flipH="1" flipV="1">
            <a:off x="4953000" y="4327618"/>
            <a:ext cx="1600200" cy="12592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5" name="Straight Arrow Connector 384"/>
          <p:cNvCxnSpPr/>
          <p:nvPr/>
        </p:nvCxnSpPr>
        <p:spPr bwMode="auto">
          <a:xfrm flipV="1">
            <a:off x="7010400" y="4362450"/>
            <a:ext cx="1430784" cy="12007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6" name="TextBox 385"/>
          <p:cNvSpPr txBox="1"/>
          <p:nvPr/>
        </p:nvSpPr>
        <p:spPr>
          <a:xfrm>
            <a:off x="2514600" y="5562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  <a:sym typeface="Wingdings 3"/>
              </a:rPr>
              <a:t>      </a:t>
            </a:r>
            <a:r>
              <a:rPr lang="en-US" sz="2000" b="1" dirty="0" smtClean="0">
                <a:latin typeface="Myriad Pro" pitchFamily="34" charset="0"/>
              </a:rPr>
              <a:t># </a:t>
            </a:r>
            <a:r>
              <a:rPr lang="en-US" sz="2000" dirty="0" smtClean="0">
                <a:latin typeface="Myriad Pro" pitchFamily="34" charset="0"/>
              </a:rPr>
              <a:t>of </a:t>
            </a:r>
            <a:r>
              <a:rPr lang="en-US" sz="2000" b="1" dirty="0" smtClean="0">
                <a:latin typeface="Myriad Pro" pitchFamily="34" charset="0"/>
              </a:rPr>
              <a:t>                   &gt;      # </a:t>
            </a:r>
            <a:r>
              <a:rPr lang="en-US" sz="2000" dirty="0" smtClean="0">
                <a:latin typeface="Myriad Pro" pitchFamily="34" charset="0"/>
              </a:rPr>
              <a:t>of </a:t>
            </a:r>
            <a:r>
              <a:rPr lang="en-US" sz="2000" b="1" dirty="0" smtClean="0">
                <a:latin typeface="Myriad Pro" pitchFamily="34" charset="0"/>
              </a:rPr>
              <a:t>    </a:t>
            </a:r>
          </a:p>
        </p:txBody>
      </p:sp>
      <p:sp>
        <p:nvSpPr>
          <p:cNvPr id="387" name="Oval 386"/>
          <p:cNvSpPr/>
          <p:nvPr/>
        </p:nvSpPr>
        <p:spPr bwMode="auto">
          <a:xfrm flipV="1">
            <a:off x="6474618" y="5940057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8" name="Oval 387"/>
          <p:cNvSpPr/>
          <p:nvPr/>
        </p:nvSpPr>
        <p:spPr bwMode="auto">
          <a:xfrm flipV="1">
            <a:off x="6264015" y="6183402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" name="TextBox 388"/>
          <p:cNvSpPr txBox="1"/>
          <p:nvPr/>
        </p:nvSpPr>
        <p:spPr>
          <a:xfrm>
            <a:off x="0" y="644055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Myriad Pro" pitchFamily="34" charset="0"/>
              </a:rPr>
              <a:t>In the worst case, our transformation doubles the size of the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!</a:t>
            </a:r>
            <a:endParaRPr lang="en-US" sz="2000" b="1" dirty="0">
              <a:latin typeface="Myriad Pro" pitchFamily="34" charset="0"/>
            </a:endParaRPr>
          </a:p>
        </p:txBody>
      </p:sp>
      <p:sp>
        <p:nvSpPr>
          <p:cNvPr id="483" name="Rectangle 482"/>
          <p:cNvSpPr/>
          <p:nvPr/>
        </p:nvSpPr>
        <p:spPr bwMode="auto">
          <a:xfrm>
            <a:off x="8825023" y="6553200"/>
            <a:ext cx="152399" cy="200055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0" name="TextBox 389"/>
          <p:cNvSpPr txBox="1"/>
          <p:nvPr/>
        </p:nvSpPr>
        <p:spPr>
          <a:xfrm>
            <a:off x="457201" y="5408428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yriad Pro" pitchFamily="34" charset="0"/>
              </a:rPr>
              <a:t>Every step up needs a step down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392" name="TextBox 391"/>
          <p:cNvSpPr txBox="1"/>
          <p:nvPr/>
        </p:nvSpPr>
        <p:spPr>
          <a:xfrm>
            <a:off x="2743200" y="762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Proof:  </a:t>
            </a:r>
            <a:r>
              <a:rPr lang="en-US" sz="2000" dirty="0" smtClean="0">
                <a:latin typeface="Myriad Pro" pitchFamily="34" charset="0"/>
              </a:rPr>
              <a:t>Given any </a:t>
            </a:r>
            <a:r>
              <a:rPr lang="en-US" sz="2000" b="1" dirty="0" smtClean="0">
                <a:latin typeface="Myriad Pro" pitchFamily="34" charset="0"/>
              </a:rPr>
              <a:t>optimal sequence </a:t>
            </a:r>
            <a:r>
              <a:rPr lang="en-US" sz="2000" dirty="0" smtClean="0">
                <a:latin typeface="Myriad Pro" pitchFamily="34" charset="0"/>
              </a:rPr>
              <a:t> </a:t>
            </a:r>
          </a:p>
          <a:p>
            <a:r>
              <a:rPr lang="en-US" sz="2000" b="1" dirty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               </a:t>
            </a:r>
            <a:r>
              <a:rPr lang="en-US" sz="2000" dirty="0" smtClean="0">
                <a:latin typeface="Myriad Pro" pitchFamily="34" charset="0"/>
              </a:rPr>
              <a:t>transform it to a </a:t>
            </a:r>
            <a:r>
              <a:rPr lang="en-US" sz="2000" b="1" dirty="0" smtClean="0">
                <a:latin typeface="Myriad Pro" pitchFamily="34" charset="0"/>
              </a:rPr>
              <a:t>connected sequence</a:t>
            </a:r>
            <a:r>
              <a:rPr lang="en-US" sz="2000" dirty="0" smtClean="0">
                <a:latin typeface="Myriad Pro" pitchFamily="34" charset="0"/>
              </a:rPr>
              <a:t> </a:t>
            </a:r>
          </a:p>
          <a:p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              by adding at most </a:t>
            </a:r>
            <a:r>
              <a:rPr lang="en-US" sz="2000" b="1" dirty="0" smtClean="0">
                <a:latin typeface="Myriad Pro" pitchFamily="34" charset="0"/>
              </a:rPr>
              <a:t>opt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dirty="0">
                <a:latin typeface="Myriad Pro" pitchFamily="34" charset="0"/>
              </a:rPr>
              <a:t>nodes </a:t>
            </a:r>
            <a:r>
              <a:rPr lang="en-US" sz="2000" dirty="0" smtClean="0">
                <a:latin typeface="Myriad Pro" pitchFamily="34" charset="0"/>
              </a:rPr>
              <a:t>to the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.</a:t>
            </a:r>
          </a:p>
        </p:txBody>
      </p:sp>
      <p:sp>
        <p:nvSpPr>
          <p:cNvPr id="393" name="Oval 392"/>
          <p:cNvSpPr/>
          <p:nvPr/>
        </p:nvSpPr>
        <p:spPr bwMode="auto">
          <a:xfrm flipV="1">
            <a:off x="4301977" y="6251945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4" name="Oval 393"/>
          <p:cNvSpPr/>
          <p:nvPr/>
        </p:nvSpPr>
        <p:spPr bwMode="auto">
          <a:xfrm flipV="1">
            <a:off x="4648200" y="6172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5" name="Oval 394"/>
          <p:cNvSpPr/>
          <p:nvPr/>
        </p:nvSpPr>
        <p:spPr bwMode="auto">
          <a:xfrm flipV="1">
            <a:off x="4410740" y="5929993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2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" grpId="0" animBg="1"/>
      <p:bldP spid="407" grpId="0" animBg="1"/>
      <p:bldP spid="408" grpId="0" animBg="1"/>
      <p:bldP spid="409" grpId="0" animBg="1"/>
      <p:bldP spid="411" grpId="0"/>
      <p:bldP spid="350" grpId="0"/>
      <p:bldP spid="383" grpId="0"/>
      <p:bldP spid="386" grpId="0"/>
      <p:bldP spid="387" grpId="0" animBg="1"/>
      <p:bldP spid="388" grpId="0" animBg="1"/>
      <p:bldP spid="389" grpId="0"/>
      <p:bldP spid="483" grpId="0" animBg="1"/>
      <p:bldP spid="390" grpId="0"/>
      <p:bldP spid="393" grpId="0" animBg="1"/>
      <p:bldP spid="394" grpId="0" animBg="1"/>
      <p:bldP spid="39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0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Part II:  How do we round this?</a:t>
            </a:r>
            <a:endParaRPr lang="en-US" sz="4000" b="0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3" name="Rectangle 265"/>
          <p:cNvSpPr>
            <a:spLocks noChangeArrowheads="1"/>
          </p:cNvSpPr>
          <p:nvPr/>
        </p:nvSpPr>
        <p:spPr bwMode="auto">
          <a:xfrm>
            <a:off x="0" y="6096000"/>
            <a:ext cx="3200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13360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Iterative and adaptive rounding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                                                           with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both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the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seedset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and sequence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.</a:t>
            </a:r>
          </a:p>
          <a:p>
            <a:pPr algn="ctr"/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We return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connected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seedsets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                                            instead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of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connected activation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sequences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.                   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(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  <a:sym typeface="Wingdings 3"/>
              </a:rPr>
              <a:t>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O(r)-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approx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 instead of 2-approx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)</a:t>
            </a:r>
            <a:endParaRPr lang="en-US" sz="2800" dirty="0"/>
          </a:p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33238"/>
      </p:ext>
    </p:extLst>
  </p:cSld>
  <p:clrMapOvr>
    <a:masterClrMapping/>
  </p:clrMapOvr>
  <p:transition xmlns:p14="http://schemas.microsoft.com/office/powerpoint/2010/main" advTm="240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" name="Straight Connector 214"/>
          <p:cNvCxnSpPr>
            <a:stCxn id="214" idx="4"/>
          </p:cNvCxnSpPr>
          <p:nvPr/>
        </p:nvCxnSpPr>
        <p:spPr bwMode="auto">
          <a:xfrm flipH="1" flipV="1">
            <a:off x="1196882" y="25146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>
            <a:stCxn id="214" idx="3"/>
          </p:cNvCxnSpPr>
          <p:nvPr/>
        </p:nvCxnSpPr>
        <p:spPr bwMode="auto">
          <a:xfrm flipH="1">
            <a:off x="1066800" y="3032218"/>
            <a:ext cx="4191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2729880" y="730492"/>
            <a:ext cx="6337920" cy="41242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Sample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 </a:t>
            </a:r>
            <a:r>
              <a:rPr lang="en-US" sz="2000" dirty="0" smtClean="0">
                <a:latin typeface="Myriad Pro" pitchFamily="34" charset="0"/>
              </a:rPr>
              <a:t>(use Approach 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Myriad Pro" pitchFamily="34" charset="0"/>
              </a:rPr>
              <a:t>Let</a:t>
            </a:r>
            <a:r>
              <a:rPr lang="en-US" sz="1800" dirty="0" smtClean="0">
                <a:latin typeface="Myriad Pro" pitchFamily="34" charset="0"/>
              </a:rPr>
              <a:t> </a:t>
            </a:r>
            <a:r>
              <a:rPr lang="en-US" sz="2400" b="1" dirty="0" err="1" smtClean="0">
                <a:latin typeface="Myriad Pro" pitchFamily="34" charset="0"/>
              </a:rPr>
              <a:t>i</a:t>
            </a:r>
            <a:r>
              <a:rPr lang="en-US" sz="2000" dirty="0" smtClean="0">
                <a:latin typeface="Myriad Pro" pitchFamily="34" charset="0"/>
              </a:rPr>
              <a:t> be </a:t>
            </a:r>
            <a:r>
              <a:rPr lang="en-US" sz="2000" dirty="0">
                <a:latin typeface="Myriad Pro" pitchFamily="34" charset="0"/>
              </a:rPr>
              <a:t>a seed with </a:t>
            </a:r>
            <a:r>
              <a:rPr lang="en-US" sz="2000" dirty="0" smtClean="0">
                <a:latin typeface="Myriad Pro" pitchFamily="34" charset="0"/>
              </a:rPr>
              <a:t>prob. </a:t>
            </a:r>
            <a:r>
              <a:rPr lang="en-US" sz="2000" dirty="0" smtClean="0"/>
              <a:t> </a:t>
            </a:r>
            <a:r>
              <a:rPr lang="en-US" sz="2800" b="1" dirty="0" smtClean="0">
                <a:latin typeface="Myriad Pro" pitchFamily="34" charset="0"/>
              </a:rPr>
              <a:t>O(log |V|) ∑ </a:t>
            </a:r>
            <a:r>
              <a:rPr lang="en-US" sz="2800" b="1" baseline="-25000" dirty="0" smtClean="0">
                <a:latin typeface="Myriad Pro" pitchFamily="34" charset="0"/>
              </a:rPr>
              <a:t>t&lt;</a:t>
            </a:r>
            <a:r>
              <a:rPr lang="el-GR" sz="2800" b="1" baseline="-25000" dirty="0">
                <a:latin typeface="Myriad Pro" pitchFamily="34" charset="0"/>
              </a:rPr>
              <a:t>θ</a:t>
            </a:r>
            <a:r>
              <a:rPr lang="en-US" sz="2800" b="1" baseline="-25000" dirty="0">
                <a:latin typeface="Myriad Pro" pitchFamily="34" charset="0"/>
              </a:rPr>
              <a:t>(</a:t>
            </a:r>
            <a:r>
              <a:rPr lang="en-US" sz="2800" b="1" baseline="-25000" dirty="0" err="1">
                <a:latin typeface="Myriad Pro" pitchFamily="34" charset="0"/>
              </a:rPr>
              <a:t>i</a:t>
            </a:r>
            <a:r>
              <a:rPr lang="en-US" sz="2800" b="1" baseline="-25000" dirty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endParaRPr lang="en-US" sz="2800" b="1" baseline="-25000" dirty="0" smtClean="0">
              <a:latin typeface="Myriad Pro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Myriad Pro" pitchFamily="34" charset="0"/>
              </a:rPr>
              <a:t>Glue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together so it’s connected</a:t>
            </a:r>
            <a:endParaRPr lang="en-US" sz="2000" b="1" dirty="0" smtClean="0">
              <a:latin typeface="Myriad Pro" pitchFamily="34" charset="0"/>
            </a:endParaRPr>
          </a:p>
          <a:p>
            <a:endParaRPr lang="en-US" sz="2000" dirty="0" smtClean="0">
              <a:latin typeface="Myriad Pro" pitchFamily="34" charset="0"/>
            </a:endParaRPr>
          </a:p>
          <a:p>
            <a:endParaRPr lang="en-US" sz="2000" dirty="0" smtClean="0">
              <a:latin typeface="Myriad Pro" pitchFamily="34" charset="0"/>
            </a:endParaRPr>
          </a:p>
          <a:p>
            <a:endParaRPr lang="en-US" sz="1400" b="1" dirty="0" smtClean="0">
              <a:latin typeface="Myriad Pro" pitchFamily="34" charset="0"/>
            </a:endParaRPr>
          </a:p>
          <a:p>
            <a:endParaRPr lang="en-US" sz="200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Construct an </a:t>
            </a:r>
            <a:r>
              <a:rPr lang="en-US" sz="2000" b="1" dirty="0">
                <a:latin typeface="Myriad Pro" pitchFamily="34" charset="0"/>
              </a:rPr>
              <a:t>activation sequence </a:t>
            </a:r>
            <a:r>
              <a:rPr lang="en-US" sz="2000" b="1" dirty="0" smtClean="0">
                <a:latin typeface="Myriad Pro" pitchFamily="34" charset="0"/>
              </a:rPr>
              <a:t>deterministically: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Activate all the seeds at time </a:t>
            </a:r>
            <a:r>
              <a:rPr lang="en-US" sz="2000" b="1" dirty="0" smtClean="0">
                <a:latin typeface="Myriad Pro" pitchFamily="34" charset="0"/>
              </a:rPr>
              <a:t>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For each </a:t>
            </a:r>
            <a:r>
              <a:rPr lang="en-US" sz="2000" dirty="0" err="1" smtClean="0">
                <a:latin typeface="Myriad Pro" pitchFamily="34" charset="0"/>
              </a:rPr>
              <a:t>timestep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For every inactive node connected to active node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… activate it if it has threshold </a:t>
            </a:r>
            <a:r>
              <a:rPr lang="el-GR" sz="2000" b="1" dirty="0" smtClean="0">
                <a:latin typeface="Myriad Pro" pitchFamily="34" charset="0"/>
              </a:rPr>
              <a:t>θ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&gt; t</a:t>
            </a:r>
            <a:endParaRPr lang="en-US" sz="2000" dirty="0">
              <a:latin typeface="Myriad Pro" pitchFamily="34" charset="0"/>
            </a:endParaRPr>
          </a:p>
          <a:p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Approach 3: Sample </a:t>
            </a:r>
            <a:r>
              <a:rPr lang="en-US" dirty="0" err="1" smtClean="0"/>
              <a:t>seedset</a:t>
            </a:r>
            <a:r>
              <a:rPr lang="en-US" dirty="0" smtClean="0"/>
              <a:t> and sequence together!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 bwMode="auto">
          <a:xfrm>
            <a:off x="1885950" y="1360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Connector 45"/>
          <p:cNvCxnSpPr>
            <a:endCxn id="45" idx="1"/>
          </p:cNvCxnSpPr>
          <p:nvPr/>
        </p:nvCxnSpPr>
        <p:spPr bwMode="auto">
          <a:xfrm>
            <a:off x="1600200" y="1056174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59" idx="7"/>
          </p:cNvCxnSpPr>
          <p:nvPr/>
        </p:nvCxnSpPr>
        <p:spPr bwMode="auto">
          <a:xfrm flipH="1">
            <a:off x="1558832" y="1141076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59" idx="5"/>
            <a:endCxn id="45" idx="2"/>
          </p:cNvCxnSpPr>
          <p:nvPr/>
        </p:nvCxnSpPr>
        <p:spPr bwMode="auto">
          <a:xfrm flipV="1">
            <a:off x="1558832" y="1437174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 flipV="1">
            <a:off x="933450" y="290402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 flipV="1">
            <a:off x="1009650" y="244682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Straight Connector 50"/>
          <p:cNvCxnSpPr>
            <a:stCxn id="49" idx="6"/>
            <a:endCxn id="61" idx="1"/>
          </p:cNvCxnSpPr>
          <p:nvPr/>
        </p:nvCxnSpPr>
        <p:spPr bwMode="auto">
          <a:xfrm flipV="1">
            <a:off x="1085850" y="2348306"/>
            <a:ext cx="8224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9" idx="6"/>
            <a:endCxn id="60" idx="1"/>
          </p:cNvCxnSpPr>
          <p:nvPr/>
        </p:nvCxnSpPr>
        <p:spPr bwMode="auto">
          <a:xfrm flipV="1">
            <a:off x="1085850" y="2348306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60" idx="2"/>
            <a:endCxn id="50" idx="5"/>
          </p:cNvCxnSpPr>
          <p:nvPr/>
        </p:nvCxnSpPr>
        <p:spPr bwMode="auto">
          <a:xfrm flipH="1">
            <a:off x="1139732" y="2294424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9" idx="4"/>
            <a:endCxn id="50" idx="1"/>
          </p:cNvCxnSpPr>
          <p:nvPr/>
        </p:nvCxnSpPr>
        <p:spPr bwMode="auto">
          <a:xfrm flipV="1">
            <a:off x="1009650" y="2576906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60" idx="5"/>
            <a:endCxn id="61" idx="2"/>
          </p:cNvCxnSpPr>
          <p:nvPr/>
        </p:nvCxnSpPr>
        <p:spPr bwMode="auto">
          <a:xfrm>
            <a:off x="1558832" y="2240542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 flipV="1">
            <a:off x="1524000" y="1761024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Straight Connector 56"/>
          <p:cNvCxnSpPr>
            <a:stCxn id="56" idx="0"/>
            <a:endCxn id="60" idx="4"/>
          </p:cNvCxnSpPr>
          <p:nvPr/>
        </p:nvCxnSpPr>
        <p:spPr bwMode="auto">
          <a:xfrm flipH="1">
            <a:off x="1504950" y="1913424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9" idx="4"/>
            <a:endCxn id="56" idx="3"/>
          </p:cNvCxnSpPr>
          <p:nvPr/>
        </p:nvCxnSpPr>
        <p:spPr bwMode="auto">
          <a:xfrm>
            <a:off x="1504950" y="1513374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1428750" y="1360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 flipV="1">
            <a:off x="1428750" y="2218224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 flipV="1">
            <a:off x="1885950" y="221822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1600200" y="979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" y="815608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1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3</a:t>
            </a:r>
            <a:endParaRPr lang="en-US" sz="2000" b="1" dirty="0">
              <a:solidFill>
                <a:srgbClr val="00B05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4</a:t>
            </a:r>
          </a:p>
          <a:p>
            <a:pPr algn="ctr"/>
            <a:r>
              <a:rPr lang="el-GR" sz="2000" b="1" dirty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5</a:t>
            </a:r>
            <a:endParaRPr lang="en-US" sz="2000" b="1" dirty="0">
              <a:solidFill>
                <a:srgbClr val="00B0F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7</a:t>
            </a:r>
            <a:endParaRPr lang="en-US" sz="2000" dirty="0"/>
          </a:p>
        </p:txBody>
      </p:sp>
      <p:sp>
        <p:nvSpPr>
          <p:cNvPr id="64" name="Oval 63"/>
          <p:cNvSpPr/>
          <p:nvPr/>
        </p:nvSpPr>
        <p:spPr bwMode="auto">
          <a:xfrm flipV="1">
            <a:off x="895350" y="280877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 flipV="1">
            <a:off x="1775637" y="210392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 flipV="1">
            <a:off x="1306559" y="1292665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 flipV="1">
            <a:off x="1775637" y="124313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7" name="Oval 406"/>
          <p:cNvSpPr/>
          <p:nvPr/>
        </p:nvSpPr>
        <p:spPr bwMode="auto">
          <a:xfrm flipV="1">
            <a:off x="1279618" y="2129218"/>
            <a:ext cx="396782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8" name="Oval 407"/>
          <p:cNvSpPr/>
          <p:nvPr/>
        </p:nvSpPr>
        <p:spPr bwMode="auto">
          <a:xfrm flipV="1">
            <a:off x="8763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 flipV="1">
            <a:off x="2827817" y="56388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Oval 172"/>
          <p:cNvSpPr/>
          <p:nvPr/>
        </p:nvSpPr>
        <p:spPr bwMode="auto">
          <a:xfrm flipV="1">
            <a:off x="2819400" y="50292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Oval 173"/>
          <p:cNvSpPr/>
          <p:nvPr/>
        </p:nvSpPr>
        <p:spPr bwMode="auto">
          <a:xfrm flipV="1">
            <a:off x="3310683" y="56388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 flipV="1">
            <a:off x="5113817" y="56388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 flipV="1">
            <a:off x="4656617" y="5638800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 flipV="1">
            <a:off x="2821225" y="5334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 flipV="1">
            <a:off x="6028217" y="5334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 flipV="1">
            <a:off x="6028217" y="5638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3132617" y="5029200"/>
            <a:ext cx="0" cy="73966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Rectangle 181"/>
          <p:cNvSpPr/>
          <p:nvPr/>
        </p:nvSpPr>
        <p:spPr>
          <a:xfrm>
            <a:off x="2667000" y="5772090"/>
            <a:ext cx="38184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          </a:t>
            </a:r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              </a:t>
            </a:r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endParaRPr lang="en-US" sz="2000" dirty="0"/>
          </a:p>
        </p:txBody>
      </p:sp>
      <p:cxnSp>
        <p:nvCxnSpPr>
          <p:cNvPr id="183" name="Straight Connector 182"/>
          <p:cNvCxnSpPr/>
          <p:nvPr/>
        </p:nvCxnSpPr>
        <p:spPr bwMode="auto">
          <a:xfrm>
            <a:off x="4047017" y="5029200"/>
            <a:ext cx="0" cy="762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4504217" y="5028631"/>
            <a:ext cx="0" cy="7697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4961417" y="5028631"/>
            <a:ext cx="0" cy="7697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>
            <a:off x="5875817" y="5028631"/>
            <a:ext cx="0" cy="7697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2751618" y="4648200"/>
            <a:ext cx="403018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Constructed Activation Sequence: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 flipV="1">
            <a:off x="1268876" y="3992076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3" name="Oval 202"/>
          <p:cNvSpPr/>
          <p:nvPr/>
        </p:nvSpPr>
        <p:spPr bwMode="auto">
          <a:xfrm flipV="1">
            <a:off x="990600" y="3777113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Oval 203"/>
          <p:cNvSpPr/>
          <p:nvPr/>
        </p:nvSpPr>
        <p:spPr bwMode="auto">
          <a:xfrm flipV="1">
            <a:off x="1345076" y="37338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60818" y="3322518"/>
            <a:ext cx="236219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Sampled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seedset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: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5670240" y="1959114"/>
            <a:ext cx="3245160" cy="70788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This grows </a:t>
            </a:r>
            <a:r>
              <a:rPr lang="en-US" sz="2000" dirty="0" err="1" smtClean="0">
                <a:solidFill>
                  <a:schemeClr val="bg1"/>
                </a:solidFill>
                <a:latin typeface="Myriad Pro" pitchFamily="34" charset="0"/>
              </a:rPr>
              <a:t>seedset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 by a factor of </a:t>
            </a: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O(r log |V|)</a:t>
            </a:r>
            <a:endParaRPr lang="en-US" sz="2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14" name="Oval 213"/>
          <p:cNvSpPr/>
          <p:nvPr/>
        </p:nvSpPr>
        <p:spPr bwMode="auto">
          <a:xfrm flipV="1">
            <a:off x="1463582" y="30099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7" name="Oval 216"/>
          <p:cNvSpPr/>
          <p:nvPr/>
        </p:nvSpPr>
        <p:spPr bwMode="auto">
          <a:xfrm flipV="1">
            <a:off x="6333017" y="563241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Oval 217"/>
          <p:cNvSpPr/>
          <p:nvPr/>
        </p:nvSpPr>
        <p:spPr bwMode="auto">
          <a:xfrm flipV="1">
            <a:off x="1403941" y="291465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4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75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75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build="p"/>
      <p:bldP spid="56" grpId="0" animBg="1"/>
      <p:bldP spid="59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407" grpId="0" animBg="1"/>
      <p:bldP spid="408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2" grpId="0"/>
      <p:bldP spid="198" grpId="0"/>
      <p:bldP spid="202" grpId="0" animBg="1"/>
      <p:bldP spid="203" grpId="0" animBg="1"/>
      <p:bldP spid="204" grpId="0" animBg="1"/>
      <p:bldP spid="211" grpId="0" animBg="1"/>
      <p:bldP spid="217" grpId="0" animBg="1"/>
      <p:bldP spid="2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Iteratively round both </a:t>
            </a:r>
            <a:r>
              <a:rPr lang="en-US" dirty="0" err="1" smtClean="0">
                <a:solidFill>
                  <a:srgbClr val="002060"/>
                </a:solidFill>
              </a:rPr>
              <a:t>seedset</a:t>
            </a:r>
            <a:r>
              <a:rPr lang="en-US" dirty="0" smtClean="0">
                <a:solidFill>
                  <a:srgbClr val="002060"/>
                </a:solidFill>
              </a:rPr>
              <a:t> and sequence!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447800" y="1885890"/>
            <a:ext cx="758015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  Sampled   	          Constructed		  Necessary</a:t>
            </a:r>
          </a:p>
          <a:p>
            <a:r>
              <a:rPr lang="en-US" sz="2000" b="1" dirty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 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                  Activation Sequence	                      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endParaRPr lang="en-US" sz="2000" dirty="0" smtClean="0">
              <a:latin typeface="Myriad Pro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743200" y="2466581"/>
            <a:ext cx="0" cy="26948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50726" y="710625"/>
            <a:ext cx="90593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At iteration j:</a:t>
            </a:r>
            <a:endParaRPr lang="en-US" sz="600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Use rejection sampling to add</a:t>
            </a:r>
            <a:r>
              <a:rPr lang="en-US" sz="2000" b="1" dirty="0" smtClean="0">
                <a:latin typeface="Myriad Pro" pitchFamily="34" charset="0"/>
              </a:rPr>
              <a:t> extra </a:t>
            </a:r>
            <a:r>
              <a:rPr lang="en-US" sz="2000" dirty="0" smtClean="0">
                <a:latin typeface="Myriad Pro" pitchFamily="34" charset="0"/>
              </a:rPr>
              <a:t>nodes to sampled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endParaRPr lang="en-US" sz="2000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… so that </a:t>
            </a:r>
            <a:r>
              <a:rPr lang="el-GR" sz="2400" b="1" dirty="0" smtClean="0">
                <a:latin typeface="Myriad Pro" pitchFamily="34" charset="0"/>
              </a:rPr>
              <a:t>θ</a:t>
            </a:r>
            <a:r>
              <a:rPr lang="en-US" sz="2400" b="1" baseline="-25000" dirty="0" smtClean="0">
                <a:latin typeface="Myriad Pro" pitchFamily="34" charset="0"/>
              </a:rPr>
              <a:t>j</a:t>
            </a:r>
            <a:r>
              <a:rPr lang="en-US" sz="2000" dirty="0" smtClean="0">
                <a:latin typeface="Myriad Pro" pitchFamily="34" charset="0"/>
              </a:rPr>
              <a:t> is  .      in  constructed </a:t>
            </a:r>
            <a:r>
              <a:rPr lang="en-US" sz="2000" dirty="0">
                <a:latin typeface="Myriad Pro" pitchFamily="34" charset="0"/>
              </a:rPr>
              <a:t>activation </a:t>
            </a:r>
            <a:r>
              <a:rPr lang="en-US" sz="2000" dirty="0" smtClean="0">
                <a:latin typeface="Myriad Pro" pitchFamily="34" charset="0"/>
              </a:rPr>
              <a:t>sequence.</a:t>
            </a:r>
            <a:endParaRPr lang="en-US" sz="2000" b="1" dirty="0" smtClean="0">
              <a:latin typeface="Myriad Pro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400" b="1" dirty="0">
              <a:latin typeface="Myriad Pro" pitchFamily="34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 flipH="1" flipV="1">
            <a:off x="186483" y="3913656"/>
            <a:ext cx="860488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1524000" y="2542055"/>
            <a:ext cx="0" cy="26193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268442" y="2313455"/>
            <a:ext cx="12267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Iteration  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33400" y="3132545"/>
            <a:ext cx="7888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 k-1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221" name="Oval 220"/>
          <p:cNvSpPr/>
          <p:nvPr/>
        </p:nvSpPr>
        <p:spPr bwMode="auto">
          <a:xfrm flipV="1">
            <a:off x="8001000" y="4676858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29638" y="4958120"/>
            <a:ext cx="2845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necessary </a:t>
            </a:r>
            <a:r>
              <a:rPr lang="en-US" sz="2000" b="1" dirty="0" smtClean="0"/>
              <a:t>⊆ </a:t>
            </a:r>
            <a:r>
              <a:rPr lang="en-US" sz="2000" b="1" dirty="0" smtClean="0">
                <a:latin typeface="Myriad Pro" pitchFamily="34" charset="0"/>
              </a:rPr>
              <a:t>sampled!</a:t>
            </a:r>
          </a:p>
          <a:p>
            <a:endParaRPr lang="en-US" sz="2000" dirty="0"/>
          </a:p>
        </p:txBody>
      </p:sp>
      <p:sp>
        <p:nvSpPr>
          <p:cNvPr id="36" name="Oval 35"/>
          <p:cNvSpPr/>
          <p:nvPr/>
        </p:nvSpPr>
        <p:spPr bwMode="auto">
          <a:xfrm>
            <a:off x="1642519" y="4227013"/>
            <a:ext cx="982162" cy="82181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>
            <a:off x="7162800" y="4191876"/>
            <a:ext cx="1447800" cy="82181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2" name="Group 261"/>
          <p:cNvGrpSpPr/>
          <p:nvPr/>
        </p:nvGrpSpPr>
        <p:grpSpPr>
          <a:xfrm>
            <a:off x="1981200" y="1287842"/>
            <a:ext cx="431833" cy="584775"/>
            <a:chOff x="7764225" y="5132722"/>
            <a:chExt cx="541575" cy="733384"/>
          </a:xfrm>
        </p:grpSpPr>
        <p:sp>
          <p:nvSpPr>
            <p:cNvPr id="263" name="Rounded Rectangle 262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7764225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4" name="Rectangle 273"/>
          <p:cNvSpPr/>
          <p:nvPr/>
        </p:nvSpPr>
        <p:spPr>
          <a:xfrm>
            <a:off x="2887183" y="3514114"/>
            <a:ext cx="38184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          </a:t>
            </a:r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              </a:t>
            </a:r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endParaRPr lang="en-US" sz="2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55324" y="2770655"/>
            <a:ext cx="4545476" cy="769791"/>
            <a:chOff x="1855324" y="2895600"/>
            <a:chExt cx="4545476" cy="769791"/>
          </a:xfrm>
        </p:grpSpPr>
        <p:sp>
          <p:nvSpPr>
            <p:cNvPr id="265" name="Oval 264"/>
            <p:cNvSpPr/>
            <p:nvPr/>
          </p:nvSpPr>
          <p:spPr bwMode="auto">
            <a:xfrm flipV="1">
              <a:off x="3048000" y="3505769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 flipV="1">
              <a:off x="3039583" y="2896169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 flipV="1">
              <a:off x="3530866" y="3505769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 flipV="1">
              <a:off x="5334000" y="3505769"/>
              <a:ext cx="152400" cy="152400"/>
            </a:xfrm>
            <a:prstGeom prst="ellipse">
              <a:avLst/>
            </a:prstGeom>
            <a:solidFill>
              <a:srgbClr val="00B0F0"/>
            </a:solidFill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 flipV="1">
              <a:off x="4876800" y="3505769"/>
              <a:ext cx="152400" cy="152400"/>
            </a:xfrm>
            <a:prstGeom prst="ellipse">
              <a:avLst/>
            </a:prstGeom>
            <a:solidFill>
              <a:srgbClr val="FFC000"/>
            </a:solidFill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 flipV="1">
              <a:off x="3041408" y="3200969"/>
              <a:ext cx="152400" cy="152400"/>
            </a:xfrm>
            <a:prstGeom prst="ellipse">
              <a:avLst/>
            </a:prstGeom>
            <a:solidFill>
              <a:srgbClr val="00B050"/>
            </a:solidFill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 flipV="1">
              <a:off x="6248400" y="3200969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 flipV="1">
              <a:off x="6248400" y="3505769"/>
              <a:ext cx="152400" cy="152400"/>
            </a:xfrm>
            <a:prstGeom prst="ellipse">
              <a:avLst/>
            </a:prstGeom>
            <a:solidFill>
              <a:srgbClr val="002060"/>
            </a:solidFill>
            <a:ln w="762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3" name="Straight Connector 272"/>
            <p:cNvCxnSpPr/>
            <p:nvPr/>
          </p:nvCxnSpPr>
          <p:spPr bwMode="auto">
            <a:xfrm>
              <a:off x="3352800" y="2896169"/>
              <a:ext cx="0" cy="739665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5" name="Straight Connector 274"/>
            <p:cNvCxnSpPr/>
            <p:nvPr/>
          </p:nvCxnSpPr>
          <p:spPr bwMode="auto">
            <a:xfrm>
              <a:off x="4267200" y="2896169"/>
              <a:ext cx="0" cy="762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 bwMode="auto">
            <a:xfrm>
              <a:off x="4724400" y="2895600"/>
              <a:ext cx="0" cy="769791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>
              <a:off x="5181600" y="2895600"/>
              <a:ext cx="0" cy="769791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>
              <a:off x="6096000" y="2895600"/>
              <a:ext cx="0" cy="769791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9" name="Oval 278"/>
            <p:cNvSpPr/>
            <p:nvPr/>
          </p:nvSpPr>
          <p:spPr bwMode="auto">
            <a:xfrm flipV="1">
              <a:off x="2133600" y="3458676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 flipV="1">
              <a:off x="1855324" y="3243713"/>
              <a:ext cx="152400" cy="152400"/>
            </a:xfrm>
            <a:prstGeom prst="ellipse">
              <a:avLst/>
            </a:prstGeom>
            <a:solidFill>
              <a:srgbClr val="00B050"/>
            </a:solidFill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 flipV="1">
              <a:off x="2209800" y="3200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85" name="Oval 284"/>
          <p:cNvSpPr/>
          <p:nvPr/>
        </p:nvSpPr>
        <p:spPr bwMode="auto">
          <a:xfrm flipV="1">
            <a:off x="7696200" y="3257531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" name="Oval 285"/>
          <p:cNvSpPr/>
          <p:nvPr/>
        </p:nvSpPr>
        <p:spPr bwMode="auto">
          <a:xfrm flipV="1">
            <a:off x="7417924" y="3042568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7" name="Oval 286"/>
          <p:cNvSpPr/>
          <p:nvPr/>
        </p:nvSpPr>
        <p:spPr bwMode="auto">
          <a:xfrm flipV="1">
            <a:off x="7772400" y="2999255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8" name="Oval 287"/>
          <p:cNvSpPr/>
          <p:nvPr/>
        </p:nvSpPr>
        <p:spPr bwMode="auto">
          <a:xfrm flipV="1">
            <a:off x="8001000" y="322842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9" name="Oval 288"/>
          <p:cNvSpPr/>
          <p:nvPr/>
        </p:nvSpPr>
        <p:spPr bwMode="auto">
          <a:xfrm flipV="1">
            <a:off x="8095841" y="2924407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90" name="Group 289"/>
          <p:cNvGrpSpPr/>
          <p:nvPr/>
        </p:nvGrpSpPr>
        <p:grpSpPr>
          <a:xfrm>
            <a:off x="3124200" y="2514600"/>
            <a:ext cx="431839" cy="584775"/>
            <a:chOff x="7764218" y="5132722"/>
            <a:chExt cx="541582" cy="733384"/>
          </a:xfrm>
        </p:grpSpPr>
        <p:sp>
          <p:nvSpPr>
            <p:cNvPr id="291" name="Rounded Rectangle 290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3911561" y="2566880"/>
            <a:ext cx="431839" cy="584775"/>
            <a:chOff x="7764218" y="5132722"/>
            <a:chExt cx="541582" cy="733384"/>
          </a:xfrm>
        </p:grpSpPr>
        <p:sp>
          <p:nvSpPr>
            <p:cNvPr id="294" name="Rounded Rectangle 293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4444961" y="2542055"/>
            <a:ext cx="431839" cy="584775"/>
            <a:chOff x="7764218" y="5132722"/>
            <a:chExt cx="541582" cy="733384"/>
          </a:xfrm>
        </p:grpSpPr>
        <p:sp>
          <p:nvSpPr>
            <p:cNvPr id="297" name="Rounded Rectangle 296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4953000" y="2542055"/>
            <a:ext cx="431839" cy="584775"/>
            <a:chOff x="7764218" y="5132722"/>
            <a:chExt cx="541582" cy="733384"/>
          </a:xfrm>
        </p:grpSpPr>
        <p:sp>
          <p:nvSpPr>
            <p:cNvPr id="300" name="Rounded Rectangle 299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5867400" y="2542055"/>
            <a:ext cx="399641" cy="584775"/>
            <a:chOff x="4572000" y="5029200"/>
            <a:chExt cx="501202" cy="733384"/>
          </a:xfrm>
        </p:grpSpPr>
        <p:sp>
          <p:nvSpPr>
            <p:cNvPr id="306" name="Rounded Rectangle 305"/>
            <p:cNvSpPr/>
            <p:nvPr/>
          </p:nvSpPr>
          <p:spPr bwMode="auto">
            <a:xfrm>
              <a:off x="4627774" y="5172642"/>
              <a:ext cx="409843" cy="389958"/>
            </a:xfrm>
            <a:prstGeom prst="roundRect">
              <a:avLst/>
            </a:prstGeom>
            <a:solidFill>
              <a:srgbClr val="FF33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4572000" y="5029200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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25" name="TextBox 324"/>
          <p:cNvSpPr txBox="1"/>
          <p:nvPr/>
        </p:nvSpPr>
        <p:spPr>
          <a:xfrm>
            <a:off x="533400" y="4579776"/>
            <a:ext cx="7888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    k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2887183" y="4961345"/>
            <a:ext cx="38184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          </a:t>
            </a:r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              </a:t>
            </a:r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endParaRPr lang="en-US" sz="2000" dirty="0"/>
          </a:p>
        </p:txBody>
      </p:sp>
      <p:sp>
        <p:nvSpPr>
          <p:cNvPr id="328" name="Oval 327"/>
          <p:cNvSpPr/>
          <p:nvPr/>
        </p:nvSpPr>
        <p:spPr bwMode="auto">
          <a:xfrm flipV="1">
            <a:off x="3048000" y="4828055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 flipV="1">
            <a:off x="3039583" y="4218455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 flipV="1">
            <a:off x="3530866" y="4828055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1" name="Oval 330"/>
          <p:cNvSpPr/>
          <p:nvPr/>
        </p:nvSpPr>
        <p:spPr bwMode="auto">
          <a:xfrm flipV="1">
            <a:off x="5334000" y="4828055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2" name="Oval 331"/>
          <p:cNvSpPr/>
          <p:nvPr/>
        </p:nvSpPr>
        <p:spPr bwMode="auto">
          <a:xfrm flipV="1">
            <a:off x="4876800" y="4828055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3" name="Oval 332"/>
          <p:cNvSpPr/>
          <p:nvPr/>
        </p:nvSpPr>
        <p:spPr bwMode="auto">
          <a:xfrm flipV="1">
            <a:off x="3041408" y="4523255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4" name="Oval 333"/>
          <p:cNvSpPr/>
          <p:nvPr/>
        </p:nvSpPr>
        <p:spPr bwMode="auto">
          <a:xfrm flipV="1">
            <a:off x="6248400" y="4523255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5" name="Oval 334"/>
          <p:cNvSpPr/>
          <p:nvPr/>
        </p:nvSpPr>
        <p:spPr bwMode="auto">
          <a:xfrm flipV="1">
            <a:off x="6248400" y="4828055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6" name="Straight Connector 335"/>
          <p:cNvCxnSpPr/>
          <p:nvPr/>
        </p:nvCxnSpPr>
        <p:spPr bwMode="auto">
          <a:xfrm>
            <a:off x="3352800" y="4218455"/>
            <a:ext cx="0" cy="73966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7" name="Straight Connector 336"/>
          <p:cNvCxnSpPr/>
          <p:nvPr/>
        </p:nvCxnSpPr>
        <p:spPr bwMode="auto">
          <a:xfrm>
            <a:off x="4267200" y="4218455"/>
            <a:ext cx="0" cy="762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Straight Connector 337"/>
          <p:cNvCxnSpPr/>
          <p:nvPr/>
        </p:nvCxnSpPr>
        <p:spPr bwMode="auto">
          <a:xfrm>
            <a:off x="4724400" y="4217886"/>
            <a:ext cx="0" cy="7697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Straight Connector 338"/>
          <p:cNvCxnSpPr/>
          <p:nvPr/>
        </p:nvCxnSpPr>
        <p:spPr bwMode="auto">
          <a:xfrm>
            <a:off x="5181600" y="4217886"/>
            <a:ext cx="0" cy="7697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Straight Connector 339"/>
          <p:cNvCxnSpPr/>
          <p:nvPr/>
        </p:nvCxnSpPr>
        <p:spPr bwMode="auto">
          <a:xfrm>
            <a:off x="6096000" y="4217886"/>
            <a:ext cx="0" cy="7697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1" name="Oval 340"/>
          <p:cNvSpPr/>
          <p:nvPr/>
        </p:nvSpPr>
        <p:spPr bwMode="auto">
          <a:xfrm flipV="1">
            <a:off x="2133600" y="478096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2" name="Oval 341"/>
          <p:cNvSpPr/>
          <p:nvPr/>
        </p:nvSpPr>
        <p:spPr bwMode="auto">
          <a:xfrm flipV="1">
            <a:off x="1855324" y="4565999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3" name="Oval 342"/>
          <p:cNvSpPr/>
          <p:nvPr/>
        </p:nvSpPr>
        <p:spPr bwMode="auto">
          <a:xfrm flipV="1">
            <a:off x="2209800" y="4522686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4" name="Oval 343"/>
          <p:cNvSpPr/>
          <p:nvPr/>
        </p:nvSpPr>
        <p:spPr bwMode="auto">
          <a:xfrm flipV="1">
            <a:off x="7696200" y="470476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 flipV="1">
            <a:off x="7417924" y="4489799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 flipV="1">
            <a:off x="7772400" y="4446486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8" name="Oval 347"/>
          <p:cNvSpPr/>
          <p:nvPr/>
        </p:nvSpPr>
        <p:spPr bwMode="auto">
          <a:xfrm flipV="1">
            <a:off x="8095841" y="4371638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4" name="Oval 363"/>
          <p:cNvSpPr/>
          <p:nvPr/>
        </p:nvSpPr>
        <p:spPr bwMode="auto">
          <a:xfrm flipV="1">
            <a:off x="1981200" y="4294655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5" name="Oval 364"/>
          <p:cNvSpPr/>
          <p:nvPr/>
        </p:nvSpPr>
        <p:spPr bwMode="auto">
          <a:xfrm flipV="1">
            <a:off x="6557600" y="3401568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6" name="Oval 365"/>
          <p:cNvSpPr/>
          <p:nvPr/>
        </p:nvSpPr>
        <p:spPr bwMode="auto">
          <a:xfrm flipV="1">
            <a:off x="6513298" y="4808945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67" name="Group 366"/>
          <p:cNvGrpSpPr/>
          <p:nvPr/>
        </p:nvGrpSpPr>
        <p:grpSpPr>
          <a:xfrm>
            <a:off x="3124200" y="3938480"/>
            <a:ext cx="431839" cy="584775"/>
            <a:chOff x="7764218" y="5132722"/>
            <a:chExt cx="541582" cy="733384"/>
          </a:xfrm>
        </p:grpSpPr>
        <p:sp>
          <p:nvSpPr>
            <p:cNvPr id="368" name="Rounded Rectangle 367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911561" y="3938480"/>
            <a:ext cx="431839" cy="584775"/>
            <a:chOff x="7764218" y="5132722"/>
            <a:chExt cx="541582" cy="733384"/>
          </a:xfrm>
        </p:grpSpPr>
        <p:sp>
          <p:nvSpPr>
            <p:cNvPr id="371" name="Rounded Rectangle 370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4444961" y="3913655"/>
            <a:ext cx="431839" cy="584775"/>
            <a:chOff x="7764218" y="5132722"/>
            <a:chExt cx="541582" cy="733384"/>
          </a:xfrm>
        </p:grpSpPr>
        <p:sp>
          <p:nvSpPr>
            <p:cNvPr id="374" name="Rounded Rectangle 373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4953000" y="3913655"/>
            <a:ext cx="431839" cy="584775"/>
            <a:chOff x="7764218" y="5132722"/>
            <a:chExt cx="541582" cy="733384"/>
          </a:xfrm>
        </p:grpSpPr>
        <p:sp>
          <p:nvSpPr>
            <p:cNvPr id="377" name="Rounded Rectangle 376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5816561" y="3913655"/>
            <a:ext cx="431839" cy="584775"/>
            <a:chOff x="7764218" y="5132722"/>
            <a:chExt cx="541582" cy="733384"/>
          </a:xfrm>
        </p:grpSpPr>
        <p:sp>
          <p:nvSpPr>
            <p:cNvPr id="392" name="Rounded Rectangle 391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7764218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570" y="5791200"/>
            <a:ext cx="2362200" cy="1041975"/>
            <a:chOff x="0" y="5739825"/>
            <a:chExt cx="2362200" cy="1041975"/>
          </a:xfrm>
        </p:grpSpPr>
        <p:sp>
          <p:nvSpPr>
            <p:cNvPr id="108" name="TextBox 107"/>
            <p:cNvSpPr txBox="1"/>
            <p:nvPr/>
          </p:nvSpPr>
          <p:spPr>
            <a:xfrm>
              <a:off x="0" y="5766137"/>
              <a:ext cx="2362200" cy="10156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Myriad Pro" pitchFamily="34" charset="0"/>
                  <a:sym typeface="Wingdings" pitchFamily="2" charset="2"/>
                </a:rPr>
                <a:t>Threshold </a:t>
              </a:r>
              <a:r>
                <a:rPr lang="el-GR" sz="2000" b="1" dirty="0">
                  <a:latin typeface="Myriad Pro" pitchFamily="34" charset="0"/>
                </a:rPr>
                <a:t>θ </a:t>
              </a:r>
              <a:r>
                <a:rPr lang="en-US" sz="2000" dirty="0" smtClean="0">
                  <a:latin typeface="Myriad Pro" pitchFamily="34" charset="0"/>
                  <a:sym typeface="Wingdings" pitchFamily="2" charset="2"/>
                </a:rPr>
                <a:t>is      .    if at least </a:t>
              </a:r>
              <a:r>
                <a:rPr lang="el-GR" sz="2000" b="1" dirty="0" smtClean="0">
                  <a:latin typeface="Myriad Pro" pitchFamily="34" charset="0"/>
                </a:rPr>
                <a:t>θ </a:t>
              </a:r>
              <a:r>
                <a:rPr lang="en-US" sz="2000" dirty="0" smtClean="0">
                  <a:latin typeface="Myriad Pro" pitchFamily="34" charset="0"/>
                  <a:sym typeface="Wingdings" pitchFamily="2" charset="2"/>
                </a:rPr>
                <a:t>nodes are active by time </a:t>
              </a:r>
              <a:r>
                <a:rPr lang="el-GR" sz="2000" b="1" dirty="0" smtClean="0">
                  <a:latin typeface="Myriad Pro" pitchFamily="34" charset="0"/>
                </a:rPr>
                <a:t>θ</a:t>
              </a:r>
              <a:endParaRPr lang="en-US" sz="2400" b="1" dirty="0" smtClean="0">
                <a:latin typeface="Myriad Pro" pitchFamily="34" charset="0"/>
              </a:endParaRP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676400" y="5739825"/>
              <a:ext cx="431833" cy="584775"/>
              <a:chOff x="7764225" y="5132722"/>
              <a:chExt cx="541575" cy="733384"/>
            </a:xfrm>
          </p:grpSpPr>
          <p:sp>
            <p:nvSpPr>
              <p:cNvPr id="110" name="Rounded Rectangle 109"/>
              <p:cNvSpPr/>
              <p:nvPr/>
            </p:nvSpPr>
            <p:spPr bwMode="auto">
              <a:xfrm>
                <a:off x="7895957" y="5248842"/>
                <a:ext cx="409843" cy="389958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7764225" y="5132722"/>
                <a:ext cx="501202" cy="733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2"/>
                  </a:rPr>
                  <a:t>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0" y="5257800"/>
            <a:ext cx="8970388" cy="584775"/>
            <a:chOff x="0" y="5257800"/>
            <a:chExt cx="8970388" cy="584775"/>
          </a:xfrm>
        </p:grpSpPr>
        <p:sp>
          <p:nvSpPr>
            <p:cNvPr id="394" name="TextBox 393"/>
            <p:cNvSpPr txBox="1"/>
            <p:nvPr/>
          </p:nvSpPr>
          <p:spPr>
            <a:xfrm>
              <a:off x="0" y="5314890"/>
              <a:ext cx="8970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Myriad Pro" pitchFamily="34" charset="0"/>
                </a:rPr>
                <a:t>When all </a:t>
              </a:r>
              <a:r>
                <a:rPr lang="el-GR" sz="2000" b="1" dirty="0">
                  <a:latin typeface="Myriad Pro" pitchFamily="34" charset="0"/>
                </a:rPr>
                <a:t>θ</a:t>
              </a:r>
              <a:r>
                <a:rPr lang="el-GR" sz="2000" b="1" dirty="0">
                  <a:solidFill>
                    <a:srgbClr val="00B0F0"/>
                  </a:solidFill>
                  <a:latin typeface="Myriad Pro" pitchFamily="34" charset="0"/>
                </a:rPr>
                <a:t> </a:t>
              </a:r>
              <a:r>
                <a:rPr lang="en-US" sz="2000" dirty="0" smtClean="0">
                  <a:latin typeface="Myriad Pro" pitchFamily="34" charset="0"/>
                </a:rPr>
                <a:t>are  ,     , constructed sequence is consistent with the sampled </a:t>
              </a:r>
              <a:r>
                <a:rPr lang="en-US" sz="2000" dirty="0" err="1" smtClean="0">
                  <a:latin typeface="Myriad Pro" pitchFamily="34" charset="0"/>
                </a:rPr>
                <a:t>seedset</a:t>
              </a:r>
              <a:r>
                <a:rPr lang="en-US" sz="2000" dirty="0" smtClean="0">
                  <a:latin typeface="Myriad Pro" pitchFamily="34" charset="0"/>
                </a:rPr>
                <a:t>.</a:t>
              </a:r>
              <a:endParaRPr lang="en-US" sz="600" dirty="0" smtClean="0">
                <a:latin typeface="Myriad Pro" pitchFamily="34" charset="0"/>
              </a:endParaRP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1676404" y="5257800"/>
              <a:ext cx="431835" cy="584775"/>
              <a:chOff x="7764223" y="5132722"/>
              <a:chExt cx="541577" cy="733384"/>
            </a:xfrm>
          </p:grpSpPr>
          <p:sp>
            <p:nvSpPr>
              <p:cNvPr id="113" name="Rounded Rectangle 112"/>
              <p:cNvSpPr/>
              <p:nvPr/>
            </p:nvSpPr>
            <p:spPr bwMode="auto">
              <a:xfrm>
                <a:off x="7895957" y="5248842"/>
                <a:ext cx="409843" cy="389958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7764223" y="5132722"/>
                <a:ext cx="501202" cy="733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2"/>
                  </a:rPr>
                  <a:t>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61" name="Rectangle 260"/>
          <p:cNvSpPr/>
          <p:nvPr/>
        </p:nvSpPr>
        <p:spPr bwMode="auto">
          <a:xfrm>
            <a:off x="2667000" y="5482220"/>
            <a:ext cx="6310922" cy="129958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By how much does this grow the </a:t>
            </a:r>
            <a:r>
              <a:rPr lang="en-US" sz="2400" b="1" dirty="0" err="1" smtClean="0">
                <a:solidFill>
                  <a:schemeClr val="bg1"/>
                </a:solidFill>
                <a:latin typeface="Myriad Pro" pitchFamily="34" charset="0"/>
              </a:rPr>
              <a:t>seedset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?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k 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thresholds, with </a:t>
            </a: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O(r </a:t>
            </a:r>
            <a:r>
              <a:rPr lang="en-US" sz="2000" b="1" dirty="0" err="1" smtClean="0">
                <a:solidFill>
                  <a:schemeClr val="bg1"/>
                </a:solidFill>
                <a:latin typeface="Myriad Pro" pitchFamily="34" charset="0"/>
              </a:rPr>
              <a:t>log|V</a:t>
            </a: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|) 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increase per threshold</a:t>
            </a: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.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Total </a:t>
            </a: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O( r k </a:t>
            </a:r>
            <a:r>
              <a:rPr lang="en-US" sz="2000" b="1" dirty="0" err="1" smtClean="0">
                <a:solidFill>
                  <a:schemeClr val="bg1"/>
                </a:solidFill>
                <a:latin typeface="Myriad Pro" pitchFamily="34" charset="0"/>
              </a:rPr>
              <a:t>log|V</a:t>
            </a: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| ) 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growth.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8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35 -0.07778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8733 0.00718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3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animBg="1"/>
      <p:bldP spid="221" grpId="1" animBg="1"/>
      <p:bldP spid="221" grpId="2" animBg="1"/>
      <p:bldP spid="221" grpId="3" animBg="1"/>
      <p:bldP spid="35" grpId="0"/>
      <p:bldP spid="36" grpId="0" animBg="1"/>
      <p:bldP spid="259" grpId="0" animBg="1"/>
      <p:bldP spid="325" grpId="0"/>
      <p:bldP spid="326" grpId="0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4" grpId="1" animBg="1"/>
      <p:bldP spid="335" grpId="0" animBg="1"/>
      <p:bldP spid="335" grpId="1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8" grpId="0" animBg="1"/>
      <p:bldP spid="364" grpId="0" animBg="1"/>
      <p:bldP spid="366" grpId="0" animBg="1"/>
      <p:bldP spid="366" grpId="1" animBg="1"/>
      <p:bldP spid="2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TextBox 738"/>
          <p:cNvSpPr txBox="1"/>
          <p:nvPr/>
        </p:nvSpPr>
        <p:spPr>
          <a:xfrm>
            <a:off x="1295400" y="3200400"/>
            <a:ext cx="7692932" cy="319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 pitchFamily="34" charset="0"/>
              </a:rPr>
              <a:t>These technologies work only if </a:t>
            </a:r>
            <a:r>
              <a:rPr lang="en-US" sz="2000" b="1" dirty="0" smtClean="0">
                <a:latin typeface="Myriad Pro" pitchFamily="34" charset="0"/>
              </a:rPr>
              <a:t>all nodes on a path </a:t>
            </a:r>
            <a:r>
              <a:rPr lang="en-US" sz="2000" dirty="0" smtClean="0">
                <a:latin typeface="Myriad Pro" pitchFamily="34" charset="0"/>
              </a:rPr>
              <a:t>adopt them.</a:t>
            </a:r>
          </a:p>
          <a:p>
            <a:endParaRPr lang="en-US" sz="1050" dirty="0" smtClean="0">
              <a:latin typeface="Myriad Pro" pitchFamily="34" charset="0"/>
            </a:endParaRPr>
          </a:p>
          <a:p>
            <a:r>
              <a:rPr lang="en-US" sz="2000" dirty="0" smtClean="0">
                <a:latin typeface="Myriad Pro" pitchFamily="34" charset="0"/>
              </a:rPr>
              <a:t>e.g. </a:t>
            </a:r>
            <a:r>
              <a:rPr lang="en-US" sz="2000" b="1" dirty="0" smtClean="0">
                <a:latin typeface="Myriad Pro" pitchFamily="34" charset="0"/>
              </a:rPr>
              <a:t>Secure BGP </a:t>
            </a:r>
            <a:r>
              <a:rPr lang="en-US" sz="2000" dirty="0" smtClean="0">
                <a:latin typeface="Myriad Pro" pitchFamily="34" charset="0"/>
              </a:rPr>
              <a:t>(Currently being standardized.)</a:t>
            </a:r>
          </a:p>
          <a:p>
            <a:r>
              <a:rPr lang="en-US" sz="2000" dirty="0" smtClean="0">
                <a:latin typeface="Myriad Pro" pitchFamily="34" charset="0"/>
              </a:rPr>
              <a:t>        All nodes must cryptographically sign messages so path is secure.</a:t>
            </a:r>
          </a:p>
          <a:p>
            <a:endParaRPr lang="en-US" sz="2000" dirty="0">
              <a:latin typeface="Myriad Pro" pitchFamily="34" charset="0"/>
            </a:endParaRPr>
          </a:p>
          <a:p>
            <a:endParaRPr lang="en-US" sz="2000" dirty="0" smtClean="0">
              <a:latin typeface="Myriad Pro" pitchFamily="34" charset="0"/>
            </a:endParaRPr>
          </a:p>
          <a:p>
            <a:endParaRPr lang="en-US" sz="2000" dirty="0">
              <a:latin typeface="Myriad Pro" pitchFamily="34" charset="0"/>
            </a:endParaRPr>
          </a:p>
          <a:p>
            <a:endParaRPr lang="en-US" sz="2000" dirty="0" smtClean="0">
              <a:latin typeface="Myriad Pro" pitchFamily="34" charset="0"/>
            </a:endParaRPr>
          </a:p>
          <a:p>
            <a:endParaRPr lang="en-US" sz="2000" dirty="0" smtClean="0">
              <a:latin typeface="Myriad Pro" pitchFamily="34" charset="0"/>
            </a:endParaRPr>
          </a:p>
          <a:p>
            <a:endParaRPr lang="en-US" sz="700" dirty="0">
              <a:latin typeface="Myriad Pro" pitchFamily="34" charset="0"/>
            </a:endParaRPr>
          </a:p>
          <a:p>
            <a:r>
              <a:rPr lang="en-US" sz="2000" dirty="0" smtClean="0">
                <a:latin typeface="Myriad Pro" pitchFamily="34" charset="0"/>
              </a:rPr>
              <a:t>Other technologies share this property:  </a:t>
            </a:r>
            <a:r>
              <a:rPr lang="en-US" sz="2000" dirty="0" err="1" smtClean="0">
                <a:latin typeface="Myriad Pro" pitchFamily="34" charset="0"/>
              </a:rPr>
              <a:t>QoS</a:t>
            </a:r>
            <a:r>
              <a:rPr lang="en-US" sz="2000" dirty="0" smtClean="0">
                <a:latin typeface="Myriad Pro" pitchFamily="34" charset="0"/>
              </a:rPr>
              <a:t>, fault localization, IPv6,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Diffusion in Internetworks: A new, non-local model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>
            <a:stCxn id="63" idx="5"/>
            <a:endCxn id="58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4" idx="6"/>
            <a:endCxn id="59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4" idx="4"/>
            <a:endCxn id="53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63" idx="6"/>
            <a:endCxn id="64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8" idx="7"/>
            <a:endCxn id="64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51" idx="0"/>
            <a:endCxn id="58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7" idx="0"/>
            <a:endCxn id="48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8" idx="1"/>
            <a:endCxn id="53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51" idx="7"/>
            <a:endCxn id="53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54" idx="1"/>
            <a:endCxn id="53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9" idx="0"/>
            <a:endCxn id="53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59" idx="5"/>
            <a:endCxn id="65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64" idx="5"/>
            <a:endCxn id="48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59" idx="4"/>
            <a:endCxn id="48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5" idx="3"/>
            <a:endCxn id="48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65" idx="4"/>
            <a:endCxn id="137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37" idx="4"/>
            <a:endCxn id="56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48" idx="5"/>
            <a:endCxn id="56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48" idx="4"/>
            <a:endCxn id="54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49" idx="7"/>
            <a:endCxn id="54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51" idx="5"/>
            <a:endCxn id="49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7"/>
            <a:endCxn id="58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53" idx="4"/>
            <a:endCxn id="5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2" idx="5"/>
            <a:endCxn id="51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58" idx="5"/>
            <a:endCxn id="53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51" idx="7"/>
            <a:endCxn id="48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49" idx="7"/>
            <a:endCxn id="48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51" idx="4"/>
            <a:endCxn id="136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49" idx="2"/>
            <a:endCxn id="55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60" idx="6"/>
            <a:endCxn id="47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52" idx="5"/>
            <a:endCxn id="47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47" idx="6"/>
            <a:endCxn id="136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54" idx="3"/>
            <a:endCxn id="55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57" idx="2"/>
            <a:endCxn id="54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2" idx="4"/>
            <a:endCxn id="47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2" idx="3"/>
            <a:endCxn id="60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61" idx="5"/>
            <a:endCxn id="50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63" idx="3"/>
            <a:endCxn id="62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62" idx="6"/>
            <a:endCxn id="5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0" idx="3"/>
            <a:endCxn id="61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52" idx="5"/>
            <a:endCxn id="136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51" idx="4"/>
            <a:endCxn id="50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63" idx="4"/>
            <a:endCxn id="5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49" idx="5"/>
            <a:endCxn id="57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endCxn id="136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57" idx="3"/>
            <a:endCxn id="55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36" idx="2"/>
            <a:endCxn id="50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47" idx="4"/>
            <a:endCxn id="50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36" idx="5"/>
            <a:endCxn id="55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65" idx="2"/>
            <a:endCxn id="53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59" idx="3"/>
            <a:endCxn id="53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51" idx="3"/>
            <a:endCxn id="47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51" idx="3"/>
            <a:endCxn id="61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60" idx="4"/>
            <a:endCxn id="50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61" idx="7"/>
            <a:endCxn id="47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37" idx="3"/>
            <a:endCxn id="48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64" idx="2"/>
            <a:endCxn id="60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928744" y="2362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998299" y="143229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104775" y="541098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348466" y="1295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 flipV="1">
            <a:off x="1378855" y="254916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Oval 166"/>
          <p:cNvSpPr/>
          <p:nvPr/>
        </p:nvSpPr>
        <p:spPr bwMode="auto">
          <a:xfrm flipV="1">
            <a:off x="1487062" y="2182859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 flipV="1">
            <a:off x="17907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 flipV="1"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 flipV="1">
            <a:off x="22860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 flipV="1">
            <a:off x="1943100" y="1656907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 flipV="1">
            <a:off x="2209800" y="2362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2954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0" name="Straight Connector 179"/>
          <p:cNvCxnSpPr>
            <a:stCxn id="49" idx="2"/>
            <a:endCxn id="50" idx="6"/>
          </p:cNvCxnSpPr>
          <p:nvPr/>
        </p:nvCxnSpPr>
        <p:spPr bwMode="auto">
          <a:xfrm flipH="1">
            <a:off x="1162050" y="2343150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2590800" y="1676400"/>
            <a:ext cx="6520268" cy="1559116"/>
            <a:chOff x="2590800" y="1676400"/>
            <a:chExt cx="6520268" cy="1559116"/>
          </a:xfrm>
        </p:grpSpPr>
        <p:grpSp>
          <p:nvGrpSpPr>
            <p:cNvPr id="16" name="Group 15"/>
            <p:cNvGrpSpPr/>
            <p:nvPr/>
          </p:nvGrpSpPr>
          <p:grpSpPr>
            <a:xfrm>
              <a:off x="2590800" y="1676400"/>
              <a:ext cx="6520268" cy="1559116"/>
              <a:chOff x="2590800" y="1676400"/>
              <a:chExt cx="6520268" cy="1559116"/>
            </a:xfrm>
          </p:grpSpPr>
          <p:sp>
            <p:nvSpPr>
              <p:cNvPr id="146" name="Isosceles Triangle 145"/>
              <p:cNvSpPr/>
              <p:nvPr/>
            </p:nvSpPr>
            <p:spPr bwMode="auto">
              <a:xfrm rot="10429584">
                <a:off x="2590800" y="1768666"/>
                <a:ext cx="1254945" cy="1466850"/>
              </a:xfrm>
              <a:prstGeom prst="triangle">
                <a:avLst>
                  <a:gd name="adj" fmla="val 19136"/>
                </a:avLst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0" name="Content Placeholder 38"/>
              <p:cNvSpPr txBox="1">
                <a:spLocks/>
              </p:cNvSpPr>
              <p:nvPr/>
            </p:nvSpPr>
            <p:spPr bwMode="auto">
              <a:xfrm>
                <a:off x="5605188" y="1676400"/>
                <a:ext cx="350588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Myriad Pro" pitchFamily="34" charset="0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Myriad Pro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Myriad Pro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Myriad Pro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Myriad Pro" pitchFamily="34" charset="0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000" b="1" dirty="0" smtClean="0">
                    <a:solidFill>
                      <a:srgbClr val="FF6600"/>
                    </a:solidFill>
                  </a:rPr>
                  <a:t>I’ll adopt the innovation if I can use it to communicate with at least </a:t>
                </a:r>
                <a:r>
                  <a:rPr lang="el-GR" b="1" dirty="0" smtClean="0">
                    <a:solidFill>
                      <a:srgbClr val="FF6600"/>
                    </a:solidFill>
                  </a:rPr>
                  <a:t>θ</a:t>
                </a:r>
                <a:r>
                  <a:rPr lang="en-US" sz="2000" b="1" dirty="0" smtClean="0">
                    <a:solidFill>
                      <a:srgbClr val="FF6600"/>
                    </a:solidFill>
                  </a:rPr>
                  <a:t> other Internet Service Providers (ISPs)!</a:t>
                </a:r>
                <a:endParaRPr lang="en-US" sz="20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23" name="Cloud 122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200" b="1" dirty="0" smtClean="0">
                    <a:latin typeface="+mj-lt"/>
                  </a:rPr>
                  <a:t>  </a:t>
                </a:r>
                <a:r>
                  <a:rPr lang="en-US" sz="2200" b="1" dirty="0" smtClean="0">
                    <a:latin typeface="Myriad Pro" pitchFamily="34" charset="0"/>
                  </a:rPr>
                  <a:t>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24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125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6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181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205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22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51" name="TextBox 250"/>
          <p:cNvSpPr txBox="1"/>
          <p:nvPr/>
        </p:nvSpPr>
        <p:spPr>
          <a:xfrm>
            <a:off x="2514600" y="762000"/>
            <a:ext cx="666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 pitchFamily="34" charset="0"/>
              </a:rPr>
              <a:t>Network researchers have been trying to understand why its so hard to deploy new technologies ( </a:t>
            </a:r>
            <a:r>
              <a:rPr lang="en-US" sz="2000" b="1" dirty="0" smtClean="0">
                <a:latin typeface="Myriad Pro" pitchFamily="34" charset="0"/>
              </a:rPr>
              <a:t>IPv6</a:t>
            </a:r>
            <a:r>
              <a:rPr lang="en-US" sz="2000" dirty="0" smtClean="0">
                <a:latin typeface="Myriad Pro" pitchFamily="34" charset="0"/>
              </a:rPr>
              <a:t>, </a:t>
            </a:r>
            <a:r>
              <a:rPr lang="en-US" sz="2000" b="1" dirty="0" smtClean="0">
                <a:latin typeface="Myriad Pro" pitchFamily="34" charset="0"/>
              </a:rPr>
              <a:t>secure BGP, </a:t>
            </a:r>
            <a:r>
              <a:rPr lang="en-US" sz="2000" dirty="0" smtClean="0">
                <a:latin typeface="Myriad Pro" pitchFamily="34" charset="0"/>
              </a:rPr>
              <a:t>etc.)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0" y="4724400"/>
            <a:ext cx="7543800" cy="919428"/>
            <a:chOff x="1524000" y="4226586"/>
            <a:chExt cx="7543800" cy="919428"/>
          </a:xfrm>
        </p:grpSpPr>
        <p:sp>
          <p:nvSpPr>
            <p:cNvPr id="361" name="Cloud 360"/>
            <p:cNvSpPr/>
            <p:nvPr/>
          </p:nvSpPr>
          <p:spPr bwMode="auto">
            <a:xfrm>
              <a:off x="3492923" y="4269957"/>
              <a:ext cx="1612477" cy="847666"/>
            </a:xfrm>
            <a:prstGeom prst="cloud">
              <a:avLst/>
            </a:prstGeom>
            <a:solidFill>
              <a:srgbClr val="9900FF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Myriad Pro" pitchFamily="34" charset="0"/>
                </a:rPr>
                <a:t>   ISP B </a:t>
              </a:r>
              <a:endParaRPr lang="en-US" sz="2200" b="1" dirty="0">
                <a:latin typeface="Myriad Pro" pitchFamily="34" charset="0"/>
              </a:endParaRPr>
            </a:p>
          </p:txBody>
        </p:sp>
        <p:grpSp>
          <p:nvGrpSpPr>
            <p:cNvPr id="362" name="Group 229"/>
            <p:cNvGrpSpPr>
              <a:grpSpLocks/>
            </p:cNvGrpSpPr>
            <p:nvPr/>
          </p:nvGrpSpPr>
          <p:grpSpPr bwMode="auto">
            <a:xfrm>
              <a:off x="3575716" y="4737491"/>
              <a:ext cx="336953" cy="224126"/>
              <a:chOff x="4115" y="3158"/>
              <a:chExt cx="1215" cy="633"/>
            </a:xfrm>
          </p:grpSpPr>
          <p:sp>
            <p:nvSpPr>
              <p:cNvPr id="432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33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34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35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36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37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38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39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0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1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2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3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4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5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6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7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8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49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50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51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52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453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Myriad Pro" pitchFamily="34" charset="0"/>
                </a:endParaRPr>
              </a:p>
            </p:txBody>
          </p:sp>
        </p:grpSp>
        <p:grpSp>
          <p:nvGrpSpPr>
            <p:cNvPr id="365" name="Group 229"/>
            <p:cNvGrpSpPr>
              <a:grpSpLocks/>
            </p:cNvGrpSpPr>
            <p:nvPr/>
          </p:nvGrpSpPr>
          <p:grpSpPr bwMode="auto">
            <a:xfrm>
              <a:off x="4579099" y="4238809"/>
              <a:ext cx="336953" cy="224126"/>
              <a:chOff x="4115" y="3158"/>
              <a:chExt cx="1215" cy="633"/>
            </a:xfrm>
          </p:grpSpPr>
          <p:sp>
            <p:nvSpPr>
              <p:cNvPr id="366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67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68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69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0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1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2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3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4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5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6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7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8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79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0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1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2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3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4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5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6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387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Myriad Pro" pitchFamily="34" charset="0"/>
                </a:endParaRPr>
              </a:p>
            </p:txBody>
          </p:sp>
        </p:grpSp>
        <p:grpSp>
          <p:nvGrpSpPr>
            <p:cNvPr id="454" name="Group 453"/>
            <p:cNvGrpSpPr/>
            <p:nvPr/>
          </p:nvGrpSpPr>
          <p:grpSpPr>
            <a:xfrm>
              <a:off x="1524000" y="4226586"/>
              <a:ext cx="1612477" cy="878814"/>
              <a:chOff x="7453750" y="1577318"/>
              <a:chExt cx="1828800" cy="986081"/>
            </a:xfrm>
          </p:grpSpPr>
          <p:sp>
            <p:nvSpPr>
              <p:cNvPr id="455" name="Cloud 454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00B0F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200" b="1" dirty="0" smtClean="0">
                    <a:latin typeface="Myriad Pro" pitchFamily="34" charset="0"/>
                  </a:rPr>
                  <a:t>   ISP A  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456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52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3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4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</p:grpSp>
          <p:grpSp>
            <p:nvGrpSpPr>
              <p:cNvPr id="457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504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5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6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1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2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</p:grpSp>
          <p:grpSp>
            <p:nvGrpSpPr>
              <p:cNvPr id="458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48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9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50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</p:grpSp>
          <p:grpSp>
            <p:nvGrpSpPr>
              <p:cNvPr id="459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46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6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7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  <p:sp>
              <p:nvSpPr>
                <p:cNvPr id="48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Myriad Pro" pitchFamily="34" charset="0"/>
                  </a:endParaRPr>
                </a:p>
              </p:txBody>
            </p:sp>
          </p:grpSp>
        </p:grpSp>
        <p:sp>
          <p:nvSpPr>
            <p:cNvPr id="549" name="Cloud 548"/>
            <p:cNvSpPr/>
            <p:nvPr/>
          </p:nvSpPr>
          <p:spPr bwMode="auto">
            <a:xfrm>
              <a:off x="5397923" y="4298348"/>
              <a:ext cx="1612477" cy="847666"/>
            </a:xfrm>
            <a:prstGeom prst="cloud">
              <a:avLst/>
            </a:prstGeom>
            <a:solidFill>
              <a:srgbClr val="FF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Myriad Pro" pitchFamily="34" charset="0"/>
                </a:rPr>
                <a:t>   ISP C </a:t>
              </a:r>
              <a:endParaRPr lang="en-US" sz="2200" b="1" dirty="0">
                <a:latin typeface="Myriad Pro" pitchFamily="34" charset="0"/>
              </a:endParaRPr>
            </a:p>
          </p:txBody>
        </p:sp>
        <p:grpSp>
          <p:nvGrpSpPr>
            <p:cNvPr id="551" name="Group 229"/>
            <p:cNvGrpSpPr>
              <a:grpSpLocks/>
            </p:cNvGrpSpPr>
            <p:nvPr/>
          </p:nvGrpSpPr>
          <p:grpSpPr bwMode="auto">
            <a:xfrm>
              <a:off x="5610674" y="4403022"/>
              <a:ext cx="336953" cy="224126"/>
              <a:chOff x="4115" y="3158"/>
              <a:chExt cx="1215" cy="633"/>
            </a:xfrm>
          </p:grpSpPr>
          <p:sp>
            <p:nvSpPr>
              <p:cNvPr id="598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9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0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1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2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3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4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5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6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7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8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09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0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1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2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3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4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5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6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7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8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619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b="1">
                  <a:latin typeface="Myriad Pro" pitchFamily="34" charset="0"/>
                </a:endParaRPr>
              </a:p>
            </p:txBody>
          </p:sp>
        </p:grpSp>
        <p:grpSp>
          <p:nvGrpSpPr>
            <p:cNvPr id="552" name="Group 229"/>
            <p:cNvGrpSpPr>
              <a:grpSpLocks/>
            </p:cNvGrpSpPr>
            <p:nvPr/>
          </p:nvGrpSpPr>
          <p:grpSpPr bwMode="auto">
            <a:xfrm>
              <a:off x="6552306" y="4830880"/>
              <a:ext cx="336953" cy="224126"/>
              <a:chOff x="4115" y="3158"/>
              <a:chExt cx="1215" cy="633"/>
            </a:xfrm>
          </p:grpSpPr>
          <p:sp>
            <p:nvSpPr>
              <p:cNvPr id="576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77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78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79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0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1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2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3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4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5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6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7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8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89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0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1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2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3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4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5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6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b="1">
                  <a:latin typeface="Myriad Pro" pitchFamily="34" charset="0"/>
                </a:endParaRPr>
              </a:p>
            </p:txBody>
          </p:sp>
          <p:sp>
            <p:nvSpPr>
              <p:cNvPr id="597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b="1">
                  <a:latin typeface="Myriad Pro" pitchFamily="34" charset="0"/>
                </a:endParaRPr>
              </a:p>
            </p:txBody>
          </p:sp>
        </p:grpSp>
        <p:cxnSp>
          <p:nvCxnSpPr>
            <p:cNvPr id="642" name="Straight Connector 641"/>
            <p:cNvCxnSpPr>
              <a:stCxn id="452" idx="1"/>
              <a:endCxn id="482" idx="6"/>
            </p:cNvCxnSpPr>
            <p:nvPr/>
          </p:nvCxnSpPr>
          <p:spPr bwMode="auto">
            <a:xfrm flipH="1">
              <a:off x="3013949" y="4896823"/>
              <a:ext cx="562044" cy="5295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3" name="Straight Connector 642"/>
            <p:cNvCxnSpPr>
              <a:stCxn id="387" idx="1"/>
              <a:endCxn id="598" idx="2"/>
            </p:cNvCxnSpPr>
            <p:nvPr/>
          </p:nvCxnSpPr>
          <p:spPr bwMode="auto">
            <a:xfrm>
              <a:off x="4916052" y="4398141"/>
              <a:ext cx="695731" cy="16439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44" name="Group 643"/>
            <p:cNvGrpSpPr/>
            <p:nvPr/>
          </p:nvGrpSpPr>
          <p:grpSpPr>
            <a:xfrm>
              <a:off x="7455323" y="4267200"/>
              <a:ext cx="1612477" cy="878814"/>
              <a:chOff x="7453750" y="1577318"/>
              <a:chExt cx="1828800" cy="986081"/>
            </a:xfrm>
          </p:grpSpPr>
          <p:sp>
            <p:nvSpPr>
              <p:cNvPr id="645" name="Cloud 644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C000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200" b="1" dirty="0" smtClean="0">
                    <a:latin typeface="Myriad Pro" pitchFamily="34" charset="0"/>
                  </a:rPr>
                  <a:t>   ISP D 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646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71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2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3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</p:grpSp>
          <p:grpSp>
            <p:nvGrpSpPr>
              <p:cNvPr id="647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694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5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6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0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71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</p:grpSp>
          <p:grpSp>
            <p:nvGrpSpPr>
              <p:cNvPr id="648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67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8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9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</p:grpSp>
          <p:grpSp>
            <p:nvGrpSpPr>
              <p:cNvPr id="649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65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5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6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  <p:sp>
              <p:nvSpPr>
                <p:cNvPr id="67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b="1">
                    <a:latin typeface="Myriad Pro" pitchFamily="34" charset="0"/>
                  </a:endParaRPr>
                </a:p>
              </p:txBody>
            </p:sp>
          </p:grpSp>
        </p:grpSp>
        <p:cxnSp>
          <p:nvCxnSpPr>
            <p:cNvPr id="738" name="Straight Connector 737"/>
            <p:cNvCxnSpPr>
              <a:stCxn id="597" idx="0"/>
              <a:endCxn id="714" idx="1"/>
            </p:cNvCxnSpPr>
            <p:nvPr/>
          </p:nvCxnSpPr>
          <p:spPr bwMode="auto">
            <a:xfrm flipV="1">
              <a:off x="6888982" y="4562354"/>
              <a:ext cx="779369" cy="33332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5"/>
          <p:cNvGrpSpPr/>
          <p:nvPr/>
        </p:nvGrpSpPr>
        <p:grpSpPr>
          <a:xfrm>
            <a:off x="2209800" y="5700977"/>
            <a:ext cx="2487120" cy="358590"/>
            <a:chOff x="7668948" y="5281373"/>
            <a:chExt cx="2487120" cy="358590"/>
          </a:xfrm>
        </p:grpSpPr>
        <p:sp>
          <p:nvSpPr>
            <p:cNvPr id="329" name="AutoShape 148"/>
            <p:cNvSpPr>
              <a:spLocks noChangeArrowheads="1"/>
            </p:cNvSpPr>
            <p:nvPr/>
          </p:nvSpPr>
          <p:spPr bwMode="auto">
            <a:xfrm>
              <a:off x="7668948" y="5281373"/>
              <a:ext cx="1827655" cy="358589"/>
            </a:xfrm>
            <a:prstGeom prst="wedgeRoundRectCallout">
              <a:avLst>
                <a:gd name="adj1" fmla="val -13949"/>
                <a:gd name="adj2" fmla="val -108984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600" b="1" dirty="0"/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7668948" y="5316111"/>
              <a:ext cx="2487120" cy="32385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Myriad Pro" pitchFamily="34" charset="0"/>
                </a:rPr>
                <a:t>Path is “A”</a:t>
              </a:r>
              <a:endParaRPr lang="en-US" sz="1800" b="1" dirty="0">
                <a:latin typeface="Myriad Pro" pitchFamily="34" charset="0"/>
              </a:endParaRPr>
            </a:p>
          </p:txBody>
        </p:sp>
        <p:grpSp>
          <p:nvGrpSpPr>
            <p:cNvPr id="331" name="Group 106"/>
            <p:cNvGrpSpPr/>
            <p:nvPr/>
          </p:nvGrpSpPr>
          <p:grpSpPr bwMode="auto">
            <a:xfrm rot="5400000" flipH="1">
              <a:off x="9093107" y="5090874"/>
              <a:ext cx="228600" cy="609599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44" name="Flowchart: Alternate Process 343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345" name="Rectangle 344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346" name="Rectangle 345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347" name="Rectangle 346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348" name="Rectangle 347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</p:grpSp>
      <p:grpSp>
        <p:nvGrpSpPr>
          <p:cNvPr id="741" name="Group 740"/>
          <p:cNvGrpSpPr/>
          <p:nvPr/>
        </p:nvGrpSpPr>
        <p:grpSpPr>
          <a:xfrm>
            <a:off x="4267200" y="5720028"/>
            <a:ext cx="2209800" cy="358591"/>
            <a:chOff x="7342680" y="5281373"/>
            <a:chExt cx="2209800" cy="358591"/>
          </a:xfrm>
        </p:grpSpPr>
        <p:sp>
          <p:nvSpPr>
            <p:cNvPr id="742" name="AutoShape 148"/>
            <p:cNvSpPr>
              <a:spLocks noChangeArrowheads="1"/>
            </p:cNvSpPr>
            <p:nvPr/>
          </p:nvSpPr>
          <p:spPr bwMode="auto">
            <a:xfrm>
              <a:off x="7349615" y="5281373"/>
              <a:ext cx="2202865" cy="358589"/>
            </a:xfrm>
            <a:prstGeom prst="wedgeRoundRectCallout">
              <a:avLst>
                <a:gd name="adj1" fmla="val -25359"/>
                <a:gd name="adj2" fmla="val -272065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600" b="1" dirty="0"/>
            </a:p>
          </p:txBody>
        </p:sp>
        <p:sp>
          <p:nvSpPr>
            <p:cNvPr id="743" name="Rectangle 742"/>
            <p:cNvSpPr/>
            <p:nvPr/>
          </p:nvSpPr>
          <p:spPr bwMode="auto">
            <a:xfrm>
              <a:off x="7342680" y="5316111"/>
              <a:ext cx="2182320" cy="32385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Myriad Pro" pitchFamily="34" charset="0"/>
                </a:rPr>
                <a:t>Path is “A,B”</a:t>
              </a:r>
              <a:endParaRPr lang="en-US" sz="1800" b="1" dirty="0">
                <a:latin typeface="Myriad Pro" pitchFamily="34" charset="0"/>
              </a:endParaRPr>
            </a:p>
          </p:txBody>
        </p:sp>
        <p:grpSp>
          <p:nvGrpSpPr>
            <p:cNvPr id="744" name="Group 106"/>
            <p:cNvGrpSpPr/>
            <p:nvPr/>
          </p:nvGrpSpPr>
          <p:grpSpPr bwMode="auto">
            <a:xfrm rot="5400000" flipH="1">
              <a:off x="9093107" y="5090874"/>
              <a:ext cx="228600" cy="609599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57" name="Flowchart: Alternate Process 756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58" name="Rectangle 757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59" name="Rectangle 758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60" name="Rectangle 759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61" name="Rectangle 760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  <p:grpSp>
          <p:nvGrpSpPr>
            <p:cNvPr id="745" name="Group 106"/>
            <p:cNvGrpSpPr/>
            <p:nvPr/>
          </p:nvGrpSpPr>
          <p:grpSpPr bwMode="auto">
            <a:xfrm rot="5400000" flipH="1">
              <a:off x="8982253" y="5220864"/>
              <a:ext cx="228600" cy="609599"/>
              <a:chOff x="6858000" y="5257800"/>
              <a:chExt cx="914400" cy="1600200"/>
            </a:xfrm>
            <a:solidFill>
              <a:srgbClr val="660066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52" name="Flowchart: Alternate Process 751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53" name="Rectangle 752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54" name="Rectangle 753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55" name="Rectangle 754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56" name="Rectangle 755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</p:grpSp>
      <p:grpSp>
        <p:nvGrpSpPr>
          <p:cNvPr id="762" name="Group 761"/>
          <p:cNvGrpSpPr/>
          <p:nvPr/>
        </p:nvGrpSpPr>
        <p:grpSpPr>
          <a:xfrm>
            <a:off x="6645153" y="5718348"/>
            <a:ext cx="2515873" cy="510989"/>
            <a:chOff x="7037880" y="5281373"/>
            <a:chExt cx="2515873" cy="510989"/>
          </a:xfrm>
        </p:grpSpPr>
        <p:sp>
          <p:nvSpPr>
            <p:cNvPr id="763" name="AutoShape 148"/>
            <p:cNvSpPr>
              <a:spLocks noChangeArrowheads="1"/>
            </p:cNvSpPr>
            <p:nvPr/>
          </p:nvSpPr>
          <p:spPr bwMode="auto">
            <a:xfrm>
              <a:off x="7037880" y="5281373"/>
              <a:ext cx="2515873" cy="358589"/>
            </a:xfrm>
            <a:prstGeom prst="wedgeRoundRectCallout">
              <a:avLst>
                <a:gd name="adj1" fmla="val -39306"/>
                <a:gd name="adj2" fmla="val -114914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sz="1600" b="1" dirty="0"/>
            </a:p>
          </p:txBody>
        </p:sp>
        <p:sp>
          <p:nvSpPr>
            <p:cNvPr id="764" name="Rectangle 763"/>
            <p:cNvSpPr/>
            <p:nvPr/>
          </p:nvSpPr>
          <p:spPr bwMode="auto">
            <a:xfrm>
              <a:off x="7168836" y="5316111"/>
              <a:ext cx="2356164" cy="32385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800" b="1" dirty="0" smtClean="0">
                  <a:latin typeface="Myriad Pro" pitchFamily="34" charset="0"/>
                </a:rPr>
                <a:t>Path is “A,B,C”</a:t>
              </a:r>
              <a:endParaRPr lang="en-US" sz="1800" b="1" dirty="0">
                <a:latin typeface="Myriad Pro" pitchFamily="34" charset="0"/>
              </a:endParaRPr>
            </a:p>
          </p:txBody>
        </p:sp>
        <p:grpSp>
          <p:nvGrpSpPr>
            <p:cNvPr id="765" name="Group 106"/>
            <p:cNvGrpSpPr/>
            <p:nvPr/>
          </p:nvGrpSpPr>
          <p:grpSpPr bwMode="auto">
            <a:xfrm rot="5400000" flipH="1">
              <a:off x="9093107" y="5090874"/>
              <a:ext cx="228600" cy="609599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78" name="Flowchart: Alternate Process 777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9" name="Rectangle 778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80" name="Rectangle 779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81" name="Rectangle 780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82" name="Rectangle 781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  <p:grpSp>
          <p:nvGrpSpPr>
            <p:cNvPr id="766" name="Group 106"/>
            <p:cNvGrpSpPr/>
            <p:nvPr/>
          </p:nvGrpSpPr>
          <p:grpSpPr bwMode="auto">
            <a:xfrm rot="5400000" flipH="1">
              <a:off x="8982253" y="5220864"/>
              <a:ext cx="228600" cy="609599"/>
              <a:chOff x="6858000" y="5257800"/>
              <a:chExt cx="914400" cy="1600200"/>
            </a:xfrm>
            <a:solidFill>
              <a:srgbClr val="660066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73" name="Flowchart: Alternate Process 772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4" name="Rectangle 773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5" name="Rectangle 774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6" name="Rectangle 775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7" name="Rectangle 776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  <p:grpSp>
          <p:nvGrpSpPr>
            <p:cNvPr id="767" name="Group 106"/>
            <p:cNvGrpSpPr/>
            <p:nvPr/>
          </p:nvGrpSpPr>
          <p:grpSpPr bwMode="auto">
            <a:xfrm rot="5400000" flipH="1">
              <a:off x="8829853" y="5373262"/>
              <a:ext cx="228600" cy="609599"/>
              <a:chOff x="6858000" y="5257800"/>
              <a:chExt cx="914400" cy="1600200"/>
            </a:xfrm>
            <a:solidFill>
              <a:srgbClr val="FF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68" name="Flowchart: Alternate Process 767"/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FF660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69" name="Rectangle 768"/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FF660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0" name="Rectangle 769"/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1" name="Rectangle 770"/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772" name="Rectangle 771"/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</p:grpSp>
      <p:sp>
        <p:nvSpPr>
          <p:cNvPr id="783" name="Rectangle 782"/>
          <p:cNvSpPr/>
          <p:nvPr/>
        </p:nvSpPr>
        <p:spPr>
          <a:xfrm>
            <a:off x="1" y="2635984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66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FF660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2</a:t>
            </a:r>
          </a:p>
          <a:p>
            <a:pPr algn="ctr"/>
            <a:r>
              <a:rPr lang="el-GR" sz="2000" b="1" dirty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C0000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3</a:t>
            </a:r>
            <a:endParaRPr lang="en-US" sz="2000" b="1" dirty="0" smtClean="0">
              <a:solidFill>
                <a:srgbClr val="00B0F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FF660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15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014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685800"/>
          </a:xfrm>
        </p:spPr>
        <p:txBody>
          <a:bodyPr/>
          <a:lstStyle/>
          <a:p>
            <a:r>
              <a:rPr lang="en-US" dirty="0" smtClean="0"/>
              <a:t>Why does this work?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1" y="685800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How to show:  </a:t>
            </a:r>
            <a:r>
              <a:rPr lang="en-US" sz="2000" dirty="0" smtClean="0">
                <a:latin typeface="Myriad Pro" pitchFamily="34" charset="0"/>
              </a:rPr>
              <a:t>For each iteration </a:t>
            </a:r>
            <a:r>
              <a:rPr lang="en-US" sz="2000" b="1" dirty="0" smtClean="0">
                <a:latin typeface="Myriad Pro" pitchFamily="34" charset="0"/>
              </a:rPr>
              <a:t>j</a:t>
            </a:r>
            <a:r>
              <a:rPr lang="en-US" sz="2000" dirty="0" smtClean="0">
                <a:latin typeface="Myriad Pro" pitchFamily="34" charset="0"/>
              </a:rPr>
              <a:t>, rejection sampling ensures</a:t>
            </a:r>
          </a:p>
          <a:p>
            <a:r>
              <a:rPr lang="en-US" sz="2000" dirty="0">
                <a:latin typeface="Myriad Pro" pitchFamily="34" charset="0"/>
              </a:rPr>
              <a:t>	 </a:t>
            </a:r>
            <a:r>
              <a:rPr lang="en-US" sz="2000" dirty="0" smtClean="0">
                <a:latin typeface="Myriad Pro" pitchFamily="34" charset="0"/>
              </a:rPr>
              <a:t>             </a:t>
            </a:r>
            <a:r>
              <a:rPr lang="el-GR" sz="2400" b="1" dirty="0" smtClean="0">
                <a:latin typeface="Myriad Pro" pitchFamily="34" charset="0"/>
              </a:rPr>
              <a:t>θ</a:t>
            </a:r>
            <a:r>
              <a:rPr lang="en-US" sz="2400" b="1" baseline="-25000" dirty="0">
                <a:latin typeface="Myriad Pro" pitchFamily="34" charset="0"/>
              </a:rPr>
              <a:t>j</a:t>
            </a:r>
            <a:r>
              <a:rPr lang="en-US" sz="2000" dirty="0">
                <a:latin typeface="Myriad Pro" pitchFamily="34" charset="0"/>
              </a:rPr>
              <a:t> is </a:t>
            </a:r>
            <a:r>
              <a:rPr lang="en-US" sz="2000" dirty="0" smtClean="0">
                <a:latin typeface="Myriad Pro" pitchFamily="34" charset="0"/>
              </a:rPr>
              <a:t>          in constructed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?</a:t>
            </a:r>
            <a:endParaRPr lang="en-US" sz="2000" b="1" dirty="0" smtClean="0">
              <a:latin typeface="Myriad Pro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235167" y="939225"/>
            <a:ext cx="431833" cy="584775"/>
            <a:chOff x="7764225" y="5132722"/>
            <a:chExt cx="541575" cy="733384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7895957" y="5248842"/>
              <a:ext cx="409843" cy="38995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64225" y="5132722"/>
              <a:ext cx="501202" cy="73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2"/>
                </a:rPr>
                <a:t>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19740" y="1676400"/>
            <a:ext cx="572208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Approach 3:  Sample </a:t>
            </a:r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>
                <a:latin typeface="Myriad Pro" pitchFamily="34" charset="0"/>
              </a:rPr>
              <a:t>.</a:t>
            </a:r>
            <a:endParaRPr lang="en-US" sz="2000" dirty="0" smtClean="0">
              <a:latin typeface="Myriad Pro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Let</a:t>
            </a:r>
            <a:r>
              <a:rPr lang="en-US" sz="1800" dirty="0" smtClean="0">
                <a:latin typeface="Myriad Pro" pitchFamily="34" charset="0"/>
              </a:rPr>
              <a:t> </a:t>
            </a:r>
            <a:r>
              <a:rPr lang="en-US" sz="2400" b="1" dirty="0" err="1" smtClean="0">
                <a:latin typeface="Myriad Pro" pitchFamily="34" charset="0"/>
              </a:rPr>
              <a:t>i</a:t>
            </a:r>
            <a:r>
              <a:rPr lang="en-US" sz="2000" dirty="0" smtClean="0">
                <a:latin typeface="Myriad Pro" pitchFamily="34" charset="0"/>
              </a:rPr>
              <a:t> be a seed with prob. </a:t>
            </a:r>
            <a:r>
              <a:rPr lang="en-US" sz="2000" dirty="0"/>
              <a:t>∝ </a:t>
            </a:r>
            <a:r>
              <a:rPr lang="en-US" sz="2000" dirty="0" smtClean="0"/>
              <a:t> </a:t>
            </a:r>
            <a:r>
              <a:rPr lang="en-US" sz="2800" b="1" dirty="0" smtClean="0">
                <a:latin typeface="Myriad Pro" pitchFamily="34" charset="0"/>
              </a:rPr>
              <a:t>∑ </a:t>
            </a:r>
            <a:r>
              <a:rPr lang="en-US" sz="2800" b="1" baseline="-25000" dirty="0" smtClean="0">
                <a:latin typeface="Myriad Pro" pitchFamily="34" charset="0"/>
              </a:rPr>
              <a:t>t&lt;</a:t>
            </a:r>
            <a:r>
              <a:rPr lang="el-GR" sz="2800" b="1" baseline="-25000" dirty="0" smtClean="0">
                <a:latin typeface="Myriad Pro" pitchFamily="34" charset="0"/>
              </a:rPr>
              <a:t>θ</a:t>
            </a:r>
            <a:r>
              <a:rPr lang="en-US" sz="2800" b="1" baseline="-25000" dirty="0" smtClean="0">
                <a:latin typeface="Myriad Pro" pitchFamily="34" charset="0"/>
              </a:rPr>
              <a:t>(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endParaRPr lang="en-US" sz="2800" b="1" baseline="-25000" dirty="0" smtClean="0">
              <a:latin typeface="Myriad Pro" pitchFamily="34" charset="0"/>
            </a:endParaRPr>
          </a:p>
          <a:p>
            <a:endParaRPr lang="en-US" sz="1400" b="1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Deterministically construct sequence</a:t>
            </a:r>
            <a:r>
              <a:rPr lang="en-US" sz="2000" b="1" dirty="0">
                <a:latin typeface="Myriad Pro" pitchFamily="34" charset="0"/>
              </a:rPr>
              <a:t>:</a:t>
            </a:r>
            <a:endParaRPr lang="en-US" sz="2000" b="1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Activate all the seeds at time </a:t>
            </a:r>
            <a:r>
              <a:rPr lang="en-US" sz="2000" b="1" dirty="0" smtClean="0">
                <a:latin typeface="Myriad Pro" pitchFamily="34" charset="0"/>
              </a:rPr>
              <a:t>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For each </a:t>
            </a:r>
            <a:r>
              <a:rPr lang="en-US" sz="2000" dirty="0" err="1" smtClean="0">
                <a:latin typeface="Myriad Pro" pitchFamily="34" charset="0"/>
              </a:rPr>
              <a:t>timestep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Activate all nodes with </a:t>
            </a:r>
            <a:r>
              <a:rPr lang="el-GR" sz="2000" b="1" dirty="0">
                <a:latin typeface="Myriad Pro" pitchFamily="34" charset="0"/>
              </a:rPr>
              <a:t>θ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&gt; 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…that are connected to an active node</a:t>
            </a:r>
          </a:p>
        </p:txBody>
      </p:sp>
      <p:sp>
        <p:nvSpPr>
          <p:cNvPr id="3" name="Rectangle 2"/>
          <p:cNvSpPr/>
          <p:nvPr/>
        </p:nvSpPr>
        <p:spPr>
          <a:xfrm>
            <a:off x="2790507" y="4292025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yriad Pro" pitchFamily="34" charset="0"/>
              </a:rPr>
              <a:t>≈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19740" y="4953000"/>
            <a:ext cx="572208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Approach 2: Sample the activation sequence.</a:t>
            </a:r>
          </a:p>
          <a:p>
            <a:endParaRPr lang="en-US" sz="600" dirty="0" smtClean="0">
              <a:latin typeface="Myriad Pro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Myriad Pro" pitchFamily="34" charset="0"/>
              </a:rPr>
              <a:t>i</a:t>
            </a:r>
            <a:r>
              <a:rPr lang="en-US" sz="2000" dirty="0" smtClean="0">
                <a:latin typeface="Myriad Pro" pitchFamily="34" charset="0"/>
              </a:rPr>
              <a:t> activates by time </a:t>
            </a:r>
            <a:r>
              <a:rPr lang="en-US" sz="2400" b="1" dirty="0" smtClean="0">
                <a:latin typeface="Myriad Pro" pitchFamily="34" charset="0"/>
              </a:rPr>
              <a:t>t</a:t>
            </a:r>
            <a:r>
              <a:rPr lang="en-US" sz="2000" dirty="0" smtClean="0">
                <a:latin typeface="Myriad Pro" pitchFamily="34" charset="0"/>
              </a:rPr>
              <a:t> with probability </a:t>
            </a:r>
            <a:r>
              <a:rPr lang="en-US" sz="2000" dirty="0" smtClean="0"/>
              <a:t>∝ </a:t>
            </a:r>
            <a:r>
              <a:rPr lang="en-US" sz="2800" b="1" dirty="0">
                <a:latin typeface="Myriad Pro" pitchFamily="34" charset="0"/>
              </a:rPr>
              <a:t>∑</a:t>
            </a:r>
            <a:r>
              <a:rPr lang="el-GR" sz="2800" b="1" baseline="-25000" dirty="0">
                <a:latin typeface="Myriad Pro" pitchFamily="34" charset="0"/>
              </a:rPr>
              <a:t>τ</a:t>
            </a:r>
            <a:r>
              <a:rPr lang="en-US" sz="2800" b="1" baseline="-25000" dirty="0">
                <a:latin typeface="Myriad Pro" pitchFamily="34" charset="0"/>
              </a:rPr>
              <a:t>&lt;t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x</a:t>
            </a:r>
            <a:r>
              <a:rPr lang="en-US" sz="2800" b="1" baseline="-25000" dirty="0" smtClean="0">
                <a:latin typeface="Myriad Pro" pitchFamily="34" charset="0"/>
              </a:rPr>
              <a:t>i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endParaRPr lang="en-US" sz="1800" dirty="0" smtClean="0">
              <a:latin typeface="Myriad Pro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4047" y="6172200"/>
            <a:ext cx="5817781" cy="584775"/>
            <a:chOff x="124047" y="6172200"/>
            <a:chExt cx="5817781" cy="584775"/>
          </a:xfrm>
        </p:grpSpPr>
        <p:sp>
          <p:nvSpPr>
            <p:cNvPr id="72" name="TextBox 71"/>
            <p:cNvSpPr txBox="1"/>
            <p:nvPr/>
          </p:nvSpPr>
          <p:spPr>
            <a:xfrm>
              <a:off x="124047" y="6172200"/>
              <a:ext cx="5817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Myriad Pro" pitchFamily="34" charset="0"/>
                </a:rPr>
                <a:t> </a:t>
              </a:r>
              <a:r>
                <a:rPr lang="en-US" sz="2000" b="1" dirty="0">
                  <a:latin typeface="Myriad Pro" pitchFamily="34" charset="0"/>
                  <a:sym typeface="Wingdings 3"/>
                </a:rPr>
                <a:t> </a:t>
              </a:r>
              <a:r>
                <a:rPr lang="en-US" sz="2000" b="1" dirty="0" smtClean="0">
                  <a:latin typeface="Myriad Pro" pitchFamily="34" charset="0"/>
                  <a:sym typeface="Wingdings 3"/>
                </a:rPr>
                <a:t> </a:t>
              </a:r>
              <a:r>
                <a:rPr lang="en-US" sz="2000" dirty="0" smtClean="0">
                  <a:latin typeface="Myriad Pro" pitchFamily="34" charset="0"/>
                </a:rPr>
                <a:t>Enough nodes on by time </a:t>
              </a:r>
              <a:r>
                <a:rPr lang="en-US" sz="2400" b="1" dirty="0" smtClean="0">
                  <a:latin typeface="Myriad Pro" pitchFamily="34" charset="0"/>
                </a:rPr>
                <a:t>t =</a:t>
              </a:r>
              <a:r>
                <a:rPr lang="el-GR" sz="2400" b="1" dirty="0" smtClean="0">
                  <a:latin typeface="Myriad Pro" pitchFamily="34" charset="0"/>
                </a:rPr>
                <a:t> </a:t>
              </a:r>
              <a:r>
                <a:rPr lang="el-GR" sz="2400" b="1" dirty="0">
                  <a:latin typeface="Myriad Pro" pitchFamily="34" charset="0"/>
                </a:rPr>
                <a:t>θ</a:t>
              </a:r>
              <a:r>
                <a:rPr lang="en-US" sz="2400" b="1" baseline="-25000" dirty="0" smtClean="0">
                  <a:latin typeface="Myriad Pro" pitchFamily="34" charset="0"/>
                </a:rPr>
                <a:t>j </a:t>
              </a:r>
              <a:r>
                <a:rPr lang="en-US" sz="2000" dirty="0" smtClean="0">
                  <a:latin typeface="Myriad Pro" pitchFamily="34" charset="0"/>
                </a:rPr>
                <a:t>, and  </a:t>
              </a:r>
              <a:r>
                <a:rPr lang="el-GR" sz="2400" b="1" dirty="0">
                  <a:latin typeface="Myriad Pro" pitchFamily="34" charset="0"/>
                </a:rPr>
                <a:t>θ</a:t>
              </a:r>
              <a:r>
                <a:rPr lang="en-US" sz="2400" b="1" baseline="-25000" dirty="0">
                  <a:latin typeface="Myriad Pro" pitchFamily="34" charset="0"/>
                </a:rPr>
                <a:t>j</a:t>
              </a:r>
              <a:r>
                <a:rPr lang="en-US" sz="2000" dirty="0">
                  <a:latin typeface="Myriad Pro" pitchFamily="34" charset="0"/>
                </a:rPr>
                <a:t> is         </a:t>
              </a:r>
              <a:r>
                <a:rPr lang="en-US" sz="2400" b="1" dirty="0">
                  <a:latin typeface="Myriad Pro" pitchFamily="34" charset="0"/>
                </a:rPr>
                <a:t>!</a:t>
              </a:r>
              <a:r>
                <a:rPr lang="en-US" sz="2000" b="1" baseline="-25000" dirty="0" smtClean="0">
                  <a:latin typeface="Myriad Pro" pitchFamily="34" charset="0"/>
                </a:rPr>
                <a:t> </a:t>
              </a:r>
              <a:r>
                <a:rPr lang="en-US" sz="2000" dirty="0" smtClean="0">
                  <a:latin typeface="Myriad Pro" pitchFamily="34" charset="0"/>
                </a:rPr>
                <a:t> </a:t>
              </a: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5130768" y="6172200"/>
              <a:ext cx="431832" cy="584775"/>
              <a:chOff x="7891606" y="5132722"/>
              <a:chExt cx="541574" cy="733384"/>
            </a:xfrm>
          </p:grpSpPr>
          <p:sp>
            <p:nvSpPr>
              <p:cNvPr id="76" name="Rounded Rectangle 75"/>
              <p:cNvSpPr/>
              <p:nvPr/>
            </p:nvSpPr>
            <p:spPr bwMode="auto">
              <a:xfrm>
                <a:off x="8023337" y="5248842"/>
                <a:ext cx="409843" cy="389958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891606" y="5132722"/>
                <a:ext cx="501202" cy="733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2"/>
                  </a:rPr>
                  <a:t>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990257" y="3931251"/>
            <a:ext cx="5178900" cy="2836649"/>
            <a:chOff x="3747985" y="3600906"/>
            <a:chExt cx="5178900" cy="2836649"/>
          </a:xfrm>
        </p:grpSpPr>
        <p:sp>
          <p:nvSpPr>
            <p:cNvPr id="178" name="Isosceles Triangle 177"/>
            <p:cNvSpPr/>
            <p:nvPr/>
          </p:nvSpPr>
          <p:spPr bwMode="auto">
            <a:xfrm rot="11798408" flipV="1">
              <a:off x="3747985" y="3600906"/>
              <a:ext cx="3288006" cy="1107564"/>
            </a:xfrm>
            <a:prstGeom prst="triangle">
              <a:avLst>
                <a:gd name="adj" fmla="val 19136"/>
              </a:avLst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91200" y="3744510"/>
              <a:ext cx="3135685" cy="269304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2000" b="1" dirty="0" smtClean="0">
                  <a:solidFill>
                    <a:schemeClr val="bg1"/>
                  </a:solidFill>
                  <a:latin typeface="Myriad Pro" pitchFamily="34" charset="0"/>
                </a:rPr>
                <a:t>This is the tricky part. Our proof uses two ideas:</a:t>
              </a:r>
              <a:endParaRPr lang="en-US" sz="300" b="1" dirty="0" smtClean="0">
                <a:solidFill>
                  <a:schemeClr val="bg1"/>
                </a:solidFill>
                <a:latin typeface="Myriad Pro" pitchFamily="34" charset="0"/>
              </a:endParaRPr>
            </a:p>
            <a:p>
              <a:pPr algn="ctr">
                <a:spcBef>
                  <a:spcPts val="600"/>
                </a:spcBef>
              </a:pPr>
              <a:endParaRPr lang="en-US" sz="300" b="1" dirty="0">
                <a:solidFill>
                  <a:schemeClr val="bg1"/>
                </a:solidFill>
                <a:latin typeface="Myriad Pro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</a:rPr>
                <a:t>Add  </a:t>
              </a:r>
              <a:r>
                <a:rPr lang="en-US" sz="2000" b="1" dirty="0" smtClean="0">
                  <a:solidFill>
                    <a:schemeClr val="bg1"/>
                  </a:solidFill>
                  <a:latin typeface="Myriad Pro" pitchFamily="34" charset="0"/>
                </a:rPr>
                <a:t>flow constraints </a:t>
              </a: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</a:rPr>
                <a:t>to LP</a:t>
              </a:r>
              <a:endParaRPr lang="en-US" sz="2000" b="1" dirty="0">
                <a:solidFill>
                  <a:schemeClr val="bg1"/>
                </a:solidFill>
                <a:latin typeface="Myriad Pro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</a:rPr>
                <a:t>&amp;</a:t>
              </a:r>
            </a:p>
            <a:p>
              <a:pPr algn="ctr">
                <a:spcBef>
                  <a:spcPts val="600"/>
                </a:spcBef>
              </a:pP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</a:rPr>
                <a:t>Activate seeds at </a:t>
              </a:r>
              <a:r>
                <a:rPr lang="en-US" sz="2000" b="1" dirty="0" smtClean="0">
                  <a:solidFill>
                    <a:schemeClr val="bg1"/>
                  </a:solidFill>
                  <a:latin typeface="Myriad Pro" pitchFamily="34" charset="0"/>
                </a:rPr>
                <a:t>t=1</a:t>
              </a: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</a:rPr>
                <a:t> in  constructed sequence.</a:t>
              </a:r>
            </a:p>
            <a:p>
              <a:pPr algn="ctr">
                <a:spcBef>
                  <a:spcPts val="600"/>
                </a:spcBef>
              </a:pP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  <a:sym typeface="Wingdings"/>
                </a:rPr>
                <a:t>( </a:t>
              </a: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</a:rPr>
                <a:t>connected </a:t>
              </a:r>
              <a:r>
                <a:rPr lang="en-US" sz="2000" dirty="0" err="1" smtClean="0">
                  <a:solidFill>
                    <a:schemeClr val="bg1"/>
                  </a:solidFill>
                  <a:latin typeface="Myriad Pro" pitchFamily="34" charset="0"/>
                </a:rPr>
                <a:t>seedset</a:t>
              </a:r>
              <a:r>
                <a:rPr lang="en-US" sz="2000" dirty="0" smtClean="0">
                  <a:solidFill>
                    <a:schemeClr val="bg1"/>
                  </a:solidFill>
                  <a:latin typeface="Myriad Pro" pitchFamily="34" charset="0"/>
                </a:rPr>
                <a:t>)</a:t>
              </a:r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5330588" y="1342754"/>
            <a:ext cx="3105561" cy="155427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With Approach 3 we gain: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Connectivity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Every node activates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Small </a:t>
            </a:r>
            <a:r>
              <a:rPr lang="en-US" sz="2000" dirty="0" err="1" smtClean="0">
                <a:solidFill>
                  <a:schemeClr val="bg1"/>
                </a:solidFill>
                <a:latin typeface="Myriad Pro" pitchFamily="34" charset="0"/>
              </a:rPr>
              <a:t>seedset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168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3" grpId="0"/>
      <p:bldP spid="73" grpId="0" animBg="1"/>
      <p:bldP spid="18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Wrapping up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73991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Minimization formulation:  </a:t>
            </a:r>
            <a:r>
              <a:rPr lang="en-US" sz="2000" dirty="0" smtClean="0">
                <a:latin typeface="Myriad Pro" pitchFamily="34" charset="0"/>
              </a:rPr>
              <a:t>Given the graph and thresholds </a:t>
            </a:r>
            <a:r>
              <a:rPr lang="el-GR" sz="2000" b="1" dirty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dirty="0" smtClean="0">
                <a:solidFill>
                  <a:srgbClr val="002060"/>
                </a:solidFill>
                <a:latin typeface="Myriad Pro" pitchFamily="34" charset="0"/>
              </a:rPr>
              <a:t>, </a:t>
            </a:r>
            <a:r>
              <a:rPr lang="en-US" sz="2000" dirty="0" smtClean="0">
                <a:latin typeface="Myriad Pro" pitchFamily="34" charset="0"/>
              </a:rPr>
              <a:t>find the          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activates every node in the graph.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" y="670211"/>
            <a:ext cx="738687" cy="771035"/>
            <a:chOff x="3657600" y="1676400"/>
            <a:chExt cx="1828800" cy="1524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5" name="Cloud 14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6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8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6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4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2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228600" y="1526738"/>
            <a:ext cx="8763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Main result:     </a:t>
            </a:r>
            <a:r>
              <a:rPr lang="en-US" sz="2000" dirty="0" smtClean="0">
                <a:latin typeface="Myriad Pro" pitchFamily="34" charset="0"/>
              </a:rPr>
              <a:t>An </a:t>
            </a:r>
            <a:r>
              <a:rPr lang="en-US" sz="2800" b="1" dirty="0" smtClean="0">
                <a:latin typeface="Myriad Pro" pitchFamily="34" charset="0"/>
              </a:rPr>
              <a:t>O(</a:t>
            </a:r>
            <a:r>
              <a:rPr lang="en-US" sz="2400" b="1" dirty="0" err="1" smtClean="0">
                <a:latin typeface="Myriad Pro" pitchFamily="34" charset="0"/>
              </a:rPr>
              <a:t>r∙k∙log</a:t>
            </a:r>
            <a:r>
              <a:rPr lang="en-US" sz="2400" b="1" dirty="0" smtClean="0">
                <a:latin typeface="Myriad Pro" pitchFamily="34" charset="0"/>
              </a:rPr>
              <a:t> |V|</a:t>
            </a:r>
            <a:r>
              <a:rPr lang="en-US" sz="2800" b="1" dirty="0" smtClean="0">
                <a:latin typeface="Myriad Pro" pitchFamily="34" charset="0"/>
              </a:rPr>
              <a:t>)</a:t>
            </a:r>
            <a:r>
              <a:rPr lang="en-US" sz="2000" dirty="0" smtClean="0">
                <a:latin typeface="Myriad Pro" pitchFamily="34" charset="0"/>
              </a:rPr>
              <a:t>-approximation algorithm based on LPs </a:t>
            </a:r>
          </a:p>
          <a:p>
            <a:pPr lvl="3"/>
            <a:endParaRPr lang="en-US" sz="200" b="1" dirty="0" smtClean="0">
              <a:latin typeface="Myriad Pro" pitchFamily="34" charset="0"/>
            </a:endParaRPr>
          </a:p>
          <a:p>
            <a:pPr lvl="3"/>
            <a:r>
              <a:rPr lang="en-US" sz="2000" b="1" dirty="0" smtClean="0">
                <a:latin typeface="Myriad Pro" pitchFamily="34" charset="0"/>
              </a:rPr>
              <a:t>     r </a:t>
            </a:r>
            <a:r>
              <a:rPr lang="en-US" sz="2000" dirty="0" smtClean="0">
                <a:latin typeface="Myriad Pro" pitchFamily="34" charset="0"/>
              </a:rPr>
              <a:t>is graph diameter, </a:t>
            </a:r>
            <a:r>
              <a:rPr lang="en-US" sz="2000" b="1" dirty="0" smtClean="0">
                <a:latin typeface="Myriad Pro" pitchFamily="34" charset="0"/>
              </a:rPr>
              <a:t>k</a:t>
            </a:r>
            <a:r>
              <a:rPr lang="en-US" sz="2000" dirty="0" smtClean="0">
                <a:latin typeface="Myriad Pro" pitchFamily="34" charset="0"/>
              </a:rPr>
              <a:t> is number of possible thresholds</a:t>
            </a:r>
          </a:p>
          <a:p>
            <a:pPr lvl="3"/>
            <a:endParaRPr lang="en-US" sz="600" dirty="0">
              <a:latin typeface="Myriad Pro" pitchFamily="34" charset="0"/>
            </a:endParaRPr>
          </a:p>
          <a:p>
            <a:pPr lvl="3"/>
            <a:r>
              <a:rPr lang="en-US" sz="2000" dirty="0" smtClean="0">
                <a:latin typeface="Myriad Pro" pitchFamily="34" charset="0"/>
              </a:rPr>
              <a:t>     Algorithm finds </a:t>
            </a:r>
            <a:r>
              <a:rPr lang="en-US" sz="2000" b="1" dirty="0" smtClean="0">
                <a:latin typeface="Myriad Pro" pitchFamily="34" charset="0"/>
              </a:rPr>
              <a:t>connected </a:t>
            </a:r>
            <a:r>
              <a:rPr lang="en-US" sz="2000" b="1" dirty="0" err="1" smtClean="0">
                <a:latin typeface="Myriad Pro" pitchFamily="34" charset="0"/>
              </a:rPr>
              <a:t>seedsets</a:t>
            </a:r>
            <a:r>
              <a:rPr lang="en-US" sz="2000" dirty="0" smtClean="0">
                <a:latin typeface="Myriad Pro" pitchFamily="34" charset="0"/>
              </a:rPr>
              <a:t>. </a:t>
            </a:r>
          </a:p>
        </p:txBody>
      </p:sp>
      <p:cxnSp>
        <p:nvCxnSpPr>
          <p:cNvPr id="402" name="Straight Connector 401"/>
          <p:cNvCxnSpPr/>
          <p:nvPr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TextBox 204"/>
          <p:cNvSpPr txBox="1"/>
          <p:nvPr/>
        </p:nvSpPr>
        <p:spPr>
          <a:xfrm>
            <a:off x="152400" y="27432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Lower Bound:  </a:t>
            </a:r>
            <a:r>
              <a:rPr lang="en-US" sz="2000" dirty="0" smtClean="0">
                <a:latin typeface="Myriad Pro" pitchFamily="34" charset="0"/>
              </a:rPr>
              <a:t>Can’t do better than an </a:t>
            </a:r>
            <a:r>
              <a:rPr lang="el-GR" sz="2800" b="1" dirty="0">
                <a:latin typeface="Myriad Pro" pitchFamily="34" charset="0"/>
              </a:rPr>
              <a:t>Ω</a:t>
            </a:r>
            <a:r>
              <a:rPr lang="en-US" sz="2800" b="1" dirty="0" smtClean="0">
                <a:latin typeface="Myriad Pro" pitchFamily="34" charset="0"/>
              </a:rPr>
              <a:t>(</a:t>
            </a:r>
            <a:r>
              <a:rPr lang="en-US" sz="2400" b="1" dirty="0" smtClean="0">
                <a:latin typeface="Myriad Pro" pitchFamily="34" charset="0"/>
              </a:rPr>
              <a:t>log |V|</a:t>
            </a:r>
            <a:r>
              <a:rPr lang="en-US" sz="2800" b="1" dirty="0" smtClean="0">
                <a:latin typeface="Myriad Pro" pitchFamily="34" charset="0"/>
              </a:rPr>
              <a:t>)</a:t>
            </a:r>
            <a:r>
              <a:rPr lang="en-US" sz="2000" dirty="0" smtClean="0">
                <a:latin typeface="Myriad Pro" pitchFamily="34" charset="0"/>
              </a:rPr>
              <a:t> approx. (Even for constant </a:t>
            </a:r>
            <a:r>
              <a:rPr lang="en-US" sz="2000" b="1" dirty="0" smtClean="0">
                <a:latin typeface="Myriad Pro" pitchFamily="34" charset="0"/>
              </a:rPr>
              <a:t>r, k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52400" y="3276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Lower Bound:  </a:t>
            </a:r>
            <a:r>
              <a:rPr lang="en-US" sz="2000" dirty="0" smtClean="0">
                <a:latin typeface="Myriad Pro" pitchFamily="34" charset="0"/>
              </a:rPr>
              <a:t>Can’t do better that an </a:t>
            </a:r>
            <a:r>
              <a:rPr lang="el-GR" sz="2800" b="1" dirty="0" smtClean="0">
                <a:latin typeface="Myriad Pro" pitchFamily="34" charset="0"/>
              </a:rPr>
              <a:t>Ω</a:t>
            </a:r>
            <a:r>
              <a:rPr lang="en-US" sz="2400" b="1" dirty="0" smtClean="0">
                <a:latin typeface="Myriad Pro" pitchFamily="34" charset="0"/>
              </a:rPr>
              <a:t>(r)</a:t>
            </a:r>
            <a:r>
              <a:rPr lang="en-US" sz="2000" dirty="0" smtClean="0">
                <a:latin typeface="Myriad Pro" pitchFamily="34" charset="0"/>
              </a:rPr>
              <a:t> </a:t>
            </a:r>
            <a:r>
              <a:rPr lang="en-US" sz="2000" dirty="0" err="1" smtClean="0">
                <a:latin typeface="Myriad Pro" pitchFamily="34" charset="0"/>
              </a:rPr>
              <a:t>approx</a:t>
            </a:r>
            <a:r>
              <a:rPr lang="en-US" sz="2000" dirty="0" smtClean="0">
                <a:latin typeface="Myriad Pro" pitchFamily="34" charset="0"/>
              </a:rPr>
              <a:t> if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is connected.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       </a:t>
            </a:r>
            <a:endParaRPr lang="en-US" sz="2000" dirty="0" smtClean="0">
              <a:latin typeface="Myriad Pro" pitchFamily="34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838200" y="48768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latin typeface="Myriad Pro" pitchFamily="34" charset="0"/>
              </a:rPr>
              <a:t>Open problems: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Can we solve without LPs?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Can we gain something  with random thresholds?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Apply techniques in less stylized models?  (e.g. models of Internet routing.)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Myriad Pro" pitchFamily="34" charset="0"/>
              </a:rPr>
              <a:t>And more generally – better understanding transitions to new technology</a:t>
            </a:r>
          </a:p>
        </p:txBody>
      </p:sp>
      <p:grpSp>
        <p:nvGrpSpPr>
          <p:cNvPr id="303" name="Group 302"/>
          <p:cNvGrpSpPr/>
          <p:nvPr/>
        </p:nvGrpSpPr>
        <p:grpSpPr>
          <a:xfrm>
            <a:off x="76200" y="5071408"/>
            <a:ext cx="738687" cy="771035"/>
            <a:chOff x="3657600" y="1676400"/>
            <a:chExt cx="1828800" cy="1524000"/>
          </a:xfrm>
        </p:grpSpPr>
        <p:sp>
          <p:nvSpPr>
            <p:cNvPr id="305" name="Rectangle 304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06" name="Group 305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307" name="Cloud 306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308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37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9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35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0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334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1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31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1" name="TextBox 200"/>
          <p:cNvSpPr txBox="1"/>
          <p:nvPr/>
        </p:nvSpPr>
        <p:spPr>
          <a:xfrm>
            <a:off x="152400" y="38201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Integrality Gap:  </a:t>
            </a:r>
            <a:r>
              <a:rPr lang="en-US" sz="2000" dirty="0" smtClean="0">
                <a:latin typeface="Myriad Pro" pitchFamily="34" charset="0"/>
              </a:rPr>
              <a:t>Our LP has an </a:t>
            </a:r>
            <a:r>
              <a:rPr lang="el-GR" sz="2800" b="1" dirty="0" smtClean="0">
                <a:latin typeface="Myriad Pro" pitchFamily="34" charset="0"/>
              </a:rPr>
              <a:t>Ω</a:t>
            </a:r>
            <a:r>
              <a:rPr lang="en-US" sz="2400" b="1" dirty="0" smtClean="0">
                <a:latin typeface="Myriad Pro" pitchFamily="34" charset="0"/>
              </a:rPr>
              <a:t>(k)</a:t>
            </a:r>
            <a:r>
              <a:rPr lang="en-US" sz="2000" dirty="0" smtClean="0">
                <a:latin typeface="Myriad Pro" pitchFamily="34" charset="0"/>
              </a:rPr>
              <a:t> integrality gap.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       </a:t>
            </a:r>
            <a:endParaRPr lang="en-US" sz="2000" dirty="0" smtClean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6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205" grpId="0"/>
      <p:bldP spid="304" grpId="0"/>
      <p:bldP spid="302" grpId="0" build="p"/>
      <p:bldP spid="20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Thanks!</a:t>
            </a:r>
            <a:endParaRPr lang="en-US" sz="4000" b="0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3" name="Rectangle 265"/>
          <p:cNvSpPr>
            <a:spLocks noChangeArrowheads="1"/>
          </p:cNvSpPr>
          <p:nvPr/>
        </p:nvSpPr>
        <p:spPr bwMode="auto">
          <a:xfrm>
            <a:off x="0" y="6096000"/>
            <a:ext cx="3200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1524000" y="4763869"/>
            <a:ext cx="6019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To appear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at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SODA’13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http://arxiv.org/abs/1202.2928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048000" y="32956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409950" y="3219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33750" y="3676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790950" y="3143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714750" y="3448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540032" y="2152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076450" y="3219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067050" y="2000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8671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Connector 29"/>
          <p:cNvCxnSpPr>
            <a:stCxn id="98" idx="5"/>
            <a:endCxn id="95" idx="1"/>
          </p:cNvCxnSpPr>
          <p:nvPr/>
        </p:nvCxnSpPr>
        <p:spPr bwMode="auto">
          <a:xfrm>
            <a:off x="2663732" y="21684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6" idx="6"/>
            <a:endCxn id="22" idx="1"/>
          </p:cNvCxnSpPr>
          <p:nvPr/>
        </p:nvCxnSpPr>
        <p:spPr bwMode="auto">
          <a:xfrm>
            <a:off x="3219450" y="20764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4"/>
            <a:endCxn id="102" idx="0"/>
          </p:cNvCxnSpPr>
          <p:nvPr/>
        </p:nvCxnSpPr>
        <p:spPr bwMode="auto">
          <a:xfrm>
            <a:off x="3143250" y="21526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8" idx="6"/>
            <a:endCxn id="26" idx="2"/>
          </p:cNvCxnSpPr>
          <p:nvPr/>
        </p:nvCxnSpPr>
        <p:spPr bwMode="auto">
          <a:xfrm flipV="1">
            <a:off x="2686050" y="20764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95" idx="7"/>
            <a:endCxn id="26" idx="3"/>
          </p:cNvCxnSpPr>
          <p:nvPr/>
        </p:nvCxnSpPr>
        <p:spPr bwMode="auto">
          <a:xfrm flipV="1">
            <a:off x="2930432" y="21303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93" idx="0"/>
            <a:endCxn id="95" idx="6"/>
          </p:cNvCxnSpPr>
          <p:nvPr/>
        </p:nvCxnSpPr>
        <p:spPr bwMode="auto">
          <a:xfrm flipV="1">
            <a:off x="2952750" y="24193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1" idx="0"/>
            <a:endCxn id="94" idx="5"/>
          </p:cNvCxnSpPr>
          <p:nvPr/>
        </p:nvCxnSpPr>
        <p:spPr bwMode="auto">
          <a:xfrm flipH="1" flipV="1">
            <a:off x="3616232" y="29113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94" idx="1"/>
            <a:endCxn id="102" idx="5"/>
          </p:cNvCxnSpPr>
          <p:nvPr/>
        </p:nvCxnSpPr>
        <p:spPr bwMode="auto">
          <a:xfrm flipH="1" flipV="1">
            <a:off x="3311432" y="2625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3" idx="7"/>
            <a:endCxn id="102" idx="2"/>
          </p:cNvCxnSpPr>
          <p:nvPr/>
        </p:nvCxnSpPr>
        <p:spPr bwMode="auto">
          <a:xfrm flipV="1">
            <a:off x="3006632" y="25717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1"/>
            <a:endCxn id="102" idx="4"/>
          </p:cNvCxnSpPr>
          <p:nvPr/>
        </p:nvCxnSpPr>
        <p:spPr bwMode="auto">
          <a:xfrm flipH="1" flipV="1">
            <a:off x="3257550" y="26479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7" idx="0"/>
            <a:endCxn id="102" idx="4"/>
          </p:cNvCxnSpPr>
          <p:nvPr/>
        </p:nvCxnSpPr>
        <p:spPr bwMode="auto">
          <a:xfrm flipV="1">
            <a:off x="3124200" y="26479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2" idx="5"/>
            <a:endCxn id="27" idx="2"/>
          </p:cNvCxnSpPr>
          <p:nvPr/>
        </p:nvCxnSpPr>
        <p:spPr bwMode="auto">
          <a:xfrm>
            <a:off x="3670114" y="22827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5"/>
            <a:endCxn id="94" idx="0"/>
          </p:cNvCxnSpPr>
          <p:nvPr/>
        </p:nvCxnSpPr>
        <p:spPr bwMode="auto">
          <a:xfrm>
            <a:off x="3197132" y="21303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2" idx="4"/>
            <a:endCxn id="94" idx="0"/>
          </p:cNvCxnSpPr>
          <p:nvPr/>
        </p:nvCxnSpPr>
        <p:spPr bwMode="auto">
          <a:xfrm flipH="1">
            <a:off x="3562350" y="23050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94" idx="6"/>
          </p:cNvCxnSpPr>
          <p:nvPr/>
        </p:nvCxnSpPr>
        <p:spPr bwMode="auto">
          <a:xfrm flipH="1">
            <a:off x="3638550" y="25494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27" idx="4"/>
            <a:endCxn id="92" idx="0"/>
          </p:cNvCxnSpPr>
          <p:nvPr/>
        </p:nvCxnSpPr>
        <p:spPr bwMode="auto">
          <a:xfrm flipH="1">
            <a:off x="3905250" y="25717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92" idx="4"/>
            <a:endCxn id="20" idx="0"/>
          </p:cNvCxnSpPr>
          <p:nvPr/>
        </p:nvCxnSpPr>
        <p:spPr bwMode="auto">
          <a:xfrm flipH="1">
            <a:off x="3867150" y="29527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94" idx="5"/>
            <a:endCxn id="20" idx="1"/>
          </p:cNvCxnSpPr>
          <p:nvPr/>
        </p:nvCxnSpPr>
        <p:spPr bwMode="auto">
          <a:xfrm>
            <a:off x="3616232" y="29113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94" idx="4"/>
            <a:endCxn id="18" idx="0"/>
          </p:cNvCxnSpPr>
          <p:nvPr/>
        </p:nvCxnSpPr>
        <p:spPr bwMode="auto">
          <a:xfrm flipH="1">
            <a:off x="3486150" y="29337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7" idx="7"/>
            <a:endCxn id="18" idx="1"/>
          </p:cNvCxnSpPr>
          <p:nvPr/>
        </p:nvCxnSpPr>
        <p:spPr bwMode="auto">
          <a:xfrm flipV="1">
            <a:off x="3178082" y="32417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3" idx="5"/>
            <a:endCxn id="17" idx="1"/>
          </p:cNvCxnSpPr>
          <p:nvPr/>
        </p:nvCxnSpPr>
        <p:spPr bwMode="auto">
          <a:xfrm>
            <a:off x="3006632" y="30066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99" idx="7"/>
            <a:endCxn id="95" idx="4"/>
          </p:cNvCxnSpPr>
          <p:nvPr/>
        </p:nvCxnSpPr>
        <p:spPr bwMode="auto">
          <a:xfrm flipV="1">
            <a:off x="2663732" y="24955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02" idx="4"/>
            <a:endCxn id="99" idx="6"/>
          </p:cNvCxnSpPr>
          <p:nvPr/>
        </p:nvCxnSpPr>
        <p:spPr bwMode="auto">
          <a:xfrm flipH="1">
            <a:off x="2686050" y="26479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99" idx="5"/>
            <a:endCxn id="93" idx="7"/>
          </p:cNvCxnSpPr>
          <p:nvPr/>
        </p:nvCxnSpPr>
        <p:spPr bwMode="auto">
          <a:xfrm>
            <a:off x="2663732" y="27018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95" idx="5"/>
            <a:endCxn id="102" idx="2"/>
          </p:cNvCxnSpPr>
          <p:nvPr/>
        </p:nvCxnSpPr>
        <p:spPr bwMode="auto">
          <a:xfrm>
            <a:off x="2930432" y="24732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93" idx="7"/>
            <a:endCxn id="94" idx="3"/>
          </p:cNvCxnSpPr>
          <p:nvPr/>
        </p:nvCxnSpPr>
        <p:spPr bwMode="auto">
          <a:xfrm>
            <a:off x="3006632" y="2898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7"/>
            <a:endCxn id="94" idx="3"/>
          </p:cNvCxnSpPr>
          <p:nvPr/>
        </p:nvCxnSpPr>
        <p:spPr bwMode="auto">
          <a:xfrm flipV="1">
            <a:off x="3178082" y="29113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93" idx="4"/>
            <a:endCxn id="91" idx="0"/>
          </p:cNvCxnSpPr>
          <p:nvPr/>
        </p:nvCxnSpPr>
        <p:spPr bwMode="auto">
          <a:xfrm>
            <a:off x="2952750" y="30289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7" idx="2"/>
            <a:endCxn id="19" idx="1"/>
          </p:cNvCxnSpPr>
          <p:nvPr/>
        </p:nvCxnSpPr>
        <p:spPr bwMode="auto">
          <a:xfrm>
            <a:off x="3048000" y="33718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00" idx="6"/>
            <a:endCxn id="96" idx="0"/>
          </p:cNvCxnSpPr>
          <p:nvPr/>
        </p:nvCxnSpPr>
        <p:spPr bwMode="auto">
          <a:xfrm>
            <a:off x="2228850" y="27622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99" idx="5"/>
            <a:endCxn id="96" idx="7"/>
          </p:cNvCxnSpPr>
          <p:nvPr/>
        </p:nvCxnSpPr>
        <p:spPr bwMode="auto">
          <a:xfrm flipH="1">
            <a:off x="2511332" y="27018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96" idx="6"/>
            <a:endCxn id="91" idx="1"/>
          </p:cNvCxnSpPr>
          <p:nvPr/>
        </p:nvCxnSpPr>
        <p:spPr bwMode="auto">
          <a:xfrm>
            <a:off x="2533650" y="30670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8" idx="3"/>
            <a:endCxn id="19" idx="0"/>
          </p:cNvCxnSpPr>
          <p:nvPr/>
        </p:nvCxnSpPr>
        <p:spPr bwMode="auto">
          <a:xfrm flipH="1">
            <a:off x="3409950" y="33495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21" idx="2"/>
            <a:endCxn id="18" idx="5"/>
          </p:cNvCxnSpPr>
          <p:nvPr/>
        </p:nvCxnSpPr>
        <p:spPr bwMode="auto">
          <a:xfrm flipH="1" flipV="1">
            <a:off x="3540032" y="33495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101" idx="4"/>
            <a:endCxn id="96" idx="0"/>
          </p:cNvCxnSpPr>
          <p:nvPr/>
        </p:nvCxnSpPr>
        <p:spPr bwMode="auto">
          <a:xfrm>
            <a:off x="2305050" y="24193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01" idx="3"/>
            <a:endCxn id="100" idx="0"/>
          </p:cNvCxnSpPr>
          <p:nvPr/>
        </p:nvCxnSpPr>
        <p:spPr bwMode="auto">
          <a:xfrm flipH="1">
            <a:off x="2152650" y="23970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25" idx="5"/>
            <a:endCxn id="97" idx="3"/>
          </p:cNvCxnSpPr>
          <p:nvPr/>
        </p:nvCxnSpPr>
        <p:spPr bwMode="auto">
          <a:xfrm>
            <a:off x="2206532" y="33495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98" idx="3"/>
            <a:endCxn id="101" idx="6"/>
          </p:cNvCxnSpPr>
          <p:nvPr/>
        </p:nvCxnSpPr>
        <p:spPr bwMode="auto">
          <a:xfrm flipH="1">
            <a:off x="2381250" y="21684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01" idx="6"/>
            <a:endCxn id="99" idx="1"/>
          </p:cNvCxnSpPr>
          <p:nvPr/>
        </p:nvCxnSpPr>
        <p:spPr bwMode="auto">
          <a:xfrm>
            <a:off x="2381250" y="23431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100" idx="3"/>
            <a:endCxn id="25" idx="0"/>
          </p:cNvCxnSpPr>
          <p:nvPr/>
        </p:nvCxnSpPr>
        <p:spPr bwMode="auto">
          <a:xfrm>
            <a:off x="2098768" y="28161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99" idx="5"/>
            <a:endCxn id="91" idx="0"/>
          </p:cNvCxnSpPr>
          <p:nvPr/>
        </p:nvCxnSpPr>
        <p:spPr bwMode="auto">
          <a:xfrm>
            <a:off x="2663732" y="27018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93" idx="4"/>
            <a:endCxn id="97" idx="6"/>
          </p:cNvCxnSpPr>
          <p:nvPr/>
        </p:nvCxnSpPr>
        <p:spPr bwMode="auto">
          <a:xfrm flipH="1">
            <a:off x="2609850" y="30289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98" idx="4"/>
            <a:endCxn id="99" idx="1"/>
          </p:cNvCxnSpPr>
          <p:nvPr/>
        </p:nvCxnSpPr>
        <p:spPr bwMode="auto">
          <a:xfrm flipH="1">
            <a:off x="2555968" y="21907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17" idx="5"/>
            <a:endCxn id="21" idx="3"/>
          </p:cNvCxnSpPr>
          <p:nvPr/>
        </p:nvCxnSpPr>
        <p:spPr bwMode="auto">
          <a:xfrm>
            <a:off x="3178082" y="34257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91" idx="7"/>
          </p:cNvCxnSpPr>
          <p:nvPr/>
        </p:nvCxnSpPr>
        <p:spPr bwMode="auto">
          <a:xfrm flipH="1">
            <a:off x="3006632" y="34567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21" idx="3"/>
            <a:endCxn id="19" idx="7"/>
          </p:cNvCxnSpPr>
          <p:nvPr/>
        </p:nvCxnSpPr>
        <p:spPr bwMode="auto">
          <a:xfrm flipH="1">
            <a:off x="3463832" y="35781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91" idx="2"/>
            <a:endCxn id="97" idx="5"/>
          </p:cNvCxnSpPr>
          <p:nvPr/>
        </p:nvCxnSpPr>
        <p:spPr bwMode="auto">
          <a:xfrm flipH="1" flipV="1">
            <a:off x="2587532" y="35781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96" idx="4"/>
            <a:endCxn id="97" idx="1"/>
          </p:cNvCxnSpPr>
          <p:nvPr/>
        </p:nvCxnSpPr>
        <p:spPr bwMode="auto">
          <a:xfrm>
            <a:off x="2457450" y="31432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91" idx="5"/>
            <a:endCxn id="19" idx="2"/>
          </p:cNvCxnSpPr>
          <p:nvPr/>
        </p:nvCxnSpPr>
        <p:spPr bwMode="auto">
          <a:xfrm flipV="1">
            <a:off x="3006632" y="37528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27" idx="2"/>
            <a:endCxn id="102" idx="7"/>
          </p:cNvCxnSpPr>
          <p:nvPr/>
        </p:nvCxnSpPr>
        <p:spPr bwMode="auto">
          <a:xfrm flipH="1">
            <a:off x="3311432" y="24955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22" idx="3"/>
            <a:endCxn id="102" idx="7"/>
          </p:cNvCxnSpPr>
          <p:nvPr/>
        </p:nvCxnSpPr>
        <p:spPr bwMode="auto">
          <a:xfrm flipH="1">
            <a:off x="3311432" y="22827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93" idx="3"/>
            <a:endCxn id="96" idx="6"/>
          </p:cNvCxnSpPr>
          <p:nvPr/>
        </p:nvCxnSpPr>
        <p:spPr bwMode="auto">
          <a:xfrm flipH="1">
            <a:off x="2533650" y="30066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93" idx="3"/>
            <a:endCxn id="25" idx="5"/>
          </p:cNvCxnSpPr>
          <p:nvPr/>
        </p:nvCxnSpPr>
        <p:spPr bwMode="auto">
          <a:xfrm flipH="1">
            <a:off x="2206532" y="30066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00" idx="4"/>
            <a:endCxn id="97" idx="2"/>
          </p:cNvCxnSpPr>
          <p:nvPr/>
        </p:nvCxnSpPr>
        <p:spPr bwMode="auto">
          <a:xfrm>
            <a:off x="2152650" y="28384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25" idx="7"/>
            <a:endCxn id="96" idx="2"/>
          </p:cNvCxnSpPr>
          <p:nvPr/>
        </p:nvCxnSpPr>
        <p:spPr bwMode="auto">
          <a:xfrm flipV="1">
            <a:off x="2206532" y="30670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92" idx="3"/>
            <a:endCxn id="94" idx="5"/>
          </p:cNvCxnSpPr>
          <p:nvPr/>
        </p:nvCxnSpPr>
        <p:spPr bwMode="auto">
          <a:xfrm flipH="1" flipV="1">
            <a:off x="3616232" y="29113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26" idx="2"/>
            <a:endCxn id="100" idx="7"/>
          </p:cNvCxnSpPr>
          <p:nvPr/>
        </p:nvCxnSpPr>
        <p:spPr bwMode="auto">
          <a:xfrm flipH="1">
            <a:off x="2206532" y="20764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2876550" y="36766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3829050" y="28003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876550" y="28765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486150" y="27813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800350" y="23431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2381250" y="29908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2457450" y="34480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2533650" y="20383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2533650" y="25717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076450" y="26860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2228850" y="22669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3181350" y="24955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286000" y="2895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2376544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2781300" y="2781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086100" y="2400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34671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971800" y="1905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3796266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 flipV="1">
            <a:off x="2826655" y="357786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 flipV="1">
            <a:off x="3238500" y="3581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 flipV="1">
            <a:off x="3314700" y="3124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 flipV="1">
            <a:off x="3733800" y="3048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 flipV="1">
            <a:off x="3390900" y="2685607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 flipV="1">
            <a:off x="3657600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3" name="Straight Connector 122"/>
          <p:cNvCxnSpPr>
            <a:stCxn id="17" idx="2"/>
            <a:endCxn id="97" idx="6"/>
          </p:cNvCxnSpPr>
          <p:nvPr/>
        </p:nvCxnSpPr>
        <p:spPr bwMode="auto">
          <a:xfrm flipH="1">
            <a:off x="2609850" y="3371850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4038600" y="2705100"/>
            <a:ext cx="2895600" cy="1559116"/>
            <a:chOff x="2590800" y="1676400"/>
            <a:chExt cx="2895600" cy="1559116"/>
          </a:xfrm>
        </p:grpSpPr>
        <p:grpSp>
          <p:nvGrpSpPr>
            <p:cNvPr id="125" name="Group 124"/>
            <p:cNvGrpSpPr/>
            <p:nvPr/>
          </p:nvGrpSpPr>
          <p:grpSpPr>
            <a:xfrm>
              <a:off x="2590800" y="1676400"/>
              <a:ext cx="2895600" cy="1559116"/>
              <a:chOff x="2590800" y="1676400"/>
              <a:chExt cx="2895600" cy="1559116"/>
            </a:xfrm>
          </p:grpSpPr>
          <p:sp>
            <p:nvSpPr>
              <p:cNvPr id="220" name="Isosceles Triangle 219"/>
              <p:cNvSpPr/>
              <p:nvPr/>
            </p:nvSpPr>
            <p:spPr bwMode="auto">
              <a:xfrm rot="10429584">
                <a:off x="2590800" y="1768666"/>
                <a:ext cx="1254945" cy="1466850"/>
              </a:xfrm>
              <a:prstGeom prst="triangle">
                <a:avLst>
                  <a:gd name="adj" fmla="val 19136"/>
                </a:avLst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27" name="Cloud 126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200" b="1" dirty="0" smtClean="0">
                    <a:latin typeface="+mj-lt"/>
                  </a:rPr>
                  <a:t>  </a:t>
                </a:r>
                <a:r>
                  <a:rPr lang="en-US" sz="2200" b="1" dirty="0" smtClean="0">
                    <a:latin typeface="Myriad Pro" pitchFamily="34" charset="0"/>
                  </a:rPr>
                  <a:t>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28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19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9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17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0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154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1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13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36782260"/>
      </p:ext>
    </p:extLst>
  </p:cSld>
  <p:clrMapOvr>
    <a:masterClrMapping/>
  </p:clrMapOvr>
  <p:transition xmlns:p14="http://schemas.microsoft.com/office/powerpoint/2010/main" advTm="24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6248400" y="215265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5"/>
            <a:endCxn id="36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50" idx="6"/>
            <a:endCxn id="38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50" idx="4"/>
            <a:endCxn id="24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8" idx="6"/>
            <a:endCxn id="50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36" idx="7"/>
            <a:endCxn id="50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0" idx="0"/>
            <a:endCxn id="36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4" idx="0"/>
            <a:endCxn id="14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4" idx="1"/>
            <a:endCxn id="24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0" idx="7"/>
            <a:endCxn id="24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6" idx="1"/>
            <a:endCxn id="24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6" idx="0"/>
            <a:endCxn id="24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Standard </a:t>
            </a:r>
            <a:r>
              <a:rPr lang="en-US" dirty="0" err="1" smtClean="0"/>
              <a:t>submodularity</a:t>
            </a:r>
            <a:r>
              <a:rPr lang="en-US" dirty="0" smtClean="0"/>
              <a:t> tricks fail in our setting!</a:t>
            </a:r>
            <a:endParaRPr lang="en-US" dirty="0"/>
          </a:p>
        </p:txBody>
      </p:sp>
      <p:cxnSp>
        <p:nvCxnSpPr>
          <p:cNvPr id="164" name="Straight Connector 163"/>
          <p:cNvCxnSpPr>
            <a:stCxn id="38" idx="5"/>
            <a:endCxn id="52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50" idx="5"/>
            <a:endCxn id="14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38" idx="4"/>
            <a:endCxn id="14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52" idx="3"/>
            <a:endCxn id="14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52" idx="4"/>
            <a:endCxn id="40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40" idx="4"/>
            <a:endCxn id="32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4" idx="5"/>
            <a:endCxn id="32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4" idx="4"/>
            <a:endCxn id="26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" idx="7"/>
            <a:endCxn id="26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0" idx="5"/>
            <a:endCxn id="16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2" idx="7"/>
            <a:endCxn id="36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24" idx="4"/>
            <a:endCxn id="2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22" idx="5"/>
            <a:endCxn id="20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36" idx="5"/>
            <a:endCxn id="24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" idx="7"/>
            <a:endCxn id="14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6" idx="7"/>
            <a:endCxn id="14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0" idx="4"/>
            <a:endCxn id="28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6" idx="2"/>
            <a:endCxn id="30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42" idx="6"/>
            <a:endCxn id="10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22" idx="5"/>
            <a:endCxn id="10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>
            <a:stCxn id="10" idx="6"/>
            <a:endCxn id="28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26" idx="3"/>
            <a:endCxn id="30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34" idx="2"/>
            <a:endCxn id="26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>
            <a:stCxn id="46" idx="4"/>
            <a:endCxn id="10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46" idx="3"/>
            <a:endCxn id="42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/>
          <p:cNvCxnSpPr>
            <a:stCxn id="44" idx="5"/>
            <a:endCxn id="18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48" idx="3"/>
            <a:endCxn id="46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>
            <a:stCxn id="46" idx="6"/>
            <a:endCxn id="2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42" idx="3"/>
            <a:endCxn id="44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>
            <a:stCxn id="22" idx="5"/>
            <a:endCxn id="28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20" idx="4"/>
            <a:endCxn id="18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>
            <a:stCxn id="48" idx="4"/>
            <a:endCxn id="2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stCxn id="16" idx="5"/>
            <a:endCxn id="34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8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stCxn id="34" idx="3"/>
            <a:endCxn id="30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/>
          <p:cNvCxnSpPr>
            <a:stCxn id="28" idx="2"/>
            <a:endCxn id="18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>
            <a:stCxn id="10" idx="4"/>
            <a:endCxn id="18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>
            <a:stCxn id="28" idx="5"/>
            <a:endCxn id="30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/>
          <p:cNvCxnSpPr>
            <a:stCxn id="52" idx="2"/>
            <a:endCxn id="24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38" idx="3"/>
            <a:endCxn id="24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0" idx="3"/>
            <a:endCxn id="10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stCxn id="20" idx="3"/>
            <a:endCxn id="44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stCxn id="42" idx="4"/>
            <a:endCxn id="18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stCxn id="44" idx="7"/>
            <a:endCxn id="10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>
            <a:stCxn id="40" idx="3"/>
            <a:endCxn id="14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>
            <a:stCxn id="50" idx="2"/>
            <a:endCxn id="42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Oval 412"/>
          <p:cNvSpPr/>
          <p:nvPr/>
        </p:nvSpPr>
        <p:spPr bwMode="auto">
          <a:xfrm>
            <a:off x="838200" y="1866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4" name="Oval 413"/>
          <p:cNvSpPr/>
          <p:nvPr/>
        </p:nvSpPr>
        <p:spPr bwMode="auto">
          <a:xfrm>
            <a:off x="1943100" y="165735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5" name="Oval 414"/>
          <p:cNvSpPr/>
          <p:nvPr/>
        </p:nvSpPr>
        <p:spPr bwMode="auto">
          <a:xfrm>
            <a:off x="1504950" y="2171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9144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1333500" y="1752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990600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9" name="Oval 418"/>
          <p:cNvSpPr/>
          <p:nvPr/>
        </p:nvSpPr>
        <p:spPr bwMode="auto">
          <a:xfrm>
            <a:off x="1638300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0" name="Oval 419"/>
          <p:cNvSpPr/>
          <p:nvPr/>
        </p:nvSpPr>
        <p:spPr bwMode="auto">
          <a:xfrm>
            <a:off x="18669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3" name="Oval 422"/>
          <p:cNvSpPr/>
          <p:nvPr/>
        </p:nvSpPr>
        <p:spPr bwMode="auto">
          <a:xfrm>
            <a:off x="22479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4" name="Oval 423"/>
          <p:cNvSpPr/>
          <p:nvPr/>
        </p:nvSpPr>
        <p:spPr bwMode="auto">
          <a:xfrm>
            <a:off x="21717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1257300" y="121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>
            <a:off x="2019300" y="106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7" name="Oval 426"/>
          <p:cNvSpPr/>
          <p:nvPr/>
        </p:nvSpPr>
        <p:spPr bwMode="auto">
          <a:xfrm>
            <a:off x="2286000" y="1676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>
            <a:off x="533400" y="1562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>
            <a:off x="5334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" name="Oval 429"/>
          <p:cNvSpPr/>
          <p:nvPr/>
        </p:nvSpPr>
        <p:spPr bwMode="auto">
          <a:xfrm>
            <a:off x="685800" y="1143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990600" y="91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3" name="Oval 432"/>
          <p:cNvSpPr/>
          <p:nvPr/>
        </p:nvSpPr>
        <p:spPr bwMode="auto">
          <a:xfrm>
            <a:off x="2324100" y="1295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933450" y="4191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038350" y="44005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600200" y="3886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0096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428750" y="4305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1085850" y="46101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1733550" y="46863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9621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18859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2343150" y="4038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 flipV="1">
            <a:off x="2266950" y="3733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1352550" y="48387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2092232" y="5029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2381250" y="4381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628650" y="44958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628650" y="39624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781050" y="49149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085850" y="5143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 flipV="1">
            <a:off x="1619250" y="51816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 flipV="1">
            <a:off x="2419350" y="47625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9" name="Straight Connector 278"/>
          <p:cNvCxnSpPr>
            <a:stCxn id="276" idx="5"/>
            <a:endCxn id="270" idx="1"/>
          </p:cNvCxnSpPr>
          <p:nvPr/>
        </p:nvCxnSpPr>
        <p:spPr bwMode="auto">
          <a:xfrm flipV="1">
            <a:off x="1215932" y="496878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7" idx="6"/>
            <a:endCxn id="271" idx="1"/>
          </p:cNvCxnSpPr>
          <p:nvPr/>
        </p:nvCxnSpPr>
        <p:spPr bwMode="auto">
          <a:xfrm flipV="1">
            <a:off x="1771650" y="515928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4"/>
            <a:endCxn id="261" idx="0"/>
          </p:cNvCxnSpPr>
          <p:nvPr/>
        </p:nvCxnSpPr>
        <p:spPr bwMode="auto">
          <a:xfrm flipV="1">
            <a:off x="1695450" y="483870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6" idx="6"/>
            <a:endCxn id="277" idx="2"/>
          </p:cNvCxnSpPr>
          <p:nvPr/>
        </p:nvCxnSpPr>
        <p:spPr bwMode="auto">
          <a:xfrm>
            <a:off x="1238250" y="52197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>
            <a:stCxn id="270" idx="7"/>
            <a:endCxn id="277" idx="3"/>
          </p:cNvCxnSpPr>
          <p:nvPr/>
        </p:nvCxnSpPr>
        <p:spPr bwMode="auto">
          <a:xfrm>
            <a:off x="1482632" y="496878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59" idx="0"/>
            <a:endCxn id="270" idx="6"/>
          </p:cNvCxnSpPr>
          <p:nvPr/>
        </p:nvCxnSpPr>
        <p:spPr bwMode="auto">
          <a:xfrm>
            <a:off x="1504950" y="44577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>
            <a:stCxn id="269" idx="0"/>
            <a:endCxn id="253" idx="5"/>
          </p:cNvCxnSpPr>
          <p:nvPr/>
        </p:nvCxnSpPr>
        <p:spPr bwMode="auto">
          <a:xfrm flipH="1">
            <a:off x="2168432" y="3886200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stCxn id="253" idx="1"/>
            <a:endCxn id="261" idx="5"/>
          </p:cNvCxnSpPr>
          <p:nvPr/>
        </p:nvCxnSpPr>
        <p:spPr bwMode="auto">
          <a:xfrm flipH="1">
            <a:off x="1863632" y="45306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/>
          <p:cNvCxnSpPr>
            <a:stCxn id="259" idx="7"/>
            <a:endCxn id="261" idx="2"/>
          </p:cNvCxnSpPr>
          <p:nvPr/>
        </p:nvCxnSpPr>
        <p:spPr bwMode="auto">
          <a:xfrm>
            <a:off x="1558832" y="443538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>
            <a:stCxn id="262" idx="1"/>
            <a:endCxn id="261" idx="4"/>
          </p:cNvCxnSpPr>
          <p:nvPr/>
        </p:nvCxnSpPr>
        <p:spPr bwMode="auto">
          <a:xfrm flipH="1">
            <a:off x="1809750" y="409248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>
            <a:stCxn id="254" idx="0"/>
            <a:endCxn id="261" idx="4"/>
          </p:cNvCxnSpPr>
          <p:nvPr/>
        </p:nvCxnSpPr>
        <p:spPr bwMode="auto">
          <a:xfrm>
            <a:off x="1676400" y="403860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stCxn id="271" idx="5"/>
            <a:endCxn id="278" idx="2"/>
          </p:cNvCxnSpPr>
          <p:nvPr/>
        </p:nvCxnSpPr>
        <p:spPr bwMode="auto">
          <a:xfrm flipV="1">
            <a:off x="2222314" y="4838700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277" idx="5"/>
            <a:endCxn id="253" idx="0"/>
          </p:cNvCxnSpPr>
          <p:nvPr/>
        </p:nvCxnSpPr>
        <p:spPr bwMode="auto">
          <a:xfrm flipV="1">
            <a:off x="1749332" y="4552950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stCxn id="271" idx="4"/>
            <a:endCxn id="253" idx="0"/>
          </p:cNvCxnSpPr>
          <p:nvPr/>
        </p:nvCxnSpPr>
        <p:spPr bwMode="auto">
          <a:xfrm flipH="1" flipV="1">
            <a:off x="2114550" y="45529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stCxn id="278" idx="3"/>
            <a:endCxn id="253" idx="6"/>
          </p:cNvCxnSpPr>
          <p:nvPr/>
        </p:nvCxnSpPr>
        <p:spPr bwMode="auto">
          <a:xfrm flipH="1" flipV="1">
            <a:off x="2190750" y="4476750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stCxn id="278" idx="4"/>
            <a:endCxn id="272" idx="0"/>
          </p:cNvCxnSpPr>
          <p:nvPr/>
        </p:nvCxnSpPr>
        <p:spPr bwMode="auto">
          <a:xfrm flipH="1" flipV="1">
            <a:off x="2457450" y="453390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stCxn id="272" idx="4"/>
            <a:endCxn id="268" idx="0"/>
          </p:cNvCxnSpPr>
          <p:nvPr/>
        </p:nvCxnSpPr>
        <p:spPr bwMode="auto">
          <a:xfrm flipH="1" flipV="1">
            <a:off x="2419350" y="419100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stCxn id="253" idx="5"/>
            <a:endCxn id="268" idx="1"/>
          </p:cNvCxnSpPr>
          <p:nvPr/>
        </p:nvCxnSpPr>
        <p:spPr bwMode="auto">
          <a:xfrm flipV="1">
            <a:off x="2168432" y="4168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>
            <a:stCxn id="253" idx="4"/>
            <a:endCxn id="262" idx="0"/>
          </p:cNvCxnSpPr>
          <p:nvPr/>
        </p:nvCxnSpPr>
        <p:spPr bwMode="auto">
          <a:xfrm flipH="1" flipV="1">
            <a:off x="2038350" y="41148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>
            <a:stCxn id="254" idx="7"/>
            <a:endCxn id="262" idx="1"/>
          </p:cNvCxnSpPr>
          <p:nvPr/>
        </p:nvCxnSpPr>
        <p:spPr bwMode="auto">
          <a:xfrm>
            <a:off x="1730282" y="401628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>
            <a:stCxn id="259" idx="5"/>
            <a:endCxn id="254" idx="1"/>
          </p:cNvCxnSpPr>
          <p:nvPr/>
        </p:nvCxnSpPr>
        <p:spPr bwMode="auto">
          <a:xfrm flipV="1">
            <a:off x="1558832" y="401628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/>
          <p:cNvCxnSpPr>
            <a:stCxn id="260" idx="7"/>
            <a:endCxn id="270" idx="4"/>
          </p:cNvCxnSpPr>
          <p:nvPr/>
        </p:nvCxnSpPr>
        <p:spPr bwMode="auto">
          <a:xfrm>
            <a:off x="1215932" y="474018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>
            <a:stCxn id="261" idx="4"/>
            <a:endCxn id="260" idx="6"/>
          </p:cNvCxnSpPr>
          <p:nvPr/>
        </p:nvCxnSpPr>
        <p:spPr bwMode="auto">
          <a:xfrm flipH="1" flipV="1">
            <a:off x="1238250" y="468630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>
            <a:stCxn id="260" idx="5"/>
            <a:endCxn id="259" idx="7"/>
          </p:cNvCxnSpPr>
          <p:nvPr/>
        </p:nvCxnSpPr>
        <p:spPr bwMode="auto">
          <a:xfrm flipV="1">
            <a:off x="1215932" y="443538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>
            <a:stCxn id="270" idx="5"/>
            <a:endCxn id="261" idx="2"/>
          </p:cNvCxnSpPr>
          <p:nvPr/>
        </p:nvCxnSpPr>
        <p:spPr bwMode="auto">
          <a:xfrm flipV="1">
            <a:off x="1482632" y="4762500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>
            <a:stCxn id="259" idx="7"/>
            <a:endCxn id="253" idx="3"/>
          </p:cNvCxnSpPr>
          <p:nvPr/>
        </p:nvCxnSpPr>
        <p:spPr bwMode="auto">
          <a:xfrm flipV="1">
            <a:off x="1558832" y="44228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stCxn id="254" idx="7"/>
            <a:endCxn id="253" idx="3"/>
          </p:cNvCxnSpPr>
          <p:nvPr/>
        </p:nvCxnSpPr>
        <p:spPr bwMode="auto">
          <a:xfrm>
            <a:off x="1730282" y="40162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259" idx="4"/>
            <a:endCxn id="263" idx="0"/>
          </p:cNvCxnSpPr>
          <p:nvPr/>
        </p:nvCxnSpPr>
        <p:spPr bwMode="auto">
          <a:xfrm flipV="1">
            <a:off x="1504950" y="365760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stCxn id="254" idx="2"/>
            <a:endCxn id="267" idx="1"/>
          </p:cNvCxnSpPr>
          <p:nvPr/>
        </p:nvCxnSpPr>
        <p:spPr bwMode="auto">
          <a:xfrm flipV="1">
            <a:off x="1600200" y="363528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stCxn id="273" idx="6"/>
            <a:endCxn id="252" idx="0"/>
          </p:cNvCxnSpPr>
          <p:nvPr/>
        </p:nvCxnSpPr>
        <p:spPr bwMode="auto">
          <a:xfrm flipV="1">
            <a:off x="781050" y="43434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/>
          <p:cNvCxnSpPr>
            <a:stCxn id="260" idx="5"/>
            <a:endCxn id="252" idx="7"/>
          </p:cNvCxnSpPr>
          <p:nvPr/>
        </p:nvCxnSpPr>
        <p:spPr bwMode="auto">
          <a:xfrm flipH="1" flipV="1">
            <a:off x="1063532" y="432108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/>
          <p:cNvCxnSpPr>
            <a:stCxn id="252" idx="6"/>
            <a:endCxn id="263" idx="1"/>
          </p:cNvCxnSpPr>
          <p:nvPr/>
        </p:nvCxnSpPr>
        <p:spPr bwMode="auto">
          <a:xfrm flipV="1">
            <a:off x="1085850" y="363528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stCxn id="262" idx="3"/>
            <a:endCxn id="267" idx="0"/>
          </p:cNvCxnSpPr>
          <p:nvPr/>
        </p:nvCxnSpPr>
        <p:spPr bwMode="auto">
          <a:xfrm flipH="1" flipV="1">
            <a:off x="1962150" y="365760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>
            <a:stCxn id="269" idx="2"/>
            <a:endCxn id="262" idx="5"/>
          </p:cNvCxnSpPr>
          <p:nvPr/>
        </p:nvCxnSpPr>
        <p:spPr bwMode="auto">
          <a:xfrm flipH="1">
            <a:off x="2092232" y="38100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>
            <a:stCxn id="275" idx="4"/>
            <a:endCxn id="252" idx="0"/>
          </p:cNvCxnSpPr>
          <p:nvPr/>
        </p:nvCxnSpPr>
        <p:spPr bwMode="auto">
          <a:xfrm flipV="1">
            <a:off x="857250" y="434340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>
            <a:stCxn id="275" idx="3"/>
            <a:endCxn id="273" idx="0"/>
          </p:cNvCxnSpPr>
          <p:nvPr/>
        </p:nvCxnSpPr>
        <p:spPr bwMode="auto">
          <a:xfrm flipH="1" flipV="1">
            <a:off x="704850" y="4648200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>
            <a:stCxn id="274" idx="5"/>
            <a:endCxn id="258" idx="3"/>
          </p:cNvCxnSpPr>
          <p:nvPr/>
        </p:nvCxnSpPr>
        <p:spPr bwMode="auto">
          <a:xfrm flipV="1">
            <a:off x="758732" y="3756118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>
            <a:stCxn id="276" idx="3"/>
            <a:endCxn id="275" idx="6"/>
          </p:cNvCxnSpPr>
          <p:nvPr/>
        </p:nvCxnSpPr>
        <p:spPr bwMode="auto">
          <a:xfrm flipH="1" flipV="1">
            <a:off x="933450" y="499110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>
            <a:stCxn id="275" idx="6"/>
            <a:endCxn id="260" idx="1"/>
          </p:cNvCxnSpPr>
          <p:nvPr/>
        </p:nvCxnSpPr>
        <p:spPr bwMode="auto">
          <a:xfrm flipV="1">
            <a:off x="933450" y="474018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>
            <a:stCxn id="273" idx="3"/>
            <a:endCxn id="274" idx="0"/>
          </p:cNvCxnSpPr>
          <p:nvPr/>
        </p:nvCxnSpPr>
        <p:spPr bwMode="auto">
          <a:xfrm flipV="1">
            <a:off x="650968" y="411480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/>
          <p:cNvCxnSpPr>
            <a:stCxn id="260" idx="5"/>
            <a:endCxn id="263" idx="0"/>
          </p:cNvCxnSpPr>
          <p:nvPr/>
        </p:nvCxnSpPr>
        <p:spPr bwMode="auto">
          <a:xfrm flipV="1">
            <a:off x="1215932" y="3657600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>
            <a:stCxn id="259" idx="4"/>
            <a:endCxn id="258" idx="6"/>
          </p:cNvCxnSpPr>
          <p:nvPr/>
        </p:nvCxnSpPr>
        <p:spPr bwMode="auto">
          <a:xfrm flipH="1" flipV="1">
            <a:off x="1162050" y="381000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>
            <a:stCxn id="276" idx="4"/>
            <a:endCxn id="260" idx="1"/>
          </p:cNvCxnSpPr>
          <p:nvPr/>
        </p:nvCxnSpPr>
        <p:spPr bwMode="auto">
          <a:xfrm flipH="1" flipV="1">
            <a:off x="1108168" y="474018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254" idx="5"/>
            <a:endCxn id="269" idx="3"/>
          </p:cNvCxnSpPr>
          <p:nvPr/>
        </p:nvCxnSpPr>
        <p:spPr bwMode="auto">
          <a:xfrm flipV="1">
            <a:off x="1730282" y="3756118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endCxn id="263" idx="7"/>
          </p:cNvCxnSpPr>
          <p:nvPr/>
        </p:nvCxnSpPr>
        <p:spPr bwMode="auto">
          <a:xfrm flipH="1" flipV="1">
            <a:off x="1558832" y="363528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269" idx="3"/>
            <a:endCxn id="267" idx="7"/>
          </p:cNvCxnSpPr>
          <p:nvPr/>
        </p:nvCxnSpPr>
        <p:spPr bwMode="auto">
          <a:xfrm flipH="1" flipV="1">
            <a:off x="2016032" y="363528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263" idx="2"/>
            <a:endCxn id="258" idx="5"/>
          </p:cNvCxnSpPr>
          <p:nvPr/>
        </p:nvCxnSpPr>
        <p:spPr bwMode="auto">
          <a:xfrm flipH="1">
            <a:off x="1139732" y="3581400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252" idx="4"/>
            <a:endCxn id="258" idx="1"/>
          </p:cNvCxnSpPr>
          <p:nvPr/>
        </p:nvCxnSpPr>
        <p:spPr bwMode="auto">
          <a:xfrm flipV="1">
            <a:off x="1009650" y="386388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263" idx="5"/>
            <a:endCxn id="267" idx="2"/>
          </p:cNvCxnSpPr>
          <p:nvPr/>
        </p:nvCxnSpPr>
        <p:spPr bwMode="auto">
          <a:xfrm>
            <a:off x="1558832" y="3527518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78" idx="2"/>
            <a:endCxn id="261" idx="7"/>
          </p:cNvCxnSpPr>
          <p:nvPr/>
        </p:nvCxnSpPr>
        <p:spPr bwMode="auto">
          <a:xfrm flipH="1" flipV="1">
            <a:off x="1863632" y="481638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271" idx="3"/>
            <a:endCxn id="261" idx="7"/>
          </p:cNvCxnSpPr>
          <p:nvPr/>
        </p:nvCxnSpPr>
        <p:spPr bwMode="auto">
          <a:xfrm flipH="1" flipV="1">
            <a:off x="1863632" y="481638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59" idx="3"/>
            <a:endCxn id="252" idx="6"/>
          </p:cNvCxnSpPr>
          <p:nvPr/>
        </p:nvCxnSpPr>
        <p:spPr bwMode="auto">
          <a:xfrm flipH="1" flipV="1">
            <a:off x="1085850" y="4267200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259" idx="3"/>
            <a:endCxn id="274" idx="5"/>
          </p:cNvCxnSpPr>
          <p:nvPr/>
        </p:nvCxnSpPr>
        <p:spPr bwMode="auto">
          <a:xfrm flipH="1" flipV="1">
            <a:off x="758732" y="3984718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73" idx="4"/>
            <a:endCxn id="258" idx="2"/>
          </p:cNvCxnSpPr>
          <p:nvPr/>
        </p:nvCxnSpPr>
        <p:spPr bwMode="auto">
          <a:xfrm flipV="1">
            <a:off x="704850" y="381000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74" idx="7"/>
            <a:endCxn id="252" idx="2"/>
          </p:cNvCxnSpPr>
          <p:nvPr/>
        </p:nvCxnSpPr>
        <p:spPr bwMode="auto">
          <a:xfrm>
            <a:off x="758732" y="409248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2" idx="3"/>
            <a:endCxn id="253" idx="5"/>
          </p:cNvCxnSpPr>
          <p:nvPr/>
        </p:nvCxnSpPr>
        <p:spPr bwMode="auto">
          <a:xfrm flipH="1">
            <a:off x="2168432" y="4403818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277" idx="2"/>
            <a:endCxn id="273" idx="7"/>
          </p:cNvCxnSpPr>
          <p:nvPr/>
        </p:nvCxnSpPr>
        <p:spPr bwMode="auto">
          <a:xfrm flipH="1" flipV="1">
            <a:off x="758732" y="462588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Oval 502"/>
          <p:cNvSpPr/>
          <p:nvPr/>
        </p:nvSpPr>
        <p:spPr bwMode="auto">
          <a:xfrm flipV="1">
            <a:off x="1524000" y="3048000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503" idx="0"/>
            <a:endCxn id="263" idx="4"/>
          </p:cNvCxnSpPr>
          <p:nvPr/>
        </p:nvCxnSpPr>
        <p:spPr bwMode="auto">
          <a:xfrm flipH="1">
            <a:off x="1504950" y="3200400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5" name="Straight Connector 504"/>
          <p:cNvCxnSpPr>
            <a:stCxn id="28" idx="4"/>
            <a:endCxn id="503" idx="3"/>
          </p:cNvCxnSpPr>
          <p:nvPr/>
        </p:nvCxnSpPr>
        <p:spPr bwMode="auto">
          <a:xfrm>
            <a:off x="1504950" y="2800350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6" name="Oval 505"/>
          <p:cNvSpPr/>
          <p:nvPr/>
        </p:nvSpPr>
        <p:spPr bwMode="auto">
          <a:xfrm>
            <a:off x="17907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1428750" y="35052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7" name="Oval 506"/>
          <p:cNvSpPr/>
          <p:nvPr/>
        </p:nvSpPr>
        <p:spPr bwMode="auto">
          <a:xfrm>
            <a:off x="1333500" y="2552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2" name="Oval 481"/>
          <p:cNvSpPr/>
          <p:nvPr/>
        </p:nvSpPr>
        <p:spPr bwMode="auto">
          <a:xfrm flipV="1">
            <a:off x="819150" y="4076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3" name="Oval 482"/>
          <p:cNvSpPr/>
          <p:nvPr/>
        </p:nvSpPr>
        <p:spPr bwMode="auto">
          <a:xfrm flipV="1">
            <a:off x="1924050" y="428625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4" name="Oval 483"/>
          <p:cNvSpPr/>
          <p:nvPr/>
        </p:nvSpPr>
        <p:spPr bwMode="auto">
          <a:xfrm flipV="1">
            <a:off x="1485900" y="3771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5" name="Oval 484"/>
          <p:cNvSpPr/>
          <p:nvPr/>
        </p:nvSpPr>
        <p:spPr bwMode="auto">
          <a:xfrm flipV="1">
            <a:off x="895350" y="3619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 flipV="1">
            <a:off x="1314450" y="4191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7" name="Oval 486"/>
          <p:cNvSpPr/>
          <p:nvPr/>
        </p:nvSpPr>
        <p:spPr bwMode="auto">
          <a:xfrm flipV="1">
            <a:off x="971550" y="4495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 flipV="1">
            <a:off x="1619250" y="45720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9" name="Oval 488"/>
          <p:cNvSpPr/>
          <p:nvPr/>
        </p:nvSpPr>
        <p:spPr bwMode="auto">
          <a:xfrm flipV="1">
            <a:off x="184785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0" name="Oval 489"/>
          <p:cNvSpPr/>
          <p:nvPr/>
        </p:nvSpPr>
        <p:spPr bwMode="auto">
          <a:xfrm flipV="1">
            <a:off x="1314450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1" name="Oval 490"/>
          <p:cNvSpPr/>
          <p:nvPr/>
        </p:nvSpPr>
        <p:spPr bwMode="auto">
          <a:xfrm flipV="1">
            <a:off x="1771650" y="33909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2" name="Oval 491"/>
          <p:cNvSpPr/>
          <p:nvPr/>
        </p:nvSpPr>
        <p:spPr bwMode="auto">
          <a:xfrm flipV="1">
            <a:off x="2228850" y="3924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3" name="Oval 492"/>
          <p:cNvSpPr/>
          <p:nvPr/>
        </p:nvSpPr>
        <p:spPr bwMode="auto">
          <a:xfrm flipV="1">
            <a:off x="2152650" y="3619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4" name="Oval 493"/>
          <p:cNvSpPr/>
          <p:nvPr/>
        </p:nvSpPr>
        <p:spPr bwMode="auto">
          <a:xfrm flipV="1">
            <a:off x="1238250" y="4724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 bwMode="auto">
          <a:xfrm flipV="1">
            <a:off x="2000250" y="4876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6" name="Oval 495"/>
          <p:cNvSpPr/>
          <p:nvPr/>
        </p:nvSpPr>
        <p:spPr bwMode="auto">
          <a:xfrm flipV="1">
            <a:off x="2266950" y="4267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7" name="Oval 496"/>
          <p:cNvSpPr/>
          <p:nvPr/>
        </p:nvSpPr>
        <p:spPr bwMode="auto">
          <a:xfrm flipV="1">
            <a:off x="514350" y="4381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8" name="Oval 497"/>
          <p:cNvSpPr/>
          <p:nvPr/>
        </p:nvSpPr>
        <p:spPr bwMode="auto">
          <a:xfrm flipV="1">
            <a:off x="514350" y="3848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 flipV="1">
            <a:off x="666750" y="4800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 flipV="1">
            <a:off x="971550" y="5029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 flipV="1">
            <a:off x="1504950" y="5067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 flipV="1">
            <a:off x="2305050" y="4648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9" name="Oval 528"/>
          <p:cNvSpPr/>
          <p:nvPr/>
        </p:nvSpPr>
        <p:spPr bwMode="auto">
          <a:xfrm flipV="1">
            <a:off x="1447800" y="2933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1" y="4167091"/>
            <a:ext cx="6034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E[on |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clique </a:t>
            </a:r>
            <a:r>
              <a:rPr lang="en-US" sz="2000" b="1" dirty="0" smtClean="0">
                <a:latin typeface="Myriad Pro" pitchFamily="34" charset="0"/>
              </a:rPr>
              <a:t>and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v</a:t>
            </a:r>
            <a:r>
              <a:rPr lang="en-US" sz="2000" b="1" dirty="0" smtClean="0">
                <a:latin typeface="Myriad Pro" pitchFamily="34" charset="0"/>
              </a:rPr>
              <a:t> ] </a:t>
            </a:r>
            <a:r>
              <a:rPr lang="en-US" sz="2000" b="1" dirty="0">
                <a:latin typeface="Myriad Pro" pitchFamily="34" charset="0"/>
              </a:rPr>
              <a:t>≈</a:t>
            </a:r>
            <a:r>
              <a:rPr lang="en-US" sz="2000" b="1" dirty="0" smtClean="0">
                <a:latin typeface="Myriad Pro" pitchFamily="34" charset="0"/>
              </a:rPr>
              <a:t> n + </a:t>
            </a:r>
            <a:r>
              <a:rPr lang="en-US" sz="2000" b="1" dirty="0" err="1" smtClean="0">
                <a:latin typeface="Myriad Pro" pitchFamily="34" charset="0"/>
              </a:rPr>
              <a:t>Pr</a:t>
            </a:r>
            <a:r>
              <a:rPr lang="en-US" sz="2000" b="1" dirty="0" smtClean="0">
                <a:latin typeface="Myriad Pro" pitchFamily="34" charset="0"/>
              </a:rPr>
              <a:t>[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1</a:t>
            </a:r>
            <a:r>
              <a:rPr lang="en-US" sz="2000" b="1" baseline="30000" dirty="0" smtClean="0">
                <a:solidFill>
                  <a:srgbClr val="002060"/>
                </a:solidFill>
                <a:latin typeface="Myriad Pro" pitchFamily="34" charset="0"/>
              </a:rPr>
              <a:t>st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blue </a:t>
            </a:r>
            <a:r>
              <a:rPr lang="en-US" sz="2000" b="1" dirty="0" smtClean="0">
                <a:latin typeface="Myriad Pro" pitchFamily="34" charset="0"/>
              </a:rPr>
              <a:t>on] E[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clique</a:t>
            </a:r>
            <a:r>
              <a:rPr lang="en-US" sz="2000" b="1" dirty="0" smtClean="0">
                <a:latin typeface="Myriad Pro" pitchFamily="34" charset="0"/>
              </a:rPr>
              <a:t> on]</a:t>
            </a:r>
          </a:p>
          <a:p>
            <a:r>
              <a:rPr lang="en-US" sz="2000" b="1" dirty="0">
                <a:latin typeface="Myriad Pro" pitchFamily="34" charset="0"/>
              </a:rPr>
              <a:t>	</a:t>
            </a:r>
            <a:r>
              <a:rPr lang="en-US" sz="2000" b="1" dirty="0" smtClean="0">
                <a:latin typeface="Myriad Pro" pitchFamily="34" charset="0"/>
              </a:rPr>
              <a:t>	        ≈ n + 1/2 ∙ n/2</a:t>
            </a:r>
            <a:endParaRPr lang="en-US" sz="2000" b="1" dirty="0">
              <a:latin typeface="Myriad Pro" pitchFamily="34" charset="0"/>
            </a:endParaRPr>
          </a:p>
        </p:txBody>
      </p:sp>
      <p:sp>
        <p:nvSpPr>
          <p:cNvPr id="531" name="TextBox 530"/>
          <p:cNvSpPr txBox="1"/>
          <p:nvPr/>
        </p:nvSpPr>
        <p:spPr>
          <a:xfrm>
            <a:off x="2743200" y="5295780"/>
            <a:ext cx="6414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E[on |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clique</a:t>
            </a:r>
            <a:r>
              <a:rPr lang="en-US" sz="2000" b="1" dirty="0" smtClean="0">
                <a:latin typeface="Myriad Pro" pitchFamily="34" charset="0"/>
              </a:rPr>
              <a:t>] </a:t>
            </a:r>
            <a:r>
              <a:rPr lang="en-US" sz="2000" b="1" dirty="0">
                <a:latin typeface="Myriad Pro" pitchFamily="34" charset="0"/>
              </a:rPr>
              <a:t>≈</a:t>
            </a:r>
            <a:r>
              <a:rPr lang="en-US" sz="2000" b="1" dirty="0" smtClean="0">
                <a:latin typeface="Myriad Pro" pitchFamily="34" charset="0"/>
              </a:rPr>
              <a:t> n + </a:t>
            </a:r>
            <a:r>
              <a:rPr lang="en-US" sz="2000" b="1" dirty="0" err="1" smtClean="0">
                <a:latin typeface="Myriad Pro" pitchFamily="34" charset="0"/>
              </a:rPr>
              <a:t>Pr</a:t>
            </a:r>
            <a:r>
              <a:rPr lang="en-US" sz="2000" b="1" dirty="0" smtClean="0">
                <a:latin typeface="Myriad Pro" pitchFamily="34" charset="0"/>
              </a:rPr>
              <a:t>[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v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on] </a:t>
            </a:r>
            <a:r>
              <a:rPr lang="en-US" sz="2000" b="1" dirty="0" err="1" smtClean="0">
                <a:latin typeface="Myriad Pro" pitchFamily="34" charset="0"/>
              </a:rPr>
              <a:t>Pr</a:t>
            </a:r>
            <a:r>
              <a:rPr lang="en-US" sz="2000" b="1" dirty="0" smtClean="0">
                <a:latin typeface="Myriad Pro" pitchFamily="34" charset="0"/>
              </a:rPr>
              <a:t>[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1</a:t>
            </a:r>
            <a:r>
              <a:rPr lang="en-US" sz="2000" b="1" baseline="30000" dirty="0" smtClean="0">
                <a:solidFill>
                  <a:srgbClr val="002060"/>
                </a:solidFill>
                <a:latin typeface="Myriad Pro" pitchFamily="34" charset="0"/>
              </a:rPr>
              <a:t>st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blue</a:t>
            </a:r>
            <a:r>
              <a:rPr lang="en-US" sz="2000" b="1" dirty="0" smtClean="0">
                <a:latin typeface="Myriad Pro" pitchFamily="34" charset="0"/>
              </a:rPr>
              <a:t> on]</a:t>
            </a:r>
            <a:r>
              <a:rPr lang="en-US" sz="2000" b="1" dirty="0">
                <a:latin typeface="Myriad Pro" pitchFamily="34" charset="0"/>
              </a:rPr>
              <a:t> ] E[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clique</a:t>
            </a:r>
            <a:r>
              <a:rPr lang="en-US" sz="2000" b="1" dirty="0">
                <a:latin typeface="Myriad Pro" pitchFamily="34" charset="0"/>
              </a:rPr>
              <a:t> on </a:t>
            </a:r>
            <a:r>
              <a:rPr lang="en-US" sz="2000" b="1" dirty="0" smtClean="0">
                <a:latin typeface="Myriad Pro" pitchFamily="34" charset="0"/>
              </a:rPr>
              <a:t>]</a:t>
            </a:r>
          </a:p>
          <a:p>
            <a:r>
              <a:rPr lang="en-US" sz="2000" b="1" dirty="0">
                <a:latin typeface="Myriad Pro" pitchFamily="34" charset="0"/>
              </a:rPr>
              <a:t>	</a:t>
            </a:r>
            <a:r>
              <a:rPr lang="en-US" sz="2000" b="1" dirty="0" smtClean="0">
                <a:latin typeface="Myriad Pro" pitchFamily="34" charset="0"/>
              </a:rPr>
              <a:t>           ≈ </a:t>
            </a:r>
            <a:r>
              <a:rPr lang="en-US" sz="2000" b="1" dirty="0">
                <a:latin typeface="Myriad Pro" pitchFamily="34" charset="0"/>
              </a:rPr>
              <a:t>n + 1/2 ∙ </a:t>
            </a:r>
            <a:r>
              <a:rPr lang="en-US" sz="2000" b="1" dirty="0" smtClean="0">
                <a:latin typeface="Myriad Pro" pitchFamily="34" charset="0"/>
              </a:rPr>
              <a:t>1/2 </a:t>
            </a:r>
            <a:r>
              <a:rPr lang="en-US" sz="2000" b="1" dirty="0">
                <a:latin typeface="Myriad Pro" pitchFamily="34" charset="0"/>
              </a:rPr>
              <a:t>∙</a:t>
            </a:r>
            <a:r>
              <a:rPr lang="en-US" sz="2000" b="1" dirty="0" smtClean="0">
                <a:latin typeface="Myriad Pro" pitchFamily="34" charset="0"/>
              </a:rPr>
              <a:t> n/2</a:t>
            </a:r>
            <a:endParaRPr lang="en-US" sz="2000" b="1" dirty="0">
              <a:latin typeface="Myriad Pro" pitchFamily="34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2779293" y="6381690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E[on |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v</a:t>
            </a:r>
            <a:r>
              <a:rPr lang="en-US" sz="2000" b="1" dirty="0" smtClean="0">
                <a:latin typeface="Myriad Pro" pitchFamily="34" charset="0"/>
              </a:rPr>
              <a:t>] </a:t>
            </a:r>
            <a:r>
              <a:rPr lang="en-US" sz="2000" b="1" dirty="0">
                <a:latin typeface="Myriad Pro" pitchFamily="34" charset="0"/>
              </a:rPr>
              <a:t>≈</a:t>
            </a:r>
            <a:r>
              <a:rPr lang="en-US" sz="2000" b="1" dirty="0" smtClean="0">
                <a:latin typeface="Myriad Pro" pitchFamily="34" charset="0"/>
              </a:rPr>
              <a:t> 3</a:t>
            </a:r>
            <a:endParaRPr lang="en-US" sz="2000" b="1" dirty="0">
              <a:latin typeface="Myriad Pro" pitchFamily="34" charset="0"/>
            </a:endParaRPr>
          </a:p>
        </p:txBody>
      </p:sp>
      <p:sp>
        <p:nvSpPr>
          <p:cNvPr id="533" name="TextBox 532"/>
          <p:cNvSpPr txBox="1"/>
          <p:nvPr/>
        </p:nvSpPr>
        <p:spPr>
          <a:xfrm>
            <a:off x="2819400" y="1828800"/>
            <a:ext cx="5303054" cy="931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atin typeface="Myriad Pro" pitchFamily="34" charset="0"/>
              </a:rPr>
              <a:t>Submodularity</a:t>
            </a:r>
            <a:r>
              <a:rPr lang="en-US" sz="2400" b="1" dirty="0" smtClean="0">
                <a:latin typeface="Myriad Pro" pitchFamily="34" charset="0"/>
              </a:rPr>
              <a:t>:</a:t>
            </a:r>
          </a:p>
          <a:p>
            <a:pPr algn="ctr"/>
            <a:endParaRPr lang="en-US" sz="1050" b="1" dirty="0" smtClean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E[on |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clique </a:t>
            </a:r>
            <a:r>
              <a:rPr lang="en-US" sz="2000" b="1" dirty="0" smtClean="0">
                <a:latin typeface="Myriad Pro" pitchFamily="34" charset="0"/>
              </a:rPr>
              <a:t>and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v</a:t>
            </a:r>
            <a:r>
              <a:rPr lang="en-US" sz="2000" b="1" dirty="0" smtClean="0">
                <a:latin typeface="Myriad Pro" pitchFamily="34" charset="0"/>
              </a:rPr>
              <a:t> ]  ≤  E[on |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clique</a:t>
            </a:r>
            <a:r>
              <a:rPr lang="en-US" sz="2000" b="1" dirty="0" smtClean="0">
                <a:latin typeface="Myriad Pro" pitchFamily="34" charset="0"/>
              </a:rPr>
              <a:t> ] + E[on|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v</a:t>
            </a:r>
            <a:r>
              <a:rPr lang="en-US" sz="2000" b="1" dirty="0" smtClean="0">
                <a:latin typeface="Myriad Pro" pitchFamily="34" charset="0"/>
              </a:rPr>
              <a:t>]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3523247" y="2558043"/>
            <a:ext cx="968535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050" b="1" dirty="0" smtClean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n + n/4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5660865" y="2558043"/>
            <a:ext cx="968535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050" b="1" dirty="0" smtClean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n + n/8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7451482" y="2586335"/>
            <a:ext cx="327334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050" b="1" dirty="0" smtClean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3</a:t>
            </a:r>
          </a:p>
        </p:txBody>
      </p:sp>
      <p:sp>
        <p:nvSpPr>
          <p:cNvPr id="537" name="TextBox 536"/>
          <p:cNvSpPr txBox="1"/>
          <p:nvPr/>
        </p:nvSpPr>
        <p:spPr>
          <a:xfrm>
            <a:off x="4993705" y="2510135"/>
            <a:ext cx="42992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100" b="1" dirty="0" smtClean="0">
              <a:solidFill>
                <a:srgbClr val="C00000"/>
              </a:solidFill>
              <a:latin typeface="Myriad Pro" pitchFamily="34" charset="0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Myriad Pro" pitchFamily="34" charset="0"/>
              </a:rPr>
              <a:t>&gt;</a:t>
            </a:r>
            <a:endParaRPr lang="en-US" sz="2400" b="1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538" name="TextBox 537"/>
          <p:cNvSpPr txBox="1"/>
          <p:nvPr/>
        </p:nvSpPr>
        <p:spPr>
          <a:xfrm>
            <a:off x="5599557" y="3119735"/>
            <a:ext cx="2949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Myriad Pro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Myriad Pro" pitchFamily="34" charset="0"/>
                <a:sym typeface="Wingdings" pitchFamily="2" charset="2"/>
              </a:rPr>
              <a:t> Not </a:t>
            </a:r>
            <a:r>
              <a:rPr lang="en-US" sz="2400" b="1" dirty="0" err="1" smtClean="0">
                <a:solidFill>
                  <a:srgbClr val="C00000"/>
                </a:solidFill>
                <a:latin typeface="Myriad Pro" pitchFamily="34" charset="0"/>
                <a:sym typeface="Wingdings" pitchFamily="2" charset="2"/>
              </a:rPr>
              <a:t>submodular</a:t>
            </a:r>
            <a:r>
              <a:rPr lang="en-US" sz="2400" b="1" dirty="0" smtClean="0">
                <a:solidFill>
                  <a:srgbClr val="C00000"/>
                </a:solidFill>
                <a:latin typeface="Myriad Pro" pitchFamily="34" charset="0"/>
                <a:sym typeface="Wingdings" pitchFamily="2" charset="2"/>
              </a:rPr>
              <a:t>!</a:t>
            </a:r>
            <a:endParaRPr lang="en-US" sz="2400" b="1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539" name="TextBox 538"/>
          <p:cNvSpPr txBox="1"/>
          <p:nvPr/>
        </p:nvSpPr>
        <p:spPr>
          <a:xfrm>
            <a:off x="2959069" y="911364"/>
            <a:ext cx="5041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yriad Pro" pitchFamily="34" charset="0"/>
              </a:rPr>
              <a:t>Let’s use the standard trick of choosing thresholds uniformly at random.</a:t>
            </a:r>
          </a:p>
        </p:txBody>
      </p:sp>
    </p:spTree>
    <p:extLst>
      <p:ext uri="{BB962C8B-B14F-4D97-AF65-F5344CB8AC3E}">
        <p14:creationId xmlns:p14="http://schemas.microsoft.com/office/powerpoint/2010/main" val="272819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" grpId="0" animBg="1"/>
      <p:bldP spid="413" grpId="1" animBg="1"/>
      <p:bldP spid="414" grpId="0" animBg="1"/>
      <p:bldP spid="414" grpId="1" animBg="1"/>
      <p:bldP spid="415" grpId="0" animBg="1"/>
      <p:bldP spid="415" grpId="1" animBg="1"/>
      <p:bldP spid="416" grpId="0" animBg="1"/>
      <p:bldP spid="416" grpId="1" animBg="1"/>
      <p:bldP spid="417" grpId="0" animBg="1"/>
      <p:bldP spid="417" grpId="1" animBg="1"/>
      <p:bldP spid="418" grpId="0" animBg="1"/>
      <p:bldP spid="418" grpId="1" animBg="1"/>
      <p:bldP spid="419" grpId="0" animBg="1"/>
      <p:bldP spid="419" grpId="1" animBg="1"/>
      <p:bldP spid="420" grpId="0" animBg="1"/>
      <p:bldP spid="420" grpId="1" animBg="1"/>
      <p:bldP spid="423" grpId="0" animBg="1"/>
      <p:bldP spid="423" grpId="1" animBg="1"/>
      <p:bldP spid="424" grpId="0" animBg="1"/>
      <p:bldP spid="424" grpId="1" animBg="1"/>
      <p:bldP spid="425" grpId="0" animBg="1"/>
      <p:bldP spid="425" grpId="1" animBg="1"/>
      <p:bldP spid="426" grpId="0" animBg="1"/>
      <p:bldP spid="426" grpId="1" animBg="1"/>
      <p:bldP spid="427" grpId="0" animBg="1"/>
      <p:bldP spid="427" grpId="1" animBg="1"/>
      <p:bldP spid="428" grpId="0" animBg="1"/>
      <p:bldP spid="428" grpId="1" animBg="1"/>
      <p:bldP spid="429" grpId="0" animBg="1"/>
      <p:bldP spid="429" grpId="1" animBg="1"/>
      <p:bldP spid="430" grpId="0" animBg="1"/>
      <p:bldP spid="430" grpId="1" animBg="1"/>
      <p:bldP spid="431" grpId="0" animBg="1"/>
      <p:bldP spid="431" grpId="1" animBg="1"/>
      <p:bldP spid="432" grpId="0" animBg="1"/>
      <p:bldP spid="432" grpId="1" animBg="1"/>
      <p:bldP spid="433" grpId="0" animBg="1"/>
      <p:bldP spid="433" grpId="1" animBg="1"/>
      <p:bldP spid="506" grpId="0" animBg="1"/>
      <p:bldP spid="506" grpId="1" animBg="1"/>
      <p:bldP spid="507" grpId="0" animBg="1"/>
      <p:bldP spid="507" grpId="1" animBg="1"/>
      <p:bldP spid="507" grpId="2" animBg="1"/>
      <p:bldP spid="482" grpId="0" animBg="1"/>
      <p:bldP spid="482" grpId="1" animBg="1"/>
      <p:bldP spid="482" grpId="2" animBg="1"/>
      <p:bldP spid="482" grpId="3" animBg="1"/>
      <p:bldP spid="483" grpId="0" animBg="1"/>
      <p:bldP spid="483" grpId="1" animBg="1"/>
      <p:bldP spid="484" grpId="0" animBg="1"/>
      <p:bldP spid="484" grpId="1" animBg="1"/>
      <p:bldP spid="484" grpId="2" animBg="1"/>
      <p:bldP spid="484" grpId="3" animBg="1"/>
      <p:bldP spid="485" grpId="0" animBg="1"/>
      <p:bldP spid="485" grpId="1" animBg="1"/>
      <p:bldP spid="485" grpId="2" animBg="1"/>
      <p:bldP spid="485" grpId="3" animBg="1"/>
      <p:bldP spid="486" grpId="0" animBg="1"/>
      <p:bldP spid="486" grpId="1" animBg="1"/>
      <p:bldP spid="486" grpId="2" animBg="1"/>
      <p:bldP spid="486" grpId="3" animBg="1"/>
      <p:bldP spid="487" grpId="0" animBg="1"/>
      <p:bldP spid="487" grpId="1" animBg="1"/>
      <p:bldP spid="487" grpId="2" animBg="1"/>
      <p:bldP spid="487" grpId="3" animBg="1"/>
      <p:bldP spid="489" grpId="0" animBg="1"/>
      <p:bldP spid="489" grpId="1" animBg="1"/>
      <p:bldP spid="489" grpId="2" animBg="1"/>
      <p:bldP spid="490" grpId="0" animBg="1"/>
      <p:bldP spid="490" grpId="1" animBg="1"/>
      <p:bldP spid="490" grpId="2" animBg="1"/>
      <p:bldP spid="490" grpId="3" animBg="1"/>
      <p:bldP spid="490" grpId="4" animBg="1"/>
      <p:bldP spid="491" grpId="0" animBg="1"/>
      <p:bldP spid="491" grpId="1" animBg="1"/>
      <p:bldP spid="491" grpId="2" animBg="1"/>
      <p:bldP spid="491" grpId="3" animBg="1"/>
      <p:bldP spid="492" grpId="0" animBg="1"/>
      <p:bldP spid="492" grpId="1" animBg="1"/>
      <p:bldP spid="492" grpId="2" animBg="1"/>
      <p:bldP spid="492" grpId="3" animBg="1"/>
      <p:bldP spid="493" grpId="0" animBg="1"/>
      <p:bldP spid="493" grpId="1" animBg="1"/>
      <p:bldP spid="493" grpId="2" animBg="1"/>
      <p:bldP spid="493" grpId="3" animBg="1"/>
      <p:bldP spid="498" grpId="0" animBg="1"/>
      <p:bldP spid="498" grpId="1" animBg="1"/>
      <p:bldP spid="529" grpId="0" animBg="1"/>
      <p:bldP spid="529" grpId="1" animBg="1"/>
      <p:bldP spid="529" grpId="2" animBg="1"/>
      <p:bldP spid="13" grpId="0" uiExpand="1" build="p"/>
      <p:bldP spid="531" grpId="0" uiExpand="1" build="p"/>
      <p:bldP spid="532" grpId="0"/>
      <p:bldP spid="534" grpId="0"/>
      <p:bldP spid="535" grpId="0"/>
      <p:bldP spid="536" grpId="0"/>
      <p:bldP spid="537" grpId="0"/>
      <p:bldP spid="53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52400" y="4073667"/>
            <a:ext cx="6238874" cy="2381310"/>
            <a:chOff x="-152400" y="3562290"/>
            <a:chExt cx="6238874" cy="2381310"/>
          </a:xfrm>
        </p:grpSpPr>
        <p:cxnSp>
          <p:nvCxnSpPr>
            <p:cNvPr id="193" name="Straight Connector 192"/>
            <p:cNvCxnSpPr/>
            <p:nvPr/>
          </p:nvCxnSpPr>
          <p:spPr bwMode="auto">
            <a:xfrm>
              <a:off x="4959645" y="3810000"/>
              <a:ext cx="0" cy="175982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>
              <a:off x="2209800" y="3783668"/>
              <a:ext cx="0" cy="175982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>
              <a:off x="2895600" y="3810000"/>
              <a:ext cx="0" cy="175982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" name="Rectangle 2"/>
            <p:cNvSpPr/>
            <p:nvPr/>
          </p:nvSpPr>
          <p:spPr bwMode="auto">
            <a:xfrm>
              <a:off x="315433" y="3885631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990600" y="3886200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0.3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676400" y="3886200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3515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0373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37231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0.6</a:t>
              </a: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4398334" y="3887338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50947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0.1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26066" y="4488777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001233" y="4489346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687033" y="4489346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0.3</a:t>
              </a: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3622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30480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0.6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37338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0.1</a:t>
              </a: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4408967" y="4490484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51054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315433" y="5098377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990600" y="5098946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676400" y="5098946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3515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0.3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0373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37231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4398334" y="5100084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50947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0.7</a:t>
              </a:r>
            </a:p>
          </p:txBody>
        </p:sp>
        <p:cxnSp>
          <p:nvCxnSpPr>
            <p:cNvPr id="160" name="Straight Arrow Connector 159"/>
            <p:cNvCxnSpPr/>
            <p:nvPr/>
          </p:nvCxnSpPr>
          <p:spPr bwMode="auto">
            <a:xfrm>
              <a:off x="151513" y="5562600"/>
              <a:ext cx="556348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1" name="Rectangle 160"/>
            <p:cNvSpPr/>
            <p:nvPr/>
          </p:nvSpPr>
          <p:spPr>
            <a:xfrm>
              <a:off x="5638800" y="5408493"/>
              <a:ext cx="44767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Myriad Pro" pitchFamily="34" charset="0"/>
                </a:rPr>
                <a:t>t</a:t>
              </a:r>
              <a:endParaRPr lang="en-US" sz="2000" dirty="0"/>
            </a:p>
          </p:txBody>
        </p:sp>
        <p:cxnSp>
          <p:nvCxnSpPr>
            <p:cNvPr id="162" name="Straight Arrow Connector 161"/>
            <p:cNvCxnSpPr/>
            <p:nvPr/>
          </p:nvCxnSpPr>
          <p:spPr bwMode="auto">
            <a:xfrm flipV="1">
              <a:off x="228600" y="3657601"/>
              <a:ext cx="0" cy="19509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3" name="Rectangle 162"/>
            <p:cNvSpPr/>
            <p:nvPr/>
          </p:nvSpPr>
          <p:spPr>
            <a:xfrm>
              <a:off x="-152400" y="3562290"/>
              <a:ext cx="44767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Myriad Pro" pitchFamily="34" charset="0"/>
                </a:rPr>
                <a:t>i</a:t>
              </a:r>
              <a:endParaRPr lang="en-US" sz="20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750828" y="5543490"/>
              <a:ext cx="38184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  <a:latin typeface="Myriad Pro" pitchFamily="34" charset="0"/>
                </a:rPr>
                <a:t>      </a:t>
              </a:r>
              <a:r>
                <a:rPr lang="el-GR" sz="2000" b="1" dirty="0" smtClean="0">
                  <a:solidFill>
                    <a:srgbClr val="00B05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C00000"/>
                  </a:solidFill>
                  <a:latin typeface="Myriad Pro" pitchFamily="34" charset="0"/>
                </a:rPr>
                <a:t>     </a:t>
              </a:r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      </a:t>
              </a:r>
              <a:r>
                <a:rPr lang="el-GR" sz="2000" b="1" dirty="0" smtClean="0">
                  <a:solidFill>
                    <a:srgbClr val="FFC000"/>
                  </a:solidFill>
                  <a:latin typeface="Myriad Pro" pitchFamily="34" charset="0"/>
                </a:rPr>
                <a:t>θ</a:t>
              </a:r>
              <a:r>
                <a:rPr lang="en-US" sz="2000" b="1" dirty="0">
                  <a:solidFill>
                    <a:srgbClr val="FFC000"/>
                  </a:solidFill>
                  <a:latin typeface="Myriad Pro" pitchFamily="34" charset="0"/>
                </a:rPr>
                <a:t> </a:t>
              </a:r>
              <a:r>
                <a:rPr lang="en-US" sz="2000" b="1" dirty="0" smtClean="0">
                  <a:solidFill>
                    <a:srgbClr val="FFC000"/>
                  </a:solidFill>
                  <a:latin typeface="Myriad Pro" pitchFamily="34" charset="0"/>
                </a:rPr>
                <a:t>    	          </a:t>
              </a:r>
              <a:r>
                <a:rPr lang="en-US" sz="2000" b="1" dirty="0" smtClean="0">
                  <a:solidFill>
                    <a:srgbClr val="00B0F0"/>
                  </a:solidFill>
                  <a:latin typeface="Myriad Pro" pitchFamily="34" charset="0"/>
                </a:rPr>
                <a:t>              </a:t>
              </a:r>
              <a:r>
                <a:rPr lang="el-GR" sz="2000" b="1" dirty="0" smtClean="0">
                  <a:solidFill>
                    <a:srgbClr val="00206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002060"/>
                  </a:solidFill>
                  <a:latin typeface="Myriad Pro" pitchFamily="34" charset="0"/>
                </a:rPr>
                <a:t> </a:t>
              </a:r>
              <a:endParaRPr lang="en-US" sz="2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685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Idea 3:  </a:t>
            </a:r>
            <a:r>
              <a:rPr lang="en-US" dirty="0" smtClean="0"/>
              <a:t>Network flows: A pathological example.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743200" y="685800"/>
            <a:ext cx="6019800" cy="2446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yriad Pro" pitchFamily="34" charset="0"/>
              </a:rPr>
              <a:t>min 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t&lt;</a:t>
            </a:r>
            <a:r>
              <a:rPr lang="el-GR" sz="2800" b="1" baseline="-25000" dirty="0" smtClean="0">
                <a:latin typeface="Myriad Pro" pitchFamily="34" charset="0"/>
              </a:rPr>
              <a:t>θ</a:t>
            </a:r>
            <a:r>
              <a:rPr lang="en-US" sz="2800" b="1" baseline="-25000" dirty="0" smtClean="0">
                <a:latin typeface="Myriad Pro" pitchFamily="34" charset="0"/>
              </a:rPr>
              <a:t>(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	</a:t>
            </a:r>
            <a:r>
              <a:rPr lang="en-US" sz="2000" dirty="0" smtClean="0">
                <a:latin typeface="Myriad Pro" pitchFamily="34" charset="0"/>
              </a:rPr>
              <a:t>(minimizes size of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endParaRPr lang="en-US" sz="1050" dirty="0" smtClean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Subject to:</a:t>
            </a:r>
          </a:p>
          <a:p>
            <a:endParaRPr lang="en-US" sz="1050" b="1" dirty="0" smtClean="0">
              <a:latin typeface="Myriad Pro" pitchFamily="34" charset="0"/>
            </a:endParaRPr>
          </a:p>
          <a:p>
            <a:r>
              <a:rPr lang="en-US" sz="2800" b="1" dirty="0" smtClean="0">
                <a:latin typeface="Myriad Pro" pitchFamily="34" charset="0"/>
              </a:rPr>
              <a:t> ∑</a:t>
            </a:r>
            <a:r>
              <a:rPr lang="en-US" sz="2800" b="1" baseline="-25000" dirty="0" smtClean="0">
                <a:latin typeface="Myriad Pro" pitchFamily="34" charset="0"/>
              </a:rPr>
              <a:t>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= 1 	      </a:t>
            </a:r>
            <a:r>
              <a:rPr lang="en-US" sz="2000" dirty="0" smtClean="0">
                <a:latin typeface="Myriad Pro" pitchFamily="34" charset="0"/>
              </a:rPr>
              <a:t>(every node eventually activates)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err="1" smtClean="0">
                <a:latin typeface="Myriad Pro" pitchFamily="34" charset="0"/>
              </a:rPr>
              <a:t>i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dirty="0" err="1">
                <a:latin typeface="Myriad Pro" pitchFamily="34" charset="0"/>
              </a:rPr>
              <a:t>x</a:t>
            </a:r>
            <a:r>
              <a:rPr lang="en-US" sz="2800" b="1" baseline="-25000" dirty="0" err="1">
                <a:latin typeface="Myriad Pro" pitchFamily="34" charset="0"/>
              </a:rPr>
              <a:t>it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n-US" sz="2800" b="1" dirty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= 1 	     </a:t>
            </a:r>
            <a:r>
              <a:rPr lang="en-US" sz="2000" dirty="0" smtClean="0">
                <a:latin typeface="Myriad Pro" pitchFamily="34" charset="0"/>
              </a:rPr>
              <a:t>(one node activates per </a:t>
            </a:r>
            <a:r>
              <a:rPr lang="en-US" sz="2000" dirty="0" err="1" smtClean="0">
                <a:latin typeface="Myriad Pro" pitchFamily="34" charset="0"/>
              </a:rPr>
              <a:t>timestep</a:t>
            </a:r>
            <a:r>
              <a:rPr lang="en-US" sz="2000" dirty="0" smtClean="0">
                <a:latin typeface="Myriad Pro" pitchFamily="34" charset="0"/>
              </a:rPr>
              <a:t>)</a:t>
            </a:r>
          </a:p>
          <a:p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 smtClean="0">
                <a:latin typeface="Myriad Pro" pitchFamily="34" charset="0"/>
              </a:rPr>
              <a:t>edges (</a:t>
            </a:r>
            <a:r>
              <a:rPr lang="en-US" sz="2800" b="1" baseline="-25000" dirty="0" err="1" smtClean="0">
                <a:latin typeface="Myriad Pro" pitchFamily="34" charset="0"/>
              </a:rPr>
              <a:t>i,j</a:t>
            </a:r>
            <a:r>
              <a:rPr lang="en-US" sz="2800" b="1" baseline="-25000" dirty="0" smtClean="0">
                <a:latin typeface="Myriad Pro" pitchFamily="34" charset="0"/>
              </a:rPr>
              <a:t>) </a:t>
            </a:r>
            <a:r>
              <a:rPr lang="en-US" sz="2800" b="1" dirty="0" smtClean="0">
                <a:latin typeface="Myriad Pro" pitchFamily="34" charset="0"/>
              </a:rPr>
              <a:t>∑</a:t>
            </a:r>
            <a:r>
              <a:rPr lang="en-US" sz="2800" b="1" baseline="-25000" dirty="0">
                <a:latin typeface="Myriad Pro" pitchFamily="34" charset="0"/>
              </a:rPr>
              <a:t> 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&lt;t</a:t>
            </a:r>
            <a:r>
              <a:rPr lang="en-US" sz="2800" b="1" dirty="0" smtClean="0">
                <a:latin typeface="Myriad Pro" pitchFamily="34" charset="0"/>
              </a:rPr>
              <a:t> 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j</a:t>
            </a:r>
            <a:r>
              <a:rPr lang="el-GR" sz="2800" b="1" baseline="-25000" dirty="0" smtClean="0">
                <a:latin typeface="Myriad Pro" pitchFamily="34" charset="0"/>
              </a:rPr>
              <a:t>τ</a:t>
            </a:r>
            <a:r>
              <a:rPr lang="en-US" sz="2800" b="1" baseline="-25000" dirty="0" smtClean="0">
                <a:latin typeface="Myriad Pro" pitchFamily="34" charset="0"/>
              </a:rPr>
              <a:t> </a:t>
            </a:r>
            <a:r>
              <a:rPr lang="en-US" sz="2800" b="1" dirty="0" smtClean="0">
                <a:latin typeface="Myriad Pro" pitchFamily="34" charset="0"/>
              </a:rPr>
              <a:t> ≥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800" b="1" dirty="0" smtClean="0">
                <a:latin typeface="Myriad Pro" pitchFamily="34" charset="0"/>
              </a:rPr>
              <a:t> 	         </a:t>
            </a:r>
            <a:r>
              <a:rPr lang="en-US" sz="2000" dirty="0" smtClean="0">
                <a:latin typeface="Myriad Pro" pitchFamily="34" charset="0"/>
              </a:rPr>
              <a:t>(connectivity)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1885950" y="1360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>
            <a:endCxn id="60" idx="1"/>
          </p:cNvCxnSpPr>
          <p:nvPr/>
        </p:nvCxnSpPr>
        <p:spPr bwMode="auto">
          <a:xfrm>
            <a:off x="1600200" y="1056174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74" idx="7"/>
          </p:cNvCxnSpPr>
          <p:nvPr/>
        </p:nvCxnSpPr>
        <p:spPr bwMode="auto">
          <a:xfrm flipH="1">
            <a:off x="1558832" y="1141076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74" idx="5"/>
            <a:endCxn id="60" idx="2"/>
          </p:cNvCxnSpPr>
          <p:nvPr/>
        </p:nvCxnSpPr>
        <p:spPr bwMode="auto">
          <a:xfrm flipV="1">
            <a:off x="1558832" y="1437174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Oval 63"/>
          <p:cNvSpPr/>
          <p:nvPr/>
        </p:nvSpPr>
        <p:spPr bwMode="auto">
          <a:xfrm flipV="1">
            <a:off x="933450" y="290402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 flipV="1">
            <a:off x="1009650" y="244682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>
            <a:stCxn id="64" idx="6"/>
            <a:endCxn id="76" idx="1"/>
          </p:cNvCxnSpPr>
          <p:nvPr/>
        </p:nvCxnSpPr>
        <p:spPr bwMode="auto">
          <a:xfrm flipV="1">
            <a:off x="1085850" y="2348306"/>
            <a:ext cx="8224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4" idx="6"/>
            <a:endCxn id="75" idx="1"/>
          </p:cNvCxnSpPr>
          <p:nvPr/>
        </p:nvCxnSpPr>
        <p:spPr bwMode="auto">
          <a:xfrm flipV="1">
            <a:off x="1085850" y="2348306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75" idx="2"/>
            <a:endCxn id="65" idx="5"/>
          </p:cNvCxnSpPr>
          <p:nvPr/>
        </p:nvCxnSpPr>
        <p:spPr bwMode="auto">
          <a:xfrm flipH="1">
            <a:off x="1139732" y="2294424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64" idx="4"/>
            <a:endCxn id="65" idx="1"/>
          </p:cNvCxnSpPr>
          <p:nvPr/>
        </p:nvCxnSpPr>
        <p:spPr bwMode="auto">
          <a:xfrm flipV="1">
            <a:off x="1009650" y="2576906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75" idx="5"/>
            <a:endCxn id="76" idx="2"/>
          </p:cNvCxnSpPr>
          <p:nvPr/>
        </p:nvCxnSpPr>
        <p:spPr bwMode="auto">
          <a:xfrm>
            <a:off x="1558832" y="2240542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Oval 70"/>
          <p:cNvSpPr/>
          <p:nvPr/>
        </p:nvSpPr>
        <p:spPr bwMode="auto">
          <a:xfrm flipV="1">
            <a:off x="1524000" y="1761024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>
            <a:stCxn id="71" idx="0"/>
            <a:endCxn id="75" idx="4"/>
          </p:cNvCxnSpPr>
          <p:nvPr/>
        </p:nvCxnSpPr>
        <p:spPr bwMode="auto">
          <a:xfrm flipH="1">
            <a:off x="1504950" y="1913424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74" idx="4"/>
            <a:endCxn id="71" idx="3"/>
          </p:cNvCxnSpPr>
          <p:nvPr/>
        </p:nvCxnSpPr>
        <p:spPr bwMode="auto">
          <a:xfrm>
            <a:off x="1504950" y="1513374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1428750" y="1360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 flipV="1">
            <a:off x="1428750" y="2218224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 flipV="1">
            <a:off x="1885950" y="221822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600200" y="979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" y="815608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4</a:t>
            </a:r>
          </a:p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= 5</a:t>
            </a:r>
            <a:endParaRPr lang="en-US" sz="2000" b="1" dirty="0" smtClean="0">
              <a:solidFill>
                <a:srgbClr val="FFC00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6</a:t>
            </a:r>
            <a:endParaRPr lang="en-US" sz="2000" b="1" dirty="0">
              <a:solidFill>
                <a:srgbClr val="00B0F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8</a:t>
            </a:r>
            <a:endParaRPr lang="en-US" sz="20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28600" y="3798157"/>
            <a:ext cx="5765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Here’s a subset of a feasible LP solution (the </a:t>
            </a:r>
            <a:r>
              <a:rPr lang="en-US" sz="2800" b="1" dirty="0" err="1" smtClean="0">
                <a:latin typeface="Myriad Pro" pitchFamily="34" charset="0"/>
              </a:rPr>
              <a:t>x</a:t>
            </a:r>
            <a:r>
              <a:rPr lang="en-US" sz="2800" b="1" baseline="-25000" dirty="0" err="1" smtClean="0">
                <a:latin typeface="Myriad Pro" pitchFamily="34" charset="0"/>
              </a:rPr>
              <a:t>it</a:t>
            </a:r>
            <a:r>
              <a:rPr lang="en-US" sz="2000" b="1" dirty="0" smtClean="0">
                <a:latin typeface="Myriad Pro" pitchFamily="34" charset="0"/>
              </a:rPr>
              <a:t> )</a:t>
            </a:r>
          </a:p>
        </p:txBody>
      </p:sp>
      <p:cxnSp>
        <p:nvCxnSpPr>
          <p:cNvPr id="165" name="Straight Arrow Connector 164"/>
          <p:cNvCxnSpPr>
            <a:stCxn id="101" idx="2"/>
          </p:cNvCxnSpPr>
          <p:nvPr/>
        </p:nvCxnSpPr>
        <p:spPr bwMode="auto">
          <a:xfrm>
            <a:off x="1181100" y="4707693"/>
            <a:ext cx="691116" cy="2947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3" name="Oval 202"/>
          <p:cNvSpPr/>
          <p:nvPr/>
        </p:nvSpPr>
        <p:spPr bwMode="auto">
          <a:xfrm flipV="1">
            <a:off x="895350" y="280877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Oval 203"/>
          <p:cNvSpPr/>
          <p:nvPr/>
        </p:nvSpPr>
        <p:spPr bwMode="auto">
          <a:xfrm flipV="1">
            <a:off x="1775637" y="210392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Oval 204"/>
          <p:cNvSpPr/>
          <p:nvPr/>
        </p:nvSpPr>
        <p:spPr bwMode="auto">
          <a:xfrm flipV="1">
            <a:off x="1374868" y="12621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 flipV="1">
            <a:off x="1775637" y="124313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 flipV="1">
            <a:off x="1486343" y="876833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1" name="Straight Arrow Connector 210"/>
          <p:cNvCxnSpPr>
            <a:stCxn id="114" idx="2"/>
            <a:endCxn id="149" idx="0"/>
          </p:cNvCxnSpPr>
          <p:nvPr/>
        </p:nvCxnSpPr>
        <p:spPr bwMode="auto">
          <a:xfrm>
            <a:off x="1877533" y="5310839"/>
            <a:ext cx="664534" cy="3000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Straight Arrow Connector 213"/>
          <p:cNvCxnSpPr>
            <a:stCxn id="149" idx="0"/>
            <a:endCxn id="116" idx="2"/>
          </p:cNvCxnSpPr>
          <p:nvPr/>
        </p:nvCxnSpPr>
        <p:spPr bwMode="auto">
          <a:xfrm flipV="1">
            <a:off x="2542067" y="5311408"/>
            <a:ext cx="696433" cy="2994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9" name="Straight Arrow Connector 218"/>
          <p:cNvCxnSpPr>
            <a:stCxn id="101" idx="2"/>
            <a:endCxn id="116" idx="0"/>
          </p:cNvCxnSpPr>
          <p:nvPr/>
        </p:nvCxnSpPr>
        <p:spPr bwMode="auto">
          <a:xfrm>
            <a:off x="1181100" y="4707693"/>
            <a:ext cx="2057400" cy="2935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2" name="Straight Arrow Connector 221"/>
          <p:cNvCxnSpPr>
            <a:stCxn id="116" idx="0"/>
            <a:endCxn id="108" idx="2"/>
          </p:cNvCxnSpPr>
          <p:nvPr/>
        </p:nvCxnSpPr>
        <p:spPr bwMode="auto">
          <a:xfrm flipV="1">
            <a:off x="3238500" y="4708262"/>
            <a:ext cx="675167" cy="2930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2552700" y="685800"/>
            <a:ext cx="6438899" cy="1978465"/>
          </a:xfrm>
          <a:prstGeom prst="rect">
            <a:avLst/>
          </a:prstGeom>
          <a:solidFill>
            <a:schemeClr val="bg1">
              <a:alpha val="7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867953" y="3940377"/>
            <a:ext cx="2895047" cy="25776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  <a:sym typeface="Wingdings"/>
              </a:rPr>
              <a:t> </a:t>
            </a:r>
            <a:r>
              <a:rPr lang="en-US" sz="2000" b="1" dirty="0" smtClean="0">
                <a:latin typeface="Myriad Pro" pitchFamily="34" charset="0"/>
              </a:rPr>
              <a:t>      </a:t>
            </a:r>
            <a:r>
              <a:rPr lang="en-US" sz="2000" dirty="0" smtClean="0">
                <a:latin typeface="Myriad Pro" pitchFamily="34" charset="0"/>
              </a:rPr>
              <a:t>activates by time </a:t>
            </a:r>
            <a:r>
              <a:rPr lang="en-US" sz="2000" b="1" dirty="0" smtClean="0">
                <a:latin typeface="Myriad Pro" pitchFamily="34" charset="0"/>
              </a:rPr>
              <a:t>6 </a:t>
            </a:r>
            <a:r>
              <a:rPr lang="en-US" sz="2000" dirty="0" smtClean="0">
                <a:latin typeface="Myriad Pro" pitchFamily="34" charset="0"/>
              </a:rPr>
              <a:t>with probability </a:t>
            </a:r>
            <a:r>
              <a:rPr lang="en-US" sz="2000" dirty="0" smtClean="0"/>
              <a:t>∝</a:t>
            </a:r>
            <a:r>
              <a:rPr lang="en-US" sz="2000" b="1" dirty="0" smtClean="0">
                <a:latin typeface="Myriad Pro" pitchFamily="34" charset="0"/>
              </a:rPr>
              <a:t> 0.9</a:t>
            </a:r>
          </a:p>
          <a:p>
            <a:pPr algn="ctr"/>
            <a:endParaRPr lang="en-US" sz="1100" b="1" dirty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Wait.</a:t>
            </a:r>
          </a:p>
          <a:p>
            <a:pPr algn="ctr"/>
            <a:r>
              <a:rPr lang="en-US" sz="2000" dirty="0" smtClean="0">
                <a:latin typeface="Myriad Pro" pitchFamily="34" charset="0"/>
              </a:rPr>
              <a:t>Looks like        is a </a:t>
            </a:r>
          </a:p>
          <a:p>
            <a:pPr algn="ctr"/>
            <a:r>
              <a:rPr lang="en-US" sz="2000" dirty="0" smtClean="0">
                <a:latin typeface="Myriad Pro" pitchFamily="34" charset="0"/>
              </a:rPr>
              <a:t>seed for itself!</a:t>
            </a:r>
          </a:p>
          <a:p>
            <a:pPr algn="ctr"/>
            <a:endParaRPr lang="en-US" sz="1050" b="1" dirty="0">
              <a:latin typeface="Myriad Pro" pitchFamily="34" charset="0"/>
            </a:endParaRPr>
          </a:p>
          <a:p>
            <a:pPr algn="ctr"/>
            <a:r>
              <a:rPr lang="en-US" sz="2000" b="1" dirty="0" smtClean="0">
                <a:latin typeface="Myriad Pro" pitchFamily="34" charset="0"/>
              </a:rPr>
              <a:t>This is bad for us.</a:t>
            </a:r>
            <a:endParaRPr lang="en-US" sz="2000" b="1" dirty="0">
              <a:latin typeface="Myriad Pro" pitchFamily="34" charset="0"/>
            </a:endParaRPr>
          </a:p>
          <a:p>
            <a:pPr algn="ctr"/>
            <a:endParaRPr lang="en-US" sz="2000" b="1" dirty="0" smtClean="0">
              <a:latin typeface="Myriad Pro" pitchFamily="34" charset="0"/>
            </a:endParaRPr>
          </a:p>
        </p:txBody>
      </p:sp>
      <p:sp>
        <p:nvSpPr>
          <p:cNvPr id="228" name="Oval 227"/>
          <p:cNvSpPr/>
          <p:nvPr/>
        </p:nvSpPr>
        <p:spPr bwMode="auto">
          <a:xfrm flipV="1">
            <a:off x="6400800" y="4060112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Oval 228"/>
          <p:cNvSpPr/>
          <p:nvPr/>
        </p:nvSpPr>
        <p:spPr bwMode="auto">
          <a:xfrm flipV="1">
            <a:off x="7543800" y="5126912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93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43" grpId="0" animBg="1"/>
      <p:bldP spid="227" grpId="0" build="p"/>
      <p:bldP spid="228" grpId="0" animBg="1"/>
      <p:bldP spid="2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 256"/>
          <p:cNvGrpSpPr/>
          <p:nvPr/>
        </p:nvGrpSpPr>
        <p:grpSpPr>
          <a:xfrm>
            <a:off x="-152400" y="4073667"/>
            <a:ext cx="6238874" cy="2381310"/>
            <a:chOff x="-152400" y="3562290"/>
            <a:chExt cx="6238874" cy="2381310"/>
          </a:xfrm>
        </p:grpSpPr>
        <p:cxnSp>
          <p:nvCxnSpPr>
            <p:cNvPr id="258" name="Straight Connector 257"/>
            <p:cNvCxnSpPr/>
            <p:nvPr/>
          </p:nvCxnSpPr>
          <p:spPr bwMode="auto">
            <a:xfrm>
              <a:off x="4959645" y="3810000"/>
              <a:ext cx="0" cy="175982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Straight Connector 258"/>
            <p:cNvCxnSpPr/>
            <p:nvPr/>
          </p:nvCxnSpPr>
          <p:spPr bwMode="auto">
            <a:xfrm>
              <a:off x="2209800" y="3783668"/>
              <a:ext cx="0" cy="175982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0" name="Straight Connector 259"/>
            <p:cNvCxnSpPr/>
            <p:nvPr/>
          </p:nvCxnSpPr>
          <p:spPr bwMode="auto">
            <a:xfrm>
              <a:off x="2895600" y="3810000"/>
              <a:ext cx="0" cy="175982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1" name="Rectangle 260"/>
            <p:cNvSpPr/>
            <p:nvPr/>
          </p:nvSpPr>
          <p:spPr bwMode="auto">
            <a:xfrm>
              <a:off x="315433" y="3885631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990600" y="3886200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0.3</a:t>
              </a: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676400" y="3886200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0.1</a:t>
              </a: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3515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30373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37231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0.6</a:t>
              </a: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4398334" y="3887338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5094767" y="3886769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326066" y="4488777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001233" y="4489346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687033" y="4489346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0.3</a:t>
              </a: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3622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30480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0.6</a:t>
              </a: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37338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0.1</a:t>
              </a: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4408967" y="4490484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5105400" y="4489915"/>
              <a:ext cx="381000" cy="31011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315433" y="5098377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990600" y="5098946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676400" y="5098946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3515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0.3</a:t>
              </a: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30373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37231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4398334" y="5100084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</a:t>
              </a: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5094767" y="5099515"/>
              <a:ext cx="381000" cy="31011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0.7</a:t>
              </a:r>
            </a:p>
          </p:txBody>
        </p:sp>
        <p:cxnSp>
          <p:nvCxnSpPr>
            <p:cNvPr id="285" name="Straight Arrow Connector 284"/>
            <p:cNvCxnSpPr/>
            <p:nvPr/>
          </p:nvCxnSpPr>
          <p:spPr bwMode="auto">
            <a:xfrm>
              <a:off x="151513" y="5562600"/>
              <a:ext cx="556348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6" name="Rectangle 285"/>
            <p:cNvSpPr/>
            <p:nvPr/>
          </p:nvSpPr>
          <p:spPr>
            <a:xfrm>
              <a:off x="5638800" y="5408493"/>
              <a:ext cx="44767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Myriad Pro" pitchFamily="34" charset="0"/>
                </a:rPr>
                <a:t>t</a:t>
              </a:r>
              <a:endParaRPr lang="en-US" sz="2000" dirty="0"/>
            </a:p>
          </p:txBody>
        </p:sp>
        <p:cxnSp>
          <p:nvCxnSpPr>
            <p:cNvPr id="287" name="Straight Arrow Connector 286"/>
            <p:cNvCxnSpPr/>
            <p:nvPr/>
          </p:nvCxnSpPr>
          <p:spPr bwMode="auto">
            <a:xfrm flipV="1">
              <a:off x="228600" y="3657601"/>
              <a:ext cx="0" cy="19509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>
              <a:off x="-152400" y="3562290"/>
              <a:ext cx="44767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Myriad Pro" pitchFamily="34" charset="0"/>
                </a:rPr>
                <a:t>i</a:t>
              </a:r>
              <a:endParaRPr lang="en-US" sz="2000" dirty="0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750828" y="5543490"/>
              <a:ext cx="38184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  <a:latin typeface="Myriad Pro" pitchFamily="34" charset="0"/>
                </a:rPr>
                <a:t>      </a:t>
              </a:r>
              <a:r>
                <a:rPr lang="el-GR" sz="2000" b="1" dirty="0" smtClean="0">
                  <a:solidFill>
                    <a:srgbClr val="00B05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C00000"/>
                  </a:solidFill>
                  <a:latin typeface="Myriad Pro" pitchFamily="34" charset="0"/>
                </a:rPr>
                <a:t>     </a:t>
              </a:r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      </a:t>
              </a:r>
              <a:r>
                <a:rPr lang="el-GR" sz="2000" b="1" dirty="0" smtClean="0">
                  <a:solidFill>
                    <a:srgbClr val="FFC000"/>
                  </a:solidFill>
                  <a:latin typeface="Myriad Pro" pitchFamily="34" charset="0"/>
                </a:rPr>
                <a:t>θ</a:t>
              </a:r>
              <a:r>
                <a:rPr lang="en-US" sz="2000" b="1" dirty="0">
                  <a:solidFill>
                    <a:srgbClr val="FFC000"/>
                  </a:solidFill>
                  <a:latin typeface="Myriad Pro" pitchFamily="34" charset="0"/>
                </a:rPr>
                <a:t> </a:t>
              </a:r>
              <a:r>
                <a:rPr lang="en-US" sz="2000" b="1" dirty="0" smtClean="0">
                  <a:solidFill>
                    <a:srgbClr val="FFC000"/>
                  </a:solidFill>
                  <a:latin typeface="Myriad Pro" pitchFamily="34" charset="0"/>
                </a:rPr>
                <a:t>    	          </a:t>
              </a:r>
              <a:r>
                <a:rPr lang="en-US" sz="2000" b="1" dirty="0" smtClean="0">
                  <a:solidFill>
                    <a:srgbClr val="00B0F0"/>
                  </a:solidFill>
                  <a:latin typeface="Myriad Pro" pitchFamily="34" charset="0"/>
                </a:rPr>
                <a:t>              </a:t>
              </a:r>
              <a:r>
                <a:rPr lang="el-GR" sz="2000" b="1" dirty="0" smtClean="0">
                  <a:solidFill>
                    <a:srgbClr val="002060"/>
                  </a:solidFill>
                  <a:latin typeface="Myriad Pro" pitchFamily="34" charset="0"/>
                </a:rPr>
                <a:t>θ</a:t>
              </a:r>
              <a:r>
                <a:rPr lang="en-US" sz="2000" b="1" dirty="0" smtClean="0">
                  <a:solidFill>
                    <a:srgbClr val="002060"/>
                  </a:solidFill>
                  <a:latin typeface="Myriad Pro" pitchFamily="34" charset="0"/>
                </a:rPr>
                <a:t> </a:t>
              </a:r>
              <a:endParaRPr lang="en-US" sz="2000" dirty="0"/>
            </a:p>
          </p:txBody>
        </p:sp>
      </p:grpSp>
      <p:cxnSp>
        <p:nvCxnSpPr>
          <p:cNvPr id="193" name="Straight Connector 192"/>
          <p:cNvCxnSpPr/>
          <p:nvPr/>
        </p:nvCxnSpPr>
        <p:spPr bwMode="auto">
          <a:xfrm>
            <a:off x="4957985" y="3781455"/>
            <a:ext cx="0" cy="229967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08140" y="3789616"/>
            <a:ext cx="0" cy="226518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893940" y="3789616"/>
            <a:ext cx="0" cy="229151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313773" y="4396940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988940" y="4397509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0.3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1674740" y="4397509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0.1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2349907" y="4398078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3035707" y="4398078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3721507" y="4398078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0.6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396674" y="4398647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093107" y="4398078"/>
            <a:ext cx="381000" cy="31011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24406" y="5000086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999573" y="5000655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1685373" y="5000655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0.3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2360540" y="5001224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046340" y="5001224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732140" y="5001224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0.1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4407307" y="5001793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5103740" y="5001224"/>
            <a:ext cx="381000" cy="3101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313773" y="5609686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988940" y="5610255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1674740" y="5610255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2349907" y="5610824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0.3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035707" y="5610824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3721507" y="5610824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4396674" y="5611393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5093107" y="5610824"/>
            <a:ext cx="381000" cy="31011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0.7</a:t>
            </a: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149853" y="6073909"/>
            <a:ext cx="55634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Rectangle 160"/>
          <p:cNvSpPr/>
          <p:nvPr/>
        </p:nvSpPr>
        <p:spPr>
          <a:xfrm>
            <a:off x="5637140" y="5919802"/>
            <a:ext cx="447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Myriad Pro" pitchFamily="34" charset="0"/>
              </a:rPr>
              <a:t>t</a:t>
            </a:r>
            <a:endParaRPr lang="en-US" sz="2000" dirty="0"/>
          </a:p>
        </p:txBody>
      </p:sp>
      <p:cxnSp>
        <p:nvCxnSpPr>
          <p:cNvPr id="162" name="Straight Arrow Connector 161"/>
          <p:cNvCxnSpPr>
            <a:endCxn id="159" idx="1"/>
          </p:cNvCxnSpPr>
          <p:nvPr/>
        </p:nvCxnSpPr>
        <p:spPr bwMode="auto">
          <a:xfrm flipH="1" flipV="1">
            <a:off x="217414" y="3581400"/>
            <a:ext cx="9526" cy="25384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Rectangle 162"/>
          <p:cNvSpPr/>
          <p:nvPr/>
        </p:nvSpPr>
        <p:spPr>
          <a:xfrm>
            <a:off x="0" y="3581400"/>
            <a:ext cx="447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latin typeface="Myriad Pro" pitchFamily="34" charset="0"/>
              </a:rPr>
              <a:t>i</a:t>
            </a:r>
            <a:endParaRPr lang="en-US" sz="2000" dirty="0"/>
          </a:p>
        </p:txBody>
      </p:sp>
      <p:sp>
        <p:nvSpPr>
          <p:cNvPr id="192" name="Rectangle 191"/>
          <p:cNvSpPr/>
          <p:nvPr/>
        </p:nvSpPr>
        <p:spPr>
          <a:xfrm>
            <a:off x="1749168" y="6054799"/>
            <a:ext cx="38184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   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     </a:t>
            </a:r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   	         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             </a:t>
            </a:r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685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Idea 3: </a:t>
            </a:r>
            <a:r>
              <a:rPr lang="en-US" dirty="0" smtClean="0"/>
              <a:t>Network flows: Adding flow constraints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 bwMode="auto">
          <a:xfrm>
            <a:off x="1885950" y="1360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>
            <a:endCxn id="60" idx="1"/>
          </p:cNvCxnSpPr>
          <p:nvPr/>
        </p:nvCxnSpPr>
        <p:spPr bwMode="auto">
          <a:xfrm>
            <a:off x="1600200" y="1056174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74" idx="7"/>
          </p:cNvCxnSpPr>
          <p:nvPr/>
        </p:nvCxnSpPr>
        <p:spPr bwMode="auto">
          <a:xfrm flipH="1">
            <a:off x="1558832" y="1141076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74" idx="5"/>
            <a:endCxn id="60" idx="2"/>
          </p:cNvCxnSpPr>
          <p:nvPr/>
        </p:nvCxnSpPr>
        <p:spPr bwMode="auto">
          <a:xfrm flipV="1">
            <a:off x="1558832" y="1437174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Oval 63"/>
          <p:cNvSpPr/>
          <p:nvPr/>
        </p:nvSpPr>
        <p:spPr bwMode="auto">
          <a:xfrm flipV="1">
            <a:off x="933450" y="290402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 flipV="1">
            <a:off x="1009650" y="244682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>
            <a:stCxn id="64" idx="6"/>
            <a:endCxn id="76" idx="1"/>
          </p:cNvCxnSpPr>
          <p:nvPr/>
        </p:nvCxnSpPr>
        <p:spPr bwMode="auto">
          <a:xfrm flipV="1">
            <a:off x="1085850" y="2348306"/>
            <a:ext cx="8224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4" idx="6"/>
            <a:endCxn id="75" idx="1"/>
          </p:cNvCxnSpPr>
          <p:nvPr/>
        </p:nvCxnSpPr>
        <p:spPr bwMode="auto">
          <a:xfrm flipV="1">
            <a:off x="1085850" y="2348306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75" idx="2"/>
            <a:endCxn id="65" idx="5"/>
          </p:cNvCxnSpPr>
          <p:nvPr/>
        </p:nvCxnSpPr>
        <p:spPr bwMode="auto">
          <a:xfrm flipH="1">
            <a:off x="1139732" y="2294424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64" idx="4"/>
            <a:endCxn id="65" idx="1"/>
          </p:cNvCxnSpPr>
          <p:nvPr/>
        </p:nvCxnSpPr>
        <p:spPr bwMode="auto">
          <a:xfrm flipV="1">
            <a:off x="1009650" y="2576906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75" idx="5"/>
            <a:endCxn id="76" idx="2"/>
          </p:cNvCxnSpPr>
          <p:nvPr/>
        </p:nvCxnSpPr>
        <p:spPr bwMode="auto">
          <a:xfrm>
            <a:off x="1558832" y="2240542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Oval 70"/>
          <p:cNvSpPr/>
          <p:nvPr/>
        </p:nvSpPr>
        <p:spPr bwMode="auto">
          <a:xfrm flipV="1">
            <a:off x="1524000" y="1761024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>
            <a:stCxn id="71" idx="0"/>
            <a:endCxn id="75" idx="4"/>
          </p:cNvCxnSpPr>
          <p:nvPr/>
        </p:nvCxnSpPr>
        <p:spPr bwMode="auto">
          <a:xfrm flipH="1">
            <a:off x="1504950" y="1913424"/>
            <a:ext cx="9525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74" idx="4"/>
            <a:endCxn id="71" idx="3"/>
          </p:cNvCxnSpPr>
          <p:nvPr/>
        </p:nvCxnSpPr>
        <p:spPr bwMode="auto">
          <a:xfrm>
            <a:off x="1504950" y="1513374"/>
            <a:ext cx="41368" cy="269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1428750" y="1360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 flipV="1">
            <a:off x="1428750" y="2218224"/>
            <a:ext cx="152400" cy="152400"/>
          </a:xfrm>
          <a:prstGeom prst="ellipse">
            <a:avLst/>
          </a:prstGeom>
          <a:solidFill>
            <a:srgbClr val="FFC000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 flipV="1">
            <a:off x="1885950" y="221822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600200" y="97997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" y="815608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= 2</a:t>
            </a:r>
          </a:p>
          <a:p>
            <a:pPr algn="ctr"/>
            <a:r>
              <a:rPr lang="el-GR" sz="2000" b="1" dirty="0" smtClean="0">
                <a:solidFill>
                  <a:srgbClr val="00B05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= 4</a:t>
            </a:r>
          </a:p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FFC0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Myriad Pro" pitchFamily="34" charset="0"/>
              </a:rPr>
              <a:t>= 5</a:t>
            </a:r>
            <a:endParaRPr lang="en-US" sz="2000" b="1" dirty="0" smtClean="0">
              <a:solidFill>
                <a:srgbClr val="FFC00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6</a:t>
            </a:r>
            <a:endParaRPr lang="en-US" sz="2000" b="1" dirty="0">
              <a:solidFill>
                <a:srgbClr val="00B0F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8</a:t>
            </a:r>
            <a:endParaRPr lang="en-US" sz="2000" dirty="0"/>
          </a:p>
        </p:txBody>
      </p:sp>
      <p:sp>
        <p:nvSpPr>
          <p:cNvPr id="203" name="Oval 202"/>
          <p:cNvSpPr/>
          <p:nvPr/>
        </p:nvSpPr>
        <p:spPr bwMode="auto">
          <a:xfrm flipV="1">
            <a:off x="895350" y="280877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Oval 203"/>
          <p:cNvSpPr/>
          <p:nvPr/>
        </p:nvSpPr>
        <p:spPr bwMode="auto">
          <a:xfrm flipV="1">
            <a:off x="1775637" y="210392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Oval 204"/>
          <p:cNvSpPr/>
          <p:nvPr/>
        </p:nvSpPr>
        <p:spPr bwMode="auto">
          <a:xfrm flipV="1">
            <a:off x="1374868" y="12621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 flipV="1">
            <a:off x="1775637" y="124313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93614" y="3787909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68781" y="3788478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1654581" y="3788478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2329748" y="3789047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015548" y="3789047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3701348" y="3789047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4376515" y="3789616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072948" y="3789047"/>
            <a:ext cx="381000" cy="31011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0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414" y="3381345"/>
            <a:ext cx="963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latin typeface="Myriad Pro" pitchFamily="34" charset="0"/>
              </a:rPr>
              <a:t>source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66146" y="3775947"/>
            <a:ext cx="420209" cy="316762"/>
          </a:xfrm>
          <a:prstGeom prst="roundRect">
            <a:avLst/>
          </a:prstGeom>
          <a:noFill/>
          <a:ln w="762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CC99FF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999573" y="4396940"/>
            <a:ext cx="4474533" cy="305938"/>
          </a:xfrm>
          <a:prstGeom prst="roundRect">
            <a:avLst/>
          </a:prstGeom>
          <a:noFill/>
          <a:ln w="762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CC99FF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446139" y="3225964"/>
            <a:ext cx="4222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The (      , 2) flow problem</a:t>
            </a:r>
          </a:p>
        </p:txBody>
      </p:sp>
      <p:sp>
        <p:nvSpPr>
          <p:cNvPr id="123" name="Oval 122"/>
          <p:cNvSpPr/>
          <p:nvPr/>
        </p:nvSpPr>
        <p:spPr bwMode="auto">
          <a:xfrm flipV="1">
            <a:off x="2168212" y="3350112"/>
            <a:ext cx="152400" cy="152400"/>
          </a:xfrm>
          <a:prstGeom prst="ellipse">
            <a:avLst/>
          </a:prstGeom>
          <a:solidFill>
            <a:srgbClr val="00B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572126" y="4171890"/>
            <a:ext cx="828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00080"/>
                </a:solidFill>
                <a:latin typeface="Myriad Pro" pitchFamily="34" charset="0"/>
              </a:rPr>
              <a:t>sinks</a:t>
            </a:r>
          </a:p>
        </p:txBody>
      </p:sp>
      <p:cxnSp>
        <p:nvCxnSpPr>
          <p:cNvPr id="126" name="Straight Arrow Connector 125"/>
          <p:cNvCxnSpPr>
            <a:endCxn id="101" idx="0"/>
          </p:cNvCxnSpPr>
          <p:nvPr/>
        </p:nvCxnSpPr>
        <p:spPr bwMode="auto">
          <a:xfrm>
            <a:off x="705406" y="4099732"/>
            <a:ext cx="474034" cy="2977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01" idx="2"/>
            <a:endCxn id="114" idx="0"/>
          </p:cNvCxnSpPr>
          <p:nvPr/>
        </p:nvCxnSpPr>
        <p:spPr bwMode="auto">
          <a:xfrm>
            <a:off x="1179440" y="4707625"/>
            <a:ext cx="696433" cy="2930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Straight Arrow Connector 143"/>
          <p:cNvCxnSpPr>
            <a:stCxn id="114" idx="2"/>
            <a:endCxn id="149" idx="0"/>
          </p:cNvCxnSpPr>
          <p:nvPr/>
        </p:nvCxnSpPr>
        <p:spPr bwMode="auto">
          <a:xfrm>
            <a:off x="1875873" y="5310771"/>
            <a:ext cx="664534" cy="3000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Straight Arrow Connector 153"/>
          <p:cNvCxnSpPr>
            <a:stCxn id="149" idx="0"/>
            <a:endCxn id="116" idx="2"/>
          </p:cNvCxnSpPr>
          <p:nvPr/>
        </p:nvCxnSpPr>
        <p:spPr bwMode="auto">
          <a:xfrm flipV="1">
            <a:off x="2540407" y="5311340"/>
            <a:ext cx="696433" cy="2994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Straight Arrow Connector 157"/>
          <p:cNvCxnSpPr>
            <a:stCxn id="101" idx="2"/>
            <a:endCxn id="116" idx="0"/>
          </p:cNvCxnSpPr>
          <p:nvPr/>
        </p:nvCxnSpPr>
        <p:spPr bwMode="auto">
          <a:xfrm>
            <a:off x="1179440" y="4707625"/>
            <a:ext cx="2057400" cy="2935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284088" y="3689720"/>
            <a:ext cx="5576888" cy="2365079"/>
            <a:chOff x="2733674" y="1513373"/>
            <a:chExt cx="5576888" cy="2365079"/>
          </a:xfrm>
          <a:solidFill>
            <a:schemeClr val="bg1">
              <a:alpha val="85000"/>
            </a:schemeClr>
          </a:solidFill>
        </p:grpSpPr>
        <p:sp>
          <p:nvSpPr>
            <p:cNvPr id="233" name="Rectangle 232"/>
            <p:cNvSpPr/>
            <p:nvPr/>
          </p:nvSpPr>
          <p:spPr bwMode="auto">
            <a:xfrm>
              <a:off x="3392009" y="1513373"/>
              <a:ext cx="4625162" cy="552451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6150934" y="2577413"/>
              <a:ext cx="2159628" cy="695961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743200" y="3421977"/>
              <a:ext cx="1772759" cy="323185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5445640" y="3273374"/>
              <a:ext cx="2488686" cy="605078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773992" y="2759027"/>
              <a:ext cx="1081642" cy="38279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733674" y="2133600"/>
              <a:ext cx="540821" cy="4001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4703135" y="2808774"/>
              <a:ext cx="540821" cy="4001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2" name="TextBox 241"/>
          <p:cNvSpPr txBox="1"/>
          <p:nvPr/>
        </p:nvSpPr>
        <p:spPr>
          <a:xfrm>
            <a:off x="2590800" y="1058867"/>
            <a:ext cx="6528944" cy="12388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050" b="1" dirty="0">
              <a:latin typeface="Myriad Pro" pitchFamily="34" charset="0"/>
            </a:endParaRPr>
          </a:p>
          <a:p>
            <a:r>
              <a:rPr lang="en-US" sz="2000" b="1" dirty="0" smtClean="0">
                <a:latin typeface="Myriad Pro" pitchFamily="34" charset="0"/>
              </a:rPr>
              <a:t>We add a few extra constraints to the LP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Myriad Pro" pitchFamily="34" charset="0"/>
              </a:rPr>
              <a:t>Constrain a source node        to start at time 1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Myriad Pro" pitchFamily="34" charset="0"/>
              </a:rPr>
              <a:t>Require a solution to each </a:t>
            </a:r>
            <a:r>
              <a:rPr lang="en-US" sz="2400" b="1" dirty="0" smtClean="0">
                <a:latin typeface="Myriad Pro" pitchFamily="34" charset="0"/>
              </a:rPr>
              <a:t>(</a:t>
            </a:r>
            <a:r>
              <a:rPr lang="en-US" sz="2400" b="1" dirty="0" err="1" smtClean="0">
                <a:latin typeface="Myriad Pro" pitchFamily="34" charset="0"/>
              </a:rPr>
              <a:t>i,t</a:t>
            </a:r>
            <a:r>
              <a:rPr lang="en-US" sz="2400" b="1" dirty="0" smtClean="0">
                <a:latin typeface="Myriad Pro" pitchFamily="34" charset="0"/>
              </a:rPr>
              <a:t>) </a:t>
            </a:r>
            <a:r>
              <a:rPr lang="en-US" sz="2000" dirty="0" smtClean="0">
                <a:latin typeface="Myriad Pro" pitchFamily="34" charset="0"/>
              </a:rPr>
              <a:t>flow problem.</a:t>
            </a:r>
            <a:endParaRPr lang="en-US" sz="1800" dirty="0" smtClean="0">
              <a:latin typeface="Myriad Pro" pitchFamily="34" charset="0"/>
            </a:endParaRPr>
          </a:p>
        </p:txBody>
      </p:sp>
      <p:sp>
        <p:nvSpPr>
          <p:cNvPr id="243" name="Oval 242"/>
          <p:cNvSpPr/>
          <p:nvPr/>
        </p:nvSpPr>
        <p:spPr bwMode="auto">
          <a:xfrm>
            <a:off x="5779072" y="1634635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5" name="Straight Arrow Connector 154"/>
          <p:cNvCxnSpPr>
            <a:stCxn id="116" idx="0"/>
            <a:endCxn id="108" idx="2"/>
          </p:cNvCxnSpPr>
          <p:nvPr/>
        </p:nvCxnSpPr>
        <p:spPr bwMode="auto">
          <a:xfrm flipV="1">
            <a:off x="3236840" y="4708194"/>
            <a:ext cx="675167" cy="2930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6324600" y="3429000"/>
            <a:ext cx="2718944" cy="1477328"/>
            <a:chOff x="6324600" y="3429000"/>
            <a:chExt cx="2718944" cy="1477328"/>
          </a:xfrm>
        </p:grpSpPr>
        <p:sp>
          <p:nvSpPr>
            <p:cNvPr id="250" name="TextBox 249"/>
            <p:cNvSpPr txBox="1"/>
            <p:nvPr/>
          </p:nvSpPr>
          <p:spPr>
            <a:xfrm>
              <a:off x="6324600" y="3429000"/>
              <a:ext cx="2718944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Myriad Pro" pitchFamily="34" charset="0"/>
                </a:rPr>
                <a:t>The source             must supply the demand of all the sinks over paths of capacity given by node and edge weights.</a:t>
              </a:r>
              <a:endParaRPr lang="en-US" sz="1800" dirty="0" smtClean="0">
                <a:latin typeface="Myriad Pro" pitchFamily="34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7772400" y="3445745"/>
              <a:ext cx="381000" cy="31011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1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348856" y="5105400"/>
            <a:ext cx="2718944" cy="1754326"/>
            <a:chOff x="6348856" y="5118531"/>
            <a:chExt cx="2718944" cy="1754326"/>
          </a:xfrm>
        </p:grpSpPr>
        <p:sp>
          <p:nvSpPr>
            <p:cNvPr id="252" name="Rectangle 251"/>
            <p:cNvSpPr/>
            <p:nvPr/>
          </p:nvSpPr>
          <p:spPr bwMode="auto">
            <a:xfrm>
              <a:off x="7766807" y="5719723"/>
              <a:ext cx="381000" cy="3101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0.6</a:t>
              </a: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6348856" y="5118531"/>
              <a:ext cx="2718944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Myriad Pro" pitchFamily="34" charset="0"/>
                </a:rPr>
                <a:t>This flow problem has no solution, since we can’t supply the           sink!  </a:t>
              </a:r>
            </a:p>
            <a:p>
              <a:pPr algn="ctr"/>
              <a:endParaRPr lang="en-US" sz="1800" dirty="0" smtClean="0">
                <a:latin typeface="Myriad Pro" pitchFamily="34" charset="0"/>
                <a:sym typeface="Wingdings" pitchFamily="2" charset="2"/>
              </a:endParaRPr>
            </a:p>
            <a:p>
              <a:pPr algn="ctr"/>
              <a:r>
                <a:rPr lang="en-US" sz="1800" dirty="0" smtClean="0">
                  <a:latin typeface="Myriad Pro" pitchFamily="34" charset="0"/>
                  <a:sym typeface="Wingdings" pitchFamily="2" charset="2"/>
                </a:rPr>
                <a:t>No more</a:t>
              </a:r>
            </a:p>
            <a:p>
              <a:pPr algn="ctr"/>
              <a:r>
                <a:rPr lang="en-US" sz="1800" dirty="0" smtClean="0">
                  <a:latin typeface="Myriad Pro" pitchFamily="34" charset="0"/>
                  <a:sym typeface="Wingdings" pitchFamily="2" charset="2"/>
                </a:rPr>
                <a:t>pathological example!   </a:t>
              </a:r>
              <a:endParaRPr lang="en-US" sz="1800" dirty="0" smtClean="0">
                <a:latin typeface="Myriad Pro" pitchFamily="34" charset="0"/>
              </a:endParaRPr>
            </a:p>
          </p:txBody>
        </p:sp>
      </p:grpSp>
      <p:sp>
        <p:nvSpPr>
          <p:cNvPr id="291" name="Rectangle 290"/>
          <p:cNvSpPr/>
          <p:nvPr/>
        </p:nvSpPr>
        <p:spPr>
          <a:xfrm>
            <a:off x="2654706" y="1039789"/>
            <a:ext cx="5638800" cy="163121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Q. </a:t>
            </a:r>
            <a:r>
              <a:rPr lang="en-US" sz="2000" b="1" dirty="0" smtClean="0">
                <a:solidFill>
                  <a:schemeClr val="bg1"/>
                </a:solidFill>
                <a:latin typeface="Myriad Pro" pitchFamily="34" charset="0"/>
              </a:rPr>
              <a:t>How does this achieve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Myriad Pro" pitchFamily="34" charset="0"/>
              </a:rPr>
              <a:t>“ </a:t>
            </a:r>
            <a:r>
              <a:rPr lang="en-US" sz="2400" b="1" dirty="0" err="1">
                <a:solidFill>
                  <a:schemeClr val="bg1"/>
                </a:solidFill>
                <a:latin typeface="Myriad Pro" pitchFamily="34" charset="0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Myriad Pro" pitchFamily="34" charset="0"/>
              </a:rPr>
              <a:t> activates 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by </a:t>
            </a:r>
            <a:r>
              <a:rPr lang="en-US" sz="2000" dirty="0">
                <a:solidFill>
                  <a:schemeClr val="bg1"/>
                </a:solidFill>
                <a:latin typeface="Myriad Pro" pitchFamily="34" charset="0"/>
              </a:rPr>
              <a:t>time </a:t>
            </a:r>
            <a:r>
              <a:rPr lang="en-US" sz="2400" b="1" dirty="0">
                <a:solidFill>
                  <a:schemeClr val="bg1"/>
                </a:solidFill>
                <a:latin typeface="Myriad Pro" pitchFamily="34" charset="0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Myriad Pro" pitchFamily="34" charset="0"/>
              </a:rPr>
              <a:t> with 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prob. </a:t>
            </a:r>
            <a:r>
              <a:rPr lang="en-US" sz="2000" dirty="0" smtClean="0">
                <a:solidFill>
                  <a:schemeClr val="bg1"/>
                </a:solidFill>
              </a:rPr>
              <a:t>∝ </a:t>
            </a:r>
            <a:r>
              <a:rPr lang="en-US" sz="2800" b="1" dirty="0" smtClean="0">
                <a:solidFill>
                  <a:schemeClr val="bg1"/>
                </a:solidFill>
                <a:latin typeface="Myriad Pro" pitchFamily="34" charset="0"/>
              </a:rPr>
              <a:t>∑</a:t>
            </a:r>
            <a:r>
              <a:rPr lang="el-GR" sz="2800" b="1" baseline="-25000" dirty="0" smtClean="0">
                <a:solidFill>
                  <a:schemeClr val="bg1"/>
                </a:solidFill>
                <a:latin typeface="Myriad Pro" pitchFamily="34" charset="0"/>
              </a:rPr>
              <a:t>τ</a:t>
            </a:r>
            <a:r>
              <a:rPr lang="en-US" sz="2800" b="1" baseline="-25000" dirty="0" smtClean="0">
                <a:solidFill>
                  <a:schemeClr val="bg1"/>
                </a:solidFill>
                <a:latin typeface="Myriad Pro" pitchFamily="34" charset="0"/>
              </a:rPr>
              <a:t>&lt;t</a:t>
            </a:r>
            <a:r>
              <a:rPr lang="en-US" sz="2800" b="1" dirty="0" smtClean="0">
                <a:solidFill>
                  <a:schemeClr val="bg1"/>
                </a:solidFill>
                <a:latin typeface="Myriad Pro" pitchFamily="34" charset="0"/>
              </a:rPr>
              <a:t> x</a:t>
            </a:r>
            <a:r>
              <a:rPr lang="en-US" sz="2800" b="1" baseline="-25000" dirty="0" smtClean="0">
                <a:solidFill>
                  <a:schemeClr val="bg1"/>
                </a:solidFill>
                <a:latin typeface="Myriad Pro" pitchFamily="34" charset="0"/>
              </a:rPr>
              <a:t>i</a:t>
            </a:r>
            <a:r>
              <a:rPr lang="el-GR" sz="2800" b="1" baseline="-25000" dirty="0" smtClean="0">
                <a:solidFill>
                  <a:schemeClr val="bg1"/>
                </a:solidFill>
                <a:latin typeface="Myriad Pro" pitchFamily="34" charset="0"/>
              </a:rPr>
              <a:t>τ</a:t>
            </a:r>
            <a:r>
              <a:rPr lang="en-US" sz="2800" b="1" dirty="0" smtClean="0">
                <a:solidFill>
                  <a:schemeClr val="bg1"/>
                </a:solidFill>
                <a:latin typeface="Myriad Pro" pitchFamily="34" charset="0"/>
              </a:rPr>
              <a:t>”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Myriad Pro" pitchFamily="34" charset="0"/>
              </a:rPr>
              <a:t>A. 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The flow constraints ensure that </a:t>
            </a:r>
            <a:r>
              <a:rPr lang="en-US" sz="2000" b="1" dirty="0" err="1" smtClean="0">
                <a:solidFill>
                  <a:schemeClr val="bg1"/>
                </a:solidFill>
                <a:latin typeface="Myriad Pro" pitchFamily="34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Myriad Pro" pitchFamily="34" charset="0"/>
              </a:rPr>
              <a:t> has a path to at least one active seed with this probability!</a:t>
            </a:r>
          </a:p>
        </p:txBody>
      </p:sp>
    </p:spTree>
    <p:extLst>
      <p:ext uri="{BB962C8B-B14F-4D97-AF65-F5344CB8AC3E}">
        <p14:creationId xmlns:p14="http://schemas.microsoft.com/office/powerpoint/2010/main" val="210191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4" grpId="0" animBg="1"/>
      <p:bldP spid="121" grpId="0" animBg="1"/>
      <p:bldP spid="122" grpId="0"/>
      <p:bldP spid="123" grpId="0" animBg="1"/>
      <p:bldP spid="124" grpId="0"/>
      <p:bldP spid="242" grpId="0" build="p"/>
      <p:bldP spid="29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Inspiration: The literature 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diffusion of innovations (1)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239000" y="1295400"/>
            <a:ext cx="533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</a:endParaRPr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5486400"/>
          </a:xfrm>
        </p:spPr>
        <p:txBody>
          <a:bodyPr/>
          <a:lstStyle/>
          <a:p>
            <a:r>
              <a:rPr lang="en-US" sz="2000" b="1" dirty="0" smtClean="0">
                <a:latin typeface="Myriad Pro" pitchFamily="34" charset="0"/>
              </a:rPr>
              <a:t>Social Sciences: </a:t>
            </a:r>
            <a:r>
              <a:rPr lang="en-US" sz="2000" b="1" dirty="0" smtClean="0">
                <a:solidFill>
                  <a:srgbClr val="00B050"/>
                </a:solidFill>
              </a:rPr>
              <a:t> [Ryan and Gross’49</a:t>
            </a:r>
            <a:r>
              <a:rPr lang="en-US" sz="2000" b="1" dirty="0">
                <a:solidFill>
                  <a:srgbClr val="00B050"/>
                </a:solidFill>
              </a:rPr>
              <a:t>,</a:t>
            </a:r>
            <a:r>
              <a:rPr lang="en-US" sz="2000" b="1" dirty="0" smtClean="0">
                <a:solidFill>
                  <a:srgbClr val="00B050"/>
                </a:solidFill>
              </a:rPr>
              <a:t> Rogers ’62, ….]</a:t>
            </a:r>
          </a:p>
          <a:p>
            <a:pPr lvl="1"/>
            <a:r>
              <a:rPr lang="en-US" dirty="0" smtClean="0">
                <a:latin typeface="Myriad Pro" pitchFamily="34" charset="0"/>
              </a:rPr>
              <a:t>General theory tested empirically in different settings (corn, Internet, </a:t>
            </a:r>
            <a:r>
              <a:rPr lang="en-US" dirty="0" err="1" smtClean="0">
                <a:latin typeface="Myriad Pro" pitchFamily="34" charset="0"/>
              </a:rPr>
              <a:t>etc</a:t>
            </a:r>
            <a:r>
              <a:rPr lang="en-US" dirty="0" smtClean="0">
                <a:latin typeface="Myriad Pro" pitchFamily="34" charset="0"/>
              </a:rPr>
              <a:t>)</a:t>
            </a:r>
          </a:p>
          <a:p>
            <a:pPr lvl="1"/>
            <a:endParaRPr lang="en-US" dirty="0">
              <a:latin typeface="Myriad Pro" pitchFamily="34" charset="0"/>
            </a:endParaRPr>
          </a:p>
        </p:txBody>
      </p:sp>
      <p:sp>
        <p:nvSpPr>
          <p:cNvPr id="6" name="Content Placeholder 38"/>
          <p:cNvSpPr txBox="1">
            <a:spLocks/>
          </p:cNvSpPr>
          <p:nvPr/>
        </p:nvSpPr>
        <p:spPr bwMode="auto">
          <a:xfrm>
            <a:off x="6477000" y="6670862"/>
            <a:ext cx="2667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0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Image: Wikipedia</a:t>
            </a:r>
            <a:endParaRPr lang="en-US" sz="1000" b="1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372600" y="3581400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-609600" y="1676400"/>
            <a:ext cx="7250142" cy="5056975"/>
            <a:chOff x="-31353" y="1676400"/>
            <a:chExt cx="7250142" cy="5056975"/>
          </a:xfrm>
        </p:grpSpPr>
        <p:pic>
          <p:nvPicPr>
            <p:cNvPr id="1026" name="Picture 2" descr="File:Diffusionofideas.PN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400" r="12400"/>
            <a:stretch/>
          </p:blipFill>
          <p:spPr bwMode="auto">
            <a:xfrm>
              <a:off x="-31353" y="1676400"/>
              <a:ext cx="7250142" cy="5056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872348" y="5847573"/>
                  <a:ext cx="3464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=""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latin typeface="Myriad Pro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2348" y="5847573"/>
                  <a:ext cx="346441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 bwMode="auto">
            <a:xfrm flipV="1">
              <a:off x="990600" y="2057400"/>
              <a:ext cx="0" cy="38460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ontent Placeholder 38"/>
                <p:cNvSpPr txBox="1">
                  <a:spLocks/>
                </p:cNvSpPr>
                <p:nvPr/>
              </p:nvSpPr>
              <p:spPr bwMode="auto">
                <a:xfrm>
                  <a:off x="1905000" y="2514600"/>
                  <a:ext cx="2544021" cy="4570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16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+mn-lt"/>
                    </a:defRPr>
                  </a:lvl5pPr>
                  <a:lvl6pPr marL="25146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+mn-lt"/>
                    </a:defRPr>
                  </a:lvl6pPr>
                  <a:lvl7pPr marL="29718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+mn-lt"/>
                    </a:defRPr>
                  </a:lvl7pPr>
                  <a:lvl8pPr marL="34290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+mn-lt"/>
                    </a:defRPr>
                  </a:lvl8pPr>
                  <a:lvl9pPr marL="38862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+mn-lt"/>
                    </a:defRPr>
                  </a:lvl9pPr>
                </a:lstStyle>
                <a:p>
                  <a:pPr marL="0" indent="0" algn="ctr">
                    <a:buNone/>
                  </a:pPr>
                  <a14:m>
                    <m:oMath xmlns=""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a14:m>
                  <a:r>
                    <a:rPr lang="en-US" sz="1800" dirty="0" smtClean="0">
                      <a:latin typeface="Myriad Pro" pitchFamily="34" charset="0"/>
                    </a:rPr>
                    <a:t> = Fraction of  users that adopt by time </a:t>
                  </a:r>
                  <a:r>
                    <a:rPr lang="en-US" sz="1800" b="1" dirty="0" smtClean="0">
                      <a:solidFill>
                        <a:srgbClr val="002060"/>
                      </a:solidFill>
                      <a:latin typeface="Myriad Pro" pitchFamily="34" charset="0"/>
                    </a:rPr>
                    <a:t>t</a:t>
                  </a:r>
                  <a:r>
                    <a:rPr lang="en-US" sz="1800" b="1" dirty="0" smtClean="0">
                      <a:solidFill>
                        <a:srgbClr val="FF3300"/>
                      </a:solidFill>
                      <a:latin typeface="Myriad Pro" pitchFamily="34" charset="0"/>
                    </a:rPr>
                    <a:t> </a:t>
                  </a:r>
                  <a:endParaRPr lang="en-US" sz="2000" b="1" dirty="0" smtClean="0">
                    <a:solidFill>
                      <a:srgbClr val="FF3300"/>
                    </a:solidFill>
                    <a:latin typeface="Myriad Pro" pitchFamily="34" charset="0"/>
                  </a:endParaRPr>
                </a:p>
              </p:txBody>
            </p:sp>
          </mc:Choice>
          <mc:Fallback xmlns="">
            <p:sp>
              <p:nvSpPr>
                <p:cNvPr id="17" name="Content Placeholder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05000" y="2514600"/>
                  <a:ext cx="2544021" cy="45700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5405" r="-2158" b="-63514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 bwMode="auto">
            <a:xfrm>
              <a:off x="4296621" y="2874186"/>
              <a:ext cx="503979" cy="136154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493598" y="4247126"/>
                  <a:ext cx="1358898" cy="676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=""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𝐹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n-US" sz="2000" dirty="0" smtClean="0">
                    <a:latin typeface="Myriad Pro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3598" y="4247126"/>
                  <a:ext cx="1358898" cy="67666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Content Placeholder 38"/>
          <p:cNvSpPr txBox="1">
            <a:spLocks/>
          </p:cNvSpPr>
          <p:nvPr/>
        </p:nvSpPr>
        <p:spPr bwMode="auto">
          <a:xfrm>
            <a:off x="5105400" y="3076576"/>
            <a:ext cx="3962401" cy="164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Myriad Pro" pitchFamily="34" charset="0"/>
              </a:rPr>
              <a:t>“Diffusion is the process by which an innovation is communicated through certain channels over time by members of a social system</a:t>
            </a:r>
            <a:r>
              <a:rPr lang="en-US" sz="2000" b="1" dirty="0" smtClean="0">
                <a:latin typeface="Myriad Pro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[Rogers 2003]</a:t>
            </a:r>
            <a:endParaRPr lang="en-US" sz="2000" b="1" dirty="0">
              <a:solidFill>
                <a:srgbClr val="00B050"/>
              </a:solidFill>
              <a:latin typeface="Myriad Pro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78892" y="4668027"/>
            <a:ext cx="1445409" cy="1123173"/>
            <a:chOff x="2478892" y="4668027"/>
            <a:chExt cx="1445409" cy="1123173"/>
          </a:xfrm>
        </p:grpSpPr>
        <p:sp>
          <p:nvSpPr>
            <p:cNvPr id="4" name="Left Brace 3"/>
            <p:cNvSpPr/>
            <p:nvPr/>
          </p:nvSpPr>
          <p:spPr bwMode="auto">
            <a:xfrm flipH="1">
              <a:off x="2478892" y="4668027"/>
              <a:ext cx="416708" cy="1123173"/>
            </a:xfrm>
            <a:prstGeom prst="leftBrace">
              <a:avLst/>
            </a:prstGeom>
            <a:noFill/>
            <a:ln w="571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Content Placeholder 38"/>
            <p:cNvSpPr txBox="1">
              <a:spLocks/>
            </p:cNvSpPr>
            <p:nvPr/>
          </p:nvSpPr>
          <p:spPr bwMode="auto">
            <a:xfrm>
              <a:off x="2743200" y="5210814"/>
              <a:ext cx="1181101" cy="427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2000" b="1" dirty="0" err="1" smtClean="0">
                  <a:solidFill>
                    <a:srgbClr val="002060"/>
                  </a:solidFill>
                  <a:latin typeface="Myriad Pro" pitchFamily="34" charset="0"/>
                </a:rPr>
                <a:t>seedset</a:t>
              </a:r>
              <a:endParaRPr lang="en-US" sz="2000" b="1" dirty="0" smtClean="0">
                <a:solidFill>
                  <a:srgbClr val="002060"/>
                </a:solidFill>
                <a:latin typeface="Myriad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447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8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5486400"/>
          </a:xfrm>
        </p:spPr>
        <p:txBody>
          <a:bodyPr/>
          <a:lstStyle/>
          <a:p>
            <a:r>
              <a:rPr lang="en-US" sz="2000" b="1" dirty="0" smtClean="0"/>
              <a:t>Social Sciences</a:t>
            </a:r>
            <a:r>
              <a:rPr lang="en-US" sz="2000" b="1" dirty="0"/>
              <a:t>: </a:t>
            </a:r>
            <a:r>
              <a:rPr lang="en-US" sz="2000" b="1" dirty="0">
                <a:solidFill>
                  <a:srgbClr val="00B050"/>
                </a:solidFill>
              </a:rPr>
              <a:t> [Ryan and Gross’49, Rogers ’62, ….]</a:t>
            </a:r>
          </a:p>
          <a:p>
            <a:pPr lvl="1"/>
            <a:r>
              <a:rPr lang="en-US" dirty="0" smtClean="0"/>
              <a:t>General theory tested empirically in different settings (corn, Internet,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sz="2000" b="1" dirty="0" smtClean="0"/>
              <a:t>Marketing:  </a:t>
            </a:r>
            <a:r>
              <a:rPr lang="en-US" sz="2000" dirty="0" smtClean="0"/>
              <a:t>The Bass Model </a:t>
            </a:r>
            <a:r>
              <a:rPr lang="en-US" sz="2000" b="1" dirty="0" smtClean="0">
                <a:solidFill>
                  <a:srgbClr val="00B050"/>
                </a:solidFill>
              </a:rPr>
              <a:t>[Bass’69]</a:t>
            </a:r>
          </a:p>
          <a:p>
            <a:pPr lvl="1"/>
            <a:r>
              <a:rPr lang="en-US" dirty="0"/>
              <a:t>Forecasting extent of diffusion, and how pricing, marketing mix effects it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Inspiration: The literature on diffusion of innovations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(2)</a:t>
            </a:r>
            <a:endParaRPr lang="en-US" dirty="0">
              <a:latin typeface="Myriad Pro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127774" y="4082111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" name="Group 7"/>
          <p:cNvGrpSpPr/>
          <p:nvPr/>
        </p:nvGrpSpPr>
        <p:grpSpPr>
          <a:xfrm>
            <a:off x="1012974" y="3243911"/>
            <a:ext cx="5616426" cy="7576291"/>
            <a:chOff x="144294" y="3167909"/>
            <a:chExt cx="5616426" cy="7576291"/>
          </a:xfrm>
        </p:grpSpPr>
        <p:pic>
          <p:nvPicPr>
            <p:cNvPr id="9" name="Picture 2" descr="Bass new adopters.sv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11810" r="-5277" b="9211"/>
            <a:stretch/>
          </p:blipFill>
          <p:spPr bwMode="auto">
            <a:xfrm>
              <a:off x="457200" y="3276600"/>
              <a:ext cx="5303520" cy="3566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4294" y="481246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Myriad Pro" pitchFamily="34" charset="0"/>
                </a:rPr>
                <a:t>p</a:t>
              </a:r>
              <a:endParaRPr lang="en-US" sz="1800" dirty="0">
                <a:latin typeface="Myriad Pro" pitchFamily="34" charset="0"/>
              </a:endParaRPr>
            </a:p>
          </p:txBody>
        </p:sp>
        <p:pic>
          <p:nvPicPr>
            <p:cNvPr id="11" name="Picture 2" descr="Bass new adopters.sv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810" r="3333" b="-88810"/>
            <a:stretch/>
          </p:blipFill>
          <p:spPr bwMode="auto">
            <a:xfrm>
              <a:off x="144294" y="6228843"/>
              <a:ext cx="5303520" cy="4515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 bwMode="auto">
            <a:xfrm>
              <a:off x="515868" y="5943600"/>
              <a:ext cx="4741931" cy="3434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71915" y="5810310"/>
                  <a:ext cx="3464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=""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latin typeface="Myriad Pro" pitchFamily="34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1915" y="5810310"/>
                  <a:ext cx="346441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ctangle 13"/>
            <p:cNvSpPr/>
            <p:nvPr/>
          </p:nvSpPr>
          <p:spPr bwMode="auto">
            <a:xfrm>
              <a:off x="144294" y="3167909"/>
              <a:ext cx="5303520" cy="3537691"/>
            </a:xfrm>
            <a:prstGeom prst="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37994" y="6671035"/>
              <a:ext cx="4741931" cy="3434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</p:grpSp>
      <p:sp>
        <p:nvSpPr>
          <p:cNvPr id="25" name="Content Placeholder 38"/>
          <p:cNvSpPr txBox="1">
            <a:spLocks/>
          </p:cNvSpPr>
          <p:nvPr/>
        </p:nvSpPr>
        <p:spPr bwMode="auto">
          <a:xfrm>
            <a:off x="6477000" y="6670862"/>
            <a:ext cx="2667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000" b="1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Image: Wikipedia</a:t>
            </a:r>
            <a:endParaRPr lang="en-US" sz="1000" b="1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38"/>
              <p:cNvSpPr txBox="1">
                <a:spLocks/>
              </p:cNvSpPr>
              <p:nvPr/>
            </p:nvSpPr>
            <p:spPr bwMode="auto">
              <a:xfrm>
                <a:off x="1393974" y="3352998"/>
                <a:ext cx="2544021" cy="4570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algn="ctr">
                  <a:buNone/>
                </a:pPr>
                <a14:m>
                  <m:oMath xmlns=""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 smtClean="0">
                    <a:latin typeface="Myriad Pro" pitchFamily="34" charset="0"/>
                  </a:rPr>
                  <a:t> = Fraction of  users that adopt at time </a:t>
                </a:r>
                <a:r>
                  <a:rPr lang="en-US" sz="1800" b="1" dirty="0" smtClean="0">
                    <a:solidFill>
                      <a:srgbClr val="002060"/>
                    </a:solidFill>
                    <a:latin typeface="Myriad Pro" pitchFamily="34" charset="0"/>
                  </a:rPr>
                  <a:t>t</a:t>
                </a:r>
                <a:r>
                  <a:rPr lang="en-US" sz="1800" b="1" dirty="0" smtClean="0">
                    <a:solidFill>
                      <a:srgbClr val="FF3300"/>
                    </a:solidFill>
                    <a:latin typeface="Myriad Pro" pitchFamily="34" charset="0"/>
                  </a:rPr>
                  <a:t> </a:t>
                </a:r>
                <a:endParaRPr lang="en-US" sz="2000" b="1" dirty="0" smtClean="0">
                  <a:solidFill>
                    <a:srgbClr val="FF3300"/>
                  </a:solidFill>
                  <a:latin typeface="Myriad Pro" pitchFamily="34" charset="0"/>
                </a:endParaRPr>
              </a:p>
            </p:txBody>
          </p:sp>
        </mc:Choice>
        <mc:Fallback xmlns="">
          <p:sp>
            <p:nvSpPr>
              <p:cNvPr id="26" name="Content Placeholder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3974" y="3352998"/>
                <a:ext cx="2544021" cy="457002"/>
              </a:xfrm>
              <a:prstGeom prst="rect">
                <a:avLst/>
              </a:prstGeom>
              <a:blipFill rotWithShape="1">
                <a:blip r:embed="rId5"/>
                <a:stretch>
                  <a:fillRect t="-5333" r="-1918" b="-62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ontent Placeholder 38"/>
          <p:cNvSpPr txBox="1">
            <a:spLocks/>
          </p:cNvSpPr>
          <p:nvPr/>
        </p:nvSpPr>
        <p:spPr bwMode="auto">
          <a:xfrm flipH="1">
            <a:off x="1714499" y="6191327"/>
            <a:ext cx="1181101" cy="42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“seeds”</a:t>
            </a:r>
          </a:p>
        </p:txBody>
      </p:sp>
      <p:sp>
        <p:nvSpPr>
          <p:cNvPr id="30" name="Content Placeholder 38"/>
          <p:cNvSpPr txBox="1">
            <a:spLocks/>
          </p:cNvSpPr>
          <p:nvPr/>
        </p:nvSpPr>
        <p:spPr bwMode="auto">
          <a:xfrm flipH="1">
            <a:off x="3124200" y="6172200"/>
            <a:ext cx="1638302" cy="42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“non-seeds”</a:t>
            </a:r>
          </a:p>
        </p:txBody>
      </p:sp>
      <p:sp>
        <p:nvSpPr>
          <p:cNvPr id="31" name="Content Placeholder 38"/>
          <p:cNvSpPr txBox="1">
            <a:spLocks/>
          </p:cNvSpPr>
          <p:nvPr/>
        </p:nvSpPr>
        <p:spPr bwMode="auto">
          <a:xfrm flipH="1">
            <a:off x="5143498" y="6172200"/>
            <a:ext cx="1638302" cy="42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“total”</a:t>
            </a:r>
          </a:p>
        </p:txBody>
      </p:sp>
    </p:spTree>
    <p:extLst>
      <p:ext uri="{BB962C8B-B14F-4D97-AF65-F5344CB8AC3E}">
        <p14:creationId xmlns:p14="http://schemas.microsoft.com/office/powerpoint/2010/main" val="39389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8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5486400"/>
          </a:xfrm>
        </p:spPr>
        <p:txBody>
          <a:bodyPr/>
          <a:lstStyle/>
          <a:p>
            <a:r>
              <a:rPr lang="en-US" sz="2000" b="1" dirty="0" smtClean="0"/>
              <a:t>Social Sciences:  </a:t>
            </a:r>
            <a:r>
              <a:rPr lang="en-US" sz="2000" b="1" dirty="0">
                <a:solidFill>
                  <a:srgbClr val="00B050"/>
                </a:solidFill>
              </a:rPr>
              <a:t>[Ryan and Gross’49, Rogers ’62, ….]</a:t>
            </a:r>
          </a:p>
          <a:p>
            <a:pPr lvl="1"/>
            <a:r>
              <a:rPr lang="en-US" dirty="0" smtClean="0"/>
              <a:t>General theory tested empirically in different settings (corn, Internet,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sz="2000" b="1" dirty="0" smtClean="0"/>
              <a:t>Marketing:  </a:t>
            </a:r>
            <a:r>
              <a:rPr lang="en-US" sz="2000" dirty="0" smtClean="0"/>
              <a:t>The Bass Model </a:t>
            </a:r>
            <a:r>
              <a:rPr lang="en-US" sz="2000" b="1" dirty="0">
                <a:solidFill>
                  <a:srgbClr val="00B050"/>
                </a:solidFill>
              </a:rPr>
              <a:t>[Bass’69]</a:t>
            </a:r>
            <a:endParaRPr lang="en-US" sz="2000" dirty="0" smtClean="0"/>
          </a:p>
          <a:p>
            <a:pPr lvl="1"/>
            <a:r>
              <a:rPr lang="en-US" dirty="0"/>
              <a:t>Forecasting extent of diffusion, and how pricing, marketing mix effects </a:t>
            </a:r>
            <a:r>
              <a:rPr lang="en-US" dirty="0" smtClean="0"/>
              <a:t>it</a:t>
            </a:r>
          </a:p>
          <a:p>
            <a:pPr lvl="1"/>
            <a:endParaRPr lang="en-US" dirty="0"/>
          </a:p>
          <a:p>
            <a:r>
              <a:rPr lang="en-US" sz="2000" b="1" dirty="0" smtClean="0"/>
              <a:t>Economics:  </a:t>
            </a:r>
            <a:r>
              <a:rPr lang="en-US" sz="2000" dirty="0" smtClean="0"/>
              <a:t>“Network externalities” or “Network effects” </a:t>
            </a:r>
            <a:r>
              <a:rPr lang="en-US" sz="2000" b="1" dirty="0" smtClean="0">
                <a:solidFill>
                  <a:srgbClr val="00B050"/>
                </a:solidFill>
              </a:rPr>
              <a:t>[Katz Shapiro’85…] </a:t>
            </a:r>
            <a:endParaRPr lang="en-US" sz="2000" dirty="0" smtClean="0"/>
          </a:p>
          <a:p>
            <a:pPr lvl="1"/>
            <a:r>
              <a:rPr lang="en-US" dirty="0" smtClean="0"/>
              <a:t>Models to analyze markets, econometric validation,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Inspiration: The literature on diffusion of innovations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(3)</a:t>
            </a:r>
            <a:endParaRPr lang="en-US" dirty="0">
              <a:latin typeface="Myriad Pro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724400" y="4082111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Content Placeholder 38"/>
          <p:cNvSpPr txBox="1">
            <a:spLocks/>
          </p:cNvSpPr>
          <p:nvPr/>
        </p:nvSpPr>
        <p:spPr bwMode="auto">
          <a:xfrm>
            <a:off x="1981200" y="4891088"/>
            <a:ext cx="5334000" cy="164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Myriad Pro" pitchFamily="34" charset="0"/>
              </a:rPr>
              <a:t>“The utility that a given user derives from the good depends upon the </a:t>
            </a:r>
            <a:r>
              <a:rPr lang="en-US" sz="2000" b="1" dirty="0" smtClean="0">
                <a:latin typeface="Myriad Pro" pitchFamily="34" charset="0"/>
              </a:rPr>
              <a:t>number</a:t>
            </a:r>
            <a:r>
              <a:rPr lang="en-US" sz="2000" dirty="0" smtClean="0">
                <a:latin typeface="Myriad Pro" pitchFamily="34" charset="0"/>
              </a:rPr>
              <a:t> of other users who are in the same “network” as he or she.”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[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Katz  &amp; Shapiro 1985]</a:t>
            </a:r>
            <a:endParaRPr lang="en-US" sz="2000" b="1" dirty="0">
              <a:solidFill>
                <a:srgbClr val="00B050"/>
              </a:solidFill>
              <a:latin typeface="Myriad Pro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7614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8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5486400"/>
          </a:xfrm>
        </p:spPr>
        <p:txBody>
          <a:bodyPr/>
          <a:lstStyle/>
          <a:p>
            <a:r>
              <a:rPr lang="en-US" sz="2000" b="1" dirty="0" smtClean="0"/>
              <a:t>Social Sciences:</a:t>
            </a:r>
            <a:r>
              <a:rPr lang="en-US" sz="2000" dirty="0" smtClean="0"/>
              <a:t>  </a:t>
            </a:r>
            <a:r>
              <a:rPr lang="en-US" sz="2000" b="1" dirty="0">
                <a:solidFill>
                  <a:srgbClr val="00B050"/>
                </a:solidFill>
              </a:rPr>
              <a:t>[Ryan and Gross’49, Rogers ’62, </a:t>
            </a:r>
            <a:r>
              <a:rPr lang="en-US" sz="2000" b="1" dirty="0" smtClean="0">
                <a:solidFill>
                  <a:srgbClr val="00B050"/>
                </a:solidFill>
              </a:rPr>
              <a:t>….]</a:t>
            </a:r>
            <a:endParaRPr lang="en-US" sz="2000" dirty="0" smtClean="0"/>
          </a:p>
          <a:p>
            <a:pPr lvl="1"/>
            <a:r>
              <a:rPr lang="en-US" dirty="0" smtClean="0"/>
              <a:t>General theory tested empirically in different settings (corn, Internet,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sz="2000" b="1" dirty="0" smtClean="0"/>
              <a:t>Marketing:  </a:t>
            </a:r>
            <a:r>
              <a:rPr lang="en-US" sz="2000" dirty="0" smtClean="0"/>
              <a:t>The Bass Model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[Bass’69]</a:t>
            </a:r>
            <a:endParaRPr lang="en-US" sz="2000" dirty="0"/>
          </a:p>
          <a:p>
            <a:pPr lvl="1"/>
            <a:r>
              <a:rPr lang="en-US" dirty="0"/>
              <a:t>Forecasting extent of diffusion, and how pricing, marketing mix effects it</a:t>
            </a:r>
          </a:p>
          <a:p>
            <a:pPr lvl="1"/>
            <a:endParaRPr lang="en-US" dirty="0"/>
          </a:p>
          <a:p>
            <a:r>
              <a:rPr lang="en-US" sz="2000" b="1" dirty="0"/>
              <a:t>Economics:  </a:t>
            </a:r>
            <a:r>
              <a:rPr lang="en-US" sz="2000" dirty="0"/>
              <a:t>“Network externalities” or “Network effects” </a:t>
            </a:r>
            <a:r>
              <a:rPr lang="en-US" sz="2000" b="1" dirty="0">
                <a:solidFill>
                  <a:srgbClr val="00B050"/>
                </a:solidFill>
              </a:rPr>
              <a:t>[Katz Shapiro’85…] </a:t>
            </a:r>
            <a:endParaRPr lang="en-US" sz="2000" dirty="0"/>
          </a:p>
          <a:p>
            <a:pPr lvl="1"/>
            <a:r>
              <a:rPr lang="en-US" dirty="0"/>
              <a:t>Models to analyze markets, econometric validation,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b="1" dirty="0" smtClean="0"/>
              <a:t>Popular Science:  </a:t>
            </a:r>
            <a:r>
              <a:rPr lang="en-US" sz="2000" dirty="0" smtClean="0"/>
              <a:t>“Metcalfe’s Law”  </a:t>
            </a:r>
            <a:r>
              <a:rPr lang="en-US" sz="2000" b="1" dirty="0" smtClean="0">
                <a:solidFill>
                  <a:srgbClr val="00B050"/>
                </a:solidFill>
              </a:rPr>
              <a:t>[Metcalfe 1995</a:t>
            </a:r>
            <a:r>
              <a:rPr lang="en-US" sz="2000" b="1" dirty="0">
                <a:solidFill>
                  <a:srgbClr val="00B050"/>
                </a:solidFill>
              </a:rPr>
              <a:t>]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Inspiration: The literature on diffusion of innovations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(4)</a:t>
            </a:r>
            <a:endParaRPr lang="en-US" dirty="0">
              <a:latin typeface="Myriad Pro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724400" y="4082111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Content Placeholder 38"/>
          <p:cNvSpPr txBox="1">
            <a:spLocks/>
          </p:cNvSpPr>
          <p:nvPr/>
        </p:nvSpPr>
        <p:spPr bwMode="auto">
          <a:xfrm>
            <a:off x="1981200" y="5286376"/>
            <a:ext cx="5181601" cy="164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Myriad Pro" pitchFamily="34" charset="0"/>
              </a:rPr>
              <a:t>“The utility that a single user gets for being part of a network of </a:t>
            </a:r>
            <a:r>
              <a:rPr lang="en-US" sz="2000" b="1" dirty="0" smtClean="0">
                <a:latin typeface="Myriad Pro" pitchFamily="34" charset="0"/>
              </a:rPr>
              <a:t>n </a:t>
            </a:r>
            <a:r>
              <a:rPr lang="en-US" sz="2000" dirty="0" smtClean="0">
                <a:latin typeface="Myriad Pro" pitchFamily="34" charset="0"/>
              </a:rPr>
              <a:t>users scales as </a:t>
            </a:r>
            <a:r>
              <a:rPr lang="en-US" sz="2000" b="1" dirty="0" smtClean="0">
                <a:latin typeface="Myriad Pro" pitchFamily="34" charset="0"/>
              </a:rPr>
              <a:t>n</a:t>
            </a:r>
            <a:r>
              <a:rPr lang="en-US" sz="2000" dirty="0" smtClean="0">
                <a:latin typeface="Myriad Pro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[Metcalfe, (inventor of Ethernet!), 1995]</a:t>
            </a:r>
            <a:endParaRPr lang="en-US" sz="2000" b="1" dirty="0">
              <a:solidFill>
                <a:srgbClr val="00B050"/>
              </a:solidFill>
              <a:latin typeface="Myriad Pro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876800"/>
            <a:ext cx="8991600" cy="18288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Traditional work: 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No graph. Utility depends on number of adopters.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[KKT’03, …]: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 The graph is a social network. Utility is 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local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.</a:t>
            </a:r>
            <a:endParaRPr lang="en-US" sz="9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Our model: 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 Graph is an internetwork. Utility is </a:t>
            </a:r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non-local</a:t>
            </a:r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.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1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>
            <a:stCxn id="49" idx="2"/>
            <a:endCxn id="55" idx="1"/>
          </p:cNvCxnSpPr>
          <p:nvPr/>
        </p:nvCxnSpPr>
        <p:spPr bwMode="auto">
          <a:xfrm>
            <a:off x="1600200" y="2343150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Isosceles Triangle 145"/>
          <p:cNvSpPr/>
          <p:nvPr/>
        </p:nvSpPr>
        <p:spPr bwMode="auto">
          <a:xfrm rot="10429584">
            <a:off x="2590800" y="1768666"/>
            <a:ext cx="1254945" cy="1466850"/>
          </a:xfrm>
          <a:prstGeom prst="triangle">
            <a:avLst>
              <a:gd name="adj" fmla="val 19136"/>
            </a:avLst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Diffusion in internetworks: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new, non-local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model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600200" y="22669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19621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885950" y="2647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343150" y="2114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266950" y="24193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092232" y="11239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28650" y="21907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619250" y="9715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419350" y="139065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>
            <a:stCxn id="63" idx="5"/>
            <a:endCxn id="58" idx="1"/>
          </p:cNvCxnSpPr>
          <p:nvPr/>
        </p:nvCxnSpPr>
        <p:spPr bwMode="auto">
          <a:xfrm>
            <a:off x="1215932" y="1139732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4" idx="6"/>
            <a:endCxn id="59" idx="1"/>
          </p:cNvCxnSpPr>
          <p:nvPr/>
        </p:nvCxnSpPr>
        <p:spPr bwMode="auto">
          <a:xfrm>
            <a:off x="1771650" y="1047750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4" idx="4"/>
            <a:endCxn id="53" idx="0"/>
          </p:cNvCxnSpPr>
          <p:nvPr/>
        </p:nvCxnSpPr>
        <p:spPr bwMode="auto">
          <a:xfrm>
            <a:off x="1695450" y="1123950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63" idx="6"/>
            <a:endCxn id="64" idx="2"/>
          </p:cNvCxnSpPr>
          <p:nvPr/>
        </p:nvCxnSpPr>
        <p:spPr bwMode="auto">
          <a:xfrm flipV="1">
            <a:off x="1238250" y="104775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8" idx="7"/>
            <a:endCxn id="64" idx="3"/>
          </p:cNvCxnSpPr>
          <p:nvPr/>
        </p:nvCxnSpPr>
        <p:spPr bwMode="auto">
          <a:xfrm flipV="1">
            <a:off x="1482632" y="1101632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51" idx="0"/>
            <a:endCxn id="58" idx="6"/>
          </p:cNvCxnSpPr>
          <p:nvPr/>
        </p:nvCxnSpPr>
        <p:spPr bwMode="auto">
          <a:xfrm flipV="1">
            <a:off x="1504950" y="139065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7" idx="0"/>
            <a:endCxn id="48" idx="5"/>
          </p:cNvCxnSpPr>
          <p:nvPr/>
        </p:nvCxnSpPr>
        <p:spPr bwMode="auto">
          <a:xfrm flipH="1" flipV="1">
            <a:off x="2168432" y="1882682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8" idx="1"/>
            <a:endCxn id="53" idx="5"/>
          </p:cNvCxnSpPr>
          <p:nvPr/>
        </p:nvCxnSpPr>
        <p:spPr bwMode="auto">
          <a:xfrm flipH="1" flipV="1">
            <a:off x="1863632" y="1596932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51" idx="7"/>
            <a:endCxn id="53" idx="2"/>
          </p:cNvCxnSpPr>
          <p:nvPr/>
        </p:nvCxnSpPr>
        <p:spPr bwMode="auto">
          <a:xfrm flipV="1">
            <a:off x="1558832" y="1543050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54" idx="1"/>
            <a:endCxn id="53" idx="4"/>
          </p:cNvCxnSpPr>
          <p:nvPr/>
        </p:nvCxnSpPr>
        <p:spPr bwMode="auto">
          <a:xfrm flipH="1" flipV="1">
            <a:off x="1809750" y="1619250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9" idx="0"/>
            <a:endCxn id="53" idx="4"/>
          </p:cNvCxnSpPr>
          <p:nvPr/>
        </p:nvCxnSpPr>
        <p:spPr bwMode="auto">
          <a:xfrm flipV="1">
            <a:off x="1676400" y="1619250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59" idx="5"/>
            <a:endCxn id="65" idx="2"/>
          </p:cNvCxnSpPr>
          <p:nvPr/>
        </p:nvCxnSpPr>
        <p:spPr bwMode="auto">
          <a:xfrm>
            <a:off x="2222314" y="1254032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64" idx="5"/>
            <a:endCxn id="48" idx="0"/>
          </p:cNvCxnSpPr>
          <p:nvPr/>
        </p:nvCxnSpPr>
        <p:spPr bwMode="auto">
          <a:xfrm>
            <a:off x="1749332" y="1101632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59" idx="4"/>
            <a:endCxn id="48" idx="0"/>
          </p:cNvCxnSpPr>
          <p:nvPr/>
        </p:nvCxnSpPr>
        <p:spPr bwMode="auto">
          <a:xfrm flipH="1">
            <a:off x="2114550" y="1276350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5" idx="3"/>
            <a:endCxn id="48" idx="6"/>
          </p:cNvCxnSpPr>
          <p:nvPr/>
        </p:nvCxnSpPr>
        <p:spPr bwMode="auto">
          <a:xfrm flipH="1">
            <a:off x="2190750" y="1520732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65" idx="4"/>
            <a:endCxn id="137" idx="0"/>
          </p:cNvCxnSpPr>
          <p:nvPr/>
        </p:nvCxnSpPr>
        <p:spPr bwMode="auto">
          <a:xfrm flipH="1">
            <a:off x="2457450" y="1543050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37" idx="4"/>
            <a:endCxn id="56" idx="0"/>
          </p:cNvCxnSpPr>
          <p:nvPr/>
        </p:nvCxnSpPr>
        <p:spPr bwMode="auto">
          <a:xfrm flipH="1">
            <a:off x="2419350" y="1924050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48" idx="5"/>
            <a:endCxn id="56" idx="1"/>
          </p:cNvCxnSpPr>
          <p:nvPr/>
        </p:nvCxnSpPr>
        <p:spPr bwMode="auto">
          <a:xfrm>
            <a:off x="2168432" y="1882682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48" idx="4"/>
            <a:endCxn id="54" idx="0"/>
          </p:cNvCxnSpPr>
          <p:nvPr/>
        </p:nvCxnSpPr>
        <p:spPr bwMode="auto">
          <a:xfrm flipH="1">
            <a:off x="2038350" y="1905000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49" idx="7"/>
            <a:endCxn id="54" idx="1"/>
          </p:cNvCxnSpPr>
          <p:nvPr/>
        </p:nvCxnSpPr>
        <p:spPr bwMode="auto">
          <a:xfrm flipV="1">
            <a:off x="1730282" y="2213068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51" idx="5"/>
            <a:endCxn id="49" idx="1"/>
          </p:cNvCxnSpPr>
          <p:nvPr/>
        </p:nvCxnSpPr>
        <p:spPr bwMode="auto">
          <a:xfrm>
            <a:off x="1558832" y="1977932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7"/>
            <a:endCxn id="58" idx="4"/>
          </p:cNvCxnSpPr>
          <p:nvPr/>
        </p:nvCxnSpPr>
        <p:spPr bwMode="auto">
          <a:xfrm flipV="1">
            <a:off x="1215932" y="1466850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53" idx="4"/>
            <a:endCxn id="52" idx="6"/>
          </p:cNvCxnSpPr>
          <p:nvPr/>
        </p:nvCxnSpPr>
        <p:spPr bwMode="auto">
          <a:xfrm flipH="1">
            <a:off x="1238250" y="1619250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2" idx="5"/>
            <a:endCxn id="51" idx="7"/>
          </p:cNvCxnSpPr>
          <p:nvPr/>
        </p:nvCxnSpPr>
        <p:spPr bwMode="auto">
          <a:xfrm>
            <a:off x="1215932" y="1673132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58" idx="5"/>
            <a:endCxn id="53" idx="2"/>
          </p:cNvCxnSpPr>
          <p:nvPr/>
        </p:nvCxnSpPr>
        <p:spPr bwMode="auto">
          <a:xfrm>
            <a:off x="1482632" y="1444532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51" idx="7"/>
            <a:endCxn id="48" idx="3"/>
          </p:cNvCxnSpPr>
          <p:nvPr/>
        </p:nvCxnSpPr>
        <p:spPr bwMode="auto">
          <a:xfrm>
            <a:off x="1558832" y="1870168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49" idx="7"/>
            <a:endCxn id="48" idx="3"/>
          </p:cNvCxnSpPr>
          <p:nvPr/>
        </p:nvCxnSpPr>
        <p:spPr bwMode="auto">
          <a:xfrm flipV="1">
            <a:off x="1730282" y="1882682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51" idx="4"/>
            <a:endCxn id="136" idx="0"/>
          </p:cNvCxnSpPr>
          <p:nvPr/>
        </p:nvCxnSpPr>
        <p:spPr bwMode="auto">
          <a:xfrm>
            <a:off x="1504950" y="2000250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60" idx="6"/>
            <a:endCxn id="47" idx="0"/>
          </p:cNvCxnSpPr>
          <p:nvPr/>
        </p:nvCxnSpPr>
        <p:spPr bwMode="auto">
          <a:xfrm>
            <a:off x="781050" y="173355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52" idx="5"/>
            <a:endCxn id="47" idx="7"/>
          </p:cNvCxnSpPr>
          <p:nvPr/>
        </p:nvCxnSpPr>
        <p:spPr bwMode="auto">
          <a:xfrm flipH="1">
            <a:off x="1063532" y="1673132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47" idx="6"/>
            <a:endCxn id="136" idx="1"/>
          </p:cNvCxnSpPr>
          <p:nvPr/>
        </p:nvCxnSpPr>
        <p:spPr bwMode="auto">
          <a:xfrm>
            <a:off x="1085850" y="2038350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54" idx="3"/>
            <a:endCxn id="55" idx="0"/>
          </p:cNvCxnSpPr>
          <p:nvPr/>
        </p:nvCxnSpPr>
        <p:spPr bwMode="auto">
          <a:xfrm flipH="1">
            <a:off x="1962150" y="232083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57" idx="2"/>
            <a:endCxn id="54" idx="5"/>
          </p:cNvCxnSpPr>
          <p:nvPr/>
        </p:nvCxnSpPr>
        <p:spPr bwMode="auto">
          <a:xfrm flipH="1" flipV="1">
            <a:off x="2092232" y="23208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2" idx="4"/>
            <a:endCxn id="47" idx="0"/>
          </p:cNvCxnSpPr>
          <p:nvPr/>
        </p:nvCxnSpPr>
        <p:spPr bwMode="auto">
          <a:xfrm>
            <a:off x="857250" y="1390650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2" idx="3"/>
            <a:endCxn id="60" idx="0"/>
          </p:cNvCxnSpPr>
          <p:nvPr/>
        </p:nvCxnSpPr>
        <p:spPr bwMode="auto">
          <a:xfrm flipH="1">
            <a:off x="704850" y="1368332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61" idx="5"/>
            <a:endCxn id="50" idx="3"/>
          </p:cNvCxnSpPr>
          <p:nvPr/>
        </p:nvCxnSpPr>
        <p:spPr bwMode="auto">
          <a:xfrm>
            <a:off x="758732" y="2320832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63" idx="3"/>
            <a:endCxn id="62" idx="6"/>
          </p:cNvCxnSpPr>
          <p:nvPr/>
        </p:nvCxnSpPr>
        <p:spPr bwMode="auto">
          <a:xfrm flipH="1">
            <a:off x="933450" y="113973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62" idx="6"/>
            <a:endCxn id="52" idx="1"/>
          </p:cNvCxnSpPr>
          <p:nvPr/>
        </p:nvCxnSpPr>
        <p:spPr bwMode="auto">
          <a:xfrm>
            <a:off x="933450" y="1314450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0" idx="3"/>
            <a:endCxn id="61" idx="0"/>
          </p:cNvCxnSpPr>
          <p:nvPr/>
        </p:nvCxnSpPr>
        <p:spPr bwMode="auto">
          <a:xfrm>
            <a:off x="650968" y="178743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52" idx="5"/>
            <a:endCxn id="136" idx="0"/>
          </p:cNvCxnSpPr>
          <p:nvPr/>
        </p:nvCxnSpPr>
        <p:spPr bwMode="auto">
          <a:xfrm>
            <a:off x="1215932" y="1673132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51" idx="4"/>
            <a:endCxn id="50" idx="6"/>
          </p:cNvCxnSpPr>
          <p:nvPr/>
        </p:nvCxnSpPr>
        <p:spPr bwMode="auto">
          <a:xfrm flipH="1">
            <a:off x="1162050" y="2000250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63" idx="4"/>
            <a:endCxn id="52" idx="1"/>
          </p:cNvCxnSpPr>
          <p:nvPr/>
        </p:nvCxnSpPr>
        <p:spPr bwMode="auto">
          <a:xfrm flipH="1">
            <a:off x="1108168" y="1162050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49" idx="5"/>
            <a:endCxn id="57" idx="3"/>
          </p:cNvCxnSpPr>
          <p:nvPr/>
        </p:nvCxnSpPr>
        <p:spPr bwMode="auto">
          <a:xfrm>
            <a:off x="1730282" y="2397032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endCxn id="136" idx="7"/>
          </p:cNvCxnSpPr>
          <p:nvPr/>
        </p:nvCxnSpPr>
        <p:spPr bwMode="auto">
          <a:xfrm flipH="1">
            <a:off x="1558832" y="2428052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57" idx="3"/>
            <a:endCxn id="55" idx="7"/>
          </p:cNvCxnSpPr>
          <p:nvPr/>
        </p:nvCxnSpPr>
        <p:spPr bwMode="auto">
          <a:xfrm flipH="1">
            <a:off x="2016032" y="2549432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36" idx="2"/>
            <a:endCxn id="50" idx="5"/>
          </p:cNvCxnSpPr>
          <p:nvPr/>
        </p:nvCxnSpPr>
        <p:spPr bwMode="auto">
          <a:xfrm flipH="1" flipV="1">
            <a:off x="1139732" y="2549432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47" idx="4"/>
            <a:endCxn id="50" idx="1"/>
          </p:cNvCxnSpPr>
          <p:nvPr/>
        </p:nvCxnSpPr>
        <p:spPr bwMode="auto">
          <a:xfrm>
            <a:off x="1009650" y="2114550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36" idx="5"/>
            <a:endCxn id="55" idx="2"/>
          </p:cNvCxnSpPr>
          <p:nvPr/>
        </p:nvCxnSpPr>
        <p:spPr bwMode="auto">
          <a:xfrm flipV="1">
            <a:off x="1558832" y="2724150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65" idx="2"/>
            <a:endCxn id="53" idx="7"/>
          </p:cNvCxnSpPr>
          <p:nvPr/>
        </p:nvCxnSpPr>
        <p:spPr bwMode="auto">
          <a:xfrm flipH="1">
            <a:off x="1863632" y="1466850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59" idx="3"/>
            <a:endCxn id="53" idx="7"/>
          </p:cNvCxnSpPr>
          <p:nvPr/>
        </p:nvCxnSpPr>
        <p:spPr bwMode="auto">
          <a:xfrm flipH="1">
            <a:off x="1863632" y="1254032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51" idx="3"/>
            <a:endCxn id="47" idx="6"/>
          </p:cNvCxnSpPr>
          <p:nvPr/>
        </p:nvCxnSpPr>
        <p:spPr bwMode="auto">
          <a:xfrm flipH="1">
            <a:off x="1085850" y="1977932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51" idx="3"/>
            <a:endCxn id="61" idx="5"/>
          </p:cNvCxnSpPr>
          <p:nvPr/>
        </p:nvCxnSpPr>
        <p:spPr bwMode="auto">
          <a:xfrm flipH="1">
            <a:off x="758732" y="1977932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60" idx="4"/>
            <a:endCxn id="50" idx="2"/>
          </p:cNvCxnSpPr>
          <p:nvPr/>
        </p:nvCxnSpPr>
        <p:spPr bwMode="auto">
          <a:xfrm>
            <a:off x="704850" y="1809750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61" idx="7"/>
            <a:endCxn id="47" idx="2"/>
          </p:cNvCxnSpPr>
          <p:nvPr/>
        </p:nvCxnSpPr>
        <p:spPr bwMode="auto">
          <a:xfrm flipV="1">
            <a:off x="758732" y="2038350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37" idx="3"/>
            <a:endCxn id="48" idx="5"/>
          </p:cNvCxnSpPr>
          <p:nvPr/>
        </p:nvCxnSpPr>
        <p:spPr bwMode="auto">
          <a:xfrm flipH="1" flipV="1">
            <a:off x="2168432" y="1882682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64" idx="2"/>
            <a:endCxn id="60" idx="7"/>
          </p:cNvCxnSpPr>
          <p:nvPr/>
        </p:nvCxnSpPr>
        <p:spPr bwMode="auto">
          <a:xfrm flipH="1">
            <a:off x="758732" y="1047750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1428750" y="26479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2381250" y="17716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" y="2635984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Myriad Pro" pitchFamily="34" charset="0"/>
              </a:rPr>
              <a:t>= 2</a:t>
            </a:r>
            <a:endParaRPr lang="en-US" sz="2000" b="1" dirty="0" smtClean="0">
              <a:solidFill>
                <a:srgbClr val="00B0F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>
                <a:solidFill>
                  <a:srgbClr val="FF66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6600"/>
                </a:solidFill>
                <a:latin typeface="Myriad Pro" pitchFamily="34" charset="0"/>
              </a:rPr>
              <a:t> = 3</a:t>
            </a:r>
            <a:endParaRPr lang="en-US" sz="2000" b="1" dirty="0" smtClean="0">
              <a:solidFill>
                <a:srgbClr val="00B0F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12</a:t>
            </a:r>
            <a:endParaRPr lang="en-US" sz="2000" b="1" dirty="0">
              <a:solidFill>
                <a:srgbClr val="FF660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15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16</a:t>
            </a:r>
            <a:endParaRPr lang="en-US" sz="2000" dirty="0"/>
          </a:p>
        </p:txBody>
      </p:sp>
      <p:sp>
        <p:nvSpPr>
          <p:cNvPr id="51" name="Oval 50"/>
          <p:cNvSpPr/>
          <p:nvPr/>
        </p:nvSpPr>
        <p:spPr bwMode="auto">
          <a:xfrm>
            <a:off x="1428750" y="18478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038350" y="1752600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352550" y="13144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33450" y="19621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009650" y="24193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085850" y="100965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085850" y="154305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28650" y="16573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81050" y="1238250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733550" y="1466850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 flipV="1">
            <a:off x="1017541" y="1447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990600" y="3406914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Our new model of node utility:   </a:t>
            </a:r>
            <a:r>
              <a:rPr lang="en-US" sz="2000" dirty="0" smtClean="0">
                <a:latin typeface="Myriad Pro" pitchFamily="34" charset="0"/>
              </a:rPr>
              <a:t>Node </a:t>
            </a:r>
            <a:r>
              <a:rPr lang="en-US" sz="2000" b="1" dirty="0" smtClean="0">
                <a:latin typeface="Myriad Pro" pitchFamily="34" charset="0"/>
              </a:rPr>
              <a:t>u</a:t>
            </a:r>
            <a:r>
              <a:rPr lang="en-US" sz="2000" dirty="0" smtClean="0">
                <a:latin typeface="Myriad Pro" pitchFamily="34" charset="0"/>
              </a:rPr>
              <a:t>‘s utility depends on the size of the connected component of active nodes that </a:t>
            </a:r>
            <a:r>
              <a:rPr lang="en-US" sz="2000" b="1" dirty="0" smtClean="0">
                <a:latin typeface="Myriad Pro" pitchFamily="34" charset="0"/>
              </a:rPr>
              <a:t>u</a:t>
            </a:r>
            <a:r>
              <a:rPr lang="en-US" sz="2000" dirty="0" smtClean="0">
                <a:latin typeface="Myriad Pro" pitchFamily="34" charset="0"/>
              </a:rPr>
              <a:t> is part of.</a:t>
            </a:r>
          </a:p>
        </p:txBody>
      </p:sp>
      <p:cxnSp>
        <p:nvCxnSpPr>
          <p:cNvPr id="180" name="Straight Connector 179"/>
          <p:cNvCxnSpPr>
            <a:stCxn id="49" idx="2"/>
            <a:endCxn id="50" idx="6"/>
          </p:cNvCxnSpPr>
          <p:nvPr/>
        </p:nvCxnSpPr>
        <p:spPr bwMode="auto">
          <a:xfrm flipH="1">
            <a:off x="1162050" y="2343150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990600" y="60739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Optimization problem:  </a:t>
            </a:r>
            <a:r>
              <a:rPr lang="en-US" sz="2000" dirty="0" smtClean="0">
                <a:latin typeface="Myriad Pro" pitchFamily="34" charset="0"/>
              </a:rPr>
              <a:t>Given the graph and thresholds,</a:t>
            </a:r>
          </a:p>
          <a:p>
            <a:r>
              <a:rPr lang="en-US" sz="2000" dirty="0" smtClean="0">
                <a:latin typeface="Myriad Pro" pitchFamily="34" charset="0"/>
              </a:rPr>
              <a:t>what is the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can cause the entire network to adopt?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676400"/>
            <a:ext cx="1828800" cy="152400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00" y="2069417"/>
            <a:ext cx="1612477" cy="878814"/>
            <a:chOff x="7453750" y="1577318"/>
            <a:chExt cx="1828800" cy="986081"/>
          </a:xfrm>
        </p:grpSpPr>
        <p:sp>
          <p:nvSpPr>
            <p:cNvPr id="123" name="Cloud 122"/>
            <p:cNvSpPr/>
            <p:nvPr/>
          </p:nvSpPr>
          <p:spPr bwMode="auto">
            <a:xfrm>
              <a:off x="7453750" y="1612268"/>
              <a:ext cx="1828800" cy="951131"/>
            </a:xfrm>
            <a:prstGeom prst="cloud">
              <a:avLst/>
            </a:prstGeom>
            <a:solidFill>
              <a:srgbClr val="FF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200" b="1" dirty="0" smtClean="0">
                  <a:latin typeface="Myriad Pro" pitchFamily="34" charset="0"/>
                </a:rPr>
                <a:t>   ISP</a:t>
              </a:r>
              <a:endParaRPr lang="en-US" sz="2200" b="1" dirty="0">
                <a:latin typeface="Myriad Pro" pitchFamily="34" charset="0"/>
              </a:endParaRPr>
            </a:p>
          </p:txBody>
        </p:sp>
        <p:grpSp>
          <p:nvGrpSpPr>
            <p:cNvPr id="124" name="Group 229"/>
            <p:cNvGrpSpPr>
              <a:grpSpLocks/>
            </p:cNvGrpSpPr>
            <p:nvPr/>
          </p:nvGrpSpPr>
          <p:grpSpPr bwMode="auto">
            <a:xfrm>
              <a:off x="7547650" y="2136868"/>
              <a:ext cx="382157" cy="251482"/>
              <a:chOff x="4115" y="3158"/>
              <a:chExt cx="1215" cy="633"/>
            </a:xfrm>
          </p:grpSpPr>
          <p:sp>
            <p:nvSpPr>
              <p:cNvPr id="125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28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29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0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1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4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0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1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3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4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5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7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8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6" name="Group 229"/>
            <p:cNvGrpSpPr>
              <a:grpSpLocks/>
            </p:cNvGrpSpPr>
            <p:nvPr/>
          </p:nvGrpSpPr>
          <p:grpSpPr bwMode="auto">
            <a:xfrm>
              <a:off x="7695043" y="1729718"/>
              <a:ext cx="382157" cy="251482"/>
              <a:chOff x="4115" y="3158"/>
              <a:chExt cx="1215" cy="633"/>
            </a:xfrm>
          </p:grpSpPr>
          <p:sp>
            <p:nvSpPr>
              <p:cNvPr id="181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5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8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89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0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1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2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3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4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7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0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1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2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" name="Group 229"/>
            <p:cNvGrpSpPr>
              <a:grpSpLocks/>
            </p:cNvGrpSpPr>
            <p:nvPr/>
          </p:nvGrpSpPr>
          <p:grpSpPr bwMode="auto">
            <a:xfrm>
              <a:off x="8763000" y="2209800"/>
              <a:ext cx="382157" cy="251482"/>
              <a:chOff x="4115" y="3158"/>
              <a:chExt cx="1215" cy="633"/>
            </a:xfrm>
          </p:grpSpPr>
          <p:sp>
            <p:nvSpPr>
              <p:cNvPr id="205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8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8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19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20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21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22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23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24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25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" name="Group 229"/>
            <p:cNvGrpSpPr>
              <a:grpSpLocks/>
            </p:cNvGrpSpPr>
            <p:nvPr/>
          </p:nvGrpSpPr>
          <p:grpSpPr bwMode="auto">
            <a:xfrm>
              <a:off x="8685643" y="1577318"/>
              <a:ext cx="382157" cy="251482"/>
              <a:chOff x="4115" y="3158"/>
              <a:chExt cx="1215" cy="633"/>
            </a:xfrm>
          </p:grpSpPr>
          <p:sp>
            <p:nvSpPr>
              <p:cNvPr id="228" name="Oval 230"/>
              <p:cNvSpPr>
                <a:spLocks noChangeArrowheads="1"/>
              </p:cNvSpPr>
              <p:nvPr/>
            </p:nvSpPr>
            <p:spPr bwMode="auto">
              <a:xfrm>
                <a:off x="4119" y="3426"/>
                <a:ext cx="1206" cy="365"/>
              </a:xfrm>
              <a:prstGeom prst="ellipse">
                <a:avLst/>
              </a:prstGeom>
              <a:solidFill>
                <a:srgbClr val="0078AA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31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32"/>
              <p:cNvSpPr>
                <a:spLocks noChangeArrowheads="1"/>
              </p:cNvSpPr>
              <p:nvPr/>
            </p:nvSpPr>
            <p:spPr bwMode="auto">
              <a:xfrm>
                <a:off x="4115" y="3348"/>
                <a:ext cx="1214" cy="26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3"/>
              <p:cNvSpPr>
                <a:spLocks noChangeArrowheads="1"/>
              </p:cNvSpPr>
              <p:nvPr/>
            </p:nvSpPr>
            <p:spPr bwMode="auto">
              <a:xfrm>
                <a:off x="4119" y="3158"/>
                <a:ext cx="1206" cy="366"/>
              </a:xfrm>
              <a:prstGeom prst="ellipse">
                <a:avLst/>
              </a:prstGeom>
              <a:solidFill>
                <a:srgbClr val="00B4FF"/>
              </a:solidFill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4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3" name="Freeform 235"/>
              <p:cNvSpPr>
                <a:spLocks/>
              </p:cNvSpPr>
              <p:nvPr/>
            </p:nvSpPr>
            <p:spPr bwMode="auto">
              <a:xfrm>
                <a:off x="4737" y="3208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3 w 400"/>
                  <a:gd name="T5" fmla="*/ 40 h 120"/>
                  <a:gd name="T6" fmla="*/ 400 w 400"/>
                  <a:gd name="T7" fmla="*/ 67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3" y="40"/>
                    </a:lnTo>
                    <a:lnTo>
                      <a:pt x="400" y="67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4" name="Freeform 236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7"/>
              <p:cNvSpPr>
                <a:spLocks/>
              </p:cNvSpPr>
              <p:nvPr/>
            </p:nvSpPr>
            <p:spPr bwMode="auto">
              <a:xfrm>
                <a:off x="4300" y="3348"/>
                <a:ext cx="400" cy="127"/>
              </a:xfrm>
              <a:custGeom>
                <a:avLst/>
                <a:gdLst>
                  <a:gd name="T0" fmla="*/ 400 w 400"/>
                  <a:gd name="T1" fmla="*/ 27 h 127"/>
                  <a:gd name="T2" fmla="*/ 311 w 400"/>
                  <a:gd name="T3" fmla="*/ 0 h 127"/>
                  <a:gd name="T4" fmla="*/ 103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7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7"/>
                    </a:moveTo>
                    <a:lnTo>
                      <a:pt x="311" y="0"/>
                    </a:lnTo>
                    <a:lnTo>
                      <a:pt x="103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8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9"/>
              <p:cNvSpPr>
                <a:spLocks/>
              </p:cNvSpPr>
              <p:nvPr/>
            </p:nvSpPr>
            <p:spPr bwMode="auto">
              <a:xfrm>
                <a:off x="4322" y="3201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4 h 120"/>
                  <a:gd name="T6" fmla="*/ 400 w 400"/>
                  <a:gd name="T7" fmla="*/ 54 h 120"/>
                  <a:gd name="T8" fmla="*/ 348 w 400"/>
                  <a:gd name="T9" fmla="*/ 120 h 120"/>
                  <a:gd name="T10" fmla="*/ 96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4"/>
                    </a:lnTo>
                    <a:lnTo>
                      <a:pt x="400" y="54"/>
                    </a:lnTo>
                    <a:lnTo>
                      <a:pt x="348" y="120"/>
                    </a:lnTo>
                    <a:lnTo>
                      <a:pt x="96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40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41"/>
              <p:cNvSpPr>
                <a:spLocks/>
              </p:cNvSpPr>
              <p:nvPr/>
            </p:nvSpPr>
            <p:spPr bwMode="auto">
              <a:xfrm>
                <a:off x="4722" y="3361"/>
                <a:ext cx="400" cy="121"/>
              </a:xfrm>
              <a:custGeom>
                <a:avLst/>
                <a:gdLst>
                  <a:gd name="T0" fmla="*/ 400 w 400"/>
                  <a:gd name="T1" fmla="*/ 94 h 121"/>
                  <a:gd name="T2" fmla="*/ 311 w 400"/>
                  <a:gd name="T3" fmla="*/ 121 h 121"/>
                  <a:gd name="T4" fmla="*/ 104 w 400"/>
                  <a:gd name="T5" fmla="*/ 40 h 121"/>
                  <a:gd name="T6" fmla="*/ 0 w 400"/>
                  <a:gd name="T7" fmla="*/ 67 h 121"/>
                  <a:gd name="T8" fmla="*/ 52 w 400"/>
                  <a:gd name="T9" fmla="*/ 0 h 121"/>
                  <a:gd name="T10" fmla="*/ 311 w 400"/>
                  <a:gd name="T11" fmla="*/ 0 h 121"/>
                  <a:gd name="T12" fmla="*/ 200 w 400"/>
                  <a:gd name="T13" fmla="*/ 20 h 121"/>
                  <a:gd name="T14" fmla="*/ 400 w 400"/>
                  <a:gd name="T15" fmla="*/ 94 h 1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1"/>
                  <a:gd name="T26" fmla="*/ 400 w 400"/>
                  <a:gd name="T27" fmla="*/ 121 h 1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1">
                    <a:moveTo>
                      <a:pt x="400" y="94"/>
                    </a:moveTo>
                    <a:lnTo>
                      <a:pt x="311" y="121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0" name="Freeform 242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1" name="Freeform 243"/>
              <p:cNvSpPr>
                <a:spLocks/>
              </p:cNvSpPr>
              <p:nvPr/>
            </p:nvSpPr>
            <p:spPr bwMode="auto">
              <a:xfrm>
                <a:off x="4744" y="3215"/>
                <a:ext cx="400" cy="120"/>
              </a:xfrm>
              <a:custGeom>
                <a:avLst/>
                <a:gdLst>
                  <a:gd name="T0" fmla="*/ 0 w 400"/>
                  <a:gd name="T1" fmla="*/ 93 h 120"/>
                  <a:gd name="T2" fmla="*/ 89 w 400"/>
                  <a:gd name="T3" fmla="*/ 120 h 120"/>
                  <a:gd name="T4" fmla="*/ 304 w 400"/>
                  <a:gd name="T5" fmla="*/ 40 h 120"/>
                  <a:gd name="T6" fmla="*/ 400 w 400"/>
                  <a:gd name="T7" fmla="*/ 66 h 120"/>
                  <a:gd name="T8" fmla="*/ 348 w 400"/>
                  <a:gd name="T9" fmla="*/ 0 h 120"/>
                  <a:gd name="T10" fmla="*/ 96 w 400"/>
                  <a:gd name="T11" fmla="*/ 0 h 120"/>
                  <a:gd name="T12" fmla="*/ 200 w 400"/>
                  <a:gd name="T13" fmla="*/ 20 h 120"/>
                  <a:gd name="T14" fmla="*/ 0 w 400"/>
                  <a:gd name="T15" fmla="*/ 93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93"/>
                    </a:moveTo>
                    <a:lnTo>
                      <a:pt x="89" y="120"/>
                    </a:lnTo>
                    <a:lnTo>
                      <a:pt x="304" y="40"/>
                    </a:lnTo>
                    <a:lnTo>
                      <a:pt x="400" y="66"/>
                    </a:lnTo>
                    <a:lnTo>
                      <a:pt x="348" y="0"/>
                    </a:lnTo>
                    <a:lnTo>
                      <a:pt x="96" y="0"/>
                    </a:lnTo>
                    <a:lnTo>
                      <a:pt x="200" y="2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2" name="Freeform 244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3" name="Freeform 245"/>
              <p:cNvSpPr>
                <a:spLocks/>
              </p:cNvSpPr>
              <p:nvPr/>
            </p:nvSpPr>
            <p:spPr bwMode="auto">
              <a:xfrm>
                <a:off x="4307" y="3355"/>
                <a:ext cx="400" cy="127"/>
              </a:xfrm>
              <a:custGeom>
                <a:avLst/>
                <a:gdLst>
                  <a:gd name="T0" fmla="*/ 400 w 400"/>
                  <a:gd name="T1" fmla="*/ 26 h 127"/>
                  <a:gd name="T2" fmla="*/ 311 w 400"/>
                  <a:gd name="T3" fmla="*/ 0 h 127"/>
                  <a:gd name="T4" fmla="*/ 104 w 400"/>
                  <a:gd name="T5" fmla="*/ 80 h 127"/>
                  <a:gd name="T6" fmla="*/ 0 w 400"/>
                  <a:gd name="T7" fmla="*/ 53 h 127"/>
                  <a:gd name="T8" fmla="*/ 52 w 400"/>
                  <a:gd name="T9" fmla="*/ 127 h 127"/>
                  <a:gd name="T10" fmla="*/ 311 w 400"/>
                  <a:gd name="T11" fmla="*/ 127 h 127"/>
                  <a:gd name="T12" fmla="*/ 200 w 400"/>
                  <a:gd name="T13" fmla="*/ 100 h 127"/>
                  <a:gd name="T14" fmla="*/ 400 w 400"/>
                  <a:gd name="T15" fmla="*/ 2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7"/>
                  <a:gd name="T26" fmla="*/ 400 w 400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7">
                    <a:moveTo>
                      <a:pt x="400" y="26"/>
                    </a:moveTo>
                    <a:lnTo>
                      <a:pt x="311" y="0"/>
                    </a:lnTo>
                    <a:lnTo>
                      <a:pt x="104" y="80"/>
                    </a:lnTo>
                    <a:lnTo>
                      <a:pt x="0" y="53"/>
                    </a:lnTo>
                    <a:lnTo>
                      <a:pt x="52" y="127"/>
                    </a:lnTo>
                    <a:lnTo>
                      <a:pt x="311" y="127"/>
                    </a:lnTo>
                    <a:lnTo>
                      <a:pt x="200" y="100"/>
                    </a:lnTo>
                    <a:lnTo>
                      <a:pt x="40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4" name="Freeform 246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5" name="Freeform 247"/>
              <p:cNvSpPr>
                <a:spLocks/>
              </p:cNvSpPr>
              <p:nvPr/>
            </p:nvSpPr>
            <p:spPr bwMode="auto">
              <a:xfrm>
                <a:off x="4329" y="3208"/>
                <a:ext cx="400" cy="120"/>
              </a:xfrm>
              <a:custGeom>
                <a:avLst/>
                <a:gdLst>
                  <a:gd name="T0" fmla="*/ 0 w 400"/>
                  <a:gd name="T1" fmla="*/ 27 h 120"/>
                  <a:gd name="T2" fmla="*/ 89 w 400"/>
                  <a:gd name="T3" fmla="*/ 0 h 120"/>
                  <a:gd name="T4" fmla="*/ 304 w 400"/>
                  <a:gd name="T5" fmla="*/ 73 h 120"/>
                  <a:gd name="T6" fmla="*/ 400 w 400"/>
                  <a:gd name="T7" fmla="*/ 53 h 120"/>
                  <a:gd name="T8" fmla="*/ 348 w 400"/>
                  <a:gd name="T9" fmla="*/ 120 h 120"/>
                  <a:gd name="T10" fmla="*/ 97 w 400"/>
                  <a:gd name="T11" fmla="*/ 120 h 120"/>
                  <a:gd name="T12" fmla="*/ 200 w 400"/>
                  <a:gd name="T13" fmla="*/ 100 h 120"/>
                  <a:gd name="T14" fmla="*/ 0 w 400"/>
                  <a:gd name="T15" fmla="*/ 27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0" y="27"/>
                    </a:moveTo>
                    <a:lnTo>
                      <a:pt x="89" y="0"/>
                    </a:lnTo>
                    <a:lnTo>
                      <a:pt x="304" y="73"/>
                    </a:lnTo>
                    <a:lnTo>
                      <a:pt x="400" y="53"/>
                    </a:lnTo>
                    <a:lnTo>
                      <a:pt x="348" y="120"/>
                    </a:lnTo>
                    <a:lnTo>
                      <a:pt x="97" y="120"/>
                    </a:lnTo>
                    <a:lnTo>
                      <a:pt x="200" y="10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6" name="Freeform 248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7" name="Freeform 249"/>
              <p:cNvSpPr>
                <a:spLocks/>
              </p:cNvSpPr>
              <p:nvPr/>
            </p:nvSpPr>
            <p:spPr bwMode="auto">
              <a:xfrm>
                <a:off x="4729" y="3368"/>
                <a:ext cx="400" cy="120"/>
              </a:xfrm>
              <a:custGeom>
                <a:avLst/>
                <a:gdLst>
                  <a:gd name="T0" fmla="*/ 400 w 400"/>
                  <a:gd name="T1" fmla="*/ 94 h 120"/>
                  <a:gd name="T2" fmla="*/ 311 w 400"/>
                  <a:gd name="T3" fmla="*/ 120 h 120"/>
                  <a:gd name="T4" fmla="*/ 104 w 400"/>
                  <a:gd name="T5" fmla="*/ 40 h 120"/>
                  <a:gd name="T6" fmla="*/ 0 w 400"/>
                  <a:gd name="T7" fmla="*/ 67 h 120"/>
                  <a:gd name="T8" fmla="*/ 52 w 400"/>
                  <a:gd name="T9" fmla="*/ 0 h 120"/>
                  <a:gd name="T10" fmla="*/ 311 w 400"/>
                  <a:gd name="T11" fmla="*/ 0 h 120"/>
                  <a:gd name="T12" fmla="*/ 200 w 400"/>
                  <a:gd name="T13" fmla="*/ 20 h 120"/>
                  <a:gd name="T14" fmla="*/ 400 w 400"/>
                  <a:gd name="T15" fmla="*/ 94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0"/>
                  <a:gd name="T25" fmla="*/ 0 h 120"/>
                  <a:gd name="T26" fmla="*/ 400 w 400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0" h="120">
                    <a:moveTo>
                      <a:pt x="400" y="94"/>
                    </a:moveTo>
                    <a:lnTo>
                      <a:pt x="311" y="120"/>
                    </a:lnTo>
                    <a:lnTo>
                      <a:pt x="104" y="40"/>
                    </a:lnTo>
                    <a:lnTo>
                      <a:pt x="0" y="67"/>
                    </a:lnTo>
                    <a:lnTo>
                      <a:pt x="52" y="0"/>
                    </a:lnTo>
                    <a:lnTo>
                      <a:pt x="311" y="0"/>
                    </a:lnTo>
                    <a:lnTo>
                      <a:pt x="200" y="20"/>
                    </a:lnTo>
                    <a:lnTo>
                      <a:pt x="40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248" name="Line 250"/>
              <p:cNvSpPr>
                <a:spLocks noChangeShapeType="1"/>
              </p:cNvSpPr>
              <p:nvPr/>
            </p:nvSpPr>
            <p:spPr bwMode="auto">
              <a:xfrm>
                <a:off x="4115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Line 251"/>
              <p:cNvSpPr>
                <a:spLocks noChangeShapeType="1"/>
              </p:cNvSpPr>
              <p:nvPr/>
            </p:nvSpPr>
            <p:spPr bwMode="auto">
              <a:xfrm>
                <a:off x="5329" y="3341"/>
                <a:ext cx="1" cy="267"/>
              </a:xfrm>
              <a:prstGeom prst="line">
                <a:avLst/>
              </a:prstGeom>
              <a:noFill/>
              <a:ln w="12700" cap="sq">
                <a:solidFill>
                  <a:srgbClr val="AAE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1" name="TextBox 250"/>
          <p:cNvSpPr txBox="1"/>
          <p:nvPr/>
        </p:nvSpPr>
        <p:spPr>
          <a:xfrm>
            <a:off x="2590800" y="685800"/>
            <a:ext cx="666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 pitchFamily="34" charset="0"/>
              </a:rPr>
              <a:t>Network researchers have been trying to understand why its so hard to deploy new technologies ( </a:t>
            </a:r>
            <a:r>
              <a:rPr lang="en-US" sz="2000" b="1" dirty="0" smtClean="0">
                <a:latin typeface="Myriad Pro" pitchFamily="34" charset="0"/>
              </a:rPr>
              <a:t>IPv6</a:t>
            </a:r>
            <a:r>
              <a:rPr lang="en-US" sz="2000" dirty="0" smtClean="0">
                <a:latin typeface="Myriad Pro" pitchFamily="34" charset="0"/>
              </a:rPr>
              <a:t>, </a:t>
            </a:r>
            <a:r>
              <a:rPr lang="en-US" sz="2000" b="1" dirty="0" smtClean="0">
                <a:latin typeface="Myriad Pro" pitchFamily="34" charset="0"/>
              </a:rPr>
              <a:t>secure BGP, </a:t>
            </a:r>
            <a:r>
              <a:rPr lang="en-US" sz="2000" dirty="0" smtClean="0">
                <a:latin typeface="Myriad Pro" pitchFamily="34" charset="0"/>
              </a:rPr>
              <a:t>etc.)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990600" y="53119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Myriad Pro" pitchFamily="34" charset="0"/>
              </a:rPr>
              <a:t>Seedset</a:t>
            </a:r>
            <a:r>
              <a:rPr lang="en-US" sz="2000" b="1" dirty="0" smtClean="0">
                <a:latin typeface="Myriad Pro" pitchFamily="34" charset="0"/>
              </a:rPr>
              <a:t>:  </a:t>
            </a:r>
            <a:r>
              <a:rPr lang="en-US" sz="2000" dirty="0" smtClean="0">
                <a:latin typeface="Myriad Pro" pitchFamily="34" charset="0"/>
              </a:rPr>
              <a:t>A set of nodes that can kick off the process.</a:t>
            </a:r>
          </a:p>
          <a:p>
            <a:r>
              <a:rPr lang="en-US" sz="2000" dirty="0" smtClean="0">
                <a:latin typeface="Myriad Pro" pitchFamily="34" charset="0"/>
              </a:rPr>
              <a:t>Policy makers, regulatory groups can target them as early adopters!</a:t>
            </a:r>
          </a:p>
        </p:txBody>
      </p:sp>
      <p:sp>
        <p:nvSpPr>
          <p:cNvPr id="252" name="Oval 251"/>
          <p:cNvSpPr/>
          <p:nvPr/>
        </p:nvSpPr>
        <p:spPr bwMode="auto">
          <a:xfrm>
            <a:off x="7305232" y="5458016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>
            <a:off x="7543800" y="5334000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528154" y="2133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 flipV="1">
            <a:off x="1943100" y="16764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 flipV="1">
            <a:off x="1828800" y="2095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 flipV="1">
            <a:off x="2171700" y="23241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Oval 260"/>
          <p:cNvSpPr/>
          <p:nvPr/>
        </p:nvSpPr>
        <p:spPr bwMode="auto">
          <a:xfrm flipV="1">
            <a:off x="2247900" y="2019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 flipV="1">
            <a:off x="1752600" y="25908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 flipV="1">
            <a:off x="2324100" y="1333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4" name="Oval 263"/>
          <p:cNvSpPr/>
          <p:nvPr/>
        </p:nvSpPr>
        <p:spPr bwMode="auto">
          <a:xfrm flipV="1">
            <a:off x="1981200" y="10287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5" name="Oval 264"/>
          <p:cNvSpPr/>
          <p:nvPr/>
        </p:nvSpPr>
        <p:spPr bwMode="auto">
          <a:xfrm flipV="1">
            <a:off x="1524000" y="8763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" name="Oval 265"/>
          <p:cNvSpPr/>
          <p:nvPr/>
        </p:nvSpPr>
        <p:spPr bwMode="auto">
          <a:xfrm>
            <a:off x="7772400" y="5486400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 flipV="1">
            <a:off x="925559" y="910656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 flipV="1">
            <a:off x="666750" y="1146268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</a:p>
        </p:txBody>
      </p:sp>
      <p:sp>
        <p:nvSpPr>
          <p:cNvPr id="269" name="Oval 268"/>
          <p:cNvSpPr/>
          <p:nvPr/>
        </p:nvSpPr>
        <p:spPr bwMode="auto">
          <a:xfrm flipV="1">
            <a:off x="495300" y="16002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 flipV="1">
            <a:off x="571500" y="2133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 flipV="1">
            <a:off x="860518" y="2333457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 flipV="1">
            <a:off x="881090" y="189192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 flipV="1">
            <a:off x="1257300" y="121999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 flipV="1">
            <a:off x="1649819" y="13716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 flipV="1">
            <a:off x="1337654" y="171450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 flipV="1">
            <a:off x="1332284" y="25360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0" name="Content Placeholder 38"/>
          <p:cNvSpPr txBox="1">
            <a:spLocks/>
          </p:cNvSpPr>
          <p:nvPr/>
        </p:nvSpPr>
        <p:spPr bwMode="auto">
          <a:xfrm>
            <a:off x="5605188" y="1676400"/>
            <a:ext cx="350588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b="1" dirty="0" smtClean="0">
                <a:solidFill>
                  <a:srgbClr val="FF6600"/>
                </a:solidFill>
              </a:rPr>
              <a:t>I’ll adopt the innovation if I can use it to communicate with at least </a:t>
            </a:r>
            <a:r>
              <a:rPr lang="el-GR" b="1" dirty="0" smtClean="0">
                <a:solidFill>
                  <a:srgbClr val="FF6600"/>
                </a:solidFill>
              </a:rPr>
              <a:t>θ</a:t>
            </a:r>
            <a:r>
              <a:rPr lang="en-US" sz="2000" b="1" dirty="0" smtClean="0">
                <a:solidFill>
                  <a:srgbClr val="FF6600"/>
                </a:solidFill>
              </a:rPr>
              <a:t> other Internet Service Providers (ISPs)!</a:t>
            </a:r>
            <a:endParaRPr lang="en-US" sz="2000" b="1" dirty="0">
              <a:solidFill>
                <a:srgbClr val="FF66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905000" y="4100759"/>
            <a:ext cx="4876800" cy="1080841"/>
            <a:chOff x="1905000" y="4100759"/>
            <a:chExt cx="4876800" cy="1080841"/>
          </a:xfrm>
        </p:grpSpPr>
        <p:grpSp>
          <p:nvGrpSpPr>
            <p:cNvPr id="26" name="Group 25"/>
            <p:cNvGrpSpPr/>
            <p:nvPr/>
          </p:nvGrpSpPr>
          <p:grpSpPr>
            <a:xfrm>
              <a:off x="1905000" y="4100759"/>
              <a:ext cx="4876800" cy="1080841"/>
              <a:chOff x="1905000" y="4100759"/>
              <a:chExt cx="4876800" cy="1080841"/>
            </a:xfrm>
          </p:grpSpPr>
          <p:sp>
            <p:nvSpPr>
              <p:cNvPr id="281" name="TextBox 280"/>
              <p:cNvSpPr txBox="1"/>
              <p:nvPr/>
            </p:nvSpPr>
            <p:spPr>
              <a:xfrm>
                <a:off x="1905000" y="4469851"/>
                <a:ext cx="20495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>
                    <a:latin typeface="Myriad Pro" pitchFamily="34" charset="0"/>
                  </a:rPr>
                  <a:t>e</a:t>
                </a:r>
                <a:r>
                  <a:rPr lang="en-US" sz="2000" b="1" dirty="0" err="1" smtClean="0">
                    <a:latin typeface="Myriad Pro" pitchFamily="34" charset="0"/>
                  </a:rPr>
                  <a:t>g</a:t>
                </a:r>
                <a:r>
                  <a:rPr lang="en-US" sz="2000" b="1" dirty="0" smtClean="0">
                    <a:latin typeface="Myriad Pro" pitchFamily="34" charset="0"/>
                  </a:rPr>
                  <a:t>.  utility(</a:t>
                </a:r>
                <a:r>
                  <a:rPr lang="en-US" sz="2000" b="1" dirty="0" smtClean="0">
                    <a:solidFill>
                      <a:srgbClr val="9900FF"/>
                    </a:solidFill>
                    <a:latin typeface="Myriad Pro" pitchFamily="34" charset="0"/>
                  </a:rPr>
                  <a:t>u</a:t>
                </a:r>
                <a:r>
                  <a:rPr lang="en-US" sz="2000" b="1" dirty="0" smtClean="0">
                    <a:latin typeface="Myriad Pro" pitchFamily="34" charset="0"/>
                  </a:rPr>
                  <a:t>) = 5</a:t>
                </a:r>
                <a:endParaRPr lang="en-US" sz="2000" dirty="0" smtClean="0">
                  <a:latin typeface="Myriad Pro" pitchFamily="34" charset="0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4599474" y="4100759"/>
                <a:ext cx="2182326" cy="1080841"/>
                <a:chOff x="3124201" y="4006840"/>
                <a:chExt cx="2182326" cy="1080841"/>
              </a:xfrm>
            </p:grpSpPr>
            <p:cxnSp>
              <p:nvCxnSpPr>
                <p:cNvPr id="310" name="Straight Connector 309"/>
                <p:cNvCxnSpPr>
                  <a:stCxn id="336" idx="4"/>
                </p:cNvCxnSpPr>
                <p:nvPr/>
              </p:nvCxnSpPr>
              <p:spPr bwMode="auto">
                <a:xfrm rot="16200000" flipH="1" flipV="1">
                  <a:off x="4735027" y="4541156"/>
                  <a:ext cx="342900" cy="4953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1" name="Straight Connector 310"/>
                <p:cNvCxnSpPr>
                  <a:stCxn id="336" idx="3"/>
                  <a:endCxn id="316" idx="1"/>
                </p:cNvCxnSpPr>
                <p:nvPr/>
              </p:nvCxnSpPr>
              <p:spPr bwMode="auto">
                <a:xfrm flipH="1">
                  <a:off x="5083665" y="4671238"/>
                  <a:ext cx="92780" cy="32465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12" name="Oval 311"/>
                <p:cNvSpPr/>
                <p:nvPr/>
              </p:nvSpPr>
              <p:spPr bwMode="auto">
                <a:xfrm rot="16200000">
                  <a:off x="3505201" y="4118788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13" name="Straight Connector 312"/>
                <p:cNvCxnSpPr>
                  <a:endCxn id="312" idx="1"/>
                </p:cNvCxnSpPr>
                <p:nvPr/>
              </p:nvCxnSpPr>
              <p:spPr bwMode="auto">
                <a:xfrm rot="16200000">
                  <a:off x="3209926" y="4239345"/>
                  <a:ext cx="308068" cy="32711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4" name="Straight Connector 313"/>
                <p:cNvCxnSpPr>
                  <a:endCxn id="326" idx="7"/>
                </p:cNvCxnSpPr>
                <p:nvPr/>
              </p:nvCxnSpPr>
              <p:spPr bwMode="auto">
                <a:xfrm rot="16200000" flipH="1">
                  <a:off x="3348235" y="4419022"/>
                  <a:ext cx="116352" cy="2422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5" name="Straight Connector 314"/>
                <p:cNvCxnSpPr>
                  <a:stCxn id="326" idx="5"/>
                  <a:endCxn id="312" idx="2"/>
                </p:cNvCxnSpPr>
                <p:nvPr/>
              </p:nvCxnSpPr>
              <p:spPr bwMode="auto">
                <a:xfrm rot="16200000" flipV="1">
                  <a:off x="3444783" y="4407806"/>
                  <a:ext cx="327118" cy="5388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16" name="Oval 315"/>
                <p:cNvSpPr/>
                <p:nvPr/>
              </p:nvSpPr>
              <p:spPr bwMode="auto">
                <a:xfrm rot="16200000" flipV="1">
                  <a:off x="4953583" y="4865808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17" name="Oval 316"/>
                <p:cNvSpPr/>
                <p:nvPr/>
              </p:nvSpPr>
              <p:spPr bwMode="auto">
                <a:xfrm rot="16200000" flipV="1">
                  <a:off x="4484720" y="4935281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18" name="Straight Connector 317"/>
                <p:cNvCxnSpPr>
                  <a:stCxn id="316" idx="6"/>
                  <a:endCxn id="328" idx="1"/>
                </p:cNvCxnSpPr>
                <p:nvPr/>
              </p:nvCxnSpPr>
              <p:spPr bwMode="auto">
                <a:xfrm flipH="1" flipV="1">
                  <a:off x="4492533" y="4248870"/>
                  <a:ext cx="537250" cy="61693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9" name="Straight Connector 318"/>
                <p:cNvCxnSpPr>
                  <a:stCxn id="316" idx="6"/>
                  <a:endCxn id="327" idx="1"/>
                </p:cNvCxnSpPr>
                <p:nvPr/>
              </p:nvCxnSpPr>
              <p:spPr bwMode="auto">
                <a:xfrm flipH="1" flipV="1">
                  <a:off x="4492533" y="4706070"/>
                  <a:ext cx="537250" cy="15973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0" name="Straight Connector 319"/>
                <p:cNvCxnSpPr>
                  <a:stCxn id="327" idx="2"/>
                  <a:endCxn id="317" idx="5"/>
                </p:cNvCxnSpPr>
                <p:nvPr/>
              </p:nvCxnSpPr>
              <p:spPr bwMode="auto">
                <a:xfrm>
                  <a:off x="4438651" y="4728388"/>
                  <a:ext cx="68387" cy="2292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1" name="Straight Connector 320"/>
                <p:cNvCxnSpPr>
                  <a:stCxn id="316" idx="4"/>
                  <a:endCxn id="317" idx="1"/>
                </p:cNvCxnSpPr>
                <p:nvPr/>
              </p:nvCxnSpPr>
              <p:spPr bwMode="auto">
                <a:xfrm flipH="1">
                  <a:off x="4614802" y="4942008"/>
                  <a:ext cx="338781" cy="12335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2" name="Straight Connector 321"/>
                <p:cNvCxnSpPr>
                  <a:stCxn id="327" idx="5"/>
                  <a:endCxn id="328" idx="2"/>
                </p:cNvCxnSpPr>
                <p:nvPr/>
              </p:nvCxnSpPr>
              <p:spPr bwMode="auto">
                <a:xfrm rot="16200000">
                  <a:off x="4248151" y="4407806"/>
                  <a:ext cx="327118" cy="5388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23" name="Oval 322"/>
                <p:cNvSpPr/>
                <p:nvPr/>
              </p:nvSpPr>
              <p:spPr bwMode="auto">
                <a:xfrm rot="16200000" flipV="1">
                  <a:off x="3905251" y="4480738"/>
                  <a:ext cx="152400" cy="152400"/>
                </a:xfrm>
                <a:prstGeom prst="ellipse">
                  <a:avLst/>
                </a:prstGeom>
                <a:solidFill>
                  <a:srgbClr val="9900FF"/>
                </a:solidFill>
                <a:ln w="76200" cap="flat" cmpd="sng" algn="ctr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24" name="Straight Connector 323"/>
                <p:cNvCxnSpPr>
                  <a:stCxn id="323" idx="0"/>
                  <a:endCxn id="327" idx="4"/>
                </p:cNvCxnSpPr>
                <p:nvPr/>
              </p:nvCxnSpPr>
              <p:spPr bwMode="auto">
                <a:xfrm rot="16200000" flipH="1">
                  <a:off x="4162426" y="4452163"/>
                  <a:ext cx="9525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5" name="Straight Connector 324"/>
                <p:cNvCxnSpPr>
                  <a:stCxn id="326" idx="4"/>
                  <a:endCxn id="323" idx="3"/>
                </p:cNvCxnSpPr>
                <p:nvPr/>
              </p:nvCxnSpPr>
              <p:spPr bwMode="auto">
                <a:xfrm rot="16200000">
                  <a:off x="3771901" y="4496520"/>
                  <a:ext cx="41368" cy="26996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26" name="Oval 325"/>
                <p:cNvSpPr/>
                <p:nvPr/>
              </p:nvSpPr>
              <p:spPr bwMode="auto">
                <a:xfrm rot="16200000">
                  <a:off x="3505201" y="4575988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7" name="Oval 326"/>
                <p:cNvSpPr/>
                <p:nvPr/>
              </p:nvSpPr>
              <p:spPr bwMode="auto">
                <a:xfrm rot="16200000" flipV="1">
                  <a:off x="4362451" y="4575988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8" name="Oval 327"/>
                <p:cNvSpPr/>
                <p:nvPr/>
              </p:nvSpPr>
              <p:spPr bwMode="auto">
                <a:xfrm rot="16200000" flipV="1">
                  <a:off x="4362451" y="4118788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9" name="Oval 328"/>
                <p:cNvSpPr/>
                <p:nvPr/>
              </p:nvSpPr>
              <p:spPr bwMode="auto">
                <a:xfrm rot="16200000">
                  <a:off x="3124201" y="4404538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2" name="Oval 331"/>
                <p:cNvSpPr/>
                <p:nvPr/>
              </p:nvSpPr>
              <p:spPr bwMode="auto">
                <a:xfrm rot="16200000" flipV="1">
                  <a:off x="3436892" y="4507679"/>
                  <a:ext cx="342900" cy="342900"/>
                </a:xfrm>
                <a:prstGeom prst="ellipse">
                  <a:avLst/>
                </a:prstGeom>
                <a:solidFill>
                  <a:schemeClr val="bg1">
                    <a:alpha val="71000"/>
                  </a:schemeClr>
                </a:solidFill>
                <a:ln w="63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3" name="Oval 332"/>
                <p:cNvSpPr/>
                <p:nvPr/>
              </p:nvSpPr>
              <p:spPr bwMode="auto">
                <a:xfrm rot="16200000" flipV="1">
                  <a:off x="3429639" y="4006840"/>
                  <a:ext cx="342900" cy="342900"/>
                </a:xfrm>
                <a:prstGeom prst="ellipse">
                  <a:avLst/>
                </a:prstGeom>
                <a:solidFill>
                  <a:schemeClr val="bg1">
                    <a:alpha val="71000"/>
                  </a:schemeClr>
                </a:solidFill>
                <a:ln w="63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6" name="Oval 335"/>
                <p:cNvSpPr/>
                <p:nvPr/>
              </p:nvSpPr>
              <p:spPr bwMode="auto">
                <a:xfrm rot="16200000" flipV="1">
                  <a:off x="5154127" y="4541156"/>
                  <a:ext cx="152400" cy="152400"/>
                </a:xfrm>
                <a:prstGeom prst="ellipse">
                  <a:avLst/>
                </a:prstGeom>
                <a:solidFill>
                  <a:srgbClr val="C00000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39" name="Oval 338"/>
            <p:cNvSpPr/>
            <p:nvPr/>
          </p:nvSpPr>
          <p:spPr bwMode="auto">
            <a:xfrm rot="16200000">
              <a:off x="4572000" y="4800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0" name="Oval 339"/>
            <p:cNvSpPr/>
            <p:nvPr/>
          </p:nvSpPr>
          <p:spPr bwMode="auto">
            <a:xfrm rot="16200000">
              <a:off x="4316992" y="4281377"/>
              <a:ext cx="152400" cy="152400"/>
            </a:xfrm>
            <a:prstGeom prst="ellipse">
              <a:avLst/>
            </a:prstGeom>
            <a:solidFill>
              <a:srgbClr val="C00000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1" name="Straight Connector 340"/>
            <p:cNvCxnSpPr>
              <a:stCxn id="339" idx="5"/>
              <a:endCxn id="329" idx="3"/>
            </p:cNvCxnSpPr>
            <p:nvPr/>
          </p:nvCxnSpPr>
          <p:spPr bwMode="auto">
            <a:xfrm flipV="1">
              <a:off x="4702082" y="4628539"/>
              <a:ext cx="27474" cy="19437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2" name="Straight Connector 341"/>
            <p:cNvCxnSpPr>
              <a:stCxn id="339" idx="0"/>
              <a:endCxn id="340" idx="1"/>
            </p:cNvCxnSpPr>
            <p:nvPr/>
          </p:nvCxnSpPr>
          <p:spPr bwMode="auto">
            <a:xfrm flipH="1" flipV="1">
              <a:off x="4339310" y="4411459"/>
              <a:ext cx="232690" cy="4653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3" name="Straight Connector 342"/>
            <p:cNvCxnSpPr>
              <a:stCxn id="329" idx="5"/>
              <a:endCxn id="340" idx="3"/>
            </p:cNvCxnSpPr>
            <p:nvPr/>
          </p:nvCxnSpPr>
          <p:spPr bwMode="auto">
            <a:xfrm flipH="1" flipV="1">
              <a:off x="4447074" y="4411459"/>
              <a:ext cx="282482" cy="1093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4" name="Straight Connector 343"/>
            <p:cNvCxnSpPr>
              <a:stCxn id="312" idx="1"/>
              <a:endCxn id="340" idx="5"/>
            </p:cNvCxnSpPr>
            <p:nvPr/>
          </p:nvCxnSpPr>
          <p:spPr bwMode="auto">
            <a:xfrm flipH="1" flipV="1">
              <a:off x="4447074" y="4303695"/>
              <a:ext cx="555718" cy="390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5550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37" grpId="0" animBg="1"/>
      <p:bldP spid="63" grpId="0" animBg="1"/>
      <p:bldP spid="166" grpId="0" animBg="1"/>
      <p:bldP spid="183" grpId="0"/>
      <p:bldP spid="250" grpId="0"/>
      <p:bldP spid="252" grpId="0" animBg="1"/>
      <p:bldP spid="253" grpId="0" animBg="1"/>
      <p:bldP spid="254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Part I:  From global to local.</a:t>
            </a:r>
            <a:endParaRPr lang="en-US" sz="4000" b="0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15363" name="Rectangle 265"/>
          <p:cNvSpPr>
            <a:spLocks noChangeArrowheads="1"/>
          </p:cNvSpPr>
          <p:nvPr/>
        </p:nvSpPr>
        <p:spPr bwMode="auto">
          <a:xfrm>
            <a:off x="0" y="6096000"/>
            <a:ext cx="3200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3360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(via a 2-approximation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>)</a:t>
            </a:r>
            <a:endParaRPr lang="en-US" dirty="0"/>
          </a:p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024737"/>
      </p:ext>
    </p:extLst>
  </p:cSld>
  <p:clrMapOvr>
    <a:masterClrMapping/>
  </p:clrMapOvr>
  <p:transition xmlns:p14="http://schemas.microsoft.com/office/powerpoint/2010/main" advTm="24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of innovation in “traditional” social science literature (e.g. </a:t>
            </a:r>
            <a:r>
              <a:rPr lang="en-US" sz="2000" b="1" dirty="0" smtClean="0">
                <a:solidFill>
                  <a:srgbClr val="008000"/>
                </a:solidFill>
              </a:rPr>
              <a:t>[Bass’69], [Katz &amp; Shapiro’85]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utility of adopting a new technology depends on </a:t>
            </a:r>
            <a:r>
              <a:rPr lang="en-US" b="1" dirty="0" smtClean="0">
                <a:solidFill>
                  <a:srgbClr val="FF6600"/>
                </a:solidFill>
              </a:rPr>
              <a:t>network externalities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smtClean="0"/>
              <a:t>i.e. the number of nodes that adopt the same product. 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solidFill>
                  <a:srgbClr val="FF6600"/>
                </a:solidFill>
              </a:rPr>
              <a:t>no network structure </a:t>
            </a:r>
            <a:r>
              <a:rPr lang="en-US" dirty="0" smtClean="0"/>
              <a:t>is in the picture. </a:t>
            </a:r>
          </a:p>
          <a:p>
            <a:r>
              <a:rPr lang="en-US" dirty="0" smtClean="0"/>
              <a:t>Social influence for viral marketing (</a:t>
            </a:r>
            <a:r>
              <a:rPr lang="en-US" sz="2000" b="1" dirty="0" smtClean="0">
                <a:solidFill>
                  <a:srgbClr val="008000"/>
                </a:solidFill>
              </a:rPr>
              <a:t>[</a:t>
            </a:r>
            <a:r>
              <a:rPr lang="en-US" sz="2000" b="1" dirty="0" err="1" smtClean="0">
                <a:solidFill>
                  <a:srgbClr val="008000"/>
                </a:solidFill>
              </a:rPr>
              <a:t>Kempe</a:t>
            </a:r>
            <a:r>
              <a:rPr lang="en-US" sz="2000" b="1" dirty="0" smtClean="0">
                <a:solidFill>
                  <a:srgbClr val="008000"/>
                </a:solidFill>
              </a:rPr>
              <a:t>, Kleinberg, Tardos’03] and related works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network structure is explicitly given. </a:t>
            </a:r>
          </a:p>
          <a:p>
            <a:pPr lvl="1"/>
            <a:r>
              <a:rPr lang="en-US" dirty="0" smtClean="0"/>
              <a:t>The utility of adoption depends only on a node’s </a:t>
            </a:r>
            <a:r>
              <a:rPr lang="en-US" dirty="0" smtClean="0">
                <a:solidFill>
                  <a:srgbClr val="FF0000"/>
                </a:solidFill>
              </a:rPr>
              <a:t>direct neighbors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This work:</a:t>
            </a:r>
          </a:p>
          <a:p>
            <a:pPr lvl="1"/>
            <a:r>
              <a:rPr lang="en-US" dirty="0" smtClean="0"/>
              <a:t>“Interpolates” the above two cases:</a:t>
            </a:r>
          </a:p>
          <a:p>
            <a:pPr lvl="1"/>
            <a:r>
              <a:rPr lang="en-US" dirty="0" smtClean="0"/>
              <a:t>Network is </a:t>
            </a:r>
            <a:r>
              <a:rPr lang="en-US" b="1" dirty="0" smtClean="0">
                <a:solidFill>
                  <a:srgbClr val="FF6600"/>
                </a:solidFill>
              </a:rPr>
              <a:t>explicitly given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Utility is </a:t>
            </a:r>
            <a:r>
              <a:rPr lang="en-US" b="1" dirty="0" smtClean="0">
                <a:solidFill>
                  <a:srgbClr val="FF6600"/>
                </a:solidFill>
              </a:rPr>
              <a:t>non-local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5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 172"/>
          <p:cNvGrpSpPr/>
          <p:nvPr/>
        </p:nvGrpSpPr>
        <p:grpSpPr>
          <a:xfrm>
            <a:off x="2590800" y="1059102"/>
            <a:ext cx="5105399" cy="1559116"/>
            <a:chOff x="2478051" y="1628775"/>
            <a:chExt cx="5105399" cy="1559116"/>
          </a:xfrm>
        </p:grpSpPr>
        <p:sp>
          <p:nvSpPr>
            <p:cNvPr id="146" name="Isosceles Triangle 145"/>
            <p:cNvSpPr/>
            <p:nvPr/>
          </p:nvSpPr>
          <p:spPr bwMode="auto">
            <a:xfrm rot="10429584">
              <a:off x="2478051" y="1721041"/>
              <a:ext cx="1254945" cy="1466850"/>
            </a:xfrm>
            <a:prstGeom prst="triangle">
              <a:avLst>
                <a:gd name="adj" fmla="val 19136"/>
              </a:avLst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1671637"/>
              <a:ext cx="1452563" cy="1452563"/>
            </a:xfrm>
            <a:prstGeom prst="rect">
              <a:avLst/>
            </a:prstGeom>
            <a:ln w="38100">
              <a:solidFill>
                <a:srgbClr val="FF6600"/>
              </a:solidFill>
            </a:ln>
          </p:spPr>
        </p:pic>
        <p:sp>
          <p:nvSpPr>
            <p:cNvPr id="150" name="Content Placeholder 38"/>
            <p:cNvSpPr txBox="1">
              <a:spLocks/>
            </p:cNvSpPr>
            <p:nvPr/>
          </p:nvSpPr>
          <p:spPr bwMode="auto">
            <a:xfrm>
              <a:off x="5105399" y="1628775"/>
              <a:ext cx="2478051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Myriad Pro" pitchFamily="34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Myriad Pro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Myriad Pro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Myriad Pro" pitchFamily="34" charset="0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000" b="1" dirty="0" smtClean="0">
                  <a:solidFill>
                    <a:srgbClr val="FF6600"/>
                  </a:solidFill>
                </a:rPr>
                <a:t>I’ll adopt the innovation if                 </a:t>
              </a:r>
              <a:r>
                <a:rPr lang="el-GR" b="1" dirty="0" smtClean="0">
                  <a:solidFill>
                    <a:srgbClr val="FF6600"/>
                  </a:solidFill>
                </a:rPr>
                <a:t>θ</a:t>
              </a:r>
              <a:r>
                <a:rPr lang="en-US" sz="2000" b="1" dirty="0" smtClean="0">
                  <a:solidFill>
                    <a:srgbClr val="FF6600"/>
                  </a:solidFill>
                </a:rPr>
                <a:t> of my friends do!  </a:t>
              </a:r>
              <a:endParaRPr lang="en-US" sz="20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60" y="26748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46" name="Content Placeholder 38"/>
          <p:cNvSpPr>
            <a:spLocks noGrp="1"/>
          </p:cNvSpPr>
          <p:nvPr>
            <p:ph idx="1"/>
          </p:nvPr>
        </p:nvSpPr>
        <p:spPr>
          <a:xfrm>
            <a:off x="3127468" y="354252"/>
            <a:ext cx="6702332" cy="40005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Social networks: Local influence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600200" y="1649652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1962150" y="15734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885950" y="20306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343150" y="14972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266950" y="18020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092232" y="5066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28650" y="15734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619250" y="3542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419350" y="773352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>
            <a:stCxn id="63" idx="5"/>
            <a:endCxn id="58" idx="1"/>
          </p:cNvCxnSpPr>
          <p:nvPr/>
        </p:nvCxnSpPr>
        <p:spPr bwMode="auto">
          <a:xfrm>
            <a:off x="1215932" y="522434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4" idx="6"/>
            <a:endCxn id="59" idx="1"/>
          </p:cNvCxnSpPr>
          <p:nvPr/>
        </p:nvCxnSpPr>
        <p:spPr bwMode="auto">
          <a:xfrm>
            <a:off x="1771650" y="430452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4" idx="4"/>
            <a:endCxn id="53" idx="0"/>
          </p:cNvCxnSpPr>
          <p:nvPr/>
        </p:nvCxnSpPr>
        <p:spPr bwMode="auto">
          <a:xfrm>
            <a:off x="1695450" y="506652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63" idx="6"/>
            <a:endCxn id="64" idx="2"/>
          </p:cNvCxnSpPr>
          <p:nvPr/>
        </p:nvCxnSpPr>
        <p:spPr bwMode="auto">
          <a:xfrm flipV="1">
            <a:off x="1238250" y="430452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8" idx="7"/>
            <a:endCxn id="64" idx="3"/>
          </p:cNvCxnSpPr>
          <p:nvPr/>
        </p:nvCxnSpPr>
        <p:spPr bwMode="auto">
          <a:xfrm flipV="1">
            <a:off x="1482632" y="484334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51" idx="0"/>
            <a:endCxn id="58" idx="6"/>
          </p:cNvCxnSpPr>
          <p:nvPr/>
        </p:nvCxnSpPr>
        <p:spPr bwMode="auto">
          <a:xfrm flipV="1">
            <a:off x="1504950" y="773352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7" idx="0"/>
            <a:endCxn id="48" idx="5"/>
          </p:cNvCxnSpPr>
          <p:nvPr/>
        </p:nvCxnSpPr>
        <p:spPr bwMode="auto">
          <a:xfrm flipH="1" flipV="1">
            <a:off x="2168432" y="1265384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8" idx="1"/>
            <a:endCxn id="53" idx="5"/>
          </p:cNvCxnSpPr>
          <p:nvPr/>
        </p:nvCxnSpPr>
        <p:spPr bwMode="auto">
          <a:xfrm flipH="1" flipV="1">
            <a:off x="1863632" y="979634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51" idx="7"/>
            <a:endCxn id="53" idx="2"/>
          </p:cNvCxnSpPr>
          <p:nvPr/>
        </p:nvCxnSpPr>
        <p:spPr bwMode="auto">
          <a:xfrm flipV="1">
            <a:off x="1558832" y="925752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54" idx="1"/>
            <a:endCxn id="53" idx="4"/>
          </p:cNvCxnSpPr>
          <p:nvPr/>
        </p:nvCxnSpPr>
        <p:spPr bwMode="auto">
          <a:xfrm flipH="1" flipV="1">
            <a:off x="1809750" y="1001952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9" idx="0"/>
            <a:endCxn id="53" idx="4"/>
          </p:cNvCxnSpPr>
          <p:nvPr/>
        </p:nvCxnSpPr>
        <p:spPr bwMode="auto">
          <a:xfrm flipV="1">
            <a:off x="1676400" y="1001952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59" idx="5"/>
            <a:endCxn id="65" idx="2"/>
          </p:cNvCxnSpPr>
          <p:nvPr/>
        </p:nvCxnSpPr>
        <p:spPr bwMode="auto">
          <a:xfrm>
            <a:off x="2222314" y="636734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64" idx="5"/>
            <a:endCxn id="48" idx="0"/>
          </p:cNvCxnSpPr>
          <p:nvPr/>
        </p:nvCxnSpPr>
        <p:spPr bwMode="auto">
          <a:xfrm>
            <a:off x="1749332" y="484334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59" idx="4"/>
            <a:endCxn id="48" idx="0"/>
          </p:cNvCxnSpPr>
          <p:nvPr/>
        </p:nvCxnSpPr>
        <p:spPr bwMode="auto">
          <a:xfrm flipH="1">
            <a:off x="2114550" y="659052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5" idx="3"/>
            <a:endCxn id="48" idx="6"/>
          </p:cNvCxnSpPr>
          <p:nvPr/>
        </p:nvCxnSpPr>
        <p:spPr bwMode="auto">
          <a:xfrm flipH="1">
            <a:off x="2190750" y="903434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65" idx="4"/>
            <a:endCxn id="137" idx="0"/>
          </p:cNvCxnSpPr>
          <p:nvPr/>
        </p:nvCxnSpPr>
        <p:spPr bwMode="auto">
          <a:xfrm flipH="1">
            <a:off x="2457450" y="925752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37" idx="4"/>
            <a:endCxn id="56" idx="0"/>
          </p:cNvCxnSpPr>
          <p:nvPr/>
        </p:nvCxnSpPr>
        <p:spPr bwMode="auto">
          <a:xfrm flipH="1">
            <a:off x="2419350" y="1306752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48" idx="5"/>
            <a:endCxn id="56" idx="1"/>
          </p:cNvCxnSpPr>
          <p:nvPr/>
        </p:nvCxnSpPr>
        <p:spPr bwMode="auto">
          <a:xfrm>
            <a:off x="2168432" y="1265384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48" idx="4"/>
            <a:endCxn id="54" idx="0"/>
          </p:cNvCxnSpPr>
          <p:nvPr/>
        </p:nvCxnSpPr>
        <p:spPr bwMode="auto">
          <a:xfrm flipH="1">
            <a:off x="2038350" y="1287702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49" idx="7"/>
            <a:endCxn id="54" idx="1"/>
          </p:cNvCxnSpPr>
          <p:nvPr/>
        </p:nvCxnSpPr>
        <p:spPr bwMode="auto">
          <a:xfrm flipV="1">
            <a:off x="1730282" y="1595770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51" idx="5"/>
            <a:endCxn id="49" idx="1"/>
          </p:cNvCxnSpPr>
          <p:nvPr/>
        </p:nvCxnSpPr>
        <p:spPr bwMode="auto">
          <a:xfrm>
            <a:off x="1558832" y="1360634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7"/>
            <a:endCxn id="58" idx="4"/>
          </p:cNvCxnSpPr>
          <p:nvPr/>
        </p:nvCxnSpPr>
        <p:spPr bwMode="auto">
          <a:xfrm flipV="1">
            <a:off x="1215932" y="849552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53" idx="4"/>
            <a:endCxn id="52" idx="6"/>
          </p:cNvCxnSpPr>
          <p:nvPr/>
        </p:nvCxnSpPr>
        <p:spPr bwMode="auto">
          <a:xfrm flipH="1">
            <a:off x="1238250" y="1001952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2" idx="5"/>
            <a:endCxn id="51" idx="7"/>
          </p:cNvCxnSpPr>
          <p:nvPr/>
        </p:nvCxnSpPr>
        <p:spPr bwMode="auto">
          <a:xfrm>
            <a:off x="1215932" y="1055834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58" idx="5"/>
            <a:endCxn id="53" idx="2"/>
          </p:cNvCxnSpPr>
          <p:nvPr/>
        </p:nvCxnSpPr>
        <p:spPr bwMode="auto">
          <a:xfrm>
            <a:off x="1482632" y="827234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51" idx="7"/>
            <a:endCxn id="48" idx="3"/>
          </p:cNvCxnSpPr>
          <p:nvPr/>
        </p:nvCxnSpPr>
        <p:spPr bwMode="auto">
          <a:xfrm>
            <a:off x="1558832" y="1252870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49" idx="7"/>
            <a:endCxn id="48" idx="3"/>
          </p:cNvCxnSpPr>
          <p:nvPr/>
        </p:nvCxnSpPr>
        <p:spPr bwMode="auto">
          <a:xfrm flipV="1">
            <a:off x="1730282" y="1265384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51" idx="4"/>
            <a:endCxn id="136" idx="0"/>
          </p:cNvCxnSpPr>
          <p:nvPr/>
        </p:nvCxnSpPr>
        <p:spPr bwMode="auto">
          <a:xfrm>
            <a:off x="1504950" y="1382952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49" idx="2"/>
            <a:endCxn id="55" idx="1"/>
          </p:cNvCxnSpPr>
          <p:nvPr/>
        </p:nvCxnSpPr>
        <p:spPr bwMode="auto">
          <a:xfrm>
            <a:off x="1600200" y="1725852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60" idx="6"/>
            <a:endCxn id="47" idx="0"/>
          </p:cNvCxnSpPr>
          <p:nvPr/>
        </p:nvCxnSpPr>
        <p:spPr bwMode="auto">
          <a:xfrm>
            <a:off x="781050" y="1116252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52" idx="5"/>
            <a:endCxn id="47" idx="7"/>
          </p:cNvCxnSpPr>
          <p:nvPr/>
        </p:nvCxnSpPr>
        <p:spPr bwMode="auto">
          <a:xfrm flipH="1">
            <a:off x="1063532" y="1055834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47" idx="6"/>
            <a:endCxn id="136" idx="1"/>
          </p:cNvCxnSpPr>
          <p:nvPr/>
        </p:nvCxnSpPr>
        <p:spPr bwMode="auto">
          <a:xfrm>
            <a:off x="1085850" y="1421052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54" idx="3"/>
            <a:endCxn id="55" idx="0"/>
          </p:cNvCxnSpPr>
          <p:nvPr/>
        </p:nvCxnSpPr>
        <p:spPr bwMode="auto">
          <a:xfrm flipH="1">
            <a:off x="1962150" y="1703534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57" idx="2"/>
            <a:endCxn id="54" idx="5"/>
          </p:cNvCxnSpPr>
          <p:nvPr/>
        </p:nvCxnSpPr>
        <p:spPr bwMode="auto">
          <a:xfrm flipH="1" flipV="1">
            <a:off x="2092232" y="1703534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2" idx="4"/>
            <a:endCxn id="47" idx="0"/>
          </p:cNvCxnSpPr>
          <p:nvPr/>
        </p:nvCxnSpPr>
        <p:spPr bwMode="auto">
          <a:xfrm>
            <a:off x="857250" y="773352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62" idx="3"/>
            <a:endCxn id="60" idx="0"/>
          </p:cNvCxnSpPr>
          <p:nvPr/>
        </p:nvCxnSpPr>
        <p:spPr bwMode="auto">
          <a:xfrm flipH="1">
            <a:off x="704850" y="751034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61" idx="5"/>
            <a:endCxn id="50" idx="3"/>
          </p:cNvCxnSpPr>
          <p:nvPr/>
        </p:nvCxnSpPr>
        <p:spPr bwMode="auto">
          <a:xfrm>
            <a:off x="758732" y="1703534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63" idx="3"/>
            <a:endCxn id="62" idx="6"/>
          </p:cNvCxnSpPr>
          <p:nvPr/>
        </p:nvCxnSpPr>
        <p:spPr bwMode="auto">
          <a:xfrm flipH="1">
            <a:off x="933450" y="522434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62" idx="6"/>
            <a:endCxn id="52" idx="1"/>
          </p:cNvCxnSpPr>
          <p:nvPr/>
        </p:nvCxnSpPr>
        <p:spPr bwMode="auto">
          <a:xfrm>
            <a:off x="933450" y="697152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60" idx="3"/>
            <a:endCxn id="61" idx="0"/>
          </p:cNvCxnSpPr>
          <p:nvPr/>
        </p:nvCxnSpPr>
        <p:spPr bwMode="auto">
          <a:xfrm>
            <a:off x="650968" y="1170134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52" idx="5"/>
            <a:endCxn id="136" idx="0"/>
          </p:cNvCxnSpPr>
          <p:nvPr/>
        </p:nvCxnSpPr>
        <p:spPr bwMode="auto">
          <a:xfrm>
            <a:off x="1215932" y="1055834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51" idx="4"/>
            <a:endCxn id="50" idx="6"/>
          </p:cNvCxnSpPr>
          <p:nvPr/>
        </p:nvCxnSpPr>
        <p:spPr bwMode="auto">
          <a:xfrm flipH="1">
            <a:off x="1162050" y="1382952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63" idx="4"/>
            <a:endCxn id="52" idx="1"/>
          </p:cNvCxnSpPr>
          <p:nvPr/>
        </p:nvCxnSpPr>
        <p:spPr bwMode="auto">
          <a:xfrm flipH="1">
            <a:off x="1108168" y="544752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49" idx="5"/>
            <a:endCxn id="57" idx="3"/>
          </p:cNvCxnSpPr>
          <p:nvPr/>
        </p:nvCxnSpPr>
        <p:spPr bwMode="auto">
          <a:xfrm>
            <a:off x="1730282" y="1779734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endCxn id="136" idx="7"/>
          </p:cNvCxnSpPr>
          <p:nvPr/>
        </p:nvCxnSpPr>
        <p:spPr bwMode="auto">
          <a:xfrm flipH="1">
            <a:off x="1558832" y="1810754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57" idx="3"/>
            <a:endCxn id="55" idx="7"/>
          </p:cNvCxnSpPr>
          <p:nvPr/>
        </p:nvCxnSpPr>
        <p:spPr bwMode="auto">
          <a:xfrm flipH="1">
            <a:off x="2016032" y="1932134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36" idx="2"/>
            <a:endCxn id="50" idx="5"/>
          </p:cNvCxnSpPr>
          <p:nvPr/>
        </p:nvCxnSpPr>
        <p:spPr bwMode="auto">
          <a:xfrm flipH="1" flipV="1">
            <a:off x="1139732" y="1932134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47" idx="4"/>
            <a:endCxn id="50" idx="1"/>
          </p:cNvCxnSpPr>
          <p:nvPr/>
        </p:nvCxnSpPr>
        <p:spPr bwMode="auto">
          <a:xfrm>
            <a:off x="1009650" y="1497252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36" idx="5"/>
            <a:endCxn id="55" idx="2"/>
          </p:cNvCxnSpPr>
          <p:nvPr/>
        </p:nvCxnSpPr>
        <p:spPr bwMode="auto">
          <a:xfrm flipV="1">
            <a:off x="1558832" y="2106852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65" idx="2"/>
            <a:endCxn id="53" idx="7"/>
          </p:cNvCxnSpPr>
          <p:nvPr/>
        </p:nvCxnSpPr>
        <p:spPr bwMode="auto">
          <a:xfrm flipH="1">
            <a:off x="1863632" y="849552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59" idx="3"/>
            <a:endCxn id="53" idx="7"/>
          </p:cNvCxnSpPr>
          <p:nvPr/>
        </p:nvCxnSpPr>
        <p:spPr bwMode="auto">
          <a:xfrm flipH="1">
            <a:off x="1863632" y="636734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51" idx="3"/>
            <a:endCxn id="47" idx="6"/>
          </p:cNvCxnSpPr>
          <p:nvPr/>
        </p:nvCxnSpPr>
        <p:spPr bwMode="auto">
          <a:xfrm flipH="1">
            <a:off x="1085850" y="1360634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51" idx="3"/>
            <a:endCxn id="61" idx="5"/>
          </p:cNvCxnSpPr>
          <p:nvPr/>
        </p:nvCxnSpPr>
        <p:spPr bwMode="auto">
          <a:xfrm flipH="1">
            <a:off x="758732" y="1360634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60" idx="4"/>
            <a:endCxn id="50" idx="2"/>
          </p:cNvCxnSpPr>
          <p:nvPr/>
        </p:nvCxnSpPr>
        <p:spPr bwMode="auto">
          <a:xfrm>
            <a:off x="704850" y="1192452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61" idx="7"/>
            <a:endCxn id="47" idx="2"/>
          </p:cNvCxnSpPr>
          <p:nvPr/>
        </p:nvCxnSpPr>
        <p:spPr bwMode="auto">
          <a:xfrm flipV="1">
            <a:off x="758732" y="1421052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37" idx="3"/>
            <a:endCxn id="48" idx="5"/>
          </p:cNvCxnSpPr>
          <p:nvPr/>
        </p:nvCxnSpPr>
        <p:spPr bwMode="auto">
          <a:xfrm flipH="1" flipV="1">
            <a:off x="2168432" y="1265384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64" idx="2"/>
            <a:endCxn id="60" idx="7"/>
          </p:cNvCxnSpPr>
          <p:nvPr/>
        </p:nvCxnSpPr>
        <p:spPr bwMode="auto">
          <a:xfrm flipH="1">
            <a:off x="758732" y="430452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1428750" y="2030652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2381250" y="1154352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" y="2635984"/>
            <a:ext cx="895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C0000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  <a:latin typeface="Myriad Pro" pitchFamily="34" charset="0"/>
              </a:rPr>
              <a:t>1</a:t>
            </a:r>
          </a:p>
          <a:p>
            <a:pPr algn="ctr"/>
            <a:r>
              <a:rPr lang="el-GR" sz="2000" b="1" dirty="0">
                <a:solidFill>
                  <a:srgbClr val="FF6600"/>
                </a:solidFill>
                <a:latin typeface="Myriad Pro" pitchFamily="34" charset="0"/>
              </a:rPr>
              <a:t>θ</a:t>
            </a:r>
            <a:r>
              <a:rPr lang="en-US" sz="2000" b="1" dirty="0">
                <a:solidFill>
                  <a:srgbClr val="FF6600"/>
                </a:solidFill>
                <a:latin typeface="Myriad Pro" pitchFamily="34" charset="0"/>
              </a:rPr>
              <a:t> = </a:t>
            </a:r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2</a:t>
            </a:r>
          </a:p>
          <a:p>
            <a:pPr algn="ctr"/>
            <a:r>
              <a:rPr lang="el-GR" sz="2000" b="1" dirty="0" smtClean="0">
                <a:solidFill>
                  <a:srgbClr val="00B0F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B0F0"/>
                </a:solidFill>
                <a:latin typeface="Myriad Pro" pitchFamily="34" charset="0"/>
              </a:rPr>
              <a:t>3</a:t>
            </a:r>
            <a:endParaRPr lang="en-US" sz="2000" b="1" dirty="0">
              <a:solidFill>
                <a:srgbClr val="FF6600"/>
              </a:solidFill>
              <a:latin typeface="Myriad Pro" pitchFamily="34" charset="0"/>
            </a:endParaRPr>
          </a:p>
          <a:p>
            <a:pPr algn="ctr"/>
            <a:r>
              <a:rPr lang="el-GR" sz="2000" b="1" dirty="0" smtClean="0">
                <a:solidFill>
                  <a:srgbClr val="9900FF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9900FF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9900FF"/>
                </a:solidFill>
                <a:latin typeface="Myriad Pro" pitchFamily="34" charset="0"/>
              </a:rPr>
              <a:t>4</a:t>
            </a:r>
          </a:p>
          <a:p>
            <a:pPr algn="ctr"/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Myriad Pro" pitchFamily="34" charset="0"/>
              </a:rPr>
              <a:t>=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6</a:t>
            </a:r>
            <a:endParaRPr lang="en-US" sz="2000" dirty="0"/>
          </a:p>
        </p:txBody>
      </p:sp>
      <p:sp>
        <p:nvSpPr>
          <p:cNvPr id="51" name="Oval 50"/>
          <p:cNvSpPr/>
          <p:nvPr/>
        </p:nvSpPr>
        <p:spPr bwMode="auto">
          <a:xfrm>
            <a:off x="1428750" y="1230552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038350" y="1135302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352550" y="697152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33450" y="1344852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009650" y="1802052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085850" y="392352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085850" y="925752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28650" y="1040052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81050" y="620952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733550" y="849552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838200" y="12496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928744" y="17449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1333500" y="11353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998299" y="814996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1638300" y="7543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2019300" y="4495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533400" y="9448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533400" y="14782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685800" y="5257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990600" y="2971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1524000" y="2590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348466" y="6781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 flipV="1">
            <a:off x="1378855" y="193186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Oval 166"/>
          <p:cNvSpPr/>
          <p:nvPr/>
        </p:nvSpPr>
        <p:spPr bwMode="auto">
          <a:xfrm flipV="1">
            <a:off x="1487062" y="1565561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 flipV="1">
            <a:off x="1790700" y="19354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 flipV="1">
            <a:off x="1866900" y="14782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 flipV="1">
            <a:off x="2286000" y="14020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 flipV="1">
            <a:off x="1912891" y="1049660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 flipV="1">
            <a:off x="2209800" y="17449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295400" y="601902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0" name="Straight Connector 179"/>
          <p:cNvCxnSpPr>
            <a:stCxn id="49" idx="2"/>
            <a:endCxn id="50" idx="6"/>
          </p:cNvCxnSpPr>
          <p:nvPr/>
        </p:nvCxnSpPr>
        <p:spPr bwMode="auto">
          <a:xfrm flipH="1">
            <a:off x="1162050" y="1725852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Oval 122"/>
          <p:cNvSpPr/>
          <p:nvPr/>
        </p:nvSpPr>
        <p:spPr bwMode="auto">
          <a:xfrm>
            <a:off x="1600200" y="543223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1962150" y="53560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1885950" y="58132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2343150" y="52798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2266950" y="55846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092232" y="42892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628650" y="53560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619250" y="41368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2419350" y="455593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2" name="Straight Connector 131"/>
          <p:cNvCxnSpPr>
            <a:stCxn id="231" idx="5"/>
            <a:endCxn id="228" idx="1"/>
          </p:cNvCxnSpPr>
          <p:nvPr/>
        </p:nvCxnSpPr>
        <p:spPr bwMode="auto">
          <a:xfrm>
            <a:off x="1215932" y="4305016"/>
            <a:ext cx="158936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130" idx="6"/>
            <a:endCxn id="128" idx="1"/>
          </p:cNvCxnSpPr>
          <p:nvPr/>
        </p:nvCxnSpPr>
        <p:spPr bwMode="auto">
          <a:xfrm>
            <a:off x="1771650" y="4213034"/>
            <a:ext cx="342900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30" idx="4"/>
            <a:endCxn id="235" idx="0"/>
          </p:cNvCxnSpPr>
          <p:nvPr/>
        </p:nvCxnSpPr>
        <p:spPr bwMode="auto">
          <a:xfrm>
            <a:off x="1695450" y="4289234"/>
            <a:ext cx="1143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231" idx="6"/>
            <a:endCxn id="130" idx="2"/>
          </p:cNvCxnSpPr>
          <p:nvPr/>
        </p:nvCxnSpPr>
        <p:spPr bwMode="auto">
          <a:xfrm flipV="1">
            <a:off x="1238250" y="4213034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228" idx="7"/>
            <a:endCxn id="130" idx="3"/>
          </p:cNvCxnSpPr>
          <p:nvPr/>
        </p:nvCxnSpPr>
        <p:spPr bwMode="auto">
          <a:xfrm flipV="1">
            <a:off x="1482632" y="4266916"/>
            <a:ext cx="158936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226" idx="0"/>
            <a:endCxn id="228" idx="6"/>
          </p:cNvCxnSpPr>
          <p:nvPr/>
        </p:nvCxnSpPr>
        <p:spPr bwMode="auto">
          <a:xfrm flipV="1">
            <a:off x="1504950" y="455593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127" idx="0"/>
            <a:endCxn id="227" idx="5"/>
          </p:cNvCxnSpPr>
          <p:nvPr/>
        </p:nvCxnSpPr>
        <p:spPr bwMode="auto">
          <a:xfrm flipH="1" flipV="1">
            <a:off x="2168432" y="5047966"/>
            <a:ext cx="174718" cy="536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227" idx="1"/>
            <a:endCxn id="235" idx="5"/>
          </p:cNvCxnSpPr>
          <p:nvPr/>
        </p:nvCxnSpPr>
        <p:spPr bwMode="auto">
          <a:xfrm flipH="1" flipV="1">
            <a:off x="1863632" y="4762216"/>
            <a:ext cx="197036" cy="177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226" idx="7"/>
            <a:endCxn id="235" idx="2"/>
          </p:cNvCxnSpPr>
          <p:nvPr/>
        </p:nvCxnSpPr>
        <p:spPr bwMode="auto">
          <a:xfrm flipV="1">
            <a:off x="1558832" y="4708334"/>
            <a:ext cx="1747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stCxn id="124" idx="1"/>
            <a:endCxn id="235" idx="4"/>
          </p:cNvCxnSpPr>
          <p:nvPr/>
        </p:nvCxnSpPr>
        <p:spPr bwMode="auto">
          <a:xfrm flipH="1" flipV="1">
            <a:off x="1809750" y="4784534"/>
            <a:ext cx="174718" cy="593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23" idx="0"/>
            <a:endCxn id="235" idx="4"/>
          </p:cNvCxnSpPr>
          <p:nvPr/>
        </p:nvCxnSpPr>
        <p:spPr bwMode="auto">
          <a:xfrm flipV="1">
            <a:off x="1676400" y="4784534"/>
            <a:ext cx="13335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8" idx="5"/>
            <a:endCxn id="131" idx="2"/>
          </p:cNvCxnSpPr>
          <p:nvPr/>
        </p:nvCxnSpPr>
        <p:spPr bwMode="auto">
          <a:xfrm>
            <a:off x="2222314" y="4419316"/>
            <a:ext cx="197036" cy="212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30" idx="5"/>
            <a:endCxn id="227" idx="0"/>
          </p:cNvCxnSpPr>
          <p:nvPr/>
        </p:nvCxnSpPr>
        <p:spPr bwMode="auto">
          <a:xfrm>
            <a:off x="1749332" y="4266916"/>
            <a:ext cx="365218" cy="65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128" idx="4"/>
            <a:endCxn id="227" idx="0"/>
          </p:cNvCxnSpPr>
          <p:nvPr/>
        </p:nvCxnSpPr>
        <p:spPr bwMode="auto">
          <a:xfrm flipH="1">
            <a:off x="2114550" y="4441634"/>
            <a:ext cx="53882" cy="476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31" idx="3"/>
            <a:endCxn id="227" idx="6"/>
          </p:cNvCxnSpPr>
          <p:nvPr/>
        </p:nvCxnSpPr>
        <p:spPr bwMode="auto">
          <a:xfrm flipH="1">
            <a:off x="2190750" y="4686016"/>
            <a:ext cx="250918" cy="308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Straight Connector 175"/>
          <p:cNvCxnSpPr>
            <a:stCxn id="131" idx="4"/>
            <a:endCxn id="225" idx="0"/>
          </p:cNvCxnSpPr>
          <p:nvPr/>
        </p:nvCxnSpPr>
        <p:spPr bwMode="auto">
          <a:xfrm flipH="1">
            <a:off x="2457450" y="4708334"/>
            <a:ext cx="381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225" idx="4"/>
            <a:endCxn id="126" idx="0"/>
          </p:cNvCxnSpPr>
          <p:nvPr/>
        </p:nvCxnSpPr>
        <p:spPr bwMode="auto">
          <a:xfrm flipH="1">
            <a:off x="2419350" y="5089334"/>
            <a:ext cx="381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227" idx="5"/>
            <a:endCxn id="126" idx="1"/>
          </p:cNvCxnSpPr>
          <p:nvPr/>
        </p:nvCxnSpPr>
        <p:spPr bwMode="auto">
          <a:xfrm>
            <a:off x="2168432" y="5047966"/>
            <a:ext cx="197036" cy="2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stCxn id="227" idx="4"/>
            <a:endCxn id="124" idx="0"/>
          </p:cNvCxnSpPr>
          <p:nvPr/>
        </p:nvCxnSpPr>
        <p:spPr bwMode="auto">
          <a:xfrm flipH="1">
            <a:off x="2038350" y="5070284"/>
            <a:ext cx="76200" cy="285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>
            <a:stCxn id="123" idx="7"/>
            <a:endCxn id="124" idx="1"/>
          </p:cNvCxnSpPr>
          <p:nvPr/>
        </p:nvCxnSpPr>
        <p:spPr bwMode="auto">
          <a:xfrm flipV="1">
            <a:off x="1730282" y="5378352"/>
            <a:ext cx="254186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>
            <a:stCxn id="226" idx="5"/>
            <a:endCxn id="123" idx="1"/>
          </p:cNvCxnSpPr>
          <p:nvPr/>
        </p:nvCxnSpPr>
        <p:spPr bwMode="auto">
          <a:xfrm>
            <a:off x="1558832" y="5143216"/>
            <a:ext cx="63686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232" idx="7"/>
            <a:endCxn id="228" idx="4"/>
          </p:cNvCxnSpPr>
          <p:nvPr/>
        </p:nvCxnSpPr>
        <p:spPr bwMode="auto">
          <a:xfrm flipV="1">
            <a:off x="1215932" y="4632134"/>
            <a:ext cx="2128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235" idx="4"/>
            <a:endCxn id="232" idx="6"/>
          </p:cNvCxnSpPr>
          <p:nvPr/>
        </p:nvCxnSpPr>
        <p:spPr bwMode="auto">
          <a:xfrm flipH="1">
            <a:off x="1238250" y="4784534"/>
            <a:ext cx="571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stCxn id="232" idx="5"/>
            <a:endCxn id="226" idx="7"/>
          </p:cNvCxnSpPr>
          <p:nvPr/>
        </p:nvCxnSpPr>
        <p:spPr bwMode="auto">
          <a:xfrm>
            <a:off x="1215932" y="4838416"/>
            <a:ext cx="342900" cy="19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228" idx="5"/>
            <a:endCxn id="235" idx="2"/>
          </p:cNvCxnSpPr>
          <p:nvPr/>
        </p:nvCxnSpPr>
        <p:spPr bwMode="auto">
          <a:xfrm>
            <a:off x="1482632" y="4609816"/>
            <a:ext cx="250918" cy="98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>
            <a:stCxn id="226" idx="7"/>
            <a:endCxn id="227" idx="3"/>
          </p:cNvCxnSpPr>
          <p:nvPr/>
        </p:nvCxnSpPr>
        <p:spPr bwMode="auto">
          <a:xfrm>
            <a:off x="1558832" y="5035452"/>
            <a:ext cx="501836" cy="12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>
            <a:stCxn id="123" idx="7"/>
            <a:endCxn id="227" idx="3"/>
          </p:cNvCxnSpPr>
          <p:nvPr/>
        </p:nvCxnSpPr>
        <p:spPr bwMode="auto">
          <a:xfrm flipV="1">
            <a:off x="1730282" y="5047966"/>
            <a:ext cx="330386" cy="406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226" idx="4"/>
            <a:endCxn id="224" idx="0"/>
          </p:cNvCxnSpPr>
          <p:nvPr/>
        </p:nvCxnSpPr>
        <p:spPr bwMode="auto">
          <a:xfrm>
            <a:off x="1504950" y="5165534"/>
            <a:ext cx="0" cy="647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stCxn id="123" idx="2"/>
            <a:endCxn id="125" idx="1"/>
          </p:cNvCxnSpPr>
          <p:nvPr/>
        </p:nvCxnSpPr>
        <p:spPr bwMode="auto">
          <a:xfrm>
            <a:off x="1600200" y="5508434"/>
            <a:ext cx="30806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>
            <a:stCxn id="233" idx="6"/>
            <a:endCxn id="229" idx="0"/>
          </p:cNvCxnSpPr>
          <p:nvPr/>
        </p:nvCxnSpPr>
        <p:spPr bwMode="auto">
          <a:xfrm>
            <a:off x="781050" y="4898834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stCxn id="232" idx="5"/>
            <a:endCxn id="229" idx="7"/>
          </p:cNvCxnSpPr>
          <p:nvPr/>
        </p:nvCxnSpPr>
        <p:spPr bwMode="auto">
          <a:xfrm flipH="1">
            <a:off x="1063532" y="4838416"/>
            <a:ext cx="152400" cy="31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stCxn id="229" idx="6"/>
            <a:endCxn id="224" idx="1"/>
          </p:cNvCxnSpPr>
          <p:nvPr/>
        </p:nvCxnSpPr>
        <p:spPr bwMode="auto">
          <a:xfrm>
            <a:off x="1085850" y="5203634"/>
            <a:ext cx="3652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>
            <a:stCxn id="124" idx="3"/>
            <a:endCxn id="125" idx="0"/>
          </p:cNvCxnSpPr>
          <p:nvPr/>
        </p:nvCxnSpPr>
        <p:spPr bwMode="auto">
          <a:xfrm flipH="1">
            <a:off x="1962150" y="5486116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127" idx="2"/>
            <a:endCxn id="124" idx="5"/>
          </p:cNvCxnSpPr>
          <p:nvPr/>
        </p:nvCxnSpPr>
        <p:spPr bwMode="auto">
          <a:xfrm flipH="1" flipV="1">
            <a:off x="2092232" y="5486116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stCxn id="234" idx="4"/>
            <a:endCxn id="229" idx="0"/>
          </p:cNvCxnSpPr>
          <p:nvPr/>
        </p:nvCxnSpPr>
        <p:spPr bwMode="auto">
          <a:xfrm>
            <a:off x="857250" y="4555934"/>
            <a:ext cx="152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>
            <a:stCxn id="234" idx="3"/>
            <a:endCxn id="233" idx="0"/>
          </p:cNvCxnSpPr>
          <p:nvPr/>
        </p:nvCxnSpPr>
        <p:spPr bwMode="auto">
          <a:xfrm flipH="1">
            <a:off x="704850" y="4533616"/>
            <a:ext cx="98518" cy="289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>
            <a:stCxn id="129" idx="5"/>
            <a:endCxn id="230" idx="3"/>
          </p:cNvCxnSpPr>
          <p:nvPr/>
        </p:nvCxnSpPr>
        <p:spPr bwMode="auto">
          <a:xfrm>
            <a:off x="758732" y="5486116"/>
            <a:ext cx="27323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>
            <a:stCxn id="231" idx="3"/>
            <a:endCxn id="234" idx="6"/>
          </p:cNvCxnSpPr>
          <p:nvPr/>
        </p:nvCxnSpPr>
        <p:spPr bwMode="auto">
          <a:xfrm flipH="1">
            <a:off x="933450" y="4305016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/>
          <p:cNvCxnSpPr>
            <a:stCxn id="234" idx="6"/>
            <a:endCxn id="232" idx="1"/>
          </p:cNvCxnSpPr>
          <p:nvPr/>
        </p:nvCxnSpPr>
        <p:spPr bwMode="auto">
          <a:xfrm>
            <a:off x="933450" y="4479734"/>
            <a:ext cx="1747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233" idx="3"/>
            <a:endCxn id="129" idx="0"/>
          </p:cNvCxnSpPr>
          <p:nvPr/>
        </p:nvCxnSpPr>
        <p:spPr bwMode="auto">
          <a:xfrm>
            <a:off x="650968" y="4952716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Straight Connector 206"/>
          <p:cNvCxnSpPr>
            <a:stCxn id="232" idx="5"/>
            <a:endCxn id="224" idx="0"/>
          </p:cNvCxnSpPr>
          <p:nvPr/>
        </p:nvCxnSpPr>
        <p:spPr bwMode="auto">
          <a:xfrm>
            <a:off x="1215932" y="4838416"/>
            <a:ext cx="289018" cy="974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>
            <a:stCxn id="226" idx="4"/>
            <a:endCxn id="230" idx="6"/>
          </p:cNvCxnSpPr>
          <p:nvPr/>
        </p:nvCxnSpPr>
        <p:spPr bwMode="auto">
          <a:xfrm flipH="1">
            <a:off x="1162050" y="5165534"/>
            <a:ext cx="342900" cy="495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31" idx="4"/>
            <a:endCxn id="232" idx="1"/>
          </p:cNvCxnSpPr>
          <p:nvPr/>
        </p:nvCxnSpPr>
        <p:spPr bwMode="auto">
          <a:xfrm flipH="1">
            <a:off x="1108168" y="4327334"/>
            <a:ext cx="53882" cy="403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>
            <a:stCxn id="123" idx="5"/>
            <a:endCxn id="127" idx="3"/>
          </p:cNvCxnSpPr>
          <p:nvPr/>
        </p:nvCxnSpPr>
        <p:spPr bwMode="auto">
          <a:xfrm>
            <a:off x="1730282" y="5562316"/>
            <a:ext cx="558986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/>
          <p:cNvCxnSpPr>
            <a:endCxn id="224" idx="7"/>
          </p:cNvCxnSpPr>
          <p:nvPr/>
        </p:nvCxnSpPr>
        <p:spPr bwMode="auto">
          <a:xfrm flipH="1">
            <a:off x="1558832" y="5593336"/>
            <a:ext cx="116352" cy="242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27" idx="3"/>
            <a:endCxn id="125" idx="7"/>
          </p:cNvCxnSpPr>
          <p:nvPr/>
        </p:nvCxnSpPr>
        <p:spPr bwMode="auto">
          <a:xfrm flipH="1">
            <a:off x="2016032" y="5714716"/>
            <a:ext cx="273236" cy="120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224" idx="2"/>
            <a:endCxn id="230" idx="5"/>
          </p:cNvCxnSpPr>
          <p:nvPr/>
        </p:nvCxnSpPr>
        <p:spPr bwMode="auto">
          <a:xfrm flipH="1" flipV="1">
            <a:off x="1139732" y="5714716"/>
            <a:ext cx="2890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>
            <a:stCxn id="229" idx="4"/>
            <a:endCxn id="230" idx="1"/>
          </p:cNvCxnSpPr>
          <p:nvPr/>
        </p:nvCxnSpPr>
        <p:spPr bwMode="auto">
          <a:xfrm>
            <a:off x="1009650" y="5279834"/>
            <a:ext cx="22318" cy="327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224" idx="5"/>
            <a:endCxn id="125" idx="2"/>
          </p:cNvCxnSpPr>
          <p:nvPr/>
        </p:nvCxnSpPr>
        <p:spPr bwMode="auto">
          <a:xfrm flipV="1">
            <a:off x="1558832" y="5889434"/>
            <a:ext cx="327118" cy="53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>
            <a:stCxn id="131" idx="2"/>
            <a:endCxn id="235" idx="7"/>
          </p:cNvCxnSpPr>
          <p:nvPr/>
        </p:nvCxnSpPr>
        <p:spPr bwMode="auto">
          <a:xfrm flipH="1">
            <a:off x="1863632" y="4632134"/>
            <a:ext cx="555718" cy="22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Straight Connector 216"/>
          <p:cNvCxnSpPr>
            <a:stCxn id="128" idx="3"/>
            <a:endCxn id="235" idx="7"/>
          </p:cNvCxnSpPr>
          <p:nvPr/>
        </p:nvCxnSpPr>
        <p:spPr bwMode="auto">
          <a:xfrm flipH="1">
            <a:off x="1863632" y="4419316"/>
            <a:ext cx="250918" cy="235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226" idx="3"/>
            <a:endCxn id="229" idx="6"/>
          </p:cNvCxnSpPr>
          <p:nvPr/>
        </p:nvCxnSpPr>
        <p:spPr bwMode="auto">
          <a:xfrm flipH="1">
            <a:off x="1085850" y="5143216"/>
            <a:ext cx="365218" cy="604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26" idx="3"/>
            <a:endCxn id="129" idx="5"/>
          </p:cNvCxnSpPr>
          <p:nvPr/>
        </p:nvCxnSpPr>
        <p:spPr bwMode="auto">
          <a:xfrm flipH="1">
            <a:off x="758732" y="5143216"/>
            <a:ext cx="692336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>
            <a:stCxn id="233" idx="4"/>
            <a:endCxn id="230" idx="2"/>
          </p:cNvCxnSpPr>
          <p:nvPr/>
        </p:nvCxnSpPr>
        <p:spPr bwMode="auto">
          <a:xfrm>
            <a:off x="704850" y="4975034"/>
            <a:ext cx="304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>
            <a:stCxn id="129" idx="7"/>
            <a:endCxn id="229" idx="2"/>
          </p:cNvCxnSpPr>
          <p:nvPr/>
        </p:nvCxnSpPr>
        <p:spPr bwMode="auto">
          <a:xfrm flipV="1">
            <a:off x="758732" y="5203634"/>
            <a:ext cx="174718" cy="1747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>
            <a:stCxn id="225" idx="3"/>
            <a:endCxn id="227" idx="5"/>
          </p:cNvCxnSpPr>
          <p:nvPr/>
        </p:nvCxnSpPr>
        <p:spPr bwMode="auto">
          <a:xfrm flipH="1" flipV="1">
            <a:off x="2168432" y="5047966"/>
            <a:ext cx="235136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>
            <a:stCxn id="130" idx="2"/>
            <a:endCxn id="233" idx="7"/>
          </p:cNvCxnSpPr>
          <p:nvPr/>
        </p:nvCxnSpPr>
        <p:spPr bwMode="auto">
          <a:xfrm flipH="1">
            <a:off x="758732" y="4213034"/>
            <a:ext cx="860518" cy="631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Oval 223"/>
          <p:cNvSpPr/>
          <p:nvPr/>
        </p:nvSpPr>
        <p:spPr bwMode="auto">
          <a:xfrm>
            <a:off x="1428750" y="581323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2381250" y="4936934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1428750" y="5013134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7" name="Oval 226"/>
          <p:cNvSpPr/>
          <p:nvPr/>
        </p:nvSpPr>
        <p:spPr bwMode="auto">
          <a:xfrm>
            <a:off x="2038350" y="4917884"/>
            <a:ext cx="152400" cy="152400"/>
          </a:xfrm>
          <a:prstGeom prst="ellipse">
            <a:avLst/>
          </a:prstGeom>
          <a:solidFill>
            <a:srgbClr val="C00000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8" name="Oval 227"/>
          <p:cNvSpPr/>
          <p:nvPr/>
        </p:nvSpPr>
        <p:spPr bwMode="auto">
          <a:xfrm>
            <a:off x="1352550" y="447973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Oval 228"/>
          <p:cNvSpPr/>
          <p:nvPr/>
        </p:nvSpPr>
        <p:spPr bwMode="auto">
          <a:xfrm>
            <a:off x="933450" y="512743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0" name="Oval 229"/>
          <p:cNvSpPr/>
          <p:nvPr/>
        </p:nvSpPr>
        <p:spPr bwMode="auto">
          <a:xfrm>
            <a:off x="1009650" y="558463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1" name="Oval 230"/>
          <p:cNvSpPr/>
          <p:nvPr/>
        </p:nvSpPr>
        <p:spPr bwMode="auto">
          <a:xfrm>
            <a:off x="1085850" y="4174934"/>
            <a:ext cx="152400" cy="152400"/>
          </a:xfrm>
          <a:prstGeom prst="ellipse">
            <a:avLst/>
          </a:prstGeom>
          <a:solidFill>
            <a:srgbClr val="00B0F0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2" name="Oval 231"/>
          <p:cNvSpPr/>
          <p:nvPr/>
        </p:nvSpPr>
        <p:spPr bwMode="auto">
          <a:xfrm>
            <a:off x="1085850" y="4708334"/>
            <a:ext cx="152400" cy="152400"/>
          </a:xfrm>
          <a:prstGeom prst="ellipse">
            <a:avLst/>
          </a:prstGeom>
          <a:solidFill>
            <a:srgbClr val="002060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Oval 232"/>
          <p:cNvSpPr/>
          <p:nvPr/>
        </p:nvSpPr>
        <p:spPr bwMode="auto">
          <a:xfrm>
            <a:off x="628650" y="4822634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4" name="Oval 233"/>
          <p:cNvSpPr/>
          <p:nvPr/>
        </p:nvSpPr>
        <p:spPr bwMode="auto">
          <a:xfrm>
            <a:off x="781050" y="4403534"/>
            <a:ext cx="152400" cy="152400"/>
          </a:xfrm>
          <a:prstGeom prst="ellipse">
            <a:avLst/>
          </a:prstGeom>
          <a:solidFill>
            <a:srgbClr val="FF6600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" name="Oval 234"/>
          <p:cNvSpPr/>
          <p:nvPr/>
        </p:nvSpPr>
        <p:spPr bwMode="auto">
          <a:xfrm>
            <a:off x="1733550" y="4632134"/>
            <a:ext cx="152400" cy="152400"/>
          </a:xfrm>
          <a:prstGeom prst="ellipse">
            <a:avLst/>
          </a:prstGeom>
          <a:solidFill>
            <a:srgbClr val="9900FF"/>
          </a:solidFill>
          <a:ln w="762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838200" y="50321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7" name="Oval 236"/>
          <p:cNvSpPr/>
          <p:nvPr/>
        </p:nvSpPr>
        <p:spPr bwMode="auto">
          <a:xfrm>
            <a:off x="928744" y="55274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8" name="Oval 237"/>
          <p:cNvSpPr/>
          <p:nvPr/>
        </p:nvSpPr>
        <p:spPr bwMode="auto">
          <a:xfrm>
            <a:off x="1333500" y="49178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Oval 238"/>
          <p:cNvSpPr/>
          <p:nvPr/>
        </p:nvSpPr>
        <p:spPr bwMode="auto">
          <a:xfrm>
            <a:off x="998299" y="4597578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0" name="Oval 239"/>
          <p:cNvSpPr/>
          <p:nvPr/>
        </p:nvSpPr>
        <p:spPr bwMode="auto">
          <a:xfrm>
            <a:off x="1638300" y="45368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2019300" y="42320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3" name="Oval 242"/>
          <p:cNvSpPr/>
          <p:nvPr/>
        </p:nvSpPr>
        <p:spPr bwMode="auto">
          <a:xfrm>
            <a:off x="533400" y="47273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4" name="Oval 243"/>
          <p:cNvSpPr/>
          <p:nvPr/>
        </p:nvSpPr>
        <p:spPr bwMode="auto">
          <a:xfrm>
            <a:off x="533400" y="52607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" name="Oval 244"/>
          <p:cNvSpPr/>
          <p:nvPr/>
        </p:nvSpPr>
        <p:spPr bwMode="auto">
          <a:xfrm>
            <a:off x="685800" y="43082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6" name="Oval 245"/>
          <p:cNvSpPr/>
          <p:nvPr/>
        </p:nvSpPr>
        <p:spPr bwMode="auto">
          <a:xfrm>
            <a:off x="990600" y="40796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7" name="Oval 246"/>
          <p:cNvSpPr/>
          <p:nvPr/>
        </p:nvSpPr>
        <p:spPr bwMode="auto">
          <a:xfrm>
            <a:off x="1524000" y="40415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2348466" y="44606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9" name="Oval 248"/>
          <p:cNvSpPr/>
          <p:nvPr/>
        </p:nvSpPr>
        <p:spPr bwMode="auto">
          <a:xfrm flipV="1">
            <a:off x="1378855" y="571444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0" name="Oval 249"/>
          <p:cNvSpPr/>
          <p:nvPr/>
        </p:nvSpPr>
        <p:spPr bwMode="auto">
          <a:xfrm flipV="1">
            <a:off x="1487062" y="5348143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Oval 250"/>
          <p:cNvSpPr/>
          <p:nvPr/>
        </p:nvSpPr>
        <p:spPr bwMode="auto">
          <a:xfrm flipV="1">
            <a:off x="1790700" y="57179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 flipV="1">
            <a:off x="1866900" y="52607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Oval 252"/>
          <p:cNvSpPr/>
          <p:nvPr/>
        </p:nvSpPr>
        <p:spPr bwMode="auto">
          <a:xfrm flipV="1">
            <a:off x="2286000" y="51845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 flipV="1">
            <a:off x="1943100" y="4822191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5" name="Oval 254"/>
          <p:cNvSpPr/>
          <p:nvPr/>
        </p:nvSpPr>
        <p:spPr bwMode="auto">
          <a:xfrm flipV="1">
            <a:off x="2209800" y="55274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" name="Oval 255"/>
          <p:cNvSpPr/>
          <p:nvPr/>
        </p:nvSpPr>
        <p:spPr bwMode="auto">
          <a:xfrm>
            <a:off x="1295400" y="4384484"/>
            <a:ext cx="342900" cy="342900"/>
          </a:xfrm>
          <a:prstGeom prst="ellipse">
            <a:avLst/>
          </a:prstGeom>
          <a:solidFill>
            <a:schemeClr val="bg1">
              <a:alpha val="71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7" name="Straight Connector 256"/>
          <p:cNvCxnSpPr>
            <a:stCxn id="123" idx="2"/>
            <a:endCxn id="230" idx="6"/>
          </p:cNvCxnSpPr>
          <p:nvPr/>
        </p:nvCxnSpPr>
        <p:spPr bwMode="auto">
          <a:xfrm flipH="1">
            <a:off x="1162050" y="5508434"/>
            <a:ext cx="43815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8" name="Group 257"/>
          <p:cNvGrpSpPr/>
          <p:nvPr/>
        </p:nvGrpSpPr>
        <p:grpSpPr>
          <a:xfrm>
            <a:off x="2590800" y="4841684"/>
            <a:ext cx="6520268" cy="1559116"/>
            <a:chOff x="2590800" y="1676400"/>
            <a:chExt cx="6520268" cy="1559116"/>
          </a:xfrm>
        </p:grpSpPr>
        <p:grpSp>
          <p:nvGrpSpPr>
            <p:cNvPr id="259" name="Group 258"/>
            <p:cNvGrpSpPr/>
            <p:nvPr/>
          </p:nvGrpSpPr>
          <p:grpSpPr>
            <a:xfrm>
              <a:off x="2590800" y="1676400"/>
              <a:ext cx="6520268" cy="1559116"/>
              <a:chOff x="2590800" y="1676400"/>
              <a:chExt cx="6520268" cy="1559116"/>
            </a:xfrm>
          </p:grpSpPr>
          <p:sp>
            <p:nvSpPr>
              <p:cNvPr id="354" name="Isosceles Triangle 353"/>
              <p:cNvSpPr/>
              <p:nvPr/>
            </p:nvSpPr>
            <p:spPr bwMode="auto">
              <a:xfrm rot="10429584">
                <a:off x="2590800" y="1768666"/>
                <a:ext cx="1254945" cy="1466850"/>
              </a:xfrm>
              <a:prstGeom prst="triangle">
                <a:avLst>
                  <a:gd name="adj" fmla="val 19136"/>
                </a:avLst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5" name="Content Placeholder 38"/>
              <p:cNvSpPr txBox="1">
                <a:spLocks/>
              </p:cNvSpPr>
              <p:nvPr/>
            </p:nvSpPr>
            <p:spPr bwMode="auto">
              <a:xfrm>
                <a:off x="5605188" y="1676400"/>
                <a:ext cx="350588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Myriad Pro" pitchFamily="34" charset="0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Myriad Pro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Myriad Pro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Myriad Pro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Myriad Pro" pitchFamily="34" charset="0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sz="2000" b="1" dirty="0" smtClean="0">
                    <a:solidFill>
                      <a:srgbClr val="FF6600"/>
                    </a:solidFill>
                  </a:rPr>
                  <a:t>I’ll adopt the innovation if I am part of a connected component containing at least </a:t>
                </a:r>
                <a:r>
                  <a:rPr lang="el-GR" b="1" dirty="0" smtClean="0">
                    <a:solidFill>
                      <a:srgbClr val="FF6600"/>
                    </a:solidFill>
                  </a:rPr>
                  <a:t>θ</a:t>
                </a:r>
                <a:r>
                  <a:rPr lang="en-US" sz="2000" b="1" dirty="0" smtClean="0">
                    <a:solidFill>
                      <a:srgbClr val="FF6600"/>
                    </a:solidFill>
                  </a:rPr>
                  <a:t> other ISPs!</a:t>
                </a:r>
                <a:endParaRPr lang="en-US" sz="2000" b="1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261" name="Cloud 260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2200" b="1" dirty="0" smtClean="0">
                    <a:latin typeface="+mj-lt"/>
                  </a:rPr>
                  <a:t>  </a:t>
                </a:r>
                <a:r>
                  <a:rPr lang="en-US" sz="2200" b="1" dirty="0" smtClean="0">
                    <a:latin typeface="Myriad Pro" pitchFamily="34" charset="0"/>
                  </a:rPr>
                  <a:t>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262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33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3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31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4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28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5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26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57" name="TextBox 356"/>
          <p:cNvSpPr txBox="1"/>
          <p:nvPr/>
        </p:nvSpPr>
        <p:spPr>
          <a:xfrm>
            <a:off x="3124200" y="3962400"/>
            <a:ext cx="666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Myriad Pro" pitchFamily="34" charset="0"/>
              </a:rPr>
              <a:t>Internetworks:  Non-local influence</a:t>
            </a:r>
          </a:p>
        </p:txBody>
      </p:sp>
      <p:sp>
        <p:nvSpPr>
          <p:cNvPr id="358" name="Title 1"/>
          <p:cNvSpPr txBox="1">
            <a:spLocks/>
          </p:cNvSpPr>
          <p:nvPr/>
        </p:nvSpPr>
        <p:spPr bwMode="auto">
          <a:xfrm>
            <a:off x="2590800" y="2895600"/>
            <a:ext cx="4038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 vs.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0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Social networks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Internetworks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73719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Minimization formulation:  </a:t>
            </a:r>
            <a:r>
              <a:rPr lang="en-US" sz="2000" dirty="0" smtClean="0">
                <a:latin typeface="Myriad Pro" pitchFamily="34" charset="0"/>
              </a:rPr>
              <a:t>Given the graph and thresholds </a:t>
            </a:r>
            <a:r>
              <a:rPr lang="el-GR" sz="2000" b="1" dirty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dirty="0" smtClean="0">
                <a:solidFill>
                  <a:srgbClr val="002060"/>
                </a:solidFill>
                <a:latin typeface="Myriad Pro" pitchFamily="34" charset="0"/>
              </a:rPr>
              <a:t>, </a:t>
            </a:r>
            <a:r>
              <a:rPr lang="en-US" sz="2000" dirty="0" smtClean="0">
                <a:latin typeface="Myriad Pro" pitchFamily="34" charset="0"/>
              </a:rPr>
              <a:t>find the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activates every node in the graph.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1452027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Local influence:  </a:t>
            </a:r>
            <a:r>
              <a:rPr lang="en-US" sz="2000" b="1" dirty="0" smtClean="0">
                <a:latin typeface="Myriad Pro" pitchFamily="34" charset="0"/>
              </a:rPr>
              <a:t>Deadly hard! 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Myriad Pro" pitchFamily="34" charset="0"/>
              </a:rPr>
              <a:t>Thm</a:t>
            </a:r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[Chen’08]:   </a:t>
            </a:r>
            <a:r>
              <a:rPr lang="en-US" sz="2000" dirty="0" smtClean="0">
                <a:latin typeface="Myriad Pro" pitchFamily="34" charset="0"/>
              </a:rPr>
              <a:t>Finding an </a:t>
            </a:r>
            <a:r>
              <a:rPr lang="en-US" sz="2800" b="1" dirty="0" smtClean="0">
                <a:latin typeface="Myriad Pro" pitchFamily="34" charset="0"/>
              </a:rPr>
              <a:t>O(2</a:t>
            </a:r>
            <a:r>
              <a:rPr lang="en-US" sz="2800" b="1" baseline="30000" dirty="0" smtClean="0">
                <a:latin typeface="Myriad Pro" pitchFamily="34" charset="0"/>
              </a:rPr>
              <a:t>log</a:t>
            </a:r>
            <a:r>
              <a:rPr lang="en-US" sz="2800" b="1" baseline="56000" dirty="0" smtClean="0">
                <a:latin typeface="Myriad Pro" pitchFamily="34" charset="0"/>
              </a:rPr>
              <a:t>1-</a:t>
            </a:r>
            <a:r>
              <a:rPr lang="el-GR" sz="2800" b="1" baseline="56000" dirty="0" smtClean="0">
                <a:latin typeface="Myriad Pro" pitchFamily="34" charset="0"/>
              </a:rPr>
              <a:t>ε</a:t>
            </a:r>
            <a:r>
              <a:rPr lang="en-US" sz="2800" b="1" baseline="30000" dirty="0" smtClean="0">
                <a:latin typeface="Myriad Pro" pitchFamily="34" charset="0"/>
              </a:rPr>
              <a:t>|V|</a:t>
            </a:r>
            <a:r>
              <a:rPr lang="en-US" sz="2800" b="1" dirty="0" smtClean="0">
                <a:latin typeface="Myriad Pro" pitchFamily="34" charset="0"/>
              </a:rPr>
              <a:t> )</a:t>
            </a:r>
            <a:r>
              <a:rPr lang="en-US" sz="2000" dirty="0" smtClean="0">
                <a:latin typeface="Myriad Pro" pitchFamily="34" charset="0"/>
              </a:rPr>
              <a:t>-approximation is NP hard.</a:t>
            </a:r>
          </a:p>
          <a:p>
            <a:r>
              <a:rPr lang="en-US" sz="2000" dirty="0">
                <a:latin typeface="Myriad Pro" pitchFamily="34" charset="0"/>
              </a:rPr>
              <a:t>	 </a:t>
            </a:r>
            <a:r>
              <a:rPr lang="en-US" sz="2000" dirty="0" smtClean="0">
                <a:latin typeface="Myriad Pro" pitchFamily="34" charset="0"/>
              </a:rPr>
              <a:t>             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05" y="1534633"/>
            <a:ext cx="726282" cy="726282"/>
          </a:xfrm>
          <a:prstGeom prst="rect">
            <a:avLst/>
          </a:prstGeom>
          <a:ln w="38100">
            <a:solidFill>
              <a:srgbClr val="FF66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52400" y="36355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Maximization formulation:  </a:t>
            </a:r>
            <a:r>
              <a:rPr lang="en-US" sz="2000" dirty="0" smtClean="0">
                <a:latin typeface="Myriad Pro" pitchFamily="34" charset="0"/>
              </a:rPr>
              <a:t>Given the graph, assume </a:t>
            </a:r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’s</a:t>
            </a:r>
            <a:r>
              <a:rPr lang="el-GR" sz="2000" b="1" dirty="0" smtClean="0">
                <a:solidFill>
                  <a:srgbClr val="00206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Myriad Pro" pitchFamily="34" charset="0"/>
              </a:rPr>
              <a:t>are drawn uniformly at random</a:t>
            </a:r>
            <a:r>
              <a:rPr lang="en-US" sz="2000" dirty="0" smtClean="0">
                <a:latin typeface="Myriad Pro" pitchFamily="34" charset="0"/>
              </a:rPr>
              <a:t>.  Find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of size </a:t>
            </a:r>
            <a:r>
              <a:rPr lang="en-US" sz="2000" b="1" dirty="0" smtClean="0">
                <a:latin typeface="Myriad Pro" pitchFamily="34" charset="0"/>
              </a:rPr>
              <a:t>k</a:t>
            </a:r>
            <a:r>
              <a:rPr lang="en-US" sz="2000" dirty="0" smtClean="0">
                <a:latin typeface="Myriad Pro" pitchFamily="34" charset="0"/>
              </a:rPr>
              <a:t> maximizing number of active nodes.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4495800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Local influence:  </a:t>
            </a:r>
            <a:r>
              <a:rPr lang="en-US" sz="2000" b="1" dirty="0" smtClean="0">
                <a:latin typeface="Myriad Pro" pitchFamily="34" charset="0"/>
              </a:rPr>
              <a:t>Easy! 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Myriad Pro" pitchFamily="34" charset="0"/>
              </a:rPr>
              <a:t>Thm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 [KKT’03]:   </a:t>
            </a:r>
            <a:r>
              <a:rPr lang="en-US" sz="2000" dirty="0" smtClean="0">
                <a:latin typeface="Myriad Pro" pitchFamily="34" charset="0"/>
              </a:rPr>
              <a:t>An </a:t>
            </a:r>
            <a:r>
              <a:rPr lang="en-US" sz="2800" b="1" dirty="0" smtClean="0">
                <a:latin typeface="Myriad Pro" pitchFamily="34" charset="0"/>
              </a:rPr>
              <a:t>O(</a:t>
            </a:r>
            <a:r>
              <a:rPr lang="en-US" sz="2400" b="1" dirty="0" smtClean="0">
                <a:latin typeface="Myriad Pro" pitchFamily="34" charset="0"/>
              </a:rPr>
              <a:t>1-1/e</a:t>
            </a:r>
            <a:r>
              <a:rPr lang="en-US" sz="2800" b="1" dirty="0" smtClean="0">
                <a:latin typeface="Myriad Pro" pitchFamily="34" charset="0"/>
              </a:rPr>
              <a:t>)</a:t>
            </a:r>
            <a:r>
              <a:rPr lang="en-US" sz="2000" dirty="0" smtClean="0">
                <a:latin typeface="Myriad Pro" pitchFamily="34" charset="0"/>
              </a:rPr>
              <a:t>-approximation algorithm.</a:t>
            </a:r>
          </a:p>
          <a:p>
            <a:r>
              <a:rPr lang="en-US" sz="2000" dirty="0" smtClean="0">
                <a:latin typeface="Myriad Pro" pitchFamily="34" charset="0"/>
              </a:rPr>
              <a:t>	               How? Prove </a:t>
            </a:r>
            <a:r>
              <a:rPr lang="en-US" sz="2000" dirty="0" err="1" smtClean="0">
                <a:latin typeface="Myriad Pro" pitchFamily="34" charset="0"/>
              </a:rPr>
              <a:t>submodularity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and </a:t>
            </a:r>
            <a:r>
              <a:rPr lang="en-US" sz="2000" dirty="0">
                <a:latin typeface="Myriad Pro" pitchFamily="34" charset="0"/>
              </a:rPr>
              <a:t>a</a:t>
            </a:r>
            <a:r>
              <a:rPr lang="en-US" sz="2000" dirty="0" smtClean="0">
                <a:latin typeface="Myriad Pro" pitchFamily="34" charset="0"/>
              </a:rPr>
              <a:t>pply greedy algorithm.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05" y="4629528"/>
            <a:ext cx="726282" cy="726282"/>
          </a:xfrm>
          <a:prstGeom prst="rect">
            <a:avLst/>
          </a:prstGeom>
          <a:ln w="38100">
            <a:solidFill>
              <a:srgbClr val="FF6600"/>
            </a:solidFill>
          </a:ln>
        </p:spPr>
      </p:pic>
      <p:grpSp>
        <p:nvGrpSpPr>
          <p:cNvPr id="5" name="Group 4"/>
          <p:cNvGrpSpPr/>
          <p:nvPr/>
        </p:nvGrpSpPr>
        <p:grpSpPr>
          <a:xfrm>
            <a:off x="228600" y="2505565"/>
            <a:ext cx="738687" cy="771035"/>
            <a:chOff x="3657600" y="1676400"/>
            <a:chExt cx="1828800" cy="1524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5" name="Cloud 14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6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8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6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4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2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990600" y="2438400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Non-Local influence (Our model!): </a:t>
            </a:r>
            <a:r>
              <a:rPr lang="en-US" sz="2000" dirty="0" smtClean="0">
                <a:solidFill>
                  <a:srgbClr val="FF66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latin typeface="Myriad Pro" pitchFamily="34" charset="0"/>
              </a:rPr>
              <a:t>Much less hard.</a:t>
            </a:r>
          </a:p>
          <a:p>
            <a:r>
              <a:rPr lang="en-US" sz="2000" b="1" dirty="0">
                <a:solidFill>
                  <a:srgbClr val="00B050"/>
                </a:solidFill>
                <a:latin typeface="Myriad Pro" pitchFamily="34" charset="0"/>
              </a:rPr>
              <a:t>O</a:t>
            </a:r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ur main result:  </a:t>
            </a:r>
            <a:r>
              <a:rPr lang="en-US" sz="2000" dirty="0" smtClean="0">
                <a:latin typeface="Myriad Pro" pitchFamily="34" charset="0"/>
              </a:rPr>
              <a:t>An </a:t>
            </a:r>
            <a:r>
              <a:rPr lang="en-US" sz="2800" b="1" dirty="0">
                <a:latin typeface="Myriad Pro" pitchFamily="34" charset="0"/>
              </a:rPr>
              <a:t>O(</a:t>
            </a:r>
            <a:r>
              <a:rPr lang="en-US" sz="2400" b="1" dirty="0" err="1">
                <a:latin typeface="Myriad Pro" pitchFamily="34" charset="0"/>
              </a:rPr>
              <a:t>r∙k∙log</a:t>
            </a:r>
            <a:r>
              <a:rPr lang="en-US" sz="2400" b="1" dirty="0">
                <a:latin typeface="Myriad Pro" pitchFamily="34" charset="0"/>
              </a:rPr>
              <a:t> |V|</a:t>
            </a:r>
            <a:r>
              <a:rPr lang="en-US" sz="2800" b="1" dirty="0">
                <a:latin typeface="Myriad Pro" pitchFamily="34" charset="0"/>
              </a:rPr>
              <a:t>)</a:t>
            </a:r>
            <a:r>
              <a:rPr lang="en-US" sz="2400" b="1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approx</a:t>
            </a:r>
            <a:r>
              <a:rPr lang="en-US" sz="2000" dirty="0">
                <a:latin typeface="Myriad Pro" pitchFamily="34" charset="0"/>
              </a:rPr>
              <a:t>  algorithm</a:t>
            </a:r>
          </a:p>
          <a:p>
            <a:endParaRPr lang="en-US" sz="2000" dirty="0" smtClean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305" name="Group 304"/>
          <p:cNvGrpSpPr/>
          <p:nvPr/>
        </p:nvGrpSpPr>
        <p:grpSpPr>
          <a:xfrm>
            <a:off x="228600" y="5791200"/>
            <a:ext cx="738687" cy="771035"/>
            <a:chOff x="3657600" y="1676400"/>
            <a:chExt cx="1828800" cy="1524000"/>
          </a:xfrm>
        </p:grpSpPr>
        <p:sp>
          <p:nvSpPr>
            <p:cNvPr id="306" name="Rectangle 305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07" name="Group 306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308" name="Cloud 307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309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379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0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357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8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1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335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6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2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313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4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01" name="TextBox 400"/>
          <p:cNvSpPr txBox="1"/>
          <p:nvPr/>
        </p:nvSpPr>
        <p:spPr>
          <a:xfrm>
            <a:off x="990600" y="57912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  <a:latin typeface="Myriad Pro" pitchFamily="34" charset="0"/>
              </a:rPr>
              <a:t>Non-Local influence (Our model!): </a:t>
            </a:r>
            <a:r>
              <a:rPr lang="en-US" sz="2000" b="1" dirty="0" smtClean="0">
                <a:solidFill>
                  <a:srgbClr val="FF6600"/>
                </a:solidFill>
                <a:latin typeface="Myriad Pro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Myriad Pro" pitchFamily="34" charset="0"/>
              </a:rPr>
              <a:t>No </a:t>
            </a:r>
            <a:r>
              <a:rPr lang="en-US" sz="2000" b="1" dirty="0" err="1" smtClean="0">
                <a:solidFill>
                  <a:srgbClr val="FF0000"/>
                </a:solidFill>
                <a:latin typeface="Myriad Pro" pitchFamily="34" charset="0"/>
              </a:rPr>
              <a:t>submodular</a:t>
            </a:r>
            <a:r>
              <a:rPr lang="en-US" sz="2000" b="1" dirty="0" smtClean="0">
                <a:solidFill>
                  <a:srgbClr val="FF0000"/>
                </a:solidFill>
                <a:latin typeface="Myriad Pro" pitchFamily="34" charset="0"/>
              </a:rPr>
              <a:t> properties</a:t>
            </a:r>
            <a:r>
              <a:rPr lang="en-US" sz="2000" b="1" dirty="0" smtClean="0">
                <a:latin typeface="Myriad Pro" pitchFamily="34" charset="0"/>
              </a:rPr>
              <a:t>.</a:t>
            </a:r>
            <a:r>
              <a:rPr lang="en-US" sz="2000" dirty="0" smtClean="0">
                <a:latin typeface="Myriad Pro" pitchFamily="34" charset="0"/>
              </a:rPr>
              <a:t>         </a:t>
            </a:r>
          </a:p>
        </p:txBody>
      </p:sp>
      <p:cxnSp>
        <p:nvCxnSpPr>
          <p:cNvPr id="402" name="Straight Connector 401"/>
          <p:cNvCxnSpPr/>
          <p:nvPr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3" name="Straight Connector 402"/>
          <p:cNvCxnSpPr/>
          <p:nvPr/>
        </p:nvCxnSpPr>
        <p:spPr bwMode="auto">
          <a:xfrm>
            <a:off x="609600" y="35052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212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0" grpId="0"/>
      <p:bldP spid="4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Our Results: Internetworks (non-local)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14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Minimization formulation:  </a:t>
            </a:r>
            <a:r>
              <a:rPr lang="en-US" sz="2000" dirty="0" smtClean="0">
                <a:latin typeface="Myriad Pro" pitchFamily="34" charset="0"/>
              </a:rPr>
              <a:t>Given the graph and thresholds </a:t>
            </a:r>
            <a:r>
              <a:rPr lang="el-GR" sz="2000" b="1" dirty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dirty="0" smtClean="0">
                <a:solidFill>
                  <a:srgbClr val="002060"/>
                </a:solidFill>
                <a:latin typeface="Myriad Pro" pitchFamily="34" charset="0"/>
              </a:rPr>
              <a:t>, </a:t>
            </a:r>
            <a:r>
              <a:rPr lang="en-US" sz="2000" dirty="0" smtClean="0">
                <a:latin typeface="Myriad Pro" pitchFamily="34" charset="0"/>
              </a:rPr>
              <a:t>find the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activates every node in the graph.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" y="1849054"/>
            <a:ext cx="738687" cy="771035"/>
            <a:chOff x="3657600" y="1676400"/>
            <a:chExt cx="1828800" cy="1524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5" name="Cloud 14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6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8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6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4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2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914400" y="1781889"/>
            <a:ext cx="8763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Main result:  </a:t>
            </a:r>
            <a:r>
              <a:rPr lang="en-US" sz="2000" dirty="0" smtClean="0">
                <a:latin typeface="Myriad Pro" pitchFamily="34" charset="0"/>
              </a:rPr>
              <a:t>An </a:t>
            </a:r>
            <a:r>
              <a:rPr lang="en-US" sz="2800" b="1" dirty="0" smtClean="0">
                <a:latin typeface="Myriad Pro" pitchFamily="34" charset="0"/>
              </a:rPr>
              <a:t>O(</a:t>
            </a:r>
            <a:r>
              <a:rPr lang="en-US" sz="2400" b="1" dirty="0" err="1" smtClean="0">
                <a:latin typeface="Myriad Pro" pitchFamily="34" charset="0"/>
              </a:rPr>
              <a:t>r∙k∙log</a:t>
            </a:r>
            <a:r>
              <a:rPr lang="en-US" sz="2400" b="1" dirty="0" smtClean="0">
                <a:latin typeface="Myriad Pro" pitchFamily="34" charset="0"/>
              </a:rPr>
              <a:t> |V|</a:t>
            </a:r>
            <a:r>
              <a:rPr lang="en-US" sz="2800" b="1" dirty="0" smtClean="0">
                <a:latin typeface="Myriad Pro" pitchFamily="34" charset="0"/>
              </a:rPr>
              <a:t>)</a:t>
            </a:r>
            <a:r>
              <a:rPr lang="en-US" sz="2400" b="1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approximation  algorithm</a:t>
            </a:r>
          </a:p>
          <a:p>
            <a:pPr lvl="3"/>
            <a:endParaRPr lang="en-US" sz="1000" b="1" dirty="0" smtClean="0">
              <a:latin typeface="Myriad Pro" pitchFamily="34" charset="0"/>
            </a:endParaRPr>
          </a:p>
          <a:p>
            <a:pPr lvl="3"/>
            <a:r>
              <a:rPr lang="en-US" sz="2000" b="1" dirty="0" smtClean="0">
                <a:latin typeface="Myriad Pro" pitchFamily="34" charset="0"/>
              </a:rPr>
              <a:t>r </a:t>
            </a:r>
            <a:r>
              <a:rPr lang="en-US" sz="2000" dirty="0" smtClean="0">
                <a:latin typeface="Myriad Pro" pitchFamily="34" charset="0"/>
              </a:rPr>
              <a:t>is graph diameter (length of longest shortest path)</a:t>
            </a:r>
          </a:p>
          <a:p>
            <a:pPr lvl="3"/>
            <a:r>
              <a:rPr lang="en-US" sz="2000" b="1" dirty="0" smtClean="0">
                <a:latin typeface="Myriad Pro" pitchFamily="34" charset="0"/>
              </a:rPr>
              <a:t>k</a:t>
            </a:r>
            <a:r>
              <a:rPr lang="en-US" sz="2000" dirty="0" smtClean="0">
                <a:latin typeface="Myriad Pro" pitchFamily="34" charset="0"/>
              </a:rPr>
              <a:t> is threshold granularity (number of thresholds)</a:t>
            </a:r>
          </a:p>
        </p:txBody>
      </p:sp>
      <p:cxnSp>
        <p:nvCxnSpPr>
          <p:cNvPr id="402" name="Straight Connector 401"/>
          <p:cNvCxnSpPr/>
          <p:nvPr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167763" y="3733800"/>
            <a:ext cx="9501687" cy="838200"/>
            <a:chOff x="167763" y="4038600"/>
            <a:chExt cx="9501687" cy="838200"/>
          </a:xfrm>
        </p:grpSpPr>
        <p:sp>
          <p:nvSpPr>
            <p:cNvPr id="205" name="TextBox 204"/>
            <p:cNvSpPr txBox="1"/>
            <p:nvPr/>
          </p:nvSpPr>
          <p:spPr>
            <a:xfrm>
              <a:off x="906450" y="4038600"/>
              <a:ext cx="876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Lower Bound: 	</a:t>
              </a:r>
              <a:r>
                <a:rPr lang="en-US" sz="2000" dirty="0" smtClean="0">
                  <a:latin typeface="Myriad Pro" pitchFamily="34" charset="0"/>
                </a:rPr>
                <a:t>Can’t do better than an </a:t>
              </a:r>
              <a:r>
                <a:rPr lang="el-GR" sz="2800" b="1" dirty="0">
                  <a:latin typeface="Myriad Pro" pitchFamily="34" charset="0"/>
                </a:rPr>
                <a:t>Ω</a:t>
              </a:r>
              <a:r>
                <a:rPr lang="en-US" sz="2800" b="1" dirty="0" smtClean="0">
                  <a:latin typeface="Myriad Pro" pitchFamily="34" charset="0"/>
                </a:rPr>
                <a:t>(</a:t>
              </a:r>
              <a:r>
                <a:rPr lang="en-US" sz="2400" b="1" dirty="0" smtClean="0">
                  <a:latin typeface="Myriad Pro" pitchFamily="34" charset="0"/>
                </a:rPr>
                <a:t>log |V|</a:t>
              </a:r>
              <a:r>
                <a:rPr lang="en-US" sz="2800" b="1" dirty="0" smtClean="0">
                  <a:latin typeface="Myriad Pro" pitchFamily="34" charset="0"/>
                </a:rPr>
                <a:t>)</a:t>
              </a:r>
              <a:r>
                <a:rPr lang="en-US" sz="2000" dirty="0" smtClean="0">
                  <a:latin typeface="Myriad Pro" pitchFamily="34" charset="0"/>
                </a:rPr>
                <a:t> approx.</a:t>
              </a:r>
            </a:p>
            <a:p>
              <a:r>
                <a:rPr lang="en-US" sz="2000" dirty="0" smtClean="0">
                  <a:latin typeface="Myriad Pro" pitchFamily="34" charset="0"/>
                </a:rPr>
                <a:t>	            	(Even for constant </a:t>
              </a:r>
              <a:r>
                <a:rPr lang="en-US" sz="2000" b="1" dirty="0" smtClean="0">
                  <a:latin typeface="Myriad Pro" pitchFamily="34" charset="0"/>
                </a:rPr>
                <a:t>r</a:t>
              </a:r>
              <a:r>
                <a:rPr lang="en-US" sz="2000" dirty="0" smtClean="0">
                  <a:latin typeface="Myriad Pro" pitchFamily="34" charset="0"/>
                </a:rPr>
                <a:t> and </a:t>
              </a:r>
              <a:r>
                <a:rPr lang="en-US" sz="2000" b="1" dirty="0" smtClean="0">
                  <a:latin typeface="Myriad Pro" pitchFamily="34" charset="0"/>
                </a:rPr>
                <a:t>k</a:t>
              </a:r>
              <a:r>
                <a:rPr lang="en-US" sz="2000" dirty="0" smtClean="0">
                  <a:latin typeface="Myriad Pro" pitchFamily="34" charset="0"/>
                </a:rPr>
                <a:t>.)</a:t>
              </a:r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167763" y="4105765"/>
              <a:ext cx="738687" cy="771035"/>
              <a:chOff x="3657600" y="1676400"/>
              <a:chExt cx="1828800" cy="1524000"/>
            </a:xfrm>
          </p:grpSpPr>
          <p:sp>
            <p:nvSpPr>
              <p:cNvPr id="207" name="Rectangle 206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08" name="Group 207"/>
              <p:cNvGrpSpPr/>
              <p:nvPr/>
            </p:nvGrpSpPr>
            <p:grpSpPr>
              <a:xfrm>
                <a:off x="3810000" y="2069417"/>
                <a:ext cx="1612477" cy="878814"/>
                <a:chOff x="7453750" y="1577318"/>
                <a:chExt cx="1828800" cy="986081"/>
              </a:xfrm>
            </p:grpSpPr>
            <p:sp>
              <p:nvSpPr>
                <p:cNvPr id="209" name="Cloud 208"/>
                <p:cNvSpPr/>
                <p:nvPr/>
              </p:nvSpPr>
              <p:spPr bwMode="auto">
                <a:xfrm>
                  <a:off x="7453750" y="1612268"/>
                  <a:ext cx="1828800" cy="951131"/>
                </a:xfrm>
                <a:prstGeom prst="cloud">
                  <a:avLst/>
                </a:prstGeom>
                <a:solidFill>
                  <a:srgbClr val="FF66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Myriad Pro" pitchFamily="34" charset="0"/>
                    </a:rPr>
                    <a:t> </a:t>
                  </a:r>
                  <a:r>
                    <a:rPr lang="en-US" sz="1000" b="1" dirty="0" smtClean="0">
                      <a:latin typeface="Myriad Pro" pitchFamily="34" charset="0"/>
                    </a:rPr>
                    <a:t> ISP</a:t>
                  </a:r>
                  <a:endParaRPr lang="en-US" sz="2200" b="1" dirty="0">
                    <a:latin typeface="Myriad Pro" pitchFamily="34" charset="0"/>
                  </a:endParaRPr>
                </a:p>
              </p:txBody>
            </p:sp>
            <p:grpSp>
              <p:nvGrpSpPr>
                <p:cNvPr id="210" name="Group 229"/>
                <p:cNvGrpSpPr>
                  <a:grpSpLocks/>
                </p:cNvGrpSpPr>
                <p:nvPr/>
              </p:nvGrpSpPr>
              <p:grpSpPr bwMode="auto">
                <a:xfrm>
                  <a:off x="7547650" y="213686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80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6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" name="Group 229"/>
                <p:cNvGrpSpPr>
                  <a:grpSpLocks/>
                </p:cNvGrpSpPr>
                <p:nvPr/>
              </p:nvGrpSpPr>
              <p:grpSpPr bwMode="auto">
                <a:xfrm>
                  <a:off x="7695043" y="17297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58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9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2" name="Group 229"/>
                <p:cNvGrpSpPr>
                  <a:grpSpLocks/>
                </p:cNvGrpSpPr>
                <p:nvPr/>
              </p:nvGrpSpPr>
              <p:grpSpPr bwMode="auto">
                <a:xfrm>
                  <a:off x="8763000" y="2209800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36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2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3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7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3" name="Group 229"/>
                <p:cNvGrpSpPr>
                  <a:grpSpLocks/>
                </p:cNvGrpSpPr>
                <p:nvPr/>
              </p:nvGrpSpPr>
              <p:grpSpPr bwMode="auto">
                <a:xfrm>
                  <a:off x="8685643" y="15773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14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9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1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2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4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" name="Group 5"/>
          <p:cNvGrpSpPr/>
          <p:nvPr/>
        </p:nvGrpSpPr>
        <p:grpSpPr>
          <a:xfrm>
            <a:off x="152400" y="4730010"/>
            <a:ext cx="9501687" cy="771035"/>
            <a:chOff x="152400" y="6025410"/>
            <a:chExt cx="9501687" cy="771035"/>
          </a:xfrm>
        </p:grpSpPr>
        <p:sp>
          <p:nvSpPr>
            <p:cNvPr id="304" name="TextBox 303"/>
            <p:cNvSpPr txBox="1"/>
            <p:nvPr/>
          </p:nvSpPr>
          <p:spPr>
            <a:xfrm>
              <a:off x="891087" y="6182380"/>
              <a:ext cx="876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Lower Bound: 	</a:t>
              </a:r>
              <a:r>
                <a:rPr lang="en-US" sz="2000" dirty="0" smtClean="0">
                  <a:latin typeface="Myriad Pro" pitchFamily="34" charset="0"/>
                </a:rPr>
                <a:t>Can’t do better that an </a:t>
              </a:r>
              <a:r>
                <a:rPr lang="el-GR" sz="2400" b="1" dirty="0" smtClean="0">
                  <a:latin typeface="Myriad Pro" pitchFamily="34" charset="0"/>
                </a:rPr>
                <a:t>Ω</a:t>
              </a:r>
              <a:r>
                <a:rPr lang="en-US" sz="2400" b="1" dirty="0" smtClean="0">
                  <a:latin typeface="Myriad Pro" pitchFamily="34" charset="0"/>
                </a:rPr>
                <a:t>(r)</a:t>
              </a:r>
              <a:r>
                <a:rPr lang="en-US" sz="2000" dirty="0" smtClean="0">
                  <a:latin typeface="Myriad Pro" pitchFamily="34" charset="0"/>
                </a:rPr>
                <a:t> approx. with our approach.</a:t>
              </a:r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	             </a:t>
              </a:r>
              <a:endParaRPr lang="en-US" sz="2000" dirty="0" smtClean="0">
                <a:latin typeface="Myriad Pro" pitchFamily="34" charset="0"/>
              </a:endParaRPr>
            </a:p>
          </p:txBody>
        </p:sp>
        <p:grpSp>
          <p:nvGrpSpPr>
            <p:cNvPr id="404" name="Group 403"/>
            <p:cNvGrpSpPr/>
            <p:nvPr/>
          </p:nvGrpSpPr>
          <p:grpSpPr>
            <a:xfrm>
              <a:off x="152400" y="6025410"/>
              <a:ext cx="738687" cy="771035"/>
              <a:chOff x="3657600" y="1676400"/>
              <a:chExt cx="1828800" cy="1524000"/>
            </a:xfrm>
          </p:grpSpPr>
          <p:sp>
            <p:nvSpPr>
              <p:cNvPr id="405" name="Rectangle 404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06" name="Group 405"/>
              <p:cNvGrpSpPr/>
              <p:nvPr/>
            </p:nvGrpSpPr>
            <p:grpSpPr>
              <a:xfrm>
                <a:off x="3810000" y="2069417"/>
                <a:ext cx="1612477" cy="878814"/>
                <a:chOff x="7453750" y="1577318"/>
                <a:chExt cx="1828800" cy="986081"/>
              </a:xfrm>
            </p:grpSpPr>
            <p:sp>
              <p:nvSpPr>
                <p:cNvPr id="407" name="Cloud 406"/>
                <p:cNvSpPr/>
                <p:nvPr/>
              </p:nvSpPr>
              <p:spPr bwMode="auto">
                <a:xfrm>
                  <a:off x="7453750" y="1612268"/>
                  <a:ext cx="1828800" cy="951131"/>
                </a:xfrm>
                <a:prstGeom prst="cloud">
                  <a:avLst/>
                </a:prstGeom>
                <a:solidFill>
                  <a:srgbClr val="FF66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Myriad Pro" pitchFamily="34" charset="0"/>
                    </a:rPr>
                    <a:t> </a:t>
                  </a:r>
                  <a:r>
                    <a:rPr lang="en-US" sz="1000" b="1" dirty="0" smtClean="0">
                      <a:latin typeface="Myriad Pro" pitchFamily="34" charset="0"/>
                    </a:rPr>
                    <a:t> ISP</a:t>
                  </a:r>
                  <a:endParaRPr lang="en-US" sz="2200" b="1" dirty="0">
                    <a:latin typeface="Myriad Pro" pitchFamily="34" charset="0"/>
                  </a:endParaRPr>
                </a:p>
              </p:txBody>
            </p:sp>
            <p:grpSp>
              <p:nvGrpSpPr>
                <p:cNvPr id="408" name="Group 229"/>
                <p:cNvGrpSpPr>
                  <a:grpSpLocks/>
                </p:cNvGrpSpPr>
                <p:nvPr/>
              </p:nvGrpSpPr>
              <p:grpSpPr bwMode="auto">
                <a:xfrm>
                  <a:off x="7547650" y="213686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78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1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2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3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4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5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6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7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8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9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0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2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3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4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5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6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7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9" name="Group 229"/>
                <p:cNvGrpSpPr>
                  <a:grpSpLocks/>
                </p:cNvGrpSpPr>
                <p:nvPr/>
              </p:nvGrpSpPr>
              <p:grpSpPr bwMode="auto">
                <a:xfrm>
                  <a:off x="7695043" y="17297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56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8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0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7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8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9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0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1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2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3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4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6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7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0" name="Group 229"/>
                <p:cNvGrpSpPr>
                  <a:grpSpLocks/>
                </p:cNvGrpSpPr>
                <p:nvPr/>
              </p:nvGrpSpPr>
              <p:grpSpPr bwMode="auto">
                <a:xfrm>
                  <a:off x="8763000" y="2209800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34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5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6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7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8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9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1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2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5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6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7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9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1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5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1" name="Group 229"/>
                <p:cNvGrpSpPr>
                  <a:grpSpLocks/>
                </p:cNvGrpSpPr>
                <p:nvPr/>
              </p:nvGrpSpPr>
              <p:grpSpPr bwMode="auto">
                <a:xfrm>
                  <a:off x="8685643" y="15773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12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3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4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5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8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1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2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3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4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5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6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7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8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302" name="Group 301"/>
          <p:cNvGrpSpPr/>
          <p:nvPr/>
        </p:nvGrpSpPr>
        <p:grpSpPr>
          <a:xfrm>
            <a:off x="152400" y="5637207"/>
            <a:ext cx="9525000" cy="771035"/>
            <a:chOff x="152400" y="6025410"/>
            <a:chExt cx="9525000" cy="771035"/>
          </a:xfrm>
        </p:grpSpPr>
        <p:sp>
          <p:nvSpPr>
            <p:cNvPr id="303" name="TextBox 302"/>
            <p:cNvSpPr txBox="1"/>
            <p:nvPr/>
          </p:nvSpPr>
          <p:spPr>
            <a:xfrm>
              <a:off x="914400" y="6189583"/>
              <a:ext cx="876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Integrality gap: </a:t>
              </a:r>
              <a:r>
                <a:rPr lang="en-US" sz="2000" dirty="0" smtClean="0">
                  <a:latin typeface="Myriad Pro" pitchFamily="34" charset="0"/>
                </a:rPr>
                <a:t>Our </a:t>
              </a:r>
              <a:r>
                <a:rPr lang="en-US" sz="2000" dirty="0" smtClean="0">
                  <a:latin typeface="Myriad Pro" pitchFamily="34" charset="0"/>
                </a:rPr>
                <a:t>linear program has an </a:t>
              </a:r>
              <a:r>
                <a:rPr lang="el-GR" sz="2400" b="1" dirty="0" smtClean="0">
                  <a:latin typeface="Myriad Pro" pitchFamily="34" charset="0"/>
                </a:rPr>
                <a:t>Ω</a:t>
              </a:r>
              <a:r>
                <a:rPr lang="en-US" sz="2400" b="1" dirty="0" smtClean="0">
                  <a:latin typeface="Myriad Pro" pitchFamily="34" charset="0"/>
                </a:rPr>
                <a:t>(k)</a:t>
              </a:r>
              <a:r>
                <a:rPr lang="en-US" sz="2000" dirty="0" smtClean="0">
                  <a:latin typeface="Myriad Pro" pitchFamily="34" charset="0"/>
                </a:rPr>
                <a:t> integrality gap.</a:t>
              </a:r>
            </a:p>
          </p:txBody>
        </p:sp>
        <p:grpSp>
          <p:nvGrpSpPr>
            <p:cNvPr id="305" name="Group 304"/>
            <p:cNvGrpSpPr/>
            <p:nvPr/>
          </p:nvGrpSpPr>
          <p:grpSpPr>
            <a:xfrm>
              <a:off x="152400" y="6025410"/>
              <a:ext cx="738687" cy="771035"/>
              <a:chOff x="3657600" y="1676400"/>
              <a:chExt cx="1828800" cy="1524000"/>
            </a:xfrm>
          </p:grpSpPr>
          <p:sp>
            <p:nvSpPr>
              <p:cNvPr id="306" name="Rectangle 305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7" name="Group 306"/>
              <p:cNvGrpSpPr/>
              <p:nvPr/>
            </p:nvGrpSpPr>
            <p:grpSpPr>
              <a:xfrm>
                <a:off x="3810000" y="2069417"/>
                <a:ext cx="1612477" cy="878814"/>
                <a:chOff x="7453750" y="1577318"/>
                <a:chExt cx="1828800" cy="986081"/>
              </a:xfrm>
            </p:grpSpPr>
            <p:sp>
              <p:nvSpPr>
                <p:cNvPr id="308" name="Cloud 307"/>
                <p:cNvSpPr/>
                <p:nvPr/>
              </p:nvSpPr>
              <p:spPr bwMode="auto">
                <a:xfrm>
                  <a:off x="7453750" y="1612268"/>
                  <a:ext cx="1828800" cy="951131"/>
                </a:xfrm>
                <a:prstGeom prst="cloud">
                  <a:avLst/>
                </a:prstGeom>
                <a:solidFill>
                  <a:srgbClr val="FF66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Myriad Pro" pitchFamily="34" charset="0"/>
                    </a:rPr>
                    <a:t> </a:t>
                  </a:r>
                  <a:r>
                    <a:rPr lang="en-US" sz="1000" b="1" dirty="0" smtClean="0">
                      <a:latin typeface="Myriad Pro" pitchFamily="34" charset="0"/>
                    </a:rPr>
                    <a:t> ISP</a:t>
                  </a:r>
                  <a:endParaRPr lang="en-US" sz="2200" b="1" dirty="0">
                    <a:latin typeface="Myriad Pro" pitchFamily="34" charset="0"/>
                  </a:endParaRPr>
                </a:p>
              </p:txBody>
            </p:sp>
            <p:grpSp>
              <p:nvGrpSpPr>
                <p:cNvPr id="309" name="Group 229"/>
                <p:cNvGrpSpPr>
                  <a:grpSpLocks/>
                </p:cNvGrpSpPr>
                <p:nvPr/>
              </p:nvGrpSpPr>
              <p:grpSpPr bwMode="auto">
                <a:xfrm>
                  <a:off x="7547650" y="213686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79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8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2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3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4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8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9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" name="Group 229"/>
                <p:cNvGrpSpPr>
                  <a:grpSpLocks/>
                </p:cNvGrpSpPr>
                <p:nvPr/>
              </p:nvGrpSpPr>
              <p:grpSpPr bwMode="auto">
                <a:xfrm>
                  <a:off x="7695043" y="17297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57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0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" name="Group 229"/>
                <p:cNvGrpSpPr>
                  <a:grpSpLocks/>
                </p:cNvGrpSpPr>
                <p:nvPr/>
              </p:nvGrpSpPr>
              <p:grpSpPr bwMode="auto">
                <a:xfrm>
                  <a:off x="8763000" y="2209800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35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6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7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8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9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0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1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2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3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5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6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7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8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6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" name="Group 229"/>
                <p:cNvGrpSpPr>
                  <a:grpSpLocks/>
                </p:cNvGrpSpPr>
                <p:nvPr/>
              </p:nvGrpSpPr>
              <p:grpSpPr bwMode="auto">
                <a:xfrm>
                  <a:off x="8685643" y="15773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13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6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7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7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8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9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0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4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09224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Our Results: Internetworks (non-local)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14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yriad Pro" pitchFamily="34" charset="0"/>
              </a:rPr>
              <a:t>Minimization formulation:  </a:t>
            </a:r>
            <a:r>
              <a:rPr lang="en-US" sz="2000" dirty="0" smtClean="0">
                <a:latin typeface="Myriad Pro" pitchFamily="34" charset="0"/>
              </a:rPr>
              <a:t>Given the graph and thresholds </a:t>
            </a:r>
            <a:r>
              <a:rPr lang="el-GR" sz="2000" b="1" dirty="0">
                <a:solidFill>
                  <a:srgbClr val="002060"/>
                </a:solidFill>
                <a:latin typeface="Myriad Pro" pitchFamily="34" charset="0"/>
              </a:rPr>
              <a:t>θ</a:t>
            </a:r>
            <a:r>
              <a:rPr lang="en-US" sz="2000" dirty="0" smtClean="0">
                <a:solidFill>
                  <a:srgbClr val="002060"/>
                </a:solidFill>
                <a:latin typeface="Myriad Pro" pitchFamily="34" charset="0"/>
              </a:rPr>
              <a:t>, </a:t>
            </a:r>
            <a:r>
              <a:rPr lang="en-US" sz="2000" dirty="0" smtClean="0">
                <a:latin typeface="Myriad Pro" pitchFamily="34" charset="0"/>
              </a:rPr>
              <a:t>find the smallest </a:t>
            </a:r>
            <a:r>
              <a:rPr lang="en-US" sz="2000" dirty="0" err="1" smtClean="0">
                <a:latin typeface="Myriad Pro" pitchFamily="34" charset="0"/>
              </a:rPr>
              <a:t>seedset</a:t>
            </a:r>
            <a:r>
              <a:rPr lang="en-US" sz="2000" dirty="0" smtClean="0">
                <a:latin typeface="Myriad Pro" pitchFamily="34" charset="0"/>
              </a:rPr>
              <a:t> that activates every node in the graph.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" y="1849054"/>
            <a:ext cx="738687" cy="771035"/>
            <a:chOff x="3657600" y="1676400"/>
            <a:chExt cx="1828800" cy="1524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657600" y="1676400"/>
              <a:ext cx="1828800" cy="1524000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10000" y="2069417"/>
              <a:ext cx="1612477" cy="878814"/>
              <a:chOff x="7453750" y="1577318"/>
              <a:chExt cx="1828800" cy="986081"/>
            </a:xfrm>
          </p:grpSpPr>
          <p:sp>
            <p:nvSpPr>
              <p:cNvPr id="15" name="Cloud 14"/>
              <p:cNvSpPr/>
              <p:nvPr/>
            </p:nvSpPr>
            <p:spPr bwMode="auto">
              <a:xfrm>
                <a:off x="7453750" y="1612268"/>
                <a:ext cx="1828800" cy="951131"/>
              </a:xfrm>
              <a:prstGeom prst="cloud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00" b="1" dirty="0">
                    <a:latin typeface="Myriad Pro" pitchFamily="34" charset="0"/>
                  </a:rPr>
                  <a:t> </a:t>
                </a:r>
                <a:r>
                  <a:rPr lang="en-US" sz="1000" b="1" dirty="0" smtClean="0">
                    <a:latin typeface="Myriad Pro" pitchFamily="34" charset="0"/>
                  </a:rPr>
                  <a:t> ISP</a:t>
                </a:r>
                <a:endParaRPr lang="en-US" sz="2200" b="1" dirty="0">
                  <a:latin typeface="Myriad Pro" pitchFamily="34" charset="0"/>
                </a:endParaRPr>
              </a:p>
            </p:txBody>
          </p:sp>
          <p:grpSp>
            <p:nvGrpSpPr>
              <p:cNvPr id="16" name="Group 229"/>
              <p:cNvGrpSpPr>
                <a:grpSpLocks/>
              </p:cNvGrpSpPr>
              <p:nvPr/>
            </p:nvGrpSpPr>
            <p:grpSpPr bwMode="auto">
              <a:xfrm>
                <a:off x="7547650" y="2136868"/>
                <a:ext cx="382157" cy="251482"/>
                <a:chOff x="4115" y="3158"/>
                <a:chExt cx="1215" cy="633"/>
              </a:xfrm>
            </p:grpSpPr>
            <p:sp>
              <p:nvSpPr>
                <p:cNvPr id="88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29"/>
              <p:cNvGrpSpPr>
                <a:grpSpLocks/>
              </p:cNvGrpSpPr>
              <p:nvPr/>
            </p:nvGrpSpPr>
            <p:grpSpPr bwMode="auto">
              <a:xfrm>
                <a:off x="7695043" y="1729718"/>
                <a:ext cx="382157" cy="251482"/>
                <a:chOff x="4115" y="3158"/>
                <a:chExt cx="1215" cy="633"/>
              </a:xfrm>
            </p:grpSpPr>
            <p:sp>
              <p:nvSpPr>
                <p:cNvPr id="66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29"/>
              <p:cNvGrpSpPr>
                <a:grpSpLocks/>
              </p:cNvGrpSpPr>
              <p:nvPr/>
            </p:nvGrpSpPr>
            <p:grpSpPr bwMode="auto">
              <a:xfrm>
                <a:off x="8763000" y="2209800"/>
                <a:ext cx="382157" cy="251482"/>
                <a:chOff x="4115" y="3158"/>
                <a:chExt cx="1215" cy="633"/>
              </a:xfrm>
            </p:grpSpPr>
            <p:sp>
              <p:nvSpPr>
                <p:cNvPr id="42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9"/>
              <p:cNvGrpSpPr>
                <a:grpSpLocks/>
              </p:cNvGrpSpPr>
              <p:nvPr/>
            </p:nvGrpSpPr>
            <p:grpSpPr bwMode="auto">
              <a:xfrm>
                <a:off x="8685643" y="1577318"/>
                <a:ext cx="382157" cy="251482"/>
                <a:chOff x="4115" y="3158"/>
                <a:chExt cx="1215" cy="633"/>
              </a:xfrm>
            </p:grpSpPr>
            <p:sp>
              <p:nvSpPr>
                <p:cNvPr id="20" name="Oval 230"/>
                <p:cNvSpPr>
                  <a:spLocks noChangeArrowheads="1"/>
                </p:cNvSpPr>
                <p:nvPr/>
              </p:nvSpPr>
              <p:spPr bwMode="auto">
                <a:xfrm>
                  <a:off x="4119" y="3426"/>
                  <a:ext cx="1206" cy="365"/>
                </a:xfrm>
                <a:prstGeom prst="ellipse">
                  <a:avLst/>
                </a:prstGeom>
                <a:solidFill>
                  <a:srgbClr val="0078AA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115" y="3348"/>
                  <a:ext cx="1214" cy="26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33"/>
                <p:cNvSpPr>
                  <a:spLocks noChangeArrowheads="1"/>
                </p:cNvSpPr>
                <p:nvPr/>
              </p:nvSpPr>
              <p:spPr bwMode="auto">
                <a:xfrm>
                  <a:off x="4119" y="3158"/>
                  <a:ext cx="1206" cy="366"/>
                </a:xfrm>
                <a:prstGeom prst="ellipse">
                  <a:avLst/>
                </a:prstGeom>
                <a:solidFill>
                  <a:srgbClr val="00B4FF"/>
                </a:solidFill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4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35"/>
                <p:cNvSpPr>
                  <a:spLocks/>
                </p:cNvSpPr>
                <p:nvPr/>
              </p:nvSpPr>
              <p:spPr bwMode="auto">
                <a:xfrm>
                  <a:off x="4737" y="3208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3 w 400"/>
                    <a:gd name="T5" fmla="*/ 40 h 120"/>
                    <a:gd name="T6" fmla="*/ 400 w 400"/>
                    <a:gd name="T7" fmla="*/ 67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3" y="40"/>
                      </a:lnTo>
                      <a:lnTo>
                        <a:pt x="400" y="67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36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37"/>
                <p:cNvSpPr>
                  <a:spLocks/>
                </p:cNvSpPr>
                <p:nvPr/>
              </p:nvSpPr>
              <p:spPr bwMode="auto">
                <a:xfrm>
                  <a:off x="4300" y="3348"/>
                  <a:ext cx="400" cy="127"/>
                </a:xfrm>
                <a:custGeom>
                  <a:avLst/>
                  <a:gdLst>
                    <a:gd name="T0" fmla="*/ 400 w 400"/>
                    <a:gd name="T1" fmla="*/ 27 h 127"/>
                    <a:gd name="T2" fmla="*/ 311 w 400"/>
                    <a:gd name="T3" fmla="*/ 0 h 127"/>
                    <a:gd name="T4" fmla="*/ 103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7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7"/>
                      </a:moveTo>
                      <a:lnTo>
                        <a:pt x="311" y="0"/>
                      </a:lnTo>
                      <a:lnTo>
                        <a:pt x="103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38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39"/>
                <p:cNvSpPr>
                  <a:spLocks/>
                </p:cNvSpPr>
                <p:nvPr/>
              </p:nvSpPr>
              <p:spPr bwMode="auto">
                <a:xfrm>
                  <a:off x="4322" y="3201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4 h 120"/>
                    <a:gd name="T6" fmla="*/ 400 w 400"/>
                    <a:gd name="T7" fmla="*/ 54 h 120"/>
                    <a:gd name="T8" fmla="*/ 348 w 400"/>
                    <a:gd name="T9" fmla="*/ 120 h 120"/>
                    <a:gd name="T10" fmla="*/ 96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4"/>
                      </a:lnTo>
                      <a:lnTo>
                        <a:pt x="400" y="54"/>
                      </a:lnTo>
                      <a:lnTo>
                        <a:pt x="348" y="120"/>
                      </a:lnTo>
                      <a:lnTo>
                        <a:pt x="96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40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241"/>
                <p:cNvSpPr>
                  <a:spLocks/>
                </p:cNvSpPr>
                <p:nvPr/>
              </p:nvSpPr>
              <p:spPr bwMode="auto">
                <a:xfrm>
                  <a:off x="4722" y="3361"/>
                  <a:ext cx="400" cy="121"/>
                </a:xfrm>
                <a:custGeom>
                  <a:avLst/>
                  <a:gdLst>
                    <a:gd name="T0" fmla="*/ 400 w 400"/>
                    <a:gd name="T1" fmla="*/ 94 h 121"/>
                    <a:gd name="T2" fmla="*/ 311 w 400"/>
                    <a:gd name="T3" fmla="*/ 121 h 121"/>
                    <a:gd name="T4" fmla="*/ 104 w 400"/>
                    <a:gd name="T5" fmla="*/ 40 h 121"/>
                    <a:gd name="T6" fmla="*/ 0 w 400"/>
                    <a:gd name="T7" fmla="*/ 67 h 121"/>
                    <a:gd name="T8" fmla="*/ 52 w 400"/>
                    <a:gd name="T9" fmla="*/ 0 h 121"/>
                    <a:gd name="T10" fmla="*/ 311 w 400"/>
                    <a:gd name="T11" fmla="*/ 0 h 121"/>
                    <a:gd name="T12" fmla="*/ 200 w 400"/>
                    <a:gd name="T13" fmla="*/ 20 h 121"/>
                    <a:gd name="T14" fmla="*/ 400 w 400"/>
                    <a:gd name="T15" fmla="*/ 94 h 1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1"/>
                    <a:gd name="T26" fmla="*/ 400 w 400"/>
                    <a:gd name="T27" fmla="*/ 121 h 1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1">
                      <a:moveTo>
                        <a:pt x="400" y="94"/>
                      </a:moveTo>
                      <a:lnTo>
                        <a:pt x="311" y="121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242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243"/>
                <p:cNvSpPr>
                  <a:spLocks/>
                </p:cNvSpPr>
                <p:nvPr/>
              </p:nvSpPr>
              <p:spPr bwMode="auto">
                <a:xfrm>
                  <a:off x="4744" y="3215"/>
                  <a:ext cx="400" cy="120"/>
                </a:xfrm>
                <a:custGeom>
                  <a:avLst/>
                  <a:gdLst>
                    <a:gd name="T0" fmla="*/ 0 w 400"/>
                    <a:gd name="T1" fmla="*/ 93 h 120"/>
                    <a:gd name="T2" fmla="*/ 89 w 400"/>
                    <a:gd name="T3" fmla="*/ 120 h 120"/>
                    <a:gd name="T4" fmla="*/ 304 w 400"/>
                    <a:gd name="T5" fmla="*/ 40 h 120"/>
                    <a:gd name="T6" fmla="*/ 400 w 400"/>
                    <a:gd name="T7" fmla="*/ 66 h 120"/>
                    <a:gd name="T8" fmla="*/ 348 w 400"/>
                    <a:gd name="T9" fmla="*/ 0 h 120"/>
                    <a:gd name="T10" fmla="*/ 96 w 400"/>
                    <a:gd name="T11" fmla="*/ 0 h 120"/>
                    <a:gd name="T12" fmla="*/ 200 w 400"/>
                    <a:gd name="T13" fmla="*/ 20 h 120"/>
                    <a:gd name="T14" fmla="*/ 0 w 400"/>
                    <a:gd name="T15" fmla="*/ 93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93"/>
                      </a:moveTo>
                      <a:lnTo>
                        <a:pt x="89" y="120"/>
                      </a:lnTo>
                      <a:lnTo>
                        <a:pt x="304" y="40"/>
                      </a:lnTo>
                      <a:lnTo>
                        <a:pt x="400" y="66"/>
                      </a:lnTo>
                      <a:lnTo>
                        <a:pt x="348" y="0"/>
                      </a:lnTo>
                      <a:lnTo>
                        <a:pt x="96" y="0"/>
                      </a:lnTo>
                      <a:lnTo>
                        <a:pt x="200" y="2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244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245"/>
                <p:cNvSpPr>
                  <a:spLocks/>
                </p:cNvSpPr>
                <p:nvPr/>
              </p:nvSpPr>
              <p:spPr bwMode="auto">
                <a:xfrm>
                  <a:off x="4307" y="3355"/>
                  <a:ext cx="400" cy="127"/>
                </a:xfrm>
                <a:custGeom>
                  <a:avLst/>
                  <a:gdLst>
                    <a:gd name="T0" fmla="*/ 400 w 400"/>
                    <a:gd name="T1" fmla="*/ 26 h 127"/>
                    <a:gd name="T2" fmla="*/ 311 w 400"/>
                    <a:gd name="T3" fmla="*/ 0 h 127"/>
                    <a:gd name="T4" fmla="*/ 104 w 400"/>
                    <a:gd name="T5" fmla="*/ 80 h 127"/>
                    <a:gd name="T6" fmla="*/ 0 w 400"/>
                    <a:gd name="T7" fmla="*/ 53 h 127"/>
                    <a:gd name="T8" fmla="*/ 52 w 400"/>
                    <a:gd name="T9" fmla="*/ 127 h 127"/>
                    <a:gd name="T10" fmla="*/ 311 w 400"/>
                    <a:gd name="T11" fmla="*/ 127 h 127"/>
                    <a:gd name="T12" fmla="*/ 200 w 400"/>
                    <a:gd name="T13" fmla="*/ 100 h 127"/>
                    <a:gd name="T14" fmla="*/ 400 w 400"/>
                    <a:gd name="T15" fmla="*/ 2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7"/>
                    <a:gd name="T26" fmla="*/ 400 w 400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7">
                      <a:moveTo>
                        <a:pt x="400" y="26"/>
                      </a:moveTo>
                      <a:lnTo>
                        <a:pt x="311" y="0"/>
                      </a:lnTo>
                      <a:lnTo>
                        <a:pt x="104" y="80"/>
                      </a:lnTo>
                      <a:lnTo>
                        <a:pt x="0" y="53"/>
                      </a:lnTo>
                      <a:lnTo>
                        <a:pt x="52" y="127"/>
                      </a:lnTo>
                      <a:lnTo>
                        <a:pt x="311" y="127"/>
                      </a:lnTo>
                      <a:lnTo>
                        <a:pt x="200" y="100"/>
                      </a:lnTo>
                      <a:lnTo>
                        <a:pt x="40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reeform 246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reeform 247"/>
                <p:cNvSpPr>
                  <a:spLocks/>
                </p:cNvSpPr>
                <p:nvPr/>
              </p:nvSpPr>
              <p:spPr bwMode="auto">
                <a:xfrm>
                  <a:off x="4329" y="3208"/>
                  <a:ext cx="400" cy="120"/>
                </a:xfrm>
                <a:custGeom>
                  <a:avLst/>
                  <a:gdLst>
                    <a:gd name="T0" fmla="*/ 0 w 400"/>
                    <a:gd name="T1" fmla="*/ 27 h 120"/>
                    <a:gd name="T2" fmla="*/ 89 w 400"/>
                    <a:gd name="T3" fmla="*/ 0 h 120"/>
                    <a:gd name="T4" fmla="*/ 304 w 400"/>
                    <a:gd name="T5" fmla="*/ 73 h 120"/>
                    <a:gd name="T6" fmla="*/ 400 w 400"/>
                    <a:gd name="T7" fmla="*/ 53 h 120"/>
                    <a:gd name="T8" fmla="*/ 348 w 400"/>
                    <a:gd name="T9" fmla="*/ 120 h 120"/>
                    <a:gd name="T10" fmla="*/ 97 w 400"/>
                    <a:gd name="T11" fmla="*/ 120 h 120"/>
                    <a:gd name="T12" fmla="*/ 200 w 400"/>
                    <a:gd name="T13" fmla="*/ 100 h 120"/>
                    <a:gd name="T14" fmla="*/ 0 w 400"/>
                    <a:gd name="T15" fmla="*/ 27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0" y="27"/>
                      </a:moveTo>
                      <a:lnTo>
                        <a:pt x="89" y="0"/>
                      </a:lnTo>
                      <a:lnTo>
                        <a:pt x="304" y="73"/>
                      </a:lnTo>
                      <a:lnTo>
                        <a:pt x="400" y="53"/>
                      </a:lnTo>
                      <a:lnTo>
                        <a:pt x="348" y="120"/>
                      </a:lnTo>
                      <a:lnTo>
                        <a:pt x="97" y="120"/>
                      </a:lnTo>
                      <a:lnTo>
                        <a:pt x="200" y="10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248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249"/>
                <p:cNvSpPr>
                  <a:spLocks/>
                </p:cNvSpPr>
                <p:nvPr/>
              </p:nvSpPr>
              <p:spPr bwMode="auto">
                <a:xfrm>
                  <a:off x="4729" y="3368"/>
                  <a:ext cx="400" cy="120"/>
                </a:xfrm>
                <a:custGeom>
                  <a:avLst/>
                  <a:gdLst>
                    <a:gd name="T0" fmla="*/ 400 w 400"/>
                    <a:gd name="T1" fmla="*/ 94 h 120"/>
                    <a:gd name="T2" fmla="*/ 311 w 400"/>
                    <a:gd name="T3" fmla="*/ 120 h 120"/>
                    <a:gd name="T4" fmla="*/ 104 w 400"/>
                    <a:gd name="T5" fmla="*/ 40 h 120"/>
                    <a:gd name="T6" fmla="*/ 0 w 400"/>
                    <a:gd name="T7" fmla="*/ 67 h 120"/>
                    <a:gd name="T8" fmla="*/ 52 w 400"/>
                    <a:gd name="T9" fmla="*/ 0 h 120"/>
                    <a:gd name="T10" fmla="*/ 311 w 400"/>
                    <a:gd name="T11" fmla="*/ 0 h 120"/>
                    <a:gd name="T12" fmla="*/ 200 w 400"/>
                    <a:gd name="T13" fmla="*/ 20 h 120"/>
                    <a:gd name="T14" fmla="*/ 400 w 400"/>
                    <a:gd name="T15" fmla="*/ 94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0"/>
                    <a:gd name="T25" fmla="*/ 0 h 120"/>
                    <a:gd name="T26" fmla="*/ 400 w 400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0" h="120">
                      <a:moveTo>
                        <a:pt x="400" y="94"/>
                      </a:moveTo>
                      <a:lnTo>
                        <a:pt x="311" y="120"/>
                      </a:lnTo>
                      <a:lnTo>
                        <a:pt x="104" y="40"/>
                      </a:lnTo>
                      <a:lnTo>
                        <a:pt x="0" y="67"/>
                      </a:lnTo>
                      <a:lnTo>
                        <a:pt x="52" y="0"/>
                      </a:lnTo>
                      <a:lnTo>
                        <a:pt x="311" y="0"/>
                      </a:lnTo>
                      <a:lnTo>
                        <a:pt x="200" y="20"/>
                      </a:lnTo>
                      <a:lnTo>
                        <a:pt x="400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Line 250"/>
                <p:cNvSpPr>
                  <a:spLocks noChangeShapeType="1"/>
                </p:cNvSpPr>
                <p:nvPr/>
              </p:nvSpPr>
              <p:spPr bwMode="auto">
                <a:xfrm>
                  <a:off x="4115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251"/>
                <p:cNvSpPr>
                  <a:spLocks noChangeShapeType="1"/>
                </p:cNvSpPr>
                <p:nvPr/>
              </p:nvSpPr>
              <p:spPr bwMode="auto">
                <a:xfrm>
                  <a:off x="5329" y="3341"/>
                  <a:ext cx="1" cy="267"/>
                </a:xfrm>
                <a:prstGeom prst="line">
                  <a:avLst/>
                </a:prstGeom>
                <a:noFill/>
                <a:ln w="12700" cap="sq">
                  <a:solidFill>
                    <a:srgbClr val="AAE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914400" y="1781889"/>
            <a:ext cx="8763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Myriad Pro" pitchFamily="34" charset="0"/>
              </a:rPr>
              <a:t>Main result:  </a:t>
            </a:r>
            <a:r>
              <a:rPr lang="en-US" sz="2000" dirty="0" smtClean="0">
                <a:latin typeface="Myriad Pro" pitchFamily="34" charset="0"/>
              </a:rPr>
              <a:t>An </a:t>
            </a:r>
            <a:r>
              <a:rPr lang="en-US" sz="2800" b="1" dirty="0" smtClean="0">
                <a:latin typeface="Myriad Pro" pitchFamily="34" charset="0"/>
              </a:rPr>
              <a:t>O(</a:t>
            </a:r>
            <a:r>
              <a:rPr lang="en-US" sz="2400" b="1" dirty="0" err="1" smtClean="0">
                <a:latin typeface="Myriad Pro" pitchFamily="34" charset="0"/>
              </a:rPr>
              <a:t>r∙k∙log</a:t>
            </a:r>
            <a:r>
              <a:rPr lang="en-US" sz="2400" b="1" dirty="0" smtClean="0">
                <a:latin typeface="Myriad Pro" pitchFamily="34" charset="0"/>
              </a:rPr>
              <a:t> |V|</a:t>
            </a:r>
            <a:r>
              <a:rPr lang="en-US" sz="2800" b="1" dirty="0" smtClean="0">
                <a:latin typeface="Myriad Pro" pitchFamily="34" charset="0"/>
              </a:rPr>
              <a:t>)</a:t>
            </a:r>
            <a:r>
              <a:rPr lang="en-US" sz="2400" b="1" dirty="0" smtClean="0">
                <a:latin typeface="Myriad Pro" pitchFamily="34" charset="0"/>
              </a:rPr>
              <a:t> </a:t>
            </a:r>
            <a:r>
              <a:rPr lang="en-US" sz="2000" dirty="0" smtClean="0">
                <a:latin typeface="Myriad Pro" pitchFamily="34" charset="0"/>
              </a:rPr>
              <a:t>approximation  algorithm</a:t>
            </a:r>
          </a:p>
          <a:p>
            <a:pPr lvl="3"/>
            <a:endParaRPr lang="en-US" sz="1000" b="1" dirty="0" smtClean="0">
              <a:latin typeface="Myriad Pro" pitchFamily="34" charset="0"/>
            </a:endParaRPr>
          </a:p>
          <a:p>
            <a:pPr lvl="3"/>
            <a:r>
              <a:rPr lang="en-US" sz="2000" b="1" dirty="0" smtClean="0">
                <a:latin typeface="Myriad Pro" pitchFamily="34" charset="0"/>
              </a:rPr>
              <a:t>r </a:t>
            </a:r>
            <a:r>
              <a:rPr lang="en-US" sz="2000" dirty="0" smtClean="0">
                <a:latin typeface="Myriad Pro" pitchFamily="34" charset="0"/>
              </a:rPr>
              <a:t>is graph diameter (length of longest shortest path)</a:t>
            </a:r>
          </a:p>
          <a:p>
            <a:pPr lvl="3"/>
            <a:r>
              <a:rPr lang="en-US" sz="2000" b="1" dirty="0" smtClean="0">
                <a:latin typeface="Myriad Pro" pitchFamily="34" charset="0"/>
              </a:rPr>
              <a:t>k</a:t>
            </a:r>
            <a:r>
              <a:rPr lang="en-US" sz="2000" dirty="0" smtClean="0">
                <a:latin typeface="Myriad Pro" pitchFamily="34" charset="0"/>
              </a:rPr>
              <a:t> is threshold granularity (number of thresholds)</a:t>
            </a:r>
          </a:p>
        </p:txBody>
      </p:sp>
      <p:cxnSp>
        <p:nvCxnSpPr>
          <p:cNvPr id="402" name="Straight Connector 401"/>
          <p:cNvCxnSpPr/>
          <p:nvPr/>
        </p:nvCxnSpPr>
        <p:spPr bwMode="auto">
          <a:xfrm>
            <a:off x="609600" y="609600"/>
            <a:ext cx="7924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167763" y="3733800"/>
            <a:ext cx="9501687" cy="838200"/>
            <a:chOff x="167763" y="4038600"/>
            <a:chExt cx="9501687" cy="838200"/>
          </a:xfrm>
        </p:grpSpPr>
        <p:sp>
          <p:nvSpPr>
            <p:cNvPr id="205" name="TextBox 204"/>
            <p:cNvSpPr txBox="1"/>
            <p:nvPr/>
          </p:nvSpPr>
          <p:spPr>
            <a:xfrm>
              <a:off x="906450" y="4038600"/>
              <a:ext cx="876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Lower Bound: 	</a:t>
              </a:r>
              <a:r>
                <a:rPr lang="en-US" sz="2000" dirty="0" smtClean="0">
                  <a:latin typeface="Myriad Pro" pitchFamily="34" charset="0"/>
                </a:rPr>
                <a:t>Can’t do better than an </a:t>
              </a:r>
              <a:r>
                <a:rPr lang="el-GR" sz="2800" b="1" dirty="0">
                  <a:latin typeface="Myriad Pro" pitchFamily="34" charset="0"/>
                </a:rPr>
                <a:t>Ω</a:t>
              </a:r>
              <a:r>
                <a:rPr lang="en-US" sz="2800" b="1" dirty="0" smtClean="0">
                  <a:latin typeface="Myriad Pro" pitchFamily="34" charset="0"/>
                </a:rPr>
                <a:t>(</a:t>
              </a:r>
              <a:r>
                <a:rPr lang="en-US" sz="2400" b="1" dirty="0" smtClean="0">
                  <a:latin typeface="Myriad Pro" pitchFamily="34" charset="0"/>
                </a:rPr>
                <a:t>log |V|</a:t>
              </a:r>
              <a:r>
                <a:rPr lang="en-US" sz="2800" b="1" dirty="0" smtClean="0">
                  <a:latin typeface="Myriad Pro" pitchFamily="34" charset="0"/>
                </a:rPr>
                <a:t>)</a:t>
              </a:r>
              <a:r>
                <a:rPr lang="en-US" sz="2000" dirty="0" smtClean="0">
                  <a:latin typeface="Myriad Pro" pitchFamily="34" charset="0"/>
                </a:rPr>
                <a:t> approx.</a:t>
              </a:r>
            </a:p>
            <a:p>
              <a:r>
                <a:rPr lang="en-US" sz="2000" dirty="0" smtClean="0">
                  <a:latin typeface="Myriad Pro" pitchFamily="34" charset="0"/>
                </a:rPr>
                <a:t>	            	(Even for constant </a:t>
              </a:r>
              <a:r>
                <a:rPr lang="en-US" sz="2000" b="1" dirty="0" smtClean="0">
                  <a:latin typeface="Myriad Pro" pitchFamily="34" charset="0"/>
                </a:rPr>
                <a:t>r</a:t>
              </a:r>
              <a:r>
                <a:rPr lang="en-US" sz="2000" dirty="0" smtClean="0">
                  <a:latin typeface="Myriad Pro" pitchFamily="34" charset="0"/>
                </a:rPr>
                <a:t> and </a:t>
              </a:r>
              <a:r>
                <a:rPr lang="en-US" sz="2000" b="1" dirty="0" smtClean="0">
                  <a:latin typeface="Myriad Pro" pitchFamily="34" charset="0"/>
                </a:rPr>
                <a:t>k</a:t>
              </a:r>
              <a:r>
                <a:rPr lang="en-US" sz="2000" dirty="0" smtClean="0">
                  <a:latin typeface="Myriad Pro" pitchFamily="34" charset="0"/>
                </a:rPr>
                <a:t>.)</a:t>
              </a:r>
            </a:p>
          </p:txBody>
        </p:sp>
        <p:grpSp>
          <p:nvGrpSpPr>
            <p:cNvPr id="206" name="Group 205"/>
            <p:cNvGrpSpPr/>
            <p:nvPr/>
          </p:nvGrpSpPr>
          <p:grpSpPr>
            <a:xfrm>
              <a:off x="167763" y="4105765"/>
              <a:ext cx="738687" cy="771035"/>
              <a:chOff x="3657600" y="1676400"/>
              <a:chExt cx="1828800" cy="1524000"/>
            </a:xfrm>
          </p:grpSpPr>
          <p:sp>
            <p:nvSpPr>
              <p:cNvPr id="207" name="Rectangle 206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08" name="Group 207"/>
              <p:cNvGrpSpPr/>
              <p:nvPr/>
            </p:nvGrpSpPr>
            <p:grpSpPr>
              <a:xfrm>
                <a:off x="3810000" y="2069417"/>
                <a:ext cx="1612477" cy="878814"/>
                <a:chOff x="7453750" y="1577318"/>
                <a:chExt cx="1828800" cy="986081"/>
              </a:xfrm>
            </p:grpSpPr>
            <p:sp>
              <p:nvSpPr>
                <p:cNvPr id="209" name="Cloud 208"/>
                <p:cNvSpPr/>
                <p:nvPr/>
              </p:nvSpPr>
              <p:spPr bwMode="auto">
                <a:xfrm>
                  <a:off x="7453750" y="1612268"/>
                  <a:ext cx="1828800" cy="951131"/>
                </a:xfrm>
                <a:prstGeom prst="cloud">
                  <a:avLst/>
                </a:prstGeom>
                <a:solidFill>
                  <a:srgbClr val="FF66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Myriad Pro" pitchFamily="34" charset="0"/>
                    </a:rPr>
                    <a:t> </a:t>
                  </a:r>
                  <a:r>
                    <a:rPr lang="en-US" sz="1000" b="1" dirty="0" smtClean="0">
                      <a:latin typeface="Myriad Pro" pitchFamily="34" charset="0"/>
                    </a:rPr>
                    <a:t> ISP</a:t>
                  </a:r>
                  <a:endParaRPr lang="en-US" sz="2200" b="1" dirty="0">
                    <a:latin typeface="Myriad Pro" pitchFamily="34" charset="0"/>
                  </a:endParaRPr>
                </a:p>
              </p:txBody>
            </p:sp>
            <p:grpSp>
              <p:nvGrpSpPr>
                <p:cNvPr id="210" name="Group 229"/>
                <p:cNvGrpSpPr>
                  <a:grpSpLocks/>
                </p:cNvGrpSpPr>
                <p:nvPr/>
              </p:nvGrpSpPr>
              <p:grpSpPr bwMode="auto">
                <a:xfrm>
                  <a:off x="7547650" y="213686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80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6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" name="Group 229"/>
                <p:cNvGrpSpPr>
                  <a:grpSpLocks/>
                </p:cNvGrpSpPr>
                <p:nvPr/>
              </p:nvGrpSpPr>
              <p:grpSpPr bwMode="auto">
                <a:xfrm>
                  <a:off x="7695043" y="17297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58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9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2" name="Group 229"/>
                <p:cNvGrpSpPr>
                  <a:grpSpLocks/>
                </p:cNvGrpSpPr>
                <p:nvPr/>
              </p:nvGrpSpPr>
              <p:grpSpPr bwMode="auto">
                <a:xfrm>
                  <a:off x="8763000" y="2209800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36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2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3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7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3" name="Group 229"/>
                <p:cNvGrpSpPr>
                  <a:grpSpLocks/>
                </p:cNvGrpSpPr>
                <p:nvPr/>
              </p:nvGrpSpPr>
              <p:grpSpPr bwMode="auto">
                <a:xfrm>
                  <a:off x="8685643" y="15773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214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9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1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2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4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" name="Group 5"/>
          <p:cNvGrpSpPr/>
          <p:nvPr/>
        </p:nvGrpSpPr>
        <p:grpSpPr>
          <a:xfrm>
            <a:off x="152400" y="4730010"/>
            <a:ext cx="9501687" cy="771035"/>
            <a:chOff x="152400" y="6025410"/>
            <a:chExt cx="9501687" cy="771035"/>
          </a:xfrm>
        </p:grpSpPr>
        <p:sp>
          <p:nvSpPr>
            <p:cNvPr id="304" name="TextBox 303"/>
            <p:cNvSpPr txBox="1"/>
            <p:nvPr/>
          </p:nvSpPr>
          <p:spPr>
            <a:xfrm>
              <a:off x="891087" y="6182380"/>
              <a:ext cx="876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Lower Bound: 	</a:t>
              </a:r>
              <a:r>
                <a:rPr lang="en-US" sz="2000" dirty="0" smtClean="0">
                  <a:latin typeface="Myriad Pro" pitchFamily="34" charset="0"/>
                </a:rPr>
                <a:t>Can’t do better that an </a:t>
              </a:r>
              <a:r>
                <a:rPr lang="el-GR" sz="2400" b="1" dirty="0" smtClean="0">
                  <a:latin typeface="Myriad Pro" pitchFamily="34" charset="0"/>
                </a:rPr>
                <a:t>Ω</a:t>
              </a:r>
              <a:r>
                <a:rPr lang="en-US" sz="2400" b="1" dirty="0" smtClean="0">
                  <a:latin typeface="Myriad Pro" pitchFamily="34" charset="0"/>
                </a:rPr>
                <a:t>(r)</a:t>
              </a:r>
              <a:r>
                <a:rPr lang="en-US" sz="2000" dirty="0" smtClean="0">
                  <a:latin typeface="Myriad Pro" pitchFamily="34" charset="0"/>
                </a:rPr>
                <a:t> approx. with our approach.</a:t>
              </a:r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	             </a:t>
              </a:r>
              <a:endParaRPr lang="en-US" sz="2000" dirty="0" smtClean="0">
                <a:latin typeface="Myriad Pro" pitchFamily="34" charset="0"/>
              </a:endParaRPr>
            </a:p>
          </p:txBody>
        </p:sp>
        <p:grpSp>
          <p:nvGrpSpPr>
            <p:cNvPr id="404" name="Group 403"/>
            <p:cNvGrpSpPr/>
            <p:nvPr/>
          </p:nvGrpSpPr>
          <p:grpSpPr>
            <a:xfrm>
              <a:off x="152400" y="6025410"/>
              <a:ext cx="738687" cy="771035"/>
              <a:chOff x="3657600" y="1676400"/>
              <a:chExt cx="1828800" cy="1524000"/>
            </a:xfrm>
          </p:grpSpPr>
          <p:sp>
            <p:nvSpPr>
              <p:cNvPr id="405" name="Rectangle 404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06" name="Group 405"/>
              <p:cNvGrpSpPr/>
              <p:nvPr/>
            </p:nvGrpSpPr>
            <p:grpSpPr>
              <a:xfrm>
                <a:off x="3810000" y="2069417"/>
                <a:ext cx="1612477" cy="878814"/>
                <a:chOff x="7453750" y="1577318"/>
                <a:chExt cx="1828800" cy="986081"/>
              </a:xfrm>
            </p:grpSpPr>
            <p:sp>
              <p:nvSpPr>
                <p:cNvPr id="407" name="Cloud 406"/>
                <p:cNvSpPr/>
                <p:nvPr/>
              </p:nvSpPr>
              <p:spPr bwMode="auto">
                <a:xfrm>
                  <a:off x="7453750" y="1612268"/>
                  <a:ext cx="1828800" cy="951131"/>
                </a:xfrm>
                <a:prstGeom prst="cloud">
                  <a:avLst/>
                </a:prstGeom>
                <a:solidFill>
                  <a:srgbClr val="FF66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Myriad Pro" pitchFamily="34" charset="0"/>
                    </a:rPr>
                    <a:t> </a:t>
                  </a:r>
                  <a:r>
                    <a:rPr lang="en-US" sz="1000" b="1" dirty="0" smtClean="0">
                      <a:latin typeface="Myriad Pro" pitchFamily="34" charset="0"/>
                    </a:rPr>
                    <a:t> ISP</a:t>
                  </a:r>
                  <a:endParaRPr lang="en-US" sz="2200" b="1" dirty="0">
                    <a:latin typeface="Myriad Pro" pitchFamily="34" charset="0"/>
                  </a:endParaRPr>
                </a:p>
              </p:txBody>
            </p:sp>
            <p:grpSp>
              <p:nvGrpSpPr>
                <p:cNvPr id="408" name="Group 229"/>
                <p:cNvGrpSpPr>
                  <a:grpSpLocks/>
                </p:cNvGrpSpPr>
                <p:nvPr/>
              </p:nvGrpSpPr>
              <p:grpSpPr bwMode="auto">
                <a:xfrm>
                  <a:off x="7547650" y="213686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78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1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2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3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4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5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6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7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8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9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0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2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3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4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5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6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7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9" name="Group 229"/>
                <p:cNvGrpSpPr>
                  <a:grpSpLocks/>
                </p:cNvGrpSpPr>
                <p:nvPr/>
              </p:nvGrpSpPr>
              <p:grpSpPr bwMode="auto">
                <a:xfrm>
                  <a:off x="7695043" y="17297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56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8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0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7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8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9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0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1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2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3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4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6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7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0" name="Group 229"/>
                <p:cNvGrpSpPr>
                  <a:grpSpLocks/>
                </p:cNvGrpSpPr>
                <p:nvPr/>
              </p:nvGrpSpPr>
              <p:grpSpPr bwMode="auto">
                <a:xfrm>
                  <a:off x="8763000" y="2209800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34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5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6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7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8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9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1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2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5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6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7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9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1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5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1" name="Group 229"/>
                <p:cNvGrpSpPr>
                  <a:grpSpLocks/>
                </p:cNvGrpSpPr>
                <p:nvPr/>
              </p:nvGrpSpPr>
              <p:grpSpPr bwMode="auto">
                <a:xfrm>
                  <a:off x="8685643" y="15773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412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3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4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5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8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1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2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3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4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5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6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7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8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302" name="Group 301"/>
          <p:cNvGrpSpPr/>
          <p:nvPr/>
        </p:nvGrpSpPr>
        <p:grpSpPr>
          <a:xfrm>
            <a:off x="152400" y="5637207"/>
            <a:ext cx="9501687" cy="771035"/>
            <a:chOff x="152400" y="6025410"/>
            <a:chExt cx="9501687" cy="771035"/>
          </a:xfrm>
        </p:grpSpPr>
        <p:sp>
          <p:nvSpPr>
            <p:cNvPr id="303" name="TextBox 302"/>
            <p:cNvSpPr txBox="1"/>
            <p:nvPr/>
          </p:nvSpPr>
          <p:spPr>
            <a:xfrm>
              <a:off x="891087" y="6189583"/>
              <a:ext cx="876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Myriad Pro" pitchFamily="34" charset="0"/>
                </a:rPr>
                <a:t>Integrality gap: 	</a:t>
              </a:r>
              <a:r>
                <a:rPr lang="en-US" sz="2000" dirty="0" smtClean="0">
                  <a:latin typeface="Myriad Pro" pitchFamily="34" charset="0"/>
                </a:rPr>
                <a:t>Our linear program has an </a:t>
              </a:r>
              <a:r>
                <a:rPr lang="el-GR" sz="2400" b="1" dirty="0" smtClean="0">
                  <a:latin typeface="Myriad Pro" pitchFamily="34" charset="0"/>
                </a:rPr>
                <a:t>Ω</a:t>
              </a:r>
              <a:r>
                <a:rPr lang="en-US" sz="2400" b="1" dirty="0" smtClean="0">
                  <a:latin typeface="Myriad Pro" pitchFamily="34" charset="0"/>
                </a:rPr>
                <a:t>(k)</a:t>
              </a:r>
              <a:r>
                <a:rPr lang="en-US" sz="2000" dirty="0" smtClean="0">
                  <a:latin typeface="Myriad Pro" pitchFamily="34" charset="0"/>
                </a:rPr>
                <a:t> integrality gap.</a:t>
              </a:r>
            </a:p>
          </p:txBody>
        </p:sp>
        <p:grpSp>
          <p:nvGrpSpPr>
            <p:cNvPr id="305" name="Group 304"/>
            <p:cNvGrpSpPr/>
            <p:nvPr/>
          </p:nvGrpSpPr>
          <p:grpSpPr>
            <a:xfrm>
              <a:off x="152400" y="6025410"/>
              <a:ext cx="738687" cy="771035"/>
              <a:chOff x="3657600" y="1676400"/>
              <a:chExt cx="1828800" cy="1524000"/>
            </a:xfrm>
          </p:grpSpPr>
          <p:sp>
            <p:nvSpPr>
              <p:cNvPr id="306" name="Rectangle 305"/>
              <p:cNvSpPr/>
              <p:nvPr/>
            </p:nvSpPr>
            <p:spPr bwMode="auto">
              <a:xfrm>
                <a:off x="3657600" y="1676400"/>
                <a:ext cx="1828800" cy="15240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7" name="Group 306"/>
              <p:cNvGrpSpPr/>
              <p:nvPr/>
            </p:nvGrpSpPr>
            <p:grpSpPr>
              <a:xfrm>
                <a:off x="3810000" y="2069417"/>
                <a:ext cx="1612477" cy="878814"/>
                <a:chOff x="7453750" y="1577318"/>
                <a:chExt cx="1828800" cy="986081"/>
              </a:xfrm>
            </p:grpSpPr>
            <p:sp>
              <p:nvSpPr>
                <p:cNvPr id="308" name="Cloud 307"/>
                <p:cNvSpPr/>
                <p:nvPr/>
              </p:nvSpPr>
              <p:spPr bwMode="auto">
                <a:xfrm>
                  <a:off x="7453750" y="1612268"/>
                  <a:ext cx="1828800" cy="951131"/>
                </a:xfrm>
                <a:prstGeom prst="cloud">
                  <a:avLst/>
                </a:prstGeom>
                <a:solidFill>
                  <a:srgbClr val="FF66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Myriad Pro" pitchFamily="34" charset="0"/>
                    </a:rPr>
                    <a:t> </a:t>
                  </a:r>
                  <a:r>
                    <a:rPr lang="en-US" sz="1000" b="1" dirty="0" smtClean="0">
                      <a:latin typeface="Myriad Pro" pitchFamily="34" charset="0"/>
                    </a:rPr>
                    <a:t> ISP</a:t>
                  </a:r>
                  <a:endParaRPr lang="en-US" sz="2200" b="1" dirty="0">
                    <a:latin typeface="Myriad Pro" pitchFamily="34" charset="0"/>
                  </a:endParaRPr>
                </a:p>
              </p:txBody>
            </p:sp>
            <p:grpSp>
              <p:nvGrpSpPr>
                <p:cNvPr id="309" name="Group 229"/>
                <p:cNvGrpSpPr>
                  <a:grpSpLocks/>
                </p:cNvGrpSpPr>
                <p:nvPr/>
              </p:nvGrpSpPr>
              <p:grpSpPr bwMode="auto">
                <a:xfrm>
                  <a:off x="7547650" y="213686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79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8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2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3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4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8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9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" name="Group 229"/>
                <p:cNvGrpSpPr>
                  <a:grpSpLocks/>
                </p:cNvGrpSpPr>
                <p:nvPr/>
              </p:nvGrpSpPr>
              <p:grpSpPr bwMode="auto">
                <a:xfrm>
                  <a:off x="7695043" y="17297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57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0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" name="Group 229"/>
                <p:cNvGrpSpPr>
                  <a:grpSpLocks/>
                </p:cNvGrpSpPr>
                <p:nvPr/>
              </p:nvGrpSpPr>
              <p:grpSpPr bwMode="auto">
                <a:xfrm>
                  <a:off x="8763000" y="2209800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35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6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7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8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9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0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1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2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3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5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6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7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8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6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" name="Group 229"/>
                <p:cNvGrpSpPr>
                  <a:grpSpLocks/>
                </p:cNvGrpSpPr>
                <p:nvPr/>
              </p:nvGrpSpPr>
              <p:grpSpPr bwMode="auto">
                <a:xfrm>
                  <a:off x="8685643" y="1577318"/>
                  <a:ext cx="382157" cy="251482"/>
                  <a:chOff x="4115" y="3158"/>
                  <a:chExt cx="1215" cy="633"/>
                </a:xfrm>
              </p:grpSpPr>
              <p:sp>
                <p:nvSpPr>
                  <p:cNvPr id="313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426"/>
                    <a:ext cx="1206" cy="365"/>
                  </a:xfrm>
                  <a:prstGeom prst="ellipse">
                    <a:avLst/>
                  </a:prstGeom>
                  <a:solidFill>
                    <a:srgbClr val="0078AA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115" y="3348"/>
                    <a:ext cx="1214" cy="267"/>
                  </a:xfrm>
                  <a:prstGeom prst="rect">
                    <a:avLst/>
                  </a:prstGeom>
                  <a:solidFill>
                    <a:srgbClr val="0078A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6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3158"/>
                    <a:ext cx="1206" cy="366"/>
                  </a:xfrm>
                  <a:prstGeom prst="ellipse">
                    <a:avLst/>
                  </a:prstGeom>
                  <a:solidFill>
                    <a:srgbClr val="00B4FF"/>
                  </a:solidFill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7" name="Freeform 234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Freeform 235"/>
                  <p:cNvSpPr>
                    <a:spLocks/>
                  </p:cNvSpPr>
                  <p:nvPr/>
                </p:nvSpPr>
                <p:spPr bwMode="auto">
                  <a:xfrm>
                    <a:off x="4737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3 w 400"/>
                      <a:gd name="T5" fmla="*/ 40 h 120"/>
                      <a:gd name="T6" fmla="*/ 400 w 400"/>
                      <a:gd name="T7" fmla="*/ 67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3" y="40"/>
                        </a:lnTo>
                        <a:lnTo>
                          <a:pt x="400" y="67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Freeform 236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Freeform 237"/>
                  <p:cNvSpPr>
                    <a:spLocks/>
                  </p:cNvSpPr>
                  <p:nvPr/>
                </p:nvSpPr>
                <p:spPr bwMode="auto">
                  <a:xfrm>
                    <a:off x="4300" y="3348"/>
                    <a:ext cx="400" cy="127"/>
                  </a:xfrm>
                  <a:custGeom>
                    <a:avLst/>
                    <a:gdLst>
                      <a:gd name="T0" fmla="*/ 400 w 400"/>
                      <a:gd name="T1" fmla="*/ 27 h 127"/>
                      <a:gd name="T2" fmla="*/ 311 w 400"/>
                      <a:gd name="T3" fmla="*/ 0 h 127"/>
                      <a:gd name="T4" fmla="*/ 103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7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7"/>
                        </a:moveTo>
                        <a:lnTo>
                          <a:pt x="311" y="0"/>
                        </a:lnTo>
                        <a:lnTo>
                          <a:pt x="103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Freeform 238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Freeform 239"/>
                  <p:cNvSpPr>
                    <a:spLocks/>
                  </p:cNvSpPr>
                  <p:nvPr/>
                </p:nvSpPr>
                <p:spPr bwMode="auto">
                  <a:xfrm>
                    <a:off x="4322" y="3201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4 h 120"/>
                      <a:gd name="T6" fmla="*/ 400 w 400"/>
                      <a:gd name="T7" fmla="*/ 54 h 120"/>
                      <a:gd name="T8" fmla="*/ 348 w 400"/>
                      <a:gd name="T9" fmla="*/ 120 h 120"/>
                      <a:gd name="T10" fmla="*/ 96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4"/>
                        </a:lnTo>
                        <a:lnTo>
                          <a:pt x="400" y="54"/>
                        </a:lnTo>
                        <a:lnTo>
                          <a:pt x="348" y="120"/>
                        </a:lnTo>
                        <a:lnTo>
                          <a:pt x="96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Freeform 240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Freeform 241"/>
                  <p:cNvSpPr>
                    <a:spLocks/>
                  </p:cNvSpPr>
                  <p:nvPr/>
                </p:nvSpPr>
                <p:spPr bwMode="auto">
                  <a:xfrm>
                    <a:off x="4722" y="3361"/>
                    <a:ext cx="400" cy="121"/>
                  </a:xfrm>
                  <a:custGeom>
                    <a:avLst/>
                    <a:gdLst>
                      <a:gd name="T0" fmla="*/ 400 w 400"/>
                      <a:gd name="T1" fmla="*/ 94 h 121"/>
                      <a:gd name="T2" fmla="*/ 311 w 400"/>
                      <a:gd name="T3" fmla="*/ 121 h 121"/>
                      <a:gd name="T4" fmla="*/ 104 w 400"/>
                      <a:gd name="T5" fmla="*/ 40 h 121"/>
                      <a:gd name="T6" fmla="*/ 0 w 400"/>
                      <a:gd name="T7" fmla="*/ 67 h 121"/>
                      <a:gd name="T8" fmla="*/ 52 w 400"/>
                      <a:gd name="T9" fmla="*/ 0 h 121"/>
                      <a:gd name="T10" fmla="*/ 311 w 400"/>
                      <a:gd name="T11" fmla="*/ 0 h 121"/>
                      <a:gd name="T12" fmla="*/ 200 w 400"/>
                      <a:gd name="T13" fmla="*/ 20 h 121"/>
                      <a:gd name="T14" fmla="*/ 400 w 400"/>
                      <a:gd name="T15" fmla="*/ 94 h 12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1"/>
                      <a:gd name="T26" fmla="*/ 400 w 400"/>
                      <a:gd name="T27" fmla="*/ 121 h 12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1">
                        <a:moveTo>
                          <a:pt x="400" y="94"/>
                        </a:moveTo>
                        <a:lnTo>
                          <a:pt x="311" y="121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 242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Freeform 243"/>
                  <p:cNvSpPr>
                    <a:spLocks/>
                  </p:cNvSpPr>
                  <p:nvPr/>
                </p:nvSpPr>
                <p:spPr bwMode="auto">
                  <a:xfrm>
                    <a:off x="4744" y="3215"/>
                    <a:ext cx="400" cy="120"/>
                  </a:xfrm>
                  <a:custGeom>
                    <a:avLst/>
                    <a:gdLst>
                      <a:gd name="T0" fmla="*/ 0 w 400"/>
                      <a:gd name="T1" fmla="*/ 93 h 120"/>
                      <a:gd name="T2" fmla="*/ 89 w 400"/>
                      <a:gd name="T3" fmla="*/ 120 h 120"/>
                      <a:gd name="T4" fmla="*/ 304 w 400"/>
                      <a:gd name="T5" fmla="*/ 40 h 120"/>
                      <a:gd name="T6" fmla="*/ 400 w 400"/>
                      <a:gd name="T7" fmla="*/ 66 h 120"/>
                      <a:gd name="T8" fmla="*/ 348 w 400"/>
                      <a:gd name="T9" fmla="*/ 0 h 120"/>
                      <a:gd name="T10" fmla="*/ 96 w 400"/>
                      <a:gd name="T11" fmla="*/ 0 h 120"/>
                      <a:gd name="T12" fmla="*/ 200 w 400"/>
                      <a:gd name="T13" fmla="*/ 20 h 120"/>
                      <a:gd name="T14" fmla="*/ 0 w 400"/>
                      <a:gd name="T15" fmla="*/ 93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93"/>
                        </a:moveTo>
                        <a:lnTo>
                          <a:pt x="89" y="120"/>
                        </a:lnTo>
                        <a:lnTo>
                          <a:pt x="304" y="40"/>
                        </a:lnTo>
                        <a:lnTo>
                          <a:pt x="400" y="66"/>
                        </a:lnTo>
                        <a:lnTo>
                          <a:pt x="348" y="0"/>
                        </a:lnTo>
                        <a:lnTo>
                          <a:pt x="96" y="0"/>
                        </a:lnTo>
                        <a:lnTo>
                          <a:pt x="200" y="20"/>
                        </a:lnTo>
                        <a:lnTo>
                          <a:pt x="0" y="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7" name="Freeform 244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8" name="Freeform 245"/>
                  <p:cNvSpPr>
                    <a:spLocks/>
                  </p:cNvSpPr>
                  <p:nvPr/>
                </p:nvSpPr>
                <p:spPr bwMode="auto">
                  <a:xfrm>
                    <a:off x="4307" y="3355"/>
                    <a:ext cx="400" cy="127"/>
                  </a:xfrm>
                  <a:custGeom>
                    <a:avLst/>
                    <a:gdLst>
                      <a:gd name="T0" fmla="*/ 400 w 400"/>
                      <a:gd name="T1" fmla="*/ 26 h 127"/>
                      <a:gd name="T2" fmla="*/ 311 w 400"/>
                      <a:gd name="T3" fmla="*/ 0 h 127"/>
                      <a:gd name="T4" fmla="*/ 104 w 400"/>
                      <a:gd name="T5" fmla="*/ 80 h 127"/>
                      <a:gd name="T6" fmla="*/ 0 w 400"/>
                      <a:gd name="T7" fmla="*/ 53 h 127"/>
                      <a:gd name="T8" fmla="*/ 52 w 400"/>
                      <a:gd name="T9" fmla="*/ 127 h 127"/>
                      <a:gd name="T10" fmla="*/ 311 w 400"/>
                      <a:gd name="T11" fmla="*/ 127 h 127"/>
                      <a:gd name="T12" fmla="*/ 200 w 400"/>
                      <a:gd name="T13" fmla="*/ 100 h 127"/>
                      <a:gd name="T14" fmla="*/ 400 w 400"/>
                      <a:gd name="T15" fmla="*/ 26 h 12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7"/>
                      <a:gd name="T26" fmla="*/ 400 w 400"/>
                      <a:gd name="T27" fmla="*/ 127 h 12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7">
                        <a:moveTo>
                          <a:pt x="400" y="26"/>
                        </a:moveTo>
                        <a:lnTo>
                          <a:pt x="311" y="0"/>
                        </a:lnTo>
                        <a:lnTo>
                          <a:pt x="104" y="80"/>
                        </a:lnTo>
                        <a:lnTo>
                          <a:pt x="0" y="53"/>
                        </a:lnTo>
                        <a:lnTo>
                          <a:pt x="52" y="127"/>
                        </a:lnTo>
                        <a:lnTo>
                          <a:pt x="311" y="127"/>
                        </a:lnTo>
                        <a:lnTo>
                          <a:pt x="200" y="100"/>
                        </a:lnTo>
                        <a:lnTo>
                          <a:pt x="40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9" name="Freeform 246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0" name="Freeform 247"/>
                  <p:cNvSpPr>
                    <a:spLocks/>
                  </p:cNvSpPr>
                  <p:nvPr/>
                </p:nvSpPr>
                <p:spPr bwMode="auto">
                  <a:xfrm>
                    <a:off x="4329" y="3208"/>
                    <a:ext cx="400" cy="120"/>
                  </a:xfrm>
                  <a:custGeom>
                    <a:avLst/>
                    <a:gdLst>
                      <a:gd name="T0" fmla="*/ 0 w 400"/>
                      <a:gd name="T1" fmla="*/ 27 h 120"/>
                      <a:gd name="T2" fmla="*/ 89 w 400"/>
                      <a:gd name="T3" fmla="*/ 0 h 120"/>
                      <a:gd name="T4" fmla="*/ 304 w 400"/>
                      <a:gd name="T5" fmla="*/ 73 h 120"/>
                      <a:gd name="T6" fmla="*/ 400 w 400"/>
                      <a:gd name="T7" fmla="*/ 53 h 120"/>
                      <a:gd name="T8" fmla="*/ 348 w 400"/>
                      <a:gd name="T9" fmla="*/ 120 h 120"/>
                      <a:gd name="T10" fmla="*/ 97 w 400"/>
                      <a:gd name="T11" fmla="*/ 120 h 120"/>
                      <a:gd name="T12" fmla="*/ 200 w 400"/>
                      <a:gd name="T13" fmla="*/ 100 h 120"/>
                      <a:gd name="T14" fmla="*/ 0 w 400"/>
                      <a:gd name="T15" fmla="*/ 27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0" y="27"/>
                        </a:moveTo>
                        <a:lnTo>
                          <a:pt x="89" y="0"/>
                        </a:lnTo>
                        <a:lnTo>
                          <a:pt x="304" y="73"/>
                        </a:lnTo>
                        <a:lnTo>
                          <a:pt x="400" y="53"/>
                        </a:lnTo>
                        <a:lnTo>
                          <a:pt x="348" y="120"/>
                        </a:lnTo>
                        <a:lnTo>
                          <a:pt x="97" y="120"/>
                        </a:lnTo>
                        <a:lnTo>
                          <a:pt x="200" y="10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Freeform 248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Freeform 249"/>
                  <p:cNvSpPr>
                    <a:spLocks/>
                  </p:cNvSpPr>
                  <p:nvPr/>
                </p:nvSpPr>
                <p:spPr bwMode="auto">
                  <a:xfrm>
                    <a:off x="4729" y="3368"/>
                    <a:ext cx="400" cy="120"/>
                  </a:xfrm>
                  <a:custGeom>
                    <a:avLst/>
                    <a:gdLst>
                      <a:gd name="T0" fmla="*/ 400 w 400"/>
                      <a:gd name="T1" fmla="*/ 94 h 120"/>
                      <a:gd name="T2" fmla="*/ 311 w 400"/>
                      <a:gd name="T3" fmla="*/ 120 h 120"/>
                      <a:gd name="T4" fmla="*/ 104 w 400"/>
                      <a:gd name="T5" fmla="*/ 40 h 120"/>
                      <a:gd name="T6" fmla="*/ 0 w 400"/>
                      <a:gd name="T7" fmla="*/ 67 h 120"/>
                      <a:gd name="T8" fmla="*/ 52 w 400"/>
                      <a:gd name="T9" fmla="*/ 0 h 120"/>
                      <a:gd name="T10" fmla="*/ 311 w 400"/>
                      <a:gd name="T11" fmla="*/ 0 h 120"/>
                      <a:gd name="T12" fmla="*/ 200 w 400"/>
                      <a:gd name="T13" fmla="*/ 20 h 120"/>
                      <a:gd name="T14" fmla="*/ 400 w 400"/>
                      <a:gd name="T15" fmla="*/ 94 h 12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00"/>
                      <a:gd name="T25" fmla="*/ 0 h 120"/>
                      <a:gd name="T26" fmla="*/ 400 w 400"/>
                      <a:gd name="T27" fmla="*/ 120 h 12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00" h="120">
                        <a:moveTo>
                          <a:pt x="400" y="94"/>
                        </a:moveTo>
                        <a:lnTo>
                          <a:pt x="311" y="120"/>
                        </a:lnTo>
                        <a:lnTo>
                          <a:pt x="104" y="40"/>
                        </a:lnTo>
                        <a:lnTo>
                          <a:pt x="0" y="67"/>
                        </a:lnTo>
                        <a:lnTo>
                          <a:pt x="52" y="0"/>
                        </a:lnTo>
                        <a:lnTo>
                          <a:pt x="311" y="0"/>
                        </a:lnTo>
                        <a:lnTo>
                          <a:pt x="200" y="20"/>
                        </a:lnTo>
                        <a:lnTo>
                          <a:pt x="400" y="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115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4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5329" y="3341"/>
                    <a:ext cx="1" cy="267"/>
                  </a:xfrm>
                  <a:prstGeom prst="line">
                    <a:avLst/>
                  </a:prstGeom>
                  <a:noFill/>
                  <a:ln w="12700" cap="sq">
                    <a:solidFill>
                      <a:srgbClr val="AAE6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3" name="Rectangle 2"/>
          <p:cNvSpPr/>
          <p:nvPr/>
        </p:nvSpPr>
        <p:spPr bwMode="auto">
          <a:xfrm>
            <a:off x="76200" y="1676400"/>
            <a:ext cx="8991600" cy="1600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9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116061</TotalTime>
  <Words>4224</Words>
  <Application>Microsoft Macintosh PowerPoint</Application>
  <PresentationFormat>On-screen Show (4:3)</PresentationFormat>
  <Paragraphs>804</Paragraphs>
  <Slides>40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Diffusion of Networking Technologies</vt:lpstr>
      <vt:lpstr>Diffusion in social networks: Linear Threshold Model </vt:lpstr>
      <vt:lpstr>Diffusion in Internetworks: A new, non-local model</vt:lpstr>
      <vt:lpstr>Diffusion in internetworks: A new, non-local model</vt:lpstr>
      <vt:lpstr>Interpretation of the model</vt:lpstr>
      <vt:lpstr> </vt:lpstr>
      <vt:lpstr>Social networks vs Internetworks</vt:lpstr>
      <vt:lpstr>Our Results: Internetworks (non-local)</vt:lpstr>
      <vt:lpstr>Our Results: Internetworks (non-local)</vt:lpstr>
      <vt:lpstr>Roadmap of our algorithm</vt:lpstr>
      <vt:lpstr>Linearization: terminology</vt:lpstr>
      <vt:lpstr>Linearization: connectivity</vt:lpstr>
      <vt:lpstr> This IP finds optimal connected activation sequences</vt:lpstr>
      <vt:lpstr>Roadmap of our algorithm</vt:lpstr>
      <vt:lpstr>Integrality gap</vt:lpstr>
      <vt:lpstr>Adding new constraints</vt:lpstr>
      <vt:lpstr>Adding new constraints</vt:lpstr>
      <vt:lpstr>Rounding the seedset or the sequence?</vt:lpstr>
      <vt:lpstr>Why does this work?  </vt:lpstr>
      <vt:lpstr>Wrapping up</vt:lpstr>
      <vt:lpstr>Thanks!</vt:lpstr>
      <vt:lpstr>High level rounding algorithm </vt:lpstr>
      <vt:lpstr>Proof: ∃ connected sequence with |seedset| &lt; 2opt.  (1)  </vt:lpstr>
      <vt:lpstr>Proof: ∃ connected sequence with |seedset| &lt; 2opt.  (2)</vt:lpstr>
      <vt:lpstr>Proof: ∃ connected sequence with |seedset| &lt; 2opt.  (3)</vt:lpstr>
      <vt:lpstr>PowerPoint Presentation</vt:lpstr>
      <vt:lpstr>Part II:  How do we round this?</vt:lpstr>
      <vt:lpstr>Approach 3: Sample seedset and sequence together!</vt:lpstr>
      <vt:lpstr>Iteratively round both seedset and sequence!</vt:lpstr>
      <vt:lpstr>Why does this work?  </vt:lpstr>
      <vt:lpstr>Wrapping up</vt:lpstr>
      <vt:lpstr>Thanks!</vt:lpstr>
      <vt:lpstr>Standard submodularity tricks fail in our setting!</vt:lpstr>
      <vt:lpstr>Idea 3:  Network flows: A pathological example. </vt:lpstr>
      <vt:lpstr>Idea 3: Network flows: Adding flow constraints</vt:lpstr>
      <vt:lpstr>Inspiration: The literature on diffusion of innovations (1)</vt:lpstr>
      <vt:lpstr>Inspiration: The literature on diffusion of innovations (2)</vt:lpstr>
      <vt:lpstr>Inspiration: The literature on diffusion of innovations (3)</vt:lpstr>
      <vt:lpstr>Inspiration: The literature on diffusion of innovations (4)</vt:lpstr>
      <vt:lpstr>Part I:  From global to local.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Probing</dc:title>
  <dc:creator>Sharon Goldberg</dc:creator>
  <cp:lastModifiedBy>Zhenming LIU</cp:lastModifiedBy>
  <cp:revision>1598</cp:revision>
  <cp:lastPrinted>2012-04-25T16:29:18Z</cp:lastPrinted>
  <dcterms:created xsi:type="dcterms:W3CDTF">2005-09-18T22:05:18Z</dcterms:created>
  <dcterms:modified xsi:type="dcterms:W3CDTF">2013-02-25T03:36:27Z</dcterms:modified>
</cp:coreProperties>
</file>