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359" r:id="rId2"/>
    <p:sldId id="360" r:id="rId3"/>
    <p:sldId id="315" r:id="rId4"/>
    <p:sldId id="258" r:id="rId5"/>
    <p:sldId id="329" r:id="rId6"/>
    <p:sldId id="317" r:id="rId7"/>
    <p:sldId id="322" r:id="rId8"/>
    <p:sldId id="316" r:id="rId9"/>
    <p:sldId id="335" r:id="rId10"/>
    <p:sldId id="361" r:id="rId11"/>
    <p:sldId id="364" r:id="rId12"/>
    <p:sldId id="362" r:id="rId13"/>
    <p:sldId id="363" r:id="rId14"/>
    <p:sldId id="375" r:id="rId15"/>
    <p:sldId id="356" r:id="rId16"/>
    <p:sldId id="357" r:id="rId17"/>
    <p:sldId id="312" r:id="rId18"/>
    <p:sldId id="352" r:id="rId19"/>
    <p:sldId id="354" r:id="rId20"/>
    <p:sldId id="353" r:id="rId21"/>
    <p:sldId id="355" r:id="rId22"/>
    <p:sldId id="365" r:id="rId23"/>
    <p:sldId id="367" r:id="rId24"/>
    <p:sldId id="368" r:id="rId25"/>
    <p:sldId id="369" r:id="rId26"/>
    <p:sldId id="370" r:id="rId27"/>
    <p:sldId id="371" r:id="rId28"/>
    <p:sldId id="372" r:id="rId29"/>
    <p:sldId id="323" r:id="rId30"/>
    <p:sldId id="337" r:id="rId31"/>
    <p:sldId id="374"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578" autoAdjust="0"/>
  </p:normalViewPr>
  <p:slideViewPr>
    <p:cSldViewPr snapToGrid="0" snapToObjects="1">
      <p:cViewPr>
        <p:scale>
          <a:sx n="72" d="100"/>
          <a:sy n="72" d="100"/>
        </p:scale>
        <p:origin x="-1328" y="-4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emf"/><Relationship Id="rId1" Type="http://schemas.openxmlformats.org/officeDocument/2006/relationships/image" Target="../media/image8.emf"/><Relationship Id="rId2"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image" Target="../media/image16.emf"/><Relationship Id="rId2"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2F239F-53BE-4D4E-8B51-733C5F8E754E}" type="datetimeFigureOut">
              <a:rPr lang="en-US" smtClean="0"/>
              <a:t>2/4/16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5DBB51-D479-B14E-8DFA-FF67772DD7DD}" type="slidenum">
              <a:rPr lang="en-US" smtClean="0"/>
              <a:t>‹#›</a:t>
            </a:fld>
            <a:endParaRPr lang="en-US"/>
          </a:p>
        </p:txBody>
      </p:sp>
    </p:spTree>
    <p:extLst>
      <p:ext uri="{BB962C8B-B14F-4D97-AF65-F5344CB8AC3E}">
        <p14:creationId xmlns:p14="http://schemas.microsoft.com/office/powerpoint/2010/main" val="34515502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0DEFBE-D0A2-B543-B565-9A0A2C114B07}" type="datetimeFigureOut">
              <a:rPr lang="en-US" smtClean="0"/>
              <a:t>2/4/16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80E124-D423-124A-96E3-D6FE38C8344E}" type="slidenum">
              <a:rPr lang="en-US" smtClean="0"/>
              <a:t>‹#›</a:t>
            </a:fld>
            <a:endParaRPr lang="en-US"/>
          </a:p>
        </p:txBody>
      </p:sp>
    </p:spTree>
    <p:extLst>
      <p:ext uri="{BB962C8B-B14F-4D97-AF65-F5344CB8AC3E}">
        <p14:creationId xmlns:p14="http://schemas.microsoft.com/office/powerpoint/2010/main" val="42407236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pPr defTabSz="913545"/>
            <a:fld id="{951B25FB-3712-46EC-80F3-598564E8A13E}" type="slidenum">
              <a:rPr lang="en-US" smtClean="0"/>
              <a:pPr defTabSz="913545"/>
              <a:t>1</a:t>
            </a:fld>
            <a:endParaRPr lang="en-US" dirty="0"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Changes in both the strength and directionality of functional connections have been observed to vary across experimental runs (Hutchison et al., 2013). It is thought that this temporally varying information may be used to provide insight into the fundamental properties of brain networks.</a:t>
            </a:r>
            <a:endParaRPr lang="en-US" dirty="0"/>
          </a:p>
        </p:txBody>
      </p:sp>
      <p:sp>
        <p:nvSpPr>
          <p:cNvPr id="4" name="Slide Number Placeholder 3"/>
          <p:cNvSpPr>
            <a:spLocks noGrp="1"/>
          </p:cNvSpPr>
          <p:nvPr>
            <p:ph type="sldNum" sz="quarter" idx="10"/>
          </p:nvPr>
        </p:nvSpPr>
        <p:spPr/>
        <p:txBody>
          <a:bodyPr/>
          <a:lstStyle/>
          <a:p>
            <a:fld id="{2C8FB4BF-4C22-8640-B499-7462AD54D641}" type="slidenum">
              <a:rPr lang="en-US" smtClean="0"/>
              <a:t>2</a:t>
            </a:fld>
            <a:endParaRPr lang="en-US"/>
          </a:p>
        </p:txBody>
      </p:sp>
    </p:spTree>
    <p:extLst>
      <p:ext uri="{BB962C8B-B14F-4D97-AF65-F5344CB8AC3E}">
        <p14:creationId xmlns:p14="http://schemas.microsoft.com/office/powerpoint/2010/main" val="2356433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8FB4BF-4C22-8640-B499-7462AD54D641}" type="slidenum">
              <a:rPr lang="en-US" smtClean="0"/>
              <a:t>3</a:t>
            </a:fld>
            <a:endParaRPr lang="en-US"/>
          </a:p>
        </p:txBody>
      </p:sp>
    </p:spTree>
    <p:extLst>
      <p:ext uri="{BB962C8B-B14F-4D97-AF65-F5344CB8AC3E}">
        <p14:creationId xmlns:p14="http://schemas.microsoft.com/office/powerpoint/2010/main" val="2356433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8788478-7CD9-4CD3-97E4-F40AEA0C00AB}" type="slidenum">
              <a:rPr lang="en-US" smtClean="0"/>
              <a:pPr>
                <a:defRPr/>
              </a:pPr>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cxnSp>
        <p:nvCxnSpPr>
          <p:cNvPr id="4" name="Straight Connector 3"/>
          <p:cNvCxnSpPr/>
          <p:nvPr userDrawn="1"/>
        </p:nvCxnSpPr>
        <p:spPr>
          <a:xfrm>
            <a:off x="304800" y="762000"/>
            <a:ext cx="839946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74220" y="133920"/>
            <a:ext cx="8229600" cy="549308"/>
          </a:xfrm>
        </p:spPr>
        <p:txBody>
          <a:bodyPr>
            <a:noAutofit/>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762000" y="914400"/>
            <a:ext cx="77724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Picture 7" descr="Description: Johns Hopkins Bloomberg School of Public Health"/>
          <p:cNvPicPr>
            <a:picLocks noChangeAspect="1" noChangeArrowheads="1"/>
          </p:cNvPicPr>
          <p:nvPr userDrawn="1"/>
        </p:nvPicPr>
        <p:blipFill rotWithShape="1">
          <a:blip r:embed="rId2" cstate="print"/>
          <a:srcRect r="78555"/>
          <a:stretch/>
        </p:blipFill>
        <p:spPr bwMode="auto">
          <a:xfrm>
            <a:off x="8597370" y="-13510"/>
            <a:ext cx="365760" cy="666235"/>
          </a:xfrm>
          <a:prstGeom prst="rect">
            <a:avLst/>
          </a:prstGeom>
          <a:noFill/>
          <a:ln w="9525">
            <a:noFill/>
            <a:miter lim="800000"/>
            <a:headEnd/>
            <a:tailEnd/>
          </a:ln>
        </p:spPr>
      </p:pic>
      <p:pic>
        <p:nvPicPr>
          <p:cNvPr id="6" name="Picture 5" descr="brainsurface.png"/>
          <p:cNvPicPr>
            <a:picLocks noChangeAspect="1"/>
          </p:cNvPicPr>
          <p:nvPr userDrawn="1"/>
        </p:nvPicPr>
        <p:blipFill rotWithShape="1">
          <a:blip r:embed="rId3">
            <a:clrChange>
              <a:clrFrom>
                <a:srgbClr val="FFFFFF"/>
              </a:clrFrom>
              <a:clrTo>
                <a:srgbClr val="FFFFFF">
                  <a:alpha val="0"/>
                </a:srgbClr>
              </a:clrTo>
            </a:clrChange>
            <a:alphaModFix amt="30000"/>
            <a:extLst>
              <a:ext uri="{28A0092B-C50C-407E-A947-70E740481C1C}">
                <a14:useLocalDpi xmlns:a14="http://schemas.microsoft.com/office/drawing/2010/main" val="0"/>
              </a:ext>
            </a:extLst>
          </a:blip>
          <a:srcRect l="16050" t="5586" r="14514" b="14170"/>
          <a:stretch/>
        </p:blipFill>
        <p:spPr>
          <a:xfrm>
            <a:off x="8421624" y="76200"/>
            <a:ext cx="722376" cy="626282"/>
          </a:xfrm>
          <a:prstGeom prst="rect">
            <a:avLst/>
          </a:prstGeom>
          <a:ln w="38100" cmpd="sng">
            <a:noFill/>
            <a:headEnd type="none"/>
            <a:tailEnd type="triangle"/>
          </a:ln>
        </p:spPr>
      </p:pic>
    </p:spTree>
    <p:extLst>
      <p:ext uri="{BB962C8B-B14F-4D97-AF65-F5344CB8AC3E}">
        <p14:creationId xmlns:p14="http://schemas.microsoft.com/office/powerpoint/2010/main" val="615124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E66464-9C1F-564B-868D-B4B2225D9992}" type="datetimeFigureOut">
              <a:rPr lang="en-US" smtClean="0"/>
              <a:t>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46163D-29A7-5344-AE6E-A62497B9F793}" type="slidenum">
              <a:rPr lang="en-US" smtClean="0"/>
              <a:t>‹#›</a:t>
            </a:fld>
            <a:endParaRPr lang="en-US"/>
          </a:p>
        </p:txBody>
      </p:sp>
    </p:spTree>
    <p:extLst>
      <p:ext uri="{BB962C8B-B14F-4D97-AF65-F5344CB8AC3E}">
        <p14:creationId xmlns:p14="http://schemas.microsoft.com/office/powerpoint/2010/main" val="2354660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66464-9C1F-564B-868D-B4B2225D9992}" type="datetimeFigureOut">
              <a:rPr lang="en-US" smtClean="0"/>
              <a:t>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6163D-29A7-5344-AE6E-A62497B9F793}" type="slidenum">
              <a:rPr lang="en-US" smtClean="0"/>
              <a:t>‹#›</a:t>
            </a:fld>
            <a:endParaRPr lang="en-US"/>
          </a:p>
        </p:txBody>
      </p:sp>
    </p:spTree>
    <p:extLst>
      <p:ext uri="{BB962C8B-B14F-4D97-AF65-F5344CB8AC3E}">
        <p14:creationId xmlns:p14="http://schemas.microsoft.com/office/powerpoint/2010/main" val="1639785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66464-9C1F-564B-868D-B4B2225D9992}" type="datetimeFigureOut">
              <a:rPr lang="en-US" smtClean="0"/>
              <a:t>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6163D-29A7-5344-AE6E-A62497B9F793}" type="slidenum">
              <a:rPr lang="en-US" smtClean="0"/>
              <a:t>‹#›</a:t>
            </a:fld>
            <a:endParaRPr lang="en-US"/>
          </a:p>
        </p:txBody>
      </p:sp>
    </p:spTree>
    <p:extLst>
      <p:ext uri="{BB962C8B-B14F-4D97-AF65-F5344CB8AC3E}">
        <p14:creationId xmlns:p14="http://schemas.microsoft.com/office/powerpoint/2010/main" val="3576413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E66464-9C1F-564B-868D-B4B2225D9992}" type="datetimeFigureOut">
              <a:rPr lang="en-US" smtClean="0"/>
              <a:t>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6163D-29A7-5344-AE6E-A62497B9F793}" type="slidenum">
              <a:rPr lang="en-US" smtClean="0"/>
              <a:t>‹#›</a:t>
            </a:fld>
            <a:endParaRPr lang="en-US"/>
          </a:p>
        </p:txBody>
      </p:sp>
    </p:spTree>
    <p:extLst>
      <p:ext uri="{BB962C8B-B14F-4D97-AF65-F5344CB8AC3E}">
        <p14:creationId xmlns:p14="http://schemas.microsoft.com/office/powerpoint/2010/main" val="3726803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66464-9C1F-564B-868D-B4B2225D9992}" type="datetimeFigureOut">
              <a:rPr lang="en-US" smtClean="0"/>
              <a:t>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6163D-29A7-5344-AE6E-A62497B9F793}" type="slidenum">
              <a:rPr lang="en-US" smtClean="0"/>
              <a:t>‹#›</a:t>
            </a:fld>
            <a:endParaRPr lang="en-US"/>
          </a:p>
        </p:txBody>
      </p:sp>
    </p:spTree>
    <p:extLst>
      <p:ext uri="{BB962C8B-B14F-4D97-AF65-F5344CB8AC3E}">
        <p14:creationId xmlns:p14="http://schemas.microsoft.com/office/powerpoint/2010/main" val="2807993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E66464-9C1F-564B-868D-B4B2225D9992}" type="datetimeFigureOut">
              <a:rPr lang="en-US" smtClean="0"/>
              <a:t>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6163D-29A7-5344-AE6E-A62497B9F793}" type="slidenum">
              <a:rPr lang="en-US" smtClean="0"/>
              <a:t>‹#›</a:t>
            </a:fld>
            <a:endParaRPr lang="en-US"/>
          </a:p>
        </p:txBody>
      </p:sp>
    </p:spTree>
    <p:extLst>
      <p:ext uri="{BB962C8B-B14F-4D97-AF65-F5344CB8AC3E}">
        <p14:creationId xmlns:p14="http://schemas.microsoft.com/office/powerpoint/2010/main" val="1224418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E66464-9C1F-564B-868D-B4B2225D9992}" type="datetimeFigureOut">
              <a:rPr lang="en-US" smtClean="0"/>
              <a:t>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46163D-29A7-5344-AE6E-A62497B9F793}" type="slidenum">
              <a:rPr lang="en-US" smtClean="0"/>
              <a:t>‹#›</a:t>
            </a:fld>
            <a:endParaRPr lang="en-US"/>
          </a:p>
        </p:txBody>
      </p:sp>
    </p:spTree>
    <p:extLst>
      <p:ext uri="{BB962C8B-B14F-4D97-AF65-F5344CB8AC3E}">
        <p14:creationId xmlns:p14="http://schemas.microsoft.com/office/powerpoint/2010/main" val="439851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E66464-9C1F-564B-868D-B4B2225D9992}" type="datetimeFigureOut">
              <a:rPr lang="en-US" smtClean="0"/>
              <a:t>2/4/16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46163D-29A7-5344-AE6E-A62497B9F793}" type="slidenum">
              <a:rPr lang="en-US" smtClean="0"/>
              <a:t>‹#›</a:t>
            </a:fld>
            <a:endParaRPr lang="en-US"/>
          </a:p>
        </p:txBody>
      </p:sp>
    </p:spTree>
    <p:extLst>
      <p:ext uri="{BB962C8B-B14F-4D97-AF65-F5344CB8AC3E}">
        <p14:creationId xmlns:p14="http://schemas.microsoft.com/office/powerpoint/2010/main" val="1101767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E66464-9C1F-564B-868D-B4B2225D9992}" type="datetimeFigureOut">
              <a:rPr lang="en-US" smtClean="0"/>
              <a:t>2/4/16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46163D-29A7-5344-AE6E-A62497B9F793}" type="slidenum">
              <a:rPr lang="en-US" smtClean="0"/>
              <a:t>‹#›</a:t>
            </a:fld>
            <a:endParaRPr lang="en-US"/>
          </a:p>
        </p:txBody>
      </p:sp>
    </p:spTree>
    <p:extLst>
      <p:ext uri="{BB962C8B-B14F-4D97-AF65-F5344CB8AC3E}">
        <p14:creationId xmlns:p14="http://schemas.microsoft.com/office/powerpoint/2010/main" val="2953334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E66464-9C1F-564B-868D-B4B2225D9992}" type="datetimeFigureOut">
              <a:rPr lang="en-US" smtClean="0"/>
              <a:t>2/4/16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6163D-29A7-5344-AE6E-A62497B9F793}" type="slidenum">
              <a:rPr lang="en-US" smtClean="0"/>
              <a:t>‹#›</a:t>
            </a:fld>
            <a:endParaRPr lang="en-US"/>
          </a:p>
        </p:txBody>
      </p:sp>
    </p:spTree>
    <p:extLst>
      <p:ext uri="{BB962C8B-B14F-4D97-AF65-F5344CB8AC3E}">
        <p14:creationId xmlns:p14="http://schemas.microsoft.com/office/powerpoint/2010/main" val="2058724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E66464-9C1F-564B-868D-B4B2225D9992}" type="datetimeFigureOut">
              <a:rPr lang="en-US" smtClean="0"/>
              <a:t>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46163D-29A7-5344-AE6E-A62497B9F793}" type="slidenum">
              <a:rPr lang="en-US" smtClean="0"/>
              <a:t>‹#›</a:t>
            </a:fld>
            <a:endParaRPr lang="en-US"/>
          </a:p>
        </p:txBody>
      </p:sp>
    </p:spTree>
    <p:extLst>
      <p:ext uri="{BB962C8B-B14F-4D97-AF65-F5344CB8AC3E}">
        <p14:creationId xmlns:p14="http://schemas.microsoft.com/office/powerpoint/2010/main" val="25251993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E66464-9C1F-564B-868D-B4B2225D9992}" type="datetimeFigureOut">
              <a:rPr lang="en-US" smtClean="0"/>
              <a:t>2/4/16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46163D-29A7-5344-AE6E-A62497B9F793}" type="slidenum">
              <a:rPr lang="en-US" smtClean="0"/>
              <a:t>‹#›</a:t>
            </a:fld>
            <a:endParaRPr lang="en-US"/>
          </a:p>
        </p:txBody>
      </p:sp>
    </p:spTree>
    <p:extLst>
      <p:ext uri="{BB962C8B-B14F-4D97-AF65-F5344CB8AC3E}">
        <p14:creationId xmlns:p14="http://schemas.microsoft.com/office/powerpoint/2010/main" val="443146679"/>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6.emf"/><Relationship Id="rId5" Type="http://schemas.openxmlformats.org/officeDocument/2006/relationships/oleObject" Target="../embeddings/oleObject7.bin"/><Relationship Id="rId6" Type="http://schemas.openxmlformats.org/officeDocument/2006/relationships/image" Target="../media/image17.emf"/><Relationship Id="rId7" Type="http://schemas.openxmlformats.org/officeDocument/2006/relationships/oleObject" Target="../embeddings/oleObject8.bin"/><Relationship Id="rId8" Type="http://schemas.openxmlformats.org/officeDocument/2006/relationships/image" Target="../media/image18.emf"/><Relationship Id="rId9" Type="http://schemas.openxmlformats.org/officeDocument/2006/relationships/oleObject" Target="../embeddings/oleObject9.bin"/><Relationship Id="rId10" Type="http://schemas.openxmlformats.org/officeDocument/2006/relationships/image" Target="../media/image19.emf"/><Relationship Id="rId11" Type="http://schemas.openxmlformats.org/officeDocument/2006/relationships/image" Target="../media/image20.png"/><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tif"/></Relationships>
</file>

<file path=ppt/slides/_rels/slide7.xml.rels><?xml version="1.0" encoding="UTF-8" standalone="yes"?>
<Relationships xmlns="http://schemas.openxmlformats.org/package/2006/relationships"><Relationship Id="rId11" Type="http://schemas.openxmlformats.org/officeDocument/2006/relationships/oleObject" Target="../embeddings/oleObject5.bin"/><Relationship Id="rId12" Type="http://schemas.openxmlformats.org/officeDocument/2006/relationships/image" Target="../media/image12.emf"/><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oleObject" Target="../embeddings/oleObject1.bin"/><Relationship Id="rId4" Type="http://schemas.openxmlformats.org/officeDocument/2006/relationships/image" Target="../media/image8.emf"/><Relationship Id="rId5" Type="http://schemas.openxmlformats.org/officeDocument/2006/relationships/oleObject" Target="../embeddings/oleObject2.bin"/><Relationship Id="rId6" Type="http://schemas.openxmlformats.org/officeDocument/2006/relationships/image" Target="../media/image9.emf"/><Relationship Id="rId7" Type="http://schemas.openxmlformats.org/officeDocument/2006/relationships/oleObject" Target="../embeddings/oleObject3.bin"/><Relationship Id="rId8" Type="http://schemas.openxmlformats.org/officeDocument/2006/relationships/image" Target="../media/image10.emf"/><Relationship Id="rId9" Type="http://schemas.openxmlformats.org/officeDocument/2006/relationships/oleObject" Target="../embeddings/oleObject4.bin"/><Relationship Id="rId10"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ChangeArrowheads="1"/>
          </p:cNvSpPr>
          <p:nvPr/>
        </p:nvSpPr>
        <p:spPr bwMode="auto">
          <a:xfrm>
            <a:off x="1567349" y="2478384"/>
            <a:ext cx="6688261" cy="1143000"/>
          </a:xfrm>
          <a:prstGeom prst="rect">
            <a:avLst/>
          </a:prstGeom>
          <a:noFill/>
          <a:ln w="9525">
            <a:noFill/>
            <a:miter lim="800000"/>
            <a:headEnd/>
            <a:tailEnd/>
          </a:ln>
        </p:spPr>
        <p:txBody>
          <a:bodyPr anchor="ctr"/>
          <a:lstStyle/>
          <a:p>
            <a:pPr algn="ctr"/>
            <a:r>
              <a:rPr lang="en-US" sz="4000" dirty="0">
                <a:solidFill>
                  <a:srgbClr val="3366FF"/>
                </a:solidFill>
                <a:latin typeface="Helvetica Neue Light"/>
                <a:cs typeface="Helvetica Neue Light"/>
              </a:rPr>
              <a:t>Dynamic Connectivity: Pitfalls and Promises</a:t>
            </a:r>
          </a:p>
        </p:txBody>
      </p:sp>
      <p:sp>
        <p:nvSpPr>
          <p:cNvPr id="8196" name="Text Box 4"/>
          <p:cNvSpPr txBox="1">
            <a:spLocks noChangeArrowheads="1"/>
          </p:cNvSpPr>
          <p:nvPr/>
        </p:nvSpPr>
        <p:spPr bwMode="auto">
          <a:xfrm>
            <a:off x="838200" y="4953000"/>
            <a:ext cx="3846513" cy="1262063"/>
          </a:xfrm>
          <a:prstGeom prst="rect">
            <a:avLst/>
          </a:prstGeom>
          <a:noFill/>
          <a:ln w="9525">
            <a:noFill/>
            <a:miter lim="800000"/>
            <a:headEnd/>
            <a:tailEnd/>
          </a:ln>
        </p:spPr>
        <p:txBody>
          <a:bodyPr wrap="none">
            <a:spAutoFit/>
          </a:bodyPr>
          <a:lstStyle/>
          <a:p>
            <a:pPr>
              <a:defRPr/>
            </a:pPr>
            <a:r>
              <a:rPr lang="en-US" sz="2800" b="0" dirty="0">
                <a:latin typeface="Helvetica Neue Light"/>
                <a:cs typeface="Helvetica Neue Light"/>
              </a:rPr>
              <a:t>Martin Lindquist</a:t>
            </a:r>
          </a:p>
          <a:p>
            <a:pPr>
              <a:defRPr/>
            </a:pPr>
            <a:r>
              <a:rPr lang="en-US" b="0" dirty="0">
                <a:solidFill>
                  <a:schemeClr val="tx1">
                    <a:lumMod val="75000"/>
                    <a:lumOff val="25000"/>
                  </a:schemeClr>
                </a:solidFill>
                <a:latin typeface="Helvetica Neue Light"/>
                <a:cs typeface="Helvetica Neue Light"/>
              </a:rPr>
              <a:t>Department of Biostatistics</a:t>
            </a:r>
          </a:p>
          <a:p>
            <a:pPr>
              <a:defRPr/>
            </a:pPr>
            <a:r>
              <a:rPr lang="en-US" b="0" dirty="0">
                <a:solidFill>
                  <a:schemeClr val="tx1">
                    <a:lumMod val="75000"/>
                    <a:lumOff val="25000"/>
                  </a:schemeClr>
                </a:solidFill>
                <a:latin typeface="Helvetica Neue Light"/>
                <a:cs typeface="Helvetica Neue Light"/>
              </a:rPr>
              <a:t>Johns Hopkins University</a:t>
            </a:r>
          </a:p>
        </p:txBody>
      </p:sp>
      <p:pic>
        <p:nvPicPr>
          <p:cNvPr id="4101" name="Picture 7" descr="Description: Johns Hopkins Bloomberg School of Public Health"/>
          <p:cNvPicPr>
            <a:picLocks noChangeAspect="1" noChangeArrowheads="1"/>
          </p:cNvPicPr>
          <p:nvPr/>
        </p:nvPicPr>
        <p:blipFill>
          <a:blip r:embed="rId3" cstate="print"/>
          <a:srcRect/>
          <a:stretch>
            <a:fillRect/>
          </a:stretch>
        </p:blipFill>
        <p:spPr bwMode="auto">
          <a:xfrm>
            <a:off x="6705600" y="0"/>
            <a:ext cx="2438400" cy="952500"/>
          </a:xfrm>
          <a:prstGeom prst="rect">
            <a:avLst/>
          </a:prstGeom>
          <a:noFill/>
          <a:ln w="9525">
            <a:noFill/>
            <a:miter lim="800000"/>
            <a:headEnd/>
            <a:tailEnd/>
          </a:ln>
        </p:spPr>
      </p:pic>
      <p:pic>
        <p:nvPicPr>
          <p:cNvPr id="7" name="Picture 6" descr="brainsurface.png"/>
          <p:cNvPicPr>
            <a:picLocks noChangeAspect="1"/>
          </p:cNvPicPr>
          <p:nvPr/>
        </p:nvPicPr>
        <p:blipFill rotWithShape="1">
          <a:blip r:embed="rId4">
            <a:clrChange>
              <a:clrFrom>
                <a:srgbClr val="FFFFFF"/>
              </a:clrFrom>
              <a:clrTo>
                <a:srgbClr val="FFFFFF">
                  <a:alpha val="0"/>
                </a:srgbClr>
              </a:clrTo>
            </a:clrChange>
            <a:alphaModFix amt="30000"/>
            <a:extLst>
              <a:ext uri="{28A0092B-C50C-407E-A947-70E740481C1C}">
                <a14:useLocalDpi xmlns:a14="http://schemas.microsoft.com/office/drawing/2010/main" val="0"/>
              </a:ext>
            </a:extLst>
          </a:blip>
          <a:srcRect l="16050" t="5586" r="14514" b="14170"/>
          <a:stretch/>
        </p:blipFill>
        <p:spPr>
          <a:xfrm>
            <a:off x="533400" y="1905000"/>
            <a:ext cx="2642755" cy="2291204"/>
          </a:xfrm>
          <a:prstGeom prst="rect">
            <a:avLst/>
          </a:prstGeom>
          <a:ln w="38100" cmpd="sng">
            <a:noFill/>
            <a:headEnd type="none"/>
            <a:tailEnd type="triangle"/>
          </a:ln>
        </p:spPr>
      </p:pic>
      <p:sp>
        <p:nvSpPr>
          <p:cNvPr id="2" name="TextBox 1"/>
          <p:cNvSpPr txBox="1"/>
          <p:nvPr/>
        </p:nvSpPr>
        <p:spPr>
          <a:xfrm>
            <a:off x="-956235" y="119529"/>
            <a:ext cx="184666" cy="369332"/>
          </a:xfrm>
          <a:prstGeom prst="rect">
            <a:avLst/>
          </a:prstGeom>
          <a:noFill/>
        </p:spPr>
        <p:txBody>
          <a:bodyPr wrap="none" rtlCol="0">
            <a:spAutoFit/>
          </a:bodyPr>
          <a:lstStyle/>
          <a:p>
            <a:endParaRPr lang="en-US" dirty="0">
              <a:latin typeface="Helvetica Neue Light"/>
              <a:cs typeface="Helvetica Neue Light"/>
            </a:endParaRPr>
          </a:p>
        </p:txBody>
      </p:sp>
    </p:spTree>
    <p:extLst>
      <p:ext uri="{BB962C8B-B14F-4D97-AF65-F5344CB8AC3E}">
        <p14:creationId xmlns:p14="http://schemas.microsoft.com/office/powerpoint/2010/main" val="1977871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3366FF"/>
                </a:solidFill>
                <a:latin typeface="Helvetica Neue Light"/>
                <a:cs typeface="Helvetica Neue Light"/>
              </a:rPr>
              <a:t>Summarizing Information</a:t>
            </a:r>
            <a:endParaRPr lang="en-US" dirty="0">
              <a:solidFill>
                <a:srgbClr val="3366FF"/>
              </a:solidFill>
              <a:latin typeface="Helvetica Neue Light"/>
              <a:cs typeface="Helvetica Neue Light"/>
            </a:endParaRPr>
          </a:p>
        </p:txBody>
      </p:sp>
      <p:sp>
        <p:nvSpPr>
          <p:cNvPr id="5" name="Content Placeholder 4"/>
          <p:cNvSpPr>
            <a:spLocks noGrp="1"/>
          </p:cNvSpPr>
          <p:nvPr>
            <p:ph idx="1"/>
          </p:nvPr>
        </p:nvSpPr>
        <p:spPr/>
        <p:txBody>
          <a:bodyPr>
            <a:normAutofit/>
          </a:bodyPr>
          <a:lstStyle/>
          <a:p>
            <a:r>
              <a:rPr lang="en-US" sz="2600" dirty="0" smtClean="0">
                <a:latin typeface="Helvetica Neue Light"/>
                <a:cs typeface="Helvetica Neue Light"/>
              </a:rPr>
              <a:t>An </a:t>
            </a:r>
            <a:r>
              <a:rPr lang="en-US" sz="2600" dirty="0">
                <a:latin typeface="Helvetica Neue Light"/>
                <a:cs typeface="Helvetica Neue Light"/>
              </a:rPr>
              <a:t>interesting </a:t>
            </a:r>
            <a:r>
              <a:rPr lang="en-US" sz="2600" dirty="0" smtClean="0">
                <a:latin typeface="Helvetica Neue Light"/>
                <a:cs typeface="Helvetica Neue Light"/>
              </a:rPr>
              <a:t>aspect </a:t>
            </a:r>
            <a:r>
              <a:rPr lang="en-US" sz="2600" dirty="0">
                <a:latin typeface="Helvetica Neue Light"/>
                <a:cs typeface="Helvetica Neue Light"/>
              </a:rPr>
              <a:t>about studying dynamic correlations is </a:t>
            </a:r>
            <a:r>
              <a:rPr lang="en-US" sz="2600" dirty="0" smtClean="0">
                <a:latin typeface="Helvetica Neue Light"/>
                <a:cs typeface="Helvetica Neue Light"/>
              </a:rPr>
              <a:t>that </a:t>
            </a:r>
            <a:r>
              <a:rPr lang="en-US" sz="2600" dirty="0">
                <a:latin typeface="Helvetica Neue Light"/>
                <a:cs typeface="Helvetica Neue Light"/>
              </a:rPr>
              <a:t>it actually </a:t>
            </a:r>
            <a:r>
              <a:rPr lang="en-US" sz="2600" dirty="0" smtClean="0">
                <a:latin typeface="Helvetica Neue Light"/>
                <a:cs typeface="Helvetica Neue Light"/>
              </a:rPr>
              <a:t>increases the </a:t>
            </a:r>
            <a:r>
              <a:rPr lang="en-US" sz="2600" dirty="0">
                <a:latin typeface="Helvetica Neue Light"/>
                <a:cs typeface="Helvetica Neue Light"/>
              </a:rPr>
              <a:t>number of data points</a:t>
            </a:r>
            <a:r>
              <a:rPr lang="en-US" sz="2600" dirty="0" smtClean="0">
                <a:latin typeface="Helvetica Neue Light"/>
                <a:cs typeface="Helvetica Neue Light"/>
              </a:rPr>
              <a:t>.</a:t>
            </a:r>
          </a:p>
          <a:p>
            <a:pPr lvl="1"/>
            <a:r>
              <a:rPr lang="en-US" sz="2200" dirty="0" smtClean="0">
                <a:solidFill>
                  <a:schemeClr val="tx1">
                    <a:lumMod val="65000"/>
                    <a:lumOff val="35000"/>
                  </a:schemeClr>
                </a:solidFill>
                <a:latin typeface="Helvetica Neue Light"/>
                <a:cs typeface="Helvetica Neue Light"/>
              </a:rPr>
              <a:t>The input data is a </a:t>
            </a:r>
            <a:r>
              <a:rPr lang="en-US" sz="2200" dirty="0" err="1" smtClean="0">
                <a:solidFill>
                  <a:schemeClr val="tx1">
                    <a:lumMod val="65000"/>
                    <a:lumOff val="35000"/>
                  </a:schemeClr>
                </a:solidFill>
                <a:latin typeface="Helvetica Neue Light"/>
                <a:cs typeface="Helvetica Neue Light"/>
              </a:rPr>
              <a:t>p×T</a:t>
            </a:r>
            <a:r>
              <a:rPr lang="en-US" sz="2200" dirty="0" smtClean="0">
                <a:solidFill>
                  <a:schemeClr val="tx1">
                    <a:lumMod val="65000"/>
                    <a:lumOff val="35000"/>
                  </a:schemeClr>
                </a:solidFill>
                <a:latin typeface="Helvetica Neue Light"/>
                <a:cs typeface="Helvetica Neue Light"/>
              </a:rPr>
              <a:t> matrix, where p is the number of regions and T the number of time points.</a:t>
            </a:r>
          </a:p>
          <a:p>
            <a:pPr lvl="1"/>
            <a:r>
              <a:rPr lang="en-US" sz="2200" dirty="0" smtClean="0">
                <a:solidFill>
                  <a:schemeClr val="tx1">
                    <a:lumMod val="65000"/>
                    <a:lumOff val="35000"/>
                  </a:schemeClr>
                </a:solidFill>
                <a:latin typeface="Helvetica Neue Light"/>
                <a:cs typeface="Helvetica Neue Light"/>
              </a:rPr>
              <a:t>The output is a series of T </a:t>
            </a:r>
            <a:r>
              <a:rPr lang="en-US" sz="2200" dirty="0" err="1">
                <a:solidFill>
                  <a:schemeClr val="tx1">
                    <a:lumMod val="65000"/>
                    <a:lumOff val="35000"/>
                  </a:schemeClr>
                </a:solidFill>
                <a:latin typeface="Helvetica Neue Light"/>
                <a:cs typeface="Helvetica Neue Light"/>
              </a:rPr>
              <a:t>p</a:t>
            </a:r>
            <a:r>
              <a:rPr lang="en-US" sz="2200" dirty="0" err="1" smtClean="0">
                <a:solidFill>
                  <a:schemeClr val="tx1">
                    <a:lumMod val="65000"/>
                    <a:lumOff val="35000"/>
                  </a:schemeClr>
                </a:solidFill>
                <a:latin typeface="Helvetica Neue Light"/>
                <a:cs typeface="Helvetica Neue Light"/>
              </a:rPr>
              <a:t>×p</a:t>
            </a:r>
            <a:r>
              <a:rPr lang="en-US" sz="2200" dirty="0" smtClean="0">
                <a:solidFill>
                  <a:schemeClr val="tx1">
                    <a:lumMod val="65000"/>
                    <a:lumOff val="35000"/>
                  </a:schemeClr>
                </a:solidFill>
                <a:latin typeface="Helvetica Neue Light"/>
                <a:cs typeface="Helvetica Neue Light"/>
              </a:rPr>
              <a:t> matrices summarizing the connectivity at each time point.</a:t>
            </a:r>
          </a:p>
          <a:p>
            <a:endParaRPr lang="en-US" sz="2600" dirty="0">
              <a:latin typeface="Helvetica Neue Light"/>
              <a:cs typeface="Helvetica Neue Light"/>
            </a:endParaRPr>
          </a:p>
          <a:p>
            <a:r>
              <a:rPr lang="en-US" sz="2600" dirty="0" smtClean="0">
                <a:latin typeface="Helvetica Neue Light"/>
                <a:cs typeface="Helvetica Neue Light"/>
              </a:rPr>
              <a:t>Critical need for summary statistics that can be used to find </a:t>
            </a:r>
            <a:r>
              <a:rPr lang="en-US" sz="2600" dirty="0" smtClean="0">
                <a:solidFill>
                  <a:srgbClr val="000000"/>
                </a:solidFill>
                <a:latin typeface="Helvetica Neue Light"/>
                <a:cs typeface="Helvetica Neue Light"/>
              </a:rPr>
              <a:t>meaningful </a:t>
            </a:r>
            <a:r>
              <a:rPr lang="en-US" sz="2600" dirty="0">
                <a:solidFill>
                  <a:srgbClr val="000000"/>
                </a:solidFill>
                <a:latin typeface="Helvetica Neue Light"/>
                <a:cs typeface="Helvetica Neue Light"/>
              </a:rPr>
              <a:t>individual differences</a:t>
            </a:r>
            <a:r>
              <a:rPr lang="en-US" sz="2600" dirty="0" smtClean="0">
                <a:latin typeface="Helvetica Neue Light"/>
                <a:cs typeface="Helvetica Neue Light"/>
              </a:rPr>
              <a:t>.</a:t>
            </a:r>
          </a:p>
        </p:txBody>
      </p:sp>
    </p:spTree>
    <p:extLst>
      <p:ext uri="{BB962C8B-B14F-4D97-AF65-F5344CB8AC3E}">
        <p14:creationId xmlns:p14="http://schemas.microsoft.com/office/powerpoint/2010/main" val="690758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blinds(horizontal)">
                                      <p:cBhvr>
                                        <p:cTn id="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3366FF"/>
                </a:solidFill>
                <a:latin typeface="Helvetica Neue Light"/>
                <a:cs typeface="Helvetica Neue Light"/>
              </a:rPr>
              <a:t>Summarizing Information</a:t>
            </a:r>
            <a:endParaRPr lang="en-US" dirty="0">
              <a:solidFill>
                <a:srgbClr val="3366FF"/>
              </a:solidFill>
              <a:latin typeface="Helvetica Neue Light"/>
              <a:cs typeface="Helvetica Neue Light"/>
            </a:endParaRPr>
          </a:p>
        </p:txBody>
      </p:sp>
      <p:sp>
        <p:nvSpPr>
          <p:cNvPr id="5" name="Content Placeholder 4"/>
          <p:cNvSpPr>
            <a:spLocks noGrp="1"/>
          </p:cNvSpPr>
          <p:nvPr>
            <p:ph idx="1"/>
          </p:nvPr>
        </p:nvSpPr>
        <p:spPr/>
        <p:txBody>
          <a:bodyPr>
            <a:noAutofit/>
          </a:bodyPr>
          <a:lstStyle/>
          <a:p>
            <a:r>
              <a:rPr lang="en-US" sz="2600" dirty="0" smtClean="0">
                <a:latin typeface="Helvetica Neue Light"/>
                <a:cs typeface="Helvetica Neue Light"/>
              </a:rPr>
              <a:t>There are a number of possible summaries:</a:t>
            </a:r>
          </a:p>
          <a:p>
            <a:endParaRPr lang="en-US" sz="1200" dirty="0">
              <a:latin typeface="Helvetica Neue Light"/>
              <a:cs typeface="Helvetica Neue Light"/>
            </a:endParaRPr>
          </a:p>
          <a:p>
            <a:pPr lvl="1"/>
            <a:r>
              <a:rPr lang="en-US" sz="2200" dirty="0" smtClean="0">
                <a:solidFill>
                  <a:schemeClr val="tx1">
                    <a:lumMod val="65000"/>
                    <a:lumOff val="35000"/>
                  </a:schemeClr>
                </a:solidFill>
                <a:latin typeface="Helvetica Neue Light"/>
                <a:cs typeface="Helvetica Neue Light"/>
              </a:rPr>
              <a:t>The average </a:t>
            </a:r>
            <a:r>
              <a:rPr lang="en-US" sz="2200" dirty="0">
                <a:solidFill>
                  <a:schemeClr val="tx1">
                    <a:lumMod val="65000"/>
                    <a:lumOff val="35000"/>
                  </a:schemeClr>
                </a:solidFill>
                <a:latin typeface="Helvetica Neue Light"/>
                <a:cs typeface="Helvetica Neue Light"/>
              </a:rPr>
              <a:t>dynamic </a:t>
            </a:r>
            <a:r>
              <a:rPr lang="en-US" sz="2200" dirty="0" smtClean="0">
                <a:solidFill>
                  <a:schemeClr val="tx1">
                    <a:lumMod val="65000"/>
                    <a:lumOff val="35000"/>
                  </a:schemeClr>
                </a:solidFill>
                <a:latin typeface="Helvetica Neue Light"/>
                <a:cs typeface="Helvetica Neue Light"/>
              </a:rPr>
              <a:t>correlation </a:t>
            </a:r>
            <a:r>
              <a:rPr lang="en-US" sz="2200" dirty="0">
                <a:solidFill>
                  <a:schemeClr val="tx1">
                    <a:lumMod val="65000"/>
                    <a:lumOff val="35000"/>
                  </a:schemeClr>
                </a:solidFill>
                <a:latin typeface="Helvetica Neue Light"/>
                <a:cs typeface="Helvetica Neue Light"/>
              </a:rPr>
              <a:t>and </a:t>
            </a:r>
            <a:r>
              <a:rPr lang="en-US" sz="2200" dirty="0" smtClean="0">
                <a:solidFill>
                  <a:schemeClr val="tx1">
                    <a:lumMod val="65000"/>
                    <a:lumOff val="35000"/>
                  </a:schemeClr>
                </a:solidFill>
                <a:latin typeface="Helvetica Neue Light"/>
                <a:cs typeface="Helvetica Neue Light"/>
              </a:rPr>
              <a:t>the variability </a:t>
            </a:r>
            <a:r>
              <a:rPr lang="en-US" sz="2200" dirty="0">
                <a:solidFill>
                  <a:schemeClr val="tx1">
                    <a:lumMod val="65000"/>
                    <a:lumOff val="35000"/>
                  </a:schemeClr>
                </a:solidFill>
                <a:latin typeface="Helvetica Neue Light"/>
                <a:cs typeface="Helvetica Neue Light"/>
              </a:rPr>
              <a:t>in dynamic </a:t>
            </a:r>
            <a:r>
              <a:rPr lang="en-US" sz="2200" dirty="0" smtClean="0">
                <a:solidFill>
                  <a:schemeClr val="tx1">
                    <a:lumMod val="65000"/>
                    <a:lumOff val="35000"/>
                  </a:schemeClr>
                </a:solidFill>
                <a:latin typeface="Helvetica Neue Light"/>
                <a:cs typeface="Helvetica Neue Light"/>
              </a:rPr>
              <a:t>correlation </a:t>
            </a:r>
            <a:r>
              <a:rPr lang="en-US" sz="2200" dirty="0">
                <a:solidFill>
                  <a:schemeClr val="tx1">
                    <a:lumMod val="65000"/>
                    <a:lumOff val="35000"/>
                  </a:schemeClr>
                </a:solidFill>
                <a:latin typeface="Helvetica Neue Light"/>
                <a:cs typeface="Helvetica Neue Light"/>
              </a:rPr>
              <a:t>in each edge. </a:t>
            </a:r>
            <a:endParaRPr lang="en-US" sz="2200" dirty="0" smtClean="0">
              <a:solidFill>
                <a:schemeClr val="tx1">
                  <a:lumMod val="65000"/>
                  <a:lumOff val="35000"/>
                </a:schemeClr>
              </a:solidFill>
              <a:latin typeface="Helvetica Neue Light"/>
              <a:cs typeface="Helvetica Neue Light"/>
            </a:endParaRPr>
          </a:p>
          <a:p>
            <a:pPr lvl="2">
              <a:buFont typeface="Wingdings" charset="2"/>
              <a:buChar char="§"/>
            </a:pPr>
            <a:r>
              <a:rPr lang="en-US" sz="2000" dirty="0" smtClean="0">
                <a:solidFill>
                  <a:srgbClr val="660066"/>
                </a:solidFill>
                <a:latin typeface="Helvetica Neue Light"/>
                <a:cs typeface="Helvetica Neue Light"/>
              </a:rPr>
              <a:t>If </a:t>
            </a:r>
            <a:r>
              <a:rPr lang="en-US" sz="2000" dirty="0">
                <a:solidFill>
                  <a:srgbClr val="660066"/>
                </a:solidFill>
                <a:latin typeface="Helvetica Neue Light"/>
                <a:cs typeface="Helvetica Neue Light"/>
              </a:rPr>
              <a:t>involved in frequent state-changes, edges should exhibit consistently higher variation in correlation. </a:t>
            </a:r>
          </a:p>
          <a:p>
            <a:endParaRPr lang="en-US" sz="1200" dirty="0" smtClean="0">
              <a:latin typeface="Helvetica Neue Light"/>
              <a:cs typeface="Helvetica Neue Light"/>
            </a:endParaRPr>
          </a:p>
          <a:p>
            <a:pPr lvl="1"/>
            <a:r>
              <a:rPr lang="en-US" sz="2200" dirty="0" smtClean="0">
                <a:solidFill>
                  <a:srgbClr val="595959"/>
                </a:solidFill>
                <a:latin typeface="Helvetica Neue Light"/>
                <a:cs typeface="Helvetica Neue Light"/>
              </a:rPr>
              <a:t>Connectivity ‘state’ </a:t>
            </a:r>
            <a:r>
              <a:rPr lang="en-US" sz="2200" dirty="0">
                <a:solidFill>
                  <a:srgbClr val="595959"/>
                </a:solidFill>
                <a:latin typeface="Helvetica Neue Light"/>
                <a:cs typeface="Helvetica Neue Light"/>
              </a:rPr>
              <a:t>matrices, which are </a:t>
            </a:r>
            <a:r>
              <a:rPr lang="en-US" sz="2200" dirty="0" smtClean="0">
                <a:solidFill>
                  <a:srgbClr val="595959"/>
                </a:solidFill>
                <a:latin typeface="Helvetica Neue Light"/>
                <a:cs typeface="Helvetica Neue Light"/>
              </a:rPr>
              <a:t>connectivity patterns </a:t>
            </a:r>
            <a:r>
              <a:rPr lang="en-US" sz="2200" dirty="0">
                <a:solidFill>
                  <a:srgbClr val="595959"/>
                </a:solidFill>
                <a:latin typeface="Helvetica Neue Light"/>
                <a:cs typeface="Helvetica Neue Light"/>
              </a:rPr>
              <a:t>that subjects tend to return to during the course of an </a:t>
            </a:r>
            <a:r>
              <a:rPr lang="en-US" sz="2200" dirty="0" smtClean="0">
                <a:solidFill>
                  <a:srgbClr val="595959"/>
                </a:solidFill>
                <a:latin typeface="Helvetica Neue Light"/>
                <a:cs typeface="Helvetica Neue Light"/>
              </a:rPr>
              <a:t>experiment. </a:t>
            </a:r>
          </a:p>
          <a:p>
            <a:pPr lvl="2">
              <a:buFont typeface="Wingdings" charset="2"/>
              <a:buChar char="§"/>
            </a:pPr>
            <a:r>
              <a:rPr lang="en-US" sz="2000" dirty="0" smtClean="0">
                <a:solidFill>
                  <a:srgbClr val="660066"/>
                </a:solidFill>
                <a:latin typeface="Helvetica Neue Light"/>
                <a:cs typeface="Helvetica Neue Light"/>
              </a:rPr>
              <a:t>Can </a:t>
            </a:r>
            <a:r>
              <a:rPr lang="en-US" sz="2000" dirty="0">
                <a:solidFill>
                  <a:srgbClr val="660066"/>
                </a:solidFill>
                <a:latin typeface="Helvetica Neue Light"/>
                <a:cs typeface="Helvetica Neue Light"/>
              </a:rPr>
              <a:t>be summarized based on patterns of connectivity within each state, and </a:t>
            </a:r>
            <a:r>
              <a:rPr lang="en-US" sz="2000" dirty="0" smtClean="0">
                <a:solidFill>
                  <a:srgbClr val="660066"/>
                </a:solidFill>
                <a:latin typeface="Helvetica Neue Light"/>
                <a:cs typeface="Helvetica Neue Light"/>
              </a:rPr>
              <a:t>used to compute </a:t>
            </a:r>
            <a:r>
              <a:rPr lang="en-US" sz="2000" dirty="0">
                <a:solidFill>
                  <a:srgbClr val="660066"/>
                </a:solidFill>
                <a:latin typeface="Helvetica Neue Light"/>
                <a:cs typeface="Helvetica Neue Light"/>
              </a:rPr>
              <a:t>the dwell time each subject spends in a given state</a:t>
            </a:r>
            <a:r>
              <a:rPr lang="en-US" sz="2000" dirty="0" smtClean="0">
                <a:solidFill>
                  <a:srgbClr val="660066"/>
                </a:solidFill>
                <a:latin typeface="Helvetica Neue Light"/>
                <a:cs typeface="Helvetica Neue Light"/>
              </a:rPr>
              <a:t>.</a:t>
            </a:r>
            <a:endParaRPr lang="en-US" sz="2000" dirty="0">
              <a:solidFill>
                <a:srgbClr val="660066"/>
              </a:solidFill>
              <a:latin typeface="Helvetica Neue Light"/>
              <a:cs typeface="Helvetica Neue Light"/>
            </a:endParaRPr>
          </a:p>
        </p:txBody>
      </p:sp>
    </p:spTree>
    <p:extLst>
      <p:ext uri="{BB962C8B-B14F-4D97-AF65-F5344CB8AC3E}">
        <p14:creationId xmlns:p14="http://schemas.microsoft.com/office/powerpoint/2010/main" val="29645202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blinds(horizontal)">
                                      <p:cBhvr>
                                        <p:cTn id="7" dur="500"/>
                                        <p:tgtEl>
                                          <p:spTgt spid="5">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6" end="6"/>
                                            </p:txEl>
                                          </p:spTgt>
                                        </p:tgtEl>
                                        <p:attrNameLst>
                                          <p:attrName>style.visibility</p:attrName>
                                        </p:attrNameLst>
                                      </p:cBhvr>
                                      <p:to>
                                        <p:strVal val="visible"/>
                                      </p:to>
                                    </p:set>
                                    <p:animEffect transition="in" filter="blinds(horizontal)">
                                      <p:cBhvr>
                                        <p:cTn id="10"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3366FF"/>
                </a:solidFill>
                <a:latin typeface="Helvetica Neue Light"/>
                <a:cs typeface="Helvetica Neue Light"/>
              </a:rPr>
              <a:t>Determining Brain States I</a:t>
            </a:r>
            <a:endParaRPr lang="en-US" dirty="0">
              <a:solidFill>
                <a:srgbClr val="3366FF"/>
              </a:solidFill>
              <a:latin typeface="Helvetica Neue Light"/>
              <a:cs typeface="Helvetica Neue Light"/>
            </a:endParaRPr>
          </a:p>
        </p:txBody>
      </p:sp>
      <p:sp>
        <p:nvSpPr>
          <p:cNvPr id="5" name="Content Placeholder 4"/>
          <p:cNvSpPr>
            <a:spLocks noGrp="1"/>
          </p:cNvSpPr>
          <p:nvPr>
            <p:ph idx="1"/>
          </p:nvPr>
        </p:nvSpPr>
        <p:spPr/>
        <p:txBody>
          <a:bodyPr>
            <a:normAutofit/>
          </a:bodyPr>
          <a:lstStyle/>
          <a:p>
            <a:r>
              <a:rPr lang="en-US" sz="2600" dirty="0" smtClean="0">
                <a:latin typeface="Helvetica Neue Light"/>
                <a:cs typeface="Helvetica Neue Light"/>
              </a:rPr>
              <a:t>The standard </a:t>
            </a:r>
            <a:r>
              <a:rPr lang="en-US" sz="2600" dirty="0">
                <a:latin typeface="Helvetica Neue Light"/>
                <a:cs typeface="Helvetica Neue Light"/>
              </a:rPr>
              <a:t>approach towards </a:t>
            </a:r>
            <a:r>
              <a:rPr lang="en-US" sz="2600" dirty="0" smtClean="0">
                <a:latin typeface="Helvetica Neue Light"/>
                <a:cs typeface="Helvetica Neue Light"/>
              </a:rPr>
              <a:t>determining </a:t>
            </a:r>
            <a:r>
              <a:rPr lang="en-US" sz="2600" dirty="0">
                <a:latin typeface="Helvetica Neue Light"/>
                <a:cs typeface="Helvetica Neue Light"/>
              </a:rPr>
              <a:t/>
            </a:r>
            <a:br>
              <a:rPr lang="en-US" sz="2600" dirty="0">
                <a:latin typeface="Helvetica Neue Light"/>
                <a:cs typeface="Helvetica Neue Light"/>
              </a:rPr>
            </a:br>
            <a:r>
              <a:rPr lang="en-US" sz="2600" dirty="0" smtClean="0">
                <a:latin typeface="Helvetica Neue Light"/>
                <a:cs typeface="Helvetica Neue Light"/>
              </a:rPr>
              <a:t>coherent brain </a:t>
            </a:r>
            <a:r>
              <a:rPr lang="en-US" sz="2600" dirty="0">
                <a:latin typeface="Helvetica Neue Light"/>
                <a:cs typeface="Helvetica Neue Light"/>
              </a:rPr>
              <a:t>states across subjects </a:t>
            </a:r>
            <a:r>
              <a:rPr lang="en-US" sz="2600" dirty="0" smtClean="0">
                <a:latin typeface="Helvetica Neue Light"/>
                <a:cs typeface="Helvetica Neue Light"/>
              </a:rPr>
              <a:t>is to perform clustering on the results of the dynamic connectivity analysis.</a:t>
            </a:r>
            <a:endParaRPr lang="en-US" sz="2600" dirty="0">
              <a:latin typeface="Helvetica Neue Light"/>
              <a:cs typeface="Helvetica Neue Light"/>
            </a:endParaRPr>
          </a:p>
          <a:p>
            <a:endParaRPr lang="en-US" sz="2600" dirty="0">
              <a:latin typeface="Helvetica Neue Light"/>
              <a:cs typeface="Helvetica Neue Light"/>
            </a:endParaRPr>
          </a:p>
          <a:p>
            <a:r>
              <a:rPr lang="en-US" sz="2600" dirty="0">
                <a:latin typeface="Helvetica Neue Light"/>
                <a:cs typeface="Helvetica Neue Light"/>
              </a:rPr>
              <a:t>Procedure:</a:t>
            </a:r>
          </a:p>
          <a:p>
            <a:pPr lvl="1"/>
            <a:r>
              <a:rPr lang="en-US" sz="2200" dirty="0" smtClean="0">
                <a:solidFill>
                  <a:schemeClr val="tx1">
                    <a:lumMod val="65000"/>
                    <a:lumOff val="35000"/>
                  </a:schemeClr>
                </a:solidFill>
                <a:latin typeface="Helvetica Neue Light"/>
                <a:cs typeface="Helvetica Neue Light"/>
              </a:rPr>
              <a:t>Assess dynamic connectivity on </a:t>
            </a:r>
            <a:r>
              <a:rPr lang="en-US" sz="2200" dirty="0">
                <a:solidFill>
                  <a:schemeClr val="tx1">
                    <a:lumMod val="65000"/>
                    <a:lumOff val="35000"/>
                  </a:schemeClr>
                </a:solidFill>
                <a:latin typeface="Helvetica Neue Light"/>
                <a:cs typeface="Helvetica Neue Light"/>
              </a:rPr>
              <a:t>each subject</a:t>
            </a:r>
          </a:p>
          <a:p>
            <a:pPr lvl="1"/>
            <a:r>
              <a:rPr lang="en-US" sz="2200" dirty="0">
                <a:solidFill>
                  <a:schemeClr val="tx1">
                    <a:lumMod val="65000"/>
                    <a:lumOff val="35000"/>
                  </a:schemeClr>
                </a:solidFill>
                <a:latin typeface="Helvetica Neue Light"/>
                <a:cs typeface="Helvetica Neue Light"/>
              </a:rPr>
              <a:t>Concatenate the data from all subjects</a:t>
            </a:r>
          </a:p>
          <a:p>
            <a:pPr lvl="1"/>
            <a:r>
              <a:rPr lang="en-US" sz="2200" dirty="0">
                <a:solidFill>
                  <a:schemeClr val="tx1">
                    <a:lumMod val="65000"/>
                    <a:lumOff val="35000"/>
                  </a:schemeClr>
                </a:solidFill>
                <a:latin typeface="Helvetica Neue Light"/>
                <a:cs typeface="Helvetica Neue Light"/>
              </a:rPr>
              <a:t>Perform k-means clustering and let centroids represent ‘brain states’</a:t>
            </a:r>
          </a:p>
          <a:p>
            <a:pPr lvl="1"/>
            <a:r>
              <a:rPr lang="en-US" sz="2200" dirty="0">
                <a:solidFill>
                  <a:schemeClr val="tx1">
                    <a:lumMod val="65000"/>
                    <a:lumOff val="35000"/>
                  </a:schemeClr>
                </a:solidFill>
                <a:latin typeface="Helvetica Neue Light"/>
                <a:cs typeface="Helvetica Neue Light"/>
              </a:rPr>
              <a:t>Assess dwell time in each state</a:t>
            </a:r>
          </a:p>
          <a:p>
            <a:endParaRPr lang="en-US" dirty="0">
              <a:latin typeface="Helvetica Neue Light"/>
              <a:cs typeface="Helvetica Neue Light"/>
            </a:endParaRPr>
          </a:p>
        </p:txBody>
      </p:sp>
    </p:spTree>
    <p:extLst>
      <p:ext uri="{BB962C8B-B14F-4D97-AF65-F5344CB8AC3E}">
        <p14:creationId xmlns:p14="http://schemas.microsoft.com/office/powerpoint/2010/main" val="37643362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3366FF"/>
                </a:solidFill>
                <a:latin typeface="Helvetica Neue Light"/>
                <a:cs typeface="Helvetica Neue Light"/>
              </a:rPr>
              <a:t>Determining Brain States II</a:t>
            </a:r>
            <a:endParaRPr lang="en-US" dirty="0">
              <a:solidFill>
                <a:srgbClr val="3366FF"/>
              </a:solidFill>
              <a:latin typeface="Helvetica Neue Light"/>
              <a:cs typeface="Helvetica Neue Light"/>
            </a:endParaRPr>
          </a:p>
        </p:txBody>
      </p:sp>
      <p:sp>
        <p:nvSpPr>
          <p:cNvPr id="2" name="Content Placeholder 1"/>
          <p:cNvSpPr>
            <a:spLocks noGrp="1"/>
          </p:cNvSpPr>
          <p:nvPr>
            <p:ph idx="1"/>
          </p:nvPr>
        </p:nvSpPr>
        <p:spPr/>
        <p:txBody>
          <a:bodyPr>
            <a:normAutofit/>
          </a:bodyPr>
          <a:lstStyle/>
          <a:p>
            <a:r>
              <a:rPr lang="en-US" sz="2600" dirty="0" smtClean="0">
                <a:latin typeface="Helvetica Neue Light"/>
                <a:cs typeface="Helvetica Neue Light"/>
              </a:rPr>
              <a:t>Alternatively, one can use a change point method that partitions </a:t>
            </a:r>
            <a:r>
              <a:rPr lang="en-US" sz="2600" dirty="0">
                <a:latin typeface="Helvetica Neue Light"/>
                <a:cs typeface="Helvetica Neue Light"/>
              </a:rPr>
              <a:t>the time course into distinct intervals based on </a:t>
            </a:r>
            <a:r>
              <a:rPr lang="en-US" sz="2600" dirty="0" smtClean="0">
                <a:latin typeface="Helvetica Neue Light"/>
                <a:cs typeface="Helvetica Neue Light"/>
              </a:rPr>
              <a:t>changing FC </a:t>
            </a:r>
            <a:r>
              <a:rPr lang="en-US" sz="2600" dirty="0">
                <a:latin typeface="Helvetica Neue Light"/>
                <a:cs typeface="Helvetica Neue Light"/>
              </a:rPr>
              <a:t>patterns between ROIs</a:t>
            </a:r>
            <a:r>
              <a:rPr lang="en-US" sz="2600" dirty="0" smtClean="0">
                <a:latin typeface="Helvetica Neue Light"/>
                <a:cs typeface="Helvetica Neue Light"/>
              </a:rPr>
              <a:t>.</a:t>
            </a:r>
          </a:p>
          <a:p>
            <a:pPr lvl="1"/>
            <a:r>
              <a:rPr lang="en-US" sz="2200" dirty="0" smtClean="0">
                <a:solidFill>
                  <a:schemeClr val="tx1">
                    <a:lumMod val="65000"/>
                    <a:lumOff val="35000"/>
                  </a:schemeClr>
                </a:solidFill>
                <a:latin typeface="Helvetica Neue Light"/>
                <a:cs typeface="Helvetica Neue Light"/>
              </a:rPr>
              <a:t>Dynamic Connectivity Regression (</a:t>
            </a:r>
            <a:r>
              <a:rPr lang="en-US" sz="2200" dirty="0" err="1" smtClean="0">
                <a:solidFill>
                  <a:schemeClr val="tx1">
                    <a:lumMod val="65000"/>
                    <a:lumOff val="35000"/>
                  </a:schemeClr>
                </a:solidFill>
                <a:latin typeface="Helvetica Neue Light"/>
                <a:cs typeface="Helvetica Neue Light"/>
              </a:rPr>
              <a:t>Cribben</a:t>
            </a:r>
            <a:r>
              <a:rPr lang="en-US" sz="2200" dirty="0" smtClean="0">
                <a:solidFill>
                  <a:schemeClr val="tx1">
                    <a:lumMod val="65000"/>
                    <a:lumOff val="35000"/>
                  </a:schemeClr>
                </a:solidFill>
                <a:latin typeface="Helvetica Neue Light"/>
                <a:cs typeface="Helvetica Neue Light"/>
              </a:rPr>
              <a:t> et al. 2012)  </a:t>
            </a:r>
          </a:p>
          <a:p>
            <a:pPr lvl="1"/>
            <a:r>
              <a:rPr lang="en-US" sz="2200" dirty="0">
                <a:solidFill>
                  <a:schemeClr val="tx1">
                    <a:lumMod val="65000"/>
                    <a:lumOff val="35000"/>
                  </a:schemeClr>
                </a:solidFill>
                <a:latin typeface="Helvetica Neue Light"/>
                <a:cs typeface="Helvetica Neue Light"/>
              </a:rPr>
              <a:t>Dynamic Connectivity </a:t>
            </a:r>
            <a:r>
              <a:rPr lang="en-US" sz="2200" dirty="0" smtClean="0">
                <a:solidFill>
                  <a:schemeClr val="tx1">
                    <a:lumMod val="65000"/>
                    <a:lumOff val="35000"/>
                  </a:schemeClr>
                </a:solidFill>
                <a:latin typeface="Helvetica Neue Light"/>
                <a:cs typeface="Helvetica Neue Light"/>
              </a:rPr>
              <a:t>Detection (</a:t>
            </a:r>
            <a:r>
              <a:rPr lang="en-US" sz="2200" dirty="0" err="1" smtClean="0">
                <a:solidFill>
                  <a:schemeClr val="tx1">
                    <a:lumMod val="65000"/>
                    <a:lumOff val="35000"/>
                  </a:schemeClr>
                </a:solidFill>
                <a:latin typeface="Helvetica Neue Light"/>
                <a:cs typeface="Helvetica Neue Light"/>
              </a:rPr>
              <a:t>Xu</a:t>
            </a:r>
            <a:r>
              <a:rPr lang="en-US" sz="2200" dirty="0" smtClean="0">
                <a:solidFill>
                  <a:schemeClr val="tx1">
                    <a:lumMod val="65000"/>
                    <a:lumOff val="35000"/>
                  </a:schemeClr>
                </a:solidFill>
                <a:latin typeface="Helvetica Neue Light"/>
                <a:cs typeface="Helvetica Neue Light"/>
              </a:rPr>
              <a:t> </a:t>
            </a:r>
            <a:r>
              <a:rPr lang="en-US" sz="2200" dirty="0">
                <a:solidFill>
                  <a:schemeClr val="tx1">
                    <a:lumMod val="65000"/>
                    <a:lumOff val="35000"/>
                  </a:schemeClr>
                </a:solidFill>
                <a:latin typeface="Helvetica Neue Light"/>
                <a:cs typeface="Helvetica Neue Light"/>
              </a:rPr>
              <a:t>et al. </a:t>
            </a:r>
            <a:r>
              <a:rPr lang="en-US" sz="2200" dirty="0" smtClean="0">
                <a:solidFill>
                  <a:schemeClr val="tx1">
                    <a:lumMod val="65000"/>
                    <a:lumOff val="35000"/>
                  </a:schemeClr>
                </a:solidFill>
                <a:latin typeface="Helvetica Neue Light"/>
                <a:cs typeface="Helvetica Neue Light"/>
              </a:rPr>
              <a:t>2015)  </a:t>
            </a:r>
            <a:endParaRPr lang="en-US" sz="2200" dirty="0">
              <a:solidFill>
                <a:schemeClr val="tx1">
                  <a:lumMod val="65000"/>
                  <a:lumOff val="35000"/>
                </a:schemeClr>
              </a:solidFill>
              <a:latin typeface="Helvetica Neue Light"/>
              <a:cs typeface="Helvetica Neue Light"/>
            </a:endParaRPr>
          </a:p>
          <a:p>
            <a:endParaRPr lang="en-US" sz="2600" dirty="0">
              <a:latin typeface="Arial"/>
              <a:cs typeface="Arial"/>
            </a:endParaRPr>
          </a:p>
          <a:p>
            <a:pPr marL="0" indent="0">
              <a:buNone/>
            </a:pPr>
            <a:endParaRPr lang="en-US" sz="2600" dirty="0">
              <a:latin typeface="Arial"/>
              <a:cs typeface="Arial"/>
            </a:endParaRPr>
          </a:p>
          <a:p>
            <a:endParaRPr lang="en-US" sz="2600" dirty="0">
              <a:latin typeface="Helvetica Neue Light"/>
              <a:cs typeface="Helvetica Neue Light"/>
            </a:endParaRPr>
          </a:p>
        </p:txBody>
      </p:sp>
      <p:pic>
        <p:nvPicPr>
          <p:cNvPr id="6" name="Picture 3" descr="C:\Users\cribben\Documents\Talks Seminars\Alberta Statisticians Meeting\UAlberta\Exampl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5192" y="3826833"/>
            <a:ext cx="5544616" cy="2475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6135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rgbClr val="3366FF"/>
                </a:solidFill>
                <a:latin typeface="Helvetica Neue Light"/>
                <a:cs typeface="Helvetica Neue Light"/>
              </a:rPr>
              <a:t>Approach</a:t>
            </a:r>
            <a:endParaRPr lang="en-CA" dirty="0">
              <a:solidFill>
                <a:srgbClr val="3366FF"/>
              </a:solidFill>
              <a:latin typeface="Helvetica Neue Light"/>
              <a:cs typeface="Helvetica Neue Light"/>
            </a:endParaRPr>
          </a:p>
        </p:txBody>
      </p:sp>
      <p:sp>
        <p:nvSpPr>
          <p:cNvPr id="3" name="Content Placeholder 2"/>
          <p:cNvSpPr>
            <a:spLocks noGrp="1"/>
          </p:cNvSpPr>
          <p:nvPr>
            <p:ph idx="1"/>
          </p:nvPr>
        </p:nvSpPr>
        <p:spPr/>
        <p:txBody>
          <a:bodyPr>
            <a:noAutofit/>
          </a:bodyPr>
          <a:lstStyle/>
          <a:p>
            <a:pPr marL="514350" indent="-514350">
              <a:buClr>
                <a:schemeClr val="tx2"/>
              </a:buClr>
              <a:buFont typeface="+mj-lt"/>
              <a:buAutoNum type="arabicPeriod"/>
            </a:pPr>
            <a:r>
              <a:rPr lang="en-US" sz="2600" dirty="0" smtClean="0">
                <a:latin typeface="Helvetica Neue Light"/>
                <a:cs typeface="Helvetica Neue Light"/>
              </a:rPr>
              <a:t>Partition the data into two sets: one consisting of time {1:</a:t>
            </a:r>
            <a:r>
              <a:rPr lang="en-US" sz="2600" dirty="0">
                <a:latin typeface="Helvetica Neue Light"/>
                <a:cs typeface="Helvetica Neue Light"/>
              </a:rPr>
              <a:t>t</a:t>
            </a:r>
            <a:r>
              <a:rPr lang="en-US" sz="2600" dirty="0" smtClean="0">
                <a:latin typeface="Helvetica Neue Light"/>
                <a:cs typeface="Helvetica Neue Light"/>
              </a:rPr>
              <a:t>} and another consisting of {t+1:T}. Estimate the parameters for both partitions and compute a combined score (likelihood/BIC).</a:t>
            </a:r>
            <a:endParaRPr lang="en-US" sz="2600" dirty="0">
              <a:latin typeface="Helvetica Neue Light"/>
              <a:cs typeface="Helvetica Neue Light"/>
            </a:endParaRPr>
          </a:p>
          <a:p>
            <a:pPr marL="514350" indent="-514350">
              <a:buClr>
                <a:schemeClr val="tx2"/>
              </a:buClr>
              <a:buFont typeface="+mj-lt"/>
              <a:buAutoNum type="arabicPeriod"/>
            </a:pPr>
            <a:endParaRPr lang="en-US" sz="1800" dirty="0" smtClean="0">
              <a:latin typeface="Helvetica Neue Light"/>
              <a:cs typeface="Helvetica Neue Light"/>
            </a:endParaRPr>
          </a:p>
          <a:p>
            <a:pPr marL="514350" indent="-514350">
              <a:buClr>
                <a:schemeClr val="tx2"/>
              </a:buClr>
              <a:buFont typeface="+mj-lt"/>
              <a:buAutoNum type="arabicPeriod"/>
            </a:pPr>
            <a:r>
              <a:rPr lang="en-US" sz="2600" dirty="0" smtClean="0">
                <a:latin typeface="Helvetica Neue Light"/>
                <a:cs typeface="Helvetica Neue Light"/>
              </a:rPr>
              <a:t>Repeat </a:t>
            </a:r>
            <a:r>
              <a:rPr lang="en-US" sz="2600" dirty="0">
                <a:latin typeface="Helvetica Neue Light"/>
                <a:cs typeface="Helvetica Neue Light"/>
              </a:rPr>
              <a:t>Step </a:t>
            </a:r>
            <a:r>
              <a:rPr lang="en-US" sz="2600" dirty="0" smtClean="0">
                <a:latin typeface="Helvetica Neue Light"/>
                <a:cs typeface="Helvetica Neue Light"/>
              </a:rPr>
              <a:t>1 </a:t>
            </a:r>
            <a:r>
              <a:rPr lang="en-US" sz="2600" dirty="0">
                <a:latin typeface="Helvetica Neue Light"/>
                <a:cs typeface="Helvetica Neue Light"/>
              </a:rPr>
              <a:t>setting </a:t>
            </a:r>
            <a:r>
              <a:rPr lang="en-US" sz="2600" dirty="0" smtClean="0">
                <a:latin typeface="Helvetica Neue Light"/>
                <a:cs typeface="Helvetica Neue Light"/>
              </a:rPr>
              <a:t>t=t+</a:t>
            </a:r>
            <a:r>
              <a:rPr lang="en-US" sz="2600" dirty="0">
                <a:latin typeface="Helvetica Neue Light"/>
                <a:cs typeface="Helvetica Neue Light"/>
              </a:rPr>
              <a:t>1</a:t>
            </a:r>
            <a:r>
              <a:rPr lang="en-US" sz="2600" dirty="0" smtClean="0">
                <a:latin typeface="Helvetica Neue Light"/>
                <a:cs typeface="Helvetica Neue Light"/>
              </a:rPr>
              <a:t>;</a:t>
            </a:r>
          </a:p>
          <a:p>
            <a:pPr marL="514350" indent="-514350">
              <a:buClr>
                <a:schemeClr val="tx2"/>
              </a:buClr>
              <a:buFont typeface="+mj-lt"/>
              <a:buAutoNum type="arabicPeriod"/>
            </a:pPr>
            <a:endParaRPr lang="en-US" sz="1800" dirty="0">
              <a:latin typeface="Helvetica Neue Light"/>
              <a:cs typeface="Helvetica Neue Light"/>
            </a:endParaRPr>
          </a:p>
          <a:p>
            <a:pPr marL="514350" indent="-514350">
              <a:buClr>
                <a:schemeClr val="tx2"/>
              </a:buClr>
              <a:buFont typeface="+mj-lt"/>
              <a:buAutoNum type="arabicPeriod"/>
            </a:pPr>
            <a:r>
              <a:rPr lang="en-US" sz="2600" dirty="0">
                <a:latin typeface="Helvetica Neue Light"/>
                <a:cs typeface="Helvetica Neue Light"/>
              </a:rPr>
              <a:t>Find the time point which produces the largest increase in </a:t>
            </a:r>
            <a:r>
              <a:rPr lang="en-US" sz="2600" dirty="0" smtClean="0">
                <a:latin typeface="Helvetica Neue Light"/>
                <a:cs typeface="Helvetica Neue Light"/>
              </a:rPr>
              <a:t>the combined score. If it is greater than the score of </a:t>
            </a:r>
            <a:r>
              <a:rPr lang="en-US" sz="2600" dirty="0">
                <a:latin typeface="Helvetica Neue Light"/>
                <a:cs typeface="Helvetica Neue Light"/>
              </a:rPr>
              <a:t>the entire data set, </a:t>
            </a:r>
            <a:r>
              <a:rPr lang="en-US" sz="2600" dirty="0" smtClean="0">
                <a:latin typeface="Helvetica Neue Light"/>
                <a:cs typeface="Helvetica Neue Light"/>
              </a:rPr>
              <a:t>split </a:t>
            </a:r>
            <a:r>
              <a:rPr lang="en-US" sz="2600" dirty="0">
                <a:latin typeface="Helvetica Neue Light"/>
                <a:cs typeface="Helvetica Neue Light"/>
              </a:rPr>
              <a:t>the data into two </a:t>
            </a:r>
            <a:r>
              <a:rPr lang="en-US" sz="2600" dirty="0" smtClean="0">
                <a:latin typeface="Helvetica Neue Light"/>
                <a:cs typeface="Helvetica Neue Light"/>
              </a:rPr>
              <a:t>segments at that point.</a:t>
            </a:r>
          </a:p>
          <a:p>
            <a:pPr marL="514350" indent="-514350">
              <a:buClr>
                <a:schemeClr val="tx2"/>
              </a:buClr>
              <a:buFont typeface="+mj-lt"/>
              <a:buAutoNum type="arabicPeriod"/>
            </a:pPr>
            <a:endParaRPr lang="en-US" sz="1800" dirty="0">
              <a:latin typeface="Helvetica Neue Light"/>
              <a:cs typeface="Helvetica Neue Light"/>
            </a:endParaRPr>
          </a:p>
          <a:p>
            <a:pPr marL="514350" indent="-514350">
              <a:buClr>
                <a:schemeClr val="tx2"/>
              </a:buClr>
              <a:buFont typeface="+mj-lt"/>
              <a:buAutoNum type="arabicPeriod"/>
            </a:pPr>
            <a:r>
              <a:rPr lang="en-US" sz="2600" dirty="0" smtClean="0">
                <a:latin typeface="Helvetica Neue Light"/>
                <a:cs typeface="Helvetica Neue Light"/>
              </a:rPr>
              <a:t>Apply </a:t>
            </a:r>
            <a:r>
              <a:rPr lang="en-US" sz="2600" dirty="0">
                <a:latin typeface="Helvetica Neue Light"/>
                <a:cs typeface="Helvetica Neue Light"/>
              </a:rPr>
              <a:t>Steps (1)-</a:t>
            </a:r>
            <a:r>
              <a:rPr lang="en-US" sz="2600" dirty="0" smtClean="0">
                <a:latin typeface="Helvetica Neue Light"/>
                <a:cs typeface="Helvetica Neue Light"/>
              </a:rPr>
              <a:t>(3) </a:t>
            </a:r>
            <a:r>
              <a:rPr lang="en-US" sz="2600" dirty="0">
                <a:latin typeface="Helvetica Neue Light"/>
                <a:cs typeface="Helvetica Neue Light"/>
              </a:rPr>
              <a:t>recursively to each </a:t>
            </a:r>
            <a:r>
              <a:rPr lang="en-US" sz="2600" dirty="0" smtClean="0">
                <a:latin typeface="Helvetica Neue Light"/>
                <a:cs typeface="Helvetica Neue Light"/>
              </a:rPr>
              <a:t>segment </a:t>
            </a:r>
            <a:r>
              <a:rPr lang="en-US" sz="2600" dirty="0">
                <a:latin typeface="Helvetica Neue Light"/>
                <a:cs typeface="Helvetica Neue Light"/>
              </a:rPr>
              <a:t>until no further partitioning is possible</a:t>
            </a:r>
            <a:r>
              <a:rPr lang="en-US" sz="2600" dirty="0" smtClean="0">
                <a:latin typeface="Helvetica Neue Light"/>
                <a:cs typeface="Helvetica Neue Light"/>
              </a:rPr>
              <a:t>.</a:t>
            </a:r>
            <a:endParaRPr lang="en-US" sz="2600" dirty="0">
              <a:latin typeface="Helvetica Neue Light"/>
              <a:cs typeface="Helvetica Neue Light"/>
            </a:endParaRPr>
          </a:p>
        </p:txBody>
      </p:sp>
    </p:spTree>
    <p:extLst>
      <p:ext uri="{BB962C8B-B14F-4D97-AF65-F5344CB8AC3E}">
        <p14:creationId xmlns:p14="http://schemas.microsoft.com/office/powerpoint/2010/main" val="12641472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366FF"/>
                </a:solidFill>
                <a:latin typeface="Helvetica Neue Light"/>
                <a:cs typeface="Helvetica Neue Light"/>
              </a:rPr>
              <a:t>Reliability</a:t>
            </a:r>
            <a:endParaRPr lang="en-US" dirty="0">
              <a:solidFill>
                <a:srgbClr val="3366FF"/>
              </a:solidFill>
              <a:latin typeface="Helvetica Neue Light"/>
              <a:cs typeface="Helvetica Neue Light"/>
            </a:endParaRPr>
          </a:p>
        </p:txBody>
      </p:sp>
      <p:sp>
        <p:nvSpPr>
          <p:cNvPr id="3" name="Content Placeholder 2"/>
          <p:cNvSpPr>
            <a:spLocks noGrp="1"/>
          </p:cNvSpPr>
          <p:nvPr>
            <p:ph idx="1"/>
          </p:nvPr>
        </p:nvSpPr>
        <p:spPr/>
        <p:txBody>
          <a:bodyPr>
            <a:noAutofit/>
          </a:bodyPr>
          <a:lstStyle/>
          <a:p>
            <a:r>
              <a:rPr lang="en-US" sz="2600" dirty="0" smtClean="0">
                <a:latin typeface="Helvetica Neue Light"/>
                <a:cs typeface="Helvetica Neue Light"/>
              </a:rPr>
              <a:t>We performed a reliability study using two data sets with test-retest resting state fMRI data.</a:t>
            </a:r>
          </a:p>
          <a:p>
            <a:pPr lvl="1"/>
            <a:r>
              <a:rPr lang="en-US" sz="2200" dirty="0" smtClean="0">
                <a:solidFill>
                  <a:srgbClr val="595959"/>
                </a:solidFill>
                <a:latin typeface="Helvetica Neue Light"/>
                <a:cs typeface="Helvetica Neue Light"/>
              </a:rPr>
              <a:t>Kirby 21 and Human </a:t>
            </a:r>
            <a:r>
              <a:rPr lang="en-US" sz="2200" dirty="0" err="1" smtClean="0">
                <a:solidFill>
                  <a:srgbClr val="595959"/>
                </a:solidFill>
                <a:latin typeface="Helvetica Neue Light"/>
                <a:cs typeface="Helvetica Neue Light"/>
              </a:rPr>
              <a:t>Connectome</a:t>
            </a:r>
            <a:r>
              <a:rPr lang="en-US" sz="2200" dirty="0" smtClean="0">
                <a:solidFill>
                  <a:srgbClr val="595959"/>
                </a:solidFill>
                <a:latin typeface="Helvetica Neue Light"/>
                <a:cs typeface="Helvetica Neue Light"/>
              </a:rPr>
              <a:t> Project</a:t>
            </a:r>
          </a:p>
          <a:p>
            <a:endParaRPr lang="en-US" sz="2600" dirty="0">
              <a:latin typeface="Helvetica Neue Light"/>
              <a:cs typeface="Helvetica Neue Light"/>
            </a:endParaRPr>
          </a:p>
          <a:p>
            <a:r>
              <a:rPr lang="en-US" sz="2600" dirty="0" smtClean="0">
                <a:latin typeface="Helvetica Neue Light"/>
                <a:cs typeface="Helvetica Neue Light"/>
              </a:rPr>
              <a:t>We evaluated </a:t>
            </a:r>
            <a:r>
              <a:rPr lang="en-US" sz="2600" dirty="0">
                <a:latin typeface="Helvetica Neue Light"/>
                <a:cs typeface="Helvetica Neue Light"/>
              </a:rPr>
              <a:t>the </a:t>
            </a:r>
            <a:r>
              <a:rPr lang="en-US" sz="2600" dirty="0" smtClean="0">
                <a:latin typeface="Helvetica Neue Light"/>
                <a:cs typeface="Helvetica Neue Light"/>
              </a:rPr>
              <a:t>reliability </a:t>
            </a:r>
            <a:r>
              <a:rPr lang="en-US" sz="2600" dirty="0">
                <a:latin typeface="Helvetica Neue Light"/>
                <a:cs typeface="Helvetica Neue Light"/>
              </a:rPr>
              <a:t>of certain </a:t>
            </a:r>
            <a:r>
              <a:rPr lang="en-US" sz="2600" dirty="0" smtClean="0">
                <a:latin typeface="Helvetica Neue Light"/>
                <a:cs typeface="Helvetica Neue Light"/>
              </a:rPr>
              <a:t>metrics used to assess dynamic </a:t>
            </a:r>
            <a:r>
              <a:rPr lang="en-US" sz="2600" dirty="0">
                <a:latin typeface="Helvetica Neue Light"/>
                <a:cs typeface="Helvetica Neue Light"/>
              </a:rPr>
              <a:t>FC. </a:t>
            </a:r>
            <a:endParaRPr lang="en-US" sz="2600" dirty="0" smtClean="0">
              <a:latin typeface="Helvetica Neue Light"/>
              <a:cs typeface="Helvetica Neue Light"/>
            </a:endParaRPr>
          </a:p>
          <a:p>
            <a:pPr lvl="1"/>
            <a:r>
              <a:rPr lang="en-US" sz="2200" dirty="0" smtClean="0">
                <a:solidFill>
                  <a:schemeClr val="tx1">
                    <a:lumMod val="65000"/>
                    <a:lumOff val="35000"/>
                  </a:schemeClr>
                </a:solidFill>
                <a:latin typeface="Helvetica Neue Light"/>
                <a:cs typeface="Helvetica Neue Light"/>
              </a:rPr>
              <a:t>Mean </a:t>
            </a:r>
            <a:r>
              <a:rPr lang="en-US" sz="2200" dirty="0">
                <a:solidFill>
                  <a:schemeClr val="tx1">
                    <a:lumMod val="65000"/>
                    <a:lumOff val="35000"/>
                  </a:schemeClr>
                </a:solidFill>
                <a:latin typeface="Helvetica Neue Light"/>
                <a:cs typeface="Helvetica Neue Light"/>
              </a:rPr>
              <a:t>and variance of the dynamic </a:t>
            </a:r>
            <a:r>
              <a:rPr lang="en-US" sz="2200" dirty="0" smtClean="0">
                <a:solidFill>
                  <a:schemeClr val="tx1">
                    <a:lumMod val="65000"/>
                    <a:lumOff val="35000"/>
                  </a:schemeClr>
                </a:solidFill>
                <a:latin typeface="Helvetica Neue Light"/>
                <a:cs typeface="Helvetica Neue Light"/>
              </a:rPr>
              <a:t>correlation</a:t>
            </a:r>
            <a:endParaRPr lang="en-US" sz="2200" dirty="0">
              <a:solidFill>
                <a:schemeClr val="tx1">
                  <a:lumMod val="65000"/>
                  <a:lumOff val="35000"/>
                </a:schemeClr>
              </a:solidFill>
              <a:latin typeface="Helvetica Neue Light"/>
              <a:cs typeface="Helvetica Neue Light"/>
            </a:endParaRPr>
          </a:p>
          <a:p>
            <a:pPr lvl="1"/>
            <a:r>
              <a:rPr lang="en-US" sz="2200" dirty="0" smtClean="0">
                <a:solidFill>
                  <a:schemeClr val="tx1">
                    <a:lumMod val="65000"/>
                    <a:lumOff val="35000"/>
                  </a:schemeClr>
                </a:solidFill>
                <a:latin typeface="Helvetica Neue Light"/>
                <a:cs typeface="Helvetica Neue Light"/>
              </a:rPr>
              <a:t>Dynamic states and dwell time</a:t>
            </a:r>
          </a:p>
          <a:p>
            <a:endParaRPr lang="en-US" sz="2600" dirty="0">
              <a:latin typeface="Helvetica Neue Light"/>
              <a:cs typeface="Helvetica Neue Light"/>
            </a:endParaRPr>
          </a:p>
          <a:p>
            <a:r>
              <a:rPr lang="en-US" sz="2600" dirty="0" smtClean="0">
                <a:latin typeface="Helvetica Neue Light"/>
                <a:cs typeface="Helvetica Neue Light"/>
              </a:rPr>
              <a:t>Reliability assessed using </a:t>
            </a:r>
            <a:r>
              <a:rPr lang="en-US" sz="2600" dirty="0">
                <a:latin typeface="Helvetica Neue Light"/>
                <a:cs typeface="Helvetica Neue Light"/>
              </a:rPr>
              <a:t>both the intra-class correlation coefficient (</a:t>
            </a:r>
            <a:r>
              <a:rPr lang="en-US" sz="2600" dirty="0" smtClean="0">
                <a:latin typeface="Helvetica Neue Light"/>
                <a:cs typeface="Helvetica Neue Light"/>
              </a:rPr>
              <a:t>ICC; edge-wise reliability) </a:t>
            </a:r>
            <a:r>
              <a:rPr lang="en-US" sz="2600" dirty="0">
                <a:latin typeface="Helvetica Neue Light"/>
                <a:cs typeface="Helvetica Neue Light"/>
              </a:rPr>
              <a:t>and </a:t>
            </a:r>
            <a:r>
              <a:rPr lang="en-US" sz="2600" dirty="0" smtClean="0">
                <a:latin typeface="Helvetica Neue Light"/>
                <a:cs typeface="Helvetica Neue Light"/>
              </a:rPr>
              <a:t>image intra</a:t>
            </a:r>
            <a:r>
              <a:rPr lang="en-US" sz="2600" dirty="0">
                <a:latin typeface="Helvetica Neue Light"/>
                <a:cs typeface="Helvetica Neue Light"/>
              </a:rPr>
              <a:t>-class </a:t>
            </a:r>
            <a:r>
              <a:rPr lang="en-US" sz="2600" dirty="0" smtClean="0">
                <a:latin typeface="Helvetica Neue Light"/>
                <a:cs typeface="Helvetica Neue Light"/>
              </a:rPr>
              <a:t>correlation (I2C2; omnibus reliability).</a:t>
            </a:r>
          </a:p>
        </p:txBody>
      </p:sp>
    </p:spTree>
    <p:extLst>
      <p:ext uri="{BB962C8B-B14F-4D97-AF65-F5344CB8AC3E}">
        <p14:creationId xmlns:p14="http://schemas.microsoft.com/office/powerpoint/2010/main" val="19397067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366FF"/>
                </a:solidFill>
                <a:latin typeface="Helvetica Neue Light"/>
                <a:cs typeface="Helvetica Neue Light"/>
              </a:rPr>
              <a:t>I2C2</a:t>
            </a:r>
            <a:endParaRPr lang="en-US" dirty="0">
              <a:solidFill>
                <a:srgbClr val="3366FF"/>
              </a:solidFill>
              <a:latin typeface="Helvetica Neue Light"/>
              <a:cs typeface="Helvetica Neue Light"/>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3044785489"/>
              </p:ext>
            </p:extLst>
          </p:nvPr>
        </p:nvGraphicFramePr>
        <p:xfrm>
          <a:off x="1369565" y="4501887"/>
          <a:ext cx="3539551" cy="482666"/>
        </p:xfrm>
        <a:graphic>
          <a:graphicData uri="http://schemas.openxmlformats.org/presentationml/2006/ole">
            <mc:AlternateContent xmlns:mc="http://schemas.openxmlformats.org/markup-compatibility/2006">
              <mc:Choice xmlns:v="urn:schemas-microsoft-com:vml" Requires="v">
                <p:oleObj spid="_x0000_s1291" name="Equation" r:id="rId3" imgW="1676400" imgH="228600" progId="Equation.3">
                  <p:embed/>
                </p:oleObj>
              </mc:Choice>
              <mc:Fallback>
                <p:oleObj name="Equation" r:id="rId3" imgW="1676400" imgH="228600" progId="Equation.3">
                  <p:embed/>
                  <p:pic>
                    <p:nvPicPr>
                      <p:cNvPr id="0" name=""/>
                      <p:cNvPicPr/>
                      <p:nvPr/>
                    </p:nvPicPr>
                    <p:blipFill>
                      <a:blip r:embed="rId4"/>
                      <a:stretch>
                        <a:fillRect/>
                      </a:stretch>
                    </p:blipFill>
                    <p:spPr>
                      <a:xfrm>
                        <a:off x="1369565" y="4501887"/>
                        <a:ext cx="3539551" cy="482666"/>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873006523"/>
              </p:ext>
            </p:extLst>
          </p:nvPr>
        </p:nvGraphicFramePr>
        <p:xfrm>
          <a:off x="5181929" y="4547928"/>
          <a:ext cx="1288592" cy="375249"/>
        </p:xfrm>
        <a:graphic>
          <a:graphicData uri="http://schemas.openxmlformats.org/presentationml/2006/ole">
            <mc:AlternateContent xmlns:mc="http://schemas.openxmlformats.org/markup-compatibility/2006">
              <mc:Choice xmlns:v="urn:schemas-microsoft-com:vml" Requires="v">
                <p:oleObj spid="_x0000_s1292" name="Equation" r:id="rId5" imgW="609600" imgH="177800" progId="Equation.3">
                  <p:embed/>
                </p:oleObj>
              </mc:Choice>
              <mc:Fallback>
                <p:oleObj name="Equation" r:id="rId5" imgW="609600" imgH="177800" progId="Equation.3">
                  <p:embed/>
                  <p:pic>
                    <p:nvPicPr>
                      <p:cNvPr id="0" name=""/>
                      <p:cNvPicPr/>
                      <p:nvPr/>
                    </p:nvPicPr>
                    <p:blipFill>
                      <a:blip r:embed="rId6"/>
                      <a:stretch>
                        <a:fillRect/>
                      </a:stretch>
                    </p:blipFill>
                    <p:spPr>
                      <a:xfrm>
                        <a:off x="5181929" y="4547928"/>
                        <a:ext cx="1288592" cy="375249"/>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240360543"/>
              </p:ext>
            </p:extLst>
          </p:nvPr>
        </p:nvGraphicFramePr>
        <p:xfrm>
          <a:off x="6663179" y="4501394"/>
          <a:ext cx="1315142" cy="454901"/>
        </p:xfrm>
        <a:graphic>
          <a:graphicData uri="http://schemas.openxmlformats.org/presentationml/2006/ole">
            <mc:AlternateContent xmlns:mc="http://schemas.openxmlformats.org/markup-compatibility/2006">
              <mc:Choice xmlns:v="urn:schemas-microsoft-com:vml" Requires="v">
                <p:oleObj spid="_x0000_s1293" name="Equation" r:id="rId7" imgW="622300" imgH="215900" progId="Equation.3">
                  <p:embed/>
                </p:oleObj>
              </mc:Choice>
              <mc:Fallback>
                <p:oleObj name="Equation" r:id="rId7" imgW="622300" imgH="215900" progId="Equation.3">
                  <p:embed/>
                  <p:pic>
                    <p:nvPicPr>
                      <p:cNvPr id="0" name=""/>
                      <p:cNvPicPr/>
                      <p:nvPr/>
                    </p:nvPicPr>
                    <p:blipFill>
                      <a:blip r:embed="rId8"/>
                      <a:stretch>
                        <a:fillRect/>
                      </a:stretch>
                    </p:blipFill>
                    <p:spPr>
                      <a:xfrm>
                        <a:off x="6663179" y="4501394"/>
                        <a:ext cx="1315142" cy="454901"/>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310683375"/>
              </p:ext>
            </p:extLst>
          </p:nvPr>
        </p:nvGraphicFramePr>
        <p:xfrm>
          <a:off x="2427793" y="5379039"/>
          <a:ext cx="4105853" cy="1020330"/>
        </p:xfrm>
        <a:graphic>
          <a:graphicData uri="http://schemas.openxmlformats.org/presentationml/2006/ole">
            <mc:AlternateContent xmlns:mc="http://schemas.openxmlformats.org/markup-compatibility/2006">
              <mc:Choice xmlns:v="urn:schemas-microsoft-com:vml" Requires="v">
                <p:oleObj spid="_x0000_s1294" name="Equation" r:id="rId9" imgW="2146300" imgH="533400" progId="Equation.3">
                  <p:embed/>
                </p:oleObj>
              </mc:Choice>
              <mc:Fallback>
                <p:oleObj name="Equation" r:id="rId9" imgW="2146300" imgH="533400" progId="Equation.3">
                  <p:embed/>
                  <p:pic>
                    <p:nvPicPr>
                      <p:cNvPr id="0" name=""/>
                      <p:cNvPicPr/>
                      <p:nvPr/>
                    </p:nvPicPr>
                    <p:blipFill>
                      <a:blip r:embed="rId10"/>
                      <a:stretch>
                        <a:fillRect/>
                      </a:stretch>
                    </p:blipFill>
                    <p:spPr>
                      <a:xfrm>
                        <a:off x="2427793" y="5379039"/>
                        <a:ext cx="4105853" cy="1020330"/>
                      </a:xfrm>
                      <a:prstGeom prst="rect">
                        <a:avLst/>
                      </a:prstGeom>
                    </p:spPr>
                  </p:pic>
                </p:oleObj>
              </mc:Fallback>
            </mc:AlternateContent>
          </a:graphicData>
        </a:graphic>
      </p:graphicFrame>
      <p:grpSp>
        <p:nvGrpSpPr>
          <p:cNvPr id="4" name="Group 3"/>
          <p:cNvGrpSpPr>
            <a:grpSpLocks noChangeAspect="1"/>
          </p:cNvGrpSpPr>
          <p:nvPr/>
        </p:nvGrpSpPr>
        <p:grpSpPr>
          <a:xfrm>
            <a:off x="899215" y="1776011"/>
            <a:ext cx="7316542" cy="2443404"/>
            <a:chOff x="1588696" y="1805893"/>
            <a:chExt cx="6254527" cy="2088738"/>
          </a:xfrm>
        </p:grpSpPr>
        <p:pic>
          <p:nvPicPr>
            <p:cNvPr id="3" name="Picture 2" descr="Screen Shot 2015-04-14 at 3.31.09 PM.png"/>
            <p:cNvPicPr>
              <a:picLocks noChangeAspect="1"/>
            </p:cNvPicPr>
            <p:nvPr/>
          </p:nvPicPr>
          <p:blipFill rotWithShape="1">
            <a:blip r:embed="rId11">
              <a:extLst>
                <a:ext uri="{28A0092B-C50C-407E-A947-70E740481C1C}">
                  <a14:useLocalDpi xmlns:a14="http://schemas.microsoft.com/office/drawing/2010/main" val="0"/>
                </a:ext>
              </a:extLst>
            </a:blip>
            <a:srcRect l="4164" t="2427" r="3324" b="3186"/>
            <a:stretch/>
          </p:blipFill>
          <p:spPr>
            <a:xfrm>
              <a:off x="2095227" y="2175837"/>
              <a:ext cx="658931" cy="750802"/>
            </a:xfrm>
            <a:prstGeom prst="rect">
              <a:avLst/>
            </a:prstGeom>
          </p:spPr>
        </p:pic>
        <p:pic>
          <p:nvPicPr>
            <p:cNvPr id="6" name="Picture 5" descr="Screen Shot 2015-04-14 at 3.31.09 PM.png"/>
            <p:cNvPicPr>
              <a:picLocks noChangeAspect="1"/>
            </p:cNvPicPr>
            <p:nvPr/>
          </p:nvPicPr>
          <p:blipFill rotWithShape="1">
            <a:blip r:embed="rId11">
              <a:extLst>
                <a:ext uri="{28A0092B-C50C-407E-A947-70E740481C1C}">
                  <a14:useLocalDpi xmlns:a14="http://schemas.microsoft.com/office/drawing/2010/main" val="0"/>
                </a:ext>
              </a:extLst>
            </a:blip>
            <a:srcRect l="4164" t="2427" r="3324" b="3186"/>
            <a:stretch/>
          </p:blipFill>
          <p:spPr>
            <a:xfrm>
              <a:off x="1588696" y="2828106"/>
              <a:ext cx="658931" cy="750802"/>
            </a:xfrm>
            <a:prstGeom prst="rect">
              <a:avLst/>
            </a:prstGeom>
          </p:spPr>
        </p:pic>
        <p:pic>
          <p:nvPicPr>
            <p:cNvPr id="7" name="Picture 6" descr="Screen Shot 2015-04-14 at 3.31.09 PM.png"/>
            <p:cNvPicPr>
              <a:picLocks noChangeAspect="1"/>
            </p:cNvPicPr>
            <p:nvPr/>
          </p:nvPicPr>
          <p:blipFill rotWithShape="1">
            <a:blip r:embed="rId11">
              <a:extLst>
                <a:ext uri="{28A0092B-C50C-407E-A947-70E740481C1C}">
                  <a14:useLocalDpi xmlns:a14="http://schemas.microsoft.com/office/drawing/2010/main" val="0"/>
                </a:ext>
              </a:extLst>
            </a:blip>
            <a:srcRect l="4164" t="2427" r="3324" b="3186"/>
            <a:stretch/>
          </p:blipFill>
          <p:spPr>
            <a:xfrm>
              <a:off x="3706883" y="2202684"/>
              <a:ext cx="658931" cy="750802"/>
            </a:xfrm>
            <a:prstGeom prst="rect">
              <a:avLst/>
            </a:prstGeom>
          </p:spPr>
        </p:pic>
        <p:pic>
          <p:nvPicPr>
            <p:cNvPr id="8" name="Picture 7" descr="Screen Shot 2015-04-14 at 3.31.09 PM.png"/>
            <p:cNvPicPr>
              <a:picLocks noChangeAspect="1"/>
            </p:cNvPicPr>
            <p:nvPr/>
          </p:nvPicPr>
          <p:blipFill rotWithShape="1">
            <a:blip r:embed="rId11">
              <a:extLst>
                <a:ext uri="{28A0092B-C50C-407E-A947-70E740481C1C}">
                  <a14:useLocalDpi xmlns:a14="http://schemas.microsoft.com/office/drawing/2010/main" val="0"/>
                </a:ext>
              </a:extLst>
            </a:blip>
            <a:srcRect l="4164" t="2427" r="3324" b="3186"/>
            <a:stretch/>
          </p:blipFill>
          <p:spPr>
            <a:xfrm>
              <a:off x="3200352" y="2854953"/>
              <a:ext cx="658931" cy="750802"/>
            </a:xfrm>
            <a:prstGeom prst="rect">
              <a:avLst/>
            </a:prstGeom>
          </p:spPr>
        </p:pic>
        <p:pic>
          <p:nvPicPr>
            <p:cNvPr id="9" name="Picture 8" descr="Screen Shot 2015-04-14 at 3.31.09 PM.png"/>
            <p:cNvPicPr>
              <a:picLocks noChangeAspect="1"/>
            </p:cNvPicPr>
            <p:nvPr/>
          </p:nvPicPr>
          <p:blipFill rotWithShape="1">
            <a:blip r:embed="rId11">
              <a:extLst>
                <a:ext uri="{28A0092B-C50C-407E-A947-70E740481C1C}">
                  <a14:useLocalDpi xmlns:a14="http://schemas.microsoft.com/office/drawing/2010/main" val="0"/>
                </a:ext>
              </a:extLst>
            </a:blip>
            <a:srcRect l="4164" t="2427" r="3324" b="3186"/>
            <a:stretch/>
          </p:blipFill>
          <p:spPr>
            <a:xfrm>
              <a:off x="7183145" y="2175837"/>
              <a:ext cx="658931" cy="750802"/>
            </a:xfrm>
            <a:prstGeom prst="rect">
              <a:avLst/>
            </a:prstGeom>
          </p:spPr>
        </p:pic>
        <p:pic>
          <p:nvPicPr>
            <p:cNvPr id="10" name="Picture 9" descr="Screen Shot 2015-04-14 at 3.31.09 PM.png"/>
            <p:cNvPicPr>
              <a:picLocks noChangeAspect="1"/>
            </p:cNvPicPr>
            <p:nvPr/>
          </p:nvPicPr>
          <p:blipFill rotWithShape="1">
            <a:blip r:embed="rId11">
              <a:extLst>
                <a:ext uri="{28A0092B-C50C-407E-A947-70E740481C1C}">
                  <a14:useLocalDpi xmlns:a14="http://schemas.microsoft.com/office/drawing/2010/main" val="0"/>
                </a:ext>
              </a:extLst>
            </a:blip>
            <a:srcRect l="4164" t="2427" r="3324" b="3186"/>
            <a:stretch/>
          </p:blipFill>
          <p:spPr>
            <a:xfrm>
              <a:off x="6676614" y="2828106"/>
              <a:ext cx="658931" cy="750802"/>
            </a:xfrm>
            <a:prstGeom prst="rect">
              <a:avLst/>
            </a:prstGeom>
          </p:spPr>
        </p:pic>
        <p:sp>
          <p:nvSpPr>
            <p:cNvPr id="11" name="TextBox 10"/>
            <p:cNvSpPr txBox="1"/>
            <p:nvPr/>
          </p:nvSpPr>
          <p:spPr>
            <a:xfrm>
              <a:off x="2207750" y="1805893"/>
              <a:ext cx="596161" cy="315723"/>
            </a:xfrm>
            <a:prstGeom prst="rect">
              <a:avLst/>
            </a:prstGeom>
            <a:noFill/>
          </p:spPr>
          <p:txBody>
            <a:bodyPr wrap="none" rtlCol="0">
              <a:spAutoFit/>
            </a:bodyPr>
            <a:lstStyle/>
            <a:p>
              <a:r>
                <a:rPr lang="en-US" dirty="0" smtClean="0">
                  <a:solidFill>
                    <a:srgbClr val="FF0000"/>
                  </a:solidFill>
                </a:rPr>
                <a:t>Y</a:t>
              </a:r>
              <a:r>
                <a:rPr lang="en-US" baseline="-25000" dirty="0" smtClean="0">
                  <a:solidFill>
                    <a:srgbClr val="FF0000"/>
                  </a:solidFill>
                </a:rPr>
                <a:t>12</a:t>
              </a:r>
              <a:r>
                <a:rPr lang="en-US" dirty="0" smtClean="0">
                  <a:solidFill>
                    <a:srgbClr val="FF0000"/>
                  </a:solidFill>
                </a:rPr>
                <a:t>(v)</a:t>
              </a:r>
              <a:endParaRPr lang="en-US" dirty="0">
                <a:solidFill>
                  <a:srgbClr val="FF0000"/>
                </a:solidFill>
              </a:endParaRPr>
            </a:p>
          </p:txBody>
        </p:sp>
        <p:sp>
          <p:nvSpPr>
            <p:cNvPr id="12" name="TextBox 11"/>
            <p:cNvSpPr txBox="1"/>
            <p:nvPr/>
          </p:nvSpPr>
          <p:spPr>
            <a:xfrm>
              <a:off x="3770648" y="1805893"/>
              <a:ext cx="596161" cy="315723"/>
            </a:xfrm>
            <a:prstGeom prst="rect">
              <a:avLst/>
            </a:prstGeom>
            <a:noFill/>
          </p:spPr>
          <p:txBody>
            <a:bodyPr wrap="none" rtlCol="0">
              <a:spAutoFit/>
            </a:bodyPr>
            <a:lstStyle/>
            <a:p>
              <a:r>
                <a:rPr lang="en-US" dirty="0" smtClean="0">
                  <a:solidFill>
                    <a:srgbClr val="FF0000"/>
                  </a:solidFill>
                </a:rPr>
                <a:t>Y</a:t>
              </a:r>
              <a:r>
                <a:rPr lang="en-US" baseline="-25000" dirty="0">
                  <a:solidFill>
                    <a:srgbClr val="FF0000"/>
                  </a:solidFill>
                </a:rPr>
                <a:t>2</a:t>
              </a:r>
              <a:r>
                <a:rPr lang="en-US" baseline="-25000" dirty="0" smtClean="0">
                  <a:solidFill>
                    <a:srgbClr val="FF0000"/>
                  </a:solidFill>
                </a:rPr>
                <a:t>2</a:t>
              </a:r>
              <a:r>
                <a:rPr lang="en-US" dirty="0" smtClean="0">
                  <a:solidFill>
                    <a:srgbClr val="FF0000"/>
                  </a:solidFill>
                </a:rPr>
                <a:t>(v)</a:t>
              </a:r>
              <a:endParaRPr lang="en-US" dirty="0">
                <a:solidFill>
                  <a:srgbClr val="FF0000"/>
                </a:solidFill>
              </a:endParaRPr>
            </a:p>
          </p:txBody>
        </p:sp>
        <p:sp>
          <p:nvSpPr>
            <p:cNvPr id="13" name="TextBox 12"/>
            <p:cNvSpPr txBox="1"/>
            <p:nvPr/>
          </p:nvSpPr>
          <p:spPr>
            <a:xfrm>
              <a:off x="7245391" y="1805893"/>
              <a:ext cx="597832" cy="315723"/>
            </a:xfrm>
            <a:prstGeom prst="rect">
              <a:avLst/>
            </a:prstGeom>
            <a:noFill/>
          </p:spPr>
          <p:txBody>
            <a:bodyPr wrap="none" rtlCol="0">
              <a:spAutoFit/>
            </a:bodyPr>
            <a:lstStyle/>
            <a:p>
              <a:r>
                <a:rPr lang="en-US" dirty="0" smtClean="0">
                  <a:solidFill>
                    <a:srgbClr val="FF0000"/>
                  </a:solidFill>
                </a:rPr>
                <a:t>Y</a:t>
              </a:r>
              <a:r>
                <a:rPr lang="en-US" baseline="-25000" dirty="0">
                  <a:solidFill>
                    <a:srgbClr val="FF0000"/>
                  </a:solidFill>
                </a:rPr>
                <a:t>K</a:t>
              </a:r>
              <a:r>
                <a:rPr lang="en-US" baseline="-25000" dirty="0" smtClean="0">
                  <a:solidFill>
                    <a:srgbClr val="FF0000"/>
                  </a:solidFill>
                </a:rPr>
                <a:t>2</a:t>
              </a:r>
              <a:r>
                <a:rPr lang="en-US" dirty="0" smtClean="0">
                  <a:solidFill>
                    <a:srgbClr val="FF0000"/>
                  </a:solidFill>
                </a:rPr>
                <a:t>(v)</a:t>
              </a:r>
              <a:endParaRPr lang="en-US" dirty="0">
                <a:solidFill>
                  <a:srgbClr val="FF0000"/>
                </a:solidFill>
              </a:endParaRPr>
            </a:p>
          </p:txBody>
        </p:sp>
        <p:sp>
          <p:nvSpPr>
            <p:cNvPr id="14" name="TextBox 13"/>
            <p:cNvSpPr txBox="1"/>
            <p:nvPr/>
          </p:nvSpPr>
          <p:spPr>
            <a:xfrm>
              <a:off x="1658226" y="3578908"/>
              <a:ext cx="596161" cy="315723"/>
            </a:xfrm>
            <a:prstGeom prst="rect">
              <a:avLst/>
            </a:prstGeom>
            <a:noFill/>
          </p:spPr>
          <p:txBody>
            <a:bodyPr wrap="none" rtlCol="0">
              <a:spAutoFit/>
            </a:bodyPr>
            <a:lstStyle/>
            <a:p>
              <a:r>
                <a:rPr lang="en-US" dirty="0" smtClean="0">
                  <a:solidFill>
                    <a:srgbClr val="FF0000"/>
                  </a:solidFill>
                </a:rPr>
                <a:t>Y</a:t>
              </a:r>
              <a:r>
                <a:rPr lang="en-US" baseline="-25000" dirty="0" smtClean="0">
                  <a:solidFill>
                    <a:srgbClr val="FF0000"/>
                  </a:solidFill>
                </a:rPr>
                <a:t>11</a:t>
              </a:r>
              <a:r>
                <a:rPr lang="en-US" dirty="0" smtClean="0">
                  <a:solidFill>
                    <a:srgbClr val="FF0000"/>
                  </a:solidFill>
                </a:rPr>
                <a:t>(v)</a:t>
              </a:r>
              <a:endParaRPr lang="en-US" dirty="0">
                <a:solidFill>
                  <a:srgbClr val="FF0000"/>
                </a:solidFill>
              </a:endParaRPr>
            </a:p>
          </p:txBody>
        </p:sp>
        <p:sp>
          <p:nvSpPr>
            <p:cNvPr id="15" name="TextBox 14"/>
            <p:cNvSpPr txBox="1"/>
            <p:nvPr/>
          </p:nvSpPr>
          <p:spPr>
            <a:xfrm>
              <a:off x="3221124" y="3578908"/>
              <a:ext cx="596161" cy="315723"/>
            </a:xfrm>
            <a:prstGeom prst="rect">
              <a:avLst/>
            </a:prstGeom>
            <a:noFill/>
          </p:spPr>
          <p:txBody>
            <a:bodyPr wrap="none" rtlCol="0">
              <a:spAutoFit/>
            </a:bodyPr>
            <a:lstStyle/>
            <a:p>
              <a:r>
                <a:rPr lang="en-US" dirty="0" smtClean="0">
                  <a:solidFill>
                    <a:srgbClr val="FF0000"/>
                  </a:solidFill>
                </a:rPr>
                <a:t>Y</a:t>
              </a:r>
              <a:r>
                <a:rPr lang="en-US" baseline="-25000" dirty="0" smtClean="0">
                  <a:solidFill>
                    <a:srgbClr val="FF0000"/>
                  </a:solidFill>
                </a:rPr>
                <a:t>2</a:t>
              </a:r>
              <a:r>
                <a:rPr lang="en-US" baseline="-25000" dirty="0">
                  <a:solidFill>
                    <a:srgbClr val="FF0000"/>
                  </a:solidFill>
                </a:rPr>
                <a:t>1</a:t>
              </a:r>
              <a:r>
                <a:rPr lang="en-US" dirty="0" smtClean="0">
                  <a:solidFill>
                    <a:srgbClr val="FF0000"/>
                  </a:solidFill>
                </a:rPr>
                <a:t>(v)</a:t>
              </a:r>
              <a:endParaRPr lang="en-US" dirty="0">
                <a:solidFill>
                  <a:srgbClr val="FF0000"/>
                </a:solidFill>
              </a:endParaRPr>
            </a:p>
          </p:txBody>
        </p:sp>
        <p:sp>
          <p:nvSpPr>
            <p:cNvPr id="16" name="TextBox 15"/>
            <p:cNvSpPr txBox="1"/>
            <p:nvPr/>
          </p:nvSpPr>
          <p:spPr>
            <a:xfrm>
              <a:off x="6695867" y="3578908"/>
              <a:ext cx="597832" cy="315723"/>
            </a:xfrm>
            <a:prstGeom prst="rect">
              <a:avLst/>
            </a:prstGeom>
            <a:noFill/>
          </p:spPr>
          <p:txBody>
            <a:bodyPr wrap="none" rtlCol="0">
              <a:spAutoFit/>
            </a:bodyPr>
            <a:lstStyle/>
            <a:p>
              <a:r>
                <a:rPr lang="en-US" dirty="0" smtClean="0">
                  <a:solidFill>
                    <a:srgbClr val="FF0000"/>
                  </a:solidFill>
                </a:rPr>
                <a:t>Y</a:t>
              </a:r>
              <a:r>
                <a:rPr lang="en-US" baseline="-25000" dirty="0" smtClean="0">
                  <a:solidFill>
                    <a:srgbClr val="FF0000"/>
                  </a:solidFill>
                </a:rPr>
                <a:t>K</a:t>
              </a:r>
              <a:r>
                <a:rPr lang="en-US" baseline="-25000" dirty="0">
                  <a:solidFill>
                    <a:srgbClr val="FF0000"/>
                  </a:solidFill>
                </a:rPr>
                <a:t>1</a:t>
              </a:r>
              <a:r>
                <a:rPr lang="en-US" dirty="0" smtClean="0">
                  <a:solidFill>
                    <a:srgbClr val="FF0000"/>
                  </a:solidFill>
                </a:rPr>
                <a:t>(v)</a:t>
              </a:r>
              <a:endParaRPr lang="en-US" dirty="0">
                <a:solidFill>
                  <a:srgbClr val="FF0000"/>
                </a:solidFill>
              </a:endParaRPr>
            </a:p>
          </p:txBody>
        </p:sp>
        <p:sp>
          <p:nvSpPr>
            <p:cNvPr id="25" name="TextBox 24"/>
            <p:cNvSpPr txBox="1"/>
            <p:nvPr/>
          </p:nvSpPr>
          <p:spPr>
            <a:xfrm>
              <a:off x="5117359" y="2670287"/>
              <a:ext cx="880432" cy="369332"/>
            </a:xfrm>
            <a:prstGeom prst="rect">
              <a:avLst/>
            </a:prstGeom>
            <a:noFill/>
          </p:spPr>
          <p:txBody>
            <a:bodyPr wrap="none" rtlCol="0">
              <a:spAutoFit/>
            </a:bodyPr>
            <a:lstStyle/>
            <a:p>
              <a:r>
                <a:rPr lang="en-US" dirty="0" smtClean="0"/>
                <a:t>………….</a:t>
              </a:r>
              <a:endParaRPr lang="en-US" dirty="0"/>
            </a:p>
          </p:txBody>
        </p:sp>
      </p:grpSp>
      <p:sp>
        <p:nvSpPr>
          <p:cNvPr id="26" name="TextBox 25"/>
          <p:cNvSpPr txBox="1"/>
          <p:nvPr/>
        </p:nvSpPr>
        <p:spPr>
          <a:xfrm>
            <a:off x="7280257" y="6488668"/>
            <a:ext cx="1865978" cy="369332"/>
          </a:xfrm>
          <a:prstGeom prst="rect">
            <a:avLst/>
          </a:prstGeom>
          <a:noFill/>
        </p:spPr>
        <p:txBody>
          <a:bodyPr wrap="none" rtlCol="0">
            <a:spAutoFit/>
          </a:bodyPr>
          <a:lstStyle/>
          <a:p>
            <a:r>
              <a:rPr lang="en-US" b="0" dirty="0" err="1" smtClean="0">
                <a:solidFill>
                  <a:srgbClr val="800000"/>
                </a:solidFill>
                <a:latin typeface="Helvetica Neue Light"/>
                <a:cs typeface="Helvetica Neue Light"/>
              </a:rPr>
              <a:t>Shou</a:t>
            </a:r>
            <a:r>
              <a:rPr lang="en-US" b="0" dirty="0" smtClean="0">
                <a:solidFill>
                  <a:srgbClr val="800000"/>
                </a:solidFill>
                <a:latin typeface="Helvetica Neue Light"/>
                <a:cs typeface="Helvetica Neue Light"/>
              </a:rPr>
              <a:t> et al. 2014</a:t>
            </a:r>
            <a:endParaRPr lang="en-US" b="0" dirty="0">
              <a:solidFill>
                <a:srgbClr val="800000"/>
              </a:solidFill>
              <a:latin typeface="Helvetica Neue Light"/>
              <a:cs typeface="Helvetica Neue Light"/>
            </a:endParaRPr>
          </a:p>
        </p:txBody>
      </p:sp>
    </p:spTree>
    <p:extLst>
      <p:ext uri="{BB962C8B-B14F-4D97-AF65-F5344CB8AC3E}">
        <p14:creationId xmlns:p14="http://schemas.microsoft.com/office/powerpoint/2010/main" val="9929335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366FF"/>
                </a:solidFill>
                <a:latin typeface="Helvetica Neue Light"/>
                <a:cs typeface="Helvetica Neue Light"/>
              </a:rPr>
              <a:t>Kirby Data</a:t>
            </a:r>
            <a:endParaRPr lang="en-US" dirty="0">
              <a:solidFill>
                <a:srgbClr val="3366FF"/>
              </a:solidFill>
              <a:latin typeface="Helvetica Neue Light"/>
              <a:cs typeface="Helvetica Neue Light"/>
            </a:endParaRPr>
          </a:p>
        </p:txBody>
      </p:sp>
      <p:sp>
        <p:nvSpPr>
          <p:cNvPr id="3" name="Content Placeholder 2"/>
          <p:cNvSpPr>
            <a:spLocks noGrp="1"/>
          </p:cNvSpPr>
          <p:nvPr>
            <p:ph idx="1"/>
          </p:nvPr>
        </p:nvSpPr>
        <p:spPr/>
        <p:txBody>
          <a:bodyPr>
            <a:normAutofit fontScale="92500" lnSpcReduction="10000"/>
          </a:bodyPr>
          <a:lstStyle/>
          <a:p>
            <a:pPr>
              <a:lnSpc>
                <a:spcPct val="110000"/>
              </a:lnSpc>
            </a:pPr>
            <a:r>
              <a:rPr lang="en-US" sz="2800" dirty="0">
                <a:latin typeface="Helvetica Neue Light"/>
                <a:cs typeface="Helvetica Neue Light"/>
              </a:rPr>
              <a:t>Resting-state fMRI (</a:t>
            </a:r>
            <a:r>
              <a:rPr lang="en-US" sz="2800" dirty="0" err="1">
                <a:latin typeface="Helvetica Neue Light"/>
                <a:cs typeface="Helvetica Neue Light"/>
              </a:rPr>
              <a:t>rfMRI</a:t>
            </a:r>
            <a:r>
              <a:rPr lang="en-US" sz="2800" dirty="0">
                <a:latin typeface="Helvetica Neue Light"/>
                <a:cs typeface="Helvetica Neue Light"/>
              </a:rPr>
              <a:t>) data from </a:t>
            </a:r>
            <a:r>
              <a:rPr lang="en-US" sz="2800" dirty="0" smtClean="0">
                <a:latin typeface="Helvetica Neue Light"/>
                <a:cs typeface="Helvetica Neue Light"/>
              </a:rPr>
              <a:t>20 </a:t>
            </a:r>
            <a:r>
              <a:rPr lang="en-US" sz="2800" dirty="0">
                <a:latin typeface="Helvetica Neue Light"/>
                <a:cs typeface="Helvetica Neue Light"/>
              </a:rPr>
              <a:t>subjects </a:t>
            </a:r>
            <a:r>
              <a:rPr lang="en-US" sz="2800" dirty="0" smtClean="0">
                <a:latin typeface="Helvetica Neue Light"/>
                <a:cs typeface="Helvetica Neue Light"/>
              </a:rPr>
              <a:t>were </a:t>
            </a:r>
            <a:r>
              <a:rPr lang="en-US" sz="2800" dirty="0">
                <a:latin typeface="Helvetica Neue Light"/>
                <a:cs typeface="Helvetica Neue Light"/>
              </a:rPr>
              <a:t>analyzed. </a:t>
            </a:r>
            <a:endParaRPr lang="en-US" sz="2800" dirty="0">
              <a:solidFill>
                <a:srgbClr val="595959"/>
              </a:solidFill>
              <a:latin typeface="Helvetica Neue Light"/>
              <a:cs typeface="Helvetica Neue Light"/>
            </a:endParaRPr>
          </a:p>
          <a:p>
            <a:pPr lvl="1">
              <a:lnSpc>
                <a:spcPct val="110000"/>
              </a:lnSpc>
            </a:pPr>
            <a:r>
              <a:rPr lang="en-US" sz="2400" dirty="0">
                <a:solidFill>
                  <a:srgbClr val="595959"/>
                </a:solidFill>
                <a:latin typeface="Helvetica Neue Light"/>
                <a:cs typeface="Helvetica Neue Light"/>
              </a:rPr>
              <a:t>Each subject had </a:t>
            </a:r>
            <a:r>
              <a:rPr lang="en-US" sz="2400" dirty="0" smtClean="0">
                <a:solidFill>
                  <a:srgbClr val="595959"/>
                </a:solidFill>
                <a:latin typeface="Helvetica Neue Light"/>
                <a:cs typeface="Helvetica Neue Light"/>
              </a:rPr>
              <a:t>two 7-</a:t>
            </a:r>
            <a:r>
              <a:rPr lang="en-US" sz="2400" dirty="0">
                <a:solidFill>
                  <a:srgbClr val="595959"/>
                </a:solidFill>
                <a:latin typeface="Helvetica Neue Light"/>
                <a:cs typeface="Helvetica Neue Light"/>
              </a:rPr>
              <a:t>min </a:t>
            </a:r>
            <a:r>
              <a:rPr lang="en-US" sz="2400" dirty="0" err="1">
                <a:solidFill>
                  <a:srgbClr val="595959"/>
                </a:solidFill>
                <a:latin typeface="Helvetica Neue Light"/>
                <a:cs typeface="Helvetica Neue Light"/>
              </a:rPr>
              <a:t>rfMRI</a:t>
            </a:r>
            <a:r>
              <a:rPr lang="en-US" sz="2400" dirty="0">
                <a:solidFill>
                  <a:srgbClr val="595959"/>
                </a:solidFill>
                <a:latin typeface="Helvetica Neue Light"/>
                <a:cs typeface="Helvetica Neue Light"/>
              </a:rPr>
              <a:t> runs (TR </a:t>
            </a:r>
            <a:r>
              <a:rPr lang="en-US" sz="2400" dirty="0" smtClean="0">
                <a:solidFill>
                  <a:srgbClr val="595959"/>
                </a:solidFill>
                <a:latin typeface="Helvetica Neue Light"/>
                <a:cs typeface="Helvetica Neue Light"/>
              </a:rPr>
              <a:t>2s</a:t>
            </a:r>
            <a:r>
              <a:rPr lang="en-US" sz="2400" dirty="0">
                <a:solidFill>
                  <a:srgbClr val="595959"/>
                </a:solidFill>
                <a:latin typeface="Helvetica Neue Light"/>
                <a:cs typeface="Helvetica Neue Light"/>
              </a:rPr>
              <a:t>). </a:t>
            </a:r>
          </a:p>
          <a:p>
            <a:pPr lvl="1">
              <a:lnSpc>
                <a:spcPct val="110000"/>
              </a:lnSpc>
            </a:pPr>
            <a:r>
              <a:rPr lang="en-US" sz="2400" dirty="0" smtClean="0">
                <a:solidFill>
                  <a:srgbClr val="595959"/>
                </a:solidFill>
                <a:latin typeface="Helvetica Neue Light"/>
                <a:cs typeface="Helvetica Neue Light"/>
              </a:rPr>
              <a:t>Group</a:t>
            </a:r>
            <a:r>
              <a:rPr lang="en-US" sz="2400" dirty="0">
                <a:solidFill>
                  <a:srgbClr val="595959"/>
                </a:solidFill>
                <a:latin typeface="Helvetica Neue Light"/>
                <a:cs typeface="Helvetica Neue Light"/>
              </a:rPr>
              <a:t>-average brain </a:t>
            </a:r>
            <a:r>
              <a:rPr lang="en-US" sz="2400" dirty="0" err="1">
                <a:solidFill>
                  <a:srgbClr val="595959"/>
                </a:solidFill>
                <a:latin typeface="Helvetica Neue Light"/>
                <a:cs typeface="Helvetica Neue Light"/>
              </a:rPr>
              <a:t>parcellations</a:t>
            </a:r>
            <a:r>
              <a:rPr lang="en-US" sz="2400" dirty="0">
                <a:solidFill>
                  <a:srgbClr val="595959"/>
                </a:solidFill>
                <a:latin typeface="Helvetica Neue Light"/>
                <a:cs typeface="Helvetica Neue Light"/>
              </a:rPr>
              <a:t> were obtained by applying spatial-</a:t>
            </a:r>
            <a:r>
              <a:rPr lang="en-US" sz="2400" dirty="0" smtClean="0">
                <a:solidFill>
                  <a:srgbClr val="595959"/>
                </a:solidFill>
                <a:latin typeface="Helvetica Neue Light"/>
                <a:cs typeface="Helvetica Neue Light"/>
              </a:rPr>
              <a:t>ICA (Q=39). </a:t>
            </a:r>
            <a:endParaRPr lang="en-US" sz="2400" dirty="0">
              <a:solidFill>
                <a:srgbClr val="595959"/>
              </a:solidFill>
              <a:latin typeface="Helvetica Neue Light"/>
              <a:cs typeface="Helvetica Neue Light"/>
            </a:endParaRPr>
          </a:p>
          <a:p>
            <a:pPr lvl="2">
              <a:lnSpc>
                <a:spcPct val="110000"/>
              </a:lnSpc>
              <a:buFont typeface="Wingdings" charset="2"/>
              <a:buChar char="§"/>
            </a:pPr>
            <a:r>
              <a:rPr lang="en-US" sz="2200" dirty="0" smtClean="0">
                <a:solidFill>
                  <a:srgbClr val="660066"/>
                </a:solidFill>
                <a:latin typeface="Helvetica Neue Light"/>
                <a:cs typeface="Helvetica Neue Light"/>
              </a:rPr>
              <a:t>Subject</a:t>
            </a:r>
            <a:r>
              <a:rPr lang="en-US" sz="2200" dirty="0">
                <a:solidFill>
                  <a:srgbClr val="660066"/>
                </a:solidFill>
                <a:latin typeface="Helvetica Neue Light"/>
                <a:cs typeface="Helvetica Neue Light"/>
              </a:rPr>
              <a:t>-</a:t>
            </a:r>
            <a:r>
              <a:rPr lang="en-US" sz="2200" dirty="0" smtClean="0">
                <a:solidFill>
                  <a:srgbClr val="660066"/>
                </a:solidFill>
                <a:latin typeface="Helvetica Neue Light"/>
                <a:cs typeface="Helvetica Neue Light"/>
              </a:rPr>
              <a:t>specific </a:t>
            </a:r>
            <a:r>
              <a:rPr lang="en-US" sz="2200" dirty="0">
                <a:solidFill>
                  <a:srgbClr val="660066"/>
                </a:solidFill>
                <a:latin typeface="Helvetica Neue Light"/>
                <a:cs typeface="Helvetica Neue Light"/>
              </a:rPr>
              <a:t>parcel time series </a:t>
            </a:r>
            <a:r>
              <a:rPr lang="en-US" sz="2200" dirty="0" smtClean="0">
                <a:solidFill>
                  <a:srgbClr val="660066"/>
                </a:solidFill>
                <a:latin typeface="Helvetica Neue Light"/>
                <a:cs typeface="Helvetica Neue Light"/>
              </a:rPr>
              <a:t>used </a:t>
            </a:r>
            <a:r>
              <a:rPr lang="en-US" sz="2200" dirty="0">
                <a:solidFill>
                  <a:srgbClr val="660066"/>
                </a:solidFill>
                <a:latin typeface="Helvetica Neue Light"/>
                <a:cs typeface="Helvetica Neue Light"/>
              </a:rPr>
              <a:t>as input data for our analysis</a:t>
            </a:r>
            <a:r>
              <a:rPr lang="en-US" sz="2200" dirty="0" smtClean="0">
                <a:solidFill>
                  <a:srgbClr val="660066"/>
                </a:solidFill>
                <a:latin typeface="Helvetica Neue Light"/>
                <a:cs typeface="Helvetica Neue Light"/>
              </a:rPr>
              <a:t>.</a:t>
            </a:r>
          </a:p>
          <a:p>
            <a:pPr lvl="2">
              <a:lnSpc>
                <a:spcPct val="110000"/>
              </a:lnSpc>
              <a:buFont typeface="Wingdings" charset="2"/>
              <a:buChar char="§"/>
            </a:pPr>
            <a:r>
              <a:rPr lang="en-US" sz="2200" dirty="0" smtClean="0">
                <a:solidFill>
                  <a:srgbClr val="660066"/>
                </a:solidFill>
                <a:latin typeface="Helvetica Neue Light"/>
                <a:cs typeface="Helvetica Neue Light"/>
              </a:rPr>
              <a:t>21 characterized as signal, 18 as noise components.</a:t>
            </a:r>
          </a:p>
          <a:p>
            <a:pPr lvl="1">
              <a:lnSpc>
                <a:spcPct val="110000"/>
              </a:lnSpc>
            </a:pPr>
            <a:r>
              <a:rPr lang="en-US" sz="2400" dirty="0" smtClean="0">
                <a:solidFill>
                  <a:srgbClr val="595959"/>
                </a:solidFill>
                <a:latin typeface="Helvetica Neue Light"/>
                <a:cs typeface="Helvetica Neue Light"/>
              </a:rPr>
              <a:t>Applied sliding window (n=30), tapered sliding window (n=22, </a:t>
            </a:r>
            <a:r>
              <a:rPr lang="en-US" sz="2400" dirty="0" err="1" smtClean="0">
                <a:solidFill>
                  <a:srgbClr val="595959"/>
                </a:solidFill>
                <a:latin typeface="Helvetica Neue Light"/>
                <a:cs typeface="Helvetica Neue Light"/>
              </a:rPr>
              <a:t>σ</a:t>
            </a:r>
            <a:r>
              <a:rPr lang="en-US" sz="2400" dirty="0" smtClean="0">
                <a:solidFill>
                  <a:srgbClr val="595959"/>
                </a:solidFill>
                <a:latin typeface="Helvetica Neue Light"/>
                <a:cs typeface="Helvetica Neue Light"/>
              </a:rPr>
              <a:t>=3) and DCC.</a:t>
            </a:r>
          </a:p>
          <a:p>
            <a:pPr lvl="1">
              <a:lnSpc>
                <a:spcPct val="110000"/>
              </a:lnSpc>
            </a:pPr>
            <a:r>
              <a:rPr lang="en-US" sz="2400" dirty="0" smtClean="0">
                <a:solidFill>
                  <a:schemeClr val="tx1">
                    <a:lumMod val="65000"/>
                    <a:lumOff val="35000"/>
                  </a:schemeClr>
                </a:solidFill>
                <a:latin typeface="Helvetica Neue Light"/>
                <a:cs typeface="Helvetica Neue Light"/>
              </a:rPr>
              <a:t>Computed mean and variance of dynamic correlation.</a:t>
            </a:r>
            <a:endParaRPr lang="en-US" sz="2400" dirty="0">
              <a:solidFill>
                <a:schemeClr val="tx1">
                  <a:lumMod val="65000"/>
                  <a:lumOff val="35000"/>
                </a:schemeClr>
              </a:solidFill>
              <a:latin typeface="Helvetica Neue Light"/>
              <a:cs typeface="Helvetica Neue Light"/>
            </a:endParaRPr>
          </a:p>
          <a:p>
            <a:pPr lvl="1">
              <a:lnSpc>
                <a:spcPct val="110000"/>
              </a:lnSpc>
            </a:pPr>
            <a:r>
              <a:rPr lang="en-US" sz="2400" dirty="0" smtClean="0">
                <a:solidFill>
                  <a:schemeClr val="tx1">
                    <a:lumMod val="65000"/>
                    <a:lumOff val="35000"/>
                  </a:schemeClr>
                </a:solidFill>
                <a:latin typeface="Helvetica Neue Light"/>
                <a:cs typeface="Helvetica Neue Light"/>
              </a:rPr>
              <a:t>Assessed reliability using ICC</a:t>
            </a:r>
            <a:r>
              <a:rPr lang="en-US" sz="2400" dirty="0">
                <a:solidFill>
                  <a:schemeClr val="tx1">
                    <a:lumMod val="65000"/>
                    <a:lumOff val="35000"/>
                  </a:schemeClr>
                </a:solidFill>
                <a:latin typeface="Helvetica Neue Light"/>
                <a:cs typeface="Helvetica Neue Light"/>
              </a:rPr>
              <a:t> </a:t>
            </a:r>
            <a:r>
              <a:rPr lang="en-US" sz="2400" dirty="0" smtClean="0">
                <a:solidFill>
                  <a:schemeClr val="tx1">
                    <a:lumMod val="65000"/>
                    <a:lumOff val="35000"/>
                  </a:schemeClr>
                </a:solidFill>
                <a:latin typeface="Helvetica Neue Light"/>
                <a:cs typeface="Helvetica Neue Light"/>
              </a:rPr>
              <a:t>and I2C2.</a:t>
            </a:r>
          </a:p>
          <a:p>
            <a:pPr lvl="1">
              <a:lnSpc>
                <a:spcPct val="110000"/>
              </a:lnSpc>
            </a:pPr>
            <a:r>
              <a:rPr lang="en-US" sz="2400" dirty="0" smtClean="0">
                <a:solidFill>
                  <a:schemeClr val="tx1">
                    <a:lumMod val="65000"/>
                    <a:lumOff val="35000"/>
                  </a:schemeClr>
                </a:solidFill>
                <a:latin typeface="Helvetica Neue Light"/>
                <a:cs typeface="Helvetica Neue Light"/>
              </a:rPr>
              <a:t>Applied DCD and K-means to determine brain states.</a:t>
            </a:r>
            <a:endParaRPr lang="en-US" sz="2400" dirty="0">
              <a:solidFill>
                <a:schemeClr val="tx1">
                  <a:lumMod val="65000"/>
                  <a:lumOff val="35000"/>
                </a:schemeClr>
              </a:solidFill>
              <a:latin typeface="Helvetica Neue Light"/>
              <a:cs typeface="Helvetica Neue Light"/>
            </a:endParaRPr>
          </a:p>
        </p:txBody>
      </p:sp>
    </p:spTree>
    <p:extLst>
      <p:ext uri="{BB962C8B-B14F-4D97-AF65-F5344CB8AC3E}">
        <p14:creationId xmlns:p14="http://schemas.microsoft.com/office/powerpoint/2010/main" val="274091388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278" y="1107818"/>
            <a:ext cx="7315200" cy="5485180"/>
          </a:xfrm>
          <a:prstGeom prst="rect">
            <a:avLst/>
          </a:prstGeom>
        </p:spPr>
      </p:pic>
      <p:sp>
        <p:nvSpPr>
          <p:cNvPr id="5" name="Title 4"/>
          <p:cNvSpPr>
            <a:spLocks noGrp="1"/>
          </p:cNvSpPr>
          <p:nvPr>
            <p:ph type="title"/>
          </p:nvPr>
        </p:nvSpPr>
        <p:spPr/>
        <p:txBody>
          <a:bodyPr/>
          <a:lstStyle/>
          <a:p>
            <a:r>
              <a:rPr lang="en-US" dirty="0" smtClean="0">
                <a:solidFill>
                  <a:srgbClr val="3366FF"/>
                </a:solidFill>
                <a:latin typeface="Helvetica Neue Light"/>
                <a:cs typeface="Helvetica Neue Light"/>
              </a:rPr>
              <a:t>Reliability</a:t>
            </a:r>
            <a:endParaRPr lang="en-US" dirty="0">
              <a:solidFill>
                <a:srgbClr val="3366FF"/>
              </a:solidFill>
              <a:latin typeface="Helvetica Neue Light"/>
              <a:cs typeface="Helvetica Neue Light"/>
            </a:endParaRPr>
          </a:p>
        </p:txBody>
      </p:sp>
      <p:sp>
        <p:nvSpPr>
          <p:cNvPr id="2" name="TextBox 1"/>
          <p:cNvSpPr txBox="1"/>
          <p:nvPr/>
        </p:nvSpPr>
        <p:spPr>
          <a:xfrm>
            <a:off x="702605" y="1891396"/>
            <a:ext cx="492443" cy="369332"/>
          </a:xfrm>
          <a:prstGeom prst="rect">
            <a:avLst/>
          </a:prstGeom>
          <a:noFill/>
        </p:spPr>
        <p:txBody>
          <a:bodyPr wrap="none" rtlCol="0">
            <a:spAutoFit/>
          </a:bodyPr>
          <a:lstStyle/>
          <a:p>
            <a:r>
              <a:rPr lang="en-US" dirty="0" smtClean="0"/>
              <a:t>ICC</a:t>
            </a:r>
            <a:endParaRPr lang="en-US" dirty="0"/>
          </a:p>
        </p:txBody>
      </p:sp>
      <p:sp>
        <p:nvSpPr>
          <p:cNvPr id="6" name="TextBox 5"/>
          <p:cNvSpPr txBox="1"/>
          <p:nvPr/>
        </p:nvSpPr>
        <p:spPr>
          <a:xfrm>
            <a:off x="702605" y="4570161"/>
            <a:ext cx="599894" cy="369332"/>
          </a:xfrm>
          <a:prstGeom prst="rect">
            <a:avLst/>
          </a:prstGeom>
          <a:noFill/>
        </p:spPr>
        <p:txBody>
          <a:bodyPr wrap="none" rtlCol="0">
            <a:spAutoFit/>
          </a:bodyPr>
          <a:lstStyle/>
          <a:p>
            <a:r>
              <a:rPr lang="en-US" dirty="0" smtClean="0"/>
              <a:t>I2C2</a:t>
            </a:r>
            <a:endParaRPr lang="en-US" dirty="0"/>
          </a:p>
        </p:txBody>
      </p:sp>
    </p:spTree>
    <p:extLst>
      <p:ext uri="{BB962C8B-B14F-4D97-AF65-F5344CB8AC3E}">
        <p14:creationId xmlns:p14="http://schemas.microsoft.com/office/powerpoint/2010/main" val="82414192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3366FF"/>
                </a:solidFill>
                <a:latin typeface="Helvetica Neue Light"/>
                <a:cs typeface="Helvetica Neue Light"/>
              </a:rPr>
              <a:t>Variance of the Dynamic Correlation</a:t>
            </a:r>
            <a:endParaRPr lang="en-US" dirty="0">
              <a:solidFill>
                <a:srgbClr val="3366FF"/>
              </a:solidFill>
              <a:latin typeface="Helvetica Neue Light"/>
              <a:cs typeface="Helvetica Neue Light"/>
            </a:endParaRPr>
          </a:p>
        </p:txBody>
      </p:sp>
      <p:pic>
        <p:nvPicPr>
          <p:cNvPr id="4" name="Picture 3" descr="Slide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476" y="1107817"/>
            <a:ext cx="7315200" cy="5485180"/>
          </a:xfrm>
          <a:prstGeom prst="rect">
            <a:avLst/>
          </a:prstGeom>
        </p:spPr>
      </p:pic>
    </p:spTree>
    <p:extLst>
      <p:ext uri="{BB962C8B-B14F-4D97-AF65-F5344CB8AC3E}">
        <p14:creationId xmlns:p14="http://schemas.microsoft.com/office/powerpoint/2010/main" val="248181378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p:cNvSpPr>
            <a:spLocks noGrp="1"/>
          </p:cNvSpPr>
          <p:nvPr>
            <p:ph type="title"/>
          </p:nvPr>
        </p:nvSpPr>
        <p:spPr/>
        <p:txBody>
          <a:bodyPr/>
          <a:lstStyle/>
          <a:p>
            <a:r>
              <a:rPr lang="en-US" dirty="0" smtClean="0">
                <a:solidFill>
                  <a:srgbClr val="3366FF"/>
                </a:solidFill>
                <a:latin typeface="Helvetica Neue Light"/>
                <a:cs typeface="Helvetica Neue Light"/>
              </a:rPr>
              <a:t>Dynamic Connectivity</a:t>
            </a:r>
          </a:p>
        </p:txBody>
      </p:sp>
      <p:sp>
        <p:nvSpPr>
          <p:cNvPr id="3" name="Content Placeholder 2"/>
          <p:cNvSpPr>
            <a:spLocks noGrp="1"/>
          </p:cNvSpPr>
          <p:nvPr>
            <p:ph idx="1"/>
          </p:nvPr>
        </p:nvSpPr>
        <p:spPr/>
        <p:txBody>
          <a:bodyPr>
            <a:noAutofit/>
          </a:bodyPr>
          <a:lstStyle/>
          <a:p>
            <a:pPr>
              <a:defRPr/>
            </a:pPr>
            <a:r>
              <a:rPr lang="en-US" sz="2600" dirty="0" smtClean="0">
                <a:latin typeface="Helvetica Neue Light"/>
                <a:cs typeface="Helvetica Neue Light"/>
              </a:rPr>
              <a:t>To </a:t>
            </a:r>
            <a:r>
              <a:rPr lang="en-US" sz="2600" dirty="0">
                <a:latin typeface="Helvetica Neue Light"/>
                <a:cs typeface="Helvetica Neue Light"/>
              </a:rPr>
              <a:t>date, </a:t>
            </a:r>
            <a:r>
              <a:rPr lang="en-US" sz="2600" dirty="0" smtClean="0">
                <a:latin typeface="Helvetica Neue Light"/>
                <a:cs typeface="Helvetica Neue Light"/>
              </a:rPr>
              <a:t>most </a:t>
            </a:r>
            <a:r>
              <a:rPr lang="en-US" sz="2600" dirty="0">
                <a:solidFill>
                  <a:srgbClr val="000000"/>
                </a:solidFill>
                <a:latin typeface="Helvetica Neue Light"/>
                <a:cs typeface="Helvetica Neue Light"/>
              </a:rPr>
              <a:t>resting state </a:t>
            </a:r>
            <a:r>
              <a:rPr lang="en-US" sz="2600" dirty="0" smtClean="0">
                <a:solidFill>
                  <a:srgbClr val="000000"/>
                </a:solidFill>
                <a:latin typeface="Helvetica Neue Light"/>
                <a:cs typeface="Helvetica Neue Light"/>
              </a:rPr>
              <a:t>fMRI</a:t>
            </a:r>
            <a:r>
              <a:rPr lang="en-US" sz="2600" dirty="0" smtClean="0">
                <a:latin typeface="Helvetica Neue Light"/>
                <a:cs typeface="Helvetica Neue Light"/>
              </a:rPr>
              <a:t> studies </a:t>
            </a:r>
            <a:r>
              <a:rPr lang="en-US" sz="2600" dirty="0">
                <a:latin typeface="Helvetica Neue Light"/>
                <a:cs typeface="Helvetica Neue Light"/>
              </a:rPr>
              <a:t>have assumed that the functional </a:t>
            </a:r>
            <a:r>
              <a:rPr lang="en-US" sz="2600" dirty="0" smtClean="0">
                <a:latin typeface="Helvetica Neue Light"/>
                <a:cs typeface="Helvetica Neue Light"/>
              </a:rPr>
              <a:t>connectivity between distinct </a:t>
            </a:r>
            <a:r>
              <a:rPr lang="en-US" sz="2600" dirty="0">
                <a:latin typeface="Helvetica Neue Light"/>
                <a:cs typeface="Helvetica Neue Light"/>
              </a:rPr>
              <a:t>brain regions is </a:t>
            </a:r>
            <a:r>
              <a:rPr lang="en-US" sz="2600" dirty="0" smtClean="0">
                <a:latin typeface="Helvetica Neue Light"/>
                <a:cs typeface="Helvetica Neue Light"/>
              </a:rPr>
              <a:t>constant across time.</a:t>
            </a:r>
            <a:endParaRPr lang="en-US" sz="2600" dirty="0">
              <a:solidFill>
                <a:srgbClr val="000000"/>
              </a:solidFill>
              <a:latin typeface="Helvetica Neue Light"/>
              <a:cs typeface="Helvetica Neue Light"/>
            </a:endParaRPr>
          </a:p>
          <a:p>
            <a:pPr>
              <a:defRPr/>
            </a:pPr>
            <a:endParaRPr lang="en-US" sz="2600" dirty="0">
              <a:solidFill>
                <a:srgbClr val="000000"/>
              </a:solidFill>
              <a:latin typeface="Helvetica Neue Light"/>
              <a:cs typeface="Helvetica Neue Light"/>
            </a:endParaRPr>
          </a:p>
          <a:p>
            <a:pPr>
              <a:defRPr/>
            </a:pPr>
            <a:r>
              <a:rPr lang="en-US" sz="2600" dirty="0">
                <a:solidFill>
                  <a:srgbClr val="000000"/>
                </a:solidFill>
                <a:latin typeface="Helvetica Neue Light"/>
                <a:cs typeface="Helvetica Neue Light"/>
              </a:rPr>
              <a:t>Recently, there has </a:t>
            </a:r>
            <a:r>
              <a:rPr lang="en-US" sz="2600" dirty="0">
                <a:latin typeface="Helvetica Neue Light"/>
                <a:cs typeface="Helvetica Neue Light"/>
              </a:rPr>
              <a:t>been interest in quantifying possible dynamic changes in </a:t>
            </a:r>
            <a:r>
              <a:rPr lang="en-US" sz="2600" dirty="0" smtClean="0">
                <a:latin typeface="Helvetica Neue Light"/>
                <a:cs typeface="Helvetica Neue Light"/>
              </a:rPr>
              <a:t>connectivity</a:t>
            </a:r>
            <a:r>
              <a:rPr lang="en-US" sz="2600" dirty="0" smtClean="0">
                <a:solidFill>
                  <a:srgbClr val="000000"/>
                </a:solidFill>
                <a:latin typeface="Helvetica Neue Light"/>
                <a:cs typeface="Helvetica Neue Light"/>
              </a:rPr>
              <a:t>.</a:t>
            </a:r>
            <a:endParaRPr lang="en-US" sz="2600" dirty="0">
              <a:solidFill>
                <a:srgbClr val="000000"/>
              </a:solidFill>
              <a:latin typeface="Helvetica Neue Light"/>
              <a:cs typeface="Helvetica Neue Light"/>
            </a:endParaRPr>
          </a:p>
          <a:p>
            <a:pPr>
              <a:defRPr/>
            </a:pPr>
            <a:endParaRPr lang="en-US" sz="2600" dirty="0">
              <a:solidFill>
                <a:srgbClr val="000000"/>
              </a:solidFill>
              <a:latin typeface="Helvetica Neue Light"/>
              <a:cs typeface="Helvetica Neue Light"/>
            </a:endParaRPr>
          </a:p>
          <a:p>
            <a:pPr>
              <a:defRPr/>
            </a:pPr>
            <a:r>
              <a:rPr lang="en-US" sz="2600" dirty="0" smtClean="0">
                <a:solidFill>
                  <a:srgbClr val="000000"/>
                </a:solidFill>
                <a:latin typeface="Helvetica Neue Light"/>
                <a:cs typeface="Helvetica Neue Light"/>
              </a:rPr>
              <a:t>Research </a:t>
            </a:r>
            <a:r>
              <a:rPr lang="en-US" sz="2600" dirty="0">
                <a:solidFill>
                  <a:srgbClr val="000000"/>
                </a:solidFill>
                <a:latin typeface="Helvetica Neue Light"/>
                <a:cs typeface="Helvetica Neue Light"/>
              </a:rPr>
              <a:t>classifying </a:t>
            </a:r>
            <a:r>
              <a:rPr lang="en-US" sz="2600" dirty="0" smtClean="0">
                <a:solidFill>
                  <a:srgbClr val="000000"/>
                </a:solidFill>
                <a:latin typeface="Helvetica Neue Light"/>
                <a:cs typeface="Helvetica Neue Light"/>
              </a:rPr>
              <a:t>connectivity into </a:t>
            </a:r>
            <a:r>
              <a:rPr lang="en-US" sz="2600" dirty="0">
                <a:solidFill>
                  <a:srgbClr val="000000"/>
                </a:solidFill>
                <a:latin typeface="Helvetica Neue Light"/>
                <a:cs typeface="Helvetica Neue Light"/>
              </a:rPr>
              <a:t>distinct states has demonstrated that </a:t>
            </a:r>
            <a:r>
              <a:rPr lang="en-US" sz="2600" dirty="0" smtClean="0">
                <a:solidFill>
                  <a:srgbClr val="000000"/>
                </a:solidFill>
                <a:latin typeface="Helvetica Neue Light"/>
                <a:cs typeface="Helvetica Neue Light"/>
              </a:rPr>
              <a:t>the </a:t>
            </a:r>
            <a:r>
              <a:rPr lang="en-US" sz="2600" dirty="0">
                <a:solidFill>
                  <a:srgbClr val="000000"/>
                </a:solidFill>
                <a:latin typeface="Helvetica Neue Light"/>
                <a:cs typeface="Helvetica Neue Light"/>
              </a:rPr>
              <a:t>amount of time spent in specific states and the number of transitions between states, vary due to meaningful individual differences </a:t>
            </a:r>
            <a:r>
              <a:rPr lang="en-US" sz="2600" dirty="0" smtClean="0">
                <a:solidFill>
                  <a:srgbClr val="000000"/>
                </a:solidFill>
                <a:latin typeface="Helvetica Neue Light"/>
                <a:cs typeface="Helvetica Neue Light"/>
              </a:rPr>
              <a:t>(e.g., age or </a:t>
            </a:r>
            <a:r>
              <a:rPr lang="en-US" sz="2600" dirty="0">
                <a:solidFill>
                  <a:srgbClr val="000000"/>
                </a:solidFill>
                <a:latin typeface="Helvetica Neue Light"/>
                <a:cs typeface="Helvetica Neue Light"/>
              </a:rPr>
              <a:t>disease </a:t>
            </a:r>
            <a:r>
              <a:rPr lang="en-US" sz="2600" dirty="0" smtClean="0">
                <a:solidFill>
                  <a:srgbClr val="000000"/>
                </a:solidFill>
                <a:latin typeface="Helvetica Neue Light"/>
                <a:cs typeface="Helvetica Neue Light"/>
              </a:rPr>
              <a:t>status). </a:t>
            </a:r>
          </a:p>
        </p:txBody>
      </p:sp>
    </p:spTree>
    <p:extLst>
      <p:ext uri="{BB962C8B-B14F-4D97-AF65-F5344CB8AC3E}">
        <p14:creationId xmlns:p14="http://schemas.microsoft.com/office/powerpoint/2010/main" val="191204598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3366FF"/>
                </a:solidFill>
                <a:latin typeface="Helvetica Neue Light"/>
                <a:cs typeface="Helvetica Neue Light"/>
              </a:rPr>
              <a:t>Signal &amp; Noise</a:t>
            </a:r>
            <a:endParaRPr lang="en-US" dirty="0">
              <a:solidFill>
                <a:srgbClr val="3366FF"/>
              </a:solidFill>
              <a:latin typeface="Helvetica Neue Light"/>
              <a:cs typeface="Helvetica Neue Light"/>
            </a:endParaRPr>
          </a:p>
        </p:txBody>
      </p:sp>
      <p:pic>
        <p:nvPicPr>
          <p:cNvPr id="4" name="Picture 3" descr="Slide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209" y="1107818"/>
            <a:ext cx="7315200" cy="5485180"/>
          </a:xfrm>
          <a:prstGeom prst="rect">
            <a:avLst/>
          </a:prstGeom>
        </p:spPr>
      </p:pic>
    </p:spTree>
    <p:extLst>
      <p:ext uri="{BB962C8B-B14F-4D97-AF65-F5344CB8AC3E}">
        <p14:creationId xmlns:p14="http://schemas.microsoft.com/office/powerpoint/2010/main" val="299909399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3366FF"/>
                </a:solidFill>
                <a:latin typeface="Helvetica Neue Light"/>
                <a:cs typeface="Helvetica Neue Light"/>
              </a:rPr>
              <a:t>Brain States – DCC/k-means</a:t>
            </a:r>
            <a:endParaRPr lang="en-US" dirty="0">
              <a:solidFill>
                <a:srgbClr val="3366FF"/>
              </a:solidFill>
              <a:latin typeface="Helvetica Neue Light"/>
              <a:cs typeface="Helvetica Neue Light"/>
            </a:endParaRPr>
          </a:p>
        </p:txBody>
      </p:sp>
      <p:pic>
        <p:nvPicPr>
          <p:cNvPr id="4" name="Picture 3" descr="Slide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969" y="1067288"/>
            <a:ext cx="7315200" cy="5485180"/>
          </a:xfrm>
          <a:prstGeom prst="rect">
            <a:avLst/>
          </a:prstGeom>
        </p:spPr>
      </p:pic>
    </p:spTree>
    <p:extLst>
      <p:ext uri="{BB962C8B-B14F-4D97-AF65-F5344CB8AC3E}">
        <p14:creationId xmlns:p14="http://schemas.microsoft.com/office/powerpoint/2010/main" val="394007848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3366FF"/>
                </a:solidFill>
                <a:latin typeface="Helvetica Neue Light"/>
                <a:cs typeface="Helvetica Neue Light"/>
              </a:rPr>
              <a:t>Brain States - DCD</a:t>
            </a:r>
            <a:endParaRPr lang="en-US" dirty="0">
              <a:solidFill>
                <a:srgbClr val="3366FF"/>
              </a:solidFill>
              <a:latin typeface="Helvetica Neue Light"/>
              <a:cs typeface="Helvetica Neue Light"/>
            </a:endParaRPr>
          </a:p>
        </p:txBody>
      </p:sp>
      <p:pic>
        <p:nvPicPr>
          <p:cNvPr id="4" name="Picture 3" descr="Slide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259" y="1068814"/>
            <a:ext cx="7315200" cy="5485180"/>
          </a:xfrm>
          <a:prstGeom prst="rect">
            <a:avLst/>
          </a:prstGeom>
        </p:spPr>
      </p:pic>
    </p:spTree>
    <p:extLst>
      <p:ext uri="{BB962C8B-B14F-4D97-AF65-F5344CB8AC3E}">
        <p14:creationId xmlns:p14="http://schemas.microsoft.com/office/powerpoint/2010/main" val="198489112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366FF"/>
                </a:solidFill>
                <a:latin typeface="Helvetica Neue Light"/>
                <a:cs typeface="Helvetica Neue Light"/>
              </a:rPr>
              <a:t>HCP Data</a:t>
            </a:r>
            <a:endParaRPr lang="en-US" dirty="0">
              <a:solidFill>
                <a:srgbClr val="3366FF"/>
              </a:solidFill>
              <a:latin typeface="Helvetica Neue Light"/>
              <a:cs typeface="Helvetica Neue Light"/>
            </a:endParaRPr>
          </a:p>
        </p:txBody>
      </p:sp>
      <p:sp>
        <p:nvSpPr>
          <p:cNvPr id="3" name="Content Placeholder 2"/>
          <p:cNvSpPr>
            <a:spLocks noGrp="1"/>
          </p:cNvSpPr>
          <p:nvPr>
            <p:ph idx="1"/>
          </p:nvPr>
        </p:nvSpPr>
        <p:spPr/>
        <p:txBody>
          <a:bodyPr>
            <a:normAutofit fontScale="92500"/>
          </a:bodyPr>
          <a:lstStyle/>
          <a:p>
            <a:pPr>
              <a:lnSpc>
                <a:spcPct val="110000"/>
              </a:lnSpc>
            </a:pPr>
            <a:r>
              <a:rPr lang="en-US" sz="2800" dirty="0">
                <a:latin typeface="Helvetica Neue Light"/>
                <a:cs typeface="Helvetica Neue Light"/>
              </a:rPr>
              <a:t>Resting-state fMRI (</a:t>
            </a:r>
            <a:r>
              <a:rPr lang="en-US" sz="2800" dirty="0" err="1">
                <a:latin typeface="Helvetica Neue Light"/>
                <a:cs typeface="Helvetica Neue Light"/>
              </a:rPr>
              <a:t>rfMRI</a:t>
            </a:r>
            <a:r>
              <a:rPr lang="en-US" sz="2800" dirty="0">
                <a:latin typeface="Helvetica Neue Light"/>
                <a:cs typeface="Helvetica Neue Light"/>
              </a:rPr>
              <a:t>) data from </a:t>
            </a:r>
            <a:r>
              <a:rPr lang="en-US" sz="2800" dirty="0" smtClean="0">
                <a:latin typeface="Helvetica Neue Light"/>
                <a:cs typeface="Helvetica Neue Light"/>
              </a:rPr>
              <a:t>461 </a:t>
            </a:r>
            <a:r>
              <a:rPr lang="en-US" sz="2800" dirty="0">
                <a:latin typeface="Helvetica Neue Light"/>
                <a:cs typeface="Helvetica Neue Light"/>
              </a:rPr>
              <a:t>subjects </a:t>
            </a:r>
            <a:r>
              <a:rPr lang="en-US" sz="2800" dirty="0" smtClean="0">
                <a:latin typeface="Helvetica Neue Light"/>
                <a:cs typeface="Helvetica Neue Light"/>
              </a:rPr>
              <a:t>were </a:t>
            </a:r>
            <a:r>
              <a:rPr lang="en-US" sz="2800" dirty="0">
                <a:latin typeface="Helvetica Neue Light"/>
                <a:cs typeface="Helvetica Neue Light"/>
              </a:rPr>
              <a:t>analyzed. </a:t>
            </a:r>
            <a:endParaRPr lang="en-US" sz="2800" dirty="0">
              <a:solidFill>
                <a:srgbClr val="595959"/>
              </a:solidFill>
              <a:latin typeface="Helvetica Neue Light"/>
              <a:cs typeface="Helvetica Neue Light"/>
            </a:endParaRPr>
          </a:p>
          <a:p>
            <a:pPr lvl="1">
              <a:lnSpc>
                <a:spcPct val="110000"/>
              </a:lnSpc>
            </a:pPr>
            <a:r>
              <a:rPr lang="en-US" sz="2400" dirty="0">
                <a:solidFill>
                  <a:srgbClr val="595959"/>
                </a:solidFill>
                <a:latin typeface="Helvetica Neue Light"/>
                <a:cs typeface="Helvetica Neue Light"/>
              </a:rPr>
              <a:t>Each subject had </a:t>
            </a:r>
            <a:r>
              <a:rPr lang="en-US" sz="2400" dirty="0" smtClean="0">
                <a:solidFill>
                  <a:srgbClr val="595959"/>
                </a:solidFill>
                <a:latin typeface="Helvetica Neue Light"/>
                <a:cs typeface="Helvetica Neue Light"/>
              </a:rPr>
              <a:t>four 15-</a:t>
            </a:r>
            <a:r>
              <a:rPr lang="en-US" sz="2400" dirty="0">
                <a:solidFill>
                  <a:srgbClr val="595959"/>
                </a:solidFill>
                <a:latin typeface="Helvetica Neue Light"/>
                <a:cs typeface="Helvetica Neue Light"/>
              </a:rPr>
              <a:t>min </a:t>
            </a:r>
            <a:r>
              <a:rPr lang="en-US" sz="2400" dirty="0" err="1">
                <a:solidFill>
                  <a:srgbClr val="595959"/>
                </a:solidFill>
                <a:latin typeface="Helvetica Neue Light"/>
                <a:cs typeface="Helvetica Neue Light"/>
              </a:rPr>
              <a:t>rfMRI</a:t>
            </a:r>
            <a:r>
              <a:rPr lang="en-US" sz="2400" dirty="0">
                <a:solidFill>
                  <a:srgbClr val="595959"/>
                </a:solidFill>
                <a:latin typeface="Helvetica Neue Light"/>
                <a:cs typeface="Helvetica Neue Light"/>
              </a:rPr>
              <a:t> runs (TR 0.72s). </a:t>
            </a:r>
          </a:p>
          <a:p>
            <a:pPr lvl="1">
              <a:lnSpc>
                <a:spcPct val="110000"/>
              </a:lnSpc>
            </a:pPr>
            <a:r>
              <a:rPr lang="en-US" sz="2400" dirty="0" smtClean="0">
                <a:solidFill>
                  <a:srgbClr val="595959"/>
                </a:solidFill>
                <a:latin typeface="Helvetica Neue Light"/>
                <a:cs typeface="Helvetica Neue Light"/>
              </a:rPr>
              <a:t>Group</a:t>
            </a:r>
            <a:r>
              <a:rPr lang="en-US" sz="2400" dirty="0">
                <a:solidFill>
                  <a:srgbClr val="595959"/>
                </a:solidFill>
                <a:latin typeface="Helvetica Neue Light"/>
                <a:cs typeface="Helvetica Neue Light"/>
              </a:rPr>
              <a:t>-average brain </a:t>
            </a:r>
            <a:r>
              <a:rPr lang="en-US" sz="2400" dirty="0" err="1">
                <a:solidFill>
                  <a:srgbClr val="595959"/>
                </a:solidFill>
                <a:latin typeface="Helvetica Neue Light"/>
                <a:cs typeface="Helvetica Neue Light"/>
              </a:rPr>
              <a:t>parcellations</a:t>
            </a:r>
            <a:r>
              <a:rPr lang="en-US" sz="2400" dirty="0">
                <a:solidFill>
                  <a:srgbClr val="595959"/>
                </a:solidFill>
                <a:latin typeface="Helvetica Neue Light"/>
                <a:cs typeface="Helvetica Neue Light"/>
              </a:rPr>
              <a:t> were obtained by applying spatial-</a:t>
            </a:r>
            <a:r>
              <a:rPr lang="en-US" sz="2400" dirty="0" smtClean="0">
                <a:solidFill>
                  <a:srgbClr val="595959"/>
                </a:solidFill>
                <a:latin typeface="Helvetica Neue Light"/>
                <a:cs typeface="Helvetica Neue Light"/>
              </a:rPr>
              <a:t>ICA (Q=50). </a:t>
            </a:r>
            <a:endParaRPr lang="en-US" sz="2400" dirty="0">
              <a:solidFill>
                <a:srgbClr val="595959"/>
              </a:solidFill>
              <a:latin typeface="Helvetica Neue Light"/>
              <a:cs typeface="Helvetica Neue Light"/>
            </a:endParaRPr>
          </a:p>
          <a:p>
            <a:pPr lvl="2">
              <a:lnSpc>
                <a:spcPct val="110000"/>
              </a:lnSpc>
              <a:buFont typeface="Wingdings" charset="2"/>
              <a:buChar char="§"/>
            </a:pPr>
            <a:r>
              <a:rPr lang="en-US" sz="2200" dirty="0" smtClean="0">
                <a:solidFill>
                  <a:srgbClr val="660066"/>
                </a:solidFill>
                <a:latin typeface="Helvetica Neue Light"/>
                <a:cs typeface="Helvetica Neue Light"/>
              </a:rPr>
              <a:t>Subject</a:t>
            </a:r>
            <a:r>
              <a:rPr lang="en-US" sz="2200" dirty="0">
                <a:solidFill>
                  <a:srgbClr val="660066"/>
                </a:solidFill>
                <a:latin typeface="Helvetica Neue Light"/>
                <a:cs typeface="Helvetica Neue Light"/>
              </a:rPr>
              <a:t>-</a:t>
            </a:r>
            <a:r>
              <a:rPr lang="en-US" sz="2200" dirty="0" smtClean="0">
                <a:solidFill>
                  <a:srgbClr val="660066"/>
                </a:solidFill>
                <a:latin typeface="Helvetica Neue Light"/>
                <a:cs typeface="Helvetica Neue Light"/>
              </a:rPr>
              <a:t>specific </a:t>
            </a:r>
            <a:r>
              <a:rPr lang="en-US" sz="2200" dirty="0">
                <a:solidFill>
                  <a:srgbClr val="660066"/>
                </a:solidFill>
                <a:latin typeface="Helvetica Neue Light"/>
                <a:cs typeface="Helvetica Neue Light"/>
              </a:rPr>
              <a:t>parcel time series </a:t>
            </a:r>
            <a:r>
              <a:rPr lang="en-US" sz="2200" dirty="0" smtClean="0">
                <a:solidFill>
                  <a:srgbClr val="660066"/>
                </a:solidFill>
                <a:latin typeface="Helvetica Neue Light"/>
                <a:cs typeface="Helvetica Neue Light"/>
              </a:rPr>
              <a:t>used </a:t>
            </a:r>
            <a:r>
              <a:rPr lang="en-US" sz="2200" dirty="0">
                <a:solidFill>
                  <a:srgbClr val="660066"/>
                </a:solidFill>
                <a:latin typeface="Helvetica Neue Light"/>
                <a:cs typeface="Helvetica Neue Light"/>
              </a:rPr>
              <a:t>as input data for our analysis. </a:t>
            </a:r>
            <a:endParaRPr lang="en-US" sz="2800" dirty="0" smtClean="0">
              <a:latin typeface="Helvetica Neue Light"/>
              <a:cs typeface="Helvetica Neue Light"/>
            </a:endParaRPr>
          </a:p>
          <a:p>
            <a:pPr lvl="1">
              <a:lnSpc>
                <a:spcPct val="110000"/>
              </a:lnSpc>
            </a:pPr>
            <a:r>
              <a:rPr lang="en-US" sz="2400" dirty="0" smtClean="0">
                <a:solidFill>
                  <a:srgbClr val="595959"/>
                </a:solidFill>
                <a:latin typeface="Helvetica Neue Light"/>
                <a:cs typeface="Helvetica Neue Light"/>
              </a:rPr>
              <a:t>Applied sliding window (n=30, 60, 120), and DCC.</a:t>
            </a:r>
          </a:p>
          <a:p>
            <a:pPr lvl="1">
              <a:lnSpc>
                <a:spcPct val="110000"/>
              </a:lnSpc>
            </a:pPr>
            <a:r>
              <a:rPr lang="en-US" sz="2400" dirty="0" smtClean="0">
                <a:solidFill>
                  <a:schemeClr val="tx1">
                    <a:lumMod val="65000"/>
                    <a:lumOff val="35000"/>
                  </a:schemeClr>
                </a:solidFill>
                <a:latin typeface="Helvetica Neue Light"/>
                <a:cs typeface="Helvetica Neue Light"/>
              </a:rPr>
              <a:t>Computed mean and variance of dynamic correlation.</a:t>
            </a:r>
            <a:endParaRPr lang="en-US" sz="2400" dirty="0">
              <a:solidFill>
                <a:schemeClr val="tx1">
                  <a:lumMod val="65000"/>
                  <a:lumOff val="35000"/>
                </a:schemeClr>
              </a:solidFill>
              <a:latin typeface="Helvetica Neue Light"/>
              <a:cs typeface="Helvetica Neue Light"/>
            </a:endParaRPr>
          </a:p>
          <a:p>
            <a:pPr lvl="1">
              <a:lnSpc>
                <a:spcPct val="110000"/>
              </a:lnSpc>
            </a:pPr>
            <a:r>
              <a:rPr lang="en-US" sz="2400" dirty="0" smtClean="0">
                <a:solidFill>
                  <a:schemeClr val="tx1">
                    <a:lumMod val="65000"/>
                    <a:lumOff val="35000"/>
                  </a:schemeClr>
                </a:solidFill>
                <a:latin typeface="Helvetica Neue Light"/>
                <a:cs typeface="Helvetica Neue Light"/>
              </a:rPr>
              <a:t>Assessed reliability using ICC</a:t>
            </a:r>
            <a:r>
              <a:rPr lang="en-US" sz="2400" dirty="0">
                <a:solidFill>
                  <a:schemeClr val="tx1">
                    <a:lumMod val="65000"/>
                    <a:lumOff val="35000"/>
                  </a:schemeClr>
                </a:solidFill>
                <a:latin typeface="Helvetica Neue Light"/>
                <a:cs typeface="Helvetica Neue Light"/>
              </a:rPr>
              <a:t> </a:t>
            </a:r>
            <a:r>
              <a:rPr lang="en-US" sz="2400" dirty="0" smtClean="0">
                <a:solidFill>
                  <a:schemeClr val="tx1">
                    <a:lumMod val="65000"/>
                    <a:lumOff val="35000"/>
                  </a:schemeClr>
                </a:solidFill>
                <a:latin typeface="Helvetica Neue Light"/>
                <a:cs typeface="Helvetica Neue Light"/>
              </a:rPr>
              <a:t>and I2C2.</a:t>
            </a:r>
          </a:p>
          <a:p>
            <a:pPr lvl="1">
              <a:lnSpc>
                <a:spcPct val="110000"/>
              </a:lnSpc>
            </a:pPr>
            <a:r>
              <a:rPr lang="en-US" sz="2400" dirty="0">
                <a:solidFill>
                  <a:schemeClr val="tx1">
                    <a:lumMod val="65000"/>
                    <a:lumOff val="35000"/>
                  </a:schemeClr>
                </a:solidFill>
                <a:latin typeface="Helvetica Neue Light"/>
                <a:cs typeface="Helvetica Neue Light"/>
              </a:rPr>
              <a:t>Applied DCD and K-means to determine brain states</a:t>
            </a:r>
            <a:r>
              <a:rPr lang="en-US" sz="2400" dirty="0" smtClean="0">
                <a:solidFill>
                  <a:schemeClr val="tx1">
                    <a:lumMod val="65000"/>
                    <a:lumOff val="35000"/>
                  </a:schemeClr>
                </a:solidFill>
                <a:latin typeface="Helvetica Neue Light"/>
                <a:cs typeface="Helvetica Neue Light"/>
              </a:rPr>
              <a:t>.</a:t>
            </a:r>
            <a:endParaRPr lang="en-US" sz="2400" dirty="0">
              <a:solidFill>
                <a:schemeClr val="tx1">
                  <a:lumMod val="65000"/>
                  <a:lumOff val="35000"/>
                </a:schemeClr>
              </a:solidFill>
              <a:latin typeface="Helvetica Neue Light"/>
              <a:cs typeface="Helvetica Neue Light"/>
            </a:endParaRPr>
          </a:p>
        </p:txBody>
      </p:sp>
    </p:spTree>
    <p:extLst>
      <p:ext uri="{BB962C8B-B14F-4D97-AF65-F5344CB8AC3E}">
        <p14:creationId xmlns:p14="http://schemas.microsoft.com/office/powerpoint/2010/main" val="351988482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3366FF"/>
                </a:solidFill>
                <a:latin typeface="Helvetica Neue Light"/>
                <a:cs typeface="Helvetica Neue Light"/>
              </a:rPr>
              <a:t>Reliability</a:t>
            </a:r>
            <a:endParaRPr lang="en-US" dirty="0">
              <a:solidFill>
                <a:srgbClr val="3366FF"/>
              </a:solidFill>
              <a:latin typeface="Helvetica Neue Light"/>
              <a:cs typeface="Helvetica Neue Light"/>
            </a:endParaRPr>
          </a:p>
        </p:txBody>
      </p:sp>
      <p:sp>
        <p:nvSpPr>
          <p:cNvPr id="2" name="TextBox 1"/>
          <p:cNvSpPr txBox="1"/>
          <p:nvPr/>
        </p:nvSpPr>
        <p:spPr>
          <a:xfrm>
            <a:off x="702605" y="1891396"/>
            <a:ext cx="492443" cy="369332"/>
          </a:xfrm>
          <a:prstGeom prst="rect">
            <a:avLst/>
          </a:prstGeom>
          <a:noFill/>
        </p:spPr>
        <p:txBody>
          <a:bodyPr wrap="none" rtlCol="0">
            <a:spAutoFit/>
          </a:bodyPr>
          <a:lstStyle/>
          <a:p>
            <a:r>
              <a:rPr lang="en-US" dirty="0" smtClean="0"/>
              <a:t>ICC</a:t>
            </a:r>
            <a:endParaRPr lang="en-US" dirty="0"/>
          </a:p>
        </p:txBody>
      </p:sp>
      <p:sp>
        <p:nvSpPr>
          <p:cNvPr id="6" name="TextBox 5"/>
          <p:cNvSpPr txBox="1"/>
          <p:nvPr/>
        </p:nvSpPr>
        <p:spPr>
          <a:xfrm>
            <a:off x="702605" y="4570161"/>
            <a:ext cx="599894" cy="369332"/>
          </a:xfrm>
          <a:prstGeom prst="rect">
            <a:avLst/>
          </a:prstGeom>
          <a:noFill/>
        </p:spPr>
        <p:txBody>
          <a:bodyPr wrap="none" rtlCol="0">
            <a:spAutoFit/>
          </a:bodyPr>
          <a:lstStyle/>
          <a:p>
            <a:r>
              <a:rPr lang="en-US" dirty="0" smtClean="0"/>
              <a:t>I2C2</a:t>
            </a:r>
            <a:endParaRPr lang="en-US" dirty="0"/>
          </a:p>
        </p:txBody>
      </p:sp>
      <p:pic>
        <p:nvPicPr>
          <p:cNvPr id="3" name="Picture 2" descr="Slide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145" y="1029996"/>
            <a:ext cx="7772400" cy="5828004"/>
          </a:xfrm>
          <a:prstGeom prst="rect">
            <a:avLst/>
          </a:prstGeom>
        </p:spPr>
      </p:pic>
    </p:spTree>
    <p:extLst>
      <p:ext uri="{BB962C8B-B14F-4D97-AF65-F5344CB8AC3E}">
        <p14:creationId xmlns:p14="http://schemas.microsoft.com/office/powerpoint/2010/main" val="364977582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3366FF"/>
                </a:solidFill>
                <a:latin typeface="Helvetica Neue Light"/>
                <a:cs typeface="Helvetica Neue Light"/>
              </a:rPr>
              <a:t>Variance of the Dynamic Correlation</a:t>
            </a:r>
            <a:endParaRPr lang="en-US" dirty="0">
              <a:solidFill>
                <a:srgbClr val="3366FF"/>
              </a:solidFill>
              <a:latin typeface="Helvetica Neue Light"/>
              <a:cs typeface="Helvetica Neue Light"/>
            </a:endParaRPr>
          </a:p>
        </p:txBody>
      </p:sp>
      <p:pic>
        <p:nvPicPr>
          <p:cNvPr id="2" name="Picture 1" descr="Slide09.png"/>
          <p:cNvPicPr>
            <a:picLocks noChangeAspect="1"/>
          </p:cNvPicPr>
          <p:nvPr/>
        </p:nvPicPr>
        <p:blipFill rotWithShape="1">
          <a:blip r:embed="rId2">
            <a:extLst>
              <a:ext uri="{28A0092B-C50C-407E-A947-70E740481C1C}">
                <a14:useLocalDpi xmlns:a14="http://schemas.microsoft.com/office/drawing/2010/main" val="0"/>
              </a:ext>
            </a:extLst>
          </a:blip>
          <a:srcRect t="48341" b="5089"/>
          <a:stretch/>
        </p:blipFill>
        <p:spPr>
          <a:xfrm>
            <a:off x="0" y="1834681"/>
            <a:ext cx="9144000" cy="3193049"/>
          </a:xfrm>
          <a:prstGeom prst="rect">
            <a:avLst/>
          </a:prstGeom>
        </p:spPr>
      </p:pic>
    </p:spTree>
    <p:extLst>
      <p:ext uri="{BB962C8B-B14F-4D97-AF65-F5344CB8AC3E}">
        <p14:creationId xmlns:p14="http://schemas.microsoft.com/office/powerpoint/2010/main" val="390737277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08.png"/>
          <p:cNvPicPr>
            <a:picLocks noChangeAspect="1"/>
          </p:cNvPicPr>
          <p:nvPr/>
        </p:nvPicPr>
        <p:blipFill rotWithShape="1">
          <a:blip r:embed="rId2">
            <a:extLst>
              <a:ext uri="{28A0092B-C50C-407E-A947-70E740481C1C}">
                <a14:useLocalDpi xmlns:a14="http://schemas.microsoft.com/office/drawing/2010/main" val="0"/>
              </a:ext>
            </a:extLst>
          </a:blip>
          <a:srcRect l="49153" t="50956" r="20951"/>
          <a:stretch/>
        </p:blipFill>
        <p:spPr>
          <a:xfrm>
            <a:off x="4462855" y="2364246"/>
            <a:ext cx="3386829" cy="4166096"/>
          </a:xfrm>
          <a:prstGeom prst="rect">
            <a:avLst/>
          </a:prstGeom>
        </p:spPr>
      </p:pic>
      <p:sp>
        <p:nvSpPr>
          <p:cNvPr id="3" name="Title 2"/>
          <p:cNvSpPr>
            <a:spLocks noGrp="1"/>
          </p:cNvSpPr>
          <p:nvPr>
            <p:ph type="title"/>
          </p:nvPr>
        </p:nvSpPr>
        <p:spPr/>
        <p:txBody>
          <a:bodyPr/>
          <a:lstStyle/>
          <a:p>
            <a:r>
              <a:rPr lang="en-US" dirty="0" smtClean="0">
                <a:solidFill>
                  <a:srgbClr val="3366FF"/>
                </a:solidFill>
                <a:latin typeface="Helvetica Neue Light"/>
                <a:cs typeface="Helvetica Neue Light"/>
              </a:rPr>
              <a:t>Signal &amp; Noise</a:t>
            </a:r>
            <a:endParaRPr lang="en-US" dirty="0">
              <a:solidFill>
                <a:srgbClr val="3366FF"/>
              </a:solidFill>
              <a:latin typeface="Helvetica Neue Light"/>
              <a:cs typeface="Helvetica Neue Light"/>
            </a:endParaRPr>
          </a:p>
        </p:txBody>
      </p:sp>
      <p:pic>
        <p:nvPicPr>
          <p:cNvPr id="5" name="Picture 4" descr="Slide08.png"/>
          <p:cNvPicPr>
            <a:picLocks noChangeAspect="1"/>
          </p:cNvPicPr>
          <p:nvPr/>
        </p:nvPicPr>
        <p:blipFill rotWithShape="1">
          <a:blip r:embed="rId2">
            <a:extLst>
              <a:ext uri="{28A0092B-C50C-407E-A947-70E740481C1C}">
                <a14:useLocalDpi xmlns:a14="http://schemas.microsoft.com/office/drawing/2010/main" val="0"/>
              </a:ext>
            </a:extLst>
          </a:blip>
          <a:srcRect l="50294" r="20901" b="49186"/>
          <a:stretch/>
        </p:blipFill>
        <p:spPr>
          <a:xfrm>
            <a:off x="1164224" y="1001263"/>
            <a:ext cx="3263351" cy="4316427"/>
          </a:xfrm>
          <a:prstGeom prst="rect">
            <a:avLst/>
          </a:prstGeom>
        </p:spPr>
      </p:pic>
    </p:spTree>
    <p:extLst>
      <p:ext uri="{BB962C8B-B14F-4D97-AF65-F5344CB8AC3E}">
        <p14:creationId xmlns:p14="http://schemas.microsoft.com/office/powerpoint/2010/main" val="74792987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3366FF"/>
                </a:solidFill>
                <a:latin typeface="Helvetica Neue Light"/>
                <a:cs typeface="Helvetica Neue Light"/>
              </a:rPr>
              <a:t>Brain States – DCC/k-means</a:t>
            </a:r>
            <a:endParaRPr lang="en-US" dirty="0">
              <a:solidFill>
                <a:srgbClr val="3366FF"/>
              </a:solidFill>
              <a:latin typeface="Helvetica Neue Light"/>
              <a:cs typeface="Helvetica Neue Light"/>
            </a:endParaRPr>
          </a:p>
        </p:txBody>
      </p:sp>
      <p:pic>
        <p:nvPicPr>
          <p:cNvPr id="5" name="Picture 4" descr="Slide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663" y="1195189"/>
            <a:ext cx="7315200" cy="5486400"/>
          </a:xfrm>
          <a:prstGeom prst="rect">
            <a:avLst/>
          </a:prstGeom>
        </p:spPr>
      </p:pic>
    </p:spTree>
    <p:extLst>
      <p:ext uri="{BB962C8B-B14F-4D97-AF65-F5344CB8AC3E}">
        <p14:creationId xmlns:p14="http://schemas.microsoft.com/office/powerpoint/2010/main" val="417426280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3366FF"/>
                </a:solidFill>
                <a:latin typeface="Helvetica Neue Light"/>
                <a:cs typeface="Helvetica Neue Light"/>
              </a:rPr>
              <a:t>Brain States - DCD</a:t>
            </a:r>
            <a:endParaRPr lang="en-US" dirty="0">
              <a:solidFill>
                <a:srgbClr val="3366FF"/>
              </a:solidFill>
              <a:latin typeface="Helvetica Neue Light"/>
              <a:cs typeface="Helvetica Neue Light"/>
            </a:endParaRPr>
          </a:p>
        </p:txBody>
      </p:sp>
      <p:pic>
        <p:nvPicPr>
          <p:cNvPr id="5" name="Picture 4" descr="Slide13.png"/>
          <p:cNvPicPr>
            <a:picLocks noChangeAspect="1"/>
          </p:cNvPicPr>
          <p:nvPr/>
        </p:nvPicPr>
        <p:blipFill rotWithShape="1">
          <a:blip r:embed="rId2">
            <a:extLst>
              <a:ext uri="{28A0092B-C50C-407E-A947-70E740481C1C}">
                <a14:useLocalDpi xmlns:a14="http://schemas.microsoft.com/office/drawing/2010/main" val="0"/>
              </a:ext>
            </a:extLst>
          </a:blip>
          <a:srcRect r="32482"/>
          <a:stretch/>
        </p:blipFill>
        <p:spPr>
          <a:xfrm>
            <a:off x="829063" y="1199598"/>
            <a:ext cx="4939127" cy="5486400"/>
          </a:xfrm>
          <a:prstGeom prst="rect">
            <a:avLst/>
          </a:prstGeom>
        </p:spPr>
      </p:pic>
    </p:spTree>
    <p:extLst>
      <p:ext uri="{BB962C8B-B14F-4D97-AF65-F5344CB8AC3E}">
        <p14:creationId xmlns:p14="http://schemas.microsoft.com/office/powerpoint/2010/main" val="195784392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366FF"/>
                </a:solidFill>
                <a:latin typeface="Helvetica Neue Light"/>
                <a:cs typeface="Helvetica Neue Light"/>
              </a:rPr>
              <a:t>Conclusions</a:t>
            </a:r>
            <a:endParaRPr lang="en-US" dirty="0">
              <a:solidFill>
                <a:srgbClr val="3366FF"/>
              </a:solidFill>
              <a:latin typeface="Helvetica Neue Light"/>
              <a:cs typeface="Helvetica Neue Light"/>
            </a:endParaRPr>
          </a:p>
        </p:txBody>
      </p:sp>
      <p:sp>
        <p:nvSpPr>
          <p:cNvPr id="3" name="Content Placeholder 2"/>
          <p:cNvSpPr>
            <a:spLocks noGrp="1"/>
          </p:cNvSpPr>
          <p:nvPr>
            <p:ph idx="1"/>
          </p:nvPr>
        </p:nvSpPr>
        <p:spPr/>
        <p:txBody>
          <a:bodyPr>
            <a:noAutofit/>
          </a:bodyPr>
          <a:lstStyle/>
          <a:p>
            <a:r>
              <a:rPr lang="en-US" sz="2600" dirty="0" smtClean="0">
                <a:latin typeface="Helvetica Neue Light"/>
                <a:cs typeface="Helvetica Neue Light"/>
              </a:rPr>
              <a:t>We compared </a:t>
            </a:r>
            <a:r>
              <a:rPr lang="en-US" sz="2600" dirty="0">
                <a:latin typeface="Helvetica Neue Light"/>
                <a:cs typeface="Helvetica Neue Light"/>
              </a:rPr>
              <a:t>several variants of the </a:t>
            </a:r>
            <a:r>
              <a:rPr lang="en-US" sz="2600" dirty="0" smtClean="0">
                <a:latin typeface="Helvetica Neue Light"/>
                <a:cs typeface="Helvetica Neue Light"/>
              </a:rPr>
              <a:t>sliding</a:t>
            </a:r>
            <a:r>
              <a:rPr lang="en-US" sz="2600" dirty="0">
                <a:latin typeface="Helvetica Neue Light"/>
                <a:cs typeface="Helvetica Neue Light"/>
              </a:rPr>
              <a:t>-windows technique </a:t>
            </a:r>
            <a:r>
              <a:rPr lang="en-US" sz="2600" dirty="0" smtClean="0">
                <a:latin typeface="Helvetica Neue Light"/>
                <a:cs typeface="Helvetica Neue Light"/>
              </a:rPr>
              <a:t>with a model-based approach.</a:t>
            </a:r>
          </a:p>
          <a:p>
            <a:endParaRPr lang="en-US" sz="2200" dirty="0">
              <a:latin typeface="Helvetica Neue Light"/>
              <a:cs typeface="Helvetica Neue Light"/>
            </a:endParaRPr>
          </a:p>
          <a:p>
            <a:r>
              <a:rPr lang="en-US" sz="2600" dirty="0" smtClean="0">
                <a:latin typeface="Helvetica Neue Light"/>
                <a:cs typeface="Helvetica Neue Light"/>
              </a:rPr>
              <a:t>We evaluated the reproducibility of metrics computed from dynamic FC. </a:t>
            </a:r>
          </a:p>
          <a:p>
            <a:pPr lvl="1"/>
            <a:r>
              <a:rPr lang="en-US" sz="2200" dirty="0" smtClean="0">
                <a:solidFill>
                  <a:schemeClr val="tx1">
                    <a:lumMod val="65000"/>
                    <a:lumOff val="35000"/>
                  </a:schemeClr>
                </a:solidFill>
                <a:latin typeface="Helvetica Neue Light"/>
                <a:cs typeface="Helvetica Neue Light"/>
              </a:rPr>
              <a:t>Found moderately strong reproducibility of the average correlation, lower for the variance.</a:t>
            </a:r>
          </a:p>
          <a:p>
            <a:pPr lvl="2">
              <a:buFont typeface="Wingdings" charset="2"/>
              <a:buChar char="§"/>
            </a:pPr>
            <a:r>
              <a:rPr lang="en-US" sz="2000" dirty="0" smtClean="0">
                <a:solidFill>
                  <a:srgbClr val="660066"/>
                </a:solidFill>
                <a:latin typeface="Helvetica Neue Light"/>
                <a:cs typeface="Helvetica Neue Light"/>
              </a:rPr>
              <a:t>Comparable to other fMRI analyses (e.g. seed analysis).</a:t>
            </a:r>
          </a:p>
          <a:p>
            <a:pPr lvl="1"/>
            <a:r>
              <a:rPr lang="en-US" sz="2200" dirty="0" smtClean="0">
                <a:solidFill>
                  <a:srgbClr val="595959"/>
                </a:solidFill>
                <a:latin typeface="Helvetica Neue Light"/>
                <a:cs typeface="Helvetica Neue Light"/>
              </a:rPr>
              <a:t>DCC provides more reproducible results for the variance and separated signal from non-signal.</a:t>
            </a:r>
          </a:p>
          <a:p>
            <a:endParaRPr lang="en-US" sz="2200" dirty="0" smtClean="0">
              <a:latin typeface="Helvetica Neue Light"/>
              <a:cs typeface="Helvetica Neue Light"/>
            </a:endParaRPr>
          </a:p>
          <a:p>
            <a:r>
              <a:rPr lang="en-US" sz="2600" dirty="0" smtClean="0">
                <a:latin typeface="Helvetica Neue Light"/>
                <a:cs typeface="Helvetica Neue Light"/>
              </a:rPr>
              <a:t>Found that we could reliably asses both brain states and dwell time.</a:t>
            </a:r>
          </a:p>
          <a:p>
            <a:pPr lvl="1"/>
            <a:endParaRPr lang="en-US" sz="2200" dirty="0">
              <a:solidFill>
                <a:srgbClr val="595959"/>
              </a:solidFill>
              <a:latin typeface="Helvetica Neue Light"/>
              <a:cs typeface="Helvetica Neue Light"/>
            </a:endParaRPr>
          </a:p>
          <a:p>
            <a:pPr lvl="1"/>
            <a:endParaRPr lang="en-US" sz="2200" dirty="0" smtClean="0">
              <a:solidFill>
                <a:srgbClr val="595959"/>
              </a:solidFill>
              <a:latin typeface="Helvetica Neue Light"/>
              <a:cs typeface="Helvetica Neue Light"/>
            </a:endParaRPr>
          </a:p>
        </p:txBody>
      </p:sp>
    </p:spTree>
    <p:extLst>
      <p:ext uri="{BB962C8B-B14F-4D97-AF65-F5344CB8AC3E}">
        <p14:creationId xmlns:p14="http://schemas.microsoft.com/office/powerpoint/2010/main" val="8824476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p:cNvSpPr>
            <a:spLocks noGrp="1"/>
          </p:cNvSpPr>
          <p:nvPr>
            <p:ph type="title"/>
          </p:nvPr>
        </p:nvSpPr>
        <p:spPr/>
        <p:txBody>
          <a:bodyPr/>
          <a:lstStyle/>
          <a:p>
            <a:r>
              <a:rPr lang="en-US" dirty="0" smtClean="0">
                <a:solidFill>
                  <a:srgbClr val="3366FF"/>
                </a:solidFill>
                <a:latin typeface="Helvetica Neue Light"/>
                <a:cs typeface="Helvetica Neue Light"/>
              </a:rPr>
              <a:t>Dynamic Connectivity</a:t>
            </a:r>
          </a:p>
        </p:txBody>
      </p:sp>
      <p:sp>
        <p:nvSpPr>
          <p:cNvPr id="3" name="Content Placeholder 2"/>
          <p:cNvSpPr>
            <a:spLocks noGrp="1"/>
          </p:cNvSpPr>
          <p:nvPr>
            <p:ph idx="1"/>
          </p:nvPr>
        </p:nvSpPr>
        <p:spPr/>
        <p:txBody>
          <a:bodyPr>
            <a:normAutofit/>
          </a:bodyPr>
          <a:lstStyle/>
          <a:p>
            <a:r>
              <a:rPr lang="en-US" sz="2600" dirty="0">
                <a:latin typeface="Helvetica Neue Light"/>
                <a:cs typeface="Helvetica Neue Light"/>
              </a:rPr>
              <a:t>Detecting reliable, </a:t>
            </a:r>
            <a:r>
              <a:rPr lang="en-US" sz="2600" dirty="0" err="1">
                <a:latin typeface="Helvetica Neue Light"/>
                <a:cs typeface="Helvetica Neue Light"/>
              </a:rPr>
              <a:t>neuronally</a:t>
            </a:r>
            <a:r>
              <a:rPr lang="en-US" sz="2600" dirty="0">
                <a:latin typeface="Helvetica Neue Light"/>
                <a:cs typeface="Helvetica Neue Light"/>
              </a:rPr>
              <a:t>-relevant non-</a:t>
            </a:r>
            <a:r>
              <a:rPr lang="en-US" sz="2600" dirty="0" err="1">
                <a:latin typeface="Helvetica Neue Light"/>
                <a:cs typeface="Helvetica Neue Light"/>
              </a:rPr>
              <a:t>stationarities</a:t>
            </a:r>
            <a:r>
              <a:rPr lang="en-US" sz="2600" dirty="0">
                <a:latin typeface="Helvetica Neue Light"/>
                <a:cs typeface="Helvetica Neue Light"/>
              </a:rPr>
              <a:t> </a:t>
            </a:r>
            <a:r>
              <a:rPr lang="en-US" sz="2600" dirty="0" smtClean="0">
                <a:latin typeface="Helvetica Neue Light"/>
                <a:cs typeface="Helvetica Neue Light"/>
              </a:rPr>
              <a:t>is </a:t>
            </a:r>
            <a:r>
              <a:rPr lang="en-US" sz="2600" dirty="0">
                <a:latin typeface="Helvetica Neue Light"/>
                <a:cs typeface="Helvetica Neue Light"/>
              </a:rPr>
              <a:t>difficult due to low signal-to-noise ratio, physiological artifacts and </a:t>
            </a:r>
            <a:r>
              <a:rPr lang="en-US" sz="2600" dirty="0" smtClean="0">
                <a:latin typeface="Helvetica Neue Light"/>
                <a:cs typeface="Helvetica Neue Light"/>
              </a:rPr>
              <a:t>variation in signal </a:t>
            </a:r>
            <a:r>
              <a:rPr lang="en-US" sz="2600" dirty="0">
                <a:latin typeface="Helvetica Neue Light"/>
                <a:cs typeface="Helvetica Neue Light"/>
              </a:rPr>
              <a:t>mean and variance over </a:t>
            </a:r>
            <a:r>
              <a:rPr lang="en-US" sz="2600" dirty="0" smtClean="0">
                <a:latin typeface="Helvetica Neue Light"/>
                <a:cs typeface="Helvetica Neue Light"/>
              </a:rPr>
              <a:t>time. </a:t>
            </a:r>
            <a:endParaRPr lang="en-US" sz="2600" dirty="0">
              <a:latin typeface="Helvetica Neue Light"/>
              <a:cs typeface="Helvetica Neue Light"/>
            </a:endParaRPr>
          </a:p>
          <a:p>
            <a:pPr lvl="1"/>
            <a:r>
              <a:rPr lang="en-US" sz="2200" dirty="0" smtClean="0">
                <a:solidFill>
                  <a:srgbClr val="595959"/>
                </a:solidFill>
                <a:latin typeface="Helvetica Neue Light"/>
                <a:cs typeface="Helvetica Neue Light"/>
              </a:rPr>
              <a:t>It is unclear </a:t>
            </a:r>
            <a:r>
              <a:rPr lang="en-US" sz="2200" dirty="0">
                <a:solidFill>
                  <a:srgbClr val="595959"/>
                </a:solidFill>
                <a:latin typeface="Helvetica Neue Light"/>
                <a:cs typeface="Helvetica Neue Light"/>
              </a:rPr>
              <a:t>whether observed fluctuations </a:t>
            </a:r>
            <a:r>
              <a:rPr lang="en-US" sz="2200" dirty="0" smtClean="0">
                <a:solidFill>
                  <a:srgbClr val="595959"/>
                </a:solidFill>
                <a:latin typeface="Helvetica Neue Light"/>
                <a:cs typeface="Helvetica Neue Light"/>
              </a:rPr>
              <a:t>in connectivity should be </a:t>
            </a:r>
            <a:r>
              <a:rPr lang="en-US" sz="2200" dirty="0">
                <a:solidFill>
                  <a:srgbClr val="595959"/>
                </a:solidFill>
                <a:latin typeface="Helvetica Neue Light"/>
                <a:cs typeface="Helvetica Neue Light"/>
              </a:rPr>
              <a:t>attributed to neuronal activity or </a:t>
            </a:r>
            <a:r>
              <a:rPr lang="en-US" sz="2200" dirty="0" smtClean="0">
                <a:solidFill>
                  <a:srgbClr val="595959"/>
                </a:solidFill>
                <a:latin typeface="Helvetica Neue Light"/>
                <a:cs typeface="Helvetica Neue Light"/>
              </a:rPr>
              <a:t>noise. </a:t>
            </a:r>
          </a:p>
          <a:p>
            <a:endParaRPr lang="en-US" sz="2600" dirty="0">
              <a:latin typeface="Helvetica Neue Light"/>
              <a:cs typeface="Helvetica Neue Light"/>
            </a:endParaRPr>
          </a:p>
          <a:p>
            <a:r>
              <a:rPr lang="en-US" sz="2600" dirty="0" smtClean="0">
                <a:latin typeface="Helvetica Neue Light"/>
                <a:cs typeface="Helvetica Neue Light"/>
              </a:rPr>
              <a:t>There remains uncertainty </a:t>
            </a:r>
            <a:r>
              <a:rPr lang="en-US" sz="2600" dirty="0">
                <a:latin typeface="Helvetica Neue Light"/>
                <a:cs typeface="Helvetica Neue Light"/>
              </a:rPr>
              <a:t>regarding the appropriate analysis strategy to use and how to </a:t>
            </a:r>
            <a:r>
              <a:rPr lang="en-US" sz="2600" dirty="0" smtClean="0">
                <a:latin typeface="Helvetica Neue Light"/>
                <a:cs typeface="Helvetica Neue Light"/>
              </a:rPr>
              <a:t>interpret </a:t>
            </a:r>
            <a:r>
              <a:rPr lang="en-US" sz="2600" dirty="0">
                <a:latin typeface="Helvetica Neue Light"/>
                <a:cs typeface="Helvetica Neue Light"/>
              </a:rPr>
              <a:t>results</a:t>
            </a:r>
            <a:r>
              <a:rPr lang="en-US" sz="2600" dirty="0" smtClean="0">
                <a:latin typeface="Helvetica Neue Light"/>
                <a:cs typeface="Helvetica Neue Light"/>
              </a:rPr>
              <a:t>.</a:t>
            </a:r>
          </a:p>
        </p:txBody>
      </p:sp>
    </p:spTree>
    <p:extLst>
      <p:ext uri="{BB962C8B-B14F-4D97-AF65-F5344CB8AC3E}">
        <p14:creationId xmlns:p14="http://schemas.microsoft.com/office/powerpoint/2010/main" val="153063742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1"/>
          <p:cNvSpPr>
            <a:spLocks noGrp="1"/>
          </p:cNvSpPr>
          <p:nvPr>
            <p:ph type="title"/>
          </p:nvPr>
        </p:nvSpPr>
        <p:spPr/>
        <p:txBody>
          <a:bodyPr/>
          <a:lstStyle/>
          <a:p>
            <a:r>
              <a:rPr lang="en-US" dirty="0" smtClean="0">
                <a:solidFill>
                  <a:srgbClr val="3366FF"/>
                </a:solidFill>
                <a:latin typeface="Helvetica Neue Light"/>
                <a:cs typeface="Helvetica Neue Light"/>
              </a:rPr>
              <a:t>Thanks</a:t>
            </a:r>
          </a:p>
        </p:txBody>
      </p:sp>
      <p:sp>
        <p:nvSpPr>
          <p:cNvPr id="40964" name="Content Placeholder 2"/>
          <p:cNvSpPr>
            <a:spLocks noGrp="1"/>
          </p:cNvSpPr>
          <p:nvPr>
            <p:ph idx="1"/>
          </p:nvPr>
        </p:nvSpPr>
        <p:spPr/>
        <p:txBody>
          <a:bodyPr>
            <a:noAutofit/>
          </a:bodyPr>
          <a:lstStyle/>
          <a:p>
            <a:r>
              <a:rPr lang="en-US" sz="2600" dirty="0">
                <a:latin typeface="Helvetica Neue Light"/>
                <a:cs typeface="Helvetica Neue Light"/>
              </a:rPr>
              <a:t>Joint work with </a:t>
            </a:r>
            <a:r>
              <a:rPr lang="en-US" sz="2600" dirty="0">
                <a:solidFill>
                  <a:srgbClr val="3366FF"/>
                </a:solidFill>
                <a:latin typeface="Helvetica Neue Light"/>
                <a:cs typeface="Helvetica Neue Light"/>
              </a:rPr>
              <a:t>Anita Barber</a:t>
            </a:r>
            <a:r>
              <a:rPr lang="en-US" sz="2600" dirty="0">
                <a:solidFill>
                  <a:srgbClr val="000000"/>
                </a:solidFill>
                <a:latin typeface="Helvetica Neue Light"/>
                <a:cs typeface="Helvetica Neue Light"/>
              </a:rPr>
              <a:t>,</a:t>
            </a:r>
            <a:r>
              <a:rPr lang="en-US" sz="2600" dirty="0">
                <a:solidFill>
                  <a:srgbClr val="3366FF"/>
                </a:solidFill>
                <a:latin typeface="Helvetica Neue Light"/>
                <a:cs typeface="Helvetica Neue Light"/>
              </a:rPr>
              <a:t> Ann </a:t>
            </a:r>
            <a:r>
              <a:rPr lang="en-US" sz="2600" dirty="0" err="1">
                <a:solidFill>
                  <a:srgbClr val="3366FF"/>
                </a:solidFill>
                <a:latin typeface="Helvetica Neue Light"/>
                <a:cs typeface="Helvetica Neue Light"/>
              </a:rPr>
              <a:t>Choe</a:t>
            </a:r>
            <a:r>
              <a:rPr lang="en-US" sz="2600" dirty="0">
                <a:solidFill>
                  <a:srgbClr val="000000"/>
                </a:solidFill>
                <a:latin typeface="Helvetica Neue Light"/>
                <a:cs typeface="Helvetica Neue Light"/>
              </a:rPr>
              <a:t>,</a:t>
            </a:r>
            <a:r>
              <a:rPr lang="en-US" sz="2600" dirty="0">
                <a:solidFill>
                  <a:srgbClr val="3366FF"/>
                </a:solidFill>
                <a:latin typeface="Helvetica Neue Light"/>
                <a:cs typeface="Helvetica Neue Light"/>
              </a:rPr>
              <a:t> Jessica Cohen</a:t>
            </a:r>
            <a:r>
              <a:rPr lang="en-US" sz="2600" dirty="0">
                <a:solidFill>
                  <a:srgbClr val="000000"/>
                </a:solidFill>
                <a:latin typeface="Helvetica Neue Light"/>
                <a:cs typeface="Helvetica Neue Light"/>
              </a:rPr>
              <a:t>,</a:t>
            </a:r>
            <a:r>
              <a:rPr lang="en-US" sz="2600" dirty="0">
                <a:solidFill>
                  <a:srgbClr val="3366FF"/>
                </a:solidFill>
                <a:latin typeface="Helvetica Neue Light"/>
                <a:cs typeface="Helvetica Neue Light"/>
              </a:rPr>
              <a:t> Mary-Beth </a:t>
            </a:r>
            <a:r>
              <a:rPr lang="en-US" sz="2600" dirty="0" err="1" smtClean="0">
                <a:solidFill>
                  <a:srgbClr val="3366FF"/>
                </a:solidFill>
                <a:latin typeface="Helvetica Neue Light"/>
                <a:cs typeface="Helvetica Neue Light"/>
              </a:rPr>
              <a:t>Nebel</a:t>
            </a:r>
            <a:r>
              <a:rPr lang="en-US" sz="2600" dirty="0" smtClean="0">
                <a:latin typeface="Helvetica Neue Light"/>
                <a:cs typeface="Helvetica Neue Light"/>
              </a:rPr>
              <a:t>, </a:t>
            </a:r>
            <a:r>
              <a:rPr lang="en-US" sz="2600" dirty="0" err="1">
                <a:solidFill>
                  <a:srgbClr val="3366FF"/>
                </a:solidFill>
                <a:latin typeface="Helvetica Neue Light"/>
                <a:cs typeface="Helvetica Neue Light"/>
              </a:rPr>
              <a:t>Yuting</a:t>
            </a:r>
            <a:r>
              <a:rPr lang="en-US" sz="2600" dirty="0">
                <a:solidFill>
                  <a:srgbClr val="3366FF"/>
                </a:solidFill>
                <a:latin typeface="Helvetica Neue Light"/>
                <a:cs typeface="Helvetica Neue Light"/>
              </a:rPr>
              <a:t> </a:t>
            </a:r>
            <a:r>
              <a:rPr lang="en-US" sz="2600" dirty="0" err="1" smtClean="0">
                <a:solidFill>
                  <a:srgbClr val="3366FF"/>
                </a:solidFill>
                <a:latin typeface="Helvetica Neue Light"/>
                <a:cs typeface="Helvetica Neue Light"/>
              </a:rPr>
              <a:t>Xu</a:t>
            </a:r>
            <a:r>
              <a:rPr lang="en-US" sz="2600" dirty="0">
                <a:latin typeface="Helvetica Neue Light"/>
                <a:cs typeface="Helvetica Neue Light"/>
              </a:rPr>
              <a:t>, </a:t>
            </a:r>
            <a:r>
              <a:rPr lang="en-US" sz="2600" dirty="0" smtClean="0">
                <a:latin typeface="Helvetica Neue Light"/>
                <a:cs typeface="Helvetica Neue Light"/>
              </a:rPr>
              <a:t>and </a:t>
            </a:r>
            <a:r>
              <a:rPr lang="en-US" sz="2600" dirty="0" smtClean="0">
                <a:solidFill>
                  <a:srgbClr val="3366FF"/>
                </a:solidFill>
                <a:latin typeface="Helvetica Neue Light"/>
                <a:cs typeface="Helvetica Neue Light"/>
              </a:rPr>
              <a:t>Brian </a:t>
            </a:r>
            <a:r>
              <a:rPr lang="en-US" sz="2600" dirty="0" err="1" smtClean="0">
                <a:solidFill>
                  <a:srgbClr val="3366FF"/>
                </a:solidFill>
                <a:latin typeface="Helvetica Neue Light"/>
                <a:cs typeface="Helvetica Neue Light"/>
              </a:rPr>
              <a:t>Caffo</a:t>
            </a:r>
            <a:r>
              <a:rPr lang="en-US" sz="2600" dirty="0" smtClean="0">
                <a:latin typeface="Helvetica Neue Light"/>
                <a:cs typeface="Helvetica Neue Light"/>
              </a:rPr>
              <a:t>.</a:t>
            </a:r>
            <a:endParaRPr lang="en-US" sz="2600" dirty="0">
              <a:solidFill>
                <a:srgbClr val="3366FF"/>
              </a:solidFill>
              <a:latin typeface="Helvetica Neue Light"/>
              <a:cs typeface="Helvetica Neue Light"/>
            </a:endParaRPr>
          </a:p>
          <a:p>
            <a:endParaRPr lang="en-US" sz="2600" dirty="0" smtClean="0">
              <a:latin typeface="Helvetica Neue Light"/>
              <a:cs typeface="Helvetica Neue Light"/>
            </a:endParaRPr>
          </a:p>
          <a:p>
            <a:r>
              <a:rPr lang="en-US" sz="2600" dirty="0" smtClean="0">
                <a:latin typeface="Helvetica Neue Light"/>
                <a:cs typeface="Helvetica Neue Light"/>
              </a:rPr>
              <a:t>References:</a:t>
            </a:r>
          </a:p>
          <a:p>
            <a:endParaRPr lang="en-US" sz="2600" dirty="0" smtClean="0">
              <a:latin typeface="Helvetica Neue Light"/>
              <a:cs typeface="Helvetica Neue Light"/>
            </a:endParaRPr>
          </a:p>
          <a:p>
            <a:endParaRPr lang="en-US" sz="2600" dirty="0">
              <a:latin typeface="Helvetica Neue Light"/>
              <a:cs typeface="Helvetica Neue Light"/>
            </a:endParaRPr>
          </a:p>
          <a:p>
            <a:pPr marL="0" indent="0">
              <a:buNone/>
            </a:pPr>
            <a:endParaRPr lang="en-US" sz="2600" dirty="0" smtClean="0">
              <a:latin typeface="Helvetica Neue Light"/>
              <a:cs typeface="Helvetica Neue Light"/>
            </a:endParaRPr>
          </a:p>
          <a:p>
            <a:r>
              <a:rPr lang="en-US" sz="2600" dirty="0" smtClean="0">
                <a:latin typeface="Helvetica Neue Light"/>
                <a:cs typeface="Helvetica Neue Light"/>
              </a:rPr>
              <a:t>Funding:</a:t>
            </a:r>
          </a:p>
          <a:p>
            <a:pPr>
              <a:buFontTx/>
              <a:buNone/>
            </a:pPr>
            <a:endParaRPr lang="en-US" sz="2400" dirty="0" smtClean="0">
              <a:latin typeface="Helvetica Neue Light"/>
              <a:cs typeface="Helvetica Neue Light"/>
            </a:endParaRPr>
          </a:p>
        </p:txBody>
      </p:sp>
      <p:sp>
        <p:nvSpPr>
          <p:cNvPr id="40965" name="TextBox 5"/>
          <p:cNvSpPr txBox="1">
            <a:spLocks noChangeArrowheads="1"/>
          </p:cNvSpPr>
          <p:nvPr/>
        </p:nvSpPr>
        <p:spPr bwMode="auto">
          <a:xfrm>
            <a:off x="1059501" y="5197509"/>
            <a:ext cx="2353116" cy="369332"/>
          </a:xfrm>
          <a:prstGeom prst="rect">
            <a:avLst/>
          </a:prstGeom>
          <a:noFill/>
          <a:ln w="9525">
            <a:noFill/>
            <a:miter lim="800000"/>
            <a:headEnd/>
            <a:tailEnd/>
          </a:ln>
        </p:spPr>
        <p:txBody>
          <a:bodyPr wrap="none">
            <a:spAutoFit/>
          </a:bodyPr>
          <a:lstStyle/>
          <a:p>
            <a:r>
              <a:rPr lang="en-US" b="0" dirty="0" smtClean="0">
                <a:solidFill>
                  <a:srgbClr val="660066"/>
                </a:solidFill>
                <a:latin typeface="Helvetica Neue Light"/>
                <a:cs typeface="Helvetica Neue Light"/>
              </a:rPr>
              <a:t>NIH </a:t>
            </a:r>
            <a:r>
              <a:rPr lang="en-US" b="0" dirty="0">
                <a:solidFill>
                  <a:srgbClr val="660066"/>
                </a:solidFill>
                <a:latin typeface="Helvetica Neue Light"/>
                <a:cs typeface="Helvetica Neue Light"/>
              </a:rPr>
              <a:t>- </a:t>
            </a:r>
            <a:r>
              <a:rPr lang="en-US" b="0" dirty="0" smtClean="0">
                <a:solidFill>
                  <a:srgbClr val="660066"/>
                </a:solidFill>
                <a:latin typeface="Helvetica Neue Light"/>
                <a:cs typeface="Helvetica Neue Light"/>
              </a:rPr>
              <a:t>R01 EB016061</a:t>
            </a:r>
            <a:endParaRPr lang="en-US" b="0" dirty="0">
              <a:solidFill>
                <a:srgbClr val="660066"/>
              </a:solidFill>
              <a:latin typeface="Helvetica Neue Light"/>
              <a:cs typeface="Helvetica Neue Light"/>
            </a:endParaRPr>
          </a:p>
        </p:txBody>
      </p:sp>
      <p:sp>
        <p:nvSpPr>
          <p:cNvPr id="2" name="Rectangle 1"/>
          <p:cNvSpPr/>
          <p:nvPr/>
        </p:nvSpPr>
        <p:spPr>
          <a:xfrm>
            <a:off x="1059501" y="3243802"/>
            <a:ext cx="7620000" cy="923330"/>
          </a:xfrm>
          <a:prstGeom prst="rect">
            <a:avLst/>
          </a:prstGeom>
        </p:spPr>
        <p:txBody>
          <a:bodyPr wrap="square">
            <a:spAutoFit/>
          </a:bodyPr>
          <a:lstStyle/>
          <a:p>
            <a:r>
              <a:rPr lang="en-US" dirty="0" smtClean="0">
                <a:solidFill>
                  <a:srgbClr val="660066"/>
                </a:solidFill>
                <a:latin typeface="Helvetica Neue Light"/>
                <a:cs typeface="Helvetica Neue Light"/>
              </a:rPr>
              <a:t>Martin Lindquist, </a:t>
            </a:r>
            <a:r>
              <a:rPr lang="en-US" dirty="0" err="1">
                <a:solidFill>
                  <a:srgbClr val="660066"/>
                </a:solidFill>
                <a:latin typeface="Helvetica Neue Light"/>
                <a:cs typeface="Helvetica Neue Light"/>
              </a:rPr>
              <a:t>Yuting</a:t>
            </a:r>
            <a:r>
              <a:rPr lang="en-US" dirty="0">
                <a:solidFill>
                  <a:srgbClr val="660066"/>
                </a:solidFill>
                <a:latin typeface="Helvetica Neue Light"/>
                <a:cs typeface="Helvetica Neue Light"/>
              </a:rPr>
              <a:t> </a:t>
            </a:r>
            <a:r>
              <a:rPr lang="en-US" dirty="0" err="1" smtClean="0">
                <a:solidFill>
                  <a:srgbClr val="660066"/>
                </a:solidFill>
                <a:latin typeface="Helvetica Neue Light"/>
                <a:cs typeface="Helvetica Neue Light"/>
              </a:rPr>
              <a:t>Xu</a:t>
            </a:r>
            <a:r>
              <a:rPr lang="en-US" dirty="0" smtClean="0">
                <a:solidFill>
                  <a:srgbClr val="660066"/>
                </a:solidFill>
                <a:latin typeface="Helvetica Neue Light"/>
                <a:cs typeface="Helvetica Neue Light"/>
              </a:rPr>
              <a:t>, </a:t>
            </a:r>
            <a:r>
              <a:rPr lang="en-US" dirty="0">
                <a:solidFill>
                  <a:srgbClr val="660066"/>
                </a:solidFill>
                <a:latin typeface="Helvetica Neue Light"/>
                <a:cs typeface="Helvetica Neue Light"/>
              </a:rPr>
              <a:t>Mary Beth </a:t>
            </a:r>
            <a:r>
              <a:rPr lang="en-US" dirty="0" err="1" smtClean="0">
                <a:solidFill>
                  <a:srgbClr val="660066"/>
                </a:solidFill>
                <a:latin typeface="Helvetica Neue Light"/>
                <a:cs typeface="Helvetica Neue Light"/>
              </a:rPr>
              <a:t>Nebel</a:t>
            </a:r>
            <a:r>
              <a:rPr lang="en-US" dirty="0" smtClean="0">
                <a:solidFill>
                  <a:srgbClr val="660066"/>
                </a:solidFill>
                <a:latin typeface="Helvetica Neue Light"/>
                <a:cs typeface="Helvetica Neue Light"/>
              </a:rPr>
              <a:t>, </a:t>
            </a:r>
            <a:r>
              <a:rPr lang="en-US" dirty="0">
                <a:solidFill>
                  <a:srgbClr val="660066"/>
                </a:solidFill>
                <a:latin typeface="Helvetica Neue Light"/>
                <a:cs typeface="Helvetica Neue Light"/>
              </a:rPr>
              <a:t>and </a:t>
            </a:r>
            <a:r>
              <a:rPr lang="en-US" dirty="0" smtClean="0">
                <a:solidFill>
                  <a:srgbClr val="660066"/>
                </a:solidFill>
                <a:latin typeface="Helvetica Neue Light"/>
                <a:cs typeface="Helvetica Neue Light"/>
              </a:rPr>
              <a:t>Brain </a:t>
            </a:r>
            <a:r>
              <a:rPr lang="en-US" dirty="0" err="1" smtClean="0">
                <a:solidFill>
                  <a:srgbClr val="660066"/>
                </a:solidFill>
                <a:latin typeface="Helvetica Neue Light"/>
                <a:cs typeface="Helvetica Neue Light"/>
              </a:rPr>
              <a:t>Caffo</a:t>
            </a:r>
            <a:r>
              <a:rPr lang="en-US" dirty="0" smtClean="0">
                <a:solidFill>
                  <a:srgbClr val="660066"/>
                </a:solidFill>
                <a:latin typeface="Helvetica Neue Light"/>
                <a:cs typeface="Helvetica Neue Light"/>
              </a:rPr>
              <a:t> (2014)</a:t>
            </a:r>
            <a:r>
              <a:rPr lang="en-US" dirty="0">
                <a:solidFill>
                  <a:srgbClr val="660066"/>
                </a:solidFill>
                <a:latin typeface="Helvetica Neue Light"/>
                <a:cs typeface="Helvetica Neue Light"/>
              </a:rPr>
              <a:t>. Evaluating Dynamic Bivariate Correlations </a:t>
            </a:r>
            <a:r>
              <a:rPr lang="en-US" dirty="0" smtClean="0">
                <a:solidFill>
                  <a:srgbClr val="660066"/>
                </a:solidFill>
                <a:latin typeface="Helvetica Neue Light"/>
                <a:cs typeface="Helvetica Neue Light"/>
              </a:rPr>
              <a:t>in Resting</a:t>
            </a:r>
            <a:r>
              <a:rPr lang="en-US" dirty="0">
                <a:solidFill>
                  <a:srgbClr val="660066"/>
                </a:solidFill>
                <a:latin typeface="Helvetica Neue Light"/>
                <a:cs typeface="Helvetica Neue Light"/>
              </a:rPr>
              <a:t>-state fMRI: A comparison study and </a:t>
            </a:r>
            <a:r>
              <a:rPr lang="en-US" dirty="0" smtClean="0">
                <a:solidFill>
                  <a:srgbClr val="660066"/>
                </a:solidFill>
                <a:latin typeface="Helvetica Neue Light"/>
                <a:cs typeface="Helvetica Neue Light"/>
              </a:rPr>
              <a:t>a new </a:t>
            </a:r>
            <a:r>
              <a:rPr lang="en-US" dirty="0">
                <a:solidFill>
                  <a:srgbClr val="660066"/>
                </a:solidFill>
                <a:latin typeface="Helvetica Neue Light"/>
                <a:cs typeface="Helvetica Neue Light"/>
              </a:rPr>
              <a:t>approach</a:t>
            </a:r>
            <a:r>
              <a:rPr lang="en-US" dirty="0" smtClean="0">
                <a:solidFill>
                  <a:srgbClr val="660066"/>
                </a:solidFill>
                <a:latin typeface="Helvetica Neue Light"/>
                <a:cs typeface="Helvetica Neue Light"/>
              </a:rPr>
              <a:t>.</a:t>
            </a:r>
            <a:r>
              <a:rPr lang="en-US" dirty="0">
                <a:solidFill>
                  <a:srgbClr val="660066"/>
                </a:solidFill>
                <a:latin typeface="Helvetica Neue Light"/>
                <a:cs typeface="Helvetica Neue Light"/>
              </a:rPr>
              <a:t> </a:t>
            </a:r>
            <a:r>
              <a:rPr lang="en-US" dirty="0" err="1" smtClean="0">
                <a:solidFill>
                  <a:srgbClr val="660066"/>
                </a:solidFill>
                <a:latin typeface="Helvetica Neue Light"/>
                <a:cs typeface="Helvetica Neue Light"/>
              </a:rPr>
              <a:t>NeuroImage</a:t>
            </a:r>
            <a:r>
              <a:rPr lang="en-US" dirty="0" smtClean="0">
                <a:solidFill>
                  <a:srgbClr val="660066"/>
                </a:solidFill>
                <a:latin typeface="Helvetica Neue Light"/>
                <a:cs typeface="Helvetica Neue Light"/>
              </a:rPr>
              <a:t>, 101, </a:t>
            </a:r>
            <a:r>
              <a:rPr lang="en-US" dirty="0">
                <a:solidFill>
                  <a:srgbClr val="660066"/>
                </a:solidFill>
                <a:latin typeface="Helvetica Neue Light"/>
                <a:cs typeface="Helvetica Neue Light"/>
              </a:rPr>
              <a:t>531–546</a:t>
            </a:r>
            <a:r>
              <a:rPr lang="en-US" dirty="0" smtClean="0">
                <a:solidFill>
                  <a:srgbClr val="660066"/>
                </a:solidFill>
                <a:latin typeface="Helvetica Neue Light"/>
                <a:cs typeface="Helvetica Neue Light"/>
              </a:rPr>
              <a:t>.</a:t>
            </a:r>
            <a:endParaRPr lang="en-US" dirty="0">
              <a:solidFill>
                <a:srgbClr val="660066"/>
              </a:solidFill>
              <a:latin typeface="Helvetica Neue Light"/>
              <a:cs typeface="Helvetica Neue Light"/>
            </a:endParaRPr>
          </a:p>
        </p:txBody>
      </p:sp>
    </p:spTree>
    <p:extLst>
      <p:ext uri="{BB962C8B-B14F-4D97-AF65-F5344CB8AC3E}">
        <p14:creationId xmlns:p14="http://schemas.microsoft.com/office/powerpoint/2010/main" val="268821051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p:txBody>
          <a:bodyPr/>
          <a:lstStyle/>
          <a:p>
            <a:r>
              <a:rPr lang="en-US" dirty="0" smtClean="0">
                <a:solidFill>
                  <a:srgbClr val="3366FF"/>
                </a:solidFill>
                <a:latin typeface="Helvetica Neue Light"/>
                <a:cs typeface="Helvetica Neue Light"/>
              </a:rPr>
              <a:t>Thanks</a:t>
            </a:r>
          </a:p>
        </p:txBody>
      </p:sp>
      <p:sp>
        <p:nvSpPr>
          <p:cNvPr id="76803" name="Rectangle 3"/>
          <p:cNvSpPr>
            <a:spLocks noGrp="1" noChangeArrowheads="1"/>
          </p:cNvSpPr>
          <p:nvPr>
            <p:ph idx="1"/>
          </p:nvPr>
        </p:nvSpPr>
        <p:spPr/>
        <p:txBody>
          <a:bodyPr/>
          <a:lstStyle/>
          <a:p>
            <a:r>
              <a:rPr lang="en-US" sz="2600" dirty="0" smtClean="0">
                <a:latin typeface="Helvetica Neue Light"/>
                <a:cs typeface="Helvetica Neue Light"/>
              </a:rPr>
              <a:t>Thank </a:t>
            </a:r>
            <a:r>
              <a:rPr lang="en-US" sz="2600" dirty="0">
                <a:latin typeface="Helvetica Neue Light"/>
                <a:cs typeface="Helvetica Neue Light"/>
              </a:rPr>
              <a:t>you for your attention.</a:t>
            </a:r>
          </a:p>
          <a:p>
            <a:endParaRPr lang="en-US" sz="2600" dirty="0" smtClean="0">
              <a:latin typeface="Helvetica Neue Light"/>
              <a:cs typeface="Helvetica Neue Light"/>
            </a:endParaRPr>
          </a:p>
          <a:p>
            <a:pPr marL="0" indent="0">
              <a:buNone/>
            </a:pPr>
            <a:endParaRPr lang="en-US" sz="2600" dirty="0" smtClean="0">
              <a:latin typeface="Helvetica Neue Light"/>
              <a:cs typeface="Helvetica Neue Light"/>
            </a:endParaRPr>
          </a:p>
          <a:p>
            <a:r>
              <a:rPr lang="en-US" sz="2600" dirty="0" err="1" smtClean="0">
                <a:latin typeface="Helvetica Neue Light"/>
                <a:cs typeface="Helvetica Neue Light"/>
              </a:rPr>
              <a:t>Coursera</a:t>
            </a:r>
            <a:r>
              <a:rPr lang="en-US" sz="2600" dirty="0" smtClean="0">
                <a:latin typeface="Helvetica Neue Light"/>
                <a:cs typeface="Helvetica Neue Light"/>
              </a:rPr>
              <a:t> fMRI class available on demand.</a:t>
            </a:r>
          </a:p>
        </p:txBody>
      </p:sp>
      <p:pic>
        <p:nvPicPr>
          <p:cNvPr id="2" name="Picture 1" descr="Untitled.png"/>
          <p:cNvPicPr>
            <a:picLocks noChangeAspect="1"/>
          </p:cNvPicPr>
          <p:nvPr/>
        </p:nvPicPr>
        <p:blipFill rotWithShape="1">
          <a:blip r:embed="rId2">
            <a:extLst>
              <a:ext uri="{28A0092B-C50C-407E-A947-70E740481C1C}">
                <a14:useLocalDpi xmlns:a14="http://schemas.microsoft.com/office/drawing/2010/main" val="0"/>
              </a:ext>
            </a:extLst>
          </a:blip>
          <a:srcRect r="11543"/>
          <a:stretch/>
        </p:blipFill>
        <p:spPr>
          <a:xfrm>
            <a:off x="315294" y="3153829"/>
            <a:ext cx="8088526" cy="3032584"/>
          </a:xfrm>
          <a:prstGeom prst="rect">
            <a:avLst/>
          </a:prstGeom>
        </p:spPr>
      </p:pic>
    </p:spTree>
    <p:extLst>
      <p:ext uri="{BB962C8B-B14F-4D97-AF65-F5344CB8AC3E}">
        <p14:creationId xmlns:p14="http://schemas.microsoft.com/office/powerpoint/2010/main" val="67226409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366FF"/>
                </a:solidFill>
                <a:latin typeface="Helvetica Neue Light"/>
                <a:cs typeface="Helvetica Neue Light"/>
              </a:rPr>
              <a:t>Sliding Windows</a:t>
            </a:r>
            <a:endParaRPr lang="en-US" dirty="0">
              <a:solidFill>
                <a:srgbClr val="3366FF"/>
              </a:solidFill>
              <a:latin typeface="Helvetica Neue Light"/>
              <a:cs typeface="Helvetica Neue Light"/>
            </a:endParaRPr>
          </a:p>
        </p:txBody>
      </p:sp>
      <p:sp>
        <p:nvSpPr>
          <p:cNvPr id="3" name="Content Placeholder 2"/>
          <p:cNvSpPr>
            <a:spLocks noGrp="1"/>
          </p:cNvSpPr>
          <p:nvPr>
            <p:ph idx="1"/>
          </p:nvPr>
        </p:nvSpPr>
        <p:spPr/>
        <p:txBody>
          <a:bodyPr>
            <a:normAutofit/>
          </a:bodyPr>
          <a:lstStyle/>
          <a:p>
            <a:r>
              <a:rPr lang="en-US" sz="2600" dirty="0">
                <a:latin typeface="Helvetica Neue Light"/>
                <a:cs typeface="Helvetica Neue Light"/>
              </a:rPr>
              <a:t>The most widely deployed </a:t>
            </a:r>
            <a:r>
              <a:rPr lang="en-US" sz="2600" dirty="0" smtClean="0">
                <a:latin typeface="Helvetica Neue Light"/>
                <a:cs typeface="Helvetica Neue Light"/>
              </a:rPr>
              <a:t>technique </a:t>
            </a:r>
            <a:r>
              <a:rPr lang="en-US" sz="2600" dirty="0">
                <a:latin typeface="Helvetica Neue Light"/>
                <a:cs typeface="Helvetica Neue Light"/>
              </a:rPr>
              <a:t>is the </a:t>
            </a:r>
            <a:r>
              <a:rPr lang="en-US" sz="2600" dirty="0" smtClean="0">
                <a:solidFill>
                  <a:srgbClr val="3366FF"/>
                </a:solidFill>
                <a:latin typeface="Helvetica Neue Light"/>
                <a:cs typeface="Helvetica Neue Light"/>
              </a:rPr>
              <a:t>sliding window</a:t>
            </a:r>
            <a:r>
              <a:rPr lang="en-US" sz="2600" dirty="0" smtClean="0">
                <a:solidFill>
                  <a:srgbClr val="000000"/>
                </a:solidFill>
                <a:latin typeface="Helvetica Neue Light"/>
                <a:cs typeface="Helvetica Neue Light"/>
              </a:rPr>
              <a:t> approach, where </a:t>
            </a:r>
            <a:r>
              <a:rPr lang="en-US" sz="2600" dirty="0" smtClean="0">
                <a:latin typeface="Helvetica Neue Light"/>
                <a:cs typeface="Helvetica Neue Light"/>
              </a:rPr>
              <a:t>a </a:t>
            </a:r>
            <a:r>
              <a:rPr lang="en-US" sz="2600" dirty="0">
                <a:latin typeface="Helvetica Neue Light"/>
                <a:cs typeface="Helvetica Neue Light"/>
              </a:rPr>
              <a:t>time window of fixed length </a:t>
            </a:r>
            <a:r>
              <a:rPr lang="en-US" sz="2600" dirty="0" smtClean="0">
                <a:latin typeface="Helvetica Neue Light"/>
                <a:cs typeface="Helvetica Neue Light"/>
              </a:rPr>
              <a:t>is </a:t>
            </a:r>
            <a:r>
              <a:rPr lang="en-US" sz="2600" dirty="0">
                <a:latin typeface="Helvetica Neue Light"/>
                <a:cs typeface="Helvetica Neue Light"/>
              </a:rPr>
              <a:t>selected, and data points within that window </a:t>
            </a:r>
            <a:r>
              <a:rPr lang="en-US" sz="2600" dirty="0" smtClean="0">
                <a:latin typeface="Helvetica Neue Light"/>
                <a:cs typeface="Helvetica Neue Light"/>
              </a:rPr>
              <a:t>are </a:t>
            </a:r>
            <a:r>
              <a:rPr lang="en-US" sz="2600" dirty="0">
                <a:latin typeface="Helvetica Neue Light"/>
                <a:cs typeface="Helvetica Neue Light"/>
              </a:rPr>
              <a:t>used to </a:t>
            </a:r>
            <a:r>
              <a:rPr lang="en-US" sz="2600" dirty="0" smtClean="0">
                <a:latin typeface="Helvetica Neue Light"/>
                <a:cs typeface="Helvetica Neue Light"/>
              </a:rPr>
              <a:t>compute the correlation.</a:t>
            </a:r>
          </a:p>
          <a:p>
            <a:endParaRPr lang="en-US" sz="2600" dirty="0" smtClean="0">
              <a:latin typeface="Helvetica Neue Light"/>
              <a:cs typeface="Helvetica Neue Light"/>
            </a:endParaRPr>
          </a:p>
          <a:p>
            <a:pPr marL="342900" lvl="1" indent="-342900">
              <a:buFont typeface="Arial"/>
              <a:buChar char="•"/>
            </a:pPr>
            <a:r>
              <a:rPr lang="en-US" sz="2600" dirty="0" smtClean="0">
                <a:latin typeface="Helvetica Neue Light"/>
                <a:cs typeface="Helvetica Neue Light"/>
              </a:rPr>
              <a:t>In contrast, in the </a:t>
            </a:r>
            <a:r>
              <a:rPr lang="en-US" sz="2600" dirty="0">
                <a:solidFill>
                  <a:srgbClr val="3366FF"/>
                </a:solidFill>
                <a:latin typeface="Helvetica Neue Light"/>
                <a:cs typeface="Helvetica Neue Light"/>
              </a:rPr>
              <a:t>tapered sliding-</a:t>
            </a:r>
            <a:r>
              <a:rPr lang="en-US" sz="2600" dirty="0" smtClean="0">
                <a:solidFill>
                  <a:srgbClr val="3366FF"/>
                </a:solidFill>
                <a:latin typeface="Helvetica Neue Light"/>
                <a:cs typeface="Helvetica Neue Light"/>
              </a:rPr>
              <a:t>window</a:t>
            </a:r>
            <a:r>
              <a:rPr lang="en-US" sz="2600" dirty="0" smtClean="0">
                <a:latin typeface="Helvetica Neue Light"/>
                <a:cs typeface="Helvetica Neue Light"/>
              </a:rPr>
              <a:t> approach, </a:t>
            </a:r>
            <a:r>
              <a:rPr lang="en-US" sz="2600" dirty="0" smtClean="0">
                <a:solidFill>
                  <a:srgbClr val="000000"/>
                </a:solidFill>
                <a:latin typeface="Helvetica Neue Light"/>
                <a:cs typeface="Helvetica Neue Light"/>
              </a:rPr>
              <a:t>the window is first convolved </a:t>
            </a:r>
            <a:r>
              <a:rPr lang="en-US" sz="2600" dirty="0">
                <a:solidFill>
                  <a:srgbClr val="000000"/>
                </a:solidFill>
                <a:latin typeface="Helvetica Neue Light"/>
                <a:cs typeface="Helvetica Neue Light"/>
              </a:rPr>
              <a:t>with a Gaussian </a:t>
            </a:r>
            <a:r>
              <a:rPr lang="en-US" sz="2600" dirty="0" smtClean="0">
                <a:solidFill>
                  <a:srgbClr val="000000"/>
                </a:solidFill>
                <a:latin typeface="Helvetica Neue Light"/>
                <a:cs typeface="Helvetica Neue Light"/>
              </a:rPr>
              <a:t>kernel, allowing </a:t>
            </a:r>
            <a:r>
              <a:rPr lang="en-US" sz="2600" dirty="0">
                <a:solidFill>
                  <a:srgbClr val="000000"/>
                </a:solidFill>
                <a:latin typeface="Helvetica Neue Light"/>
                <a:cs typeface="Helvetica Neue Light"/>
              </a:rPr>
              <a:t>points to gradually enter and exit from the window as it moves across time</a:t>
            </a:r>
            <a:r>
              <a:rPr lang="en-US" sz="2600" dirty="0" smtClean="0">
                <a:solidFill>
                  <a:srgbClr val="000000"/>
                </a:solidFill>
                <a:latin typeface="Helvetica Neue Light"/>
                <a:cs typeface="Helvetica Neue Light"/>
              </a:rPr>
              <a:t>.</a:t>
            </a:r>
            <a:endParaRPr lang="en-US" sz="2600" dirty="0">
              <a:solidFill>
                <a:srgbClr val="000000"/>
              </a:solidFill>
              <a:latin typeface="Helvetica Neue Light"/>
              <a:cs typeface="Helvetica Neue Light"/>
            </a:endParaRPr>
          </a:p>
        </p:txBody>
      </p:sp>
      <p:pic>
        <p:nvPicPr>
          <p:cNvPr id="7" name="Picture 6" descr="Screen Shot 2015-06-05 at 10.05.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5434428"/>
            <a:ext cx="3657600" cy="823221"/>
          </a:xfrm>
          <a:prstGeom prst="rect">
            <a:avLst/>
          </a:prstGeom>
        </p:spPr>
      </p:pic>
      <p:pic>
        <p:nvPicPr>
          <p:cNvPr id="8" name="Picture 7" descr="Screen Shot 2015-06-05 at 10.06.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5434428"/>
            <a:ext cx="3657600" cy="822449"/>
          </a:xfrm>
          <a:prstGeom prst="rect">
            <a:avLst/>
          </a:prstGeom>
        </p:spPr>
      </p:pic>
    </p:spTree>
    <p:extLst>
      <p:ext uri="{BB962C8B-B14F-4D97-AF65-F5344CB8AC3E}">
        <p14:creationId xmlns:p14="http://schemas.microsoft.com/office/powerpoint/2010/main" val="41199095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3366FF"/>
                </a:solidFill>
                <a:latin typeface="Helvetica Neue Light"/>
                <a:cs typeface="Helvetica Neue Light"/>
              </a:rPr>
              <a:t>Dynamic Connectivity</a:t>
            </a:r>
            <a:endParaRPr lang="en-US" dirty="0">
              <a:solidFill>
                <a:srgbClr val="3366FF"/>
              </a:solidFill>
              <a:latin typeface="Helvetica Neue Light"/>
              <a:cs typeface="Helvetica Neue Light"/>
            </a:endParaRPr>
          </a:p>
        </p:txBody>
      </p:sp>
      <p:sp>
        <p:nvSpPr>
          <p:cNvPr id="9" name="TextBox 8"/>
          <p:cNvSpPr txBox="1"/>
          <p:nvPr/>
        </p:nvSpPr>
        <p:spPr>
          <a:xfrm>
            <a:off x="6893113" y="6488668"/>
            <a:ext cx="2250887" cy="369332"/>
          </a:xfrm>
          <a:prstGeom prst="rect">
            <a:avLst/>
          </a:prstGeom>
          <a:noFill/>
        </p:spPr>
        <p:txBody>
          <a:bodyPr wrap="none" rtlCol="0">
            <a:spAutoFit/>
          </a:bodyPr>
          <a:lstStyle/>
          <a:p>
            <a:r>
              <a:rPr lang="en-US" b="0" dirty="0" smtClean="0">
                <a:solidFill>
                  <a:srgbClr val="800000"/>
                </a:solidFill>
                <a:latin typeface="Helvetica Neue Light"/>
                <a:cs typeface="Helvetica Neue Light"/>
              </a:rPr>
              <a:t>Lindquist et al. 2014</a:t>
            </a:r>
            <a:endParaRPr lang="en-US" b="0" dirty="0">
              <a:solidFill>
                <a:srgbClr val="800000"/>
              </a:solidFill>
              <a:latin typeface="Helvetica Neue Light"/>
              <a:cs typeface="Helvetica Neue Light"/>
            </a:endParaRPr>
          </a:p>
        </p:txBody>
      </p:sp>
      <p:pic>
        <p:nvPicPr>
          <p:cNvPr id="4" name="Picture 3" descr="Ex_s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5716" y="1948855"/>
            <a:ext cx="4754880" cy="2092654"/>
          </a:xfrm>
          <a:prstGeom prst="rect">
            <a:avLst/>
          </a:prstGeom>
        </p:spPr>
      </p:pic>
      <p:pic>
        <p:nvPicPr>
          <p:cNvPr id="11" name="Picture 10" descr="Ex_dat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44561"/>
            <a:ext cx="4754880" cy="2092654"/>
          </a:xfrm>
          <a:prstGeom prst="rect">
            <a:avLst/>
          </a:prstGeom>
        </p:spPr>
      </p:pic>
      <p:sp>
        <p:nvSpPr>
          <p:cNvPr id="12" name="TextBox 11"/>
          <p:cNvSpPr txBox="1"/>
          <p:nvPr/>
        </p:nvSpPr>
        <p:spPr>
          <a:xfrm>
            <a:off x="609601" y="1725620"/>
            <a:ext cx="1051168" cy="369332"/>
          </a:xfrm>
          <a:prstGeom prst="rect">
            <a:avLst/>
          </a:prstGeom>
          <a:noFill/>
        </p:spPr>
        <p:txBody>
          <a:bodyPr wrap="square" rtlCol="0">
            <a:spAutoFit/>
          </a:bodyPr>
          <a:lstStyle/>
          <a:p>
            <a:r>
              <a:rPr lang="en-US" b="0" dirty="0" smtClean="0">
                <a:latin typeface="Helvetica Neue Light"/>
                <a:cs typeface="Helvetica Neue Light"/>
              </a:rPr>
              <a:t>Data</a:t>
            </a:r>
            <a:endParaRPr lang="en-US" b="0" dirty="0">
              <a:latin typeface="Helvetica Neue Light"/>
              <a:cs typeface="Helvetica Neue Light"/>
            </a:endParaRPr>
          </a:p>
        </p:txBody>
      </p:sp>
      <p:sp>
        <p:nvSpPr>
          <p:cNvPr id="7" name="TextBox 6"/>
          <p:cNvSpPr txBox="1"/>
          <p:nvPr/>
        </p:nvSpPr>
        <p:spPr>
          <a:xfrm>
            <a:off x="4984782" y="1725620"/>
            <a:ext cx="2723142" cy="369332"/>
          </a:xfrm>
          <a:prstGeom prst="rect">
            <a:avLst/>
          </a:prstGeom>
          <a:noFill/>
        </p:spPr>
        <p:txBody>
          <a:bodyPr wrap="square" rtlCol="0">
            <a:spAutoFit/>
          </a:bodyPr>
          <a:lstStyle/>
          <a:p>
            <a:r>
              <a:rPr lang="en-US" b="0" dirty="0" smtClean="0">
                <a:latin typeface="Helvetica Neue Light"/>
                <a:cs typeface="Helvetica Neue Light"/>
              </a:rPr>
              <a:t>Sliding window w = </a:t>
            </a:r>
            <a:r>
              <a:rPr lang="en-US" dirty="0" smtClean="0">
                <a:latin typeface="Helvetica Neue Light"/>
                <a:cs typeface="Helvetica Neue Light"/>
              </a:rPr>
              <a:t>20</a:t>
            </a:r>
            <a:endParaRPr lang="en-US" b="0" dirty="0">
              <a:latin typeface="Helvetica Neue Light"/>
              <a:cs typeface="Helvetica Neue Light"/>
            </a:endParaRPr>
          </a:p>
        </p:txBody>
      </p:sp>
    </p:spTree>
    <p:extLst>
      <p:ext uri="{BB962C8B-B14F-4D97-AF65-F5344CB8AC3E}">
        <p14:creationId xmlns:p14="http://schemas.microsoft.com/office/powerpoint/2010/main" val="11176988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366FF"/>
                </a:solidFill>
                <a:latin typeface="Helvetica Neue Light"/>
                <a:cs typeface="Helvetica Neue Light"/>
              </a:rPr>
              <a:t>Example</a:t>
            </a:r>
            <a:endParaRPr lang="en-US" dirty="0">
              <a:solidFill>
                <a:srgbClr val="3366FF"/>
              </a:solidFill>
              <a:latin typeface="Helvetica Neue Light"/>
              <a:cs typeface="Helvetica Neue Light"/>
            </a:endParaRPr>
          </a:p>
        </p:txBody>
      </p:sp>
      <p:sp>
        <p:nvSpPr>
          <p:cNvPr id="3" name="Content Placeholder 2"/>
          <p:cNvSpPr>
            <a:spLocks noGrp="1"/>
          </p:cNvSpPr>
          <p:nvPr>
            <p:ph idx="1"/>
          </p:nvPr>
        </p:nvSpPr>
        <p:spPr/>
        <p:txBody>
          <a:bodyPr>
            <a:normAutofit/>
          </a:bodyPr>
          <a:lstStyle/>
          <a:p>
            <a:r>
              <a:rPr lang="en-US" sz="2600" dirty="0" smtClean="0">
                <a:latin typeface="Helvetica Neue Light"/>
                <a:cs typeface="Helvetica Neue Light"/>
              </a:rPr>
              <a:t>The estimated max correlation using null data of length T, analyzed using sliding windows of lengths w = 15, 30, 60 and 120.</a:t>
            </a:r>
            <a:endParaRPr lang="en-US" sz="2200" dirty="0">
              <a:solidFill>
                <a:srgbClr val="595959"/>
              </a:solidFill>
              <a:latin typeface="Helvetica Neue Light"/>
              <a:cs typeface="Helvetica Neue Light"/>
            </a:endParaRPr>
          </a:p>
        </p:txBody>
      </p:sp>
      <p:grpSp>
        <p:nvGrpSpPr>
          <p:cNvPr id="31" name="Group 30"/>
          <p:cNvGrpSpPr/>
          <p:nvPr/>
        </p:nvGrpSpPr>
        <p:grpSpPr>
          <a:xfrm>
            <a:off x="607980" y="3392695"/>
            <a:ext cx="7895167" cy="2857500"/>
            <a:chOff x="576792" y="1349378"/>
            <a:chExt cx="7895167" cy="2857500"/>
          </a:xfrm>
        </p:grpSpPr>
        <p:sp>
          <p:nvSpPr>
            <p:cNvPr id="32" name="Rectangle 31"/>
            <p:cNvSpPr/>
            <p:nvPr/>
          </p:nvSpPr>
          <p:spPr>
            <a:xfrm>
              <a:off x="576792" y="1349378"/>
              <a:ext cx="7895166" cy="28575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33" name="Picture 32" descr="MaxCorrMW.tif"/>
            <p:cNvPicPr>
              <a:picLocks/>
            </p:cNvPicPr>
            <p:nvPr/>
          </p:nvPicPr>
          <p:blipFill rotWithShape="1">
            <a:blip r:embed="rId2">
              <a:extLst>
                <a:ext uri="{28A0092B-C50C-407E-A947-70E740481C1C}">
                  <a14:useLocalDpi xmlns:a14="http://schemas.microsoft.com/office/drawing/2010/main" val="0"/>
                </a:ext>
              </a:extLst>
            </a:blip>
            <a:srcRect l="9742" r="7349" b="15523"/>
            <a:stretch/>
          </p:blipFill>
          <p:spPr>
            <a:xfrm>
              <a:off x="890865" y="1540178"/>
              <a:ext cx="7581094" cy="2040821"/>
            </a:xfrm>
            <a:prstGeom prst="rect">
              <a:avLst/>
            </a:prstGeom>
          </p:spPr>
        </p:pic>
        <p:grpSp>
          <p:nvGrpSpPr>
            <p:cNvPr id="34" name="Group 33"/>
            <p:cNvGrpSpPr/>
            <p:nvPr/>
          </p:nvGrpSpPr>
          <p:grpSpPr>
            <a:xfrm>
              <a:off x="1244126" y="1426798"/>
              <a:ext cx="6969754" cy="2650518"/>
              <a:chOff x="1244126" y="1426798"/>
              <a:chExt cx="6969754" cy="2650518"/>
            </a:xfrm>
          </p:grpSpPr>
          <p:sp>
            <p:nvSpPr>
              <p:cNvPr id="35" name="TextBox 34"/>
              <p:cNvSpPr txBox="1"/>
              <p:nvPr/>
            </p:nvSpPr>
            <p:spPr>
              <a:xfrm rot="16200000">
                <a:off x="1098041" y="3641671"/>
                <a:ext cx="538391" cy="246221"/>
              </a:xfrm>
              <a:prstGeom prst="rect">
                <a:avLst/>
              </a:prstGeom>
              <a:noFill/>
            </p:spPr>
            <p:txBody>
              <a:bodyPr wrap="none" rtlCol="0">
                <a:spAutoFit/>
              </a:bodyPr>
              <a:lstStyle/>
              <a:p>
                <a:r>
                  <a:rPr lang="en-US" sz="1000" dirty="0" smtClean="0"/>
                  <a:t>MW15</a:t>
                </a:r>
                <a:endParaRPr lang="en-US" sz="1000" dirty="0"/>
              </a:p>
            </p:txBody>
          </p:sp>
          <p:sp>
            <p:nvSpPr>
              <p:cNvPr id="36" name="TextBox 35"/>
              <p:cNvSpPr txBox="1"/>
              <p:nvPr/>
            </p:nvSpPr>
            <p:spPr>
              <a:xfrm rot="16200000">
                <a:off x="1458514" y="3642934"/>
                <a:ext cx="543739" cy="246221"/>
              </a:xfrm>
              <a:prstGeom prst="rect">
                <a:avLst/>
              </a:prstGeom>
              <a:noFill/>
            </p:spPr>
            <p:txBody>
              <a:bodyPr wrap="none" rtlCol="0">
                <a:spAutoFit/>
              </a:bodyPr>
              <a:lstStyle/>
              <a:p>
                <a:r>
                  <a:rPr lang="en-US" sz="1000" dirty="0" smtClean="0"/>
                  <a:t>MW30</a:t>
                </a:r>
                <a:endParaRPr lang="en-US" sz="1000" dirty="0"/>
              </a:p>
            </p:txBody>
          </p:sp>
          <p:sp>
            <p:nvSpPr>
              <p:cNvPr id="37" name="TextBox 36"/>
              <p:cNvSpPr txBox="1"/>
              <p:nvPr/>
            </p:nvSpPr>
            <p:spPr>
              <a:xfrm rot="16200000">
                <a:off x="1843747" y="3645076"/>
                <a:ext cx="543739" cy="246221"/>
              </a:xfrm>
              <a:prstGeom prst="rect">
                <a:avLst/>
              </a:prstGeom>
              <a:noFill/>
            </p:spPr>
            <p:txBody>
              <a:bodyPr wrap="none" rtlCol="0">
                <a:spAutoFit/>
              </a:bodyPr>
              <a:lstStyle/>
              <a:p>
                <a:r>
                  <a:rPr lang="en-US" sz="1000" dirty="0" smtClean="0"/>
                  <a:t>MW60</a:t>
                </a:r>
                <a:endParaRPr lang="en-US" sz="1000" dirty="0"/>
              </a:p>
            </p:txBody>
          </p:sp>
          <p:sp>
            <p:nvSpPr>
              <p:cNvPr id="38" name="TextBox 37"/>
              <p:cNvSpPr txBox="1"/>
              <p:nvPr/>
            </p:nvSpPr>
            <p:spPr>
              <a:xfrm rot="16200000">
                <a:off x="2174834" y="3646339"/>
                <a:ext cx="607859" cy="246221"/>
              </a:xfrm>
              <a:prstGeom prst="rect">
                <a:avLst/>
              </a:prstGeom>
              <a:noFill/>
            </p:spPr>
            <p:txBody>
              <a:bodyPr wrap="none" rtlCol="0">
                <a:spAutoFit/>
              </a:bodyPr>
              <a:lstStyle/>
              <a:p>
                <a:r>
                  <a:rPr lang="en-US" sz="1000" dirty="0" smtClean="0"/>
                  <a:t>MW120</a:t>
                </a:r>
                <a:endParaRPr lang="en-US" sz="1000" dirty="0"/>
              </a:p>
            </p:txBody>
          </p:sp>
          <p:sp>
            <p:nvSpPr>
              <p:cNvPr id="39" name="TextBox 38"/>
              <p:cNvSpPr txBox="1"/>
              <p:nvPr/>
            </p:nvSpPr>
            <p:spPr>
              <a:xfrm rot="16200000">
                <a:off x="2960395" y="3645608"/>
                <a:ext cx="538391" cy="246221"/>
              </a:xfrm>
              <a:prstGeom prst="rect">
                <a:avLst/>
              </a:prstGeom>
              <a:noFill/>
            </p:spPr>
            <p:txBody>
              <a:bodyPr wrap="none" rtlCol="0">
                <a:spAutoFit/>
              </a:bodyPr>
              <a:lstStyle/>
              <a:p>
                <a:r>
                  <a:rPr lang="en-US" sz="1000" dirty="0" smtClean="0"/>
                  <a:t>MW15</a:t>
                </a:r>
                <a:endParaRPr lang="en-US" sz="1000" dirty="0"/>
              </a:p>
            </p:txBody>
          </p:sp>
          <p:sp>
            <p:nvSpPr>
              <p:cNvPr id="40" name="TextBox 39"/>
              <p:cNvSpPr txBox="1"/>
              <p:nvPr/>
            </p:nvSpPr>
            <p:spPr>
              <a:xfrm rot="16200000">
                <a:off x="3320868" y="3646871"/>
                <a:ext cx="543739" cy="246221"/>
              </a:xfrm>
              <a:prstGeom prst="rect">
                <a:avLst/>
              </a:prstGeom>
              <a:noFill/>
            </p:spPr>
            <p:txBody>
              <a:bodyPr wrap="none" rtlCol="0">
                <a:spAutoFit/>
              </a:bodyPr>
              <a:lstStyle/>
              <a:p>
                <a:r>
                  <a:rPr lang="en-US" sz="1000" dirty="0" smtClean="0"/>
                  <a:t>MW30</a:t>
                </a:r>
                <a:endParaRPr lang="en-US" sz="1000" dirty="0"/>
              </a:p>
            </p:txBody>
          </p:sp>
          <p:sp>
            <p:nvSpPr>
              <p:cNvPr id="41" name="TextBox 40"/>
              <p:cNvSpPr txBox="1"/>
              <p:nvPr/>
            </p:nvSpPr>
            <p:spPr>
              <a:xfrm rot="16200000">
                <a:off x="3706101" y="3649013"/>
                <a:ext cx="543739" cy="246221"/>
              </a:xfrm>
              <a:prstGeom prst="rect">
                <a:avLst/>
              </a:prstGeom>
              <a:noFill/>
            </p:spPr>
            <p:txBody>
              <a:bodyPr wrap="none" rtlCol="0">
                <a:spAutoFit/>
              </a:bodyPr>
              <a:lstStyle/>
              <a:p>
                <a:r>
                  <a:rPr lang="en-US" sz="1000" dirty="0" smtClean="0"/>
                  <a:t>MW60</a:t>
                </a:r>
                <a:endParaRPr lang="en-US" sz="1000" dirty="0"/>
              </a:p>
            </p:txBody>
          </p:sp>
          <p:sp>
            <p:nvSpPr>
              <p:cNvPr id="42" name="TextBox 41"/>
              <p:cNvSpPr txBox="1"/>
              <p:nvPr/>
            </p:nvSpPr>
            <p:spPr>
              <a:xfrm rot="16200000">
                <a:off x="4037188" y="3650276"/>
                <a:ext cx="607859" cy="246221"/>
              </a:xfrm>
              <a:prstGeom prst="rect">
                <a:avLst/>
              </a:prstGeom>
              <a:noFill/>
            </p:spPr>
            <p:txBody>
              <a:bodyPr wrap="none" rtlCol="0">
                <a:spAutoFit/>
              </a:bodyPr>
              <a:lstStyle/>
              <a:p>
                <a:r>
                  <a:rPr lang="en-US" sz="1000" dirty="0" smtClean="0"/>
                  <a:t>MW120</a:t>
                </a:r>
                <a:endParaRPr lang="en-US" sz="1000" dirty="0"/>
              </a:p>
            </p:txBody>
          </p:sp>
          <p:sp>
            <p:nvSpPr>
              <p:cNvPr id="43" name="TextBox 42"/>
              <p:cNvSpPr txBox="1"/>
              <p:nvPr/>
            </p:nvSpPr>
            <p:spPr>
              <a:xfrm rot="16200000">
                <a:off x="4854827" y="3644887"/>
                <a:ext cx="538391" cy="246221"/>
              </a:xfrm>
              <a:prstGeom prst="rect">
                <a:avLst/>
              </a:prstGeom>
              <a:noFill/>
            </p:spPr>
            <p:txBody>
              <a:bodyPr wrap="none" rtlCol="0">
                <a:spAutoFit/>
              </a:bodyPr>
              <a:lstStyle/>
              <a:p>
                <a:r>
                  <a:rPr lang="en-US" sz="1000" dirty="0" smtClean="0"/>
                  <a:t>MW15</a:t>
                </a:r>
                <a:endParaRPr lang="en-US" sz="1000" dirty="0"/>
              </a:p>
            </p:txBody>
          </p:sp>
          <p:sp>
            <p:nvSpPr>
              <p:cNvPr id="44" name="TextBox 43"/>
              <p:cNvSpPr txBox="1"/>
              <p:nvPr/>
            </p:nvSpPr>
            <p:spPr>
              <a:xfrm rot="16200000">
                <a:off x="5215300" y="3646150"/>
                <a:ext cx="543739" cy="246221"/>
              </a:xfrm>
              <a:prstGeom prst="rect">
                <a:avLst/>
              </a:prstGeom>
              <a:noFill/>
            </p:spPr>
            <p:txBody>
              <a:bodyPr wrap="none" rtlCol="0">
                <a:spAutoFit/>
              </a:bodyPr>
              <a:lstStyle/>
              <a:p>
                <a:r>
                  <a:rPr lang="en-US" sz="1000" dirty="0" smtClean="0"/>
                  <a:t>MW30</a:t>
                </a:r>
                <a:endParaRPr lang="en-US" sz="1000" dirty="0"/>
              </a:p>
            </p:txBody>
          </p:sp>
          <p:sp>
            <p:nvSpPr>
              <p:cNvPr id="45" name="TextBox 44"/>
              <p:cNvSpPr txBox="1"/>
              <p:nvPr/>
            </p:nvSpPr>
            <p:spPr>
              <a:xfrm rot="16200000">
                <a:off x="5600533" y="3648292"/>
                <a:ext cx="543739" cy="246221"/>
              </a:xfrm>
              <a:prstGeom prst="rect">
                <a:avLst/>
              </a:prstGeom>
              <a:noFill/>
            </p:spPr>
            <p:txBody>
              <a:bodyPr wrap="none" rtlCol="0">
                <a:spAutoFit/>
              </a:bodyPr>
              <a:lstStyle/>
              <a:p>
                <a:r>
                  <a:rPr lang="en-US" sz="1000" dirty="0" smtClean="0"/>
                  <a:t>MW60</a:t>
                </a:r>
                <a:endParaRPr lang="en-US" sz="1000" dirty="0"/>
              </a:p>
            </p:txBody>
          </p:sp>
          <p:sp>
            <p:nvSpPr>
              <p:cNvPr id="46" name="TextBox 45"/>
              <p:cNvSpPr txBox="1"/>
              <p:nvPr/>
            </p:nvSpPr>
            <p:spPr>
              <a:xfrm rot="16200000">
                <a:off x="5931620" y="3649555"/>
                <a:ext cx="607859" cy="246221"/>
              </a:xfrm>
              <a:prstGeom prst="rect">
                <a:avLst/>
              </a:prstGeom>
              <a:noFill/>
            </p:spPr>
            <p:txBody>
              <a:bodyPr wrap="none" rtlCol="0">
                <a:spAutoFit/>
              </a:bodyPr>
              <a:lstStyle/>
              <a:p>
                <a:r>
                  <a:rPr lang="en-US" sz="1000" dirty="0" smtClean="0"/>
                  <a:t>MW120</a:t>
                </a:r>
                <a:endParaRPr lang="en-US" sz="1000" dirty="0"/>
              </a:p>
            </p:txBody>
          </p:sp>
          <p:sp>
            <p:nvSpPr>
              <p:cNvPr id="47" name="TextBox 46"/>
              <p:cNvSpPr txBox="1"/>
              <p:nvPr/>
            </p:nvSpPr>
            <p:spPr>
              <a:xfrm rot="16200000">
                <a:off x="6710047" y="3640950"/>
                <a:ext cx="538391" cy="246221"/>
              </a:xfrm>
              <a:prstGeom prst="rect">
                <a:avLst/>
              </a:prstGeom>
              <a:noFill/>
            </p:spPr>
            <p:txBody>
              <a:bodyPr wrap="none" rtlCol="0">
                <a:spAutoFit/>
              </a:bodyPr>
              <a:lstStyle/>
              <a:p>
                <a:r>
                  <a:rPr lang="en-US" sz="1000" dirty="0" smtClean="0"/>
                  <a:t>MW15</a:t>
                </a:r>
                <a:endParaRPr lang="en-US" sz="1000" dirty="0"/>
              </a:p>
            </p:txBody>
          </p:sp>
          <p:sp>
            <p:nvSpPr>
              <p:cNvPr id="48" name="TextBox 47"/>
              <p:cNvSpPr txBox="1"/>
              <p:nvPr/>
            </p:nvSpPr>
            <p:spPr>
              <a:xfrm rot="16200000">
                <a:off x="7070520" y="3642213"/>
                <a:ext cx="543739" cy="246221"/>
              </a:xfrm>
              <a:prstGeom prst="rect">
                <a:avLst/>
              </a:prstGeom>
              <a:noFill/>
            </p:spPr>
            <p:txBody>
              <a:bodyPr wrap="none" rtlCol="0">
                <a:spAutoFit/>
              </a:bodyPr>
              <a:lstStyle/>
              <a:p>
                <a:r>
                  <a:rPr lang="en-US" sz="1000" dirty="0" smtClean="0"/>
                  <a:t>MW30</a:t>
                </a:r>
                <a:endParaRPr lang="en-US" sz="1000" dirty="0"/>
              </a:p>
            </p:txBody>
          </p:sp>
          <p:sp>
            <p:nvSpPr>
              <p:cNvPr id="49" name="TextBox 48"/>
              <p:cNvSpPr txBox="1"/>
              <p:nvPr/>
            </p:nvSpPr>
            <p:spPr>
              <a:xfrm rot="16200000">
                <a:off x="7455753" y="3644355"/>
                <a:ext cx="543739" cy="246221"/>
              </a:xfrm>
              <a:prstGeom prst="rect">
                <a:avLst/>
              </a:prstGeom>
              <a:noFill/>
            </p:spPr>
            <p:txBody>
              <a:bodyPr wrap="none" rtlCol="0">
                <a:spAutoFit/>
              </a:bodyPr>
              <a:lstStyle/>
              <a:p>
                <a:r>
                  <a:rPr lang="en-US" sz="1000" dirty="0" smtClean="0"/>
                  <a:t>MW60</a:t>
                </a:r>
                <a:endParaRPr lang="en-US" sz="1000" dirty="0"/>
              </a:p>
            </p:txBody>
          </p:sp>
          <p:sp>
            <p:nvSpPr>
              <p:cNvPr id="50" name="TextBox 49"/>
              <p:cNvSpPr txBox="1"/>
              <p:nvPr/>
            </p:nvSpPr>
            <p:spPr>
              <a:xfrm rot="16200000">
                <a:off x="7786840" y="3645618"/>
                <a:ext cx="607859" cy="246221"/>
              </a:xfrm>
              <a:prstGeom prst="rect">
                <a:avLst/>
              </a:prstGeom>
              <a:noFill/>
            </p:spPr>
            <p:txBody>
              <a:bodyPr wrap="none" rtlCol="0">
                <a:spAutoFit/>
              </a:bodyPr>
              <a:lstStyle/>
              <a:p>
                <a:r>
                  <a:rPr lang="en-US" sz="1000" dirty="0" smtClean="0"/>
                  <a:t>MW120</a:t>
                </a:r>
                <a:endParaRPr lang="en-US" sz="1000" dirty="0"/>
              </a:p>
            </p:txBody>
          </p:sp>
          <p:sp>
            <p:nvSpPr>
              <p:cNvPr id="51" name="TextBox 50"/>
              <p:cNvSpPr txBox="1"/>
              <p:nvPr/>
            </p:nvSpPr>
            <p:spPr>
              <a:xfrm>
                <a:off x="1607273" y="1426798"/>
                <a:ext cx="506018" cy="246221"/>
              </a:xfrm>
              <a:prstGeom prst="rect">
                <a:avLst/>
              </a:prstGeom>
              <a:noFill/>
            </p:spPr>
            <p:txBody>
              <a:bodyPr wrap="none" rtlCol="0">
                <a:spAutoFit/>
              </a:bodyPr>
              <a:lstStyle/>
              <a:p>
                <a:r>
                  <a:rPr lang="en-US" sz="1000" dirty="0" smtClean="0"/>
                  <a:t>T=150</a:t>
                </a:r>
                <a:endParaRPr lang="en-US" sz="1000" dirty="0"/>
              </a:p>
            </p:txBody>
          </p:sp>
          <p:sp>
            <p:nvSpPr>
              <p:cNvPr id="52" name="TextBox 51"/>
              <p:cNvSpPr txBox="1"/>
              <p:nvPr/>
            </p:nvSpPr>
            <p:spPr>
              <a:xfrm>
                <a:off x="3469626" y="1426798"/>
                <a:ext cx="506018" cy="246221"/>
              </a:xfrm>
              <a:prstGeom prst="rect">
                <a:avLst/>
              </a:prstGeom>
              <a:noFill/>
            </p:spPr>
            <p:txBody>
              <a:bodyPr wrap="none" rtlCol="0">
                <a:spAutoFit/>
              </a:bodyPr>
              <a:lstStyle/>
              <a:p>
                <a:r>
                  <a:rPr lang="en-US" sz="1000" dirty="0" smtClean="0"/>
                  <a:t>T=300</a:t>
                </a:r>
                <a:endParaRPr lang="en-US" sz="1000" dirty="0"/>
              </a:p>
            </p:txBody>
          </p:sp>
          <p:sp>
            <p:nvSpPr>
              <p:cNvPr id="53" name="TextBox 52"/>
              <p:cNvSpPr txBox="1"/>
              <p:nvPr/>
            </p:nvSpPr>
            <p:spPr>
              <a:xfrm>
                <a:off x="5364059" y="1426798"/>
                <a:ext cx="506018" cy="246221"/>
              </a:xfrm>
              <a:prstGeom prst="rect">
                <a:avLst/>
              </a:prstGeom>
              <a:noFill/>
            </p:spPr>
            <p:txBody>
              <a:bodyPr wrap="none" rtlCol="0">
                <a:spAutoFit/>
              </a:bodyPr>
              <a:lstStyle/>
              <a:p>
                <a:r>
                  <a:rPr lang="en-US" sz="1000" dirty="0" smtClean="0"/>
                  <a:t>T=600</a:t>
                </a:r>
                <a:endParaRPr lang="en-US" sz="1000" dirty="0"/>
              </a:p>
            </p:txBody>
          </p:sp>
          <p:sp>
            <p:nvSpPr>
              <p:cNvPr id="54" name="TextBox 53"/>
              <p:cNvSpPr txBox="1"/>
              <p:nvPr/>
            </p:nvSpPr>
            <p:spPr>
              <a:xfrm>
                <a:off x="7219279" y="1430953"/>
                <a:ext cx="571015" cy="246221"/>
              </a:xfrm>
              <a:prstGeom prst="rect">
                <a:avLst/>
              </a:prstGeom>
              <a:noFill/>
            </p:spPr>
            <p:txBody>
              <a:bodyPr wrap="none" rtlCol="0">
                <a:spAutoFit/>
              </a:bodyPr>
              <a:lstStyle/>
              <a:p>
                <a:r>
                  <a:rPr lang="en-US" sz="1000" dirty="0" smtClean="0"/>
                  <a:t>T=1000</a:t>
                </a:r>
                <a:endParaRPr lang="en-US" sz="1000" dirty="0"/>
              </a:p>
            </p:txBody>
          </p:sp>
        </p:grpSp>
      </p:grpSp>
    </p:spTree>
    <p:extLst>
      <p:ext uri="{BB962C8B-B14F-4D97-AF65-F5344CB8AC3E}">
        <p14:creationId xmlns:p14="http://schemas.microsoft.com/office/powerpoint/2010/main" val="29011945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366FF"/>
                </a:solidFill>
                <a:latin typeface="Helvetica Neue Light"/>
                <a:cs typeface="Helvetica Neue Light"/>
              </a:rPr>
              <a:t>DCC</a:t>
            </a:r>
            <a:endParaRPr lang="en-US" dirty="0">
              <a:solidFill>
                <a:srgbClr val="3366FF"/>
              </a:solidFill>
              <a:latin typeface="Helvetica Neue Light"/>
              <a:cs typeface="Helvetica Neue Light"/>
            </a:endParaRPr>
          </a:p>
        </p:txBody>
      </p:sp>
      <p:sp>
        <p:nvSpPr>
          <p:cNvPr id="3" name="Content Placeholder 2"/>
          <p:cNvSpPr>
            <a:spLocks noGrp="1"/>
          </p:cNvSpPr>
          <p:nvPr>
            <p:ph idx="1"/>
          </p:nvPr>
        </p:nvSpPr>
        <p:spPr/>
        <p:txBody>
          <a:bodyPr>
            <a:normAutofit/>
          </a:bodyPr>
          <a:lstStyle/>
          <a:p>
            <a:r>
              <a:rPr lang="en-US" sz="2600" dirty="0">
                <a:solidFill>
                  <a:srgbClr val="3366FF"/>
                </a:solidFill>
                <a:latin typeface="Helvetica Neue Light"/>
                <a:cs typeface="Helvetica Neue Light"/>
              </a:rPr>
              <a:t>Dynamic Conditional Correlations </a:t>
            </a:r>
            <a:r>
              <a:rPr lang="en-US" sz="2600" dirty="0">
                <a:latin typeface="Helvetica Neue Light"/>
                <a:cs typeface="Helvetica Neue Light"/>
              </a:rPr>
              <a:t>(DCC) </a:t>
            </a:r>
            <a:r>
              <a:rPr lang="en-US" sz="2600" dirty="0" smtClean="0">
                <a:latin typeface="Helvetica Neue Light"/>
                <a:cs typeface="Helvetica Neue Light"/>
              </a:rPr>
              <a:t>is a multivariate </a:t>
            </a:r>
            <a:r>
              <a:rPr lang="en-US" sz="2600" dirty="0" smtClean="0">
                <a:effectLst/>
                <a:latin typeface="Helvetica Neue Light"/>
                <a:cs typeface="Helvetica Neue Light"/>
              </a:rPr>
              <a:t>GARCH model</a:t>
            </a:r>
            <a:r>
              <a:rPr lang="en-US" sz="2600" dirty="0" smtClean="0">
                <a:latin typeface="Helvetica Neue Light"/>
                <a:cs typeface="Helvetica Neue Light"/>
              </a:rPr>
              <a:t>.</a:t>
            </a:r>
          </a:p>
          <a:p>
            <a:endParaRPr lang="en-US" sz="2600" dirty="0">
              <a:latin typeface="Helvetica Neue Light"/>
              <a:cs typeface="Helvetica Neue Light"/>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988149949"/>
              </p:ext>
            </p:extLst>
          </p:nvPr>
        </p:nvGraphicFramePr>
        <p:xfrm>
          <a:off x="3300413" y="2424403"/>
          <a:ext cx="3297237" cy="522287"/>
        </p:xfrm>
        <a:graphic>
          <a:graphicData uri="http://schemas.openxmlformats.org/presentationml/2006/ole">
            <mc:AlternateContent xmlns:mc="http://schemas.openxmlformats.org/markup-compatibility/2006">
              <mc:Choice xmlns:v="urn:schemas-microsoft-com:vml" Requires="v">
                <p:oleObj spid="_x0000_s12102" name="Equation" r:id="rId3" imgW="1524000" imgH="241300" progId="Equation.3">
                  <p:embed/>
                </p:oleObj>
              </mc:Choice>
              <mc:Fallback>
                <p:oleObj name="Equation" r:id="rId3" imgW="1524000" imgH="241300" progId="Equation.3">
                  <p:embed/>
                  <p:pic>
                    <p:nvPicPr>
                      <p:cNvPr id="0" name=""/>
                      <p:cNvPicPr/>
                      <p:nvPr/>
                    </p:nvPicPr>
                    <p:blipFill>
                      <a:blip r:embed="rId4"/>
                      <a:stretch>
                        <a:fillRect/>
                      </a:stretch>
                    </p:blipFill>
                    <p:spPr>
                      <a:xfrm>
                        <a:off x="3300413" y="2424403"/>
                        <a:ext cx="3297237" cy="52228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247887437"/>
              </p:ext>
            </p:extLst>
          </p:nvPr>
        </p:nvGraphicFramePr>
        <p:xfrm>
          <a:off x="3413256" y="3219753"/>
          <a:ext cx="2513012" cy="446088"/>
        </p:xfrm>
        <a:graphic>
          <a:graphicData uri="http://schemas.openxmlformats.org/presentationml/2006/ole">
            <mc:AlternateContent xmlns:mc="http://schemas.openxmlformats.org/markup-compatibility/2006">
              <mc:Choice xmlns:v="urn:schemas-microsoft-com:vml" Requires="v">
                <p:oleObj spid="_x0000_s12103" name="Equation" r:id="rId5" imgW="1219200" imgH="215900" progId="Equation.3">
                  <p:embed/>
                </p:oleObj>
              </mc:Choice>
              <mc:Fallback>
                <p:oleObj name="Equation" r:id="rId5" imgW="1219200" imgH="215900" progId="Equation.3">
                  <p:embed/>
                  <p:pic>
                    <p:nvPicPr>
                      <p:cNvPr id="0" name=""/>
                      <p:cNvPicPr/>
                      <p:nvPr/>
                    </p:nvPicPr>
                    <p:blipFill>
                      <a:blip r:embed="rId6"/>
                      <a:stretch>
                        <a:fillRect/>
                      </a:stretch>
                    </p:blipFill>
                    <p:spPr>
                      <a:xfrm>
                        <a:off x="3413256" y="3219753"/>
                        <a:ext cx="2513012" cy="446088"/>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99572354"/>
              </p:ext>
            </p:extLst>
          </p:nvPr>
        </p:nvGraphicFramePr>
        <p:xfrm>
          <a:off x="3397250" y="4561077"/>
          <a:ext cx="3106738" cy="488950"/>
        </p:xfrm>
        <a:graphic>
          <a:graphicData uri="http://schemas.openxmlformats.org/presentationml/2006/ole">
            <mc:AlternateContent xmlns:mc="http://schemas.openxmlformats.org/markup-compatibility/2006">
              <mc:Choice xmlns:v="urn:schemas-microsoft-com:vml" Requires="v">
                <p:oleObj spid="_x0000_s12104" name="Equation" r:id="rId7" imgW="1536700" imgH="241300" progId="Equation.3">
                  <p:embed/>
                </p:oleObj>
              </mc:Choice>
              <mc:Fallback>
                <p:oleObj name="Equation" r:id="rId7" imgW="1536700" imgH="241300" progId="Equation.3">
                  <p:embed/>
                  <p:pic>
                    <p:nvPicPr>
                      <p:cNvPr id="0" name=""/>
                      <p:cNvPicPr/>
                      <p:nvPr/>
                    </p:nvPicPr>
                    <p:blipFill>
                      <a:blip r:embed="rId8"/>
                      <a:stretch>
                        <a:fillRect/>
                      </a:stretch>
                    </p:blipFill>
                    <p:spPr>
                      <a:xfrm>
                        <a:off x="3397250" y="4561077"/>
                        <a:ext cx="3106738" cy="48895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024893683"/>
              </p:ext>
            </p:extLst>
          </p:nvPr>
        </p:nvGraphicFramePr>
        <p:xfrm>
          <a:off x="3500438" y="3807115"/>
          <a:ext cx="1281112" cy="498475"/>
        </p:xfrm>
        <a:graphic>
          <a:graphicData uri="http://schemas.openxmlformats.org/presentationml/2006/ole">
            <mc:AlternateContent xmlns:mc="http://schemas.openxmlformats.org/markup-compatibility/2006">
              <mc:Choice xmlns:v="urn:schemas-microsoft-com:vml" Requires="v">
                <p:oleObj spid="_x0000_s12105" name="Equation" r:id="rId9" imgW="622300" imgH="241300" progId="Equation.3">
                  <p:embed/>
                </p:oleObj>
              </mc:Choice>
              <mc:Fallback>
                <p:oleObj name="Equation" r:id="rId9" imgW="622300" imgH="241300" progId="Equation.3">
                  <p:embed/>
                  <p:pic>
                    <p:nvPicPr>
                      <p:cNvPr id="0" name=""/>
                      <p:cNvPicPr/>
                      <p:nvPr/>
                    </p:nvPicPr>
                    <p:blipFill>
                      <a:blip r:embed="rId10"/>
                      <a:stretch>
                        <a:fillRect/>
                      </a:stretch>
                    </p:blipFill>
                    <p:spPr>
                      <a:xfrm>
                        <a:off x="3500438" y="3807115"/>
                        <a:ext cx="1281112" cy="49847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606985205"/>
              </p:ext>
            </p:extLst>
          </p:nvPr>
        </p:nvGraphicFramePr>
        <p:xfrm>
          <a:off x="3411537" y="5342227"/>
          <a:ext cx="4056063" cy="487363"/>
        </p:xfrm>
        <a:graphic>
          <a:graphicData uri="http://schemas.openxmlformats.org/presentationml/2006/ole">
            <mc:AlternateContent xmlns:mc="http://schemas.openxmlformats.org/markup-compatibility/2006">
              <mc:Choice xmlns:v="urn:schemas-microsoft-com:vml" Requires="v">
                <p:oleObj spid="_x0000_s12106" name="Equation" r:id="rId11" imgW="2006600" imgH="241300" progId="Equation.3">
                  <p:embed/>
                </p:oleObj>
              </mc:Choice>
              <mc:Fallback>
                <p:oleObj name="Equation" r:id="rId11" imgW="2006600" imgH="241300" progId="Equation.3">
                  <p:embed/>
                  <p:pic>
                    <p:nvPicPr>
                      <p:cNvPr id="0" name=""/>
                      <p:cNvPicPr/>
                      <p:nvPr/>
                    </p:nvPicPr>
                    <p:blipFill>
                      <a:blip r:embed="rId12"/>
                      <a:stretch>
                        <a:fillRect/>
                      </a:stretch>
                    </p:blipFill>
                    <p:spPr>
                      <a:xfrm>
                        <a:off x="3411537" y="5342227"/>
                        <a:ext cx="4056063" cy="487363"/>
                      </a:xfrm>
                      <a:prstGeom prst="rect">
                        <a:avLst/>
                      </a:prstGeom>
                    </p:spPr>
                  </p:pic>
                </p:oleObj>
              </mc:Fallback>
            </mc:AlternateContent>
          </a:graphicData>
        </a:graphic>
      </p:graphicFrame>
      <p:sp>
        <p:nvSpPr>
          <p:cNvPr id="10" name="Left Brace 9"/>
          <p:cNvSpPr/>
          <p:nvPr/>
        </p:nvSpPr>
        <p:spPr>
          <a:xfrm>
            <a:off x="3124200" y="2476790"/>
            <a:ext cx="152400" cy="1828800"/>
          </a:xfrm>
          <a:prstGeom prst="leftBrace">
            <a:avLst/>
          </a:prstGeom>
          <a:ln w="19050">
            <a:tailEnd type="none"/>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dirty="0">
              <a:latin typeface="Helvetica Neue Light"/>
              <a:cs typeface="Helvetica Neue Light"/>
            </a:endParaRPr>
          </a:p>
        </p:txBody>
      </p:sp>
      <p:sp>
        <p:nvSpPr>
          <p:cNvPr id="11" name="Left Brace 10"/>
          <p:cNvSpPr/>
          <p:nvPr/>
        </p:nvSpPr>
        <p:spPr>
          <a:xfrm>
            <a:off x="3124200" y="4610390"/>
            <a:ext cx="152400" cy="1219200"/>
          </a:xfrm>
          <a:prstGeom prst="leftBrace">
            <a:avLst/>
          </a:prstGeom>
          <a:ln w="19050">
            <a:tailEnd type="none"/>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dirty="0">
              <a:latin typeface="Helvetica Neue Light"/>
              <a:cs typeface="Helvetica Neue Light"/>
            </a:endParaRPr>
          </a:p>
        </p:txBody>
      </p:sp>
      <p:sp>
        <p:nvSpPr>
          <p:cNvPr id="12" name="TextBox 11"/>
          <p:cNvSpPr txBox="1"/>
          <p:nvPr/>
        </p:nvSpPr>
        <p:spPr>
          <a:xfrm>
            <a:off x="255243" y="2813477"/>
            <a:ext cx="2895600" cy="1169551"/>
          </a:xfrm>
          <a:prstGeom prst="rect">
            <a:avLst/>
          </a:prstGeom>
          <a:noFill/>
        </p:spPr>
        <p:txBody>
          <a:bodyPr wrap="square" rtlCol="0">
            <a:spAutoFit/>
          </a:bodyPr>
          <a:lstStyle/>
          <a:p>
            <a:pPr marL="342900" indent="-342900">
              <a:buFont typeface="Wingdings" charset="2"/>
              <a:buChar char="§"/>
            </a:pPr>
            <a:r>
              <a:rPr lang="en-US" sz="1600" dirty="0" smtClean="0">
                <a:solidFill>
                  <a:srgbClr val="660066"/>
                </a:solidFill>
                <a:latin typeface="Helvetica Neue Light"/>
                <a:cs typeface="Helvetica Neue Light"/>
              </a:rPr>
              <a:t>Fit GARCH model to each time series</a:t>
            </a:r>
          </a:p>
          <a:p>
            <a:pPr marL="342900" indent="-342900">
              <a:buFont typeface="Wingdings" charset="2"/>
              <a:buChar char="§"/>
            </a:pPr>
            <a:endParaRPr lang="en-US" sz="600" dirty="0" smtClean="0">
              <a:solidFill>
                <a:srgbClr val="660066"/>
              </a:solidFill>
              <a:latin typeface="Helvetica Neue Light"/>
              <a:cs typeface="Helvetica Neue Light"/>
            </a:endParaRPr>
          </a:p>
          <a:p>
            <a:pPr marL="342900" indent="-342900">
              <a:buFont typeface="Wingdings" charset="2"/>
              <a:buChar char="§"/>
            </a:pPr>
            <a:r>
              <a:rPr lang="en-US" sz="1600" dirty="0" smtClean="0">
                <a:solidFill>
                  <a:srgbClr val="660066"/>
                </a:solidFill>
                <a:latin typeface="Helvetica Neue Light"/>
                <a:cs typeface="Helvetica Neue Light"/>
              </a:rPr>
              <a:t>Compute standardized residuals</a:t>
            </a:r>
            <a:endParaRPr lang="en-US" sz="1600" dirty="0">
              <a:solidFill>
                <a:srgbClr val="660066"/>
              </a:solidFill>
              <a:latin typeface="Helvetica Neue Light"/>
              <a:cs typeface="Helvetica Neue Light"/>
            </a:endParaRPr>
          </a:p>
        </p:txBody>
      </p:sp>
      <p:sp>
        <p:nvSpPr>
          <p:cNvPr id="13" name="TextBox 12"/>
          <p:cNvSpPr txBox="1"/>
          <p:nvPr/>
        </p:nvSpPr>
        <p:spPr>
          <a:xfrm>
            <a:off x="255243" y="4763092"/>
            <a:ext cx="2895600" cy="830997"/>
          </a:xfrm>
          <a:prstGeom prst="rect">
            <a:avLst/>
          </a:prstGeom>
          <a:noFill/>
        </p:spPr>
        <p:txBody>
          <a:bodyPr wrap="square" rtlCol="0">
            <a:spAutoFit/>
          </a:bodyPr>
          <a:lstStyle/>
          <a:p>
            <a:pPr marL="342900" indent="-342900">
              <a:buFont typeface="Wingdings" charset="2"/>
              <a:buChar char="§"/>
            </a:pPr>
            <a:r>
              <a:rPr lang="en-US" sz="1600" dirty="0" smtClean="0">
                <a:solidFill>
                  <a:srgbClr val="660066"/>
                </a:solidFill>
                <a:latin typeface="Helvetica Neue Light"/>
                <a:cs typeface="Helvetica Neue Light"/>
              </a:rPr>
              <a:t>Use EWMA-type method to compute time-varying correlation matrix</a:t>
            </a:r>
            <a:endParaRPr lang="en-US" sz="1600" dirty="0">
              <a:solidFill>
                <a:srgbClr val="660066"/>
              </a:solidFill>
              <a:latin typeface="Helvetica Neue Light"/>
              <a:cs typeface="Helvetica Neue Light"/>
            </a:endParaRPr>
          </a:p>
        </p:txBody>
      </p:sp>
    </p:spTree>
    <p:extLst>
      <p:ext uri="{BB962C8B-B14F-4D97-AF65-F5344CB8AC3E}">
        <p14:creationId xmlns:p14="http://schemas.microsoft.com/office/powerpoint/2010/main" val="9463268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par>
                                <p:cTn id="25" presetID="3" presetClass="entr" presetSubtype="1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linds(horizont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3366FF"/>
                </a:solidFill>
                <a:latin typeface="Helvetica Neue Light"/>
                <a:cs typeface="Helvetica Neue Light"/>
              </a:rPr>
              <a:t>Dynamic Connectivity</a:t>
            </a:r>
            <a:endParaRPr lang="en-US" dirty="0">
              <a:solidFill>
                <a:srgbClr val="3366FF"/>
              </a:solidFill>
              <a:latin typeface="Helvetica Neue Light"/>
              <a:cs typeface="Helvetica Neue Light"/>
            </a:endParaRPr>
          </a:p>
        </p:txBody>
      </p:sp>
      <p:sp>
        <p:nvSpPr>
          <p:cNvPr id="9" name="TextBox 8"/>
          <p:cNvSpPr txBox="1"/>
          <p:nvPr/>
        </p:nvSpPr>
        <p:spPr>
          <a:xfrm>
            <a:off x="6893113" y="6488668"/>
            <a:ext cx="2250887" cy="369332"/>
          </a:xfrm>
          <a:prstGeom prst="rect">
            <a:avLst/>
          </a:prstGeom>
          <a:noFill/>
        </p:spPr>
        <p:txBody>
          <a:bodyPr wrap="none" rtlCol="0">
            <a:spAutoFit/>
          </a:bodyPr>
          <a:lstStyle/>
          <a:p>
            <a:r>
              <a:rPr lang="en-US" b="0" dirty="0" smtClean="0">
                <a:solidFill>
                  <a:srgbClr val="800000"/>
                </a:solidFill>
                <a:latin typeface="Helvetica Neue Light"/>
                <a:cs typeface="Helvetica Neue Light"/>
              </a:rPr>
              <a:t>Lindquist et al. 2014</a:t>
            </a:r>
            <a:endParaRPr lang="en-US" b="0" dirty="0">
              <a:solidFill>
                <a:srgbClr val="800000"/>
              </a:solidFill>
              <a:latin typeface="Helvetica Neue Light"/>
              <a:cs typeface="Helvetica Neue Light"/>
            </a:endParaRPr>
          </a:p>
        </p:txBody>
      </p:sp>
      <p:pic>
        <p:nvPicPr>
          <p:cNvPr id="4" name="Picture 3" descr="Ex_s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5716" y="1948855"/>
            <a:ext cx="4754880" cy="2092654"/>
          </a:xfrm>
          <a:prstGeom prst="rect">
            <a:avLst/>
          </a:prstGeom>
        </p:spPr>
      </p:pic>
      <p:pic>
        <p:nvPicPr>
          <p:cNvPr id="10" name="Picture 9" descr="Ex_dc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3" y="4507793"/>
            <a:ext cx="4745735" cy="2088629"/>
          </a:xfrm>
          <a:prstGeom prst="rect">
            <a:avLst/>
          </a:prstGeom>
        </p:spPr>
      </p:pic>
      <p:pic>
        <p:nvPicPr>
          <p:cNvPr id="11" name="Picture 10" descr="Ex_dat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44561"/>
            <a:ext cx="4754880" cy="2092654"/>
          </a:xfrm>
          <a:prstGeom prst="rect">
            <a:avLst/>
          </a:prstGeom>
        </p:spPr>
      </p:pic>
      <p:sp>
        <p:nvSpPr>
          <p:cNvPr id="12" name="TextBox 11"/>
          <p:cNvSpPr txBox="1"/>
          <p:nvPr/>
        </p:nvSpPr>
        <p:spPr>
          <a:xfrm>
            <a:off x="609601" y="1725620"/>
            <a:ext cx="1051168" cy="369332"/>
          </a:xfrm>
          <a:prstGeom prst="rect">
            <a:avLst/>
          </a:prstGeom>
          <a:noFill/>
        </p:spPr>
        <p:txBody>
          <a:bodyPr wrap="square" rtlCol="0">
            <a:spAutoFit/>
          </a:bodyPr>
          <a:lstStyle/>
          <a:p>
            <a:r>
              <a:rPr lang="en-US" b="0" dirty="0" smtClean="0">
                <a:latin typeface="Helvetica Neue Light"/>
                <a:cs typeface="Helvetica Neue Light"/>
              </a:rPr>
              <a:t>Data</a:t>
            </a:r>
            <a:endParaRPr lang="en-US" b="0" dirty="0">
              <a:latin typeface="Helvetica Neue Light"/>
              <a:cs typeface="Helvetica Neue Light"/>
            </a:endParaRPr>
          </a:p>
        </p:txBody>
      </p:sp>
      <p:sp>
        <p:nvSpPr>
          <p:cNvPr id="7" name="TextBox 6"/>
          <p:cNvSpPr txBox="1"/>
          <p:nvPr/>
        </p:nvSpPr>
        <p:spPr>
          <a:xfrm>
            <a:off x="4984782" y="1725620"/>
            <a:ext cx="2723142" cy="369332"/>
          </a:xfrm>
          <a:prstGeom prst="rect">
            <a:avLst/>
          </a:prstGeom>
          <a:noFill/>
        </p:spPr>
        <p:txBody>
          <a:bodyPr wrap="square" rtlCol="0">
            <a:spAutoFit/>
          </a:bodyPr>
          <a:lstStyle/>
          <a:p>
            <a:r>
              <a:rPr lang="en-US" b="0" dirty="0" smtClean="0">
                <a:latin typeface="Helvetica Neue Light"/>
                <a:cs typeface="Helvetica Neue Light"/>
              </a:rPr>
              <a:t>Sliding window w = </a:t>
            </a:r>
            <a:r>
              <a:rPr lang="en-US" dirty="0" smtClean="0">
                <a:latin typeface="Helvetica Neue Light"/>
                <a:cs typeface="Helvetica Neue Light"/>
              </a:rPr>
              <a:t>20</a:t>
            </a:r>
            <a:endParaRPr lang="en-US" b="0" dirty="0">
              <a:latin typeface="Helvetica Neue Light"/>
              <a:cs typeface="Helvetica Neue Light"/>
            </a:endParaRPr>
          </a:p>
        </p:txBody>
      </p:sp>
      <p:sp>
        <p:nvSpPr>
          <p:cNvPr id="13" name="TextBox 12"/>
          <p:cNvSpPr txBox="1"/>
          <p:nvPr/>
        </p:nvSpPr>
        <p:spPr>
          <a:xfrm>
            <a:off x="609600" y="4281251"/>
            <a:ext cx="1051168" cy="369332"/>
          </a:xfrm>
          <a:prstGeom prst="rect">
            <a:avLst/>
          </a:prstGeom>
          <a:noFill/>
        </p:spPr>
        <p:txBody>
          <a:bodyPr wrap="square" rtlCol="0">
            <a:spAutoFit/>
          </a:bodyPr>
          <a:lstStyle/>
          <a:p>
            <a:r>
              <a:rPr lang="en-US" b="0" dirty="0" smtClean="0">
                <a:latin typeface="Helvetica Neue Light"/>
                <a:cs typeface="Helvetica Neue Light"/>
              </a:rPr>
              <a:t>DCC</a:t>
            </a:r>
            <a:endParaRPr lang="en-US" b="0" dirty="0">
              <a:latin typeface="Helvetica Neue Light"/>
              <a:cs typeface="Helvetica Neue Light"/>
            </a:endParaRPr>
          </a:p>
        </p:txBody>
      </p:sp>
    </p:spTree>
    <p:extLst>
      <p:ext uri="{BB962C8B-B14F-4D97-AF65-F5344CB8AC3E}">
        <p14:creationId xmlns:p14="http://schemas.microsoft.com/office/powerpoint/2010/main" val="37520113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366FF"/>
                </a:solidFill>
                <a:latin typeface="Helvetica Neue Light"/>
                <a:cs typeface="Helvetica Neue Light"/>
              </a:rPr>
              <a:t>Example</a:t>
            </a:r>
            <a:endParaRPr lang="en-US" dirty="0">
              <a:solidFill>
                <a:srgbClr val="3366FF"/>
              </a:solidFill>
              <a:latin typeface="Helvetica Neue Light"/>
              <a:cs typeface="Helvetica Neue Light"/>
            </a:endParaRPr>
          </a:p>
        </p:txBody>
      </p:sp>
      <p:sp>
        <p:nvSpPr>
          <p:cNvPr id="3" name="Content Placeholder 2"/>
          <p:cNvSpPr>
            <a:spLocks noGrp="1"/>
          </p:cNvSpPr>
          <p:nvPr>
            <p:ph idx="1"/>
          </p:nvPr>
        </p:nvSpPr>
        <p:spPr/>
        <p:txBody>
          <a:bodyPr/>
          <a:lstStyle/>
          <a:p>
            <a:r>
              <a:rPr lang="en-US" sz="2600" dirty="0" smtClean="0">
                <a:latin typeface="Helvetica Neue Light"/>
                <a:cs typeface="Helvetica Neue Light"/>
              </a:rPr>
              <a:t>The estimated </a:t>
            </a:r>
            <a:r>
              <a:rPr lang="en-US" sz="2600" dirty="0">
                <a:latin typeface="Helvetica Neue Light"/>
                <a:cs typeface="Helvetica Neue Light"/>
              </a:rPr>
              <a:t>max correlation using null data of length T analyzed using </a:t>
            </a:r>
            <a:r>
              <a:rPr lang="en-US" sz="2600" dirty="0" smtClean="0">
                <a:latin typeface="Helvetica Neue Light"/>
                <a:cs typeface="Helvetica Neue Light"/>
              </a:rPr>
              <a:t>DCC.</a:t>
            </a:r>
            <a:endParaRPr lang="en-US" sz="2600" dirty="0">
              <a:solidFill>
                <a:srgbClr val="595959"/>
              </a:solidFill>
              <a:latin typeface="Helvetica Neue Light"/>
              <a:cs typeface="Helvetica Neue Light"/>
            </a:endParaRPr>
          </a:p>
          <a:p>
            <a:endParaRPr lang="en-US" dirty="0"/>
          </a:p>
        </p:txBody>
      </p:sp>
      <p:grpSp>
        <p:nvGrpSpPr>
          <p:cNvPr id="6" name="Group 5"/>
          <p:cNvGrpSpPr/>
          <p:nvPr/>
        </p:nvGrpSpPr>
        <p:grpSpPr>
          <a:xfrm>
            <a:off x="1778349" y="2863266"/>
            <a:ext cx="5532511" cy="2852208"/>
            <a:chOff x="762000" y="1238250"/>
            <a:chExt cx="5532511" cy="2852208"/>
          </a:xfrm>
        </p:grpSpPr>
        <p:sp>
          <p:nvSpPr>
            <p:cNvPr id="7" name="Rectangle 6"/>
            <p:cNvSpPr/>
            <p:nvPr/>
          </p:nvSpPr>
          <p:spPr>
            <a:xfrm>
              <a:off x="762000" y="1238250"/>
              <a:ext cx="5532511" cy="28522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1607273" y="1425791"/>
              <a:ext cx="4300233" cy="2601737"/>
              <a:chOff x="1607273" y="1425791"/>
              <a:chExt cx="4300233" cy="2601737"/>
            </a:xfrm>
          </p:grpSpPr>
          <p:sp>
            <p:nvSpPr>
              <p:cNvPr id="9" name="TextBox 8"/>
              <p:cNvSpPr txBox="1"/>
              <p:nvPr/>
            </p:nvSpPr>
            <p:spPr>
              <a:xfrm rot="16200000">
                <a:off x="1619695" y="3704257"/>
                <a:ext cx="400320" cy="246221"/>
              </a:xfrm>
              <a:prstGeom prst="rect">
                <a:avLst/>
              </a:prstGeom>
              <a:noFill/>
            </p:spPr>
            <p:txBody>
              <a:bodyPr wrap="none" rtlCol="0">
                <a:spAutoFit/>
              </a:bodyPr>
              <a:lstStyle/>
              <a:p>
                <a:r>
                  <a:rPr lang="en-US" sz="1000" dirty="0" smtClean="0"/>
                  <a:t>DCC</a:t>
                </a:r>
                <a:endParaRPr lang="en-US" sz="1000" dirty="0"/>
              </a:p>
            </p:txBody>
          </p:sp>
          <p:sp>
            <p:nvSpPr>
              <p:cNvPr id="10" name="TextBox 9"/>
              <p:cNvSpPr txBox="1"/>
              <p:nvPr/>
            </p:nvSpPr>
            <p:spPr>
              <a:xfrm rot="16200000">
                <a:off x="2919068" y="3704256"/>
                <a:ext cx="400320" cy="246221"/>
              </a:xfrm>
              <a:prstGeom prst="rect">
                <a:avLst/>
              </a:prstGeom>
              <a:noFill/>
            </p:spPr>
            <p:txBody>
              <a:bodyPr wrap="none" rtlCol="0">
                <a:spAutoFit/>
              </a:bodyPr>
              <a:lstStyle/>
              <a:p>
                <a:r>
                  <a:rPr lang="en-US" sz="1000" dirty="0" smtClean="0"/>
                  <a:t>DCC</a:t>
                </a:r>
                <a:endParaRPr lang="en-US" sz="1000" dirty="0"/>
              </a:p>
            </p:txBody>
          </p:sp>
          <p:sp>
            <p:nvSpPr>
              <p:cNvPr id="11" name="TextBox 10"/>
              <p:cNvSpPr txBox="1"/>
              <p:nvPr/>
            </p:nvSpPr>
            <p:spPr>
              <a:xfrm rot="16200000">
                <a:off x="4221334" y="3704255"/>
                <a:ext cx="400320" cy="246221"/>
              </a:xfrm>
              <a:prstGeom prst="rect">
                <a:avLst/>
              </a:prstGeom>
              <a:noFill/>
            </p:spPr>
            <p:txBody>
              <a:bodyPr wrap="none" rtlCol="0">
                <a:spAutoFit/>
              </a:bodyPr>
              <a:lstStyle/>
              <a:p>
                <a:r>
                  <a:rPr lang="en-US" sz="1000" dirty="0" smtClean="0"/>
                  <a:t>DCC</a:t>
                </a:r>
                <a:endParaRPr lang="en-US" sz="1000" dirty="0"/>
              </a:p>
            </p:txBody>
          </p:sp>
          <p:sp>
            <p:nvSpPr>
              <p:cNvPr id="12" name="TextBox 11"/>
              <p:cNvSpPr txBox="1"/>
              <p:nvPr/>
            </p:nvSpPr>
            <p:spPr>
              <a:xfrm rot="16200000">
                <a:off x="5511359" y="3704257"/>
                <a:ext cx="400320" cy="246221"/>
              </a:xfrm>
              <a:prstGeom prst="rect">
                <a:avLst/>
              </a:prstGeom>
              <a:noFill/>
            </p:spPr>
            <p:txBody>
              <a:bodyPr wrap="none" rtlCol="0">
                <a:spAutoFit/>
              </a:bodyPr>
              <a:lstStyle/>
              <a:p>
                <a:r>
                  <a:rPr lang="en-US" sz="1000" dirty="0" smtClean="0"/>
                  <a:t>DCC</a:t>
                </a:r>
                <a:endParaRPr lang="en-US" sz="1000" dirty="0"/>
              </a:p>
            </p:txBody>
          </p:sp>
          <p:sp>
            <p:nvSpPr>
              <p:cNvPr id="13" name="TextBox 12"/>
              <p:cNvSpPr txBox="1"/>
              <p:nvPr/>
            </p:nvSpPr>
            <p:spPr>
              <a:xfrm>
                <a:off x="1607273" y="1426798"/>
                <a:ext cx="506018" cy="246221"/>
              </a:xfrm>
              <a:prstGeom prst="rect">
                <a:avLst/>
              </a:prstGeom>
              <a:noFill/>
            </p:spPr>
            <p:txBody>
              <a:bodyPr wrap="none" rtlCol="0">
                <a:spAutoFit/>
              </a:bodyPr>
              <a:lstStyle/>
              <a:p>
                <a:r>
                  <a:rPr lang="en-US" sz="1000" dirty="0" smtClean="0"/>
                  <a:t>T=150</a:t>
                </a:r>
                <a:endParaRPr lang="en-US" sz="1000" dirty="0"/>
              </a:p>
            </p:txBody>
          </p:sp>
          <p:sp>
            <p:nvSpPr>
              <p:cNvPr id="14" name="TextBox 13"/>
              <p:cNvSpPr txBox="1"/>
              <p:nvPr/>
            </p:nvSpPr>
            <p:spPr>
              <a:xfrm>
                <a:off x="2846486" y="1426798"/>
                <a:ext cx="506018" cy="246221"/>
              </a:xfrm>
              <a:prstGeom prst="rect">
                <a:avLst/>
              </a:prstGeom>
              <a:noFill/>
            </p:spPr>
            <p:txBody>
              <a:bodyPr wrap="none" rtlCol="0">
                <a:spAutoFit/>
              </a:bodyPr>
              <a:lstStyle/>
              <a:p>
                <a:r>
                  <a:rPr lang="en-US" sz="1000" dirty="0" smtClean="0"/>
                  <a:t>T=300</a:t>
                </a:r>
                <a:endParaRPr lang="en-US" sz="1000" dirty="0"/>
              </a:p>
            </p:txBody>
          </p:sp>
          <p:sp>
            <p:nvSpPr>
              <p:cNvPr id="15" name="TextBox 14"/>
              <p:cNvSpPr txBox="1"/>
              <p:nvPr/>
            </p:nvSpPr>
            <p:spPr>
              <a:xfrm>
                <a:off x="4102002" y="1426798"/>
                <a:ext cx="506018" cy="246221"/>
              </a:xfrm>
              <a:prstGeom prst="rect">
                <a:avLst/>
              </a:prstGeom>
              <a:noFill/>
            </p:spPr>
            <p:txBody>
              <a:bodyPr wrap="none" rtlCol="0">
                <a:spAutoFit/>
              </a:bodyPr>
              <a:lstStyle/>
              <a:p>
                <a:r>
                  <a:rPr lang="en-US" sz="1000" dirty="0" smtClean="0"/>
                  <a:t>T=600</a:t>
                </a:r>
                <a:endParaRPr lang="en-US" sz="1000" dirty="0"/>
              </a:p>
            </p:txBody>
          </p:sp>
          <p:sp>
            <p:nvSpPr>
              <p:cNvPr id="16" name="TextBox 15"/>
              <p:cNvSpPr txBox="1"/>
              <p:nvPr/>
            </p:nvSpPr>
            <p:spPr>
              <a:xfrm>
                <a:off x="5336491" y="1425791"/>
                <a:ext cx="571015" cy="246221"/>
              </a:xfrm>
              <a:prstGeom prst="rect">
                <a:avLst/>
              </a:prstGeom>
              <a:noFill/>
            </p:spPr>
            <p:txBody>
              <a:bodyPr wrap="none" rtlCol="0">
                <a:spAutoFit/>
              </a:bodyPr>
              <a:lstStyle/>
              <a:p>
                <a:r>
                  <a:rPr lang="en-US" sz="1000" dirty="0" smtClean="0"/>
                  <a:t>T=1000</a:t>
                </a:r>
                <a:endParaRPr lang="en-US" sz="1000" dirty="0"/>
              </a:p>
            </p:txBody>
          </p:sp>
        </p:grpSp>
      </p:grpSp>
      <p:grpSp>
        <p:nvGrpSpPr>
          <p:cNvPr id="17" name="Group 16"/>
          <p:cNvGrpSpPr/>
          <p:nvPr/>
        </p:nvGrpSpPr>
        <p:grpSpPr>
          <a:xfrm>
            <a:off x="2218511" y="3234730"/>
            <a:ext cx="4951566" cy="2017491"/>
            <a:chOff x="625595" y="4613621"/>
            <a:chExt cx="4951566" cy="2017491"/>
          </a:xfrm>
        </p:grpSpPr>
        <p:pic>
          <p:nvPicPr>
            <p:cNvPr id="18" name="Picture 17" descr="MaxCorrDCC.tif"/>
            <p:cNvPicPr>
              <a:picLocks noChangeAspect="1"/>
            </p:cNvPicPr>
            <p:nvPr/>
          </p:nvPicPr>
          <p:blipFill rotWithShape="1">
            <a:blip r:embed="rId2">
              <a:extLst>
                <a:ext uri="{28A0092B-C50C-407E-A947-70E740481C1C}">
                  <a14:useLocalDpi xmlns:a14="http://schemas.microsoft.com/office/drawing/2010/main" val="0"/>
                </a:ext>
              </a:extLst>
            </a:blip>
            <a:srcRect l="10295" r="86251" b="14182"/>
            <a:stretch/>
          </p:blipFill>
          <p:spPr>
            <a:xfrm>
              <a:off x="625595" y="4613621"/>
              <a:ext cx="315815" cy="2017491"/>
            </a:xfrm>
            <a:prstGeom prst="rect">
              <a:avLst/>
            </a:prstGeom>
          </p:spPr>
        </p:pic>
        <p:pic>
          <p:nvPicPr>
            <p:cNvPr id="19" name="Picture 18" descr="MaxCorrDCC.tif"/>
            <p:cNvPicPr>
              <a:picLocks noChangeAspect="1"/>
            </p:cNvPicPr>
            <p:nvPr/>
          </p:nvPicPr>
          <p:blipFill rotWithShape="1">
            <a:blip r:embed="rId2">
              <a:extLst>
                <a:ext uri="{28A0092B-C50C-407E-A947-70E740481C1C}">
                  <a14:useLocalDpi xmlns:a14="http://schemas.microsoft.com/office/drawing/2010/main" val="0"/>
                </a:ext>
              </a:extLst>
            </a:blip>
            <a:srcRect l="20156" r="64605" b="14182"/>
            <a:stretch/>
          </p:blipFill>
          <p:spPr>
            <a:xfrm>
              <a:off x="941411" y="4613621"/>
              <a:ext cx="1393396" cy="2017491"/>
            </a:xfrm>
            <a:prstGeom prst="rect">
              <a:avLst/>
            </a:prstGeom>
          </p:spPr>
        </p:pic>
        <p:pic>
          <p:nvPicPr>
            <p:cNvPr id="20" name="Picture 19" descr="MaxCorrDCC.tif"/>
            <p:cNvPicPr>
              <a:picLocks noChangeAspect="1"/>
            </p:cNvPicPr>
            <p:nvPr/>
          </p:nvPicPr>
          <p:blipFill rotWithShape="1">
            <a:blip r:embed="rId2">
              <a:extLst>
                <a:ext uri="{28A0092B-C50C-407E-A947-70E740481C1C}">
                  <a14:useLocalDpi xmlns:a14="http://schemas.microsoft.com/office/drawing/2010/main" val="0"/>
                </a:ext>
              </a:extLst>
            </a:blip>
            <a:srcRect l="42500" r="43353" b="14182"/>
            <a:stretch/>
          </p:blipFill>
          <p:spPr>
            <a:xfrm>
              <a:off x="2334808" y="4613621"/>
              <a:ext cx="1293608" cy="2017491"/>
            </a:xfrm>
            <a:prstGeom prst="rect">
              <a:avLst/>
            </a:prstGeom>
          </p:spPr>
        </p:pic>
        <p:pic>
          <p:nvPicPr>
            <p:cNvPr id="21" name="Picture 20" descr="MaxCorrDCC.tif"/>
            <p:cNvPicPr>
              <a:picLocks noChangeAspect="1"/>
            </p:cNvPicPr>
            <p:nvPr/>
          </p:nvPicPr>
          <p:blipFill rotWithShape="1">
            <a:blip r:embed="rId2">
              <a:extLst>
                <a:ext uri="{28A0092B-C50C-407E-A947-70E740481C1C}">
                  <a14:useLocalDpi xmlns:a14="http://schemas.microsoft.com/office/drawing/2010/main" val="0"/>
                </a:ext>
              </a:extLst>
            </a:blip>
            <a:srcRect l="63634" r="22132" b="14182"/>
            <a:stretch/>
          </p:blipFill>
          <p:spPr>
            <a:xfrm>
              <a:off x="3628416" y="4613621"/>
              <a:ext cx="1301496" cy="2017491"/>
            </a:xfrm>
            <a:prstGeom prst="rect">
              <a:avLst/>
            </a:prstGeom>
          </p:spPr>
        </p:pic>
        <p:pic>
          <p:nvPicPr>
            <p:cNvPr id="22" name="Picture 21" descr="MaxCorrDCC.tif"/>
            <p:cNvPicPr>
              <a:picLocks noChangeAspect="1"/>
            </p:cNvPicPr>
            <p:nvPr/>
          </p:nvPicPr>
          <p:blipFill rotWithShape="1">
            <a:blip r:embed="rId2">
              <a:extLst>
                <a:ext uri="{28A0092B-C50C-407E-A947-70E740481C1C}">
                  <a14:useLocalDpi xmlns:a14="http://schemas.microsoft.com/office/drawing/2010/main" val="0"/>
                </a:ext>
              </a:extLst>
            </a:blip>
            <a:srcRect l="85027" r="7894" b="14182"/>
            <a:stretch/>
          </p:blipFill>
          <p:spPr>
            <a:xfrm>
              <a:off x="4929912" y="4613621"/>
              <a:ext cx="647249" cy="2017491"/>
            </a:xfrm>
            <a:prstGeom prst="rect">
              <a:avLst/>
            </a:prstGeom>
          </p:spPr>
        </p:pic>
      </p:grpSp>
    </p:spTree>
    <p:extLst>
      <p:ext uri="{BB962C8B-B14F-4D97-AF65-F5344CB8AC3E}">
        <p14:creationId xmlns:p14="http://schemas.microsoft.com/office/powerpoint/2010/main" val="18690989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3462</TotalTime>
  <Words>1332</Words>
  <Application>Microsoft Macintosh PowerPoint</Application>
  <PresentationFormat>On-screen Show (4:3)</PresentationFormat>
  <Paragraphs>181</Paragraphs>
  <Slides>31</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Office Theme</vt:lpstr>
      <vt:lpstr>Equation</vt:lpstr>
      <vt:lpstr>PowerPoint Presentation</vt:lpstr>
      <vt:lpstr>Dynamic Connectivity</vt:lpstr>
      <vt:lpstr>Dynamic Connectivity</vt:lpstr>
      <vt:lpstr>Sliding Windows</vt:lpstr>
      <vt:lpstr>Dynamic Connectivity</vt:lpstr>
      <vt:lpstr>Example</vt:lpstr>
      <vt:lpstr>DCC</vt:lpstr>
      <vt:lpstr>Dynamic Connectivity</vt:lpstr>
      <vt:lpstr>Example</vt:lpstr>
      <vt:lpstr>Summarizing Information</vt:lpstr>
      <vt:lpstr>Summarizing Information</vt:lpstr>
      <vt:lpstr>Determining Brain States I</vt:lpstr>
      <vt:lpstr>Determining Brain States II</vt:lpstr>
      <vt:lpstr>Approach</vt:lpstr>
      <vt:lpstr>Reliability</vt:lpstr>
      <vt:lpstr>I2C2</vt:lpstr>
      <vt:lpstr>Kirby Data</vt:lpstr>
      <vt:lpstr>Reliability</vt:lpstr>
      <vt:lpstr>Variance of the Dynamic Correlation</vt:lpstr>
      <vt:lpstr>Signal &amp; Noise</vt:lpstr>
      <vt:lpstr>Brain States – DCC/k-means</vt:lpstr>
      <vt:lpstr>Brain States - DCD</vt:lpstr>
      <vt:lpstr>HCP Data</vt:lpstr>
      <vt:lpstr>Reliability</vt:lpstr>
      <vt:lpstr>Variance of the Dynamic Correlation</vt:lpstr>
      <vt:lpstr>Signal &amp; Noise</vt:lpstr>
      <vt:lpstr>Brain States – DCC/k-means</vt:lpstr>
      <vt:lpstr>Brain States - DCD</vt:lpstr>
      <vt:lpstr>Conclusions</vt:lpstr>
      <vt:lpstr>Thanks</vt:lpstr>
      <vt:lpstr>Thanks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 varying correlations</dc:title>
  <dc:creator>Martin Lindquist</dc:creator>
  <cp:lastModifiedBy>Martin Lindquist</cp:lastModifiedBy>
  <cp:revision>171</cp:revision>
  <cp:lastPrinted>2015-06-04T18:57:03Z</cp:lastPrinted>
  <dcterms:created xsi:type="dcterms:W3CDTF">2013-07-22T13:26:05Z</dcterms:created>
  <dcterms:modified xsi:type="dcterms:W3CDTF">2016-02-04T20:53:25Z</dcterms:modified>
</cp:coreProperties>
</file>