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3"/>
  </p:notesMasterIdLst>
  <p:sldIdLst>
    <p:sldId id="292" r:id="rId2"/>
    <p:sldId id="355" r:id="rId3"/>
    <p:sldId id="358" r:id="rId4"/>
    <p:sldId id="313" r:id="rId5"/>
    <p:sldId id="315" r:id="rId6"/>
    <p:sldId id="316" r:id="rId7"/>
    <p:sldId id="368" r:id="rId8"/>
    <p:sldId id="317" r:id="rId9"/>
    <p:sldId id="336" r:id="rId10"/>
    <p:sldId id="337" r:id="rId11"/>
    <p:sldId id="338" r:id="rId12"/>
    <p:sldId id="339" r:id="rId13"/>
    <p:sldId id="370" r:id="rId14"/>
    <p:sldId id="371" r:id="rId15"/>
    <p:sldId id="372" r:id="rId16"/>
    <p:sldId id="341" r:id="rId17"/>
    <p:sldId id="342" r:id="rId18"/>
    <p:sldId id="343" r:id="rId19"/>
    <p:sldId id="344" r:id="rId20"/>
    <p:sldId id="335" r:id="rId21"/>
    <p:sldId id="321" r:id="rId22"/>
    <p:sldId id="361" r:id="rId23"/>
    <p:sldId id="357" r:id="rId24"/>
    <p:sldId id="367" r:id="rId25"/>
    <p:sldId id="360" r:id="rId26"/>
    <p:sldId id="359" r:id="rId27"/>
    <p:sldId id="356" r:id="rId28"/>
    <p:sldId id="362" r:id="rId29"/>
    <p:sldId id="363" r:id="rId30"/>
    <p:sldId id="366" r:id="rId31"/>
    <p:sldId id="365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392" y="3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C0FB92-9C05-574B-8F66-F11E261A4777}" type="datetimeFigureOut">
              <a:rPr lang="en-US" smtClean="0"/>
              <a:t>9/4/16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62C7B-1C9F-8544-B22E-803DE079B3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02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course, this is in P</a:t>
            </a:r>
            <a:r>
              <a:rPr lang="en-US" sz="1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697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Derksen-Weyman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Domokos-Zubkov</a:t>
            </a:r>
            <a:r>
              <a:rPr lang="en-US" baseline="0" dirty="0" smtClean="0"/>
              <a:t>, Schofield-Van-der-berg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7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course, this is in P</a:t>
            </a:r>
            <a:r>
              <a:rPr lang="en-US" sz="1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697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course, this is in P</a:t>
            </a:r>
            <a:r>
              <a:rPr lang="en-US" sz="1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69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Derksen-Weyman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Domokos-Zubkov</a:t>
            </a:r>
            <a:r>
              <a:rPr lang="en-US" baseline="0" dirty="0" smtClean="0"/>
              <a:t>, Schofield-Van-der</a:t>
            </a:r>
            <a:r>
              <a:rPr lang="en-US" baseline="0" smtClean="0"/>
              <a:t>-berg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7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Of course, this is in P</a:t>
            </a:r>
            <a:r>
              <a:rPr lang="en-US" sz="1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PM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3697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Derksen-Weyman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Domokos-Zubkov</a:t>
            </a:r>
            <a:r>
              <a:rPr lang="en-US" baseline="0" dirty="0" smtClean="0"/>
              <a:t>, Schofield-Van-der-berg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7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Derksen-Weyman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Domokos-Zubkov</a:t>
            </a:r>
            <a:r>
              <a:rPr lang="en-US" baseline="0" dirty="0" smtClean="0"/>
              <a:t>, Schofield-Van-der-berg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7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Derksen-Weyman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Domokos-Zubkov</a:t>
            </a:r>
            <a:r>
              <a:rPr lang="en-US" baseline="0" dirty="0" smtClean="0"/>
              <a:t>, Schofield-Van-der-berg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78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Derksen-Weyman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Domokos-Zubkov</a:t>
            </a:r>
            <a:r>
              <a:rPr lang="en-US" baseline="0" dirty="0" smtClean="0"/>
              <a:t>, Schofield-Van-der-berg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D62C7B-1C9F-8544-B22E-803DE079B33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8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B2B0C-67BD-F042-AC04-D3A34ADDD9A6}" type="datetimeFigureOut">
              <a:rPr lang="en-US" smtClean="0"/>
              <a:pPr/>
              <a:t>9/4/16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25904E-6024-F14C-8E3B-41C4B378F5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855897"/>
            <a:ext cx="8445500" cy="24384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Matrix &amp; Operator scaling</a:t>
            </a:r>
            <a:r>
              <a:rPr lang="en-US" sz="49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 sz="49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 sz="3600" b="1" dirty="0" smtClean="0">
                <a:latin typeface="Comic Sans MS" charset="0"/>
                <a:ea typeface="ＭＳ Ｐゴシック" charset="0"/>
                <a:cs typeface="ＭＳ Ｐゴシック" charset="0"/>
              </a:rPr>
              <a:t>and</a:t>
            </a:r>
            <a:r>
              <a:rPr lang="en-US" sz="49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/>
            </a:r>
            <a:br>
              <a:rPr lang="en-US" sz="49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</a:br>
            <a:r>
              <a:rPr lang="en-US" sz="40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their many applications</a:t>
            </a:r>
            <a:endParaRPr lang="en-US" sz="4000" b="1" dirty="0">
              <a:solidFill>
                <a:srgbClr val="660066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2646608"/>
            <a:ext cx="9144000" cy="3423991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sz="4000" dirty="0">
              <a:solidFill>
                <a:srgbClr val="FF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sz="4000" b="1" dirty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Avi </a:t>
            </a:r>
            <a:r>
              <a:rPr lang="en-US" sz="4000" b="1" dirty="0" smtClean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Wigderson </a:t>
            </a:r>
          </a:p>
          <a:p>
            <a:pPr eaLnBrk="1" hangingPunct="1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IAS</a:t>
            </a:r>
            <a:r>
              <a:rPr lang="en-US" b="1" dirty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, </a:t>
            </a:r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Princeton</a:t>
            </a:r>
          </a:p>
          <a:p>
            <a:pPr eaLnBrk="1" hangingPunct="1"/>
            <a:endParaRPr lang="en-US" b="1" dirty="0" smtClean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based on joint works with </a:t>
            </a:r>
          </a:p>
          <a:p>
            <a:r>
              <a:rPr lang="en-US" sz="2800" b="1" dirty="0" err="1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Ankit</a:t>
            </a:r>
            <a:r>
              <a:rPr lang="en-US" sz="2800" b="1" dirty="0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Ga</a:t>
            </a:r>
            <a:r>
              <a:rPr lang="en-US" sz="2800" b="1" dirty="0" err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rg</a:t>
            </a:r>
            <a:r>
              <a:rPr lang="en-US" sz="2800" b="1" dirty="0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, Leonid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Gurvits</a:t>
            </a:r>
            <a:r>
              <a:rPr lang="en-US" sz="2800" b="1" dirty="0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and Rafael </a:t>
            </a:r>
            <a:r>
              <a:rPr lang="en-US" sz="2800" b="1" dirty="0" err="1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Olivera</a:t>
            </a:r>
            <a:endParaRPr lang="en-US" sz="2800" b="1" dirty="0">
              <a:solidFill>
                <a:schemeClr val="tx1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b="1" dirty="0"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69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32" name="Rectangle 31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3/7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3/7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solidFill>
                  <a:srgbClr val="0000FF"/>
                </a:solidFill>
              </a:endParaRPr>
            </a:p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1/7</a:t>
              </a:r>
            </a:p>
            <a:p>
              <a:pPr algn="ctr"/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1105606"/>
            <a:ext cx="8921075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0944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32" name="Rectangle 31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solidFill>
                  <a:srgbClr val="0000FF"/>
                </a:solidFill>
              </a:endParaRPr>
            </a:p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1/15</a:t>
              </a:r>
            </a:p>
            <a:p>
              <a:pPr algn="ctr"/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7/15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7/15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1105606"/>
            <a:ext cx="8921075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34726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32" name="Rectangle 31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1/2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1/2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1105606"/>
            <a:ext cx="8921075" cy="140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302559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32" name="Rectangle 31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1/2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1/2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1105606"/>
            <a:ext cx="8921075" cy="140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0829682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32" name="Rectangle 31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1/2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1/2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1105606"/>
            <a:ext cx="8921075" cy="140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540151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32" name="Rectangle 31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1/2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1/2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1105606"/>
            <a:ext cx="8921075" cy="140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 smtClean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4282984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[LSW ‘01]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754" y="1013434"/>
            <a:ext cx="8921075" cy="2825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R(A)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(row sums)</a:t>
            </a:r>
            <a:r>
              <a:rPr lang="en-US" sz="2400" b="1" baseline="30000" dirty="0">
                <a:latin typeface="Comic Sans MS"/>
                <a:cs typeface="Comic Sans MS"/>
              </a:rPr>
              <a:t>-1  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C(A)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(column sums)</a:t>
            </a:r>
            <a:r>
              <a:rPr lang="en-US" sz="2400" b="1" baseline="30000" dirty="0">
                <a:latin typeface="Comic Sans MS"/>
                <a:cs typeface="Comic Sans MS"/>
              </a:rPr>
              <a:t>-1</a:t>
            </a:r>
          </a:p>
          <a:p>
            <a:pPr>
              <a:lnSpc>
                <a:spcPct val="120000"/>
              </a:lnSpc>
            </a:pPr>
            <a:endParaRPr lang="en-US" sz="2400" b="1" baseline="30000" dirty="0">
              <a:latin typeface="Comic Sans MS"/>
              <a:cs typeface="Comic Sans MS"/>
            </a:endParaRPr>
          </a:p>
          <a:p>
            <a:r>
              <a:rPr lang="en-US" sz="2400" dirty="0">
                <a:latin typeface="PT Mono"/>
                <a:cs typeface="PT Mono"/>
              </a:rPr>
              <a:t>Repeat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n</a:t>
            </a:r>
            <a:r>
              <a:rPr lang="en-US" sz="2400" b="1" baseline="30000" dirty="0">
                <a:latin typeface="PT Mono"/>
                <a:cs typeface="PT Mono"/>
              </a:rPr>
              <a:t>3</a:t>
            </a:r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times</a:t>
            </a:r>
            <a:r>
              <a:rPr lang="en-US" sz="2400" dirty="0" smtClean="0">
                <a:latin typeface="PT Mono"/>
                <a:cs typeface="PT Mono"/>
              </a:rPr>
              <a:t>:</a:t>
            </a:r>
            <a:endParaRPr lang="en-US" sz="2400" dirty="0">
              <a:latin typeface="PT Mono"/>
              <a:cs typeface="PT Mono"/>
            </a:endParaRPr>
          </a:p>
          <a:p>
            <a:r>
              <a:rPr lang="en-US" sz="2400" dirty="0">
                <a:latin typeface="PT Mono"/>
                <a:cs typeface="PT Mono"/>
              </a:rPr>
              <a:t>  Normalize rows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 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)</a:t>
            </a:r>
            <a:r>
              <a:rPr lang="en-US" sz="2400" dirty="0">
                <a:sym typeface="Symbol"/>
              </a:rPr>
              <a:t>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</a:p>
          <a:p>
            <a:r>
              <a:rPr lang="en-US" sz="2400" dirty="0">
                <a:latin typeface="PT Mono"/>
                <a:cs typeface="PT Mono"/>
              </a:rPr>
              <a:t>  Normalize cols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 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</a:t>
            </a:r>
            <a:endParaRPr lang="en-US" sz="2400" dirty="0">
              <a:solidFill>
                <a:srgbClr val="000000"/>
              </a:solidFill>
              <a:latin typeface="PT Mono"/>
              <a:cs typeface="PT Mono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15" name="Rectangle 14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102754" y="2616449"/>
            <a:ext cx="5315913" cy="1221040"/>
          </a:xfrm>
          <a:prstGeom prst="rect">
            <a:avLst/>
          </a:prstGeom>
          <a:solidFill>
            <a:schemeClr val="accent3">
              <a:alpha val="37000"/>
            </a:scheme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47303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[LSW ‘01]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754" y="1013434"/>
            <a:ext cx="8921075" cy="2825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R(A)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(row sums)</a:t>
            </a:r>
            <a:r>
              <a:rPr lang="en-US" sz="2400" b="1" baseline="30000" dirty="0">
                <a:latin typeface="Comic Sans MS"/>
                <a:cs typeface="Comic Sans MS"/>
              </a:rPr>
              <a:t>-1  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C(A)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(column sums)</a:t>
            </a:r>
            <a:r>
              <a:rPr lang="en-US" sz="2400" b="1" baseline="30000" dirty="0">
                <a:latin typeface="Comic Sans MS"/>
                <a:cs typeface="Comic Sans MS"/>
              </a:rPr>
              <a:t>-1</a:t>
            </a:r>
          </a:p>
          <a:p>
            <a:pPr>
              <a:lnSpc>
                <a:spcPct val="120000"/>
              </a:lnSpc>
            </a:pPr>
            <a:endParaRPr lang="en-US" sz="2400" b="1" baseline="30000" dirty="0">
              <a:latin typeface="Comic Sans MS"/>
              <a:cs typeface="Comic Sans MS"/>
            </a:endParaRPr>
          </a:p>
          <a:p>
            <a:r>
              <a:rPr lang="en-US" sz="2400" dirty="0">
                <a:latin typeface="PT Mono"/>
                <a:cs typeface="PT Mono"/>
              </a:rPr>
              <a:t>Repeat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n</a:t>
            </a:r>
            <a:r>
              <a:rPr lang="en-US" sz="2400" b="1" baseline="30000" dirty="0">
                <a:latin typeface="PT Mono"/>
                <a:cs typeface="PT Mono"/>
              </a:rPr>
              <a:t>3</a:t>
            </a:r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times</a:t>
            </a:r>
            <a:r>
              <a:rPr lang="en-US" sz="2400" dirty="0" smtClean="0">
                <a:latin typeface="PT Mono"/>
                <a:cs typeface="PT Mono"/>
              </a:rPr>
              <a:t>:</a:t>
            </a:r>
            <a:endParaRPr lang="en-US" sz="2400" dirty="0">
              <a:latin typeface="PT Mono"/>
              <a:cs typeface="PT Mono"/>
            </a:endParaRPr>
          </a:p>
          <a:p>
            <a:r>
              <a:rPr lang="en-US" sz="2400" dirty="0">
                <a:latin typeface="PT Mono"/>
                <a:cs typeface="PT Mono"/>
              </a:rPr>
              <a:t>  Normalize rows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 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)</a:t>
            </a:r>
            <a:r>
              <a:rPr lang="en-US" sz="2400" dirty="0">
                <a:sym typeface="Symbol"/>
              </a:rPr>
              <a:t>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</a:p>
          <a:p>
            <a:r>
              <a:rPr lang="en-US" sz="2400" dirty="0">
                <a:latin typeface="PT Mono"/>
                <a:cs typeface="PT Mono"/>
              </a:rPr>
              <a:t>  Normalize cols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 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</a:t>
            </a:r>
            <a:endParaRPr lang="en-US" sz="2400" dirty="0">
              <a:solidFill>
                <a:srgbClr val="000000"/>
              </a:solidFill>
              <a:latin typeface="PT Mono"/>
              <a:cs typeface="PT Mono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25" name="Rectangle 24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1/2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1/2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solidFill>
                  <a:srgbClr val="0000FF"/>
                </a:solidFill>
              </a:endParaRPr>
            </a:p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1/3</a:t>
              </a:r>
            </a:p>
            <a:p>
              <a:pPr algn="ctr"/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1/3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1/3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2754" y="2616449"/>
            <a:ext cx="5315913" cy="1221040"/>
          </a:xfrm>
          <a:prstGeom prst="rect">
            <a:avLst/>
          </a:prstGeom>
          <a:solidFill>
            <a:schemeClr val="accent3">
              <a:alpha val="37000"/>
            </a:scheme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122897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[LSW ‘01]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754" y="1013434"/>
            <a:ext cx="8921075" cy="28253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R(A)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(row sums)</a:t>
            </a:r>
            <a:r>
              <a:rPr lang="en-US" sz="2400" b="1" baseline="30000" dirty="0">
                <a:latin typeface="Comic Sans MS"/>
                <a:cs typeface="Comic Sans MS"/>
              </a:rPr>
              <a:t>-1  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C(A)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(column sums)</a:t>
            </a:r>
            <a:r>
              <a:rPr lang="en-US" sz="2400" b="1" baseline="30000" dirty="0">
                <a:latin typeface="Comic Sans MS"/>
                <a:cs typeface="Comic Sans MS"/>
              </a:rPr>
              <a:t>-1</a:t>
            </a:r>
          </a:p>
          <a:p>
            <a:pPr>
              <a:lnSpc>
                <a:spcPct val="120000"/>
              </a:lnSpc>
            </a:pPr>
            <a:endParaRPr lang="en-US" sz="2400" b="1" baseline="30000" dirty="0">
              <a:latin typeface="Comic Sans MS"/>
              <a:cs typeface="Comic Sans MS"/>
            </a:endParaRPr>
          </a:p>
          <a:p>
            <a:r>
              <a:rPr lang="en-US" sz="2400" dirty="0">
                <a:latin typeface="PT Mono"/>
                <a:cs typeface="PT Mono"/>
              </a:rPr>
              <a:t>Repeat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n</a:t>
            </a:r>
            <a:r>
              <a:rPr lang="en-US" sz="2400" b="1" baseline="30000" dirty="0">
                <a:latin typeface="PT Mono"/>
                <a:cs typeface="PT Mono"/>
              </a:rPr>
              <a:t>3</a:t>
            </a:r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times</a:t>
            </a:r>
            <a:r>
              <a:rPr lang="en-US" sz="2400" dirty="0" smtClean="0">
                <a:latin typeface="PT Mono"/>
                <a:cs typeface="PT Mono"/>
              </a:rPr>
              <a:t>:</a:t>
            </a:r>
            <a:endParaRPr lang="en-US" sz="2400" dirty="0">
              <a:latin typeface="PT Mono"/>
              <a:cs typeface="PT Mono"/>
            </a:endParaRPr>
          </a:p>
          <a:p>
            <a:r>
              <a:rPr lang="en-US" sz="2400" dirty="0">
                <a:latin typeface="PT Mono"/>
                <a:cs typeface="PT Mono"/>
              </a:rPr>
              <a:t>  Normalize rows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 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)</a:t>
            </a:r>
            <a:r>
              <a:rPr lang="en-US" sz="2400" dirty="0">
                <a:sym typeface="Symbol"/>
              </a:rPr>
              <a:t>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</a:p>
          <a:p>
            <a:r>
              <a:rPr lang="en-US" sz="2400" dirty="0">
                <a:latin typeface="PT Mono"/>
                <a:cs typeface="PT Mono"/>
              </a:rPr>
              <a:t>  Normalize cols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 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</a:t>
            </a:r>
            <a:endParaRPr lang="en-US" sz="2400" dirty="0">
              <a:solidFill>
                <a:srgbClr val="000000"/>
              </a:solidFill>
              <a:latin typeface="PT Mono"/>
              <a:cs typeface="PT Mono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15" name="Rectangle 14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6/11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3/11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3/5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solidFill>
                  <a:srgbClr val="0000FF"/>
                </a:solidFill>
              </a:endParaRPr>
            </a:p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2/11</a:t>
              </a:r>
            </a:p>
            <a:p>
              <a:pPr algn="ctr"/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2/5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102754" y="2616449"/>
            <a:ext cx="5315913" cy="1221040"/>
          </a:xfrm>
          <a:prstGeom prst="rect">
            <a:avLst/>
          </a:prstGeom>
          <a:solidFill>
            <a:schemeClr val="accent3">
              <a:alpha val="37000"/>
            </a:scheme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1063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[LSW ‘01]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754" y="1013434"/>
            <a:ext cx="8921075" cy="325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R(A)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(row sums)</a:t>
            </a:r>
            <a:r>
              <a:rPr lang="en-US" sz="2400" b="1" baseline="30000" dirty="0">
                <a:latin typeface="Comic Sans MS"/>
                <a:cs typeface="Comic Sans MS"/>
              </a:rPr>
              <a:t>-1  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C(A)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(column sums)</a:t>
            </a:r>
            <a:r>
              <a:rPr lang="en-US" sz="2400" b="1" baseline="30000" dirty="0">
                <a:latin typeface="Comic Sans MS"/>
                <a:cs typeface="Comic Sans MS"/>
              </a:rPr>
              <a:t>-1</a:t>
            </a:r>
          </a:p>
          <a:p>
            <a:pPr>
              <a:lnSpc>
                <a:spcPct val="120000"/>
              </a:lnSpc>
            </a:pPr>
            <a:endParaRPr lang="en-US" sz="2400" b="1" baseline="30000" dirty="0">
              <a:latin typeface="Comic Sans MS"/>
              <a:cs typeface="Comic Sans MS"/>
            </a:endParaRPr>
          </a:p>
          <a:p>
            <a:r>
              <a:rPr lang="en-US" sz="2400" dirty="0">
                <a:latin typeface="PT Mono"/>
                <a:cs typeface="PT Mono"/>
              </a:rPr>
              <a:t>Repeat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n</a:t>
            </a:r>
            <a:r>
              <a:rPr lang="en-US" sz="2400" b="1" baseline="30000" dirty="0">
                <a:latin typeface="PT Mono"/>
                <a:cs typeface="PT Mono"/>
              </a:rPr>
              <a:t>3</a:t>
            </a:r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times</a:t>
            </a:r>
            <a:r>
              <a:rPr lang="en-US" sz="2400" dirty="0" smtClean="0">
                <a:latin typeface="PT Mono"/>
                <a:cs typeface="PT Mono"/>
              </a:rPr>
              <a:t>:</a:t>
            </a:r>
            <a:endParaRPr lang="en-US" sz="2400" dirty="0">
              <a:latin typeface="PT Mono"/>
              <a:cs typeface="PT Mono"/>
            </a:endParaRPr>
          </a:p>
          <a:p>
            <a:r>
              <a:rPr lang="en-US" sz="2400" dirty="0">
                <a:latin typeface="PT Mono"/>
                <a:cs typeface="PT Mono"/>
              </a:rPr>
              <a:t>  Normalize rows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 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)</a:t>
            </a:r>
            <a:r>
              <a:rPr lang="en-US" sz="2400" dirty="0">
                <a:sym typeface="Symbol"/>
              </a:rPr>
              <a:t>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</a:p>
          <a:p>
            <a:r>
              <a:rPr lang="en-US" sz="2400" dirty="0">
                <a:latin typeface="PT Mono"/>
                <a:cs typeface="PT Mono"/>
              </a:rPr>
              <a:t>  Normalize cols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latin typeface="PT Mono"/>
                <a:cs typeface="PT Mono"/>
              </a:rPr>
              <a:t> 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sym typeface="Symbol"/>
              </a:rPr>
              <a:t>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 smtClean="0">
              <a:latin typeface="Comic Sans MS"/>
              <a:cs typeface="Comic Sans MS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15" name="Rectangle 14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rgbClr val="0000FF"/>
                  </a:solidFill>
                </a:rPr>
                <a:t>15/48</a:t>
              </a:r>
              <a:endParaRPr lang="en-US" sz="2200" b="1" dirty="0">
                <a:solidFill>
                  <a:srgbClr val="0000FF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rgbClr val="0000FF"/>
                  </a:solidFill>
                </a:rPr>
                <a:t>33/48</a:t>
              </a:r>
              <a:endParaRPr lang="en-US" sz="2200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rgbClr val="0000FF"/>
                  </a:solidFill>
                </a:rPr>
                <a:t>10/87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rgbClr val="0000FF"/>
                  </a:solidFill>
                </a:rPr>
                <a:t>22/87</a:t>
              </a:r>
              <a:endParaRPr lang="en-US" sz="2200" b="1" dirty="0">
                <a:solidFill>
                  <a:srgbClr val="0000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solidFill>
                    <a:srgbClr val="0000FF"/>
                  </a:solidFill>
                </a:rPr>
                <a:t>55/87</a:t>
              </a:r>
              <a:endParaRPr lang="en-US" sz="22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24" name="Rectangle 23"/>
          <p:cNvSpPr/>
          <p:nvPr/>
        </p:nvSpPr>
        <p:spPr>
          <a:xfrm>
            <a:off x="102754" y="2616449"/>
            <a:ext cx="5315913" cy="1221040"/>
          </a:xfrm>
          <a:prstGeom prst="rect">
            <a:avLst/>
          </a:prstGeom>
          <a:solidFill>
            <a:schemeClr val="accent3">
              <a:alpha val="37000"/>
            </a:scheme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5616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-143673"/>
            <a:ext cx="8445500" cy="146253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Matrix scaling applications</a:t>
            </a:r>
            <a:endParaRPr lang="en-US" sz="3600" b="1" dirty="0">
              <a:solidFill>
                <a:srgbClr val="660066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7845" y="1125904"/>
            <a:ext cx="7610232" cy="5393428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Numerical analysis</a:t>
            </a:r>
          </a:p>
          <a:p>
            <a:pPr algn="l" eaLnBrk="1" hangingPunct="1"/>
            <a:r>
              <a:rPr lang="en-US" sz="24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Making linear systems </a:t>
            </a:r>
            <a:r>
              <a:rPr lang="en-US" sz="2600" b="1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numerically stable</a:t>
            </a:r>
            <a:endParaRPr lang="en-US" sz="2600" b="1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Signal processing</a:t>
            </a:r>
          </a:p>
          <a:p>
            <a:pPr lvl="0" algn="l"/>
            <a:r>
              <a:rPr lang="en-US" sz="24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CAT scans,…</a:t>
            </a:r>
            <a:endParaRPr lang="en-US" sz="2600" b="1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lvl="0"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Approximating the permanent</a:t>
            </a:r>
          </a:p>
          <a:p>
            <a:pPr algn="l"/>
            <a:r>
              <a:rPr lang="en-US" b="1" dirty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Deterministically!</a:t>
            </a:r>
            <a:endParaRPr lang="en-US" sz="2600" b="1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Combinatorial geometry</a:t>
            </a:r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</a:t>
            </a:r>
            <a:r>
              <a:rPr lang="en-US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Incidence theorems</a:t>
            </a:r>
          </a:p>
          <a:p>
            <a:pPr algn="l" eaLnBrk="1" hangingPunct="1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b="1" dirty="0"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051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40" y="-35459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[LSW ‘01]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688629"/>
            <a:ext cx="8921075" cy="6210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</a:t>
            </a:r>
            <a:r>
              <a:rPr lang="en-US" sz="20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(0,1) </a:t>
            </a:r>
            <a:r>
              <a:rPr lang="en-US" sz="2400" b="1" dirty="0" smtClean="0">
                <a:latin typeface="Comic Sans MS"/>
                <a:cs typeface="Comic Sans MS"/>
              </a:rPr>
              <a:t>matrix. “Make it doubly stochastic”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R(A)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latin typeface="Comic Sans MS"/>
                <a:cs typeface="Comic Sans MS"/>
              </a:rPr>
              <a:t>row sums</a:t>
            </a:r>
            <a:r>
              <a:rPr lang="en-US" sz="2400" b="1" dirty="0">
                <a:latin typeface="Comic Sans MS"/>
                <a:cs typeface="Comic Sans MS"/>
              </a:rPr>
              <a:t>)</a:t>
            </a:r>
            <a:r>
              <a:rPr lang="en-US" sz="2400" b="1" baseline="30000" dirty="0">
                <a:latin typeface="Comic Sans MS"/>
                <a:cs typeface="Comic Sans MS"/>
              </a:rPr>
              <a:t>-</a:t>
            </a:r>
            <a:r>
              <a:rPr lang="en-US" sz="2400" b="1" baseline="30000" dirty="0" smtClean="0">
                <a:latin typeface="Comic Sans MS"/>
                <a:cs typeface="Comic Sans MS"/>
              </a:rPr>
              <a:t>1 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C(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A)</a:t>
            </a:r>
            <a:r>
              <a:rPr lang="en-US" sz="2400" b="1" dirty="0">
                <a:latin typeface="Comic Sans MS"/>
                <a:cs typeface="Comic Sans MS"/>
              </a:rPr>
              <a:t> = </a:t>
            </a:r>
            <a:r>
              <a:rPr lang="en-US" sz="2400" b="1" dirty="0" err="1">
                <a:latin typeface="Comic Sans MS"/>
                <a:cs typeface="Comic Sans MS"/>
              </a:rPr>
              <a:t>diag</a:t>
            </a:r>
            <a:r>
              <a:rPr lang="en-US" sz="2400" b="1" dirty="0" smtClean="0">
                <a:latin typeface="Comic Sans MS"/>
                <a:cs typeface="Comic Sans MS"/>
              </a:rPr>
              <a:t>(column sums</a:t>
            </a:r>
            <a:r>
              <a:rPr lang="en-US" sz="2400" b="1" dirty="0">
                <a:latin typeface="Comic Sans MS"/>
                <a:cs typeface="Comic Sans MS"/>
              </a:rPr>
              <a:t>)</a:t>
            </a:r>
            <a:r>
              <a:rPr lang="en-US" sz="2400" b="1" baseline="30000" dirty="0">
                <a:latin typeface="Comic Sans MS"/>
                <a:cs typeface="Comic Sans MS"/>
              </a:rPr>
              <a:t>-1</a:t>
            </a:r>
          </a:p>
          <a:p>
            <a:pPr>
              <a:lnSpc>
                <a:spcPct val="120000"/>
              </a:lnSpc>
            </a:pPr>
            <a:endParaRPr lang="en-US" sz="2400" b="1" baseline="30000" dirty="0">
              <a:latin typeface="Comic Sans MS"/>
              <a:cs typeface="Comic Sans MS"/>
            </a:endParaRPr>
          </a:p>
          <a:p>
            <a:r>
              <a:rPr lang="en-US" sz="2400" dirty="0" smtClean="0">
                <a:latin typeface="PT Mono"/>
                <a:cs typeface="PT Mono"/>
              </a:rPr>
              <a:t>Repeat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n</a:t>
            </a:r>
            <a:r>
              <a:rPr lang="en-US" sz="2400" b="1" baseline="30000" dirty="0" smtClean="0">
                <a:latin typeface="PT Mono"/>
                <a:cs typeface="PT Mono"/>
              </a:rPr>
              <a:t>3</a:t>
            </a:r>
            <a:r>
              <a:rPr lang="en-US" sz="2400" dirty="0" smtClean="0">
                <a:latin typeface="PT Mono"/>
                <a:cs typeface="PT Mono"/>
              </a:rPr>
              <a:t> times:</a:t>
            </a:r>
          </a:p>
          <a:p>
            <a:r>
              <a:rPr lang="en-US" sz="2400" dirty="0">
                <a:latin typeface="PT Mono"/>
                <a:cs typeface="PT Mono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 Normalize rows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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latin typeface="PT Mono"/>
                <a:cs typeface="PT Mono"/>
              </a:rPr>
              <a:t>)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A</a:t>
            </a:r>
          </a:p>
          <a:p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Normalize cols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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)</a:t>
            </a:r>
          </a:p>
          <a:p>
            <a:r>
              <a:rPr lang="en-US" sz="2400" dirty="0" smtClean="0"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)=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 </a:t>
            </a:r>
          </a:p>
          <a:p>
            <a:r>
              <a:rPr lang="en-US" sz="2400" dirty="0" smtClean="0">
                <a:latin typeface="PT Mono"/>
                <a:cs typeface="PT Mono"/>
              </a:rPr>
              <a:t>Test if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</a:t>
            </a:r>
            <a:r>
              <a:rPr lang="en-US" sz="2400" dirty="0" smtClean="0">
                <a:sym typeface="Symbol"/>
              </a:rPr>
              <a:t>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PT Mono"/>
                <a:cs typeface="PT Mono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(up to </a:t>
            </a:r>
            <a:r>
              <a:rPr lang="en-US" sz="2400" b="1" dirty="0" smtClean="0">
                <a:latin typeface="PT Mono"/>
                <a:cs typeface="PT Mono"/>
              </a:rPr>
              <a:t>1/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</a:t>
            </a:r>
            <a:endParaRPr lang="en-US" sz="2400" dirty="0">
              <a:solidFill>
                <a:srgbClr val="000000"/>
              </a:solidFill>
              <a:latin typeface="PT Mono"/>
              <a:cs typeface="PT Mono"/>
            </a:endParaRPr>
          </a:p>
          <a:p>
            <a:r>
              <a:rPr lang="en-US" sz="2400" dirty="0">
                <a:latin typeface="PT Mono"/>
                <a:cs typeface="PT Mono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 Yes: Per(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latin typeface="PT Mono"/>
                <a:cs typeface="PT Mono"/>
              </a:rPr>
              <a:t>) &gt; 0. 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PT Mono"/>
                <a:cs typeface="PT Mono"/>
              </a:rPr>
              <a:t>  No:  Per(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A</a:t>
            </a:r>
            <a:r>
              <a:rPr lang="en-US" sz="2400" dirty="0" smtClean="0">
                <a:latin typeface="PT Mono"/>
                <a:cs typeface="PT Mono"/>
              </a:rPr>
              <a:t>) = 0.</a:t>
            </a:r>
            <a:endParaRPr lang="en-US" sz="2400" dirty="0">
              <a:latin typeface="PT Mono"/>
              <a:cs typeface="PT Mono"/>
            </a:endParaRPr>
          </a:p>
          <a:p>
            <a:pPr>
              <a:lnSpc>
                <a:spcPct val="90000"/>
              </a:lnSpc>
            </a:pP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Analysis</a:t>
            </a:r>
            <a:r>
              <a:rPr lang="en-US" sz="2400" b="1" dirty="0" smtClean="0">
                <a:latin typeface="Comic Sans MS"/>
                <a:cs typeface="Comic Sans MS"/>
              </a:rPr>
              <a:t>: - </a:t>
            </a:r>
            <a:r>
              <a:rPr lang="en-US" sz="2400" b="1" dirty="0">
                <a:latin typeface="Comic Sans MS"/>
                <a:cs typeface="Comic Sans MS"/>
              </a:rPr>
              <a:t>Per(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>
                <a:latin typeface="Comic Sans MS"/>
                <a:cs typeface="Comic Sans MS"/>
              </a:rPr>
              <a:t>)&gt;0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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Per(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)&gt;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exp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-n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    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easy) </a:t>
            </a:r>
            <a:endParaRPr lang="en-US" sz="2400" b="1" dirty="0">
              <a:latin typeface="Comic Sans MS"/>
              <a:cs typeface="Comic Sans MS"/>
            </a:endParaRPr>
          </a:p>
          <a:p>
            <a:r>
              <a:rPr lang="en-US" sz="2400" b="1" dirty="0" smtClean="0">
                <a:latin typeface="Comic Sans MS"/>
                <a:cs typeface="Comic Sans MS"/>
              </a:rPr>
              <a:t>          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- Per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) grows by 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1+1/n</a:t>
            </a:r>
            <a:r>
              <a:rPr lang="en-US" sz="2400" b="1" dirty="0" smtClean="0">
                <a:latin typeface="Comic Sans MS"/>
                <a:cs typeface="Comic Sans MS"/>
              </a:rPr>
              <a:t>)    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(AMGM)</a:t>
            </a:r>
          </a:p>
          <a:p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         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- </a:t>
            </a:r>
            <a:r>
              <a:rPr lang="en-US" sz="2400" b="1" dirty="0">
                <a:latin typeface="Comic Sans MS"/>
                <a:cs typeface="Comic Sans MS"/>
              </a:rPr>
              <a:t>Per(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) ≤1</a:t>
            </a: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           - </a:t>
            </a:r>
            <a:r>
              <a:rPr lang="en-US" sz="2400" dirty="0" smtClean="0"/>
              <a:t>|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dirty="0" smtClean="0">
                <a:latin typeface="Comic Sans MS"/>
                <a:cs typeface="Comic Sans MS"/>
                <a:sym typeface="Symbol"/>
              </a:rPr>
              <a:t>-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/>
              <a:t>|&lt;</a:t>
            </a:r>
            <a:r>
              <a:rPr lang="en-US" sz="24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1</a:t>
            </a:r>
            <a:r>
              <a:rPr lang="en-US" sz="2400" b="1" dirty="0">
                <a:latin typeface="Comic Sans MS"/>
                <a:cs typeface="Comic Sans MS"/>
              </a:rPr>
              <a:t>/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 </a:t>
            </a:r>
            <a:r>
              <a:rPr lang="en-US" sz="2400" b="1" dirty="0">
                <a:latin typeface="Comic Sans MS"/>
                <a:cs typeface="Comic Sans MS"/>
              </a:rPr>
              <a:t>Per(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) &gt;0 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(Cauchy-Schwarz)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6131782" y="2438372"/>
            <a:ext cx="2745521" cy="2743200"/>
            <a:chOff x="5606467" y="1833390"/>
            <a:chExt cx="2745521" cy="2743200"/>
          </a:xfrm>
        </p:grpSpPr>
        <p:sp>
          <p:nvSpPr>
            <p:cNvPr id="17" name="Rectangle 16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0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0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FF0000"/>
                  </a:solidFill>
                </a:rPr>
                <a:t>1</a:t>
              </a:r>
              <a:endParaRPr lang="en-US" sz="240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02754" y="2269316"/>
            <a:ext cx="5379413" cy="2696385"/>
          </a:xfrm>
          <a:prstGeom prst="rect">
            <a:avLst/>
          </a:prstGeom>
          <a:solidFill>
            <a:schemeClr val="accent3">
              <a:alpha val="37000"/>
            </a:scheme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55548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5800" y="5029200"/>
            <a:ext cx="1295400" cy="508000"/>
          </a:xfrm>
          <a:prstGeom prst="rect">
            <a:avLst/>
          </a:prstGeom>
          <a:solidFill>
            <a:srgbClr val="FF0000">
              <a:alpha val="48000"/>
            </a:srgb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2754" y="2434416"/>
            <a:ext cx="5813329" cy="2696385"/>
          </a:xfrm>
          <a:prstGeom prst="rect">
            <a:avLst/>
          </a:prstGeom>
          <a:solidFill>
            <a:schemeClr val="accent3">
              <a:alpha val="37000"/>
            </a:scheme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583" y="-245105"/>
            <a:ext cx="8456084" cy="14770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Operator scaling algorithm </a:t>
            </a:r>
            <a:b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8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Gurvits</a:t>
            </a:r>
            <a:r>
              <a:rPr lang="en-US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fr-FR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’</a:t>
            </a:r>
            <a:r>
              <a:rPr lang="en-US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04, GGOW’1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5]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849683"/>
            <a:ext cx="8921075" cy="6013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=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,…,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latin typeface="Comic Sans MS"/>
                <a:cs typeface="Comic Sans MS"/>
              </a:rPr>
              <a:t>. Try making it “doubly stochastic”</a:t>
            </a:r>
            <a:r>
              <a:rPr lang="en-US" sz="2400" dirty="0" smtClean="0">
                <a:sym typeface="Symbol"/>
              </a:rPr>
              <a:t> </a:t>
            </a:r>
          </a:p>
          <a:p>
            <a:pPr>
              <a:lnSpc>
                <a:spcPct val="130000"/>
              </a:lnSpc>
            </a:pPr>
            <a:r>
              <a:rPr lang="en-US" sz="2400" dirty="0" smtClean="0">
                <a:sym typeface="Symbol"/>
              </a:rPr>
              <a:t></a:t>
            </a:r>
            <a:r>
              <a:rPr lang="en-US" sz="2400" b="1" baseline="-25000" dirty="0" err="1" smtClean="0">
                <a:latin typeface="Comic Sans MS"/>
                <a:cs typeface="Comic Sans MS"/>
              </a:rPr>
              <a:t>i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I  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="1" baseline="-25000" dirty="0" err="1" smtClean="0">
                <a:latin typeface="Comic Sans MS"/>
                <a:cs typeface="Comic Sans MS"/>
              </a:rPr>
              <a:t>i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I.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Allowed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: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  <a:sym typeface="Wingdings"/>
              </a:rPr>
              <a:t> 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   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C </a:t>
            </a:r>
            <a:r>
              <a:rPr lang="en-US" sz="2400" b="1" dirty="0" smtClean="0">
                <a:latin typeface="Comic Sans MS"/>
                <a:cs typeface="Comic Sans MS"/>
              </a:rPr>
              <a:t>invertible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latin typeface="Comic Sans MS"/>
                <a:cs typeface="Comic Sans MS"/>
              </a:rPr>
              <a:t> = (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 err="1" smtClean="0">
                <a:latin typeface="Comic Sans MS"/>
                <a:cs typeface="Comic Sans MS"/>
              </a:rPr>
              <a:t>i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  <a:r>
              <a:rPr lang="en-US" sz="2400" b="1" baseline="30000" dirty="0">
                <a:latin typeface="Comic Sans MS"/>
                <a:cs typeface="Comic Sans MS"/>
              </a:rPr>
              <a:t>-</a:t>
            </a:r>
            <a:r>
              <a:rPr lang="en-US" sz="2400" b="1" baseline="30000" dirty="0" smtClean="0">
                <a:latin typeface="Comic Sans MS"/>
                <a:cs typeface="Comic Sans MS"/>
              </a:rPr>
              <a:t>1/2 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>
                <a:latin typeface="Comic Sans MS"/>
                <a:cs typeface="Comic Sans MS"/>
              </a:rPr>
              <a:t>= (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 err="1" smtClean="0">
                <a:latin typeface="Comic Sans MS"/>
                <a:cs typeface="Comic Sans MS"/>
              </a:rPr>
              <a:t>i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  <a:r>
              <a:rPr lang="en-US" sz="2400" b="1" baseline="30000" dirty="0">
                <a:latin typeface="Comic Sans MS"/>
                <a:cs typeface="Comic Sans MS"/>
              </a:rPr>
              <a:t>-</a:t>
            </a:r>
            <a:r>
              <a:rPr lang="en-US" sz="2400" b="1" baseline="30000" dirty="0" smtClean="0">
                <a:latin typeface="Comic Sans MS"/>
                <a:cs typeface="Comic Sans MS"/>
              </a:rPr>
              <a:t>1/2</a:t>
            </a:r>
            <a:endParaRPr lang="en-US" sz="2400" b="1" baseline="30000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endParaRPr lang="en-US" sz="2400" b="1" baseline="30000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Repeat </a:t>
            </a:r>
            <a:r>
              <a:rPr lang="en-US" sz="2400" b="1" dirty="0" err="1" smtClean="0">
                <a:solidFill>
                  <a:srgbClr val="0000FF"/>
                </a:solidFill>
                <a:latin typeface="PT Mono"/>
                <a:cs typeface="PT Mono"/>
              </a:rPr>
              <a:t>n</a:t>
            </a:r>
            <a:r>
              <a:rPr lang="en-US" sz="2400" b="1" baseline="30000" dirty="0" err="1" smtClean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 smtClean="0">
                <a:solidFill>
                  <a:srgbClr val="FF0000"/>
                </a:solidFill>
                <a:latin typeface="PT Mono"/>
                <a:cs typeface="PT Mono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times:</a:t>
            </a:r>
          </a:p>
          <a:p>
            <a:r>
              <a:rPr lang="en-US" sz="2400" dirty="0" smtClean="0">
                <a:latin typeface="PT Mono"/>
                <a:cs typeface="PT Mono"/>
              </a:rPr>
              <a:t>    Normalize rows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</a:t>
            </a:r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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</a:t>
            </a:r>
            <a:r>
              <a:rPr lang="en-US" sz="2400" dirty="0" smtClean="0">
                <a:latin typeface="PT Mono"/>
                <a:cs typeface="PT Mono"/>
              </a:rPr>
              <a:t>)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</a:t>
            </a:r>
          </a:p>
          <a:p>
            <a:r>
              <a:rPr lang="en-US" sz="2400" dirty="0" smtClean="0">
                <a:latin typeface="PT Mono"/>
                <a:cs typeface="PT Mono"/>
              </a:rPr>
              <a:t>    Normalize cols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</a:t>
            </a:r>
            <a:r>
              <a:rPr lang="en-US" sz="2400" dirty="0" smtClean="0">
                <a:latin typeface="PT Mono"/>
                <a:cs typeface="PT Mono"/>
              </a:rPr>
              <a:t> </a:t>
            </a:r>
            <a:r>
              <a:rPr lang="en-US" sz="2400" dirty="0">
                <a:latin typeface="PT Mono"/>
                <a:cs typeface="PT Mono"/>
              </a:rPr>
              <a:t>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</a:t>
            </a:r>
            <a:r>
              <a:rPr lang="en-US" sz="2400" dirty="0" smtClean="0">
                <a:sym typeface="Symbol"/>
              </a:rPr>
              <a:t>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</a:t>
            </a:r>
          </a:p>
          <a:p>
            <a:r>
              <a:rPr lang="en-US" sz="2400" dirty="0">
                <a:solidFill>
                  <a:srgbClr val="000000"/>
                </a:solidFill>
                <a:latin typeface="PT Mono"/>
                <a:cs typeface="PT Mono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Test if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</a:t>
            </a:r>
            <a:r>
              <a:rPr lang="en-US" sz="2400" dirty="0" smtClean="0">
                <a:sym typeface="Symbol"/>
              </a:rPr>
              <a:t>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PT Mono"/>
                <a:cs typeface="PT Mono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(up to </a:t>
            </a:r>
            <a:r>
              <a:rPr lang="en-US" sz="2400" b="1" dirty="0" smtClean="0">
                <a:latin typeface="PT Mono"/>
                <a:cs typeface="PT Mono"/>
              </a:rPr>
              <a:t>1/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latin typeface="PT Mono"/>
                <a:cs typeface="PT Mono"/>
              </a:rPr>
              <a:t>)</a:t>
            </a:r>
            <a:endParaRPr lang="en-US" sz="2400" dirty="0">
              <a:solidFill>
                <a:srgbClr val="000000"/>
              </a:solidFill>
              <a:latin typeface="PT Mono"/>
              <a:cs typeface="PT Mono"/>
            </a:endParaRPr>
          </a:p>
          <a:p>
            <a:r>
              <a:rPr lang="en-US" sz="2400" dirty="0">
                <a:latin typeface="PT Mono"/>
                <a:cs typeface="PT Mono"/>
              </a:rPr>
              <a:t> </a:t>
            </a:r>
            <a:r>
              <a:rPr lang="en-US" sz="2400" dirty="0" smtClean="0">
                <a:latin typeface="PT Mono"/>
                <a:cs typeface="PT Mono"/>
              </a:rPr>
              <a:t>   Yes: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 </a:t>
            </a:r>
            <a:r>
              <a:rPr lang="en-US" sz="2400" dirty="0" smtClean="0">
                <a:latin typeface="PT Mono"/>
                <a:cs typeface="PT Mono"/>
              </a:rPr>
              <a:t>NC-nonsingular</a:t>
            </a:r>
          </a:p>
          <a:p>
            <a:pPr>
              <a:lnSpc>
                <a:spcPct val="90000"/>
              </a:lnSpc>
            </a:pPr>
            <a:r>
              <a:rPr lang="en-US" sz="2400" dirty="0" smtClean="0">
                <a:latin typeface="PT Mono"/>
                <a:cs typeface="PT Mono"/>
              </a:rPr>
              <a:t>    No:  </a:t>
            </a:r>
            <a:r>
              <a:rPr lang="en-US" sz="2400" b="1" dirty="0" smtClean="0">
                <a:solidFill>
                  <a:srgbClr val="0000FF"/>
                </a:solidFill>
                <a:latin typeface="PT Mono"/>
                <a:cs typeface="PT Mono"/>
              </a:rPr>
              <a:t>L </a:t>
            </a:r>
            <a:r>
              <a:rPr lang="en-US" sz="2400" dirty="0" smtClean="0">
                <a:latin typeface="PT Mono"/>
                <a:cs typeface="PT Mono"/>
              </a:rPr>
              <a:t>NC-singular</a:t>
            </a:r>
            <a:endParaRPr lang="en-US" sz="2400" dirty="0">
              <a:latin typeface="PT Mono"/>
              <a:cs typeface="PT Mono"/>
            </a:endParaRPr>
          </a:p>
          <a:p>
            <a:pPr>
              <a:lnSpc>
                <a:spcPct val="90000"/>
              </a:lnSpc>
            </a:pP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Analysis</a:t>
            </a:r>
            <a:r>
              <a:rPr lang="en-US" sz="2400" b="1" dirty="0" smtClean="0">
                <a:latin typeface="Comic Sans MS"/>
                <a:cs typeface="Comic Sans MS"/>
              </a:rPr>
              <a:t>: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latin typeface="Comic Sans MS"/>
                <a:cs typeface="Comic Sans MS"/>
              </a:rPr>
              <a:t>)&gt;0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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latin typeface="Comic Sans MS"/>
                <a:cs typeface="Comic Sans MS"/>
              </a:rPr>
              <a:t>)&gt;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exp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-n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  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[GGOW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’15]</a:t>
            </a:r>
            <a:r>
              <a:rPr lang="en-US" sz="2400" b="1" dirty="0" smtClean="0">
                <a:latin typeface="Comic Sans MS"/>
                <a:cs typeface="Comic Sans MS"/>
              </a:rPr>
              <a:t>   </a:t>
            </a:r>
          </a:p>
          <a:p>
            <a:pPr>
              <a:lnSpc>
                <a:spcPct val="11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          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latin typeface="Comic Sans MS"/>
                <a:cs typeface="Comic Sans MS"/>
              </a:rPr>
              <a:t>) grows </a:t>
            </a:r>
            <a:r>
              <a:rPr lang="en-US" sz="2400" b="1" dirty="0">
                <a:latin typeface="Comic Sans MS"/>
                <a:cs typeface="Comic Sans MS"/>
              </a:rPr>
              <a:t>by 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1+1/n</a:t>
            </a:r>
            <a:r>
              <a:rPr lang="en-US" sz="2400" b="1" dirty="0">
                <a:latin typeface="Comic Sans MS"/>
                <a:cs typeface="Comic Sans MS"/>
              </a:rPr>
              <a:t>)     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(AMGM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       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latin typeface="Comic Sans MS"/>
                <a:cs typeface="Comic Sans MS"/>
              </a:rPr>
              <a:t>) ≤ 1</a:t>
            </a:r>
            <a:endParaRPr lang="en-US" sz="2400" b="1" dirty="0">
              <a:solidFill>
                <a:srgbClr val="C0504D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>
                <a:latin typeface="Comic Sans MS"/>
                <a:cs typeface="Comic Sans MS"/>
              </a:rPr>
              <a:t>          </a:t>
            </a:r>
            <a:r>
              <a:rPr lang="en-US" sz="2400" dirty="0"/>
              <a:t>|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dirty="0">
                <a:latin typeface="Comic Sans MS"/>
                <a:cs typeface="Comic Sans MS"/>
                <a:sym typeface="Symbol"/>
              </a:rPr>
              <a:t>-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dirty="0"/>
              <a:t>|&lt;</a:t>
            </a:r>
            <a:r>
              <a:rPr lang="en-US" sz="24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latin typeface="Comic Sans MS"/>
                <a:cs typeface="Comic Sans MS"/>
              </a:rPr>
              <a:t>1/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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) </a:t>
            </a:r>
            <a:r>
              <a:rPr lang="en-US" sz="2400" dirty="0" smtClean="0">
                <a:sym typeface="Symbol"/>
              </a:rPr>
              <a:t></a:t>
            </a:r>
            <a:r>
              <a:rPr lang="en-US" sz="2400" b="1" dirty="0" smtClean="0">
                <a:latin typeface="Comic Sans MS"/>
                <a:cs typeface="Comic Sans MS"/>
              </a:rPr>
              <a:t>1   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Cauchy-Schwarz)</a:t>
            </a:r>
            <a:endParaRPr lang="en-US" sz="24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7092266" y="1997451"/>
            <a:ext cx="2000250" cy="436965"/>
          </a:xfrm>
          <a:prstGeom prst="wedgeRoundRectCallout">
            <a:avLst>
              <a:gd name="adj1" fmla="val -82385"/>
              <a:gd name="adj2" fmla="val -21255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Invertible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6584273" y="2995091"/>
            <a:ext cx="2508243" cy="1767410"/>
          </a:xfrm>
          <a:prstGeom prst="wedgeRoundRectCallout">
            <a:avLst>
              <a:gd name="adj1" fmla="val -82172"/>
              <a:gd name="adj2" fmla="val -2994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008000"/>
                </a:solidFill>
              </a:rPr>
              <a:t>[GGOW’15]</a:t>
            </a:r>
          </a:p>
          <a:p>
            <a:r>
              <a:rPr lang="en-US" b="1" dirty="0" smtClean="0">
                <a:solidFill>
                  <a:srgbClr val="0000FF"/>
                </a:solidFill>
              </a:rPr>
              <a:t>- </a:t>
            </a:r>
            <a:r>
              <a:rPr lang="en-US" sz="2000" b="1" dirty="0" smtClean="0">
                <a:solidFill>
                  <a:srgbClr val="000000"/>
                </a:solidFill>
              </a:rPr>
              <a:t>NC-rank </a:t>
            </a:r>
            <a:r>
              <a:rPr lang="en-US" b="1" dirty="0">
                <a:solidFill>
                  <a:srgbClr val="000000"/>
                </a:solidFill>
                <a:sym typeface="Symbol" charset="0"/>
              </a:rPr>
              <a:t>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P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  <a:p>
            <a:r>
              <a:rPr lang="en-US" sz="2000" b="1" dirty="0" smtClean="0">
                <a:solidFill>
                  <a:srgbClr val="000000"/>
                </a:solidFill>
              </a:rPr>
              <a:t>- Computes </a:t>
            </a:r>
            <a:r>
              <a:rPr lang="en-US" sz="2000" b="1" dirty="0" smtClean="0">
                <a:solidFill>
                  <a:srgbClr val="FF0000"/>
                </a:solidFill>
              </a:rPr>
              <a:t>Cap</a:t>
            </a:r>
            <a:r>
              <a:rPr lang="en-US" sz="2000" b="1" dirty="0" smtClean="0">
                <a:solidFill>
                  <a:srgbClr val="000000"/>
                </a:solidFill>
              </a:rPr>
              <a:t>(</a:t>
            </a:r>
            <a:r>
              <a:rPr lang="en-US" sz="2000" b="1" dirty="0" smtClean="0">
                <a:solidFill>
                  <a:srgbClr val="0000FF"/>
                </a:solidFill>
              </a:rPr>
              <a:t>L</a:t>
            </a:r>
            <a:r>
              <a:rPr lang="en-US" sz="2000" b="1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sz="2000" b="1" dirty="0" smtClean="0">
                <a:solidFill>
                  <a:srgbClr val="000000"/>
                </a:solidFill>
              </a:rPr>
              <a:t>&amp; scaling factors </a:t>
            </a:r>
          </a:p>
          <a:p>
            <a:r>
              <a:rPr lang="en-US" sz="2000" b="1" dirty="0" smtClean="0">
                <a:solidFill>
                  <a:srgbClr val="000000"/>
                </a:solidFill>
              </a:rPr>
              <a:t>- </a:t>
            </a:r>
            <a:r>
              <a:rPr lang="en-US" sz="2000" b="1" dirty="0" err="1" smtClean="0">
                <a:solidFill>
                  <a:srgbClr val="000000"/>
                </a:solidFill>
              </a:rPr>
              <a:t>Alg</a:t>
            </a:r>
            <a:r>
              <a:rPr lang="en-US" sz="2000" b="1" dirty="0" smtClean="0">
                <a:solidFill>
                  <a:srgbClr val="000000"/>
                </a:solidFill>
              </a:rPr>
              <a:t> continuous in </a:t>
            </a:r>
            <a:r>
              <a:rPr lang="en-US" sz="2000" b="1" dirty="0" smtClean="0">
                <a:solidFill>
                  <a:srgbClr val="0000FF"/>
                </a:solidFill>
              </a:rPr>
              <a:t>L</a:t>
            </a:r>
            <a:endParaRPr lang="en-US" sz="2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059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uiExpand="1" animBg="1"/>
      <p:bldP spid="14" grpId="0" build="p"/>
      <p:bldP spid="9" grpId="0" uiExpand="1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82392"/>
            <a:ext cx="8445500" cy="2050702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Origins</a:t>
            </a:r>
            <a:r>
              <a:rPr lang="en-US" sz="3600" b="1" dirty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3600" b="1" dirty="0" smtClean="0">
                <a:latin typeface="Comic Sans MS" charset="0"/>
                <a:ea typeface="ＭＳ Ｐゴシック" charset="0"/>
                <a:cs typeface="ＭＳ Ｐゴシック" charset="0"/>
              </a:rPr>
              <a:t>&amp; </a:t>
            </a:r>
            <a:r>
              <a:rPr lang="en-US" sz="36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Applications</a:t>
            </a:r>
            <a:endParaRPr lang="en-US" sz="3600" b="1" dirty="0">
              <a:solidFill>
                <a:srgbClr val="660066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2595" y="1792662"/>
            <a:ext cx="7610232" cy="5393428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Non-commutative Algebra</a:t>
            </a:r>
          </a:p>
          <a:p>
            <a:pPr algn="l" eaLnBrk="1" hangingPunct="1"/>
            <a:r>
              <a:rPr lang="en-US" sz="24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</a:t>
            </a:r>
            <a:endParaRPr lang="en-US" sz="2600" b="1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(Commutative) Invariant Theory</a:t>
            </a:r>
          </a:p>
          <a:p>
            <a:pPr lvl="0" algn="l"/>
            <a:endParaRPr lang="en-US" b="1" dirty="0" smtClean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lvl="0"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Quantum Information Theory</a:t>
            </a:r>
          </a:p>
          <a:p>
            <a:pPr algn="l"/>
            <a:r>
              <a:rPr lang="en-US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------</a:t>
            </a:r>
            <a:endParaRPr lang="en-US" b="1" dirty="0" smtClean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Analysis</a:t>
            </a:r>
          </a:p>
          <a:p>
            <a:pPr algn="l"/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b="1" dirty="0" err="1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Brascamp-Lieb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inequalities</a:t>
            </a:r>
            <a:endParaRPr lang="en-US" sz="2600" b="1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sz="2600" b="1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sz="2600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lvl="0" algn="l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b="1" dirty="0"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860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5079998" y="3799420"/>
            <a:ext cx="889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endParaRPr lang="en-US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2681817" y="3475570"/>
            <a:ext cx="2264833" cy="380123"/>
          </a:xfrm>
          <a:prstGeom prst="rect">
            <a:avLst/>
          </a:prstGeom>
          <a:solidFill>
            <a:srgbClr val="008000">
              <a:alpha val="18000"/>
            </a:srgbClr>
          </a:solidFill>
        </p:spPr>
        <p:txBody>
          <a:bodyPr wrap="square" rtlCol="0">
            <a:spAutoFit/>
          </a:bodyPr>
          <a:lstStyle/>
          <a:p>
            <a:endParaRPr lang="en-US" sz="24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5778500" y="3357912"/>
            <a:ext cx="2264833" cy="380123"/>
          </a:xfrm>
          <a:prstGeom prst="rect">
            <a:avLst/>
          </a:prstGeom>
          <a:solidFill>
            <a:srgbClr val="008000">
              <a:alpha val="18000"/>
            </a:srgbClr>
          </a:solidFill>
        </p:spPr>
        <p:txBody>
          <a:bodyPr wrap="square" rtlCol="0">
            <a:spAutoFit/>
          </a:bodyPr>
          <a:lstStyle/>
          <a:p>
            <a:endParaRPr lang="en-US" sz="24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630333" y="2803577"/>
            <a:ext cx="3090334" cy="384124"/>
          </a:xfrm>
          <a:prstGeom prst="rect">
            <a:avLst/>
          </a:prstGeom>
          <a:solidFill>
            <a:srgbClr val="008000">
              <a:alpha val="18000"/>
            </a:srgbClr>
          </a:solidFill>
        </p:spPr>
        <p:txBody>
          <a:bodyPr wrap="square" rtlCol="0">
            <a:spAutoFit/>
          </a:bodyPr>
          <a:lstStyle/>
          <a:p>
            <a:endParaRPr lang="en-US" sz="2400" b="1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583" y="-194305"/>
            <a:ext cx="8456084" cy="147700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Non-commutative algebra</a:t>
            </a:r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/>
            </a:r>
            <a:b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sz="28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Word problem </a:t>
            </a:r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for </a:t>
            </a:r>
            <a:r>
              <a:rPr lang="en-US" sz="2800" b="1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free skew fields</a:t>
            </a:r>
            <a:endParaRPr lang="en-US" sz="2800" b="1" i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7680713" y="1617137"/>
            <a:ext cx="1473877" cy="826634"/>
          </a:xfrm>
          <a:prstGeom prst="wedgeRoundRectCallout">
            <a:avLst>
              <a:gd name="adj1" fmla="val -70165"/>
              <a:gd name="adj2" fmla="val 36135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Comic Sans MS"/>
                <a:cs typeface="Comic Sans MS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ot</a:t>
            </a:r>
            <a:r>
              <a:rPr lang="en-US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pq</a:t>
            </a:r>
            <a:r>
              <a:rPr lang="en-US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16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 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or</a:t>
            </a:r>
            <a:r>
              <a:rPr lang="en-US" sz="16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16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1600" b="1" dirty="0">
                <a:solidFill>
                  <a:srgbClr val="0000FF"/>
                </a:solidFill>
                <a:latin typeface="Comic Sans MS"/>
                <a:cs typeface="Comic Sans MS"/>
              </a:rPr>
              <a:t>q</a:t>
            </a:r>
            <a:r>
              <a:rPr lang="en-US" sz="16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1063466"/>
            <a:ext cx="8921075" cy="5841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 {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latin typeface="Comic Sans MS"/>
                <a:cs typeface="Comic Sans MS"/>
              </a:rPr>
              <a:t>…} non-commutative,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(commutative)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field</a:t>
            </a:r>
            <a:endParaRPr lang="en-US" sz="2400" b="1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dirty="0" smtClean="0"/>
              <a:t>&lt;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/>
              <a:t>&gt; </a:t>
            </a:r>
            <a:r>
              <a:rPr lang="en-US" sz="2400" b="1" dirty="0" smtClean="0">
                <a:latin typeface="Comic Sans MS"/>
                <a:cs typeface="Comic Sans MS"/>
              </a:rPr>
              <a:t>polynomials, e.g.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= </a:t>
            </a:r>
            <a:r>
              <a:rPr lang="en-US" sz="2400" b="1" dirty="0" smtClean="0">
                <a:latin typeface="Comic Sans MS"/>
                <a:cs typeface="Comic Sans MS"/>
              </a:rPr>
              <a:t>1+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xy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yx</a:t>
            </a: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dirty="0"/>
              <a:t>&lt;</a:t>
            </a: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/>
              <a:t>)&gt; </a:t>
            </a:r>
            <a:r>
              <a:rPr lang="en-US" sz="2400" b="1" dirty="0" smtClean="0">
                <a:latin typeface="Comic Sans MS"/>
                <a:cs typeface="Comic Sans MS"/>
              </a:rPr>
              <a:t>rational expressions, </a:t>
            </a:r>
            <a:r>
              <a:rPr lang="en-US" sz="2400" b="1" dirty="0">
                <a:latin typeface="Comic Sans MS"/>
                <a:cs typeface="Comic Sans MS"/>
              </a:rPr>
              <a:t>e.g</a:t>
            </a:r>
            <a:r>
              <a:rPr lang="en-US" sz="2400" b="1" dirty="0" smtClean="0">
                <a:latin typeface="Comic Sans MS"/>
                <a:cs typeface="Comic Sans MS"/>
              </a:rPr>
              <a:t>. </a:t>
            </a:r>
            <a:r>
              <a:rPr lang="en-US" sz="2400" b="1" dirty="0" smtClean="0">
                <a:solidFill>
                  <a:srgbClr val="984807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=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0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y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0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endParaRPr lang="en-US" sz="20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>
                <a:solidFill>
                  <a:srgbClr val="984807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zy</a:t>
            </a:r>
            <a:r>
              <a:rPr lang="en-US" sz="2400" b="1" baseline="30000" dirty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0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w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0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[Reutenauer’96]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Nested inversion </a:t>
            </a:r>
            <a:r>
              <a:rPr lang="en-US" sz="2800" b="1" dirty="0">
                <a:solidFill>
                  <a:srgbClr val="000000"/>
                </a:solidFill>
                <a:latin typeface="Comic Sans MS"/>
                <a:cs typeface="Comic Sans MS"/>
              </a:rPr>
              <a:t>∞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984807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= 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xy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0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0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30000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y</a:t>
            </a:r>
            <a:r>
              <a:rPr lang="en-US" sz="2400" b="1" dirty="0">
                <a:latin typeface="Comic Sans MS"/>
                <a:cs typeface="Comic Sans MS"/>
              </a:rPr>
              <a:t>)</a:t>
            </a:r>
            <a:r>
              <a:rPr lang="en-US" sz="2400" b="1" baseline="30000" dirty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000" b="1" baseline="30000" dirty="0">
                <a:solidFill>
                  <a:srgbClr val="0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-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30000" dirty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0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1     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Hua’s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identity</a:t>
            </a:r>
            <a:endParaRPr lang="en-US" sz="2400" b="1" dirty="0" smtClean="0"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>
                <a:solidFill>
                  <a:srgbClr val="984807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0 ?     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Word Problem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[Amitsur’66] </a:t>
            </a:r>
            <a:r>
              <a:rPr lang="en-US" sz="2400" b="1" dirty="0" smtClean="0">
                <a:solidFill>
                  <a:srgbClr val="984807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=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0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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/>
                <a:cs typeface="Comic Sans MS"/>
                <a:sym typeface="Wingdings"/>
              </a:rPr>
              <a:t>det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2400" b="1" dirty="0" smtClean="0">
                <a:solidFill>
                  <a:srgbClr val="984807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,…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=0  </a:t>
            </a: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dirty="0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                                                      </a:t>
            </a:r>
            <a:r>
              <a:rPr lang="en-US" sz="24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d,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i </a:t>
            </a:r>
            <a:r>
              <a:rPr lang="en-US" sz="2400" dirty="0" smtClean="0">
                <a:sym typeface="Symbol" charset="0"/>
              </a:rPr>
              <a:t>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32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[Cohn’71] </a:t>
            </a:r>
            <a:r>
              <a:rPr lang="en-US" sz="2400" b="1" dirty="0" smtClean="0">
                <a:solidFill>
                  <a:srgbClr val="984807"/>
                </a:solidFill>
                <a:latin typeface="Comic Sans MS"/>
                <a:cs typeface="Comic Sans MS"/>
              </a:rPr>
              <a:t>r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</a:t>
            </a:r>
            <a:r>
              <a:rPr lang="en-US" sz="2400" b="1" dirty="0" smtClean="0">
                <a:solidFill>
                  <a:srgbClr val="984807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,…,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 charset="0"/>
              </a:rPr>
              <a:t> 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3200" b="1" baseline="-25000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latin typeface="Comic Sans MS"/>
                <a:cs typeface="Comic Sans MS"/>
              </a:rPr>
              <a:t>) 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 smtClean="0"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≤ |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latin typeface="Comic Sans MS"/>
                <a:cs typeface="Comic Sans MS"/>
              </a:rPr>
              <a:t>|  such that</a:t>
            </a:r>
            <a:endParaRPr lang="en-US" sz="2400" b="1" dirty="0" smtClean="0">
              <a:solidFill>
                <a:srgbClr val="984807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984807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)=0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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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latin typeface="Comic Sans MS"/>
                <a:cs typeface="Comic Sans MS"/>
              </a:rPr>
              <a:t>)=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+…+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SINGULAR</a:t>
            </a:r>
            <a:endParaRPr lang="en-US" sz="2400" b="1" dirty="0">
              <a:solidFill>
                <a:srgbClr val="660066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                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 </a:t>
            </a:r>
            <a:r>
              <a:rPr lang="en-US" sz="2400" b="1" dirty="0" err="1">
                <a:solidFill>
                  <a:srgbClr val="FF0000"/>
                </a:solidFill>
                <a:latin typeface="Comic Sans MS"/>
                <a:cs typeface="Comic Sans MS"/>
              </a:rPr>
              <a:t>det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 err="1">
                <a:latin typeface="Comic Sans MS"/>
                <a:cs typeface="Comic Sans MS"/>
              </a:rPr>
              <a:t>i</a:t>
            </a:r>
            <a:r>
              <a:rPr lang="en-US" sz="2400" b="1" baseline="-25000" dirty="0"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err="1" smtClean="0">
                <a:sym typeface="Symbol"/>
              </a:rPr>
              <a:t>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>
                <a:latin typeface="Comic Sans MS"/>
                <a:cs typeface="Comic Sans MS"/>
              </a:rPr>
              <a:t>)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0</a:t>
            </a:r>
            <a:r>
              <a:rPr lang="en-US" sz="2400" dirty="0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 </a:t>
            </a:r>
            <a:r>
              <a:rPr lang="en-US" sz="2400" dirty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</a:t>
            </a:r>
            <a:r>
              <a:rPr lang="en-US" sz="2400" b="1" dirty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d,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i </a:t>
            </a:r>
            <a:r>
              <a:rPr lang="en-US" sz="2400" dirty="0">
                <a:sym typeface="Symbol" charset="0"/>
              </a:rPr>
              <a:t> 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3200" b="1" baseline="-25000" dirty="0" err="1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47448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 uiExpand="1" animBg="1"/>
      <p:bldP spid="10" grpId="0" uiExpand="1" animBg="1"/>
      <p:bldP spid="9" grpId="0" uiExpand="1" animBg="1"/>
      <p:bldP spid="8" grpId="0" uiExpand="1" animBg="1"/>
      <p:bldP spid="1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818550" y="2318680"/>
            <a:ext cx="2969846" cy="3315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90715" y="2293548"/>
            <a:ext cx="183368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-362860"/>
            <a:ext cx="9144000" cy="141074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commut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>
                <a:latin typeface="Comic Sans MS"/>
                <a:cs typeface="Comic Sans MS"/>
              </a:rPr>
              <a:t>&amp;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non-</a:t>
            </a:r>
            <a:r>
              <a:rPr lang="en-US" sz="32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commut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PIT</a:t>
            </a:r>
            <a:r>
              <a:rPr lang="en-US" sz="32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&amp;</a:t>
            </a:r>
            <a:r>
              <a:rPr lang="en-US" sz="32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RIT</a:t>
            </a:r>
            <a:endParaRPr lang="en-US" sz="3200" b="1" dirty="0">
              <a:solidFill>
                <a:srgbClr val="660066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138547" y="832977"/>
            <a:ext cx="8896525" cy="6061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{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latin typeface="Comic Sans MS"/>
                <a:cs typeface="Comic Sans MS"/>
              </a:rPr>
              <a:t>},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field, 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latin typeface="Comic Sans MS"/>
                <a:cs typeface="Comic Sans MS"/>
              </a:rPr>
              <a:t>)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+…+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endParaRPr lang="en-US" sz="2400" b="1" dirty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Input: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 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ym typeface="Symbol" charset="0"/>
              </a:rPr>
              <a:t>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32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(F)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RIT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 SING</a:t>
            </a:r>
            <a:r>
              <a:rPr lang="en-US" sz="2400" b="1" dirty="0" smtClean="0">
                <a:latin typeface="Comic Sans MS"/>
                <a:cs typeface="Comic Sans MS"/>
              </a:rPr>
              <a:t>: Is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singular? </a:t>
            </a:r>
          </a:p>
          <a:p>
            <a:pPr>
              <a:lnSpc>
                <a:spcPct val="120000"/>
              </a:lnSpc>
            </a:pP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              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commute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    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do not commute</a:t>
            </a: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    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PIT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RP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     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PIT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RS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]</a:t>
            </a:r>
            <a:endParaRPr lang="en-US" sz="2400" dirty="0"/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                  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 RIT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cs typeface="Comic Sans MS"/>
              </a:rPr>
              <a:t>RP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    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    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&lt;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RIT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endParaRPr lang="en-US" sz="2400" b="1" dirty="0" smtClean="0">
              <a:solidFill>
                <a:srgbClr val="660066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SINGULAR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       in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/>
              <a:t>)           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dirty="0"/>
              <a:t>&lt;</a:t>
            </a: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/>
              <a:t>)&gt;</a:t>
            </a:r>
          </a:p>
          <a:p>
            <a:pPr>
              <a:lnSpc>
                <a:spcPct val="120000"/>
              </a:lnSpc>
            </a:pP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baseline="-25000" dirty="0" err="1" smtClean="0">
                <a:latin typeface="Comic Sans MS"/>
                <a:cs typeface="Comic Sans MS"/>
              </a:rPr>
              <a:t>x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K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800" b="1" baseline="-25000" dirty="0" err="1" smtClean="0">
                <a:latin typeface="Comic Sans MS"/>
                <a:cs typeface="Comic Sans MS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r</a:t>
            </a:r>
            <a:r>
              <a:rPr lang="en-US" sz="2400" b="1" baseline="-25000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r</a:t>
            </a:r>
            <a:r>
              <a:rPr lang="en-US" sz="2800" b="1" baseline="-25000" dirty="0" err="1" smtClean="0">
                <a:latin typeface="Comic Sans MS"/>
                <a:cs typeface="Comic Sans MS"/>
              </a:rPr>
              <a:t>x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 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/>
              <a:t>)                                   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dirty="0" smtClean="0"/>
              <a:t>&lt;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dirty="0" smtClean="0"/>
              <a:t>&gt;  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Cohn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]</a:t>
            </a:r>
            <a:endParaRPr lang="en-US" sz="2400" dirty="0" smtClean="0"/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  min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r 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         Crank(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                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NCrank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lvl="0">
              <a:lnSpc>
                <a:spcPct val="120000"/>
              </a:lnSpc>
            </a:pP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[FR’04] 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Crank(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prstClr val="black"/>
                </a:solidFill>
                <a:latin typeface="Comic Sans MS"/>
                <a:cs typeface="Comic Sans MS"/>
              </a:rPr>
              <a:t>) ≤ </a:t>
            </a:r>
            <a:r>
              <a:rPr lang="en-US" sz="2400" b="1" dirty="0" err="1">
                <a:solidFill>
                  <a:prstClr val="black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Crank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prstClr val="black"/>
                </a:solidFill>
                <a:latin typeface="Comic Sans MS"/>
                <a:cs typeface="Comic Sans MS"/>
              </a:rPr>
              <a:t>) ≤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Crank(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prstClr val="black"/>
                </a:solidFill>
                <a:latin typeface="Comic Sans MS"/>
                <a:cs typeface="Comic Sans MS"/>
              </a:rPr>
              <a:t>) </a:t>
            </a:r>
            <a:endParaRPr lang="en-US" sz="24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 lvl="0">
              <a:lnSpc>
                <a:spcPct val="12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Crank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prstClr val="black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 smtClean="0">
                <a:solidFill>
                  <a:prstClr val="black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 err="1">
                <a:solidFill>
                  <a:prstClr val="black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Crank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prstClr val="black"/>
                </a:solidFill>
                <a:latin typeface="Comic Sans MS"/>
                <a:cs typeface="Comic Sans MS"/>
              </a:rPr>
              <a:t>) :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 </a:t>
            </a:r>
            <a:r>
              <a:rPr lang="en-US" sz="2400" b="1" dirty="0" smtClean="0">
                <a:solidFill>
                  <a:prstClr val="black"/>
                </a:solidFill>
                <a:latin typeface="Comic Sans MS"/>
                <a:cs typeface="Comic Sans MS"/>
              </a:rPr>
              <a:t>Compression Space</a:t>
            </a:r>
            <a:endParaRPr lang="en-US" sz="24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Thm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: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PIT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  </a:t>
            </a:r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 </a:t>
            </a:r>
            <a:r>
              <a:rPr lang="en-US" sz="2400" b="1" dirty="0">
                <a:solidFill>
                  <a:prstClr val="black"/>
                </a:solidFill>
                <a:latin typeface="Comic Sans MS"/>
                <a:cs typeface="Comic Sans MS"/>
              </a:rPr>
              <a:t>Compression Space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cs typeface="Comic Sans MS"/>
              </a:rPr>
              <a:t>P 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2" name="Rounded Rectangular Callout 31"/>
          <p:cNvSpPr/>
          <p:nvPr/>
        </p:nvSpPr>
        <p:spPr>
          <a:xfrm>
            <a:off x="6565900" y="5016500"/>
            <a:ext cx="2469172" cy="558800"/>
          </a:xfrm>
          <a:prstGeom prst="wedgeRoundRectCallout">
            <a:avLst>
              <a:gd name="adj1" fmla="val -96348"/>
              <a:gd name="adj2" fmla="val 38012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chemeClr val="tx1"/>
                </a:solidFill>
                <a:latin typeface="Comic Sans MS"/>
                <a:cs typeface="Comic Sans MS"/>
              </a:rPr>
              <a:t>Tight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  <a:r>
              <a:rPr lang="en-US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[</a:t>
            </a:r>
            <a:r>
              <a:rPr lang="en-US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DM16,</a:t>
            </a:r>
            <a:r>
              <a:rPr lang="en-US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LO15</a:t>
            </a:r>
            <a:r>
              <a:rPr lang="en-US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]</a:t>
            </a:r>
            <a:endParaRPr lang="en-US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33" name="Rounded Rectangular Callout 32"/>
          <p:cNvSpPr/>
          <p:nvPr/>
        </p:nvSpPr>
        <p:spPr>
          <a:xfrm>
            <a:off x="5219700" y="534659"/>
            <a:ext cx="1346200" cy="381995"/>
          </a:xfrm>
          <a:prstGeom prst="wedgeRoundRectCallout">
            <a:avLst>
              <a:gd name="adj1" fmla="val -49550"/>
              <a:gd name="adj2" fmla="val -1198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Polynomial</a:t>
            </a:r>
            <a:endParaRPr lang="en-US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6832600" y="534659"/>
            <a:ext cx="2202472" cy="381995"/>
          </a:xfrm>
          <a:prstGeom prst="wedgeRoundRectCallout">
            <a:avLst>
              <a:gd name="adj1" fmla="val -49550"/>
              <a:gd name="adj2" fmla="val -1198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Rational function</a:t>
            </a:r>
            <a:endParaRPr lang="en-US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35" name="Rounded Rectangular Callout 34"/>
          <p:cNvSpPr/>
          <p:nvPr/>
        </p:nvSpPr>
        <p:spPr>
          <a:xfrm>
            <a:off x="6972300" y="5575300"/>
            <a:ext cx="2171700" cy="558800"/>
          </a:xfrm>
          <a:prstGeom prst="wedgeRoundRectCallout">
            <a:avLst>
              <a:gd name="adj1" fmla="val -71428"/>
              <a:gd name="adj2" fmla="val -27897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2-Approx in </a:t>
            </a:r>
            <a:r>
              <a:rPr lang="en-US" sz="2000" b="1" dirty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endParaRPr lang="en-US" sz="2000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9590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50" grpId="0" build="p"/>
      <p:bldP spid="32" grpId="0" animBg="1"/>
      <p:bldP spid="33" grpId="1" animBg="1"/>
      <p:bldP spid="34" grpId="1" animBg="1"/>
      <p:bldP spid="3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583" y="-143505"/>
            <a:ext cx="8456084" cy="147700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Invariant theory</a:t>
            </a:r>
            <a:b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Left-Right action</a:t>
            </a:r>
            <a:endParaRPr lang="en-US" sz="28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1114266"/>
            <a:ext cx="8921075" cy="55461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acts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on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8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k</a:t>
            </a:r>
            <a:r>
              <a:rPr lang="en-US" sz="28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800" b="1" dirty="0" smtClean="0">
                <a:latin typeface="Comic Sans MS"/>
                <a:cs typeface="Comic Sans MS"/>
              </a:rPr>
              <a:t>,</a:t>
            </a:r>
            <a:r>
              <a:rPr lang="en-US" sz="28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and so on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,…,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k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]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</a:p>
          <a:p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{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 </a:t>
            </a:r>
            <a:r>
              <a:rPr lang="en-US" sz="2400" dirty="0">
                <a:sym typeface="Symbol" charset="0"/>
              </a:rPr>
              <a:t>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F[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]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err="1" smtClean="0">
                <a:solidFill>
                  <a:schemeClr val="accent2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 for all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g </a:t>
            </a:r>
            <a:r>
              <a:rPr lang="en-US" sz="2400" dirty="0">
                <a:sym typeface="Symbol" charset="0"/>
              </a:rPr>
              <a:t>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latin typeface="Comic Sans MS"/>
                <a:cs typeface="Comic Sans MS"/>
              </a:rPr>
              <a:t>}</a:t>
            </a:r>
          </a:p>
          <a:p>
            <a:endParaRPr lang="en-US" sz="2400" b="1" dirty="0">
              <a:solidFill>
                <a:srgbClr val="C0504D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Ex1: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S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acts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on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8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 by permuting coordinates</a:t>
            </a:r>
          </a:p>
          <a:p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 V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latin typeface="Comic Sans MS"/>
                <a:cs typeface="Comic Sans MS"/>
              </a:rPr>
              <a:t>=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&lt; elementary symmetric polynomials &gt;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endParaRPr lang="en-US" sz="2400" b="1" dirty="0">
              <a:solidFill>
                <a:srgbClr val="C0504D"/>
              </a:solidFill>
              <a:latin typeface="Comic Sans MS"/>
              <a:cs typeface="Comic Sans MS"/>
            </a:endParaRPr>
          </a:p>
          <a:p>
            <a:endParaRPr lang="en-US" sz="2400" b="1" dirty="0" smtClean="0">
              <a:solidFill>
                <a:srgbClr val="C0504D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Ex2: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SL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acts on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by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 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endParaRPr lang="en-US" sz="2400" b="1" baseline="300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    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latin typeface="Comic Sans MS"/>
                <a:cs typeface="Comic Sans MS"/>
              </a:rPr>
              <a:t>=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latin typeface="Comic Sans MS"/>
                <a:cs typeface="Comic Sans MS"/>
              </a:rPr>
              <a:t>&lt; </a:t>
            </a:r>
            <a:r>
              <a:rPr lang="en-US" sz="2400" b="1" dirty="0" err="1" smtClean="0"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dirty="0" smtClean="0">
                <a:latin typeface="Comic Sans MS"/>
                <a:cs typeface="Comic Sans MS"/>
              </a:rPr>
              <a:t>) </a:t>
            </a:r>
            <a:r>
              <a:rPr lang="en-US" sz="2400" b="1" dirty="0">
                <a:latin typeface="Comic Sans MS"/>
                <a:cs typeface="Comic Sans MS"/>
              </a:rPr>
              <a:t>&gt;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Left-Right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action:</a:t>
            </a:r>
            <a:endParaRPr lang="en-US" sz="24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=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,…,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dirty="0">
                <a:sym typeface="Symbol" charset="0"/>
              </a:rPr>
              <a:t> 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3200" b="1" baseline="-25000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8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 =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>
                <a:latin typeface="Comic Sans MS"/>
                <a:cs typeface="Comic Sans MS"/>
              </a:rPr>
              <a:t>.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>
                <a:latin typeface="Comic Sans MS"/>
                <a:cs typeface="Comic Sans MS"/>
              </a:rPr>
              <a:t>=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GL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(F)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acts on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L</a:t>
            </a:r>
            <a:r>
              <a:rPr lang="en-US" sz="2400" b="1" dirty="0">
                <a:latin typeface="Comic Sans MS"/>
                <a:cs typeface="Comic Sans MS"/>
                <a:sym typeface="Wingdings"/>
              </a:rPr>
              <a:t> </a:t>
            </a:r>
            <a:r>
              <a:rPr lang="en-US" sz="2400" b="1" dirty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C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=(</a:t>
            </a:r>
            <a:r>
              <a:rPr lang="en-US" sz="2400" b="1" dirty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>
                <a:latin typeface="Comic Sans MS"/>
                <a:cs typeface="Comic Sans MS"/>
              </a:rPr>
              <a:t>,…,</a:t>
            </a:r>
            <a:r>
              <a:rPr lang="en-US" sz="2400" b="1" dirty="0" err="1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</a:p>
          <a:p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79593" y="4370927"/>
            <a:ext cx="2529416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Quiver representations</a:t>
            </a:r>
            <a:endParaRPr lang="en-US" sz="2400" b="1" i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6227" y="2262062"/>
            <a:ext cx="2547719" cy="20954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25083" r="17160"/>
          <a:stretch/>
        </p:blipFill>
        <p:spPr>
          <a:xfrm>
            <a:off x="6561774" y="2233322"/>
            <a:ext cx="2453774" cy="2124240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5976486" y="5128512"/>
            <a:ext cx="2466282" cy="1602299"/>
            <a:chOff x="1513417" y="2363495"/>
            <a:chExt cx="3714750" cy="3059410"/>
          </a:xfrm>
        </p:grpSpPr>
        <p:sp>
          <p:nvSpPr>
            <p:cNvPr id="12" name="Freeform 11"/>
            <p:cNvSpPr/>
            <p:nvPr/>
          </p:nvSpPr>
          <p:spPr>
            <a:xfrm>
              <a:off x="1513417" y="2868083"/>
              <a:ext cx="3683057" cy="1280584"/>
            </a:xfrm>
            <a:custGeom>
              <a:avLst/>
              <a:gdLst>
                <a:gd name="connsiteX0" fmla="*/ 0 w 3683057"/>
                <a:gd name="connsiteY0" fmla="*/ 1280584 h 1280584"/>
                <a:gd name="connsiteX1" fmla="*/ 10583 w 3683057"/>
                <a:gd name="connsiteY1" fmla="*/ 1206500 h 1280584"/>
                <a:gd name="connsiteX2" fmla="*/ 63500 w 3683057"/>
                <a:gd name="connsiteY2" fmla="*/ 1132417 h 1280584"/>
                <a:gd name="connsiteX3" fmla="*/ 95250 w 3683057"/>
                <a:gd name="connsiteY3" fmla="*/ 1047750 h 1280584"/>
                <a:gd name="connsiteX4" fmla="*/ 116416 w 3683057"/>
                <a:gd name="connsiteY4" fmla="*/ 1016000 h 1280584"/>
                <a:gd name="connsiteX5" fmla="*/ 137583 w 3683057"/>
                <a:gd name="connsiteY5" fmla="*/ 963084 h 1280584"/>
                <a:gd name="connsiteX6" fmla="*/ 158750 w 3683057"/>
                <a:gd name="connsiteY6" fmla="*/ 889000 h 1280584"/>
                <a:gd name="connsiteX7" fmla="*/ 190500 w 3683057"/>
                <a:gd name="connsiteY7" fmla="*/ 857250 h 1280584"/>
                <a:gd name="connsiteX8" fmla="*/ 201083 w 3683057"/>
                <a:gd name="connsiteY8" fmla="*/ 825500 h 1280584"/>
                <a:gd name="connsiteX9" fmla="*/ 306916 w 3683057"/>
                <a:gd name="connsiteY9" fmla="*/ 709084 h 1280584"/>
                <a:gd name="connsiteX10" fmla="*/ 349250 w 3683057"/>
                <a:gd name="connsiteY10" fmla="*/ 677334 h 1280584"/>
                <a:gd name="connsiteX11" fmla="*/ 402166 w 3683057"/>
                <a:gd name="connsiteY11" fmla="*/ 613834 h 1280584"/>
                <a:gd name="connsiteX12" fmla="*/ 444500 w 3683057"/>
                <a:gd name="connsiteY12" fmla="*/ 582084 h 1280584"/>
                <a:gd name="connsiteX13" fmla="*/ 476250 w 3683057"/>
                <a:gd name="connsiteY13" fmla="*/ 560917 h 1280584"/>
                <a:gd name="connsiteX14" fmla="*/ 550333 w 3683057"/>
                <a:gd name="connsiteY14" fmla="*/ 476250 h 1280584"/>
                <a:gd name="connsiteX15" fmla="*/ 635000 w 3683057"/>
                <a:gd name="connsiteY15" fmla="*/ 444500 h 1280584"/>
                <a:gd name="connsiteX16" fmla="*/ 666750 w 3683057"/>
                <a:gd name="connsiteY16" fmla="*/ 402167 h 1280584"/>
                <a:gd name="connsiteX17" fmla="*/ 698500 w 3683057"/>
                <a:gd name="connsiteY17" fmla="*/ 391584 h 1280584"/>
                <a:gd name="connsiteX18" fmla="*/ 762000 w 3683057"/>
                <a:gd name="connsiteY18" fmla="*/ 349250 h 1280584"/>
                <a:gd name="connsiteX19" fmla="*/ 804333 w 3683057"/>
                <a:gd name="connsiteY19" fmla="*/ 328084 h 1280584"/>
                <a:gd name="connsiteX20" fmla="*/ 836083 w 3683057"/>
                <a:gd name="connsiteY20" fmla="*/ 306917 h 1280584"/>
                <a:gd name="connsiteX21" fmla="*/ 867833 w 3683057"/>
                <a:gd name="connsiteY21" fmla="*/ 296334 h 1280584"/>
                <a:gd name="connsiteX22" fmla="*/ 963083 w 3683057"/>
                <a:gd name="connsiteY22" fmla="*/ 232834 h 1280584"/>
                <a:gd name="connsiteX23" fmla="*/ 994833 w 3683057"/>
                <a:gd name="connsiteY23" fmla="*/ 211667 h 1280584"/>
                <a:gd name="connsiteX24" fmla="*/ 1026583 w 3683057"/>
                <a:gd name="connsiteY24" fmla="*/ 179917 h 1280584"/>
                <a:gd name="connsiteX25" fmla="*/ 1068916 w 3683057"/>
                <a:gd name="connsiteY25" fmla="*/ 169334 h 1280584"/>
                <a:gd name="connsiteX26" fmla="*/ 1143000 w 3683057"/>
                <a:gd name="connsiteY26" fmla="*/ 137584 h 1280584"/>
                <a:gd name="connsiteX27" fmla="*/ 1227666 w 3683057"/>
                <a:gd name="connsiteY27" fmla="*/ 105834 h 1280584"/>
                <a:gd name="connsiteX28" fmla="*/ 1270000 w 3683057"/>
                <a:gd name="connsiteY28" fmla="*/ 84667 h 1280584"/>
                <a:gd name="connsiteX29" fmla="*/ 1375833 w 3683057"/>
                <a:gd name="connsiteY29" fmla="*/ 52917 h 1280584"/>
                <a:gd name="connsiteX30" fmla="*/ 1439333 w 3683057"/>
                <a:gd name="connsiteY30" fmla="*/ 31750 h 1280584"/>
                <a:gd name="connsiteX31" fmla="*/ 1513416 w 3683057"/>
                <a:gd name="connsiteY31" fmla="*/ 21167 h 1280584"/>
                <a:gd name="connsiteX32" fmla="*/ 1566333 w 3683057"/>
                <a:gd name="connsiteY32" fmla="*/ 10584 h 1280584"/>
                <a:gd name="connsiteX33" fmla="*/ 1682750 w 3683057"/>
                <a:gd name="connsiteY33" fmla="*/ 0 h 1280584"/>
                <a:gd name="connsiteX34" fmla="*/ 1905000 w 3683057"/>
                <a:gd name="connsiteY34" fmla="*/ 10584 h 1280584"/>
                <a:gd name="connsiteX35" fmla="*/ 2010833 w 3683057"/>
                <a:gd name="connsiteY35" fmla="*/ 52917 h 1280584"/>
                <a:gd name="connsiteX36" fmla="*/ 2042583 w 3683057"/>
                <a:gd name="connsiteY36" fmla="*/ 63500 h 1280584"/>
                <a:gd name="connsiteX37" fmla="*/ 2169583 w 3683057"/>
                <a:gd name="connsiteY37" fmla="*/ 84667 h 1280584"/>
                <a:gd name="connsiteX38" fmla="*/ 2211916 w 3683057"/>
                <a:gd name="connsiteY38" fmla="*/ 105834 h 1280584"/>
                <a:gd name="connsiteX39" fmla="*/ 2370666 w 3683057"/>
                <a:gd name="connsiteY39" fmla="*/ 127000 h 1280584"/>
                <a:gd name="connsiteX40" fmla="*/ 2402416 w 3683057"/>
                <a:gd name="connsiteY40" fmla="*/ 137584 h 1280584"/>
                <a:gd name="connsiteX41" fmla="*/ 2465916 w 3683057"/>
                <a:gd name="connsiteY41" fmla="*/ 148167 h 1280584"/>
                <a:gd name="connsiteX42" fmla="*/ 2508250 w 3683057"/>
                <a:gd name="connsiteY42" fmla="*/ 169334 h 1280584"/>
                <a:gd name="connsiteX43" fmla="*/ 2550583 w 3683057"/>
                <a:gd name="connsiteY43" fmla="*/ 179917 h 1280584"/>
                <a:gd name="connsiteX44" fmla="*/ 2656416 w 3683057"/>
                <a:gd name="connsiteY44" fmla="*/ 211667 h 1280584"/>
                <a:gd name="connsiteX45" fmla="*/ 2719916 w 3683057"/>
                <a:gd name="connsiteY45" fmla="*/ 232834 h 1280584"/>
                <a:gd name="connsiteX46" fmla="*/ 2741083 w 3683057"/>
                <a:gd name="connsiteY46" fmla="*/ 275167 h 1280584"/>
                <a:gd name="connsiteX47" fmla="*/ 2783416 w 3683057"/>
                <a:gd name="connsiteY47" fmla="*/ 285750 h 1280584"/>
                <a:gd name="connsiteX48" fmla="*/ 2815166 w 3683057"/>
                <a:gd name="connsiteY48" fmla="*/ 306917 h 1280584"/>
                <a:gd name="connsiteX49" fmla="*/ 2868083 w 3683057"/>
                <a:gd name="connsiteY49" fmla="*/ 370417 h 1280584"/>
                <a:gd name="connsiteX50" fmla="*/ 2899833 w 3683057"/>
                <a:gd name="connsiteY50" fmla="*/ 381000 h 1280584"/>
                <a:gd name="connsiteX51" fmla="*/ 2984500 w 3683057"/>
                <a:gd name="connsiteY51" fmla="*/ 412750 h 1280584"/>
                <a:gd name="connsiteX52" fmla="*/ 3016250 w 3683057"/>
                <a:gd name="connsiteY52" fmla="*/ 455084 h 1280584"/>
                <a:gd name="connsiteX53" fmla="*/ 3132666 w 3683057"/>
                <a:gd name="connsiteY53" fmla="*/ 518584 h 1280584"/>
                <a:gd name="connsiteX54" fmla="*/ 3206750 w 3683057"/>
                <a:gd name="connsiteY54" fmla="*/ 571500 h 1280584"/>
                <a:gd name="connsiteX55" fmla="*/ 3270250 w 3683057"/>
                <a:gd name="connsiteY55" fmla="*/ 603250 h 1280584"/>
                <a:gd name="connsiteX56" fmla="*/ 3323166 w 3683057"/>
                <a:gd name="connsiteY56" fmla="*/ 656167 h 1280584"/>
                <a:gd name="connsiteX57" fmla="*/ 3344333 w 3683057"/>
                <a:gd name="connsiteY57" fmla="*/ 687917 h 1280584"/>
                <a:gd name="connsiteX58" fmla="*/ 3407833 w 3683057"/>
                <a:gd name="connsiteY58" fmla="*/ 751417 h 1280584"/>
                <a:gd name="connsiteX59" fmla="*/ 3439583 w 3683057"/>
                <a:gd name="connsiteY59" fmla="*/ 783167 h 1280584"/>
                <a:gd name="connsiteX60" fmla="*/ 3534833 w 3683057"/>
                <a:gd name="connsiteY60" fmla="*/ 867834 h 1280584"/>
                <a:gd name="connsiteX61" fmla="*/ 3577166 w 3683057"/>
                <a:gd name="connsiteY61" fmla="*/ 931334 h 1280584"/>
                <a:gd name="connsiteX62" fmla="*/ 3619500 w 3683057"/>
                <a:gd name="connsiteY62" fmla="*/ 1058334 h 1280584"/>
                <a:gd name="connsiteX63" fmla="*/ 3630083 w 3683057"/>
                <a:gd name="connsiteY63" fmla="*/ 1090084 h 1280584"/>
                <a:gd name="connsiteX64" fmla="*/ 3640666 w 3683057"/>
                <a:gd name="connsiteY64" fmla="*/ 1121834 h 1280584"/>
                <a:gd name="connsiteX65" fmla="*/ 3661833 w 3683057"/>
                <a:gd name="connsiteY65" fmla="*/ 1153584 h 1280584"/>
                <a:gd name="connsiteX66" fmla="*/ 3683000 w 3683057"/>
                <a:gd name="connsiteY66" fmla="*/ 1238250 h 1280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683057" h="1280584">
                  <a:moveTo>
                    <a:pt x="0" y="1280584"/>
                  </a:moveTo>
                  <a:cubicBezTo>
                    <a:pt x="3528" y="1255889"/>
                    <a:pt x="3415" y="1230393"/>
                    <a:pt x="10583" y="1206500"/>
                  </a:cubicBezTo>
                  <a:cubicBezTo>
                    <a:pt x="13166" y="1197890"/>
                    <a:pt x="63457" y="1132485"/>
                    <a:pt x="63500" y="1132417"/>
                  </a:cubicBezTo>
                  <a:cubicBezTo>
                    <a:pt x="111594" y="1055466"/>
                    <a:pt x="62010" y="1125311"/>
                    <a:pt x="95250" y="1047750"/>
                  </a:cubicBezTo>
                  <a:cubicBezTo>
                    <a:pt x="100260" y="1036059"/>
                    <a:pt x="110728" y="1027377"/>
                    <a:pt x="116416" y="1016000"/>
                  </a:cubicBezTo>
                  <a:cubicBezTo>
                    <a:pt x="124912" y="999008"/>
                    <a:pt x="131575" y="981107"/>
                    <a:pt x="137583" y="963084"/>
                  </a:cubicBezTo>
                  <a:cubicBezTo>
                    <a:pt x="139937" y="956022"/>
                    <a:pt x="151952" y="899196"/>
                    <a:pt x="158750" y="889000"/>
                  </a:cubicBezTo>
                  <a:cubicBezTo>
                    <a:pt x="167052" y="876547"/>
                    <a:pt x="179917" y="867833"/>
                    <a:pt x="190500" y="857250"/>
                  </a:cubicBezTo>
                  <a:cubicBezTo>
                    <a:pt x="194028" y="846667"/>
                    <a:pt x="195548" y="835186"/>
                    <a:pt x="201083" y="825500"/>
                  </a:cubicBezTo>
                  <a:cubicBezTo>
                    <a:pt x="220897" y="790826"/>
                    <a:pt x="285480" y="725161"/>
                    <a:pt x="306916" y="709084"/>
                  </a:cubicBezTo>
                  <a:cubicBezTo>
                    <a:pt x="321027" y="698501"/>
                    <a:pt x="335857" y="688813"/>
                    <a:pt x="349250" y="677334"/>
                  </a:cubicBezTo>
                  <a:cubicBezTo>
                    <a:pt x="470619" y="573305"/>
                    <a:pt x="304181" y="711819"/>
                    <a:pt x="402166" y="613834"/>
                  </a:cubicBezTo>
                  <a:cubicBezTo>
                    <a:pt x="414639" y="601361"/>
                    <a:pt x="430146" y="592336"/>
                    <a:pt x="444500" y="582084"/>
                  </a:cubicBezTo>
                  <a:cubicBezTo>
                    <a:pt x="454850" y="574691"/>
                    <a:pt x="467256" y="569911"/>
                    <a:pt x="476250" y="560917"/>
                  </a:cubicBezTo>
                  <a:cubicBezTo>
                    <a:pt x="515252" y="521915"/>
                    <a:pt x="500870" y="509225"/>
                    <a:pt x="550333" y="476250"/>
                  </a:cubicBezTo>
                  <a:cubicBezTo>
                    <a:pt x="562982" y="467817"/>
                    <a:pt x="614956" y="451182"/>
                    <a:pt x="635000" y="444500"/>
                  </a:cubicBezTo>
                  <a:cubicBezTo>
                    <a:pt x="645583" y="430389"/>
                    <a:pt x="653199" y="413459"/>
                    <a:pt x="666750" y="402167"/>
                  </a:cubicBezTo>
                  <a:cubicBezTo>
                    <a:pt x="675320" y="395025"/>
                    <a:pt x="688748" y="397002"/>
                    <a:pt x="698500" y="391584"/>
                  </a:cubicBezTo>
                  <a:cubicBezTo>
                    <a:pt x="720738" y="379230"/>
                    <a:pt x="739246" y="360627"/>
                    <a:pt x="762000" y="349250"/>
                  </a:cubicBezTo>
                  <a:cubicBezTo>
                    <a:pt x="776111" y="342195"/>
                    <a:pt x="790635" y="335911"/>
                    <a:pt x="804333" y="328084"/>
                  </a:cubicBezTo>
                  <a:cubicBezTo>
                    <a:pt x="815377" y="321773"/>
                    <a:pt x="824706" y="312605"/>
                    <a:pt x="836083" y="306917"/>
                  </a:cubicBezTo>
                  <a:cubicBezTo>
                    <a:pt x="846061" y="301928"/>
                    <a:pt x="857250" y="299862"/>
                    <a:pt x="867833" y="296334"/>
                  </a:cubicBezTo>
                  <a:lnTo>
                    <a:pt x="963083" y="232834"/>
                  </a:lnTo>
                  <a:cubicBezTo>
                    <a:pt x="973666" y="225778"/>
                    <a:pt x="985839" y="220661"/>
                    <a:pt x="994833" y="211667"/>
                  </a:cubicBezTo>
                  <a:cubicBezTo>
                    <a:pt x="1005416" y="201084"/>
                    <a:pt x="1013588" y="187343"/>
                    <a:pt x="1026583" y="179917"/>
                  </a:cubicBezTo>
                  <a:cubicBezTo>
                    <a:pt x="1039212" y="172701"/>
                    <a:pt x="1054805" y="172862"/>
                    <a:pt x="1068916" y="169334"/>
                  </a:cubicBezTo>
                  <a:cubicBezTo>
                    <a:pt x="1209335" y="99125"/>
                    <a:pt x="1033983" y="184306"/>
                    <a:pt x="1143000" y="137584"/>
                  </a:cubicBezTo>
                  <a:cubicBezTo>
                    <a:pt x="1220482" y="104377"/>
                    <a:pt x="1149616" y="125346"/>
                    <a:pt x="1227666" y="105834"/>
                  </a:cubicBezTo>
                  <a:cubicBezTo>
                    <a:pt x="1241777" y="98778"/>
                    <a:pt x="1255351" y="90526"/>
                    <a:pt x="1270000" y="84667"/>
                  </a:cubicBezTo>
                  <a:cubicBezTo>
                    <a:pt x="1344844" y="54729"/>
                    <a:pt x="1313455" y="71631"/>
                    <a:pt x="1375833" y="52917"/>
                  </a:cubicBezTo>
                  <a:cubicBezTo>
                    <a:pt x="1397204" y="46506"/>
                    <a:pt x="1417246" y="34905"/>
                    <a:pt x="1439333" y="31750"/>
                  </a:cubicBezTo>
                  <a:cubicBezTo>
                    <a:pt x="1464027" y="28222"/>
                    <a:pt x="1488810" y="25268"/>
                    <a:pt x="1513416" y="21167"/>
                  </a:cubicBezTo>
                  <a:cubicBezTo>
                    <a:pt x="1531160" y="18210"/>
                    <a:pt x="1548484" y="12815"/>
                    <a:pt x="1566333" y="10584"/>
                  </a:cubicBezTo>
                  <a:cubicBezTo>
                    <a:pt x="1604998" y="5751"/>
                    <a:pt x="1643944" y="3528"/>
                    <a:pt x="1682750" y="0"/>
                  </a:cubicBezTo>
                  <a:cubicBezTo>
                    <a:pt x="1756833" y="3528"/>
                    <a:pt x="1831286" y="2394"/>
                    <a:pt x="1905000" y="10584"/>
                  </a:cubicBezTo>
                  <a:cubicBezTo>
                    <a:pt x="1948366" y="15402"/>
                    <a:pt x="1973364" y="36859"/>
                    <a:pt x="2010833" y="52917"/>
                  </a:cubicBezTo>
                  <a:cubicBezTo>
                    <a:pt x="2021087" y="57311"/>
                    <a:pt x="2031644" y="61312"/>
                    <a:pt x="2042583" y="63500"/>
                  </a:cubicBezTo>
                  <a:cubicBezTo>
                    <a:pt x="2084667" y="71917"/>
                    <a:pt x="2169583" y="84667"/>
                    <a:pt x="2169583" y="84667"/>
                  </a:cubicBezTo>
                  <a:cubicBezTo>
                    <a:pt x="2183694" y="91723"/>
                    <a:pt x="2197415" y="99619"/>
                    <a:pt x="2211916" y="105834"/>
                  </a:cubicBezTo>
                  <a:cubicBezTo>
                    <a:pt x="2264088" y="128194"/>
                    <a:pt x="2308243" y="121798"/>
                    <a:pt x="2370666" y="127000"/>
                  </a:cubicBezTo>
                  <a:cubicBezTo>
                    <a:pt x="2381249" y="130528"/>
                    <a:pt x="2391526" y="135164"/>
                    <a:pt x="2402416" y="137584"/>
                  </a:cubicBezTo>
                  <a:cubicBezTo>
                    <a:pt x="2423364" y="142239"/>
                    <a:pt x="2445362" y="142001"/>
                    <a:pt x="2465916" y="148167"/>
                  </a:cubicBezTo>
                  <a:cubicBezTo>
                    <a:pt x="2481028" y="152700"/>
                    <a:pt x="2493478" y="163794"/>
                    <a:pt x="2508250" y="169334"/>
                  </a:cubicBezTo>
                  <a:cubicBezTo>
                    <a:pt x="2521869" y="174441"/>
                    <a:pt x="2536472" y="176389"/>
                    <a:pt x="2550583" y="179917"/>
                  </a:cubicBezTo>
                  <a:cubicBezTo>
                    <a:pt x="2631485" y="220369"/>
                    <a:pt x="2551000" y="185313"/>
                    <a:pt x="2656416" y="211667"/>
                  </a:cubicBezTo>
                  <a:cubicBezTo>
                    <a:pt x="2678061" y="217078"/>
                    <a:pt x="2719916" y="232834"/>
                    <a:pt x="2719916" y="232834"/>
                  </a:cubicBezTo>
                  <a:cubicBezTo>
                    <a:pt x="2726972" y="246945"/>
                    <a:pt x="2728963" y="265067"/>
                    <a:pt x="2741083" y="275167"/>
                  </a:cubicBezTo>
                  <a:cubicBezTo>
                    <a:pt x="2752257" y="284479"/>
                    <a:pt x="2770047" y="280020"/>
                    <a:pt x="2783416" y="285750"/>
                  </a:cubicBezTo>
                  <a:cubicBezTo>
                    <a:pt x="2795107" y="290761"/>
                    <a:pt x="2804583" y="299861"/>
                    <a:pt x="2815166" y="306917"/>
                  </a:cubicBezTo>
                  <a:cubicBezTo>
                    <a:pt x="2830784" y="330344"/>
                    <a:pt x="2843637" y="354120"/>
                    <a:pt x="2868083" y="370417"/>
                  </a:cubicBezTo>
                  <a:cubicBezTo>
                    <a:pt x="2877365" y="376605"/>
                    <a:pt x="2889579" y="376606"/>
                    <a:pt x="2899833" y="381000"/>
                  </a:cubicBezTo>
                  <a:cubicBezTo>
                    <a:pt x="2977314" y="414206"/>
                    <a:pt x="2906449" y="393238"/>
                    <a:pt x="2984500" y="412750"/>
                  </a:cubicBezTo>
                  <a:cubicBezTo>
                    <a:pt x="2995083" y="426861"/>
                    <a:pt x="3003066" y="443365"/>
                    <a:pt x="3016250" y="455084"/>
                  </a:cubicBezTo>
                  <a:cubicBezTo>
                    <a:pt x="3090508" y="521092"/>
                    <a:pt x="3059901" y="478159"/>
                    <a:pt x="3132666" y="518584"/>
                  </a:cubicBezTo>
                  <a:cubicBezTo>
                    <a:pt x="3175819" y="542558"/>
                    <a:pt x="3167070" y="551660"/>
                    <a:pt x="3206750" y="571500"/>
                  </a:cubicBezTo>
                  <a:cubicBezTo>
                    <a:pt x="3294383" y="615317"/>
                    <a:pt x="3179260" y="542592"/>
                    <a:pt x="3270250" y="603250"/>
                  </a:cubicBezTo>
                  <a:cubicBezTo>
                    <a:pt x="3326690" y="687912"/>
                    <a:pt x="3252614" y="585615"/>
                    <a:pt x="3323166" y="656167"/>
                  </a:cubicBezTo>
                  <a:cubicBezTo>
                    <a:pt x="3332160" y="665161"/>
                    <a:pt x="3335883" y="678410"/>
                    <a:pt x="3344333" y="687917"/>
                  </a:cubicBezTo>
                  <a:cubicBezTo>
                    <a:pt x="3364220" y="710290"/>
                    <a:pt x="3386666" y="730250"/>
                    <a:pt x="3407833" y="751417"/>
                  </a:cubicBezTo>
                  <a:cubicBezTo>
                    <a:pt x="3418416" y="762000"/>
                    <a:pt x="3427130" y="774865"/>
                    <a:pt x="3439583" y="783167"/>
                  </a:cubicBezTo>
                  <a:cubicBezTo>
                    <a:pt x="3477757" y="808617"/>
                    <a:pt x="3505836" y="824339"/>
                    <a:pt x="3534833" y="867834"/>
                  </a:cubicBezTo>
                  <a:cubicBezTo>
                    <a:pt x="3548944" y="889001"/>
                    <a:pt x="3569121" y="907200"/>
                    <a:pt x="3577166" y="931334"/>
                  </a:cubicBezTo>
                  <a:lnTo>
                    <a:pt x="3619500" y="1058334"/>
                  </a:lnTo>
                  <a:lnTo>
                    <a:pt x="3630083" y="1090084"/>
                  </a:lnTo>
                  <a:cubicBezTo>
                    <a:pt x="3633611" y="1100667"/>
                    <a:pt x="3634478" y="1112552"/>
                    <a:pt x="3640666" y="1121834"/>
                  </a:cubicBezTo>
                  <a:lnTo>
                    <a:pt x="3661833" y="1153584"/>
                  </a:lnTo>
                  <a:cubicBezTo>
                    <a:pt x="3685231" y="1223777"/>
                    <a:pt x="3683000" y="1194772"/>
                    <a:pt x="3683000" y="123825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1524000" y="4138064"/>
              <a:ext cx="3704167" cy="603250"/>
            </a:xfrm>
            <a:custGeom>
              <a:avLst/>
              <a:gdLst>
                <a:gd name="connsiteX0" fmla="*/ 0 w 3704167"/>
                <a:gd name="connsiteY0" fmla="*/ 603250 h 603250"/>
                <a:gd name="connsiteX1" fmla="*/ 42333 w 3704167"/>
                <a:gd name="connsiteY1" fmla="*/ 550333 h 603250"/>
                <a:gd name="connsiteX2" fmla="*/ 116417 w 3704167"/>
                <a:gd name="connsiteY2" fmla="*/ 476250 h 603250"/>
                <a:gd name="connsiteX3" fmla="*/ 158750 w 3704167"/>
                <a:gd name="connsiteY3" fmla="*/ 433917 h 603250"/>
                <a:gd name="connsiteX4" fmla="*/ 179917 w 3704167"/>
                <a:gd name="connsiteY4" fmla="*/ 402167 h 603250"/>
                <a:gd name="connsiteX5" fmla="*/ 211667 w 3704167"/>
                <a:gd name="connsiteY5" fmla="*/ 381000 h 603250"/>
                <a:gd name="connsiteX6" fmla="*/ 232833 w 3704167"/>
                <a:gd name="connsiteY6" fmla="*/ 349250 h 603250"/>
                <a:gd name="connsiteX7" fmla="*/ 296333 w 3704167"/>
                <a:gd name="connsiteY7" fmla="*/ 328083 h 603250"/>
                <a:gd name="connsiteX8" fmla="*/ 306917 w 3704167"/>
                <a:gd name="connsiteY8" fmla="*/ 296333 h 603250"/>
                <a:gd name="connsiteX9" fmla="*/ 338667 w 3704167"/>
                <a:gd name="connsiteY9" fmla="*/ 285750 h 603250"/>
                <a:gd name="connsiteX10" fmla="*/ 370417 w 3704167"/>
                <a:gd name="connsiteY10" fmla="*/ 264583 h 603250"/>
                <a:gd name="connsiteX11" fmla="*/ 433917 w 3704167"/>
                <a:gd name="connsiteY11" fmla="*/ 243417 h 603250"/>
                <a:gd name="connsiteX12" fmla="*/ 529167 w 3704167"/>
                <a:gd name="connsiteY12" fmla="*/ 179917 h 603250"/>
                <a:gd name="connsiteX13" fmla="*/ 560917 w 3704167"/>
                <a:gd name="connsiteY13" fmla="*/ 158750 h 603250"/>
                <a:gd name="connsiteX14" fmla="*/ 592667 w 3704167"/>
                <a:gd name="connsiteY14" fmla="*/ 148167 h 603250"/>
                <a:gd name="connsiteX15" fmla="*/ 656167 w 3704167"/>
                <a:gd name="connsiteY15" fmla="*/ 116417 h 603250"/>
                <a:gd name="connsiteX16" fmla="*/ 687917 w 3704167"/>
                <a:gd name="connsiteY16" fmla="*/ 95250 h 603250"/>
                <a:gd name="connsiteX17" fmla="*/ 751417 w 3704167"/>
                <a:gd name="connsiteY17" fmla="*/ 74083 h 603250"/>
                <a:gd name="connsiteX18" fmla="*/ 825500 w 3704167"/>
                <a:gd name="connsiteY18" fmla="*/ 42333 h 603250"/>
                <a:gd name="connsiteX19" fmla="*/ 889000 w 3704167"/>
                <a:gd name="connsiteY19" fmla="*/ 31750 h 603250"/>
                <a:gd name="connsiteX20" fmla="*/ 1047750 w 3704167"/>
                <a:gd name="connsiteY20" fmla="*/ 0 h 603250"/>
                <a:gd name="connsiteX21" fmla="*/ 2010833 w 3704167"/>
                <a:gd name="connsiteY21" fmla="*/ 10583 h 603250"/>
                <a:gd name="connsiteX22" fmla="*/ 2127250 w 3704167"/>
                <a:gd name="connsiteY22" fmla="*/ 31750 h 603250"/>
                <a:gd name="connsiteX23" fmla="*/ 2391833 w 3704167"/>
                <a:gd name="connsiteY23" fmla="*/ 42333 h 603250"/>
                <a:gd name="connsiteX24" fmla="*/ 2423583 w 3704167"/>
                <a:gd name="connsiteY24" fmla="*/ 74083 h 603250"/>
                <a:gd name="connsiteX25" fmla="*/ 2455333 w 3704167"/>
                <a:gd name="connsiteY25" fmla="*/ 84667 h 603250"/>
                <a:gd name="connsiteX26" fmla="*/ 2645833 w 3704167"/>
                <a:gd name="connsiteY26" fmla="*/ 105833 h 603250"/>
                <a:gd name="connsiteX27" fmla="*/ 2783417 w 3704167"/>
                <a:gd name="connsiteY27" fmla="*/ 127000 h 603250"/>
                <a:gd name="connsiteX28" fmla="*/ 2815167 w 3704167"/>
                <a:gd name="connsiteY28" fmla="*/ 137583 h 603250"/>
                <a:gd name="connsiteX29" fmla="*/ 2846917 w 3704167"/>
                <a:gd name="connsiteY29" fmla="*/ 169333 h 603250"/>
                <a:gd name="connsiteX30" fmla="*/ 2910417 w 3704167"/>
                <a:gd name="connsiteY30" fmla="*/ 190500 h 603250"/>
                <a:gd name="connsiteX31" fmla="*/ 2984500 w 3704167"/>
                <a:gd name="connsiteY31" fmla="*/ 222250 h 603250"/>
                <a:gd name="connsiteX32" fmla="*/ 3026833 w 3704167"/>
                <a:gd name="connsiteY32" fmla="*/ 243417 h 603250"/>
                <a:gd name="connsiteX33" fmla="*/ 3100917 w 3704167"/>
                <a:gd name="connsiteY33" fmla="*/ 254000 h 603250"/>
                <a:gd name="connsiteX34" fmla="*/ 3153833 w 3704167"/>
                <a:gd name="connsiteY34" fmla="*/ 264583 h 603250"/>
                <a:gd name="connsiteX35" fmla="*/ 3217333 w 3704167"/>
                <a:gd name="connsiteY35" fmla="*/ 285750 h 603250"/>
                <a:gd name="connsiteX36" fmla="*/ 3249083 w 3704167"/>
                <a:gd name="connsiteY36" fmla="*/ 296333 h 603250"/>
                <a:gd name="connsiteX37" fmla="*/ 3333750 w 3704167"/>
                <a:gd name="connsiteY37" fmla="*/ 349250 h 603250"/>
                <a:gd name="connsiteX38" fmla="*/ 3365500 w 3704167"/>
                <a:gd name="connsiteY38" fmla="*/ 359833 h 603250"/>
                <a:gd name="connsiteX39" fmla="*/ 3429000 w 3704167"/>
                <a:gd name="connsiteY39" fmla="*/ 391583 h 603250"/>
                <a:gd name="connsiteX40" fmla="*/ 3492500 w 3704167"/>
                <a:gd name="connsiteY40" fmla="*/ 423333 h 603250"/>
                <a:gd name="connsiteX41" fmla="*/ 3587750 w 3704167"/>
                <a:gd name="connsiteY41" fmla="*/ 476250 h 603250"/>
                <a:gd name="connsiteX42" fmla="*/ 3640667 w 3704167"/>
                <a:gd name="connsiteY42" fmla="*/ 529167 h 603250"/>
                <a:gd name="connsiteX43" fmla="*/ 3672417 w 3704167"/>
                <a:gd name="connsiteY43" fmla="*/ 560917 h 603250"/>
                <a:gd name="connsiteX44" fmla="*/ 3704167 w 3704167"/>
                <a:gd name="connsiteY44" fmla="*/ 560917 h 60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704167" h="603250">
                  <a:moveTo>
                    <a:pt x="0" y="603250"/>
                  </a:moveTo>
                  <a:cubicBezTo>
                    <a:pt x="14111" y="585611"/>
                    <a:pt x="29047" y="568601"/>
                    <a:pt x="42333" y="550333"/>
                  </a:cubicBezTo>
                  <a:cubicBezTo>
                    <a:pt x="96677" y="475610"/>
                    <a:pt x="57980" y="495728"/>
                    <a:pt x="116417" y="476250"/>
                  </a:cubicBezTo>
                  <a:cubicBezTo>
                    <a:pt x="139507" y="406978"/>
                    <a:pt x="107437" y="474967"/>
                    <a:pt x="158750" y="433917"/>
                  </a:cubicBezTo>
                  <a:cubicBezTo>
                    <a:pt x="168682" y="425971"/>
                    <a:pt x="170923" y="411161"/>
                    <a:pt x="179917" y="402167"/>
                  </a:cubicBezTo>
                  <a:cubicBezTo>
                    <a:pt x="188911" y="393173"/>
                    <a:pt x="201084" y="388056"/>
                    <a:pt x="211667" y="381000"/>
                  </a:cubicBezTo>
                  <a:cubicBezTo>
                    <a:pt x="218722" y="370417"/>
                    <a:pt x="222047" y="355991"/>
                    <a:pt x="232833" y="349250"/>
                  </a:cubicBezTo>
                  <a:cubicBezTo>
                    <a:pt x="251753" y="337425"/>
                    <a:pt x="296333" y="328083"/>
                    <a:pt x="296333" y="328083"/>
                  </a:cubicBezTo>
                  <a:cubicBezTo>
                    <a:pt x="299861" y="317500"/>
                    <a:pt x="299029" y="304221"/>
                    <a:pt x="306917" y="296333"/>
                  </a:cubicBezTo>
                  <a:cubicBezTo>
                    <a:pt x="314805" y="288445"/>
                    <a:pt x="328689" y="290739"/>
                    <a:pt x="338667" y="285750"/>
                  </a:cubicBezTo>
                  <a:cubicBezTo>
                    <a:pt x="350044" y="280062"/>
                    <a:pt x="358794" y="269749"/>
                    <a:pt x="370417" y="264583"/>
                  </a:cubicBezTo>
                  <a:cubicBezTo>
                    <a:pt x="390806" y="255521"/>
                    <a:pt x="433917" y="243417"/>
                    <a:pt x="433917" y="243417"/>
                  </a:cubicBezTo>
                  <a:lnTo>
                    <a:pt x="529167" y="179917"/>
                  </a:lnTo>
                  <a:cubicBezTo>
                    <a:pt x="539750" y="172861"/>
                    <a:pt x="548850" y="162772"/>
                    <a:pt x="560917" y="158750"/>
                  </a:cubicBezTo>
                  <a:lnTo>
                    <a:pt x="592667" y="148167"/>
                  </a:lnTo>
                  <a:cubicBezTo>
                    <a:pt x="683659" y="87505"/>
                    <a:pt x="568533" y="160234"/>
                    <a:pt x="656167" y="116417"/>
                  </a:cubicBezTo>
                  <a:cubicBezTo>
                    <a:pt x="667544" y="110729"/>
                    <a:pt x="676294" y="100416"/>
                    <a:pt x="687917" y="95250"/>
                  </a:cubicBezTo>
                  <a:cubicBezTo>
                    <a:pt x="708306" y="86188"/>
                    <a:pt x="731461" y="84061"/>
                    <a:pt x="751417" y="74083"/>
                  </a:cubicBezTo>
                  <a:cubicBezTo>
                    <a:pt x="777296" y="61144"/>
                    <a:pt x="797474" y="48561"/>
                    <a:pt x="825500" y="42333"/>
                  </a:cubicBezTo>
                  <a:cubicBezTo>
                    <a:pt x="846448" y="37678"/>
                    <a:pt x="868182" y="36954"/>
                    <a:pt x="889000" y="31750"/>
                  </a:cubicBezTo>
                  <a:cubicBezTo>
                    <a:pt x="1039092" y="-5773"/>
                    <a:pt x="849736" y="22001"/>
                    <a:pt x="1047750" y="0"/>
                  </a:cubicBezTo>
                  <a:lnTo>
                    <a:pt x="2010833" y="10583"/>
                  </a:lnTo>
                  <a:cubicBezTo>
                    <a:pt x="2089837" y="12212"/>
                    <a:pt x="2055168" y="26945"/>
                    <a:pt x="2127250" y="31750"/>
                  </a:cubicBezTo>
                  <a:cubicBezTo>
                    <a:pt x="2215319" y="37621"/>
                    <a:pt x="2303639" y="38805"/>
                    <a:pt x="2391833" y="42333"/>
                  </a:cubicBezTo>
                  <a:cubicBezTo>
                    <a:pt x="2402416" y="52916"/>
                    <a:pt x="2411130" y="65781"/>
                    <a:pt x="2423583" y="74083"/>
                  </a:cubicBezTo>
                  <a:cubicBezTo>
                    <a:pt x="2432865" y="80271"/>
                    <a:pt x="2444443" y="82247"/>
                    <a:pt x="2455333" y="84667"/>
                  </a:cubicBezTo>
                  <a:cubicBezTo>
                    <a:pt x="2523042" y="99714"/>
                    <a:pt x="2572067" y="98456"/>
                    <a:pt x="2645833" y="105833"/>
                  </a:cubicBezTo>
                  <a:cubicBezTo>
                    <a:pt x="2688667" y="110116"/>
                    <a:pt x="2740356" y="116235"/>
                    <a:pt x="2783417" y="127000"/>
                  </a:cubicBezTo>
                  <a:cubicBezTo>
                    <a:pt x="2794240" y="129706"/>
                    <a:pt x="2804584" y="134055"/>
                    <a:pt x="2815167" y="137583"/>
                  </a:cubicBezTo>
                  <a:cubicBezTo>
                    <a:pt x="2825750" y="148166"/>
                    <a:pt x="2833833" y="162064"/>
                    <a:pt x="2846917" y="169333"/>
                  </a:cubicBezTo>
                  <a:cubicBezTo>
                    <a:pt x="2866421" y="180169"/>
                    <a:pt x="2910417" y="190500"/>
                    <a:pt x="2910417" y="190500"/>
                  </a:cubicBezTo>
                  <a:cubicBezTo>
                    <a:pt x="2974761" y="233396"/>
                    <a:pt x="2906395" y="192960"/>
                    <a:pt x="2984500" y="222250"/>
                  </a:cubicBezTo>
                  <a:cubicBezTo>
                    <a:pt x="2999272" y="227790"/>
                    <a:pt x="3011612" y="239266"/>
                    <a:pt x="3026833" y="243417"/>
                  </a:cubicBezTo>
                  <a:cubicBezTo>
                    <a:pt x="3050899" y="249981"/>
                    <a:pt x="3076311" y="249899"/>
                    <a:pt x="3100917" y="254000"/>
                  </a:cubicBezTo>
                  <a:cubicBezTo>
                    <a:pt x="3118660" y="256957"/>
                    <a:pt x="3136479" y="259850"/>
                    <a:pt x="3153833" y="264583"/>
                  </a:cubicBezTo>
                  <a:cubicBezTo>
                    <a:pt x="3175358" y="270454"/>
                    <a:pt x="3196166" y="278694"/>
                    <a:pt x="3217333" y="285750"/>
                  </a:cubicBezTo>
                  <a:lnTo>
                    <a:pt x="3249083" y="296333"/>
                  </a:lnTo>
                  <a:cubicBezTo>
                    <a:pt x="3282626" y="346647"/>
                    <a:pt x="3258183" y="324061"/>
                    <a:pt x="3333750" y="349250"/>
                  </a:cubicBezTo>
                  <a:lnTo>
                    <a:pt x="3365500" y="359833"/>
                  </a:lnTo>
                  <a:cubicBezTo>
                    <a:pt x="3456492" y="420495"/>
                    <a:pt x="3341366" y="347766"/>
                    <a:pt x="3429000" y="391583"/>
                  </a:cubicBezTo>
                  <a:cubicBezTo>
                    <a:pt x="3511064" y="432615"/>
                    <a:pt x="3412696" y="396732"/>
                    <a:pt x="3492500" y="423333"/>
                  </a:cubicBezTo>
                  <a:cubicBezTo>
                    <a:pt x="3565282" y="471855"/>
                    <a:pt x="3531866" y="457623"/>
                    <a:pt x="3587750" y="476250"/>
                  </a:cubicBezTo>
                  <a:cubicBezTo>
                    <a:pt x="3626556" y="534458"/>
                    <a:pt x="3587750" y="485069"/>
                    <a:pt x="3640667" y="529167"/>
                  </a:cubicBezTo>
                  <a:cubicBezTo>
                    <a:pt x="3652165" y="538749"/>
                    <a:pt x="3659030" y="554224"/>
                    <a:pt x="3672417" y="560917"/>
                  </a:cubicBezTo>
                  <a:cubicBezTo>
                    <a:pt x="3681883" y="565650"/>
                    <a:pt x="3693584" y="560917"/>
                    <a:pt x="3704167" y="56091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517655" y="3539071"/>
              <a:ext cx="3704167" cy="603250"/>
            </a:xfrm>
            <a:custGeom>
              <a:avLst/>
              <a:gdLst>
                <a:gd name="connsiteX0" fmla="*/ 0 w 3704167"/>
                <a:gd name="connsiteY0" fmla="*/ 603250 h 603250"/>
                <a:gd name="connsiteX1" fmla="*/ 42333 w 3704167"/>
                <a:gd name="connsiteY1" fmla="*/ 550333 h 603250"/>
                <a:gd name="connsiteX2" fmla="*/ 116417 w 3704167"/>
                <a:gd name="connsiteY2" fmla="*/ 476250 h 603250"/>
                <a:gd name="connsiteX3" fmla="*/ 158750 w 3704167"/>
                <a:gd name="connsiteY3" fmla="*/ 433917 h 603250"/>
                <a:gd name="connsiteX4" fmla="*/ 179917 w 3704167"/>
                <a:gd name="connsiteY4" fmla="*/ 402167 h 603250"/>
                <a:gd name="connsiteX5" fmla="*/ 211667 w 3704167"/>
                <a:gd name="connsiteY5" fmla="*/ 381000 h 603250"/>
                <a:gd name="connsiteX6" fmla="*/ 232833 w 3704167"/>
                <a:gd name="connsiteY6" fmla="*/ 349250 h 603250"/>
                <a:gd name="connsiteX7" fmla="*/ 296333 w 3704167"/>
                <a:gd name="connsiteY7" fmla="*/ 328083 h 603250"/>
                <a:gd name="connsiteX8" fmla="*/ 306917 w 3704167"/>
                <a:gd name="connsiteY8" fmla="*/ 296333 h 603250"/>
                <a:gd name="connsiteX9" fmla="*/ 338667 w 3704167"/>
                <a:gd name="connsiteY9" fmla="*/ 285750 h 603250"/>
                <a:gd name="connsiteX10" fmla="*/ 370417 w 3704167"/>
                <a:gd name="connsiteY10" fmla="*/ 264583 h 603250"/>
                <a:gd name="connsiteX11" fmla="*/ 433917 w 3704167"/>
                <a:gd name="connsiteY11" fmla="*/ 243417 h 603250"/>
                <a:gd name="connsiteX12" fmla="*/ 529167 w 3704167"/>
                <a:gd name="connsiteY12" fmla="*/ 179917 h 603250"/>
                <a:gd name="connsiteX13" fmla="*/ 560917 w 3704167"/>
                <a:gd name="connsiteY13" fmla="*/ 158750 h 603250"/>
                <a:gd name="connsiteX14" fmla="*/ 592667 w 3704167"/>
                <a:gd name="connsiteY14" fmla="*/ 148167 h 603250"/>
                <a:gd name="connsiteX15" fmla="*/ 656167 w 3704167"/>
                <a:gd name="connsiteY15" fmla="*/ 116417 h 603250"/>
                <a:gd name="connsiteX16" fmla="*/ 687917 w 3704167"/>
                <a:gd name="connsiteY16" fmla="*/ 95250 h 603250"/>
                <a:gd name="connsiteX17" fmla="*/ 751417 w 3704167"/>
                <a:gd name="connsiteY17" fmla="*/ 74083 h 603250"/>
                <a:gd name="connsiteX18" fmla="*/ 825500 w 3704167"/>
                <a:gd name="connsiteY18" fmla="*/ 42333 h 603250"/>
                <a:gd name="connsiteX19" fmla="*/ 889000 w 3704167"/>
                <a:gd name="connsiteY19" fmla="*/ 31750 h 603250"/>
                <a:gd name="connsiteX20" fmla="*/ 1047750 w 3704167"/>
                <a:gd name="connsiteY20" fmla="*/ 0 h 603250"/>
                <a:gd name="connsiteX21" fmla="*/ 2010833 w 3704167"/>
                <a:gd name="connsiteY21" fmla="*/ 10583 h 603250"/>
                <a:gd name="connsiteX22" fmla="*/ 2127250 w 3704167"/>
                <a:gd name="connsiteY22" fmla="*/ 31750 h 603250"/>
                <a:gd name="connsiteX23" fmla="*/ 2391833 w 3704167"/>
                <a:gd name="connsiteY23" fmla="*/ 42333 h 603250"/>
                <a:gd name="connsiteX24" fmla="*/ 2423583 w 3704167"/>
                <a:gd name="connsiteY24" fmla="*/ 74083 h 603250"/>
                <a:gd name="connsiteX25" fmla="*/ 2455333 w 3704167"/>
                <a:gd name="connsiteY25" fmla="*/ 84667 h 603250"/>
                <a:gd name="connsiteX26" fmla="*/ 2645833 w 3704167"/>
                <a:gd name="connsiteY26" fmla="*/ 105833 h 603250"/>
                <a:gd name="connsiteX27" fmla="*/ 2783417 w 3704167"/>
                <a:gd name="connsiteY27" fmla="*/ 127000 h 603250"/>
                <a:gd name="connsiteX28" fmla="*/ 2815167 w 3704167"/>
                <a:gd name="connsiteY28" fmla="*/ 137583 h 603250"/>
                <a:gd name="connsiteX29" fmla="*/ 2846917 w 3704167"/>
                <a:gd name="connsiteY29" fmla="*/ 169333 h 603250"/>
                <a:gd name="connsiteX30" fmla="*/ 2910417 w 3704167"/>
                <a:gd name="connsiteY30" fmla="*/ 190500 h 603250"/>
                <a:gd name="connsiteX31" fmla="*/ 2984500 w 3704167"/>
                <a:gd name="connsiteY31" fmla="*/ 222250 h 603250"/>
                <a:gd name="connsiteX32" fmla="*/ 3026833 w 3704167"/>
                <a:gd name="connsiteY32" fmla="*/ 243417 h 603250"/>
                <a:gd name="connsiteX33" fmla="*/ 3100917 w 3704167"/>
                <a:gd name="connsiteY33" fmla="*/ 254000 h 603250"/>
                <a:gd name="connsiteX34" fmla="*/ 3153833 w 3704167"/>
                <a:gd name="connsiteY34" fmla="*/ 264583 h 603250"/>
                <a:gd name="connsiteX35" fmla="*/ 3217333 w 3704167"/>
                <a:gd name="connsiteY35" fmla="*/ 285750 h 603250"/>
                <a:gd name="connsiteX36" fmla="*/ 3249083 w 3704167"/>
                <a:gd name="connsiteY36" fmla="*/ 296333 h 603250"/>
                <a:gd name="connsiteX37" fmla="*/ 3333750 w 3704167"/>
                <a:gd name="connsiteY37" fmla="*/ 349250 h 603250"/>
                <a:gd name="connsiteX38" fmla="*/ 3365500 w 3704167"/>
                <a:gd name="connsiteY38" fmla="*/ 359833 h 603250"/>
                <a:gd name="connsiteX39" fmla="*/ 3429000 w 3704167"/>
                <a:gd name="connsiteY39" fmla="*/ 391583 h 603250"/>
                <a:gd name="connsiteX40" fmla="*/ 3492500 w 3704167"/>
                <a:gd name="connsiteY40" fmla="*/ 423333 h 603250"/>
                <a:gd name="connsiteX41" fmla="*/ 3587750 w 3704167"/>
                <a:gd name="connsiteY41" fmla="*/ 476250 h 603250"/>
                <a:gd name="connsiteX42" fmla="*/ 3640667 w 3704167"/>
                <a:gd name="connsiteY42" fmla="*/ 529167 h 603250"/>
                <a:gd name="connsiteX43" fmla="*/ 3672417 w 3704167"/>
                <a:gd name="connsiteY43" fmla="*/ 560917 h 603250"/>
                <a:gd name="connsiteX44" fmla="*/ 3704167 w 3704167"/>
                <a:gd name="connsiteY44" fmla="*/ 560917 h 60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704167" h="603250">
                  <a:moveTo>
                    <a:pt x="0" y="603250"/>
                  </a:moveTo>
                  <a:cubicBezTo>
                    <a:pt x="14111" y="585611"/>
                    <a:pt x="29047" y="568601"/>
                    <a:pt x="42333" y="550333"/>
                  </a:cubicBezTo>
                  <a:cubicBezTo>
                    <a:pt x="96677" y="475610"/>
                    <a:pt x="57980" y="495728"/>
                    <a:pt x="116417" y="476250"/>
                  </a:cubicBezTo>
                  <a:cubicBezTo>
                    <a:pt x="139507" y="406978"/>
                    <a:pt x="107437" y="474967"/>
                    <a:pt x="158750" y="433917"/>
                  </a:cubicBezTo>
                  <a:cubicBezTo>
                    <a:pt x="168682" y="425971"/>
                    <a:pt x="170923" y="411161"/>
                    <a:pt x="179917" y="402167"/>
                  </a:cubicBezTo>
                  <a:cubicBezTo>
                    <a:pt x="188911" y="393173"/>
                    <a:pt x="201084" y="388056"/>
                    <a:pt x="211667" y="381000"/>
                  </a:cubicBezTo>
                  <a:cubicBezTo>
                    <a:pt x="218722" y="370417"/>
                    <a:pt x="222047" y="355991"/>
                    <a:pt x="232833" y="349250"/>
                  </a:cubicBezTo>
                  <a:cubicBezTo>
                    <a:pt x="251753" y="337425"/>
                    <a:pt x="296333" y="328083"/>
                    <a:pt x="296333" y="328083"/>
                  </a:cubicBezTo>
                  <a:cubicBezTo>
                    <a:pt x="299861" y="317500"/>
                    <a:pt x="299029" y="304221"/>
                    <a:pt x="306917" y="296333"/>
                  </a:cubicBezTo>
                  <a:cubicBezTo>
                    <a:pt x="314805" y="288445"/>
                    <a:pt x="328689" y="290739"/>
                    <a:pt x="338667" y="285750"/>
                  </a:cubicBezTo>
                  <a:cubicBezTo>
                    <a:pt x="350044" y="280062"/>
                    <a:pt x="358794" y="269749"/>
                    <a:pt x="370417" y="264583"/>
                  </a:cubicBezTo>
                  <a:cubicBezTo>
                    <a:pt x="390806" y="255521"/>
                    <a:pt x="433917" y="243417"/>
                    <a:pt x="433917" y="243417"/>
                  </a:cubicBezTo>
                  <a:lnTo>
                    <a:pt x="529167" y="179917"/>
                  </a:lnTo>
                  <a:cubicBezTo>
                    <a:pt x="539750" y="172861"/>
                    <a:pt x="548850" y="162772"/>
                    <a:pt x="560917" y="158750"/>
                  </a:cubicBezTo>
                  <a:lnTo>
                    <a:pt x="592667" y="148167"/>
                  </a:lnTo>
                  <a:cubicBezTo>
                    <a:pt x="683659" y="87505"/>
                    <a:pt x="568533" y="160234"/>
                    <a:pt x="656167" y="116417"/>
                  </a:cubicBezTo>
                  <a:cubicBezTo>
                    <a:pt x="667544" y="110729"/>
                    <a:pt x="676294" y="100416"/>
                    <a:pt x="687917" y="95250"/>
                  </a:cubicBezTo>
                  <a:cubicBezTo>
                    <a:pt x="708306" y="86188"/>
                    <a:pt x="731461" y="84061"/>
                    <a:pt x="751417" y="74083"/>
                  </a:cubicBezTo>
                  <a:cubicBezTo>
                    <a:pt x="777296" y="61144"/>
                    <a:pt x="797474" y="48561"/>
                    <a:pt x="825500" y="42333"/>
                  </a:cubicBezTo>
                  <a:cubicBezTo>
                    <a:pt x="846448" y="37678"/>
                    <a:pt x="868182" y="36954"/>
                    <a:pt x="889000" y="31750"/>
                  </a:cubicBezTo>
                  <a:cubicBezTo>
                    <a:pt x="1039092" y="-5773"/>
                    <a:pt x="849736" y="22001"/>
                    <a:pt x="1047750" y="0"/>
                  </a:cubicBezTo>
                  <a:lnTo>
                    <a:pt x="2010833" y="10583"/>
                  </a:lnTo>
                  <a:cubicBezTo>
                    <a:pt x="2089837" y="12212"/>
                    <a:pt x="2055168" y="26945"/>
                    <a:pt x="2127250" y="31750"/>
                  </a:cubicBezTo>
                  <a:cubicBezTo>
                    <a:pt x="2215319" y="37621"/>
                    <a:pt x="2303639" y="38805"/>
                    <a:pt x="2391833" y="42333"/>
                  </a:cubicBezTo>
                  <a:cubicBezTo>
                    <a:pt x="2402416" y="52916"/>
                    <a:pt x="2411130" y="65781"/>
                    <a:pt x="2423583" y="74083"/>
                  </a:cubicBezTo>
                  <a:cubicBezTo>
                    <a:pt x="2432865" y="80271"/>
                    <a:pt x="2444443" y="82247"/>
                    <a:pt x="2455333" y="84667"/>
                  </a:cubicBezTo>
                  <a:cubicBezTo>
                    <a:pt x="2523042" y="99714"/>
                    <a:pt x="2572067" y="98456"/>
                    <a:pt x="2645833" y="105833"/>
                  </a:cubicBezTo>
                  <a:cubicBezTo>
                    <a:pt x="2688667" y="110116"/>
                    <a:pt x="2740356" y="116235"/>
                    <a:pt x="2783417" y="127000"/>
                  </a:cubicBezTo>
                  <a:cubicBezTo>
                    <a:pt x="2794240" y="129706"/>
                    <a:pt x="2804584" y="134055"/>
                    <a:pt x="2815167" y="137583"/>
                  </a:cubicBezTo>
                  <a:cubicBezTo>
                    <a:pt x="2825750" y="148166"/>
                    <a:pt x="2833833" y="162064"/>
                    <a:pt x="2846917" y="169333"/>
                  </a:cubicBezTo>
                  <a:cubicBezTo>
                    <a:pt x="2866421" y="180169"/>
                    <a:pt x="2910417" y="190500"/>
                    <a:pt x="2910417" y="190500"/>
                  </a:cubicBezTo>
                  <a:cubicBezTo>
                    <a:pt x="2974761" y="233396"/>
                    <a:pt x="2906395" y="192960"/>
                    <a:pt x="2984500" y="222250"/>
                  </a:cubicBezTo>
                  <a:cubicBezTo>
                    <a:pt x="2999272" y="227790"/>
                    <a:pt x="3011612" y="239266"/>
                    <a:pt x="3026833" y="243417"/>
                  </a:cubicBezTo>
                  <a:cubicBezTo>
                    <a:pt x="3050899" y="249981"/>
                    <a:pt x="3076311" y="249899"/>
                    <a:pt x="3100917" y="254000"/>
                  </a:cubicBezTo>
                  <a:cubicBezTo>
                    <a:pt x="3118660" y="256957"/>
                    <a:pt x="3136479" y="259850"/>
                    <a:pt x="3153833" y="264583"/>
                  </a:cubicBezTo>
                  <a:cubicBezTo>
                    <a:pt x="3175358" y="270454"/>
                    <a:pt x="3196166" y="278694"/>
                    <a:pt x="3217333" y="285750"/>
                  </a:cubicBezTo>
                  <a:lnTo>
                    <a:pt x="3249083" y="296333"/>
                  </a:lnTo>
                  <a:cubicBezTo>
                    <a:pt x="3282626" y="346647"/>
                    <a:pt x="3258183" y="324061"/>
                    <a:pt x="3333750" y="349250"/>
                  </a:cubicBezTo>
                  <a:lnTo>
                    <a:pt x="3365500" y="359833"/>
                  </a:lnTo>
                  <a:cubicBezTo>
                    <a:pt x="3456492" y="420495"/>
                    <a:pt x="3341366" y="347766"/>
                    <a:pt x="3429000" y="391583"/>
                  </a:cubicBezTo>
                  <a:cubicBezTo>
                    <a:pt x="3511064" y="432615"/>
                    <a:pt x="3412696" y="396732"/>
                    <a:pt x="3492500" y="423333"/>
                  </a:cubicBezTo>
                  <a:cubicBezTo>
                    <a:pt x="3565282" y="471855"/>
                    <a:pt x="3531866" y="457623"/>
                    <a:pt x="3587750" y="476250"/>
                  </a:cubicBezTo>
                  <a:cubicBezTo>
                    <a:pt x="3626556" y="534458"/>
                    <a:pt x="3587750" y="485069"/>
                    <a:pt x="3640667" y="529167"/>
                  </a:cubicBezTo>
                  <a:cubicBezTo>
                    <a:pt x="3652165" y="538749"/>
                    <a:pt x="3659030" y="554224"/>
                    <a:pt x="3672417" y="560917"/>
                  </a:cubicBezTo>
                  <a:cubicBezTo>
                    <a:pt x="3681883" y="565650"/>
                    <a:pt x="3693584" y="560917"/>
                    <a:pt x="3704167" y="56091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0800000">
              <a:off x="1545110" y="4142321"/>
              <a:ext cx="3683057" cy="1280584"/>
            </a:xfrm>
            <a:custGeom>
              <a:avLst/>
              <a:gdLst>
                <a:gd name="connsiteX0" fmla="*/ 0 w 3683057"/>
                <a:gd name="connsiteY0" fmla="*/ 1280584 h 1280584"/>
                <a:gd name="connsiteX1" fmla="*/ 10583 w 3683057"/>
                <a:gd name="connsiteY1" fmla="*/ 1206500 h 1280584"/>
                <a:gd name="connsiteX2" fmla="*/ 63500 w 3683057"/>
                <a:gd name="connsiteY2" fmla="*/ 1132417 h 1280584"/>
                <a:gd name="connsiteX3" fmla="*/ 95250 w 3683057"/>
                <a:gd name="connsiteY3" fmla="*/ 1047750 h 1280584"/>
                <a:gd name="connsiteX4" fmla="*/ 116416 w 3683057"/>
                <a:gd name="connsiteY4" fmla="*/ 1016000 h 1280584"/>
                <a:gd name="connsiteX5" fmla="*/ 137583 w 3683057"/>
                <a:gd name="connsiteY5" fmla="*/ 963084 h 1280584"/>
                <a:gd name="connsiteX6" fmla="*/ 158750 w 3683057"/>
                <a:gd name="connsiteY6" fmla="*/ 889000 h 1280584"/>
                <a:gd name="connsiteX7" fmla="*/ 190500 w 3683057"/>
                <a:gd name="connsiteY7" fmla="*/ 857250 h 1280584"/>
                <a:gd name="connsiteX8" fmla="*/ 201083 w 3683057"/>
                <a:gd name="connsiteY8" fmla="*/ 825500 h 1280584"/>
                <a:gd name="connsiteX9" fmla="*/ 306916 w 3683057"/>
                <a:gd name="connsiteY9" fmla="*/ 709084 h 1280584"/>
                <a:gd name="connsiteX10" fmla="*/ 349250 w 3683057"/>
                <a:gd name="connsiteY10" fmla="*/ 677334 h 1280584"/>
                <a:gd name="connsiteX11" fmla="*/ 402166 w 3683057"/>
                <a:gd name="connsiteY11" fmla="*/ 613834 h 1280584"/>
                <a:gd name="connsiteX12" fmla="*/ 444500 w 3683057"/>
                <a:gd name="connsiteY12" fmla="*/ 582084 h 1280584"/>
                <a:gd name="connsiteX13" fmla="*/ 476250 w 3683057"/>
                <a:gd name="connsiteY13" fmla="*/ 560917 h 1280584"/>
                <a:gd name="connsiteX14" fmla="*/ 550333 w 3683057"/>
                <a:gd name="connsiteY14" fmla="*/ 476250 h 1280584"/>
                <a:gd name="connsiteX15" fmla="*/ 635000 w 3683057"/>
                <a:gd name="connsiteY15" fmla="*/ 444500 h 1280584"/>
                <a:gd name="connsiteX16" fmla="*/ 666750 w 3683057"/>
                <a:gd name="connsiteY16" fmla="*/ 402167 h 1280584"/>
                <a:gd name="connsiteX17" fmla="*/ 698500 w 3683057"/>
                <a:gd name="connsiteY17" fmla="*/ 391584 h 1280584"/>
                <a:gd name="connsiteX18" fmla="*/ 762000 w 3683057"/>
                <a:gd name="connsiteY18" fmla="*/ 349250 h 1280584"/>
                <a:gd name="connsiteX19" fmla="*/ 804333 w 3683057"/>
                <a:gd name="connsiteY19" fmla="*/ 328084 h 1280584"/>
                <a:gd name="connsiteX20" fmla="*/ 836083 w 3683057"/>
                <a:gd name="connsiteY20" fmla="*/ 306917 h 1280584"/>
                <a:gd name="connsiteX21" fmla="*/ 867833 w 3683057"/>
                <a:gd name="connsiteY21" fmla="*/ 296334 h 1280584"/>
                <a:gd name="connsiteX22" fmla="*/ 963083 w 3683057"/>
                <a:gd name="connsiteY22" fmla="*/ 232834 h 1280584"/>
                <a:gd name="connsiteX23" fmla="*/ 994833 w 3683057"/>
                <a:gd name="connsiteY23" fmla="*/ 211667 h 1280584"/>
                <a:gd name="connsiteX24" fmla="*/ 1026583 w 3683057"/>
                <a:gd name="connsiteY24" fmla="*/ 179917 h 1280584"/>
                <a:gd name="connsiteX25" fmla="*/ 1068916 w 3683057"/>
                <a:gd name="connsiteY25" fmla="*/ 169334 h 1280584"/>
                <a:gd name="connsiteX26" fmla="*/ 1143000 w 3683057"/>
                <a:gd name="connsiteY26" fmla="*/ 137584 h 1280584"/>
                <a:gd name="connsiteX27" fmla="*/ 1227666 w 3683057"/>
                <a:gd name="connsiteY27" fmla="*/ 105834 h 1280584"/>
                <a:gd name="connsiteX28" fmla="*/ 1270000 w 3683057"/>
                <a:gd name="connsiteY28" fmla="*/ 84667 h 1280584"/>
                <a:gd name="connsiteX29" fmla="*/ 1375833 w 3683057"/>
                <a:gd name="connsiteY29" fmla="*/ 52917 h 1280584"/>
                <a:gd name="connsiteX30" fmla="*/ 1439333 w 3683057"/>
                <a:gd name="connsiteY30" fmla="*/ 31750 h 1280584"/>
                <a:gd name="connsiteX31" fmla="*/ 1513416 w 3683057"/>
                <a:gd name="connsiteY31" fmla="*/ 21167 h 1280584"/>
                <a:gd name="connsiteX32" fmla="*/ 1566333 w 3683057"/>
                <a:gd name="connsiteY32" fmla="*/ 10584 h 1280584"/>
                <a:gd name="connsiteX33" fmla="*/ 1682750 w 3683057"/>
                <a:gd name="connsiteY33" fmla="*/ 0 h 1280584"/>
                <a:gd name="connsiteX34" fmla="*/ 1905000 w 3683057"/>
                <a:gd name="connsiteY34" fmla="*/ 10584 h 1280584"/>
                <a:gd name="connsiteX35" fmla="*/ 2010833 w 3683057"/>
                <a:gd name="connsiteY35" fmla="*/ 52917 h 1280584"/>
                <a:gd name="connsiteX36" fmla="*/ 2042583 w 3683057"/>
                <a:gd name="connsiteY36" fmla="*/ 63500 h 1280584"/>
                <a:gd name="connsiteX37" fmla="*/ 2169583 w 3683057"/>
                <a:gd name="connsiteY37" fmla="*/ 84667 h 1280584"/>
                <a:gd name="connsiteX38" fmla="*/ 2211916 w 3683057"/>
                <a:gd name="connsiteY38" fmla="*/ 105834 h 1280584"/>
                <a:gd name="connsiteX39" fmla="*/ 2370666 w 3683057"/>
                <a:gd name="connsiteY39" fmla="*/ 127000 h 1280584"/>
                <a:gd name="connsiteX40" fmla="*/ 2402416 w 3683057"/>
                <a:gd name="connsiteY40" fmla="*/ 137584 h 1280584"/>
                <a:gd name="connsiteX41" fmla="*/ 2465916 w 3683057"/>
                <a:gd name="connsiteY41" fmla="*/ 148167 h 1280584"/>
                <a:gd name="connsiteX42" fmla="*/ 2508250 w 3683057"/>
                <a:gd name="connsiteY42" fmla="*/ 169334 h 1280584"/>
                <a:gd name="connsiteX43" fmla="*/ 2550583 w 3683057"/>
                <a:gd name="connsiteY43" fmla="*/ 179917 h 1280584"/>
                <a:gd name="connsiteX44" fmla="*/ 2656416 w 3683057"/>
                <a:gd name="connsiteY44" fmla="*/ 211667 h 1280584"/>
                <a:gd name="connsiteX45" fmla="*/ 2719916 w 3683057"/>
                <a:gd name="connsiteY45" fmla="*/ 232834 h 1280584"/>
                <a:gd name="connsiteX46" fmla="*/ 2741083 w 3683057"/>
                <a:gd name="connsiteY46" fmla="*/ 275167 h 1280584"/>
                <a:gd name="connsiteX47" fmla="*/ 2783416 w 3683057"/>
                <a:gd name="connsiteY47" fmla="*/ 285750 h 1280584"/>
                <a:gd name="connsiteX48" fmla="*/ 2815166 w 3683057"/>
                <a:gd name="connsiteY48" fmla="*/ 306917 h 1280584"/>
                <a:gd name="connsiteX49" fmla="*/ 2868083 w 3683057"/>
                <a:gd name="connsiteY49" fmla="*/ 370417 h 1280584"/>
                <a:gd name="connsiteX50" fmla="*/ 2899833 w 3683057"/>
                <a:gd name="connsiteY50" fmla="*/ 381000 h 1280584"/>
                <a:gd name="connsiteX51" fmla="*/ 2984500 w 3683057"/>
                <a:gd name="connsiteY51" fmla="*/ 412750 h 1280584"/>
                <a:gd name="connsiteX52" fmla="*/ 3016250 w 3683057"/>
                <a:gd name="connsiteY52" fmla="*/ 455084 h 1280584"/>
                <a:gd name="connsiteX53" fmla="*/ 3132666 w 3683057"/>
                <a:gd name="connsiteY53" fmla="*/ 518584 h 1280584"/>
                <a:gd name="connsiteX54" fmla="*/ 3206750 w 3683057"/>
                <a:gd name="connsiteY54" fmla="*/ 571500 h 1280584"/>
                <a:gd name="connsiteX55" fmla="*/ 3270250 w 3683057"/>
                <a:gd name="connsiteY55" fmla="*/ 603250 h 1280584"/>
                <a:gd name="connsiteX56" fmla="*/ 3323166 w 3683057"/>
                <a:gd name="connsiteY56" fmla="*/ 656167 h 1280584"/>
                <a:gd name="connsiteX57" fmla="*/ 3344333 w 3683057"/>
                <a:gd name="connsiteY57" fmla="*/ 687917 h 1280584"/>
                <a:gd name="connsiteX58" fmla="*/ 3407833 w 3683057"/>
                <a:gd name="connsiteY58" fmla="*/ 751417 h 1280584"/>
                <a:gd name="connsiteX59" fmla="*/ 3439583 w 3683057"/>
                <a:gd name="connsiteY59" fmla="*/ 783167 h 1280584"/>
                <a:gd name="connsiteX60" fmla="*/ 3534833 w 3683057"/>
                <a:gd name="connsiteY60" fmla="*/ 867834 h 1280584"/>
                <a:gd name="connsiteX61" fmla="*/ 3577166 w 3683057"/>
                <a:gd name="connsiteY61" fmla="*/ 931334 h 1280584"/>
                <a:gd name="connsiteX62" fmla="*/ 3619500 w 3683057"/>
                <a:gd name="connsiteY62" fmla="*/ 1058334 h 1280584"/>
                <a:gd name="connsiteX63" fmla="*/ 3630083 w 3683057"/>
                <a:gd name="connsiteY63" fmla="*/ 1090084 h 1280584"/>
                <a:gd name="connsiteX64" fmla="*/ 3640666 w 3683057"/>
                <a:gd name="connsiteY64" fmla="*/ 1121834 h 1280584"/>
                <a:gd name="connsiteX65" fmla="*/ 3661833 w 3683057"/>
                <a:gd name="connsiteY65" fmla="*/ 1153584 h 1280584"/>
                <a:gd name="connsiteX66" fmla="*/ 3683000 w 3683057"/>
                <a:gd name="connsiteY66" fmla="*/ 1238250 h 1280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683057" h="1280584">
                  <a:moveTo>
                    <a:pt x="0" y="1280584"/>
                  </a:moveTo>
                  <a:cubicBezTo>
                    <a:pt x="3528" y="1255889"/>
                    <a:pt x="3415" y="1230393"/>
                    <a:pt x="10583" y="1206500"/>
                  </a:cubicBezTo>
                  <a:cubicBezTo>
                    <a:pt x="13166" y="1197890"/>
                    <a:pt x="63457" y="1132485"/>
                    <a:pt x="63500" y="1132417"/>
                  </a:cubicBezTo>
                  <a:cubicBezTo>
                    <a:pt x="111594" y="1055466"/>
                    <a:pt x="62010" y="1125311"/>
                    <a:pt x="95250" y="1047750"/>
                  </a:cubicBezTo>
                  <a:cubicBezTo>
                    <a:pt x="100260" y="1036059"/>
                    <a:pt x="110728" y="1027377"/>
                    <a:pt x="116416" y="1016000"/>
                  </a:cubicBezTo>
                  <a:cubicBezTo>
                    <a:pt x="124912" y="999008"/>
                    <a:pt x="131575" y="981107"/>
                    <a:pt x="137583" y="963084"/>
                  </a:cubicBezTo>
                  <a:cubicBezTo>
                    <a:pt x="139937" y="956022"/>
                    <a:pt x="151952" y="899196"/>
                    <a:pt x="158750" y="889000"/>
                  </a:cubicBezTo>
                  <a:cubicBezTo>
                    <a:pt x="167052" y="876547"/>
                    <a:pt x="179917" y="867833"/>
                    <a:pt x="190500" y="857250"/>
                  </a:cubicBezTo>
                  <a:cubicBezTo>
                    <a:pt x="194028" y="846667"/>
                    <a:pt x="195548" y="835186"/>
                    <a:pt x="201083" y="825500"/>
                  </a:cubicBezTo>
                  <a:cubicBezTo>
                    <a:pt x="220897" y="790826"/>
                    <a:pt x="285480" y="725161"/>
                    <a:pt x="306916" y="709084"/>
                  </a:cubicBezTo>
                  <a:cubicBezTo>
                    <a:pt x="321027" y="698501"/>
                    <a:pt x="335857" y="688813"/>
                    <a:pt x="349250" y="677334"/>
                  </a:cubicBezTo>
                  <a:cubicBezTo>
                    <a:pt x="470619" y="573305"/>
                    <a:pt x="304181" y="711819"/>
                    <a:pt x="402166" y="613834"/>
                  </a:cubicBezTo>
                  <a:cubicBezTo>
                    <a:pt x="414639" y="601361"/>
                    <a:pt x="430146" y="592336"/>
                    <a:pt x="444500" y="582084"/>
                  </a:cubicBezTo>
                  <a:cubicBezTo>
                    <a:pt x="454850" y="574691"/>
                    <a:pt x="467256" y="569911"/>
                    <a:pt x="476250" y="560917"/>
                  </a:cubicBezTo>
                  <a:cubicBezTo>
                    <a:pt x="515252" y="521915"/>
                    <a:pt x="500870" y="509225"/>
                    <a:pt x="550333" y="476250"/>
                  </a:cubicBezTo>
                  <a:cubicBezTo>
                    <a:pt x="562982" y="467817"/>
                    <a:pt x="614956" y="451182"/>
                    <a:pt x="635000" y="444500"/>
                  </a:cubicBezTo>
                  <a:cubicBezTo>
                    <a:pt x="645583" y="430389"/>
                    <a:pt x="653199" y="413459"/>
                    <a:pt x="666750" y="402167"/>
                  </a:cubicBezTo>
                  <a:cubicBezTo>
                    <a:pt x="675320" y="395025"/>
                    <a:pt x="688748" y="397002"/>
                    <a:pt x="698500" y="391584"/>
                  </a:cubicBezTo>
                  <a:cubicBezTo>
                    <a:pt x="720738" y="379230"/>
                    <a:pt x="739246" y="360627"/>
                    <a:pt x="762000" y="349250"/>
                  </a:cubicBezTo>
                  <a:cubicBezTo>
                    <a:pt x="776111" y="342195"/>
                    <a:pt x="790635" y="335911"/>
                    <a:pt x="804333" y="328084"/>
                  </a:cubicBezTo>
                  <a:cubicBezTo>
                    <a:pt x="815377" y="321773"/>
                    <a:pt x="824706" y="312605"/>
                    <a:pt x="836083" y="306917"/>
                  </a:cubicBezTo>
                  <a:cubicBezTo>
                    <a:pt x="846061" y="301928"/>
                    <a:pt x="857250" y="299862"/>
                    <a:pt x="867833" y="296334"/>
                  </a:cubicBezTo>
                  <a:lnTo>
                    <a:pt x="963083" y="232834"/>
                  </a:lnTo>
                  <a:cubicBezTo>
                    <a:pt x="973666" y="225778"/>
                    <a:pt x="985839" y="220661"/>
                    <a:pt x="994833" y="211667"/>
                  </a:cubicBezTo>
                  <a:cubicBezTo>
                    <a:pt x="1005416" y="201084"/>
                    <a:pt x="1013588" y="187343"/>
                    <a:pt x="1026583" y="179917"/>
                  </a:cubicBezTo>
                  <a:cubicBezTo>
                    <a:pt x="1039212" y="172701"/>
                    <a:pt x="1054805" y="172862"/>
                    <a:pt x="1068916" y="169334"/>
                  </a:cubicBezTo>
                  <a:cubicBezTo>
                    <a:pt x="1209335" y="99125"/>
                    <a:pt x="1033983" y="184306"/>
                    <a:pt x="1143000" y="137584"/>
                  </a:cubicBezTo>
                  <a:cubicBezTo>
                    <a:pt x="1220482" y="104377"/>
                    <a:pt x="1149616" y="125346"/>
                    <a:pt x="1227666" y="105834"/>
                  </a:cubicBezTo>
                  <a:cubicBezTo>
                    <a:pt x="1241777" y="98778"/>
                    <a:pt x="1255351" y="90526"/>
                    <a:pt x="1270000" y="84667"/>
                  </a:cubicBezTo>
                  <a:cubicBezTo>
                    <a:pt x="1344844" y="54729"/>
                    <a:pt x="1313455" y="71631"/>
                    <a:pt x="1375833" y="52917"/>
                  </a:cubicBezTo>
                  <a:cubicBezTo>
                    <a:pt x="1397204" y="46506"/>
                    <a:pt x="1417246" y="34905"/>
                    <a:pt x="1439333" y="31750"/>
                  </a:cubicBezTo>
                  <a:cubicBezTo>
                    <a:pt x="1464027" y="28222"/>
                    <a:pt x="1488810" y="25268"/>
                    <a:pt x="1513416" y="21167"/>
                  </a:cubicBezTo>
                  <a:cubicBezTo>
                    <a:pt x="1531160" y="18210"/>
                    <a:pt x="1548484" y="12815"/>
                    <a:pt x="1566333" y="10584"/>
                  </a:cubicBezTo>
                  <a:cubicBezTo>
                    <a:pt x="1604998" y="5751"/>
                    <a:pt x="1643944" y="3528"/>
                    <a:pt x="1682750" y="0"/>
                  </a:cubicBezTo>
                  <a:cubicBezTo>
                    <a:pt x="1756833" y="3528"/>
                    <a:pt x="1831286" y="2394"/>
                    <a:pt x="1905000" y="10584"/>
                  </a:cubicBezTo>
                  <a:cubicBezTo>
                    <a:pt x="1948366" y="15402"/>
                    <a:pt x="1973364" y="36859"/>
                    <a:pt x="2010833" y="52917"/>
                  </a:cubicBezTo>
                  <a:cubicBezTo>
                    <a:pt x="2021087" y="57311"/>
                    <a:pt x="2031644" y="61312"/>
                    <a:pt x="2042583" y="63500"/>
                  </a:cubicBezTo>
                  <a:cubicBezTo>
                    <a:pt x="2084667" y="71917"/>
                    <a:pt x="2169583" y="84667"/>
                    <a:pt x="2169583" y="84667"/>
                  </a:cubicBezTo>
                  <a:cubicBezTo>
                    <a:pt x="2183694" y="91723"/>
                    <a:pt x="2197415" y="99619"/>
                    <a:pt x="2211916" y="105834"/>
                  </a:cubicBezTo>
                  <a:cubicBezTo>
                    <a:pt x="2264088" y="128194"/>
                    <a:pt x="2308243" y="121798"/>
                    <a:pt x="2370666" y="127000"/>
                  </a:cubicBezTo>
                  <a:cubicBezTo>
                    <a:pt x="2381249" y="130528"/>
                    <a:pt x="2391526" y="135164"/>
                    <a:pt x="2402416" y="137584"/>
                  </a:cubicBezTo>
                  <a:cubicBezTo>
                    <a:pt x="2423364" y="142239"/>
                    <a:pt x="2445362" y="142001"/>
                    <a:pt x="2465916" y="148167"/>
                  </a:cubicBezTo>
                  <a:cubicBezTo>
                    <a:pt x="2481028" y="152700"/>
                    <a:pt x="2493478" y="163794"/>
                    <a:pt x="2508250" y="169334"/>
                  </a:cubicBezTo>
                  <a:cubicBezTo>
                    <a:pt x="2521869" y="174441"/>
                    <a:pt x="2536472" y="176389"/>
                    <a:pt x="2550583" y="179917"/>
                  </a:cubicBezTo>
                  <a:cubicBezTo>
                    <a:pt x="2631485" y="220369"/>
                    <a:pt x="2551000" y="185313"/>
                    <a:pt x="2656416" y="211667"/>
                  </a:cubicBezTo>
                  <a:cubicBezTo>
                    <a:pt x="2678061" y="217078"/>
                    <a:pt x="2719916" y="232834"/>
                    <a:pt x="2719916" y="232834"/>
                  </a:cubicBezTo>
                  <a:cubicBezTo>
                    <a:pt x="2726972" y="246945"/>
                    <a:pt x="2728963" y="265067"/>
                    <a:pt x="2741083" y="275167"/>
                  </a:cubicBezTo>
                  <a:cubicBezTo>
                    <a:pt x="2752257" y="284479"/>
                    <a:pt x="2770047" y="280020"/>
                    <a:pt x="2783416" y="285750"/>
                  </a:cubicBezTo>
                  <a:cubicBezTo>
                    <a:pt x="2795107" y="290761"/>
                    <a:pt x="2804583" y="299861"/>
                    <a:pt x="2815166" y="306917"/>
                  </a:cubicBezTo>
                  <a:cubicBezTo>
                    <a:pt x="2830784" y="330344"/>
                    <a:pt x="2843637" y="354120"/>
                    <a:pt x="2868083" y="370417"/>
                  </a:cubicBezTo>
                  <a:cubicBezTo>
                    <a:pt x="2877365" y="376605"/>
                    <a:pt x="2889579" y="376606"/>
                    <a:pt x="2899833" y="381000"/>
                  </a:cubicBezTo>
                  <a:cubicBezTo>
                    <a:pt x="2977314" y="414206"/>
                    <a:pt x="2906449" y="393238"/>
                    <a:pt x="2984500" y="412750"/>
                  </a:cubicBezTo>
                  <a:cubicBezTo>
                    <a:pt x="2995083" y="426861"/>
                    <a:pt x="3003066" y="443365"/>
                    <a:pt x="3016250" y="455084"/>
                  </a:cubicBezTo>
                  <a:cubicBezTo>
                    <a:pt x="3090508" y="521092"/>
                    <a:pt x="3059901" y="478159"/>
                    <a:pt x="3132666" y="518584"/>
                  </a:cubicBezTo>
                  <a:cubicBezTo>
                    <a:pt x="3175819" y="542558"/>
                    <a:pt x="3167070" y="551660"/>
                    <a:pt x="3206750" y="571500"/>
                  </a:cubicBezTo>
                  <a:cubicBezTo>
                    <a:pt x="3294383" y="615317"/>
                    <a:pt x="3179260" y="542592"/>
                    <a:pt x="3270250" y="603250"/>
                  </a:cubicBezTo>
                  <a:cubicBezTo>
                    <a:pt x="3326690" y="687912"/>
                    <a:pt x="3252614" y="585615"/>
                    <a:pt x="3323166" y="656167"/>
                  </a:cubicBezTo>
                  <a:cubicBezTo>
                    <a:pt x="3332160" y="665161"/>
                    <a:pt x="3335883" y="678410"/>
                    <a:pt x="3344333" y="687917"/>
                  </a:cubicBezTo>
                  <a:cubicBezTo>
                    <a:pt x="3364220" y="710290"/>
                    <a:pt x="3386666" y="730250"/>
                    <a:pt x="3407833" y="751417"/>
                  </a:cubicBezTo>
                  <a:cubicBezTo>
                    <a:pt x="3418416" y="762000"/>
                    <a:pt x="3427130" y="774865"/>
                    <a:pt x="3439583" y="783167"/>
                  </a:cubicBezTo>
                  <a:cubicBezTo>
                    <a:pt x="3477757" y="808617"/>
                    <a:pt x="3505836" y="824339"/>
                    <a:pt x="3534833" y="867834"/>
                  </a:cubicBezTo>
                  <a:cubicBezTo>
                    <a:pt x="3548944" y="889001"/>
                    <a:pt x="3569121" y="907200"/>
                    <a:pt x="3577166" y="931334"/>
                  </a:cubicBezTo>
                  <a:lnTo>
                    <a:pt x="3619500" y="1058334"/>
                  </a:lnTo>
                  <a:lnTo>
                    <a:pt x="3630083" y="1090084"/>
                  </a:lnTo>
                  <a:cubicBezTo>
                    <a:pt x="3633611" y="1100667"/>
                    <a:pt x="3634478" y="1112552"/>
                    <a:pt x="3640666" y="1121834"/>
                  </a:cubicBezTo>
                  <a:lnTo>
                    <a:pt x="3661833" y="1153584"/>
                  </a:lnTo>
                  <a:cubicBezTo>
                    <a:pt x="3685231" y="1223777"/>
                    <a:pt x="3683000" y="1194772"/>
                    <a:pt x="3683000" y="123825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2" idx="0"/>
              <a:endCxn id="16" idx="0"/>
            </p:cNvCxnSpPr>
            <p:nvPr/>
          </p:nvCxnSpPr>
          <p:spPr>
            <a:xfrm flipV="1">
              <a:off x="1513417" y="4142321"/>
              <a:ext cx="3714750" cy="6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Isosceles Triangle 18"/>
            <p:cNvSpPr/>
            <p:nvPr/>
          </p:nvSpPr>
          <p:spPr>
            <a:xfrm rot="6600000">
              <a:off x="4734991" y="3676627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 rot="5400000">
              <a:off x="4665148" y="3934857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 rot="7860000">
              <a:off x="4826000" y="3407814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 rot="3780000">
              <a:off x="4690552" y="4309500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Isosceles Triangle 22"/>
            <p:cNvSpPr/>
            <p:nvPr/>
          </p:nvSpPr>
          <p:spPr>
            <a:xfrm rot="2700000">
              <a:off x="4800620" y="4567730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14319" y="2363495"/>
              <a:ext cx="629955" cy="6464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1600" b="1" baseline="-25000" dirty="0">
                  <a:solidFill>
                    <a:srgbClr val="800000"/>
                  </a:solidFill>
                  <a:latin typeface="Comic Sans MS"/>
                  <a:cs typeface="Comic Sans MS"/>
                </a:rPr>
                <a:t>1</a:t>
              </a:r>
              <a:endParaRPr lang="en-US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96392" y="2962298"/>
              <a:ext cx="629955" cy="6464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16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2</a:t>
              </a:r>
              <a:endParaRPr lang="en-US" sz="16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50678" y="3535737"/>
              <a:ext cx="629955" cy="6464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16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3</a:t>
              </a:r>
              <a:endParaRPr lang="en-US" sz="16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86797" y="4132623"/>
              <a:ext cx="645145" cy="6464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16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4</a:t>
              </a:r>
              <a:endParaRPr lang="en-US" sz="16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460153" y="4738962"/>
              <a:ext cx="629955" cy="6464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16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5</a:t>
              </a:r>
              <a:endParaRPr lang="en-US" sz="1600" dirty="0"/>
            </a:p>
          </p:txBody>
        </p:sp>
      </p:grpSp>
      <p:sp>
        <p:nvSpPr>
          <p:cNvPr id="29" name="Rounded Rectangular Callout 28"/>
          <p:cNvSpPr/>
          <p:nvPr/>
        </p:nvSpPr>
        <p:spPr>
          <a:xfrm>
            <a:off x="7015298" y="782485"/>
            <a:ext cx="2000250" cy="436965"/>
          </a:xfrm>
          <a:prstGeom prst="wedgeRoundRectCallout">
            <a:avLst>
              <a:gd name="adj1" fmla="val -72861"/>
              <a:gd name="adj2" fmla="val 116800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Invariant ring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83260" y="5861670"/>
            <a:ext cx="41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0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8392407" y="5870388"/>
            <a:ext cx="414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0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177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8" grpId="0" animBg="1"/>
      <p:bldP spid="29" grpId="0" animBg="1"/>
      <p:bldP spid="10" grpId="0"/>
      <p:bldP spid="3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583" y="-143505"/>
            <a:ext cx="8456084" cy="147700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Invariant theory</a:t>
            </a:r>
            <a:b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Left-Right action</a:t>
            </a:r>
            <a:endParaRPr lang="en-US" sz="28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1124849"/>
            <a:ext cx="8921075" cy="56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,…,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dirty="0" smtClean="0">
                <a:sym typeface="Symbol" charset="0"/>
              </a:rPr>
              <a:t> 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3200" b="1" baseline="-25000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8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8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mn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GL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(F)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acts on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C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=(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latin typeface="Comic Sans MS"/>
                <a:cs typeface="Comic Sans MS"/>
              </a:rPr>
              <a:t>,</a:t>
            </a:r>
            <a:r>
              <a:rPr lang="en-US" sz="2400" b="1" dirty="0">
                <a:latin typeface="Comic Sans MS"/>
                <a:cs typeface="Comic Sans MS"/>
              </a:rPr>
              <a:t>…</a:t>
            </a:r>
            <a:r>
              <a:rPr lang="en-US" sz="2400" b="1" dirty="0" smtClean="0"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</a:p>
          <a:p>
            <a:pPr>
              <a:lnSpc>
                <a:spcPct val="120000"/>
              </a:lnSpc>
            </a:pPr>
            <a:r>
              <a:rPr lang="en-US" sz="2400" b="1" i="1" dirty="0" smtClean="0">
                <a:solidFill>
                  <a:srgbClr val="000000"/>
                </a:solidFill>
                <a:latin typeface="Comic Sans MS"/>
                <a:cs typeface="Comic Sans MS"/>
              </a:rPr>
              <a:t>Polynomial (semi-) invariants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: (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baseline="-25000" dirty="0" err="1" smtClean="0">
                <a:solidFill>
                  <a:srgbClr val="660066"/>
                </a:solidFill>
                <a:latin typeface="Comic Sans MS"/>
                <a:cs typeface="Comic Sans MS"/>
              </a:rPr>
              <a:t>jk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mn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(commuting)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vars</a:t>
            </a: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{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 </a:t>
            </a:r>
            <a:r>
              <a:rPr lang="en-US" sz="2400" b="1" dirty="0" smtClean="0">
                <a:latin typeface="Comic Sans MS"/>
                <a:cs typeface="Comic Sans MS"/>
              </a:rPr>
              <a:t>polynomial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=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for all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R,C </a:t>
            </a:r>
            <a:r>
              <a:rPr lang="en-US" sz="2400" dirty="0" smtClean="0">
                <a:sym typeface="Symbol" charset="0"/>
              </a:rPr>
              <a:t>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SL</a:t>
            </a:r>
            <a:r>
              <a:rPr lang="en-US" sz="32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}</a:t>
            </a:r>
          </a:p>
          <a:p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[DW,DZ,SV’00]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G </a:t>
            </a:r>
            <a:r>
              <a:rPr lang="en-US" sz="2400" b="1" dirty="0" smtClean="0">
                <a:latin typeface="Comic Sans MS"/>
                <a:cs typeface="Comic Sans MS"/>
              </a:rPr>
              <a:t>= &lt;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="1" baseline="-25000" dirty="0" err="1">
                <a:latin typeface="Comic Sans MS"/>
                <a:cs typeface="Comic Sans MS"/>
              </a:rPr>
              <a:t>i</a:t>
            </a:r>
            <a:r>
              <a:rPr lang="en-US" sz="2400" b="1" baseline="-25000" dirty="0"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Z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dirty="0" err="1" smtClean="0">
                <a:sym typeface="Symbol"/>
              </a:rPr>
              <a:t>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latin typeface="Comic Sans MS"/>
                <a:cs typeface="Comic Sans MS"/>
              </a:rPr>
              <a:t>) :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dirty="0" smtClean="0">
                <a:sym typeface="Symbol" charset="0"/>
              </a:rPr>
              <a:t>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N,  D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dirty="0" err="1" smtClean="0">
                <a:sym typeface="Symbol"/>
              </a:rPr>
              <a:t>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  <a:sym typeface="Symbol"/>
              </a:rPr>
              <a:t>d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  <a:sym typeface="Symbol"/>
              </a:rPr>
              <a:t>  </a:t>
            </a:r>
            <a:r>
              <a:rPr lang="en-US" sz="2400" b="1" dirty="0" smtClean="0">
                <a:latin typeface="Comic Sans MS"/>
                <a:cs typeface="Comic Sans MS"/>
                <a:sym typeface="Symbol"/>
              </a:rPr>
              <a:t>&gt;</a:t>
            </a:r>
          </a:p>
          <a:p>
            <a:pPr>
              <a:lnSpc>
                <a:spcPct val="120000"/>
              </a:lnSpc>
            </a:pPr>
            <a:r>
              <a:rPr lang="en-US" sz="2400" b="1" dirty="0" err="1">
                <a:solidFill>
                  <a:srgbClr val="FF6600"/>
                </a:solidFill>
                <a:latin typeface="Comic Sans MS"/>
                <a:cs typeface="Comic Sans MS"/>
              </a:rPr>
              <a:t>Nullcone</a:t>
            </a:r>
            <a:r>
              <a:rPr lang="en-US" sz="2400" b="1" dirty="0">
                <a:latin typeface="Comic Sans MS"/>
                <a:cs typeface="Comic Sans MS"/>
              </a:rPr>
              <a:t>: Given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, does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)=0   for all 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dirty="0" err="1">
                <a:sym typeface="Symbol" charset="0"/>
              </a:rPr>
              <a:t>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?  </a:t>
            </a:r>
            <a:endParaRPr lang="en-US" sz="2400" b="1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FF6600"/>
                </a:solidFill>
                <a:latin typeface="Comic Sans MS"/>
                <a:cs typeface="Comic Sans MS"/>
              </a:rPr>
              <a:t>Orbit</a:t>
            </a:r>
            <a:r>
              <a:rPr lang="en-US" sz="2400" b="1" dirty="0">
                <a:latin typeface="Comic Sans MS"/>
                <a:cs typeface="Comic Sans MS"/>
              </a:rPr>
              <a:t>: Given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L’</a:t>
            </a:r>
            <a:r>
              <a:rPr lang="en-US" sz="2400" b="1" dirty="0">
                <a:latin typeface="Comic Sans MS"/>
                <a:cs typeface="Comic Sans MS"/>
              </a:rPr>
              <a:t> does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)=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L’</a:t>
            </a:r>
            <a:r>
              <a:rPr lang="en-US" sz="2400" b="1" dirty="0">
                <a:latin typeface="Comic Sans MS"/>
                <a:cs typeface="Comic Sans MS"/>
              </a:rPr>
              <a:t>) for all 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dirty="0" err="1">
                <a:sym typeface="Symbol" charset="0"/>
              </a:rPr>
              <a:t>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?  In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cs typeface="Comic Sans MS"/>
              </a:rPr>
              <a:t>RP</a:t>
            </a:r>
            <a:endParaRPr lang="en-US" sz="2400" b="1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  <a:sym typeface="Symbol"/>
              </a:rPr>
              <a:t>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  <a:sym typeface="Symbol"/>
              </a:rPr>
              <a:t>Degree bounds</a:t>
            </a:r>
          </a:p>
          <a:p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[Hilbert’90] 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>
                <a:latin typeface="Comic Sans MS"/>
                <a:cs typeface="Comic Sans MS"/>
              </a:rPr>
              <a:t>&lt; </a:t>
            </a:r>
            <a:r>
              <a:rPr lang="en-US" sz="2400" b="1" dirty="0" smtClean="0">
                <a:latin typeface="Comic Sans MS"/>
                <a:cs typeface="Comic Sans MS"/>
              </a:rPr>
              <a:t>∞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    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>
                <a:latin typeface="Comic Sans MS"/>
                <a:cs typeface="Comic Sans MS"/>
              </a:rPr>
              <a:t>finitely </a:t>
            </a:r>
            <a:r>
              <a:rPr lang="en-US" sz="2400" b="1" dirty="0" smtClean="0">
                <a:latin typeface="Comic Sans MS"/>
                <a:cs typeface="Comic Sans MS"/>
              </a:rPr>
              <a:t>generated</a:t>
            </a:r>
            <a:endParaRPr lang="en-US" sz="2400" b="1" dirty="0" smtClean="0">
              <a:latin typeface="Comic Sans MS"/>
              <a:cs typeface="Comic Sans MS"/>
              <a:sym typeface="Symbol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[Popov’81] 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 smtClean="0">
                <a:latin typeface="Comic Sans MS"/>
                <a:cs typeface="Comic Sans MS"/>
              </a:rPr>
              <a:t>&lt; </a:t>
            </a:r>
            <a:r>
              <a:rPr lang="en-US" sz="2400" b="1" dirty="0" err="1" smtClean="0">
                <a:latin typeface="Comic Sans MS"/>
                <a:cs typeface="Comic Sans MS"/>
              </a:rPr>
              <a:t>exp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err="1" smtClean="0">
                <a:latin typeface="Comic Sans MS"/>
                <a:cs typeface="Comic Sans MS"/>
              </a:rPr>
              <a:t>exp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latin typeface="Comic Sans MS"/>
                <a:cs typeface="Comic Sans MS"/>
              </a:rPr>
              <a:t>))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[Derksen’01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]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>
                <a:latin typeface="Comic Sans MS"/>
                <a:cs typeface="Comic Sans MS"/>
              </a:rPr>
              <a:t>&lt; </a:t>
            </a:r>
            <a:r>
              <a:rPr lang="en-US" sz="2400" b="1" dirty="0" err="1" smtClean="0">
                <a:latin typeface="Comic Sans MS"/>
                <a:cs typeface="Comic Sans MS"/>
              </a:rPr>
              <a:t>exp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latin typeface="Comic Sans MS"/>
                <a:cs typeface="Comic Sans MS"/>
              </a:rPr>
              <a:t>)  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 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[GGOW’15] 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capacity</a:t>
            </a:r>
            <a:r>
              <a:rPr lang="en-US" sz="2400" b="1" dirty="0" smtClean="0">
                <a:latin typeface="Comic Sans MS"/>
                <a:cs typeface="Comic Sans MS"/>
              </a:rPr>
              <a:t> analysis)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[DM’15]     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>
                <a:latin typeface="Comic Sans MS"/>
                <a:cs typeface="Comic Sans MS"/>
              </a:rPr>
              <a:t>&lt; </a:t>
            </a:r>
            <a:r>
              <a:rPr lang="en-US" sz="2400" b="1" dirty="0" smtClean="0">
                <a:latin typeface="Comic Sans MS"/>
                <a:cs typeface="Comic Sans MS"/>
              </a:rPr>
              <a:t>poly(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latin typeface="Comic Sans MS"/>
                <a:cs typeface="Comic Sans MS"/>
              </a:rPr>
              <a:t>) 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 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[IQS’16]  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(combinatorial alg.)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535340" y="3595209"/>
            <a:ext cx="889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endParaRPr lang="en-US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4741335" y="1226750"/>
            <a:ext cx="278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769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7609421" y="3097788"/>
            <a:ext cx="8890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endParaRPr lang="en-US" sz="2400" b="1" i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583" y="-143505"/>
            <a:ext cx="8456084" cy="1477006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Quantum information theory</a:t>
            </a:r>
            <a:b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sz="3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Completely positive maps </a:t>
            </a:r>
            <a:r>
              <a:rPr lang="en-US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8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Gurvits</a:t>
            </a:r>
            <a:r>
              <a:rPr lang="en-US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fr-FR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’</a:t>
            </a:r>
            <a:r>
              <a:rPr lang="en-US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04]</a:t>
            </a:r>
            <a:endParaRPr lang="en-US" sz="28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1040185"/>
            <a:ext cx="8921075" cy="584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=(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,…,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dirty="0" smtClean="0">
                <a:sym typeface="Symbol" charset="0"/>
              </a:rPr>
              <a:t> 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3200" b="1" baseline="-25000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completely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positive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map: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)=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 err="1" smtClean="0">
                <a:latin typeface="Comic Sans MS"/>
                <a:cs typeface="Comic Sans MS"/>
              </a:rPr>
              <a:t>i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 smtClean="0">
                <a:latin typeface="Comic Sans MS"/>
                <a:cs typeface="Comic Sans MS"/>
              </a:rPr>
              <a:t>    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latin typeface="Comic Sans MS"/>
                <a:cs typeface="Comic Sans MS"/>
              </a:rPr>
              <a:t>psd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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) </a:t>
            </a:r>
            <a:r>
              <a:rPr lang="en-US" sz="2400" b="1" dirty="0" err="1" smtClean="0">
                <a:latin typeface="Comic Sans MS"/>
                <a:cs typeface="Comic Sans MS"/>
              </a:rPr>
              <a:t>psd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 </a:t>
            </a:r>
            <a:r>
              <a:rPr lang="en-US" sz="2400" b="1" i="1" dirty="0" smtClean="0">
                <a:latin typeface="Comic Sans MS"/>
                <a:cs typeface="Comic Sans MS"/>
              </a:rPr>
              <a:t>rank-decreasing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if exists</a:t>
            </a:r>
            <a:r>
              <a:rPr lang="en-US" sz="2400" b="1" i="1" dirty="0" smtClean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err="1">
                <a:latin typeface="Comic Sans MS"/>
                <a:cs typeface="Comic Sans MS"/>
              </a:rPr>
              <a:t>psd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latin typeface="Comic Sans MS"/>
                <a:cs typeface="Comic Sans MS"/>
              </a:rPr>
              <a:t>s.t.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latin typeface="Comic Sans MS"/>
                <a:cs typeface="Comic Sans MS"/>
              </a:rPr>
              <a:t>rk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)) &lt; </a:t>
            </a:r>
            <a:r>
              <a:rPr lang="en-US" sz="2400" b="1" dirty="0" err="1" smtClean="0">
                <a:latin typeface="Comic Sans MS"/>
                <a:cs typeface="Comic Sans MS"/>
              </a:rPr>
              <a:t>rk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[Cohn’71]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 </a:t>
            </a:r>
            <a:r>
              <a:rPr lang="en-US" sz="2400" b="1" i="1" dirty="0">
                <a:latin typeface="Comic Sans MS"/>
                <a:cs typeface="Comic Sans MS"/>
              </a:rPr>
              <a:t>rank-decreasing </a:t>
            </a:r>
            <a:r>
              <a:rPr lang="en-US" sz="2400" b="1" dirty="0">
                <a:latin typeface="Comic Sans MS"/>
                <a:cs typeface="Comic Sans MS"/>
                <a:sym typeface="Wingdings"/>
              </a:rPr>
              <a:t>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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 </a:t>
            </a:r>
            <a:r>
              <a:rPr lang="en-US" sz="2400" b="1" dirty="0" smtClean="0">
                <a:latin typeface="Comic Sans MS"/>
                <a:cs typeface="Comic Sans MS"/>
              </a:rPr>
              <a:t>NC-singular.   </a:t>
            </a:r>
          </a:p>
          <a:p>
            <a:pPr>
              <a:lnSpc>
                <a:spcPct val="120000"/>
              </a:lnSpc>
            </a:pP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 </a:t>
            </a:r>
            <a:r>
              <a:rPr lang="en-US" sz="2400" b="1" i="1" dirty="0">
                <a:latin typeface="Comic Sans MS"/>
                <a:cs typeface="Comic Sans MS"/>
              </a:rPr>
              <a:t>doubly stochastic </a:t>
            </a:r>
            <a:r>
              <a:rPr lang="en-US" sz="2400" b="1" dirty="0">
                <a:latin typeface="Comic Sans MS"/>
                <a:cs typeface="Comic Sans MS"/>
              </a:rPr>
              <a:t>if 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 err="1">
                <a:latin typeface="Comic Sans MS"/>
                <a:cs typeface="Comic Sans MS"/>
              </a:rPr>
              <a:t>i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I    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 err="1">
                <a:latin typeface="Comic Sans MS"/>
                <a:cs typeface="Comic Sans MS"/>
              </a:rPr>
              <a:t>i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Capacity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latin typeface="Comic Sans MS"/>
                <a:cs typeface="Comic Sans MS"/>
              </a:rPr>
              <a:t>) = </a:t>
            </a:r>
            <a:r>
              <a:rPr lang="en-US" sz="2400" b="1" dirty="0" err="1" smtClean="0">
                <a:latin typeface="Comic Sans MS"/>
                <a:cs typeface="Comic Sans MS"/>
              </a:rPr>
              <a:t>inf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{ </a:t>
            </a:r>
            <a:r>
              <a:rPr lang="en-US" sz="2400" b="1" dirty="0" err="1" smtClean="0"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latin typeface="Comic Sans MS"/>
                <a:cs typeface="Comic Sans MS"/>
              </a:rPr>
              <a:t>)) </a:t>
            </a:r>
            <a:r>
              <a:rPr lang="en-US" sz="2400" b="1" dirty="0" smtClean="0">
                <a:latin typeface="Comic Sans MS"/>
                <a:cs typeface="Comic Sans MS"/>
              </a:rPr>
              <a:t>/ </a:t>
            </a:r>
            <a:r>
              <a:rPr lang="en-US" sz="2400" b="1" dirty="0" err="1" smtClean="0"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) :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err="1">
                <a:latin typeface="Comic Sans MS"/>
                <a:cs typeface="Comic Sans MS"/>
              </a:rPr>
              <a:t>psd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}</a:t>
            </a:r>
            <a:endParaRPr lang="en-US" sz="2400" b="1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Gurvits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]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 </a:t>
            </a:r>
            <a:r>
              <a:rPr lang="en-US" sz="2400" b="1" i="1" dirty="0">
                <a:latin typeface="Comic Sans MS"/>
                <a:cs typeface="Comic Sans MS"/>
              </a:rPr>
              <a:t>rank-decreasing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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) = </a:t>
            </a:r>
            <a:r>
              <a:rPr lang="en-US" sz="2400" b="1" dirty="0" smtClean="0">
                <a:latin typeface="Comic Sans MS"/>
                <a:cs typeface="Comic Sans MS"/>
              </a:rPr>
              <a:t>0</a:t>
            </a: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    L </a:t>
            </a:r>
            <a:r>
              <a:rPr lang="en-US" sz="2400" b="1" i="1" dirty="0">
                <a:latin typeface="Comic Sans MS"/>
                <a:cs typeface="Comic Sans MS"/>
              </a:rPr>
              <a:t>doubly stochastic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</a:t>
            </a:r>
            <a:r>
              <a:rPr lang="en-US" sz="2400" b="1" i="1" dirty="0" smtClean="0">
                <a:latin typeface="Comic Sans MS"/>
                <a:cs typeface="Comic Sans MS"/>
                <a:sym typeface="Wingdings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) = </a:t>
            </a:r>
            <a:r>
              <a:rPr lang="en-US" sz="2400" b="1" dirty="0" smtClean="0">
                <a:latin typeface="Comic Sans MS"/>
                <a:cs typeface="Comic Sans MS"/>
              </a:rPr>
              <a:t>1</a:t>
            </a:r>
            <a:endParaRPr lang="en-US" sz="24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    L’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 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L’</a:t>
            </a:r>
            <a:r>
              <a:rPr lang="en-US" sz="2400" b="1" dirty="0" smtClean="0">
                <a:latin typeface="Comic Sans MS"/>
                <a:cs typeface="Comic Sans MS"/>
              </a:rPr>
              <a:t>) </a:t>
            </a:r>
            <a:r>
              <a:rPr lang="en-US" sz="2400" b="1" dirty="0">
                <a:latin typeface="Comic Sans MS"/>
                <a:cs typeface="Comic Sans MS"/>
              </a:rPr>
              <a:t>=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latin typeface="Comic Sans MS"/>
                <a:cs typeface="Comic Sans MS"/>
              </a:rPr>
              <a:t>) </a:t>
            </a:r>
            <a:r>
              <a:rPr lang="en-US" sz="2400" b="1" dirty="0" err="1"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  <a:r>
              <a:rPr lang="en-US" sz="2400" b="1" baseline="30000" dirty="0" smtClean="0"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err="1"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  <a:r>
              <a:rPr lang="en-US" sz="2400" b="1" baseline="30000" dirty="0" smtClean="0">
                <a:latin typeface="Comic Sans MS"/>
                <a:cs typeface="Comic Sans MS"/>
              </a:rPr>
              <a:t>2</a:t>
            </a:r>
            <a:endParaRPr lang="en-US" sz="2400" b="1" baseline="300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      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Capacity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tensorizes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: 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dirty="0">
                <a:sym typeface="Symbol"/>
              </a:rPr>
              <a:t>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…</a:t>
            </a:r>
            <a:r>
              <a:rPr lang="en-US" sz="2400" b="1" dirty="0"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dirty="0" err="1">
                <a:sym typeface="Symbol"/>
              </a:rPr>
              <a:t>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)=…</a:t>
            </a:r>
            <a:endParaRPr lang="en-US" sz="2400" b="1" dirty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[GGOW’15] </a:t>
            </a:r>
            <a:r>
              <a:rPr lang="en-US" sz="2400" b="1" dirty="0" smtClean="0">
                <a:latin typeface="Comic Sans MS"/>
                <a:cs typeface="Comic Sans MS"/>
              </a:rPr>
              <a:t>Use degree bounds in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capacity</a:t>
            </a:r>
            <a:r>
              <a:rPr lang="en-US" sz="2400" b="1" dirty="0" smtClean="0">
                <a:latin typeface="Comic Sans MS"/>
                <a:cs typeface="Comic Sans MS"/>
              </a:rPr>
              <a:t> analysis</a:t>
            </a:r>
            <a:endParaRPr lang="en-US" sz="2400" b="1" baseline="30000" dirty="0">
              <a:latin typeface="Comic Sans MS"/>
              <a:cs typeface="Comic Sans M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480048" y="1575306"/>
            <a:ext cx="1716620" cy="793752"/>
          </a:xfrm>
          <a:prstGeom prst="wedgeRoundRectCallout">
            <a:avLst>
              <a:gd name="adj1" fmla="val -39408"/>
              <a:gd name="adj2" fmla="val -72195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Quantum (noise) 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operator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9" name="Rounded Rectangular Callout 8"/>
          <p:cNvSpPr/>
          <p:nvPr/>
        </p:nvSpPr>
        <p:spPr>
          <a:xfrm>
            <a:off x="7493008" y="3696593"/>
            <a:ext cx="1407583" cy="737822"/>
          </a:xfrm>
          <a:prstGeom prst="wedgeRoundRectCallout">
            <a:avLst>
              <a:gd name="adj1" fmla="val -76205"/>
              <a:gd name="adj2" fmla="val 4405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Quasi-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convex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31960" y="2443139"/>
            <a:ext cx="2465917" cy="527653"/>
          </a:xfrm>
          <a:prstGeom prst="rect">
            <a:avLst/>
          </a:prstGeom>
          <a:solidFill>
            <a:srgbClr val="008000">
              <a:alpha val="24000"/>
            </a:srgb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sp>
        <p:nvSpPr>
          <p:cNvPr id="11" name="Rounded Rectangular Callout 10"/>
          <p:cNvSpPr/>
          <p:nvPr/>
        </p:nvSpPr>
        <p:spPr>
          <a:xfrm>
            <a:off x="7862356" y="1577886"/>
            <a:ext cx="1281644" cy="793752"/>
          </a:xfrm>
          <a:prstGeom prst="wedgeRoundRectCallout">
            <a:avLst>
              <a:gd name="adj1" fmla="val -85243"/>
              <a:gd name="adj2" fmla="val 67805"/>
              <a:gd name="adj3" fmla="val 16667"/>
            </a:avLst>
          </a:prstGeom>
          <a:solidFill>
            <a:srgbClr val="008000">
              <a:alpha val="37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00"/>
                </a:solidFill>
              </a:rPr>
              <a:t>“Hall </a:t>
            </a:r>
          </a:p>
          <a:p>
            <a:pPr algn="ctr"/>
            <a:r>
              <a:rPr lang="en-US" b="1" dirty="0" smtClean="0">
                <a:solidFill>
                  <a:srgbClr val="000000"/>
                </a:solidFill>
              </a:rPr>
              <a:t>Condition”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43100" y="4153958"/>
            <a:ext cx="5253568" cy="560914"/>
          </a:xfrm>
          <a:prstGeom prst="rect">
            <a:avLst/>
          </a:prstGeom>
          <a:solidFill>
            <a:srgbClr val="FF0000">
              <a:alpha val="24000"/>
            </a:srgb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67099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4" grpId="0" build="p"/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583" y="-90590"/>
            <a:ext cx="8456084" cy="1477006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Analysis (and beyond!)</a:t>
            </a:r>
            <a:b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</a:br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Brascamp-Lieb</a:t>
            </a:r>
            <a:r>
              <a:rPr lang="en-US" sz="32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Inequalities </a:t>
            </a:r>
            <a:r>
              <a:rPr lang="en-US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[BL’76,Lieb’90]</a:t>
            </a:r>
            <a:endParaRPr lang="en-US" sz="28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1283594"/>
            <a:ext cx="8921075" cy="53737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B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(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,…,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6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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6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8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8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 (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latin typeface="Comic Sans MS"/>
                <a:cs typeface="Comic Sans MS"/>
              </a:rPr>
              <a:t>,…,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≥0</a:t>
            </a:r>
            <a:endParaRPr lang="en-US" sz="2800" b="1" baseline="30000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800" b="1" dirty="0" smtClean="0"/>
              <a:t>        </a:t>
            </a:r>
            <a:r>
              <a:rPr lang="en-US" sz="3600" b="1" dirty="0" smtClean="0"/>
              <a:t>∫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 err="1">
                <a:sym typeface="Symbol" charset="0"/>
              </a:rPr>
              <a:t>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40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/>
              <a:t>(</a:t>
            </a:r>
            <a:r>
              <a:rPr lang="en-US" sz="2800" b="1" dirty="0" smtClean="0"/>
              <a:t>∏</a:t>
            </a:r>
            <a:r>
              <a:rPr lang="en-US" sz="28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j </a:t>
            </a:r>
            <a:r>
              <a:rPr lang="en-US" sz="28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8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(</a:t>
            </a:r>
            <a:r>
              <a:rPr lang="en-US" sz="28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8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)</a:t>
            </a:r>
            <a:r>
              <a:rPr lang="en-US" sz="3200" b="1" dirty="0" smtClean="0"/>
              <a:t>)</a:t>
            </a:r>
            <a:r>
              <a:rPr lang="en-US" sz="36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8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   </a:t>
            </a:r>
            <a:r>
              <a:rPr lang="en-US" sz="2800" b="1" dirty="0" smtClean="0"/>
              <a:t>≤</a:t>
            </a:r>
            <a:r>
              <a:rPr lang="en-US" sz="2800" dirty="0" smtClean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800" b="1" dirty="0"/>
              <a:t> </a:t>
            </a:r>
            <a:r>
              <a:rPr lang="en-US" sz="2800" b="1" dirty="0" smtClean="0"/>
              <a:t>∏</a:t>
            </a:r>
            <a:r>
              <a:rPr lang="en-US" sz="28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b="1" dirty="0" smtClean="0"/>
              <a:t> (</a:t>
            </a:r>
            <a:r>
              <a:rPr lang="en-US" sz="3600" b="1" dirty="0" smtClean="0"/>
              <a:t>∫</a:t>
            </a:r>
            <a:r>
              <a:rPr lang="en-US" sz="36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800" baseline="-25000" dirty="0" err="1" smtClean="0">
                <a:sym typeface="Symbol" charset="0"/>
              </a:rPr>
              <a:t>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22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40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8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8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/>
              <a:t>(</a:t>
            </a:r>
            <a:r>
              <a:rPr lang="en-US" sz="28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)</a:t>
            </a:r>
            <a:r>
              <a:rPr lang="en-US" sz="2800" b="1" dirty="0" smtClean="0"/>
              <a:t>)</a:t>
            </a:r>
            <a:r>
              <a:rPr lang="en-US" sz="36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8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 </a:t>
            </a:r>
            <a:endParaRPr lang="en-US" sz="2800" dirty="0"/>
          </a:p>
          <a:p>
            <a:pPr>
              <a:lnSpc>
                <a:spcPct val="140000"/>
              </a:lnSpc>
            </a:pPr>
            <a:r>
              <a:rPr lang="en-US" sz="2400" b="1" dirty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fixed</a:t>
            </a:r>
            <a:r>
              <a:rPr lang="en-US" sz="2400" b="1" dirty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400" dirty="0">
                <a:sym typeface="Symbol" charset="0"/>
              </a:rPr>
              <a:t> </a:t>
            </a:r>
            <a:r>
              <a:rPr lang="en-US" sz="2400" b="1" dirty="0">
                <a:latin typeface="Comic Sans MS"/>
                <a:cs typeface="Comic Sans MS"/>
                <a:sym typeface="Symbol" charset="0"/>
              </a:rPr>
              <a:t>[0,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∞)</a:t>
            </a:r>
            <a:r>
              <a:rPr lang="en-US" sz="2400" b="1" dirty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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f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 (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Comic Sans MS"/>
                <a:cs typeface="Comic Sans MS"/>
              </a:rPr>
              <a:t>,…,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  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2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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2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+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integrable</a:t>
            </a: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Cauchy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-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Schwarz</a:t>
            </a:r>
            <a:r>
              <a:rPr lang="en-US" sz="2400" b="1" dirty="0" err="1" smtClean="0"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Holder</a:t>
            </a:r>
            <a:r>
              <a:rPr lang="en-US" sz="2400" b="1" dirty="0" smtClean="0">
                <a:latin typeface="Comic Sans MS"/>
                <a:cs typeface="Comic Sans MS"/>
              </a:rPr>
              <a:t>       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Precopa-Leindler</a:t>
            </a: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Loomis-Whitney</a:t>
            </a:r>
            <a:r>
              <a:rPr lang="en-US" sz="2400" b="1" dirty="0" smtClean="0">
                <a:latin typeface="Comic Sans MS"/>
                <a:cs typeface="Comic Sans MS"/>
              </a:rPr>
              <a:t>                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Nelson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latin typeface="Comic Sans MS"/>
                <a:cs typeface="Comic Sans MS"/>
              </a:rPr>
              <a:t>Hypercontractive</a:t>
            </a:r>
            <a:endParaRPr lang="en-US" sz="2400" b="1" dirty="0" smtClean="0"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Young’s</a:t>
            </a:r>
            <a:r>
              <a:rPr lang="en-US" sz="2400" b="1" dirty="0" smtClean="0">
                <a:latin typeface="Comic Sans MS"/>
                <a:cs typeface="Comic Sans MS"/>
              </a:rPr>
              <a:t> convolution             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Brunn-Minkowski</a:t>
            </a: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r>
              <a:rPr lang="en-US" sz="2400" b="1" dirty="0" err="1">
                <a:solidFill>
                  <a:srgbClr val="008000"/>
                </a:solidFill>
                <a:latin typeface="Comic Sans MS"/>
                <a:cs typeface="Comic Sans MS"/>
              </a:rPr>
              <a:t>Lieb’s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660066"/>
                </a:solidFill>
                <a:latin typeface="Comic Sans MS"/>
                <a:cs typeface="Comic Sans MS"/>
              </a:rPr>
              <a:t>Non-commutative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BL    </a:t>
            </a:r>
            <a:r>
              <a:rPr lang="en-US" sz="2400" b="1" dirty="0" smtClean="0">
                <a:latin typeface="Comic Sans MS"/>
                <a:cs typeface="Comic Sans MS"/>
              </a:rPr>
              <a:t>quantitative 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Helly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Bennett-Nez </a:t>
            </a:r>
            <a:r>
              <a:rPr lang="en-US" sz="2400" b="1" dirty="0">
                <a:solidFill>
                  <a:srgbClr val="660066"/>
                </a:solidFill>
                <a:latin typeface="Comic Sans MS"/>
                <a:cs typeface="Comic Sans MS"/>
              </a:rPr>
              <a:t>Nonlinear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BL     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Barthe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660066"/>
                </a:solidFill>
                <a:latin typeface="Comic Sans MS"/>
                <a:cs typeface="Comic Sans MS"/>
              </a:rPr>
              <a:t>Reverse</a:t>
            </a: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BL </a:t>
            </a:r>
          </a:p>
          <a:p>
            <a:r>
              <a:rPr lang="en-US" sz="2400" b="1" dirty="0" err="1" smtClean="0">
                <a:latin typeface="Comic Sans MS"/>
                <a:cs typeface="Comic Sans MS"/>
              </a:rPr>
              <a:t>Multilinear</a:t>
            </a:r>
            <a:r>
              <a:rPr lang="en-US" sz="2400" b="1" dirty="0" smtClean="0">
                <a:latin typeface="Comic Sans MS"/>
                <a:cs typeface="Comic Sans MS"/>
              </a:rPr>
              <a:t> estimates, decoupling, </a:t>
            </a:r>
            <a:r>
              <a:rPr lang="en-US" sz="2400" b="1" dirty="0" err="1" smtClean="0">
                <a:latin typeface="Comic Sans MS"/>
                <a:cs typeface="Comic Sans MS"/>
              </a:rPr>
              <a:t>Kakeya</a:t>
            </a:r>
            <a:r>
              <a:rPr lang="en-US" sz="2400" b="1" dirty="0" smtClean="0">
                <a:latin typeface="Comic Sans MS"/>
                <a:cs typeface="Comic Sans MS"/>
              </a:rPr>
              <a:t>, restriction, </a:t>
            </a:r>
            <a:r>
              <a:rPr lang="en-US" sz="2400" b="1" dirty="0" err="1" smtClean="0">
                <a:latin typeface="Comic Sans MS"/>
                <a:cs typeface="Comic Sans MS"/>
              </a:rPr>
              <a:t>Weyl</a:t>
            </a:r>
            <a:r>
              <a:rPr lang="en-US" sz="2400" b="1" dirty="0" smtClean="0">
                <a:latin typeface="Comic Sans MS"/>
                <a:cs typeface="Comic Sans MS"/>
              </a:rPr>
              <a:t> sums, maximal functions,…</a:t>
            </a: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4" name="Rounded Rectangular Callout 3"/>
          <p:cNvSpPr/>
          <p:nvPr/>
        </p:nvSpPr>
        <p:spPr>
          <a:xfrm>
            <a:off x="4878908" y="1375836"/>
            <a:ext cx="1725083" cy="907157"/>
          </a:xfrm>
          <a:prstGeom prst="wedgeRoundRectCallout">
            <a:avLst>
              <a:gd name="adj1" fmla="val -74739"/>
              <a:gd name="adj2" fmla="val 4657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8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800" b="1" dirty="0" err="1" smtClean="0">
                <a:solidFill>
                  <a:schemeClr val="tx1"/>
                </a:solidFill>
                <a:latin typeface="Comic Sans MS"/>
                <a:cs typeface="Comic Sans MS"/>
              </a:rPr>
              <a:t>,</a:t>
            </a:r>
            <a:r>
              <a:rPr lang="en-US" sz="28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):</a:t>
            </a:r>
          </a:p>
          <a:p>
            <a:pPr algn="ctr"/>
            <a:r>
              <a:rPr lang="en-US" sz="28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BL </a:t>
            </a:r>
            <a:r>
              <a:rPr lang="en-US" sz="28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data</a:t>
            </a:r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583" y="2497668"/>
            <a:ext cx="8079317" cy="560914"/>
          </a:xfrm>
          <a:prstGeom prst="rect">
            <a:avLst/>
          </a:prstGeom>
          <a:solidFill>
            <a:srgbClr val="008000">
              <a:alpha val="24000"/>
            </a:srgb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44849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4" grpId="0" animBg="1"/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ular Callout 4"/>
          <p:cNvSpPr/>
          <p:nvPr/>
        </p:nvSpPr>
        <p:spPr>
          <a:xfrm>
            <a:off x="7889902" y="4783690"/>
            <a:ext cx="1211789" cy="548410"/>
          </a:xfrm>
          <a:prstGeom prst="wedgeRoundRectCallout">
            <a:avLst>
              <a:gd name="adj1" fmla="val -183944"/>
              <a:gd name="adj2" fmla="val -72785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Quasi-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convex</a:t>
            </a:r>
            <a:r>
              <a:rPr lang="en-US" sz="20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6348956" y="2586900"/>
            <a:ext cx="2248943" cy="393895"/>
          </a:xfrm>
          <a:prstGeom prst="wedgeRoundRectCallout">
            <a:avLst>
              <a:gd name="adj1" fmla="val -110790"/>
              <a:gd name="adj2" fmla="val 92603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Exponential </a:t>
            </a:r>
            <a:r>
              <a:rPr lang="en-US" sz="2000" b="1" dirty="0" smtClean="0">
                <a:solidFill>
                  <a:schemeClr val="tx1"/>
                </a:solidFill>
                <a:latin typeface="Comic Sans MS"/>
                <a:cs typeface="Comic Sans MS"/>
              </a:rPr>
              <a:t>LP</a:t>
            </a:r>
            <a:endParaRPr lang="en-US" sz="20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634" y="-60478"/>
            <a:ext cx="9144000" cy="6961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(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,…,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6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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6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8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800" b="1" dirty="0" smtClean="0">
                <a:latin typeface="Comic Sans MS"/>
                <a:cs typeface="Comic Sans MS"/>
              </a:rPr>
              <a:t>,</a:t>
            </a:r>
            <a:r>
              <a:rPr lang="en-US" sz="28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=(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latin typeface="Comic Sans MS"/>
                <a:cs typeface="Comic Sans MS"/>
              </a:rPr>
              <a:t>,…,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c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/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integers</a:t>
            </a:r>
            <a:endParaRPr lang="en-US" sz="2800" b="1" dirty="0" smtClean="0"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sz="2800" b="1" dirty="0" smtClean="0"/>
              <a:t>        </a:t>
            </a:r>
            <a:r>
              <a:rPr lang="en-US" sz="3600" b="1" dirty="0" smtClean="0"/>
              <a:t>∫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800" baseline="-25000" dirty="0" err="1">
                <a:sym typeface="Symbol" charset="0"/>
              </a:rPr>
              <a:t>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40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3200" b="1" dirty="0" smtClean="0"/>
              <a:t>(</a:t>
            </a:r>
            <a:r>
              <a:rPr lang="en-US" sz="2800" b="1" dirty="0" smtClean="0"/>
              <a:t>∏</a:t>
            </a:r>
            <a:r>
              <a:rPr lang="en-US" sz="28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j </a:t>
            </a:r>
            <a:r>
              <a:rPr lang="en-US" sz="28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8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(</a:t>
            </a:r>
            <a:r>
              <a:rPr lang="en-US" sz="28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8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800" dirty="0" smtClean="0">
                <a:solidFill>
                  <a:srgbClr val="0000FF"/>
                </a:solidFill>
              </a:rPr>
              <a:t>)</a:t>
            </a:r>
            <a:r>
              <a:rPr lang="en-US" sz="2800" dirty="0" smtClean="0"/>
              <a:t>)</a:t>
            </a:r>
            <a:r>
              <a:rPr lang="en-US" sz="3200" b="1" dirty="0" smtClean="0"/>
              <a:t>)</a:t>
            </a:r>
            <a:r>
              <a:rPr lang="en-US" sz="36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8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   </a:t>
            </a:r>
            <a:r>
              <a:rPr lang="en-US" sz="2800" b="1" dirty="0" smtClean="0"/>
              <a:t>≤</a:t>
            </a:r>
            <a:r>
              <a:rPr lang="en-US" sz="2800" dirty="0" smtClean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800" b="1" dirty="0"/>
              <a:t> </a:t>
            </a:r>
            <a:r>
              <a:rPr lang="en-US" sz="2800" b="1" dirty="0" smtClean="0"/>
              <a:t>∏</a:t>
            </a:r>
            <a:r>
              <a:rPr lang="en-US" sz="28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b="1" dirty="0" smtClean="0"/>
              <a:t> (</a:t>
            </a:r>
            <a:r>
              <a:rPr lang="en-US" sz="3600" b="1" dirty="0" smtClean="0"/>
              <a:t>∫</a:t>
            </a:r>
            <a:r>
              <a:rPr lang="en-US" sz="36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0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800" baseline="-25000" dirty="0" err="1" smtClean="0">
                <a:sym typeface="Symbol" charset="0"/>
              </a:rPr>
              <a:t>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22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40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8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8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/>
              <a:t>(</a:t>
            </a:r>
            <a:r>
              <a:rPr lang="en-US" sz="28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8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)</a:t>
            </a:r>
            <a:r>
              <a:rPr lang="en-US" sz="2800" b="1" dirty="0" smtClean="0"/>
              <a:t>)</a:t>
            </a:r>
            <a:r>
              <a:rPr lang="en-US" sz="36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8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800" dirty="0" smtClean="0"/>
              <a:t>    </a:t>
            </a:r>
            <a:r>
              <a:rPr lang="en-US" sz="2800" b="1" dirty="0" smtClean="0"/>
              <a:t>(*)</a:t>
            </a:r>
            <a:endParaRPr lang="en-US" sz="2800" b="1" dirty="0"/>
          </a:p>
          <a:p>
            <a:pPr>
              <a:lnSpc>
                <a:spcPct val="130000"/>
              </a:lnSpc>
            </a:pPr>
            <a:r>
              <a:rPr lang="en-US" sz="2400" b="1" dirty="0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fixed</a:t>
            </a:r>
            <a:r>
              <a:rPr lang="en-US" sz="2800" b="1" dirty="0" smtClean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Comic Sans MS"/>
                <a:cs typeface="Comic Sans MS"/>
              </a:rPr>
              <a:t>C</a:t>
            </a:r>
            <a:r>
              <a:rPr lang="en-US" sz="2800" b="1" dirty="0" smtClean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800" b="1" dirty="0" smtClean="0">
                <a:sym typeface="Symbol" charset="0"/>
              </a:rPr>
              <a:t> </a:t>
            </a:r>
            <a:r>
              <a:rPr lang="en-US" sz="2800" b="1" dirty="0" smtClean="0">
                <a:latin typeface="Comic Sans MS"/>
                <a:cs typeface="Comic Sans MS"/>
                <a:sym typeface="Symbol" charset="0"/>
              </a:rPr>
              <a:t>[0,</a:t>
            </a:r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∞)</a:t>
            </a:r>
            <a:r>
              <a:rPr lang="en-US" sz="2800" b="1" dirty="0" smtClean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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solidFill>
                  <a:prstClr val="black"/>
                </a:solidFill>
                <a:latin typeface="Comic Sans MS"/>
                <a:cs typeface="Comic Sans MS"/>
              </a:rPr>
              <a:t>,…,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  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2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baseline="30000" dirty="0" err="1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400" b="1" baseline="30000" dirty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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R 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integrable</a:t>
            </a:r>
            <a:endParaRPr lang="en-US" sz="2400" b="1" baseline="-250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BL(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)=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inf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C </a:t>
            </a:r>
            <a:r>
              <a:rPr lang="en-US" sz="2400" b="1" dirty="0" smtClean="0">
                <a:latin typeface="Comic Sans MS"/>
                <a:cs typeface="Comic Sans MS"/>
              </a:rPr>
              <a:t>in </a:t>
            </a:r>
            <a:r>
              <a:rPr lang="en-US" sz="2400" b="1" dirty="0"/>
              <a:t>(*</a:t>
            </a:r>
            <a:r>
              <a:rPr lang="en-US" sz="2400" b="1" dirty="0" smtClean="0"/>
              <a:t>).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When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is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BL(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)&lt;∞?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What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is it? </a:t>
            </a:r>
          </a:p>
          <a:p>
            <a:pPr>
              <a:lnSpc>
                <a:spcPct val="140000"/>
              </a:lnSpc>
            </a:pP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[BCCT’07]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BL(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)&lt;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∞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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dirty="0" smtClean="0">
                <a:sym typeface="Symbol" charset="0"/>
              </a:rPr>
              <a:t> </a:t>
            </a:r>
            <a:r>
              <a:rPr lang="en-US" sz="2400" b="1" dirty="0" smtClean="0">
                <a:latin typeface="Comic Sans MS"/>
                <a:cs typeface="Comic Sans MS"/>
                <a:sym typeface="Symbol" charset="0"/>
              </a:rPr>
              <a:t>P</a:t>
            </a:r>
            <a:r>
              <a:rPr lang="en-US" sz="2800" b="1" baseline="-25000" dirty="0" smtClean="0">
                <a:solidFill>
                  <a:srgbClr val="0000FF"/>
                </a:solidFill>
                <a:latin typeface="Comic Sans MS"/>
                <a:cs typeface="Comic Sans MS"/>
                <a:sym typeface="Symbol" charset="0"/>
              </a:rPr>
              <a:t>B  </a:t>
            </a:r>
            <a:r>
              <a:rPr lang="en-US" sz="2400" b="1" dirty="0" smtClean="0">
                <a:latin typeface="Comic Sans MS"/>
                <a:cs typeface="Comic Sans MS"/>
                <a:sym typeface="Symbol" charset="0"/>
              </a:rPr>
              <a:t>(the BL-</a:t>
            </a:r>
            <a:r>
              <a:rPr lang="en-US" sz="2400" b="1" dirty="0" err="1" smtClean="0">
                <a:latin typeface="Comic Sans MS"/>
                <a:cs typeface="Comic Sans MS"/>
                <a:sym typeface="Symbol" charset="0"/>
              </a:rPr>
              <a:t>polytope</a:t>
            </a:r>
            <a:r>
              <a:rPr lang="en-US" sz="2400" b="1" dirty="0" smtClean="0">
                <a:latin typeface="Comic Sans MS"/>
                <a:cs typeface="Comic Sans MS"/>
                <a:sym typeface="Symbol" charset="0"/>
              </a:rPr>
              <a:t> of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  <a:sym typeface="Symbol" charset="0"/>
              </a:rPr>
              <a:t>B</a:t>
            </a:r>
            <a:r>
              <a:rPr lang="en-US" sz="2400" b="1" dirty="0" smtClean="0">
                <a:latin typeface="Comic Sans MS"/>
                <a:cs typeface="Comic Sans MS"/>
                <a:sym typeface="Symbol" charset="0"/>
              </a:rPr>
              <a:t>):</a:t>
            </a:r>
            <a:endParaRPr lang="en-US" sz="2400" b="1" dirty="0" smtClean="0">
              <a:latin typeface="Comic Sans MS"/>
              <a:cs typeface="Comic Sans MS"/>
              <a:sym typeface="Wingdings"/>
            </a:endParaRPr>
          </a:p>
          <a:p>
            <a:pPr>
              <a:lnSpc>
                <a:spcPct val="130000"/>
              </a:lnSpc>
            </a:pP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  <a:sym typeface="Wingdings"/>
              </a:rPr>
              <a:t>(1)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= 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j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p</a:t>
            </a:r>
            <a:r>
              <a:rPr lang="en-US" sz="2400" b="1" baseline="-25000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  <a:sym typeface="Symbol"/>
              </a:rPr>
              <a:t>n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dirty="0" smtClean="0">
                <a:latin typeface="Comic Sans MS"/>
                <a:cs typeface="Comic Sans MS"/>
                <a:sym typeface="Symbol"/>
              </a:rPr>
              <a:t>,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  <a:sym typeface="Symbol"/>
              </a:rPr>
              <a:t>(2) </a:t>
            </a:r>
            <a:r>
              <a:rPr lang="en-US" sz="2400" b="1" dirty="0" smtClean="0">
                <a:latin typeface="Comic Sans MS"/>
                <a:cs typeface="Comic Sans MS"/>
                <a:sym typeface="Symbol"/>
              </a:rPr>
              <a:t>For every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  <a:sym typeface="Symbol"/>
              </a:rPr>
              <a:t>V</a:t>
            </a:r>
            <a:r>
              <a:rPr lang="en-US" sz="2400" b="1" dirty="0" err="1" smtClean="0"/>
              <a:t>≤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28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36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 smtClean="0">
                <a:latin typeface="Comic Sans MS"/>
                <a:cs typeface="Comic Sans MS"/>
              </a:rPr>
              <a:t>dim(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/>
              <a:t>≤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j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p</a:t>
            </a:r>
            <a:r>
              <a:rPr lang="en-US" sz="2400" b="1" baseline="-25000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dim(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[Lieb’90]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BL(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sup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{(</a:t>
            </a:r>
            <a:r>
              <a:rPr lang="en-US" sz="2400" b="1" dirty="0" smtClean="0"/>
              <a:t>∏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b="1" baseline="-25000" dirty="0" err="1" smtClean="0">
                <a:solidFill>
                  <a:srgbClr val="984807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)/(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det</a:t>
            </a:r>
            <a:r>
              <a:rPr lang="en-US" sz="2400" dirty="0" err="1" smtClean="0">
                <a:sym typeface="Symbol"/>
              </a:rPr>
              <a:t></a:t>
            </a:r>
            <a:r>
              <a:rPr lang="en-US" sz="2400" b="1" baseline="-25000" dirty="0" err="1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baseline="-25000" dirty="0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p</a:t>
            </a:r>
            <a:r>
              <a:rPr lang="en-US" sz="2400" b="1" baseline="-25000" dirty="0" err="1" smtClean="0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baseline="-25000" dirty="0" smtClean="0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baseline="30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b="1" baseline="-25000" dirty="0" err="1" smtClean="0">
                <a:solidFill>
                  <a:srgbClr val="984807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latin typeface="Comic Sans MS"/>
                <a:cs typeface="Comic Sans MS"/>
              </a:rPr>
              <a:t>):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b="1" baseline="-25000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&gt;0}</a:t>
            </a:r>
          </a:p>
          <a:p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endParaRPr lang="en-US" sz="2400" b="1" dirty="0">
              <a:solidFill>
                <a:srgbClr val="008000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[GGOW’16]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Efficient reduction BL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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Operator Scaling: </a:t>
            </a:r>
            <a:endParaRPr lang="en-US" sz="2400" b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-Computes BL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),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Separation oracle for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  <a:sym typeface="Symbol" charset="0"/>
              </a:rPr>
              <a:t>P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  <a:sym typeface="Symbol" charset="0"/>
              </a:rPr>
              <a:t>B 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poly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>
                <a:latin typeface="Comic Sans MS"/>
                <a:cs typeface="Comic Sans MS"/>
              </a:rPr>
              <a:t>)</a:t>
            </a:r>
            <a:endParaRPr lang="en-US" sz="2400" b="1" dirty="0" smtClean="0"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-Directly </a:t>
            </a:r>
            <a:r>
              <a:rPr lang="en-US" sz="2400" b="1" dirty="0" err="1" smtClean="0">
                <a:latin typeface="Comic Sans MS"/>
                <a:cs typeface="Comic Sans MS"/>
              </a:rPr>
              <a:t>thms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/>
              <a:t>↑</a:t>
            </a:r>
            <a:r>
              <a:rPr lang="en-US" sz="2400" dirty="0"/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 &amp; continuity of BL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in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B 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BBFL’15] </a:t>
            </a:r>
            <a:endParaRPr lang="en-US" sz="2400" b="1" dirty="0" smtClean="0">
              <a:latin typeface="Comic Sans MS"/>
              <a:cs typeface="Comic Sans M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633" y="3450168"/>
            <a:ext cx="8860367" cy="560914"/>
          </a:xfrm>
          <a:prstGeom prst="rect">
            <a:avLst/>
          </a:prstGeom>
          <a:solidFill>
            <a:srgbClr val="008000">
              <a:alpha val="24000"/>
            </a:srgb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507036" y="4213443"/>
            <a:ext cx="7567109" cy="560914"/>
          </a:xfrm>
          <a:prstGeom prst="rect">
            <a:avLst/>
          </a:prstGeom>
          <a:solidFill>
            <a:srgbClr val="FF0000">
              <a:alpha val="24000"/>
            </a:srgb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4364564" y="4899150"/>
            <a:ext cx="2631019" cy="436965"/>
          </a:xfrm>
          <a:prstGeom prst="wedgeRoundRectCallout">
            <a:avLst>
              <a:gd name="adj1" fmla="val -13602"/>
              <a:gd name="adj2" fmla="val 95002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Quiver representations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76601" y="2025986"/>
            <a:ext cx="5422900" cy="560914"/>
          </a:xfrm>
          <a:prstGeom prst="rect">
            <a:avLst/>
          </a:prstGeom>
          <a:solidFill>
            <a:srgbClr val="660066">
              <a:alpha val="24000"/>
            </a:srgbClr>
          </a:solidFill>
        </p:spPr>
        <p:txBody>
          <a:bodyPr wrap="square">
            <a:spAutoFit/>
          </a:bodyPr>
          <a:lstStyle/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11818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4" grpId="0" build="p"/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-143673"/>
            <a:ext cx="8445500" cy="146253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Operator scaling applications</a:t>
            </a:r>
            <a:endParaRPr lang="en-US" sz="3600" b="1" dirty="0">
              <a:solidFill>
                <a:srgbClr val="660066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7845" y="1030644"/>
            <a:ext cx="7610232" cy="5393428"/>
          </a:xfrm>
        </p:spPr>
        <p:txBody>
          <a:bodyPr>
            <a:normAutofit fontScale="85000" lnSpcReduction="20000"/>
          </a:bodyPr>
          <a:lstStyle/>
          <a:p>
            <a:pPr algn="l" eaLnBrk="1" hangingPunct="1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Non-commutative Algebra</a:t>
            </a:r>
          </a:p>
          <a:p>
            <a:pPr algn="l" eaLnBrk="1" hangingPunct="1"/>
            <a:r>
              <a:rPr lang="en-US" sz="24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Word problem in free skew fields</a:t>
            </a:r>
          </a:p>
          <a:p>
            <a:pPr algn="l" eaLnBrk="1" hangingPunct="1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Invariant Theory</a:t>
            </a:r>
          </a:p>
          <a:p>
            <a:pPr lvl="0" algn="l"/>
            <a:r>
              <a:rPr lang="en-US" sz="24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b="1" dirty="0" err="1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Nullcone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membership for Left-Right action</a:t>
            </a:r>
            <a:endParaRPr lang="en-US" sz="2600" b="1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lvl="0"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Quantum Information Theory</a:t>
            </a:r>
          </a:p>
          <a:p>
            <a:pPr algn="l"/>
            <a:r>
              <a:rPr lang="en-US" b="1" dirty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Rank decrease of completely positive operators</a:t>
            </a:r>
            <a:endParaRPr lang="en-US" sz="2600" b="1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Analysis</a:t>
            </a:r>
          </a:p>
          <a:p>
            <a:pPr algn="l"/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b="1" dirty="0" err="1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Brascamp-Lieb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inequalities</a:t>
            </a:r>
          </a:p>
          <a:p>
            <a:pPr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Computational complexity (?)</a:t>
            </a:r>
          </a:p>
          <a:p>
            <a:pPr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PIT,  Rank of symbolic matrices, lower bounds</a:t>
            </a:r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Optimization (?) </a:t>
            </a:r>
          </a:p>
          <a:p>
            <a:pPr algn="l"/>
            <a:r>
              <a:rPr lang="en-US" sz="2600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Solving certain general families of  </a:t>
            </a:r>
            <a:endParaRPr lang="en-US" sz="2600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r>
              <a:rPr lang="en-US" sz="28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- Quadratic systems of equations</a:t>
            </a:r>
          </a:p>
          <a:p>
            <a:pPr algn="l"/>
            <a:r>
              <a:rPr lang="en-US" sz="2600" b="1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- Exponentially large linear programs</a:t>
            </a:r>
          </a:p>
          <a:p>
            <a:pPr algn="l"/>
            <a:endParaRPr lang="en-US" sz="2600" b="1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sz="2400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sz="2600" b="1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sz="2600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lvl="0" algn="l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b="1" dirty="0"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866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ounded Rectangular Callout 35"/>
          <p:cNvSpPr/>
          <p:nvPr/>
        </p:nvSpPr>
        <p:spPr>
          <a:xfrm>
            <a:off x="3839634" y="3077210"/>
            <a:ext cx="1839313" cy="1104517"/>
          </a:xfrm>
          <a:prstGeom prst="wedgeRoundRectCallout">
            <a:avLst>
              <a:gd name="adj1" fmla="val 50297"/>
              <a:gd name="adj2" fmla="val -11565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Quiver</a:t>
            </a:r>
          </a:p>
          <a:p>
            <a:pPr algn="ctr"/>
            <a:endParaRPr lang="en-US" sz="2000" b="1" dirty="0" smtClean="0">
              <a:solidFill>
                <a:srgbClr val="FF00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reduction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634" y="74081"/>
            <a:ext cx="9144000" cy="6838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(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,…,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: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6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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36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8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j</a:t>
            </a:r>
            <a:r>
              <a:rPr lang="en-US" sz="2800" b="1" dirty="0" smtClean="0">
                <a:latin typeface="Comic Sans MS"/>
                <a:cs typeface="Comic Sans MS"/>
              </a:rPr>
              <a:t>,</a:t>
            </a:r>
            <a:r>
              <a:rPr lang="en-US" sz="28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b: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bit length 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=(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prstClr val="black"/>
                </a:solidFill>
                <a:latin typeface="Comic Sans MS"/>
                <a:cs typeface="Comic Sans MS"/>
              </a:rPr>
              <a:t>,…,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                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p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c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/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integers</a:t>
            </a:r>
            <a:endParaRPr lang="en-US" sz="2800" b="1" dirty="0" smtClean="0"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800" b="1" dirty="0" smtClean="0"/>
              <a:t>      </a:t>
            </a: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BL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baseline="30000" dirty="0" smtClean="0">
                <a:solidFill>
                  <a:srgbClr val="0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sup {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/>
              <a:t>∏</a:t>
            </a:r>
            <a:r>
              <a:rPr lang="en-US" sz="2400" b="1" baseline="-25000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</a:rPr>
              <a:t>j</a:t>
            </a:r>
            <a:r>
              <a:rPr lang="en-US" sz="2400" b="1" baseline="-25000" dirty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det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b="1" baseline="-25000" dirty="0" err="1">
                <a:solidFill>
                  <a:srgbClr val="984807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)/(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det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j </a:t>
            </a:r>
            <a:r>
              <a:rPr lang="en-US" sz="2400" b="1" dirty="0" err="1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p</a:t>
            </a:r>
            <a:r>
              <a:rPr lang="en-US" sz="2400" b="1" baseline="-25000" dirty="0" err="1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baseline="-25000" dirty="0">
                <a:solidFill>
                  <a:srgbClr val="984807"/>
                </a:solidFill>
                <a:latin typeface="Comic Sans MS"/>
                <a:cs typeface="Comic Sans MS"/>
                <a:sym typeface="Symbol"/>
              </a:rPr>
              <a:t> 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baseline="30000" dirty="0" err="1">
                <a:solidFill>
                  <a:srgbClr val="800000"/>
                </a:solidFill>
                <a:latin typeface="Comic Sans MS"/>
                <a:cs typeface="Comic Sans MS"/>
              </a:rPr>
              <a:t>t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b="1" baseline="-25000" dirty="0" err="1">
                <a:solidFill>
                  <a:srgbClr val="984807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>
                <a:latin typeface="Comic Sans MS"/>
                <a:cs typeface="Comic Sans MS"/>
              </a:rPr>
              <a:t>): 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M</a:t>
            </a:r>
            <a:r>
              <a:rPr lang="en-US" sz="2400" b="1" baseline="-25000" dirty="0" err="1">
                <a:solidFill>
                  <a:srgbClr val="0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&gt;0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}</a:t>
            </a: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r>
              <a:rPr lang="en-US" sz="2400" b="1" dirty="0" smtClean="0">
                <a:latin typeface="Comic Sans MS"/>
                <a:cs typeface="Comic Sans MS"/>
                <a:sym typeface="Symbol" charset="0"/>
              </a:rPr>
              <a:t>P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  <a:sym typeface="Symbol" charset="0"/>
              </a:rPr>
              <a:t>B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  <a:sym typeface="Symbol" charset="0"/>
              </a:rPr>
              <a:t>: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  <a:sym typeface="Symbol" charset="0"/>
              </a:rPr>
              <a:t>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  <a:sym typeface="Wingdings"/>
              </a:rPr>
              <a:t>(1)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  <a:sym typeface="Wingdings"/>
              </a:rPr>
              <a:t>n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=</a:t>
            </a:r>
            <a:r>
              <a:rPr lang="en-US" sz="2400" dirty="0" smtClean="0">
                <a:sym typeface="Symbol"/>
              </a:rPr>
              <a:t>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j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p</a:t>
            </a:r>
            <a:r>
              <a:rPr lang="en-US" sz="2400" b="1" baseline="-25000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  <a:sym typeface="Symbol"/>
              </a:rPr>
              <a:t>n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dirty="0" smtClean="0">
                <a:latin typeface="Comic Sans MS"/>
                <a:cs typeface="Comic Sans MS"/>
                <a:sym typeface="Symbol"/>
              </a:rPr>
              <a:t>,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  <a:sym typeface="Symbol"/>
              </a:rPr>
              <a:t>(2) </a:t>
            </a:r>
            <a:r>
              <a:rPr lang="en-US" sz="2400" b="1" dirty="0" smtClean="0">
                <a:latin typeface="Comic Sans MS"/>
                <a:cs typeface="Comic Sans MS"/>
                <a:sym typeface="Symbol"/>
              </a:rPr>
              <a:t>For every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  <a:sym typeface="Symbol"/>
              </a:rPr>
              <a:t>V</a:t>
            </a:r>
            <a:r>
              <a:rPr lang="en-US" sz="2400" b="1" dirty="0" err="1" smtClean="0"/>
              <a:t>≤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R</a:t>
            </a:r>
            <a:r>
              <a:rPr lang="en-US" sz="28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36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  <a:r>
              <a:rPr lang="en-US" sz="2400" b="1" dirty="0" smtClean="0">
                <a:latin typeface="Comic Sans MS"/>
                <a:cs typeface="Comic Sans MS"/>
              </a:rPr>
              <a:t>dim(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/>
              <a:t>≤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 </a:t>
            </a:r>
            <a:r>
              <a:rPr lang="en-US" sz="2400" dirty="0">
                <a:sym typeface="Symbol"/>
              </a:rPr>
              <a:t></a:t>
            </a:r>
            <a:r>
              <a:rPr lang="en-US" sz="2400" b="1" baseline="-25000" dirty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j 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p</a:t>
            </a:r>
            <a:r>
              <a:rPr lang="en-US" sz="2400" b="1" baseline="-25000" dirty="0" err="1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j</a:t>
            </a:r>
            <a:r>
              <a:rPr lang="en-US" sz="2400" b="1" baseline="-25000" dirty="0" smtClean="0">
                <a:solidFill>
                  <a:schemeClr val="accent6">
                    <a:lumMod val="50000"/>
                  </a:schemeClr>
                </a:solidFill>
                <a:latin typeface="Comic Sans MS"/>
                <a:cs typeface="Comic Sans MS"/>
                <a:sym typeface="Symbol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dim(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j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V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50000"/>
              </a:lnSpc>
            </a:pP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50000"/>
              </a:lnSpc>
            </a:pP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[GGOW’16]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Efficient reduction BL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  <a:sym typeface="Wingdings"/>
              </a:rPr>
              <a:t>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Operator Scaling: </a:t>
            </a:r>
            <a:endParaRPr lang="en-US" sz="2400" b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 marL="342900" indent="-342900">
              <a:lnSpc>
                <a:spcPct val="140000"/>
              </a:lnSpc>
              <a:buFontTx/>
              <a:buChar char="-"/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Computes BL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poly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 marL="342900" indent="-342900">
              <a:lnSpc>
                <a:spcPct val="140000"/>
              </a:lnSpc>
              <a:buFontTx/>
              <a:buChar char="-"/>
            </a:pPr>
            <a:r>
              <a:rPr lang="en-US" sz="2400" b="1" dirty="0" smtClean="0">
                <a:latin typeface="Comic Sans MS"/>
                <a:cs typeface="Comic Sans MS"/>
              </a:rPr>
              <a:t>Separation oracle for </a:t>
            </a:r>
            <a:r>
              <a:rPr lang="en-US" sz="2400" b="1" dirty="0" smtClean="0">
                <a:latin typeface="Comic Sans MS"/>
                <a:cs typeface="Comic Sans MS"/>
                <a:sym typeface="Symbol" charset="0"/>
              </a:rPr>
              <a:t>P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  <a:sym typeface="Symbol" charset="0"/>
              </a:rPr>
              <a:t>B 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400" b="1" dirty="0">
                <a:solidFill>
                  <a:srgbClr val="FF0000"/>
                </a:solidFill>
                <a:latin typeface="Comic Sans MS"/>
                <a:cs typeface="Comic Sans MS"/>
              </a:rPr>
              <a:t>poly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>
                <a:latin typeface="Comic Sans MS"/>
                <a:cs typeface="Comic Sans MS"/>
              </a:rPr>
              <a:t>)</a:t>
            </a:r>
            <a:endParaRPr lang="en-US" sz="2400" b="1" dirty="0" smtClean="0">
              <a:latin typeface="Comic Sans MS"/>
              <a:cs typeface="Comic Sans MS"/>
            </a:endParaRPr>
          </a:p>
          <a:p>
            <a:pPr marL="342900" indent="-342900">
              <a:lnSpc>
                <a:spcPct val="140000"/>
              </a:lnSpc>
              <a:buFontTx/>
              <a:buChar char="-"/>
            </a:pPr>
            <a:r>
              <a:rPr lang="en-US" sz="2400" b="1" dirty="0" smtClean="0">
                <a:latin typeface="Comic Sans MS"/>
                <a:cs typeface="Comic Sans MS"/>
              </a:rPr>
              <a:t>BL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&lt; 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exp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 marL="342900" indent="-342900">
              <a:lnSpc>
                <a:spcPct val="140000"/>
              </a:lnSpc>
              <a:buFontTx/>
              <a:buChar char="-"/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|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-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B’</a:t>
            </a:r>
            <a:r>
              <a:rPr lang="en-US" sz="2400" b="1" dirty="0" smtClean="0">
                <a:latin typeface="Comic Sans MS"/>
                <a:cs typeface="Comic Sans MS"/>
              </a:rPr>
              <a:t>|&lt;</a:t>
            </a:r>
            <a:r>
              <a:rPr lang="en-US" sz="2400" b="1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b="1" dirty="0" smtClean="0">
                <a:latin typeface="Lucida Grande"/>
                <a:ea typeface="Lucida Grande"/>
                <a:cs typeface="Lucida Grande"/>
              </a:rPr>
              <a:t>  </a:t>
            </a:r>
            <a:r>
              <a:rPr lang="en-US" sz="2400" b="1" dirty="0" smtClean="0">
                <a:latin typeface="Lucida Grande"/>
                <a:ea typeface="Lucida Grande"/>
                <a:cs typeface="Lucida Grande"/>
                <a:sym typeface="Wingdings"/>
              </a:rPr>
              <a:t>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|BL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)/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BL(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B’</a:t>
            </a:r>
            <a:r>
              <a:rPr lang="en-US" sz="2400" b="1" dirty="0" err="1" smtClean="0"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 -1|&lt; </a:t>
            </a:r>
            <a:r>
              <a:rPr lang="en-US" sz="2400" b="1" dirty="0" err="1" smtClean="0">
                <a:latin typeface="Lucida Grande"/>
                <a:ea typeface="Lucida Grande"/>
                <a:cs typeface="Lucida Grande"/>
              </a:rPr>
              <a:t>δ</a:t>
            </a:r>
            <a:r>
              <a:rPr lang="en-US" sz="2400" b="1" dirty="0" err="1">
                <a:latin typeface="Lucida Grande"/>
                <a:ea typeface="Lucida Grande"/>
                <a:cs typeface="Lucida Grande"/>
              </a:rPr>
              <a:t>.</a:t>
            </a:r>
            <a:r>
              <a:rPr lang="en-US" sz="2400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exp</a:t>
            </a:r>
            <a:r>
              <a:rPr lang="en-US" sz="2400" b="1" dirty="0">
                <a:latin typeface="Comic Sans MS"/>
                <a:cs typeface="Comic Sans MS"/>
              </a:rPr>
              <a:t>(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err="1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>
                <a:solidFill>
                  <a:srgbClr val="0000FF"/>
                </a:solidFill>
                <a:latin typeface="Comic Sans MS"/>
                <a:cs typeface="Comic Sans MS"/>
              </a:rPr>
              <a:t>d</a:t>
            </a:r>
            <a:r>
              <a:rPr lang="en-US" sz="2400" b="1" dirty="0">
                <a:latin typeface="Comic Sans MS"/>
                <a:cs typeface="Comic Sans MS"/>
              </a:rPr>
              <a:t>)</a:t>
            </a:r>
            <a:endParaRPr lang="en-US" sz="2400" b="1" dirty="0" smtClean="0">
              <a:latin typeface="Comic Sans MS"/>
              <a:cs typeface="Comic Sans MS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322413" y="2765929"/>
            <a:ext cx="2466282" cy="1538801"/>
            <a:chOff x="1513417" y="2484737"/>
            <a:chExt cx="3714750" cy="2938168"/>
          </a:xfrm>
        </p:grpSpPr>
        <p:sp>
          <p:nvSpPr>
            <p:cNvPr id="12" name="Freeform 11"/>
            <p:cNvSpPr/>
            <p:nvPr/>
          </p:nvSpPr>
          <p:spPr>
            <a:xfrm>
              <a:off x="1513417" y="2868083"/>
              <a:ext cx="3683057" cy="1280584"/>
            </a:xfrm>
            <a:custGeom>
              <a:avLst/>
              <a:gdLst>
                <a:gd name="connsiteX0" fmla="*/ 0 w 3683057"/>
                <a:gd name="connsiteY0" fmla="*/ 1280584 h 1280584"/>
                <a:gd name="connsiteX1" fmla="*/ 10583 w 3683057"/>
                <a:gd name="connsiteY1" fmla="*/ 1206500 h 1280584"/>
                <a:gd name="connsiteX2" fmla="*/ 63500 w 3683057"/>
                <a:gd name="connsiteY2" fmla="*/ 1132417 h 1280584"/>
                <a:gd name="connsiteX3" fmla="*/ 95250 w 3683057"/>
                <a:gd name="connsiteY3" fmla="*/ 1047750 h 1280584"/>
                <a:gd name="connsiteX4" fmla="*/ 116416 w 3683057"/>
                <a:gd name="connsiteY4" fmla="*/ 1016000 h 1280584"/>
                <a:gd name="connsiteX5" fmla="*/ 137583 w 3683057"/>
                <a:gd name="connsiteY5" fmla="*/ 963084 h 1280584"/>
                <a:gd name="connsiteX6" fmla="*/ 158750 w 3683057"/>
                <a:gd name="connsiteY6" fmla="*/ 889000 h 1280584"/>
                <a:gd name="connsiteX7" fmla="*/ 190500 w 3683057"/>
                <a:gd name="connsiteY7" fmla="*/ 857250 h 1280584"/>
                <a:gd name="connsiteX8" fmla="*/ 201083 w 3683057"/>
                <a:gd name="connsiteY8" fmla="*/ 825500 h 1280584"/>
                <a:gd name="connsiteX9" fmla="*/ 306916 w 3683057"/>
                <a:gd name="connsiteY9" fmla="*/ 709084 h 1280584"/>
                <a:gd name="connsiteX10" fmla="*/ 349250 w 3683057"/>
                <a:gd name="connsiteY10" fmla="*/ 677334 h 1280584"/>
                <a:gd name="connsiteX11" fmla="*/ 402166 w 3683057"/>
                <a:gd name="connsiteY11" fmla="*/ 613834 h 1280584"/>
                <a:gd name="connsiteX12" fmla="*/ 444500 w 3683057"/>
                <a:gd name="connsiteY12" fmla="*/ 582084 h 1280584"/>
                <a:gd name="connsiteX13" fmla="*/ 476250 w 3683057"/>
                <a:gd name="connsiteY13" fmla="*/ 560917 h 1280584"/>
                <a:gd name="connsiteX14" fmla="*/ 550333 w 3683057"/>
                <a:gd name="connsiteY14" fmla="*/ 476250 h 1280584"/>
                <a:gd name="connsiteX15" fmla="*/ 635000 w 3683057"/>
                <a:gd name="connsiteY15" fmla="*/ 444500 h 1280584"/>
                <a:gd name="connsiteX16" fmla="*/ 666750 w 3683057"/>
                <a:gd name="connsiteY16" fmla="*/ 402167 h 1280584"/>
                <a:gd name="connsiteX17" fmla="*/ 698500 w 3683057"/>
                <a:gd name="connsiteY17" fmla="*/ 391584 h 1280584"/>
                <a:gd name="connsiteX18" fmla="*/ 762000 w 3683057"/>
                <a:gd name="connsiteY18" fmla="*/ 349250 h 1280584"/>
                <a:gd name="connsiteX19" fmla="*/ 804333 w 3683057"/>
                <a:gd name="connsiteY19" fmla="*/ 328084 h 1280584"/>
                <a:gd name="connsiteX20" fmla="*/ 836083 w 3683057"/>
                <a:gd name="connsiteY20" fmla="*/ 306917 h 1280584"/>
                <a:gd name="connsiteX21" fmla="*/ 867833 w 3683057"/>
                <a:gd name="connsiteY21" fmla="*/ 296334 h 1280584"/>
                <a:gd name="connsiteX22" fmla="*/ 963083 w 3683057"/>
                <a:gd name="connsiteY22" fmla="*/ 232834 h 1280584"/>
                <a:gd name="connsiteX23" fmla="*/ 994833 w 3683057"/>
                <a:gd name="connsiteY23" fmla="*/ 211667 h 1280584"/>
                <a:gd name="connsiteX24" fmla="*/ 1026583 w 3683057"/>
                <a:gd name="connsiteY24" fmla="*/ 179917 h 1280584"/>
                <a:gd name="connsiteX25" fmla="*/ 1068916 w 3683057"/>
                <a:gd name="connsiteY25" fmla="*/ 169334 h 1280584"/>
                <a:gd name="connsiteX26" fmla="*/ 1143000 w 3683057"/>
                <a:gd name="connsiteY26" fmla="*/ 137584 h 1280584"/>
                <a:gd name="connsiteX27" fmla="*/ 1227666 w 3683057"/>
                <a:gd name="connsiteY27" fmla="*/ 105834 h 1280584"/>
                <a:gd name="connsiteX28" fmla="*/ 1270000 w 3683057"/>
                <a:gd name="connsiteY28" fmla="*/ 84667 h 1280584"/>
                <a:gd name="connsiteX29" fmla="*/ 1375833 w 3683057"/>
                <a:gd name="connsiteY29" fmla="*/ 52917 h 1280584"/>
                <a:gd name="connsiteX30" fmla="*/ 1439333 w 3683057"/>
                <a:gd name="connsiteY30" fmla="*/ 31750 h 1280584"/>
                <a:gd name="connsiteX31" fmla="*/ 1513416 w 3683057"/>
                <a:gd name="connsiteY31" fmla="*/ 21167 h 1280584"/>
                <a:gd name="connsiteX32" fmla="*/ 1566333 w 3683057"/>
                <a:gd name="connsiteY32" fmla="*/ 10584 h 1280584"/>
                <a:gd name="connsiteX33" fmla="*/ 1682750 w 3683057"/>
                <a:gd name="connsiteY33" fmla="*/ 0 h 1280584"/>
                <a:gd name="connsiteX34" fmla="*/ 1905000 w 3683057"/>
                <a:gd name="connsiteY34" fmla="*/ 10584 h 1280584"/>
                <a:gd name="connsiteX35" fmla="*/ 2010833 w 3683057"/>
                <a:gd name="connsiteY35" fmla="*/ 52917 h 1280584"/>
                <a:gd name="connsiteX36" fmla="*/ 2042583 w 3683057"/>
                <a:gd name="connsiteY36" fmla="*/ 63500 h 1280584"/>
                <a:gd name="connsiteX37" fmla="*/ 2169583 w 3683057"/>
                <a:gd name="connsiteY37" fmla="*/ 84667 h 1280584"/>
                <a:gd name="connsiteX38" fmla="*/ 2211916 w 3683057"/>
                <a:gd name="connsiteY38" fmla="*/ 105834 h 1280584"/>
                <a:gd name="connsiteX39" fmla="*/ 2370666 w 3683057"/>
                <a:gd name="connsiteY39" fmla="*/ 127000 h 1280584"/>
                <a:gd name="connsiteX40" fmla="*/ 2402416 w 3683057"/>
                <a:gd name="connsiteY40" fmla="*/ 137584 h 1280584"/>
                <a:gd name="connsiteX41" fmla="*/ 2465916 w 3683057"/>
                <a:gd name="connsiteY41" fmla="*/ 148167 h 1280584"/>
                <a:gd name="connsiteX42" fmla="*/ 2508250 w 3683057"/>
                <a:gd name="connsiteY42" fmla="*/ 169334 h 1280584"/>
                <a:gd name="connsiteX43" fmla="*/ 2550583 w 3683057"/>
                <a:gd name="connsiteY43" fmla="*/ 179917 h 1280584"/>
                <a:gd name="connsiteX44" fmla="*/ 2656416 w 3683057"/>
                <a:gd name="connsiteY44" fmla="*/ 211667 h 1280584"/>
                <a:gd name="connsiteX45" fmla="*/ 2719916 w 3683057"/>
                <a:gd name="connsiteY45" fmla="*/ 232834 h 1280584"/>
                <a:gd name="connsiteX46" fmla="*/ 2741083 w 3683057"/>
                <a:gd name="connsiteY46" fmla="*/ 275167 h 1280584"/>
                <a:gd name="connsiteX47" fmla="*/ 2783416 w 3683057"/>
                <a:gd name="connsiteY47" fmla="*/ 285750 h 1280584"/>
                <a:gd name="connsiteX48" fmla="*/ 2815166 w 3683057"/>
                <a:gd name="connsiteY48" fmla="*/ 306917 h 1280584"/>
                <a:gd name="connsiteX49" fmla="*/ 2868083 w 3683057"/>
                <a:gd name="connsiteY49" fmla="*/ 370417 h 1280584"/>
                <a:gd name="connsiteX50" fmla="*/ 2899833 w 3683057"/>
                <a:gd name="connsiteY50" fmla="*/ 381000 h 1280584"/>
                <a:gd name="connsiteX51" fmla="*/ 2984500 w 3683057"/>
                <a:gd name="connsiteY51" fmla="*/ 412750 h 1280584"/>
                <a:gd name="connsiteX52" fmla="*/ 3016250 w 3683057"/>
                <a:gd name="connsiteY52" fmla="*/ 455084 h 1280584"/>
                <a:gd name="connsiteX53" fmla="*/ 3132666 w 3683057"/>
                <a:gd name="connsiteY53" fmla="*/ 518584 h 1280584"/>
                <a:gd name="connsiteX54" fmla="*/ 3206750 w 3683057"/>
                <a:gd name="connsiteY54" fmla="*/ 571500 h 1280584"/>
                <a:gd name="connsiteX55" fmla="*/ 3270250 w 3683057"/>
                <a:gd name="connsiteY55" fmla="*/ 603250 h 1280584"/>
                <a:gd name="connsiteX56" fmla="*/ 3323166 w 3683057"/>
                <a:gd name="connsiteY56" fmla="*/ 656167 h 1280584"/>
                <a:gd name="connsiteX57" fmla="*/ 3344333 w 3683057"/>
                <a:gd name="connsiteY57" fmla="*/ 687917 h 1280584"/>
                <a:gd name="connsiteX58" fmla="*/ 3407833 w 3683057"/>
                <a:gd name="connsiteY58" fmla="*/ 751417 h 1280584"/>
                <a:gd name="connsiteX59" fmla="*/ 3439583 w 3683057"/>
                <a:gd name="connsiteY59" fmla="*/ 783167 h 1280584"/>
                <a:gd name="connsiteX60" fmla="*/ 3534833 w 3683057"/>
                <a:gd name="connsiteY60" fmla="*/ 867834 h 1280584"/>
                <a:gd name="connsiteX61" fmla="*/ 3577166 w 3683057"/>
                <a:gd name="connsiteY61" fmla="*/ 931334 h 1280584"/>
                <a:gd name="connsiteX62" fmla="*/ 3619500 w 3683057"/>
                <a:gd name="connsiteY62" fmla="*/ 1058334 h 1280584"/>
                <a:gd name="connsiteX63" fmla="*/ 3630083 w 3683057"/>
                <a:gd name="connsiteY63" fmla="*/ 1090084 h 1280584"/>
                <a:gd name="connsiteX64" fmla="*/ 3640666 w 3683057"/>
                <a:gd name="connsiteY64" fmla="*/ 1121834 h 1280584"/>
                <a:gd name="connsiteX65" fmla="*/ 3661833 w 3683057"/>
                <a:gd name="connsiteY65" fmla="*/ 1153584 h 1280584"/>
                <a:gd name="connsiteX66" fmla="*/ 3683000 w 3683057"/>
                <a:gd name="connsiteY66" fmla="*/ 1238250 h 1280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683057" h="1280584">
                  <a:moveTo>
                    <a:pt x="0" y="1280584"/>
                  </a:moveTo>
                  <a:cubicBezTo>
                    <a:pt x="3528" y="1255889"/>
                    <a:pt x="3415" y="1230393"/>
                    <a:pt x="10583" y="1206500"/>
                  </a:cubicBezTo>
                  <a:cubicBezTo>
                    <a:pt x="13166" y="1197890"/>
                    <a:pt x="63457" y="1132485"/>
                    <a:pt x="63500" y="1132417"/>
                  </a:cubicBezTo>
                  <a:cubicBezTo>
                    <a:pt x="111594" y="1055466"/>
                    <a:pt x="62010" y="1125311"/>
                    <a:pt x="95250" y="1047750"/>
                  </a:cubicBezTo>
                  <a:cubicBezTo>
                    <a:pt x="100260" y="1036059"/>
                    <a:pt x="110728" y="1027377"/>
                    <a:pt x="116416" y="1016000"/>
                  </a:cubicBezTo>
                  <a:cubicBezTo>
                    <a:pt x="124912" y="999008"/>
                    <a:pt x="131575" y="981107"/>
                    <a:pt x="137583" y="963084"/>
                  </a:cubicBezTo>
                  <a:cubicBezTo>
                    <a:pt x="139937" y="956022"/>
                    <a:pt x="151952" y="899196"/>
                    <a:pt x="158750" y="889000"/>
                  </a:cubicBezTo>
                  <a:cubicBezTo>
                    <a:pt x="167052" y="876547"/>
                    <a:pt x="179917" y="867833"/>
                    <a:pt x="190500" y="857250"/>
                  </a:cubicBezTo>
                  <a:cubicBezTo>
                    <a:pt x="194028" y="846667"/>
                    <a:pt x="195548" y="835186"/>
                    <a:pt x="201083" y="825500"/>
                  </a:cubicBezTo>
                  <a:cubicBezTo>
                    <a:pt x="220897" y="790826"/>
                    <a:pt x="285480" y="725161"/>
                    <a:pt x="306916" y="709084"/>
                  </a:cubicBezTo>
                  <a:cubicBezTo>
                    <a:pt x="321027" y="698501"/>
                    <a:pt x="335857" y="688813"/>
                    <a:pt x="349250" y="677334"/>
                  </a:cubicBezTo>
                  <a:cubicBezTo>
                    <a:pt x="470619" y="573305"/>
                    <a:pt x="304181" y="711819"/>
                    <a:pt x="402166" y="613834"/>
                  </a:cubicBezTo>
                  <a:cubicBezTo>
                    <a:pt x="414639" y="601361"/>
                    <a:pt x="430146" y="592336"/>
                    <a:pt x="444500" y="582084"/>
                  </a:cubicBezTo>
                  <a:cubicBezTo>
                    <a:pt x="454850" y="574691"/>
                    <a:pt x="467256" y="569911"/>
                    <a:pt x="476250" y="560917"/>
                  </a:cubicBezTo>
                  <a:cubicBezTo>
                    <a:pt x="515252" y="521915"/>
                    <a:pt x="500870" y="509225"/>
                    <a:pt x="550333" y="476250"/>
                  </a:cubicBezTo>
                  <a:cubicBezTo>
                    <a:pt x="562982" y="467817"/>
                    <a:pt x="614956" y="451182"/>
                    <a:pt x="635000" y="444500"/>
                  </a:cubicBezTo>
                  <a:cubicBezTo>
                    <a:pt x="645583" y="430389"/>
                    <a:pt x="653199" y="413459"/>
                    <a:pt x="666750" y="402167"/>
                  </a:cubicBezTo>
                  <a:cubicBezTo>
                    <a:pt x="675320" y="395025"/>
                    <a:pt x="688748" y="397002"/>
                    <a:pt x="698500" y="391584"/>
                  </a:cubicBezTo>
                  <a:cubicBezTo>
                    <a:pt x="720738" y="379230"/>
                    <a:pt x="739246" y="360627"/>
                    <a:pt x="762000" y="349250"/>
                  </a:cubicBezTo>
                  <a:cubicBezTo>
                    <a:pt x="776111" y="342195"/>
                    <a:pt x="790635" y="335911"/>
                    <a:pt x="804333" y="328084"/>
                  </a:cubicBezTo>
                  <a:cubicBezTo>
                    <a:pt x="815377" y="321773"/>
                    <a:pt x="824706" y="312605"/>
                    <a:pt x="836083" y="306917"/>
                  </a:cubicBezTo>
                  <a:cubicBezTo>
                    <a:pt x="846061" y="301928"/>
                    <a:pt x="857250" y="299862"/>
                    <a:pt x="867833" y="296334"/>
                  </a:cubicBezTo>
                  <a:lnTo>
                    <a:pt x="963083" y="232834"/>
                  </a:lnTo>
                  <a:cubicBezTo>
                    <a:pt x="973666" y="225778"/>
                    <a:pt x="985839" y="220661"/>
                    <a:pt x="994833" y="211667"/>
                  </a:cubicBezTo>
                  <a:cubicBezTo>
                    <a:pt x="1005416" y="201084"/>
                    <a:pt x="1013588" y="187343"/>
                    <a:pt x="1026583" y="179917"/>
                  </a:cubicBezTo>
                  <a:cubicBezTo>
                    <a:pt x="1039212" y="172701"/>
                    <a:pt x="1054805" y="172862"/>
                    <a:pt x="1068916" y="169334"/>
                  </a:cubicBezTo>
                  <a:cubicBezTo>
                    <a:pt x="1209335" y="99125"/>
                    <a:pt x="1033983" y="184306"/>
                    <a:pt x="1143000" y="137584"/>
                  </a:cubicBezTo>
                  <a:cubicBezTo>
                    <a:pt x="1220482" y="104377"/>
                    <a:pt x="1149616" y="125346"/>
                    <a:pt x="1227666" y="105834"/>
                  </a:cubicBezTo>
                  <a:cubicBezTo>
                    <a:pt x="1241777" y="98778"/>
                    <a:pt x="1255351" y="90526"/>
                    <a:pt x="1270000" y="84667"/>
                  </a:cubicBezTo>
                  <a:cubicBezTo>
                    <a:pt x="1344844" y="54729"/>
                    <a:pt x="1313455" y="71631"/>
                    <a:pt x="1375833" y="52917"/>
                  </a:cubicBezTo>
                  <a:cubicBezTo>
                    <a:pt x="1397204" y="46506"/>
                    <a:pt x="1417246" y="34905"/>
                    <a:pt x="1439333" y="31750"/>
                  </a:cubicBezTo>
                  <a:cubicBezTo>
                    <a:pt x="1464027" y="28222"/>
                    <a:pt x="1488810" y="25268"/>
                    <a:pt x="1513416" y="21167"/>
                  </a:cubicBezTo>
                  <a:cubicBezTo>
                    <a:pt x="1531160" y="18210"/>
                    <a:pt x="1548484" y="12815"/>
                    <a:pt x="1566333" y="10584"/>
                  </a:cubicBezTo>
                  <a:cubicBezTo>
                    <a:pt x="1604998" y="5751"/>
                    <a:pt x="1643944" y="3528"/>
                    <a:pt x="1682750" y="0"/>
                  </a:cubicBezTo>
                  <a:cubicBezTo>
                    <a:pt x="1756833" y="3528"/>
                    <a:pt x="1831286" y="2394"/>
                    <a:pt x="1905000" y="10584"/>
                  </a:cubicBezTo>
                  <a:cubicBezTo>
                    <a:pt x="1948366" y="15402"/>
                    <a:pt x="1973364" y="36859"/>
                    <a:pt x="2010833" y="52917"/>
                  </a:cubicBezTo>
                  <a:cubicBezTo>
                    <a:pt x="2021087" y="57311"/>
                    <a:pt x="2031644" y="61312"/>
                    <a:pt x="2042583" y="63500"/>
                  </a:cubicBezTo>
                  <a:cubicBezTo>
                    <a:pt x="2084667" y="71917"/>
                    <a:pt x="2169583" y="84667"/>
                    <a:pt x="2169583" y="84667"/>
                  </a:cubicBezTo>
                  <a:cubicBezTo>
                    <a:pt x="2183694" y="91723"/>
                    <a:pt x="2197415" y="99619"/>
                    <a:pt x="2211916" y="105834"/>
                  </a:cubicBezTo>
                  <a:cubicBezTo>
                    <a:pt x="2264088" y="128194"/>
                    <a:pt x="2308243" y="121798"/>
                    <a:pt x="2370666" y="127000"/>
                  </a:cubicBezTo>
                  <a:cubicBezTo>
                    <a:pt x="2381249" y="130528"/>
                    <a:pt x="2391526" y="135164"/>
                    <a:pt x="2402416" y="137584"/>
                  </a:cubicBezTo>
                  <a:cubicBezTo>
                    <a:pt x="2423364" y="142239"/>
                    <a:pt x="2445362" y="142001"/>
                    <a:pt x="2465916" y="148167"/>
                  </a:cubicBezTo>
                  <a:cubicBezTo>
                    <a:pt x="2481028" y="152700"/>
                    <a:pt x="2493478" y="163794"/>
                    <a:pt x="2508250" y="169334"/>
                  </a:cubicBezTo>
                  <a:cubicBezTo>
                    <a:pt x="2521869" y="174441"/>
                    <a:pt x="2536472" y="176389"/>
                    <a:pt x="2550583" y="179917"/>
                  </a:cubicBezTo>
                  <a:cubicBezTo>
                    <a:pt x="2631485" y="220369"/>
                    <a:pt x="2551000" y="185313"/>
                    <a:pt x="2656416" y="211667"/>
                  </a:cubicBezTo>
                  <a:cubicBezTo>
                    <a:pt x="2678061" y="217078"/>
                    <a:pt x="2719916" y="232834"/>
                    <a:pt x="2719916" y="232834"/>
                  </a:cubicBezTo>
                  <a:cubicBezTo>
                    <a:pt x="2726972" y="246945"/>
                    <a:pt x="2728963" y="265067"/>
                    <a:pt x="2741083" y="275167"/>
                  </a:cubicBezTo>
                  <a:cubicBezTo>
                    <a:pt x="2752257" y="284479"/>
                    <a:pt x="2770047" y="280020"/>
                    <a:pt x="2783416" y="285750"/>
                  </a:cubicBezTo>
                  <a:cubicBezTo>
                    <a:pt x="2795107" y="290761"/>
                    <a:pt x="2804583" y="299861"/>
                    <a:pt x="2815166" y="306917"/>
                  </a:cubicBezTo>
                  <a:cubicBezTo>
                    <a:pt x="2830784" y="330344"/>
                    <a:pt x="2843637" y="354120"/>
                    <a:pt x="2868083" y="370417"/>
                  </a:cubicBezTo>
                  <a:cubicBezTo>
                    <a:pt x="2877365" y="376605"/>
                    <a:pt x="2889579" y="376606"/>
                    <a:pt x="2899833" y="381000"/>
                  </a:cubicBezTo>
                  <a:cubicBezTo>
                    <a:pt x="2977314" y="414206"/>
                    <a:pt x="2906449" y="393238"/>
                    <a:pt x="2984500" y="412750"/>
                  </a:cubicBezTo>
                  <a:cubicBezTo>
                    <a:pt x="2995083" y="426861"/>
                    <a:pt x="3003066" y="443365"/>
                    <a:pt x="3016250" y="455084"/>
                  </a:cubicBezTo>
                  <a:cubicBezTo>
                    <a:pt x="3090508" y="521092"/>
                    <a:pt x="3059901" y="478159"/>
                    <a:pt x="3132666" y="518584"/>
                  </a:cubicBezTo>
                  <a:cubicBezTo>
                    <a:pt x="3175819" y="542558"/>
                    <a:pt x="3167070" y="551660"/>
                    <a:pt x="3206750" y="571500"/>
                  </a:cubicBezTo>
                  <a:cubicBezTo>
                    <a:pt x="3294383" y="615317"/>
                    <a:pt x="3179260" y="542592"/>
                    <a:pt x="3270250" y="603250"/>
                  </a:cubicBezTo>
                  <a:cubicBezTo>
                    <a:pt x="3326690" y="687912"/>
                    <a:pt x="3252614" y="585615"/>
                    <a:pt x="3323166" y="656167"/>
                  </a:cubicBezTo>
                  <a:cubicBezTo>
                    <a:pt x="3332160" y="665161"/>
                    <a:pt x="3335883" y="678410"/>
                    <a:pt x="3344333" y="687917"/>
                  </a:cubicBezTo>
                  <a:cubicBezTo>
                    <a:pt x="3364220" y="710290"/>
                    <a:pt x="3386666" y="730250"/>
                    <a:pt x="3407833" y="751417"/>
                  </a:cubicBezTo>
                  <a:cubicBezTo>
                    <a:pt x="3418416" y="762000"/>
                    <a:pt x="3427130" y="774865"/>
                    <a:pt x="3439583" y="783167"/>
                  </a:cubicBezTo>
                  <a:cubicBezTo>
                    <a:pt x="3477757" y="808617"/>
                    <a:pt x="3505836" y="824339"/>
                    <a:pt x="3534833" y="867834"/>
                  </a:cubicBezTo>
                  <a:cubicBezTo>
                    <a:pt x="3548944" y="889001"/>
                    <a:pt x="3569121" y="907200"/>
                    <a:pt x="3577166" y="931334"/>
                  </a:cubicBezTo>
                  <a:lnTo>
                    <a:pt x="3619500" y="1058334"/>
                  </a:lnTo>
                  <a:lnTo>
                    <a:pt x="3630083" y="1090084"/>
                  </a:lnTo>
                  <a:cubicBezTo>
                    <a:pt x="3633611" y="1100667"/>
                    <a:pt x="3634478" y="1112552"/>
                    <a:pt x="3640666" y="1121834"/>
                  </a:cubicBezTo>
                  <a:lnTo>
                    <a:pt x="3661833" y="1153584"/>
                  </a:lnTo>
                  <a:cubicBezTo>
                    <a:pt x="3685231" y="1223777"/>
                    <a:pt x="3683000" y="1194772"/>
                    <a:pt x="3683000" y="123825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 12"/>
            <p:cNvSpPr/>
            <p:nvPr/>
          </p:nvSpPr>
          <p:spPr>
            <a:xfrm rot="10800000">
              <a:off x="1524000" y="4138064"/>
              <a:ext cx="3704167" cy="603250"/>
            </a:xfrm>
            <a:custGeom>
              <a:avLst/>
              <a:gdLst>
                <a:gd name="connsiteX0" fmla="*/ 0 w 3704167"/>
                <a:gd name="connsiteY0" fmla="*/ 603250 h 603250"/>
                <a:gd name="connsiteX1" fmla="*/ 42333 w 3704167"/>
                <a:gd name="connsiteY1" fmla="*/ 550333 h 603250"/>
                <a:gd name="connsiteX2" fmla="*/ 116417 w 3704167"/>
                <a:gd name="connsiteY2" fmla="*/ 476250 h 603250"/>
                <a:gd name="connsiteX3" fmla="*/ 158750 w 3704167"/>
                <a:gd name="connsiteY3" fmla="*/ 433917 h 603250"/>
                <a:gd name="connsiteX4" fmla="*/ 179917 w 3704167"/>
                <a:gd name="connsiteY4" fmla="*/ 402167 h 603250"/>
                <a:gd name="connsiteX5" fmla="*/ 211667 w 3704167"/>
                <a:gd name="connsiteY5" fmla="*/ 381000 h 603250"/>
                <a:gd name="connsiteX6" fmla="*/ 232833 w 3704167"/>
                <a:gd name="connsiteY6" fmla="*/ 349250 h 603250"/>
                <a:gd name="connsiteX7" fmla="*/ 296333 w 3704167"/>
                <a:gd name="connsiteY7" fmla="*/ 328083 h 603250"/>
                <a:gd name="connsiteX8" fmla="*/ 306917 w 3704167"/>
                <a:gd name="connsiteY8" fmla="*/ 296333 h 603250"/>
                <a:gd name="connsiteX9" fmla="*/ 338667 w 3704167"/>
                <a:gd name="connsiteY9" fmla="*/ 285750 h 603250"/>
                <a:gd name="connsiteX10" fmla="*/ 370417 w 3704167"/>
                <a:gd name="connsiteY10" fmla="*/ 264583 h 603250"/>
                <a:gd name="connsiteX11" fmla="*/ 433917 w 3704167"/>
                <a:gd name="connsiteY11" fmla="*/ 243417 h 603250"/>
                <a:gd name="connsiteX12" fmla="*/ 529167 w 3704167"/>
                <a:gd name="connsiteY12" fmla="*/ 179917 h 603250"/>
                <a:gd name="connsiteX13" fmla="*/ 560917 w 3704167"/>
                <a:gd name="connsiteY13" fmla="*/ 158750 h 603250"/>
                <a:gd name="connsiteX14" fmla="*/ 592667 w 3704167"/>
                <a:gd name="connsiteY14" fmla="*/ 148167 h 603250"/>
                <a:gd name="connsiteX15" fmla="*/ 656167 w 3704167"/>
                <a:gd name="connsiteY15" fmla="*/ 116417 h 603250"/>
                <a:gd name="connsiteX16" fmla="*/ 687917 w 3704167"/>
                <a:gd name="connsiteY16" fmla="*/ 95250 h 603250"/>
                <a:gd name="connsiteX17" fmla="*/ 751417 w 3704167"/>
                <a:gd name="connsiteY17" fmla="*/ 74083 h 603250"/>
                <a:gd name="connsiteX18" fmla="*/ 825500 w 3704167"/>
                <a:gd name="connsiteY18" fmla="*/ 42333 h 603250"/>
                <a:gd name="connsiteX19" fmla="*/ 889000 w 3704167"/>
                <a:gd name="connsiteY19" fmla="*/ 31750 h 603250"/>
                <a:gd name="connsiteX20" fmla="*/ 1047750 w 3704167"/>
                <a:gd name="connsiteY20" fmla="*/ 0 h 603250"/>
                <a:gd name="connsiteX21" fmla="*/ 2010833 w 3704167"/>
                <a:gd name="connsiteY21" fmla="*/ 10583 h 603250"/>
                <a:gd name="connsiteX22" fmla="*/ 2127250 w 3704167"/>
                <a:gd name="connsiteY22" fmla="*/ 31750 h 603250"/>
                <a:gd name="connsiteX23" fmla="*/ 2391833 w 3704167"/>
                <a:gd name="connsiteY23" fmla="*/ 42333 h 603250"/>
                <a:gd name="connsiteX24" fmla="*/ 2423583 w 3704167"/>
                <a:gd name="connsiteY24" fmla="*/ 74083 h 603250"/>
                <a:gd name="connsiteX25" fmla="*/ 2455333 w 3704167"/>
                <a:gd name="connsiteY25" fmla="*/ 84667 h 603250"/>
                <a:gd name="connsiteX26" fmla="*/ 2645833 w 3704167"/>
                <a:gd name="connsiteY26" fmla="*/ 105833 h 603250"/>
                <a:gd name="connsiteX27" fmla="*/ 2783417 w 3704167"/>
                <a:gd name="connsiteY27" fmla="*/ 127000 h 603250"/>
                <a:gd name="connsiteX28" fmla="*/ 2815167 w 3704167"/>
                <a:gd name="connsiteY28" fmla="*/ 137583 h 603250"/>
                <a:gd name="connsiteX29" fmla="*/ 2846917 w 3704167"/>
                <a:gd name="connsiteY29" fmla="*/ 169333 h 603250"/>
                <a:gd name="connsiteX30" fmla="*/ 2910417 w 3704167"/>
                <a:gd name="connsiteY30" fmla="*/ 190500 h 603250"/>
                <a:gd name="connsiteX31" fmla="*/ 2984500 w 3704167"/>
                <a:gd name="connsiteY31" fmla="*/ 222250 h 603250"/>
                <a:gd name="connsiteX32" fmla="*/ 3026833 w 3704167"/>
                <a:gd name="connsiteY32" fmla="*/ 243417 h 603250"/>
                <a:gd name="connsiteX33" fmla="*/ 3100917 w 3704167"/>
                <a:gd name="connsiteY33" fmla="*/ 254000 h 603250"/>
                <a:gd name="connsiteX34" fmla="*/ 3153833 w 3704167"/>
                <a:gd name="connsiteY34" fmla="*/ 264583 h 603250"/>
                <a:gd name="connsiteX35" fmla="*/ 3217333 w 3704167"/>
                <a:gd name="connsiteY35" fmla="*/ 285750 h 603250"/>
                <a:gd name="connsiteX36" fmla="*/ 3249083 w 3704167"/>
                <a:gd name="connsiteY36" fmla="*/ 296333 h 603250"/>
                <a:gd name="connsiteX37" fmla="*/ 3333750 w 3704167"/>
                <a:gd name="connsiteY37" fmla="*/ 349250 h 603250"/>
                <a:gd name="connsiteX38" fmla="*/ 3365500 w 3704167"/>
                <a:gd name="connsiteY38" fmla="*/ 359833 h 603250"/>
                <a:gd name="connsiteX39" fmla="*/ 3429000 w 3704167"/>
                <a:gd name="connsiteY39" fmla="*/ 391583 h 603250"/>
                <a:gd name="connsiteX40" fmla="*/ 3492500 w 3704167"/>
                <a:gd name="connsiteY40" fmla="*/ 423333 h 603250"/>
                <a:gd name="connsiteX41" fmla="*/ 3587750 w 3704167"/>
                <a:gd name="connsiteY41" fmla="*/ 476250 h 603250"/>
                <a:gd name="connsiteX42" fmla="*/ 3640667 w 3704167"/>
                <a:gd name="connsiteY42" fmla="*/ 529167 h 603250"/>
                <a:gd name="connsiteX43" fmla="*/ 3672417 w 3704167"/>
                <a:gd name="connsiteY43" fmla="*/ 560917 h 603250"/>
                <a:gd name="connsiteX44" fmla="*/ 3704167 w 3704167"/>
                <a:gd name="connsiteY44" fmla="*/ 560917 h 60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704167" h="603250">
                  <a:moveTo>
                    <a:pt x="0" y="603250"/>
                  </a:moveTo>
                  <a:cubicBezTo>
                    <a:pt x="14111" y="585611"/>
                    <a:pt x="29047" y="568601"/>
                    <a:pt x="42333" y="550333"/>
                  </a:cubicBezTo>
                  <a:cubicBezTo>
                    <a:pt x="96677" y="475610"/>
                    <a:pt x="57980" y="495728"/>
                    <a:pt x="116417" y="476250"/>
                  </a:cubicBezTo>
                  <a:cubicBezTo>
                    <a:pt x="139507" y="406978"/>
                    <a:pt x="107437" y="474967"/>
                    <a:pt x="158750" y="433917"/>
                  </a:cubicBezTo>
                  <a:cubicBezTo>
                    <a:pt x="168682" y="425971"/>
                    <a:pt x="170923" y="411161"/>
                    <a:pt x="179917" y="402167"/>
                  </a:cubicBezTo>
                  <a:cubicBezTo>
                    <a:pt x="188911" y="393173"/>
                    <a:pt x="201084" y="388056"/>
                    <a:pt x="211667" y="381000"/>
                  </a:cubicBezTo>
                  <a:cubicBezTo>
                    <a:pt x="218722" y="370417"/>
                    <a:pt x="222047" y="355991"/>
                    <a:pt x="232833" y="349250"/>
                  </a:cubicBezTo>
                  <a:cubicBezTo>
                    <a:pt x="251753" y="337425"/>
                    <a:pt x="296333" y="328083"/>
                    <a:pt x="296333" y="328083"/>
                  </a:cubicBezTo>
                  <a:cubicBezTo>
                    <a:pt x="299861" y="317500"/>
                    <a:pt x="299029" y="304221"/>
                    <a:pt x="306917" y="296333"/>
                  </a:cubicBezTo>
                  <a:cubicBezTo>
                    <a:pt x="314805" y="288445"/>
                    <a:pt x="328689" y="290739"/>
                    <a:pt x="338667" y="285750"/>
                  </a:cubicBezTo>
                  <a:cubicBezTo>
                    <a:pt x="350044" y="280062"/>
                    <a:pt x="358794" y="269749"/>
                    <a:pt x="370417" y="264583"/>
                  </a:cubicBezTo>
                  <a:cubicBezTo>
                    <a:pt x="390806" y="255521"/>
                    <a:pt x="433917" y="243417"/>
                    <a:pt x="433917" y="243417"/>
                  </a:cubicBezTo>
                  <a:lnTo>
                    <a:pt x="529167" y="179917"/>
                  </a:lnTo>
                  <a:cubicBezTo>
                    <a:pt x="539750" y="172861"/>
                    <a:pt x="548850" y="162772"/>
                    <a:pt x="560917" y="158750"/>
                  </a:cubicBezTo>
                  <a:lnTo>
                    <a:pt x="592667" y="148167"/>
                  </a:lnTo>
                  <a:cubicBezTo>
                    <a:pt x="683659" y="87505"/>
                    <a:pt x="568533" y="160234"/>
                    <a:pt x="656167" y="116417"/>
                  </a:cubicBezTo>
                  <a:cubicBezTo>
                    <a:pt x="667544" y="110729"/>
                    <a:pt x="676294" y="100416"/>
                    <a:pt x="687917" y="95250"/>
                  </a:cubicBezTo>
                  <a:cubicBezTo>
                    <a:pt x="708306" y="86188"/>
                    <a:pt x="731461" y="84061"/>
                    <a:pt x="751417" y="74083"/>
                  </a:cubicBezTo>
                  <a:cubicBezTo>
                    <a:pt x="777296" y="61144"/>
                    <a:pt x="797474" y="48561"/>
                    <a:pt x="825500" y="42333"/>
                  </a:cubicBezTo>
                  <a:cubicBezTo>
                    <a:pt x="846448" y="37678"/>
                    <a:pt x="868182" y="36954"/>
                    <a:pt x="889000" y="31750"/>
                  </a:cubicBezTo>
                  <a:cubicBezTo>
                    <a:pt x="1039092" y="-5773"/>
                    <a:pt x="849736" y="22001"/>
                    <a:pt x="1047750" y="0"/>
                  </a:cubicBezTo>
                  <a:lnTo>
                    <a:pt x="2010833" y="10583"/>
                  </a:lnTo>
                  <a:cubicBezTo>
                    <a:pt x="2089837" y="12212"/>
                    <a:pt x="2055168" y="26945"/>
                    <a:pt x="2127250" y="31750"/>
                  </a:cubicBezTo>
                  <a:cubicBezTo>
                    <a:pt x="2215319" y="37621"/>
                    <a:pt x="2303639" y="38805"/>
                    <a:pt x="2391833" y="42333"/>
                  </a:cubicBezTo>
                  <a:cubicBezTo>
                    <a:pt x="2402416" y="52916"/>
                    <a:pt x="2411130" y="65781"/>
                    <a:pt x="2423583" y="74083"/>
                  </a:cubicBezTo>
                  <a:cubicBezTo>
                    <a:pt x="2432865" y="80271"/>
                    <a:pt x="2444443" y="82247"/>
                    <a:pt x="2455333" y="84667"/>
                  </a:cubicBezTo>
                  <a:cubicBezTo>
                    <a:pt x="2523042" y="99714"/>
                    <a:pt x="2572067" y="98456"/>
                    <a:pt x="2645833" y="105833"/>
                  </a:cubicBezTo>
                  <a:cubicBezTo>
                    <a:pt x="2688667" y="110116"/>
                    <a:pt x="2740356" y="116235"/>
                    <a:pt x="2783417" y="127000"/>
                  </a:cubicBezTo>
                  <a:cubicBezTo>
                    <a:pt x="2794240" y="129706"/>
                    <a:pt x="2804584" y="134055"/>
                    <a:pt x="2815167" y="137583"/>
                  </a:cubicBezTo>
                  <a:cubicBezTo>
                    <a:pt x="2825750" y="148166"/>
                    <a:pt x="2833833" y="162064"/>
                    <a:pt x="2846917" y="169333"/>
                  </a:cubicBezTo>
                  <a:cubicBezTo>
                    <a:pt x="2866421" y="180169"/>
                    <a:pt x="2910417" y="190500"/>
                    <a:pt x="2910417" y="190500"/>
                  </a:cubicBezTo>
                  <a:cubicBezTo>
                    <a:pt x="2974761" y="233396"/>
                    <a:pt x="2906395" y="192960"/>
                    <a:pt x="2984500" y="222250"/>
                  </a:cubicBezTo>
                  <a:cubicBezTo>
                    <a:pt x="2999272" y="227790"/>
                    <a:pt x="3011612" y="239266"/>
                    <a:pt x="3026833" y="243417"/>
                  </a:cubicBezTo>
                  <a:cubicBezTo>
                    <a:pt x="3050899" y="249981"/>
                    <a:pt x="3076311" y="249899"/>
                    <a:pt x="3100917" y="254000"/>
                  </a:cubicBezTo>
                  <a:cubicBezTo>
                    <a:pt x="3118660" y="256957"/>
                    <a:pt x="3136479" y="259850"/>
                    <a:pt x="3153833" y="264583"/>
                  </a:cubicBezTo>
                  <a:cubicBezTo>
                    <a:pt x="3175358" y="270454"/>
                    <a:pt x="3196166" y="278694"/>
                    <a:pt x="3217333" y="285750"/>
                  </a:cubicBezTo>
                  <a:lnTo>
                    <a:pt x="3249083" y="296333"/>
                  </a:lnTo>
                  <a:cubicBezTo>
                    <a:pt x="3282626" y="346647"/>
                    <a:pt x="3258183" y="324061"/>
                    <a:pt x="3333750" y="349250"/>
                  </a:cubicBezTo>
                  <a:lnTo>
                    <a:pt x="3365500" y="359833"/>
                  </a:lnTo>
                  <a:cubicBezTo>
                    <a:pt x="3456492" y="420495"/>
                    <a:pt x="3341366" y="347766"/>
                    <a:pt x="3429000" y="391583"/>
                  </a:cubicBezTo>
                  <a:cubicBezTo>
                    <a:pt x="3511064" y="432615"/>
                    <a:pt x="3412696" y="396732"/>
                    <a:pt x="3492500" y="423333"/>
                  </a:cubicBezTo>
                  <a:cubicBezTo>
                    <a:pt x="3565282" y="471855"/>
                    <a:pt x="3531866" y="457623"/>
                    <a:pt x="3587750" y="476250"/>
                  </a:cubicBezTo>
                  <a:cubicBezTo>
                    <a:pt x="3626556" y="534458"/>
                    <a:pt x="3587750" y="485069"/>
                    <a:pt x="3640667" y="529167"/>
                  </a:cubicBezTo>
                  <a:cubicBezTo>
                    <a:pt x="3652165" y="538749"/>
                    <a:pt x="3659030" y="554224"/>
                    <a:pt x="3672417" y="560917"/>
                  </a:cubicBezTo>
                  <a:cubicBezTo>
                    <a:pt x="3681883" y="565650"/>
                    <a:pt x="3693584" y="560917"/>
                    <a:pt x="3704167" y="56091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517655" y="3539071"/>
              <a:ext cx="3704167" cy="603250"/>
            </a:xfrm>
            <a:custGeom>
              <a:avLst/>
              <a:gdLst>
                <a:gd name="connsiteX0" fmla="*/ 0 w 3704167"/>
                <a:gd name="connsiteY0" fmla="*/ 603250 h 603250"/>
                <a:gd name="connsiteX1" fmla="*/ 42333 w 3704167"/>
                <a:gd name="connsiteY1" fmla="*/ 550333 h 603250"/>
                <a:gd name="connsiteX2" fmla="*/ 116417 w 3704167"/>
                <a:gd name="connsiteY2" fmla="*/ 476250 h 603250"/>
                <a:gd name="connsiteX3" fmla="*/ 158750 w 3704167"/>
                <a:gd name="connsiteY3" fmla="*/ 433917 h 603250"/>
                <a:gd name="connsiteX4" fmla="*/ 179917 w 3704167"/>
                <a:gd name="connsiteY4" fmla="*/ 402167 h 603250"/>
                <a:gd name="connsiteX5" fmla="*/ 211667 w 3704167"/>
                <a:gd name="connsiteY5" fmla="*/ 381000 h 603250"/>
                <a:gd name="connsiteX6" fmla="*/ 232833 w 3704167"/>
                <a:gd name="connsiteY6" fmla="*/ 349250 h 603250"/>
                <a:gd name="connsiteX7" fmla="*/ 296333 w 3704167"/>
                <a:gd name="connsiteY7" fmla="*/ 328083 h 603250"/>
                <a:gd name="connsiteX8" fmla="*/ 306917 w 3704167"/>
                <a:gd name="connsiteY8" fmla="*/ 296333 h 603250"/>
                <a:gd name="connsiteX9" fmla="*/ 338667 w 3704167"/>
                <a:gd name="connsiteY9" fmla="*/ 285750 h 603250"/>
                <a:gd name="connsiteX10" fmla="*/ 370417 w 3704167"/>
                <a:gd name="connsiteY10" fmla="*/ 264583 h 603250"/>
                <a:gd name="connsiteX11" fmla="*/ 433917 w 3704167"/>
                <a:gd name="connsiteY11" fmla="*/ 243417 h 603250"/>
                <a:gd name="connsiteX12" fmla="*/ 529167 w 3704167"/>
                <a:gd name="connsiteY12" fmla="*/ 179917 h 603250"/>
                <a:gd name="connsiteX13" fmla="*/ 560917 w 3704167"/>
                <a:gd name="connsiteY13" fmla="*/ 158750 h 603250"/>
                <a:gd name="connsiteX14" fmla="*/ 592667 w 3704167"/>
                <a:gd name="connsiteY14" fmla="*/ 148167 h 603250"/>
                <a:gd name="connsiteX15" fmla="*/ 656167 w 3704167"/>
                <a:gd name="connsiteY15" fmla="*/ 116417 h 603250"/>
                <a:gd name="connsiteX16" fmla="*/ 687917 w 3704167"/>
                <a:gd name="connsiteY16" fmla="*/ 95250 h 603250"/>
                <a:gd name="connsiteX17" fmla="*/ 751417 w 3704167"/>
                <a:gd name="connsiteY17" fmla="*/ 74083 h 603250"/>
                <a:gd name="connsiteX18" fmla="*/ 825500 w 3704167"/>
                <a:gd name="connsiteY18" fmla="*/ 42333 h 603250"/>
                <a:gd name="connsiteX19" fmla="*/ 889000 w 3704167"/>
                <a:gd name="connsiteY19" fmla="*/ 31750 h 603250"/>
                <a:gd name="connsiteX20" fmla="*/ 1047750 w 3704167"/>
                <a:gd name="connsiteY20" fmla="*/ 0 h 603250"/>
                <a:gd name="connsiteX21" fmla="*/ 2010833 w 3704167"/>
                <a:gd name="connsiteY21" fmla="*/ 10583 h 603250"/>
                <a:gd name="connsiteX22" fmla="*/ 2127250 w 3704167"/>
                <a:gd name="connsiteY22" fmla="*/ 31750 h 603250"/>
                <a:gd name="connsiteX23" fmla="*/ 2391833 w 3704167"/>
                <a:gd name="connsiteY23" fmla="*/ 42333 h 603250"/>
                <a:gd name="connsiteX24" fmla="*/ 2423583 w 3704167"/>
                <a:gd name="connsiteY24" fmla="*/ 74083 h 603250"/>
                <a:gd name="connsiteX25" fmla="*/ 2455333 w 3704167"/>
                <a:gd name="connsiteY25" fmla="*/ 84667 h 603250"/>
                <a:gd name="connsiteX26" fmla="*/ 2645833 w 3704167"/>
                <a:gd name="connsiteY26" fmla="*/ 105833 h 603250"/>
                <a:gd name="connsiteX27" fmla="*/ 2783417 w 3704167"/>
                <a:gd name="connsiteY27" fmla="*/ 127000 h 603250"/>
                <a:gd name="connsiteX28" fmla="*/ 2815167 w 3704167"/>
                <a:gd name="connsiteY28" fmla="*/ 137583 h 603250"/>
                <a:gd name="connsiteX29" fmla="*/ 2846917 w 3704167"/>
                <a:gd name="connsiteY29" fmla="*/ 169333 h 603250"/>
                <a:gd name="connsiteX30" fmla="*/ 2910417 w 3704167"/>
                <a:gd name="connsiteY30" fmla="*/ 190500 h 603250"/>
                <a:gd name="connsiteX31" fmla="*/ 2984500 w 3704167"/>
                <a:gd name="connsiteY31" fmla="*/ 222250 h 603250"/>
                <a:gd name="connsiteX32" fmla="*/ 3026833 w 3704167"/>
                <a:gd name="connsiteY32" fmla="*/ 243417 h 603250"/>
                <a:gd name="connsiteX33" fmla="*/ 3100917 w 3704167"/>
                <a:gd name="connsiteY33" fmla="*/ 254000 h 603250"/>
                <a:gd name="connsiteX34" fmla="*/ 3153833 w 3704167"/>
                <a:gd name="connsiteY34" fmla="*/ 264583 h 603250"/>
                <a:gd name="connsiteX35" fmla="*/ 3217333 w 3704167"/>
                <a:gd name="connsiteY35" fmla="*/ 285750 h 603250"/>
                <a:gd name="connsiteX36" fmla="*/ 3249083 w 3704167"/>
                <a:gd name="connsiteY36" fmla="*/ 296333 h 603250"/>
                <a:gd name="connsiteX37" fmla="*/ 3333750 w 3704167"/>
                <a:gd name="connsiteY37" fmla="*/ 349250 h 603250"/>
                <a:gd name="connsiteX38" fmla="*/ 3365500 w 3704167"/>
                <a:gd name="connsiteY38" fmla="*/ 359833 h 603250"/>
                <a:gd name="connsiteX39" fmla="*/ 3429000 w 3704167"/>
                <a:gd name="connsiteY39" fmla="*/ 391583 h 603250"/>
                <a:gd name="connsiteX40" fmla="*/ 3492500 w 3704167"/>
                <a:gd name="connsiteY40" fmla="*/ 423333 h 603250"/>
                <a:gd name="connsiteX41" fmla="*/ 3587750 w 3704167"/>
                <a:gd name="connsiteY41" fmla="*/ 476250 h 603250"/>
                <a:gd name="connsiteX42" fmla="*/ 3640667 w 3704167"/>
                <a:gd name="connsiteY42" fmla="*/ 529167 h 603250"/>
                <a:gd name="connsiteX43" fmla="*/ 3672417 w 3704167"/>
                <a:gd name="connsiteY43" fmla="*/ 560917 h 603250"/>
                <a:gd name="connsiteX44" fmla="*/ 3704167 w 3704167"/>
                <a:gd name="connsiteY44" fmla="*/ 560917 h 603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3704167" h="603250">
                  <a:moveTo>
                    <a:pt x="0" y="603250"/>
                  </a:moveTo>
                  <a:cubicBezTo>
                    <a:pt x="14111" y="585611"/>
                    <a:pt x="29047" y="568601"/>
                    <a:pt x="42333" y="550333"/>
                  </a:cubicBezTo>
                  <a:cubicBezTo>
                    <a:pt x="96677" y="475610"/>
                    <a:pt x="57980" y="495728"/>
                    <a:pt x="116417" y="476250"/>
                  </a:cubicBezTo>
                  <a:cubicBezTo>
                    <a:pt x="139507" y="406978"/>
                    <a:pt x="107437" y="474967"/>
                    <a:pt x="158750" y="433917"/>
                  </a:cubicBezTo>
                  <a:cubicBezTo>
                    <a:pt x="168682" y="425971"/>
                    <a:pt x="170923" y="411161"/>
                    <a:pt x="179917" y="402167"/>
                  </a:cubicBezTo>
                  <a:cubicBezTo>
                    <a:pt x="188911" y="393173"/>
                    <a:pt x="201084" y="388056"/>
                    <a:pt x="211667" y="381000"/>
                  </a:cubicBezTo>
                  <a:cubicBezTo>
                    <a:pt x="218722" y="370417"/>
                    <a:pt x="222047" y="355991"/>
                    <a:pt x="232833" y="349250"/>
                  </a:cubicBezTo>
                  <a:cubicBezTo>
                    <a:pt x="251753" y="337425"/>
                    <a:pt x="296333" y="328083"/>
                    <a:pt x="296333" y="328083"/>
                  </a:cubicBezTo>
                  <a:cubicBezTo>
                    <a:pt x="299861" y="317500"/>
                    <a:pt x="299029" y="304221"/>
                    <a:pt x="306917" y="296333"/>
                  </a:cubicBezTo>
                  <a:cubicBezTo>
                    <a:pt x="314805" y="288445"/>
                    <a:pt x="328689" y="290739"/>
                    <a:pt x="338667" y="285750"/>
                  </a:cubicBezTo>
                  <a:cubicBezTo>
                    <a:pt x="350044" y="280062"/>
                    <a:pt x="358794" y="269749"/>
                    <a:pt x="370417" y="264583"/>
                  </a:cubicBezTo>
                  <a:cubicBezTo>
                    <a:pt x="390806" y="255521"/>
                    <a:pt x="433917" y="243417"/>
                    <a:pt x="433917" y="243417"/>
                  </a:cubicBezTo>
                  <a:lnTo>
                    <a:pt x="529167" y="179917"/>
                  </a:lnTo>
                  <a:cubicBezTo>
                    <a:pt x="539750" y="172861"/>
                    <a:pt x="548850" y="162772"/>
                    <a:pt x="560917" y="158750"/>
                  </a:cubicBezTo>
                  <a:lnTo>
                    <a:pt x="592667" y="148167"/>
                  </a:lnTo>
                  <a:cubicBezTo>
                    <a:pt x="683659" y="87505"/>
                    <a:pt x="568533" y="160234"/>
                    <a:pt x="656167" y="116417"/>
                  </a:cubicBezTo>
                  <a:cubicBezTo>
                    <a:pt x="667544" y="110729"/>
                    <a:pt x="676294" y="100416"/>
                    <a:pt x="687917" y="95250"/>
                  </a:cubicBezTo>
                  <a:cubicBezTo>
                    <a:pt x="708306" y="86188"/>
                    <a:pt x="731461" y="84061"/>
                    <a:pt x="751417" y="74083"/>
                  </a:cubicBezTo>
                  <a:cubicBezTo>
                    <a:pt x="777296" y="61144"/>
                    <a:pt x="797474" y="48561"/>
                    <a:pt x="825500" y="42333"/>
                  </a:cubicBezTo>
                  <a:cubicBezTo>
                    <a:pt x="846448" y="37678"/>
                    <a:pt x="868182" y="36954"/>
                    <a:pt x="889000" y="31750"/>
                  </a:cubicBezTo>
                  <a:cubicBezTo>
                    <a:pt x="1039092" y="-5773"/>
                    <a:pt x="849736" y="22001"/>
                    <a:pt x="1047750" y="0"/>
                  </a:cubicBezTo>
                  <a:lnTo>
                    <a:pt x="2010833" y="10583"/>
                  </a:lnTo>
                  <a:cubicBezTo>
                    <a:pt x="2089837" y="12212"/>
                    <a:pt x="2055168" y="26945"/>
                    <a:pt x="2127250" y="31750"/>
                  </a:cubicBezTo>
                  <a:cubicBezTo>
                    <a:pt x="2215319" y="37621"/>
                    <a:pt x="2303639" y="38805"/>
                    <a:pt x="2391833" y="42333"/>
                  </a:cubicBezTo>
                  <a:cubicBezTo>
                    <a:pt x="2402416" y="52916"/>
                    <a:pt x="2411130" y="65781"/>
                    <a:pt x="2423583" y="74083"/>
                  </a:cubicBezTo>
                  <a:cubicBezTo>
                    <a:pt x="2432865" y="80271"/>
                    <a:pt x="2444443" y="82247"/>
                    <a:pt x="2455333" y="84667"/>
                  </a:cubicBezTo>
                  <a:cubicBezTo>
                    <a:pt x="2523042" y="99714"/>
                    <a:pt x="2572067" y="98456"/>
                    <a:pt x="2645833" y="105833"/>
                  </a:cubicBezTo>
                  <a:cubicBezTo>
                    <a:pt x="2688667" y="110116"/>
                    <a:pt x="2740356" y="116235"/>
                    <a:pt x="2783417" y="127000"/>
                  </a:cubicBezTo>
                  <a:cubicBezTo>
                    <a:pt x="2794240" y="129706"/>
                    <a:pt x="2804584" y="134055"/>
                    <a:pt x="2815167" y="137583"/>
                  </a:cubicBezTo>
                  <a:cubicBezTo>
                    <a:pt x="2825750" y="148166"/>
                    <a:pt x="2833833" y="162064"/>
                    <a:pt x="2846917" y="169333"/>
                  </a:cubicBezTo>
                  <a:cubicBezTo>
                    <a:pt x="2866421" y="180169"/>
                    <a:pt x="2910417" y="190500"/>
                    <a:pt x="2910417" y="190500"/>
                  </a:cubicBezTo>
                  <a:cubicBezTo>
                    <a:pt x="2974761" y="233396"/>
                    <a:pt x="2906395" y="192960"/>
                    <a:pt x="2984500" y="222250"/>
                  </a:cubicBezTo>
                  <a:cubicBezTo>
                    <a:pt x="2999272" y="227790"/>
                    <a:pt x="3011612" y="239266"/>
                    <a:pt x="3026833" y="243417"/>
                  </a:cubicBezTo>
                  <a:cubicBezTo>
                    <a:pt x="3050899" y="249981"/>
                    <a:pt x="3076311" y="249899"/>
                    <a:pt x="3100917" y="254000"/>
                  </a:cubicBezTo>
                  <a:cubicBezTo>
                    <a:pt x="3118660" y="256957"/>
                    <a:pt x="3136479" y="259850"/>
                    <a:pt x="3153833" y="264583"/>
                  </a:cubicBezTo>
                  <a:cubicBezTo>
                    <a:pt x="3175358" y="270454"/>
                    <a:pt x="3196166" y="278694"/>
                    <a:pt x="3217333" y="285750"/>
                  </a:cubicBezTo>
                  <a:lnTo>
                    <a:pt x="3249083" y="296333"/>
                  </a:lnTo>
                  <a:cubicBezTo>
                    <a:pt x="3282626" y="346647"/>
                    <a:pt x="3258183" y="324061"/>
                    <a:pt x="3333750" y="349250"/>
                  </a:cubicBezTo>
                  <a:lnTo>
                    <a:pt x="3365500" y="359833"/>
                  </a:lnTo>
                  <a:cubicBezTo>
                    <a:pt x="3456492" y="420495"/>
                    <a:pt x="3341366" y="347766"/>
                    <a:pt x="3429000" y="391583"/>
                  </a:cubicBezTo>
                  <a:cubicBezTo>
                    <a:pt x="3511064" y="432615"/>
                    <a:pt x="3412696" y="396732"/>
                    <a:pt x="3492500" y="423333"/>
                  </a:cubicBezTo>
                  <a:cubicBezTo>
                    <a:pt x="3565282" y="471855"/>
                    <a:pt x="3531866" y="457623"/>
                    <a:pt x="3587750" y="476250"/>
                  </a:cubicBezTo>
                  <a:cubicBezTo>
                    <a:pt x="3626556" y="534458"/>
                    <a:pt x="3587750" y="485069"/>
                    <a:pt x="3640667" y="529167"/>
                  </a:cubicBezTo>
                  <a:cubicBezTo>
                    <a:pt x="3652165" y="538749"/>
                    <a:pt x="3659030" y="554224"/>
                    <a:pt x="3672417" y="560917"/>
                  </a:cubicBezTo>
                  <a:cubicBezTo>
                    <a:pt x="3681883" y="565650"/>
                    <a:pt x="3693584" y="560917"/>
                    <a:pt x="3704167" y="560917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 15"/>
            <p:cNvSpPr/>
            <p:nvPr/>
          </p:nvSpPr>
          <p:spPr>
            <a:xfrm rot="10800000">
              <a:off x="1545110" y="4142321"/>
              <a:ext cx="3683057" cy="1280584"/>
            </a:xfrm>
            <a:custGeom>
              <a:avLst/>
              <a:gdLst>
                <a:gd name="connsiteX0" fmla="*/ 0 w 3683057"/>
                <a:gd name="connsiteY0" fmla="*/ 1280584 h 1280584"/>
                <a:gd name="connsiteX1" fmla="*/ 10583 w 3683057"/>
                <a:gd name="connsiteY1" fmla="*/ 1206500 h 1280584"/>
                <a:gd name="connsiteX2" fmla="*/ 63500 w 3683057"/>
                <a:gd name="connsiteY2" fmla="*/ 1132417 h 1280584"/>
                <a:gd name="connsiteX3" fmla="*/ 95250 w 3683057"/>
                <a:gd name="connsiteY3" fmla="*/ 1047750 h 1280584"/>
                <a:gd name="connsiteX4" fmla="*/ 116416 w 3683057"/>
                <a:gd name="connsiteY4" fmla="*/ 1016000 h 1280584"/>
                <a:gd name="connsiteX5" fmla="*/ 137583 w 3683057"/>
                <a:gd name="connsiteY5" fmla="*/ 963084 h 1280584"/>
                <a:gd name="connsiteX6" fmla="*/ 158750 w 3683057"/>
                <a:gd name="connsiteY6" fmla="*/ 889000 h 1280584"/>
                <a:gd name="connsiteX7" fmla="*/ 190500 w 3683057"/>
                <a:gd name="connsiteY7" fmla="*/ 857250 h 1280584"/>
                <a:gd name="connsiteX8" fmla="*/ 201083 w 3683057"/>
                <a:gd name="connsiteY8" fmla="*/ 825500 h 1280584"/>
                <a:gd name="connsiteX9" fmla="*/ 306916 w 3683057"/>
                <a:gd name="connsiteY9" fmla="*/ 709084 h 1280584"/>
                <a:gd name="connsiteX10" fmla="*/ 349250 w 3683057"/>
                <a:gd name="connsiteY10" fmla="*/ 677334 h 1280584"/>
                <a:gd name="connsiteX11" fmla="*/ 402166 w 3683057"/>
                <a:gd name="connsiteY11" fmla="*/ 613834 h 1280584"/>
                <a:gd name="connsiteX12" fmla="*/ 444500 w 3683057"/>
                <a:gd name="connsiteY12" fmla="*/ 582084 h 1280584"/>
                <a:gd name="connsiteX13" fmla="*/ 476250 w 3683057"/>
                <a:gd name="connsiteY13" fmla="*/ 560917 h 1280584"/>
                <a:gd name="connsiteX14" fmla="*/ 550333 w 3683057"/>
                <a:gd name="connsiteY14" fmla="*/ 476250 h 1280584"/>
                <a:gd name="connsiteX15" fmla="*/ 635000 w 3683057"/>
                <a:gd name="connsiteY15" fmla="*/ 444500 h 1280584"/>
                <a:gd name="connsiteX16" fmla="*/ 666750 w 3683057"/>
                <a:gd name="connsiteY16" fmla="*/ 402167 h 1280584"/>
                <a:gd name="connsiteX17" fmla="*/ 698500 w 3683057"/>
                <a:gd name="connsiteY17" fmla="*/ 391584 h 1280584"/>
                <a:gd name="connsiteX18" fmla="*/ 762000 w 3683057"/>
                <a:gd name="connsiteY18" fmla="*/ 349250 h 1280584"/>
                <a:gd name="connsiteX19" fmla="*/ 804333 w 3683057"/>
                <a:gd name="connsiteY19" fmla="*/ 328084 h 1280584"/>
                <a:gd name="connsiteX20" fmla="*/ 836083 w 3683057"/>
                <a:gd name="connsiteY20" fmla="*/ 306917 h 1280584"/>
                <a:gd name="connsiteX21" fmla="*/ 867833 w 3683057"/>
                <a:gd name="connsiteY21" fmla="*/ 296334 h 1280584"/>
                <a:gd name="connsiteX22" fmla="*/ 963083 w 3683057"/>
                <a:gd name="connsiteY22" fmla="*/ 232834 h 1280584"/>
                <a:gd name="connsiteX23" fmla="*/ 994833 w 3683057"/>
                <a:gd name="connsiteY23" fmla="*/ 211667 h 1280584"/>
                <a:gd name="connsiteX24" fmla="*/ 1026583 w 3683057"/>
                <a:gd name="connsiteY24" fmla="*/ 179917 h 1280584"/>
                <a:gd name="connsiteX25" fmla="*/ 1068916 w 3683057"/>
                <a:gd name="connsiteY25" fmla="*/ 169334 h 1280584"/>
                <a:gd name="connsiteX26" fmla="*/ 1143000 w 3683057"/>
                <a:gd name="connsiteY26" fmla="*/ 137584 h 1280584"/>
                <a:gd name="connsiteX27" fmla="*/ 1227666 w 3683057"/>
                <a:gd name="connsiteY27" fmla="*/ 105834 h 1280584"/>
                <a:gd name="connsiteX28" fmla="*/ 1270000 w 3683057"/>
                <a:gd name="connsiteY28" fmla="*/ 84667 h 1280584"/>
                <a:gd name="connsiteX29" fmla="*/ 1375833 w 3683057"/>
                <a:gd name="connsiteY29" fmla="*/ 52917 h 1280584"/>
                <a:gd name="connsiteX30" fmla="*/ 1439333 w 3683057"/>
                <a:gd name="connsiteY30" fmla="*/ 31750 h 1280584"/>
                <a:gd name="connsiteX31" fmla="*/ 1513416 w 3683057"/>
                <a:gd name="connsiteY31" fmla="*/ 21167 h 1280584"/>
                <a:gd name="connsiteX32" fmla="*/ 1566333 w 3683057"/>
                <a:gd name="connsiteY32" fmla="*/ 10584 h 1280584"/>
                <a:gd name="connsiteX33" fmla="*/ 1682750 w 3683057"/>
                <a:gd name="connsiteY33" fmla="*/ 0 h 1280584"/>
                <a:gd name="connsiteX34" fmla="*/ 1905000 w 3683057"/>
                <a:gd name="connsiteY34" fmla="*/ 10584 h 1280584"/>
                <a:gd name="connsiteX35" fmla="*/ 2010833 w 3683057"/>
                <a:gd name="connsiteY35" fmla="*/ 52917 h 1280584"/>
                <a:gd name="connsiteX36" fmla="*/ 2042583 w 3683057"/>
                <a:gd name="connsiteY36" fmla="*/ 63500 h 1280584"/>
                <a:gd name="connsiteX37" fmla="*/ 2169583 w 3683057"/>
                <a:gd name="connsiteY37" fmla="*/ 84667 h 1280584"/>
                <a:gd name="connsiteX38" fmla="*/ 2211916 w 3683057"/>
                <a:gd name="connsiteY38" fmla="*/ 105834 h 1280584"/>
                <a:gd name="connsiteX39" fmla="*/ 2370666 w 3683057"/>
                <a:gd name="connsiteY39" fmla="*/ 127000 h 1280584"/>
                <a:gd name="connsiteX40" fmla="*/ 2402416 w 3683057"/>
                <a:gd name="connsiteY40" fmla="*/ 137584 h 1280584"/>
                <a:gd name="connsiteX41" fmla="*/ 2465916 w 3683057"/>
                <a:gd name="connsiteY41" fmla="*/ 148167 h 1280584"/>
                <a:gd name="connsiteX42" fmla="*/ 2508250 w 3683057"/>
                <a:gd name="connsiteY42" fmla="*/ 169334 h 1280584"/>
                <a:gd name="connsiteX43" fmla="*/ 2550583 w 3683057"/>
                <a:gd name="connsiteY43" fmla="*/ 179917 h 1280584"/>
                <a:gd name="connsiteX44" fmla="*/ 2656416 w 3683057"/>
                <a:gd name="connsiteY44" fmla="*/ 211667 h 1280584"/>
                <a:gd name="connsiteX45" fmla="*/ 2719916 w 3683057"/>
                <a:gd name="connsiteY45" fmla="*/ 232834 h 1280584"/>
                <a:gd name="connsiteX46" fmla="*/ 2741083 w 3683057"/>
                <a:gd name="connsiteY46" fmla="*/ 275167 h 1280584"/>
                <a:gd name="connsiteX47" fmla="*/ 2783416 w 3683057"/>
                <a:gd name="connsiteY47" fmla="*/ 285750 h 1280584"/>
                <a:gd name="connsiteX48" fmla="*/ 2815166 w 3683057"/>
                <a:gd name="connsiteY48" fmla="*/ 306917 h 1280584"/>
                <a:gd name="connsiteX49" fmla="*/ 2868083 w 3683057"/>
                <a:gd name="connsiteY49" fmla="*/ 370417 h 1280584"/>
                <a:gd name="connsiteX50" fmla="*/ 2899833 w 3683057"/>
                <a:gd name="connsiteY50" fmla="*/ 381000 h 1280584"/>
                <a:gd name="connsiteX51" fmla="*/ 2984500 w 3683057"/>
                <a:gd name="connsiteY51" fmla="*/ 412750 h 1280584"/>
                <a:gd name="connsiteX52" fmla="*/ 3016250 w 3683057"/>
                <a:gd name="connsiteY52" fmla="*/ 455084 h 1280584"/>
                <a:gd name="connsiteX53" fmla="*/ 3132666 w 3683057"/>
                <a:gd name="connsiteY53" fmla="*/ 518584 h 1280584"/>
                <a:gd name="connsiteX54" fmla="*/ 3206750 w 3683057"/>
                <a:gd name="connsiteY54" fmla="*/ 571500 h 1280584"/>
                <a:gd name="connsiteX55" fmla="*/ 3270250 w 3683057"/>
                <a:gd name="connsiteY55" fmla="*/ 603250 h 1280584"/>
                <a:gd name="connsiteX56" fmla="*/ 3323166 w 3683057"/>
                <a:gd name="connsiteY56" fmla="*/ 656167 h 1280584"/>
                <a:gd name="connsiteX57" fmla="*/ 3344333 w 3683057"/>
                <a:gd name="connsiteY57" fmla="*/ 687917 h 1280584"/>
                <a:gd name="connsiteX58" fmla="*/ 3407833 w 3683057"/>
                <a:gd name="connsiteY58" fmla="*/ 751417 h 1280584"/>
                <a:gd name="connsiteX59" fmla="*/ 3439583 w 3683057"/>
                <a:gd name="connsiteY59" fmla="*/ 783167 h 1280584"/>
                <a:gd name="connsiteX60" fmla="*/ 3534833 w 3683057"/>
                <a:gd name="connsiteY60" fmla="*/ 867834 h 1280584"/>
                <a:gd name="connsiteX61" fmla="*/ 3577166 w 3683057"/>
                <a:gd name="connsiteY61" fmla="*/ 931334 h 1280584"/>
                <a:gd name="connsiteX62" fmla="*/ 3619500 w 3683057"/>
                <a:gd name="connsiteY62" fmla="*/ 1058334 h 1280584"/>
                <a:gd name="connsiteX63" fmla="*/ 3630083 w 3683057"/>
                <a:gd name="connsiteY63" fmla="*/ 1090084 h 1280584"/>
                <a:gd name="connsiteX64" fmla="*/ 3640666 w 3683057"/>
                <a:gd name="connsiteY64" fmla="*/ 1121834 h 1280584"/>
                <a:gd name="connsiteX65" fmla="*/ 3661833 w 3683057"/>
                <a:gd name="connsiteY65" fmla="*/ 1153584 h 1280584"/>
                <a:gd name="connsiteX66" fmla="*/ 3683000 w 3683057"/>
                <a:gd name="connsiteY66" fmla="*/ 1238250 h 12805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</a:cxnLst>
              <a:rect l="l" t="t" r="r" b="b"/>
              <a:pathLst>
                <a:path w="3683057" h="1280584">
                  <a:moveTo>
                    <a:pt x="0" y="1280584"/>
                  </a:moveTo>
                  <a:cubicBezTo>
                    <a:pt x="3528" y="1255889"/>
                    <a:pt x="3415" y="1230393"/>
                    <a:pt x="10583" y="1206500"/>
                  </a:cubicBezTo>
                  <a:cubicBezTo>
                    <a:pt x="13166" y="1197890"/>
                    <a:pt x="63457" y="1132485"/>
                    <a:pt x="63500" y="1132417"/>
                  </a:cubicBezTo>
                  <a:cubicBezTo>
                    <a:pt x="111594" y="1055466"/>
                    <a:pt x="62010" y="1125311"/>
                    <a:pt x="95250" y="1047750"/>
                  </a:cubicBezTo>
                  <a:cubicBezTo>
                    <a:pt x="100260" y="1036059"/>
                    <a:pt x="110728" y="1027377"/>
                    <a:pt x="116416" y="1016000"/>
                  </a:cubicBezTo>
                  <a:cubicBezTo>
                    <a:pt x="124912" y="999008"/>
                    <a:pt x="131575" y="981107"/>
                    <a:pt x="137583" y="963084"/>
                  </a:cubicBezTo>
                  <a:cubicBezTo>
                    <a:pt x="139937" y="956022"/>
                    <a:pt x="151952" y="899196"/>
                    <a:pt x="158750" y="889000"/>
                  </a:cubicBezTo>
                  <a:cubicBezTo>
                    <a:pt x="167052" y="876547"/>
                    <a:pt x="179917" y="867833"/>
                    <a:pt x="190500" y="857250"/>
                  </a:cubicBezTo>
                  <a:cubicBezTo>
                    <a:pt x="194028" y="846667"/>
                    <a:pt x="195548" y="835186"/>
                    <a:pt x="201083" y="825500"/>
                  </a:cubicBezTo>
                  <a:cubicBezTo>
                    <a:pt x="220897" y="790826"/>
                    <a:pt x="285480" y="725161"/>
                    <a:pt x="306916" y="709084"/>
                  </a:cubicBezTo>
                  <a:cubicBezTo>
                    <a:pt x="321027" y="698501"/>
                    <a:pt x="335857" y="688813"/>
                    <a:pt x="349250" y="677334"/>
                  </a:cubicBezTo>
                  <a:cubicBezTo>
                    <a:pt x="470619" y="573305"/>
                    <a:pt x="304181" y="711819"/>
                    <a:pt x="402166" y="613834"/>
                  </a:cubicBezTo>
                  <a:cubicBezTo>
                    <a:pt x="414639" y="601361"/>
                    <a:pt x="430146" y="592336"/>
                    <a:pt x="444500" y="582084"/>
                  </a:cubicBezTo>
                  <a:cubicBezTo>
                    <a:pt x="454850" y="574691"/>
                    <a:pt x="467256" y="569911"/>
                    <a:pt x="476250" y="560917"/>
                  </a:cubicBezTo>
                  <a:cubicBezTo>
                    <a:pt x="515252" y="521915"/>
                    <a:pt x="500870" y="509225"/>
                    <a:pt x="550333" y="476250"/>
                  </a:cubicBezTo>
                  <a:cubicBezTo>
                    <a:pt x="562982" y="467817"/>
                    <a:pt x="614956" y="451182"/>
                    <a:pt x="635000" y="444500"/>
                  </a:cubicBezTo>
                  <a:cubicBezTo>
                    <a:pt x="645583" y="430389"/>
                    <a:pt x="653199" y="413459"/>
                    <a:pt x="666750" y="402167"/>
                  </a:cubicBezTo>
                  <a:cubicBezTo>
                    <a:pt x="675320" y="395025"/>
                    <a:pt x="688748" y="397002"/>
                    <a:pt x="698500" y="391584"/>
                  </a:cubicBezTo>
                  <a:cubicBezTo>
                    <a:pt x="720738" y="379230"/>
                    <a:pt x="739246" y="360627"/>
                    <a:pt x="762000" y="349250"/>
                  </a:cubicBezTo>
                  <a:cubicBezTo>
                    <a:pt x="776111" y="342195"/>
                    <a:pt x="790635" y="335911"/>
                    <a:pt x="804333" y="328084"/>
                  </a:cubicBezTo>
                  <a:cubicBezTo>
                    <a:pt x="815377" y="321773"/>
                    <a:pt x="824706" y="312605"/>
                    <a:pt x="836083" y="306917"/>
                  </a:cubicBezTo>
                  <a:cubicBezTo>
                    <a:pt x="846061" y="301928"/>
                    <a:pt x="857250" y="299862"/>
                    <a:pt x="867833" y="296334"/>
                  </a:cubicBezTo>
                  <a:lnTo>
                    <a:pt x="963083" y="232834"/>
                  </a:lnTo>
                  <a:cubicBezTo>
                    <a:pt x="973666" y="225778"/>
                    <a:pt x="985839" y="220661"/>
                    <a:pt x="994833" y="211667"/>
                  </a:cubicBezTo>
                  <a:cubicBezTo>
                    <a:pt x="1005416" y="201084"/>
                    <a:pt x="1013588" y="187343"/>
                    <a:pt x="1026583" y="179917"/>
                  </a:cubicBezTo>
                  <a:cubicBezTo>
                    <a:pt x="1039212" y="172701"/>
                    <a:pt x="1054805" y="172862"/>
                    <a:pt x="1068916" y="169334"/>
                  </a:cubicBezTo>
                  <a:cubicBezTo>
                    <a:pt x="1209335" y="99125"/>
                    <a:pt x="1033983" y="184306"/>
                    <a:pt x="1143000" y="137584"/>
                  </a:cubicBezTo>
                  <a:cubicBezTo>
                    <a:pt x="1220482" y="104377"/>
                    <a:pt x="1149616" y="125346"/>
                    <a:pt x="1227666" y="105834"/>
                  </a:cubicBezTo>
                  <a:cubicBezTo>
                    <a:pt x="1241777" y="98778"/>
                    <a:pt x="1255351" y="90526"/>
                    <a:pt x="1270000" y="84667"/>
                  </a:cubicBezTo>
                  <a:cubicBezTo>
                    <a:pt x="1344844" y="54729"/>
                    <a:pt x="1313455" y="71631"/>
                    <a:pt x="1375833" y="52917"/>
                  </a:cubicBezTo>
                  <a:cubicBezTo>
                    <a:pt x="1397204" y="46506"/>
                    <a:pt x="1417246" y="34905"/>
                    <a:pt x="1439333" y="31750"/>
                  </a:cubicBezTo>
                  <a:cubicBezTo>
                    <a:pt x="1464027" y="28222"/>
                    <a:pt x="1488810" y="25268"/>
                    <a:pt x="1513416" y="21167"/>
                  </a:cubicBezTo>
                  <a:cubicBezTo>
                    <a:pt x="1531160" y="18210"/>
                    <a:pt x="1548484" y="12815"/>
                    <a:pt x="1566333" y="10584"/>
                  </a:cubicBezTo>
                  <a:cubicBezTo>
                    <a:pt x="1604998" y="5751"/>
                    <a:pt x="1643944" y="3528"/>
                    <a:pt x="1682750" y="0"/>
                  </a:cubicBezTo>
                  <a:cubicBezTo>
                    <a:pt x="1756833" y="3528"/>
                    <a:pt x="1831286" y="2394"/>
                    <a:pt x="1905000" y="10584"/>
                  </a:cubicBezTo>
                  <a:cubicBezTo>
                    <a:pt x="1948366" y="15402"/>
                    <a:pt x="1973364" y="36859"/>
                    <a:pt x="2010833" y="52917"/>
                  </a:cubicBezTo>
                  <a:cubicBezTo>
                    <a:pt x="2021087" y="57311"/>
                    <a:pt x="2031644" y="61312"/>
                    <a:pt x="2042583" y="63500"/>
                  </a:cubicBezTo>
                  <a:cubicBezTo>
                    <a:pt x="2084667" y="71917"/>
                    <a:pt x="2169583" y="84667"/>
                    <a:pt x="2169583" y="84667"/>
                  </a:cubicBezTo>
                  <a:cubicBezTo>
                    <a:pt x="2183694" y="91723"/>
                    <a:pt x="2197415" y="99619"/>
                    <a:pt x="2211916" y="105834"/>
                  </a:cubicBezTo>
                  <a:cubicBezTo>
                    <a:pt x="2264088" y="128194"/>
                    <a:pt x="2308243" y="121798"/>
                    <a:pt x="2370666" y="127000"/>
                  </a:cubicBezTo>
                  <a:cubicBezTo>
                    <a:pt x="2381249" y="130528"/>
                    <a:pt x="2391526" y="135164"/>
                    <a:pt x="2402416" y="137584"/>
                  </a:cubicBezTo>
                  <a:cubicBezTo>
                    <a:pt x="2423364" y="142239"/>
                    <a:pt x="2445362" y="142001"/>
                    <a:pt x="2465916" y="148167"/>
                  </a:cubicBezTo>
                  <a:cubicBezTo>
                    <a:pt x="2481028" y="152700"/>
                    <a:pt x="2493478" y="163794"/>
                    <a:pt x="2508250" y="169334"/>
                  </a:cubicBezTo>
                  <a:cubicBezTo>
                    <a:pt x="2521869" y="174441"/>
                    <a:pt x="2536472" y="176389"/>
                    <a:pt x="2550583" y="179917"/>
                  </a:cubicBezTo>
                  <a:cubicBezTo>
                    <a:pt x="2631485" y="220369"/>
                    <a:pt x="2551000" y="185313"/>
                    <a:pt x="2656416" y="211667"/>
                  </a:cubicBezTo>
                  <a:cubicBezTo>
                    <a:pt x="2678061" y="217078"/>
                    <a:pt x="2719916" y="232834"/>
                    <a:pt x="2719916" y="232834"/>
                  </a:cubicBezTo>
                  <a:cubicBezTo>
                    <a:pt x="2726972" y="246945"/>
                    <a:pt x="2728963" y="265067"/>
                    <a:pt x="2741083" y="275167"/>
                  </a:cubicBezTo>
                  <a:cubicBezTo>
                    <a:pt x="2752257" y="284479"/>
                    <a:pt x="2770047" y="280020"/>
                    <a:pt x="2783416" y="285750"/>
                  </a:cubicBezTo>
                  <a:cubicBezTo>
                    <a:pt x="2795107" y="290761"/>
                    <a:pt x="2804583" y="299861"/>
                    <a:pt x="2815166" y="306917"/>
                  </a:cubicBezTo>
                  <a:cubicBezTo>
                    <a:pt x="2830784" y="330344"/>
                    <a:pt x="2843637" y="354120"/>
                    <a:pt x="2868083" y="370417"/>
                  </a:cubicBezTo>
                  <a:cubicBezTo>
                    <a:pt x="2877365" y="376605"/>
                    <a:pt x="2889579" y="376606"/>
                    <a:pt x="2899833" y="381000"/>
                  </a:cubicBezTo>
                  <a:cubicBezTo>
                    <a:pt x="2977314" y="414206"/>
                    <a:pt x="2906449" y="393238"/>
                    <a:pt x="2984500" y="412750"/>
                  </a:cubicBezTo>
                  <a:cubicBezTo>
                    <a:pt x="2995083" y="426861"/>
                    <a:pt x="3003066" y="443365"/>
                    <a:pt x="3016250" y="455084"/>
                  </a:cubicBezTo>
                  <a:cubicBezTo>
                    <a:pt x="3090508" y="521092"/>
                    <a:pt x="3059901" y="478159"/>
                    <a:pt x="3132666" y="518584"/>
                  </a:cubicBezTo>
                  <a:cubicBezTo>
                    <a:pt x="3175819" y="542558"/>
                    <a:pt x="3167070" y="551660"/>
                    <a:pt x="3206750" y="571500"/>
                  </a:cubicBezTo>
                  <a:cubicBezTo>
                    <a:pt x="3294383" y="615317"/>
                    <a:pt x="3179260" y="542592"/>
                    <a:pt x="3270250" y="603250"/>
                  </a:cubicBezTo>
                  <a:cubicBezTo>
                    <a:pt x="3326690" y="687912"/>
                    <a:pt x="3252614" y="585615"/>
                    <a:pt x="3323166" y="656167"/>
                  </a:cubicBezTo>
                  <a:cubicBezTo>
                    <a:pt x="3332160" y="665161"/>
                    <a:pt x="3335883" y="678410"/>
                    <a:pt x="3344333" y="687917"/>
                  </a:cubicBezTo>
                  <a:cubicBezTo>
                    <a:pt x="3364220" y="710290"/>
                    <a:pt x="3386666" y="730250"/>
                    <a:pt x="3407833" y="751417"/>
                  </a:cubicBezTo>
                  <a:cubicBezTo>
                    <a:pt x="3418416" y="762000"/>
                    <a:pt x="3427130" y="774865"/>
                    <a:pt x="3439583" y="783167"/>
                  </a:cubicBezTo>
                  <a:cubicBezTo>
                    <a:pt x="3477757" y="808617"/>
                    <a:pt x="3505836" y="824339"/>
                    <a:pt x="3534833" y="867834"/>
                  </a:cubicBezTo>
                  <a:cubicBezTo>
                    <a:pt x="3548944" y="889001"/>
                    <a:pt x="3569121" y="907200"/>
                    <a:pt x="3577166" y="931334"/>
                  </a:cubicBezTo>
                  <a:lnTo>
                    <a:pt x="3619500" y="1058334"/>
                  </a:lnTo>
                  <a:lnTo>
                    <a:pt x="3630083" y="1090084"/>
                  </a:lnTo>
                  <a:cubicBezTo>
                    <a:pt x="3633611" y="1100667"/>
                    <a:pt x="3634478" y="1112552"/>
                    <a:pt x="3640666" y="1121834"/>
                  </a:cubicBezTo>
                  <a:lnTo>
                    <a:pt x="3661833" y="1153584"/>
                  </a:lnTo>
                  <a:cubicBezTo>
                    <a:pt x="3685231" y="1223777"/>
                    <a:pt x="3683000" y="1194772"/>
                    <a:pt x="3683000" y="1238250"/>
                  </a:cubicBez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Straight Connector 16"/>
            <p:cNvCxnSpPr>
              <a:stCxn id="12" idx="0"/>
              <a:endCxn id="16" idx="0"/>
            </p:cNvCxnSpPr>
            <p:nvPr/>
          </p:nvCxnSpPr>
          <p:spPr>
            <a:xfrm flipV="1">
              <a:off x="1513417" y="4142321"/>
              <a:ext cx="3714750" cy="634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Isosceles Triangle 17"/>
            <p:cNvSpPr/>
            <p:nvPr/>
          </p:nvSpPr>
          <p:spPr>
            <a:xfrm rot="6600000">
              <a:off x="4734991" y="3676627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Isosceles Triangle 18"/>
            <p:cNvSpPr/>
            <p:nvPr/>
          </p:nvSpPr>
          <p:spPr>
            <a:xfrm rot="5400000">
              <a:off x="4665148" y="3934857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Isosceles Triangle 19"/>
            <p:cNvSpPr/>
            <p:nvPr/>
          </p:nvSpPr>
          <p:spPr>
            <a:xfrm rot="7860000">
              <a:off x="4826000" y="3407814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Isosceles Triangle 20"/>
            <p:cNvSpPr/>
            <p:nvPr/>
          </p:nvSpPr>
          <p:spPr>
            <a:xfrm rot="3780000">
              <a:off x="4690552" y="4309500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Isosceles Triangle 21"/>
            <p:cNvSpPr/>
            <p:nvPr/>
          </p:nvSpPr>
          <p:spPr>
            <a:xfrm rot="2700000">
              <a:off x="4800620" y="4567730"/>
              <a:ext cx="169334" cy="402187"/>
            </a:xfrm>
            <a:prstGeom prst="triangle">
              <a:avLst/>
            </a:prstGeom>
            <a:solidFill>
              <a:schemeClr val="tx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354916" y="2484737"/>
              <a:ext cx="5350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2400" b="1" baseline="-25000" dirty="0">
                  <a:solidFill>
                    <a:srgbClr val="800000"/>
                  </a:solidFill>
                  <a:latin typeface="Comic Sans MS"/>
                  <a:cs typeface="Comic Sans MS"/>
                </a:rPr>
                <a:t>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348571" y="3123955"/>
              <a:ext cx="5350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24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2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50678" y="3697394"/>
              <a:ext cx="5350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24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3</a:t>
              </a:r>
              <a:endParaRPr lang="en-US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354916" y="4294280"/>
              <a:ext cx="5437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24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4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348571" y="4961240"/>
              <a:ext cx="5350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A</a:t>
              </a:r>
              <a:r>
                <a:rPr lang="en-US" sz="24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5</a:t>
              </a:r>
              <a:endParaRPr 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25013" y="2895357"/>
            <a:ext cx="1852154" cy="1409373"/>
            <a:chOff x="5979513" y="1053857"/>
            <a:chExt cx="1852154" cy="1409373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5979513" y="1926167"/>
              <a:ext cx="1852154" cy="3598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V="1">
              <a:off x="5979513" y="1587500"/>
              <a:ext cx="1852154" cy="33866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V="1">
              <a:off x="5979513" y="1174751"/>
              <a:ext cx="1831113" cy="75141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7151655" y="1053857"/>
              <a:ext cx="503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B</a:t>
              </a:r>
              <a:r>
                <a:rPr lang="en-US" sz="24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1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147442" y="1388633"/>
              <a:ext cx="5039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B</a:t>
              </a:r>
              <a:r>
                <a:rPr lang="en-US" sz="24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2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51655" y="2001565"/>
              <a:ext cx="5052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B</a:t>
              </a:r>
              <a:r>
                <a:rPr lang="en-US" sz="2400" b="1" baseline="-25000" dirty="0" smtClean="0">
                  <a:solidFill>
                    <a:srgbClr val="800000"/>
                  </a:solidFill>
                  <a:latin typeface="Comic Sans MS"/>
                  <a:cs typeface="Comic Sans MS"/>
                </a:rPr>
                <a:t>3</a:t>
              </a:r>
              <a:endParaRPr lang="en-US" dirty="0"/>
            </a:p>
          </p:txBody>
        </p:sp>
      </p:grpSp>
      <p:cxnSp>
        <p:nvCxnSpPr>
          <p:cNvPr id="35" name="Straight Arrow Connector 34"/>
          <p:cNvCxnSpPr/>
          <p:nvPr/>
        </p:nvCxnSpPr>
        <p:spPr>
          <a:xfrm>
            <a:off x="4864100" y="3642818"/>
            <a:ext cx="1079500" cy="0"/>
          </a:xfrm>
          <a:prstGeom prst="straightConnector1">
            <a:avLst/>
          </a:prstGeom>
          <a:ln w="1270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2203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-143673"/>
            <a:ext cx="8445500" cy="146253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Conclusions &amp; Open Problems</a:t>
            </a:r>
            <a:endParaRPr lang="en-US" sz="3600" b="1" dirty="0">
              <a:solidFill>
                <a:srgbClr val="660066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167" y="1020071"/>
            <a:ext cx="8678333" cy="5393428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Cross-cutting notions</a:t>
            </a:r>
          </a:p>
          <a:p>
            <a:pPr algn="l" eaLnBrk="1" hangingPunct="1"/>
            <a:r>
              <a:rPr lang="en-US" sz="24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-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Existence vs. algorithms vs. efficient algorithms</a:t>
            </a:r>
          </a:p>
          <a:p>
            <a:pPr algn="l" eaLnBrk="1" hangingPunct="1"/>
            <a:r>
              <a:rPr lang="en-US" sz="24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-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Symbolic matrices and their ranks</a:t>
            </a:r>
          </a:p>
          <a:p>
            <a:pPr algn="l" eaLnBrk="1" hangingPunct="1"/>
            <a:r>
              <a:rPr lang="en-US" sz="2600" b="1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- Operator scaling</a:t>
            </a:r>
          </a:p>
          <a:p>
            <a:pPr algn="l" eaLnBrk="1" hangingPunct="1"/>
            <a:r>
              <a:rPr lang="en-US" sz="2600" b="1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 </a:t>
            </a:r>
          </a:p>
          <a:p>
            <a:pPr algn="l"/>
            <a:r>
              <a:rPr lang="en-US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Open Problems</a:t>
            </a:r>
          </a:p>
          <a:p>
            <a:pPr algn="l"/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- Compute or (</a:t>
            </a:r>
            <a:r>
              <a:rPr lang="en-US" sz="2600" dirty="0" smtClean="0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1+</a:t>
            </a:r>
            <a:r>
              <a:rPr lang="en-US" sz="2800" dirty="0" smtClean="0">
                <a:solidFill>
                  <a:schemeClr val="tx1"/>
                </a:solidFill>
              </a:rPr>
              <a:t>ε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)-approximate C-</a:t>
            </a:r>
            <a:r>
              <a:rPr lang="en-US" sz="2600" b="1" dirty="0" err="1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rk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6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L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)  in </a:t>
            </a:r>
            <a:r>
              <a:rPr lang="en-US" sz="3500" b="1" dirty="0" smtClean="0">
                <a:solidFill>
                  <a:srgbClr val="FF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P</a:t>
            </a:r>
          </a:p>
          <a:p>
            <a:pPr algn="l"/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- New applications of Op scaling to optimization?</a:t>
            </a:r>
            <a:endParaRPr lang="en-US" sz="2600" b="1" dirty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r>
              <a:rPr lang="en-US" sz="2600" b="1" dirty="0" smtClean="0">
                <a:solidFill>
                  <a:srgbClr val="008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600" b="1" dirty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- </a:t>
            </a:r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Convex formulation of Capacity?</a:t>
            </a:r>
          </a:p>
          <a:p>
            <a:pPr algn="l"/>
            <a:r>
              <a:rPr lang="en-US" sz="2600" b="1" dirty="0" smtClean="0">
                <a:solidFill>
                  <a:srgbClr val="000000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</a:t>
            </a:r>
          </a:p>
          <a:p>
            <a:pPr algn="l"/>
            <a:endParaRPr lang="en-US" sz="2400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sz="2600" b="1" dirty="0" smtClean="0">
              <a:solidFill>
                <a:srgbClr val="000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sz="2600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lvl="0" algn="l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algn="l" eaLnBrk="1" hangingPunct="1"/>
            <a:endParaRPr lang="en-US" b="1" dirty="0">
              <a:solidFill>
                <a:srgbClr val="008000"/>
              </a:solidFill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b="1" dirty="0">
              <a:latin typeface="Comic Sans MS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Comic Sans M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127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/>
          <p:cNvSpPr txBox="1"/>
          <p:nvPr/>
        </p:nvSpPr>
        <p:spPr>
          <a:xfrm>
            <a:off x="5276271" y="5293633"/>
            <a:ext cx="3801435" cy="6012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Perfect </a:t>
            </a:r>
            <a:r>
              <a:rPr lang="en-US" sz="4000" b="1" dirty="0" err="1" smtClean="0">
                <a:solidFill>
                  <a:srgbClr val="FF0000"/>
                </a:solidFill>
                <a:latin typeface="Comic Sans MS"/>
                <a:cs typeface="Comic Sans MS"/>
              </a:rPr>
              <a:t>Matchings</a:t>
            </a:r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(PMs)</a:t>
            </a:r>
            <a:endParaRPr lang="en-US" sz="3600" b="1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1451956"/>
            <a:ext cx="4503883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Bipartite graphs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(U,V;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E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|U|=|V|=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14299" y="5175706"/>
            <a:ext cx="8921075" cy="1629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Fact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: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has a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PM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iff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Per(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)&gt;0   </a:t>
            </a:r>
            <a:r>
              <a:rPr lang="en-US" sz="2400" b="1" dirty="0" err="1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Per</a:t>
            </a:r>
            <a:r>
              <a:rPr lang="en-US" sz="2400" b="1" baseline="-25000" dirty="0" err="1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n</a:t>
            </a:r>
            <a:r>
              <a:rPr lang="en-US" sz="2400" b="1" dirty="0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(A)=</a:t>
            </a:r>
            <a:r>
              <a:rPr lang="en-US" sz="2400" b="1" baseline="-25000" dirty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</a:t>
            </a:r>
            <a:r>
              <a:rPr lang="en-US" sz="2400" b="1" baseline="-25000" dirty="0" err="1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S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n</a:t>
            </a:r>
            <a:r>
              <a:rPr lang="en-US" sz="2400" b="1" baseline="-25000" dirty="0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</a:t>
            </a:r>
            <a:r>
              <a:rPr lang="en-US" sz="2400" b="1" dirty="0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</a:t>
            </a:r>
            <a:r>
              <a:rPr lang="en-US" sz="2400" b="1" baseline="-25000" dirty="0" err="1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b="1" baseline="-25000" dirty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[</a:t>
            </a:r>
            <a:r>
              <a:rPr lang="en-US" sz="2400" b="1" baseline="-25000" dirty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n</a:t>
            </a:r>
            <a:r>
              <a:rPr lang="en-US" sz="2400" b="1" baseline="-25000" dirty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]</a:t>
            </a:r>
            <a:r>
              <a:rPr lang="en-US" sz="2400" b="1" dirty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X</a:t>
            </a:r>
            <a:r>
              <a:rPr lang="en-US" sz="2400" b="1" baseline="-25000" dirty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i(</a:t>
            </a:r>
            <a:r>
              <a:rPr lang="en-US" sz="2400" b="1" baseline="-25000" dirty="0" err="1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i</a:t>
            </a:r>
            <a:r>
              <a:rPr lang="en-US" sz="2400" b="1" baseline="-25000" dirty="0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)</a:t>
            </a: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4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[Hall’35]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has a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PM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iff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does not shrink subsets</a:t>
            </a:r>
            <a:endParaRPr lang="en-US" sz="2400" b="1" dirty="0" smtClean="0">
              <a:solidFill>
                <a:srgbClr val="0000FF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[Jacobi‘90]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PM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     </a:t>
            </a:r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= polynomial time) 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975476" y="1087999"/>
            <a:ext cx="3371888" cy="3944652"/>
            <a:chOff x="4975476" y="1087999"/>
            <a:chExt cx="3371888" cy="3944652"/>
          </a:xfrm>
        </p:grpSpPr>
        <p:sp>
          <p:nvSpPr>
            <p:cNvPr id="12" name="Rectangle 11"/>
            <p:cNvSpPr/>
            <p:nvPr/>
          </p:nvSpPr>
          <p:spPr>
            <a:xfrm>
              <a:off x="5611091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518564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432964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06467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513940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428340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06467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513940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428340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836361" y="1087999"/>
              <a:ext cx="4269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V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25690" y="4509431"/>
              <a:ext cx="610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A</a:t>
              </a:r>
              <a:r>
                <a:rPr lang="en-US" sz="2800" b="1" baseline="-25000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G</a:t>
              </a:r>
              <a:endParaRPr lang="en-US" sz="2800" baseline="-25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4975476" y="2734888"/>
              <a:ext cx="4492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U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444714" y="2327327"/>
            <a:ext cx="1237000" cy="2713584"/>
            <a:chOff x="2444714" y="2327327"/>
            <a:chExt cx="1237000" cy="2713584"/>
          </a:xfrm>
        </p:grpSpPr>
        <p:sp>
          <p:nvSpPr>
            <p:cNvPr id="5" name="Oval 4"/>
            <p:cNvSpPr/>
            <p:nvPr/>
          </p:nvSpPr>
          <p:spPr>
            <a:xfrm>
              <a:off x="2655473" y="2955623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669333" y="3419738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683193" y="3887313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350488" y="2946393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364348" y="3410508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>
              <a:endCxn id="30" idx="1"/>
            </p:cNvCxnSpPr>
            <p:nvPr/>
          </p:nvCxnSpPr>
          <p:spPr>
            <a:xfrm>
              <a:off x="2782472" y="3047958"/>
              <a:ext cx="626170" cy="865632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378208" y="3878083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>
              <a:stCxn id="5" idx="6"/>
              <a:endCxn id="29" idx="2"/>
            </p:cNvCxnSpPr>
            <p:nvPr/>
          </p:nvCxnSpPr>
          <p:spPr>
            <a:xfrm>
              <a:off x="2863291" y="3076850"/>
              <a:ext cx="501057" cy="45488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5" idx="6"/>
              <a:endCxn id="28" idx="2"/>
            </p:cNvCxnSpPr>
            <p:nvPr/>
          </p:nvCxnSpPr>
          <p:spPr>
            <a:xfrm flipV="1">
              <a:off x="2863291" y="3067620"/>
              <a:ext cx="487197" cy="923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6" idx="6"/>
            </p:cNvCxnSpPr>
            <p:nvPr/>
          </p:nvCxnSpPr>
          <p:spPr>
            <a:xfrm flipV="1">
              <a:off x="2877151" y="3094141"/>
              <a:ext cx="533353" cy="44682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27" idx="7"/>
              <a:endCxn id="28" idx="3"/>
            </p:cNvCxnSpPr>
            <p:nvPr/>
          </p:nvCxnSpPr>
          <p:spPr>
            <a:xfrm flipV="1">
              <a:off x="2860577" y="3153340"/>
              <a:ext cx="520345" cy="76948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2909342" y="4517691"/>
              <a:ext cx="4411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G</a:t>
              </a:r>
              <a:endParaRPr lang="en-US" sz="28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444714" y="2327327"/>
              <a:ext cx="4492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U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254744" y="2327327"/>
              <a:ext cx="4269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V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34" name="Oval 33"/>
          <p:cNvSpPr/>
          <p:nvPr/>
        </p:nvSpPr>
        <p:spPr>
          <a:xfrm>
            <a:off x="705851" y="2964869"/>
            <a:ext cx="207818" cy="2424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719711" y="3428984"/>
            <a:ext cx="207818" cy="2424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733571" y="3896559"/>
            <a:ext cx="207818" cy="2424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400866" y="2955639"/>
            <a:ext cx="207818" cy="2424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414726" y="3419754"/>
            <a:ext cx="207818" cy="2424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Connector 41"/>
          <p:cNvCxnSpPr>
            <a:endCxn id="44" idx="1"/>
          </p:cNvCxnSpPr>
          <p:nvPr/>
        </p:nvCxnSpPr>
        <p:spPr>
          <a:xfrm>
            <a:off x="832850" y="3057204"/>
            <a:ext cx="626170" cy="86563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Oval 43"/>
          <p:cNvSpPr/>
          <p:nvPr/>
        </p:nvSpPr>
        <p:spPr>
          <a:xfrm>
            <a:off x="1428586" y="3887329"/>
            <a:ext cx="207818" cy="242454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>
            <a:stCxn id="34" idx="6"/>
            <a:endCxn id="41" idx="2"/>
          </p:cNvCxnSpPr>
          <p:nvPr/>
        </p:nvCxnSpPr>
        <p:spPr>
          <a:xfrm>
            <a:off x="913669" y="3086096"/>
            <a:ext cx="501057" cy="454885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34" idx="6"/>
            <a:endCxn id="39" idx="2"/>
          </p:cNvCxnSpPr>
          <p:nvPr/>
        </p:nvCxnSpPr>
        <p:spPr>
          <a:xfrm flipV="1">
            <a:off x="913669" y="3076866"/>
            <a:ext cx="487197" cy="923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36" idx="6"/>
          </p:cNvCxnSpPr>
          <p:nvPr/>
        </p:nvCxnSpPr>
        <p:spPr>
          <a:xfrm flipV="1">
            <a:off x="927529" y="3103387"/>
            <a:ext cx="533353" cy="446824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8" idx="7"/>
            <a:endCxn id="39" idx="3"/>
          </p:cNvCxnSpPr>
          <p:nvPr/>
        </p:nvCxnSpPr>
        <p:spPr>
          <a:xfrm flipV="1">
            <a:off x="910955" y="3162586"/>
            <a:ext cx="520345" cy="76948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959720" y="4526937"/>
            <a:ext cx="509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G’</a:t>
            </a:r>
            <a:endParaRPr lang="en-US" sz="2800" dirty="0"/>
          </a:p>
        </p:txBody>
      </p:sp>
      <p:sp>
        <p:nvSpPr>
          <p:cNvPr id="51" name="TextBox 50"/>
          <p:cNvSpPr txBox="1"/>
          <p:nvPr/>
        </p:nvSpPr>
        <p:spPr>
          <a:xfrm>
            <a:off x="495092" y="2336573"/>
            <a:ext cx="449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U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305122" y="2336573"/>
            <a:ext cx="426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V</a:t>
            </a:r>
            <a:endParaRPr lang="en-US" sz="2800" dirty="0">
              <a:solidFill>
                <a:srgbClr val="000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 flipV="1">
            <a:off x="941389" y="4017979"/>
            <a:ext cx="487197" cy="923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6" name="Group 5"/>
          <p:cNvGrpSpPr/>
          <p:nvPr/>
        </p:nvGrpSpPr>
        <p:grpSpPr>
          <a:xfrm>
            <a:off x="917526" y="3094141"/>
            <a:ext cx="547213" cy="941113"/>
            <a:chOff x="1267146" y="3238496"/>
            <a:chExt cx="547213" cy="941113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1267146" y="3238496"/>
              <a:ext cx="501057" cy="45488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1281006" y="3255787"/>
              <a:ext cx="533353" cy="446824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1294866" y="4170379"/>
              <a:ext cx="487197" cy="923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Oval 3"/>
          <p:cNvSpPr/>
          <p:nvPr/>
        </p:nvSpPr>
        <p:spPr>
          <a:xfrm>
            <a:off x="2550158" y="3331417"/>
            <a:ext cx="464628" cy="1017131"/>
          </a:xfrm>
          <a:prstGeom prst="ellipse">
            <a:avLst/>
          </a:prstGeom>
          <a:solidFill>
            <a:srgbClr val="FF0000">
              <a:alpha val="51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217086" y="2833079"/>
            <a:ext cx="464628" cy="448249"/>
          </a:xfrm>
          <a:prstGeom prst="ellipse">
            <a:avLst/>
          </a:prstGeom>
          <a:solidFill>
            <a:srgbClr val="FF0000">
              <a:alpha val="51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59" grpId="1" build="allAtOnce"/>
      <p:bldP spid="4" grpId="0" animBg="1"/>
      <p:bldP spid="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41215"/>
            <a:ext cx="9144000" cy="141074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PMs &amp; symbolic matrices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[Edmonds‘67]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114299" y="5322000"/>
            <a:ext cx="8921075" cy="148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[Edmonds ‘67]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has a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PM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iff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err="1" smtClean="0"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)) </a:t>
            </a:r>
            <a:r>
              <a:rPr lang="en-US" sz="2400" b="1" dirty="0" smtClean="0">
                <a:sym typeface="Symbol"/>
              </a:rPr>
              <a:t>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0  (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187877" y="1606519"/>
            <a:ext cx="2740897" cy="3360891"/>
            <a:chOff x="5606467" y="1671760"/>
            <a:chExt cx="2740897" cy="3360891"/>
          </a:xfrm>
        </p:grpSpPr>
        <p:sp>
          <p:nvSpPr>
            <p:cNvPr id="12" name="Rectangle 11"/>
            <p:cNvSpPr/>
            <p:nvPr/>
          </p:nvSpPr>
          <p:spPr>
            <a:xfrm>
              <a:off x="5611091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518564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432964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606467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513940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428340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5606467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513940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428340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825690" y="4509431"/>
              <a:ext cx="6100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A</a:t>
              </a:r>
              <a:r>
                <a:rPr lang="en-US" sz="2800" b="1" baseline="-25000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G</a:t>
              </a:r>
              <a:endParaRPr lang="en-US" sz="2800" baseline="-250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24260" y="1493755"/>
            <a:ext cx="1237000" cy="2713584"/>
            <a:chOff x="2444714" y="2327327"/>
            <a:chExt cx="1237000" cy="2713584"/>
          </a:xfrm>
        </p:grpSpPr>
        <p:sp>
          <p:nvSpPr>
            <p:cNvPr id="5" name="Oval 4"/>
            <p:cNvSpPr/>
            <p:nvPr/>
          </p:nvSpPr>
          <p:spPr>
            <a:xfrm>
              <a:off x="2655473" y="2955623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669333" y="3419738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683193" y="3887313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3350488" y="2946393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3364348" y="3410508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>
              <a:endCxn id="30" idx="1"/>
            </p:cNvCxnSpPr>
            <p:nvPr/>
          </p:nvCxnSpPr>
          <p:spPr>
            <a:xfrm>
              <a:off x="2782472" y="3047958"/>
              <a:ext cx="626170" cy="865632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3378208" y="3878083"/>
              <a:ext cx="207818" cy="242454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>
              <a:stCxn id="5" idx="6"/>
              <a:endCxn id="29" idx="2"/>
            </p:cNvCxnSpPr>
            <p:nvPr/>
          </p:nvCxnSpPr>
          <p:spPr>
            <a:xfrm>
              <a:off x="2863291" y="3076850"/>
              <a:ext cx="501057" cy="454885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5" idx="6"/>
              <a:endCxn id="28" idx="2"/>
            </p:cNvCxnSpPr>
            <p:nvPr/>
          </p:nvCxnSpPr>
          <p:spPr>
            <a:xfrm flipV="1">
              <a:off x="2863291" y="3067620"/>
              <a:ext cx="487197" cy="923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>
              <a:stCxn id="26" idx="6"/>
            </p:cNvCxnSpPr>
            <p:nvPr/>
          </p:nvCxnSpPr>
          <p:spPr>
            <a:xfrm flipV="1">
              <a:off x="2877151" y="3094141"/>
              <a:ext cx="533353" cy="446824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>
              <a:stCxn id="27" idx="7"/>
              <a:endCxn id="28" idx="3"/>
            </p:cNvCxnSpPr>
            <p:nvPr/>
          </p:nvCxnSpPr>
          <p:spPr>
            <a:xfrm flipV="1">
              <a:off x="2860577" y="3153340"/>
              <a:ext cx="520345" cy="769480"/>
            </a:xfrm>
            <a:prstGeom prst="line">
              <a:avLst/>
            </a:prstGeom>
            <a:ln w="3810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2909342" y="4517691"/>
              <a:ext cx="4411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0000FF"/>
                  </a:solidFill>
                  <a:latin typeface="Comic Sans MS"/>
                  <a:cs typeface="Comic Sans MS"/>
                </a:rPr>
                <a:t>G</a:t>
              </a:r>
              <a:endParaRPr lang="en-US" sz="28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2444714" y="2327327"/>
              <a:ext cx="44923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U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254744" y="2327327"/>
              <a:ext cx="4269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V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5757732" y="1606519"/>
            <a:ext cx="2740897" cy="3360891"/>
            <a:chOff x="5606467" y="1671760"/>
            <a:chExt cx="2740897" cy="3360891"/>
          </a:xfrm>
        </p:grpSpPr>
        <p:sp>
          <p:nvSpPr>
            <p:cNvPr id="36" name="Rectangle 35"/>
            <p:cNvSpPr/>
            <p:nvPr/>
          </p:nvSpPr>
          <p:spPr>
            <a:xfrm>
              <a:off x="5611091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x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31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8564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32964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x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21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606467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x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11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513940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x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12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428340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x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13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571700" y="4509431"/>
              <a:ext cx="114020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A</a:t>
              </a:r>
              <a:r>
                <a:rPr lang="en-US" sz="2800" b="1" baseline="-25000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G</a:t>
              </a:r>
              <a:r>
                <a:rPr lang="en-US" sz="2800" b="1" dirty="0" smtClean="0">
                  <a:latin typeface="Comic Sans MS"/>
                  <a:cs typeface="Comic Sans MS"/>
                </a:rPr>
                <a:t>(</a:t>
              </a:r>
              <a:r>
                <a:rPr lang="en-US" sz="2800" b="1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X</a:t>
              </a:r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)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413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482272" y="3864883"/>
            <a:ext cx="2366819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41215"/>
            <a:ext cx="9144000" cy="141074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ymbolic matrices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[Edmonds‘67]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6191954" y="1166207"/>
            <a:ext cx="2740897" cy="3360891"/>
            <a:chOff x="5606467" y="1671760"/>
            <a:chExt cx="2740897" cy="3360891"/>
          </a:xfrm>
        </p:grpSpPr>
        <p:sp>
          <p:nvSpPr>
            <p:cNvPr id="36" name="Rectangle 35"/>
            <p:cNvSpPr/>
            <p:nvPr/>
          </p:nvSpPr>
          <p:spPr>
            <a:xfrm>
              <a:off x="5611091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31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8564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32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32964" y="35005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33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21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22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25861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23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606467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11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6513940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12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7428340" y="1671760"/>
              <a:ext cx="914400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L</a:t>
              </a:r>
              <a:r>
                <a:rPr lang="en-US" sz="2800" b="1" baseline="-25000" dirty="0" smtClean="0">
                  <a:solidFill>
                    <a:srgbClr val="0000FF"/>
                  </a:solidFill>
                </a:rPr>
                <a:t>13</a:t>
              </a:r>
              <a:endParaRPr lang="en-US" sz="2800" b="1" baseline="-25000" dirty="0">
                <a:solidFill>
                  <a:srgbClr val="0000FF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571700" y="4509431"/>
              <a:ext cx="9052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L</a:t>
              </a:r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(</a:t>
              </a:r>
              <a:r>
                <a:rPr lang="en-US" sz="2800" b="1" dirty="0" smtClean="0">
                  <a:solidFill>
                    <a:srgbClr val="0000FF"/>
                  </a:solidFill>
                  <a:latin typeface="Comic Sans MS"/>
                  <a:cs typeface="Comic Sans MS"/>
                </a:rPr>
                <a:t>X</a:t>
              </a:r>
              <a:r>
                <a:rPr lang="en-US" sz="2800" b="1" dirty="0" smtClean="0">
                  <a:solidFill>
                    <a:srgbClr val="000000"/>
                  </a:solidFill>
                  <a:latin typeface="Comic Sans MS"/>
                  <a:cs typeface="Comic Sans MS"/>
                </a:rPr>
                <a:t>)</a:t>
              </a:r>
              <a:endParaRPr lang="en-US" sz="2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" y="1514159"/>
            <a:ext cx="9144000" cy="56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{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 } 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field   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Q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endParaRPr lang="en-US" sz="2400" b="1" dirty="0" smtClean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ij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b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+…   :linear forms</a:t>
            </a:r>
            <a:endParaRPr lang="en-US" sz="2400" b="1" dirty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endParaRPr lang="en-US" sz="2400" b="1" dirty="0" smtClean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SINGULAR</a:t>
            </a:r>
            <a:r>
              <a:rPr lang="en-US" sz="2400" b="1" dirty="0" smtClean="0">
                <a:latin typeface="Comic Sans MS"/>
                <a:cs typeface="Comic Sans MS"/>
              </a:rPr>
              <a:t>: Is </a:t>
            </a:r>
            <a:r>
              <a:rPr lang="en-US" sz="2400" b="1" dirty="0" err="1" smtClean="0">
                <a:latin typeface="Comic Sans MS"/>
                <a:cs typeface="Comic Sans MS"/>
              </a:rPr>
              <a:t>Det</a:t>
            </a:r>
            <a:r>
              <a:rPr lang="en-US" sz="2400" b="1" dirty="0" smtClean="0"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)) </a:t>
            </a:r>
            <a:r>
              <a:rPr lang="en-US" sz="2400" dirty="0" smtClean="0">
                <a:sym typeface="Symbol"/>
              </a:rPr>
              <a:t>=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0 ?</a:t>
            </a:r>
          </a:p>
          <a:p>
            <a:pPr>
              <a:lnSpc>
                <a:spcPct val="120000"/>
              </a:lnSpc>
            </a:pPr>
            <a:endParaRPr lang="en-US" sz="2400" b="1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Edmonds ‘67]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SINGULAR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??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 err="1" smtClean="0">
                <a:solidFill>
                  <a:srgbClr val="008000"/>
                </a:solidFill>
                <a:latin typeface="Comic Sans MS"/>
                <a:cs typeface="Comic Sans MS"/>
              </a:rPr>
              <a:t>Lovasz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‘79]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SINGULAR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RP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(random alg.)</a:t>
            </a:r>
            <a:endParaRPr lang="en-US" sz="2400" b="1" dirty="0" smtClean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[Valiant </a:t>
            </a:r>
            <a:r>
              <a:rPr lang="fr-FR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’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79]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 </a:t>
            </a:r>
            <a:r>
              <a:rPr lang="en-US" sz="2400" dirty="0" smtClean="0">
                <a:sym typeface="Symbol"/>
              </a:rPr>
              <a:t></a:t>
            </a:r>
            <a:r>
              <a:rPr lang="en-US" sz="2400" dirty="0" smtClean="0"/>
              <a:t>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Word </a:t>
            </a:r>
            <a:r>
              <a:rPr lang="en-US" sz="2400" b="1" dirty="0" err="1" smtClean="0">
                <a:solidFill>
                  <a:srgbClr val="660066"/>
                </a:solidFill>
                <a:latin typeface="Comic Sans MS"/>
                <a:cs typeface="Comic Sans MS"/>
              </a:rPr>
              <a:t>Prob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for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/>
                <a:cs typeface="Comic Sans MS"/>
              </a:rPr>
              <a:t>arith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formulas </a:t>
            </a:r>
            <a:r>
              <a:rPr lang="en-US" sz="2400" dirty="0">
                <a:sym typeface="Symbol"/>
              </a:rPr>
              <a:t>=</a:t>
            </a:r>
            <a:r>
              <a:rPr lang="en-US" sz="2400" b="1" dirty="0">
                <a:solidFill>
                  <a:srgbClr val="660066"/>
                </a:solidFill>
                <a:latin typeface="Comic Sans MS"/>
                <a:cs typeface="Comic Sans MS"/>
              </a:rPr>
              <a:t>PIT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[Kabanets-Impagliazzo‘01]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800" b="1" dirty="0" smtClean="0">
                <a:latin typeface="Comic Sans MS"/>
                <a:cs typeface="Comic Sans MS"/>
              </a:rPr>
              <a:t> </a:t>
            </a:r>
            <a:r>
              <a:rPr lang="en-US" sz="2800" b="1" dirty="0" smtClean="0">
                <a:latin typeface="Comic Sans MS"/>
                <a:cs typeface="Comic Sans MS"/>
                <a:sym typeface="Wingdings"/>
              </a:rPr>
              <a:t> </a:t>
            </a:r>
            <a:r>
              <a:rPr lang="en-US" sz="2400" b="1" dirty="0" smtClean="0">
                <a:latin typeface="Comic Sans MS"/>
                <a:cs typeface="Comic Sans MS"/>
                <a:sym typeface="Wingdings"/>
              </a:rPr>
              <a:t>circuit lower </a:t>
            </a:r>
            <a:r>
              <a:rPr lang="en-US" sz="2400" b="1" dirty="0" err="1" smtClean="0">
                <a:latin typeface="Comic Sans MS"/>
                <a:cs typeface="Comic Sans MS"/>
                <a:sym typeface="Wingdings"/>
              </a:rPr>
              <a:t>bds</a:t>
            </a:r>
            <a:endParaRPr lang="en-US" sz="2400" b="1" dirty="0" smtClean="0">
              <a:latin typeface="Comic Sans MS"/>
              <a:cs typeface="Comic Sans MS"/>
              <a:sym typeface="Wingding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SINGULAR</a:t>
            </a:r>
            <a:r>
              <a:rPr lang="en-US" sz="2400" b="1" dirty="0" smtClean="0">
                <a:latin typeface="Comic Sans MS"/>
                <a:cs typeface="Comic Sans MS"/>
              </a:rPr>
              <a:t>: max rank matrix in a linear space of matrices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3366FF"/>
                </a:solidFill>
                <a:latin typeface="Comic Sans MS"/>
                <a:cs typeface="Comic Sans MS"/>
              </a:rPr>
              <a:t>Special cases</a:t>
            </a:r>
            <a:r>
              <a:rPr lang="en-US" sz="2400" b="1" dirty="0" smtClean="0">
                <a:latin typeface="Comic Sans MS"/>
                <a:cs typeface="Comic Sans MS"/>
              </a:rPr>
              <a:t>: Module isomorphism, graph rigidity,… </a:t>
            </a:r>
            <a:endParaRPr lang="en-US" sz="2400" b="1" dirty="0">
              <a:solidFill>
                <a:srgbClr val="FF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576490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4319949" y="2128180"/>
            <a:ext cx="3072621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>
              <a:lnSpc>
                <a:spcPct val="120000"/>
              </a:lnSpc>
            </a:pP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 do not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commute</a:t>
            </a:r>
            <a:endParaRPr lang="en-US" sz="2400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215" y="2242748"/>
            <a:ext cx="178288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" y="-362860"/>
            <a:ext cx="9144000" cy="141074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Comic Sans MS"/>
                <a:cs typeface="Comic Sans MS"/>
              </a:rPr>
              <a:t>S</a:t>
            </a:r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ymbolic matrices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dual life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75047" y="832977"/>
            <a:ext cx="9005453" cy="4657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{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latin typeface="Comic Sans MS"/>
                <a:cs typeface="Comic Sans MS"/>
              </a:rPr>
              <a:t>},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field,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 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 smtClean="0">
                <a:latin typeface="Comic Sans MS"/>
                <a:cs typeface="Comic Sans MS"/>
              </a:rPr>
              <a:t>)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 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+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+…+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endParaRPr lang="en-US" sz="2400" b="1" dirty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Input: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 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 smtClean="0">
                <a:latin typeface="Comic Sans MS"/>
                <a:cs typeface="Comic Sans MS"/>
              </a:rPr>
              <a:t>,…,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800000"/>
                </a:solidFill>
                <a:latin typeface="Comic Sans MS"/>
                <a:cs typeface="Comic Sans MS"/>
              </a:rPr>
              <a:t>m</a:t>
            </a:r>
            <a:r>
              <a:rPr lang="en-US" sz="2400" b="1" dirty="0" smtClean="0">
                <a:solidFill>
                  <a:srgbClr val="800000"/>
                </a:solidFill>
                <a:latin typeface="Comic Sans MS"/>
                <a:cs typeface="Comic Sans MS"/>
              </a:rPr>
              <a:t> </a:t>
            </a:r>
            <a:r>
              <a:rPr lang="en-US" sz="2400" dirty="0" smtClean="0">
                <a:sym typeface="Symbol" charset="0"/>
              </a:rPr>
              <a:t>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32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(F) 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</a:t>
            </a:r>
            <a:r>
              <a:rPr lang="en-US" sz="2400" b="1" dirty="0" smtClean="0">
                <a:latin typeface="Comic Sans MS"/>
                <a:cs typeface="Comic Sans MS"/>
              </a:rPr>
              <a:t>: Is 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L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dirty="0">
                <a:latin typeface="Comic Sans MS"/>
                <a:cs typeface="Comic Sans MS"/>
              </a:rPr>
              <a:t>)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singular?</a:t>
            </a:r>
            <a:endParaRPr lang="en-US" sz="2400" b="1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   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commute 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dirty="0" smtClean="0"/>
              <a:t>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latin typeface="Comic Sans MS"/>
                <a:cs typeface="Comic Sans MS"/>
              </a:rPr>
              <a:t>…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dirty="0" smtClean="0"/>
              <a:t>)</a:t>
            </a:r>
            <a:endParaRPr lang="en-US" sz="2400" dirty="0"/>
          </a:p>
          <a:p>
            <a:pPr>
              <a:lnSpc>
                <a:spcPct val="120000"/>
              </a:lnSpc>
            </a:pP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endParaRPr lang="en-US" sz="2400" b="1" dirty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Edmonds </a:t>
            </a:r>
            <a:r>
              <a:rPr lang="fr-FR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’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67]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 </a:t>
            </a:r>
            <a:r>
              <a:rPr lang="en-US" sz="2400" dirty="0" smtClean="0">
                <a:sym typeface="Symbol"/>
              </a:rPr>
              <a:t></a:t>
            </a:r>
            <a:r>
              <a:rPr lang="en-US" sz="2400" dirty="0" smtClean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?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 err="1">
                <a:solidFill>
                  <a:srgbClr val="008000"/>
                </a:solidFill>
                <a:latin typeface="Comic Sans MS"/>
                <a:cs typeface="Comic Sans MS"/>
              </a:rPr>
              <a:t>Lovasz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fr-FR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’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79]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 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RP</a:t>
            </a:r>
            <a:r>
              <a:rPr lang="en-US" sz="2800" b="1" dirty="0" smtClean="0">
                <a:latin typeface="Comic Sans MS"/>
                <a:cs typeface="Comic Sans MS"/>
              </a:rPr>
              <a:t>!</a:t>
            </a:r>
            <a:r>
              <a:rPr lang="en-US" sz="28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29942" y="2613709"/>
            <a:ext cx="507023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dirty="0" smtClean="0"/>
              <a:t>&lt;</a:t>
            </a:r>
            <a:r>
              <a:rPr lang="en-US" sz="2400" dirty="0"/>
              <a:t>(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1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>
                <a:solidFill>
                  <a:srgbClr val="0000FF"/>
                </a:solidFill>
                <a:latin typeface="Comic Sans MS"/>
                <a:cs typeface="Comic Sans MS"/>
              </a:rPr>
              <a:t>2</a:t>
            </a:r>
            <a:r>
              <a:rPr lang="en-US" sz="2400" b="1" dirty="0">
                <a:latin typeface="Comic Sans MS"/>
                <a:cs typeface="Comic Sans MS"/>
              </a:rPr>
              <a:t>,…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,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x</a:t>
            </a:r>
            <a:r>
              <a:rPr lang="en-US" sz="2400" b="1" baseline="-25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m</a:t>
            </a:r>
            <a:r>
              <a:rPr lang="en-US" sz="2400" dirty="0" smtClean="0"/>
              <a:t>)&gt;  </a:t>
            </a:r>
            <a:r>
              <a:rPr lang="en-US" sz="2000" b="1" dirty="0" smtClean="0">
                <a:latin typeface="Comic Sans MS"/>
                <a:cs typeface="Comic Sans MS"/>
              </a:rPr>
              <a:t>(free skew field)</a:t>
            </a:r>
            <a:endParaRPr lang="en-US" sz="20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[Cohn</a:t>
            </a:r>
            <a:r>
              <a:rPr lang="fr-FR" sz="2400" b="1" dirty="0">
                <a:solidFill>
                  <a:srgbClr val="008000"/>
                </a:solidFill>
                <a:latin typeface="Comic Sans MS"/>
                <a:cs typeface="Comic Sans MS"/>
              </a:rPr>
              <a:t>’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75] </a:t>
            </a:r>
            <a:r>
              <a:rPr lang="en-US" sz="2400" dirty="0" smtClean="0"/>
              <a:t>∃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subspaces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U</a:t>
            </a:r>
            <a:r>
              <a:rPr lang="en-US" sz="2400" b="1" dirty="0" smtClean="0">
                <a:latin typeface="Comic Sans MS"/>
                <a:cs typeface="Comic Sans MS"/>
              </a:rPr>
              <a:t>,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W </a:t>
            </a:r>
            <a:r>
              <a:rPr lang="en-US" sz="2400" dirty="0">
                <a:sym typeface="Symbol" charset="0"/>
              </a:rPr>
              <a:t> 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baseline="30000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n</a:t>
            </a:r>
            <a:r>
              <a:rPr lang="en-US" sz="2400" b="1" baseline="30000" dirty="0" smtClean="0">
                <a:solidFill>
                  <a:srgbClr val="0000FF"/>
                </a:solidFill>
                <a:latin typeface="Comic Sans MS"/>
                <a:cs typeface="Comic Sans MS"/>
              </a:rPr>
              <a:t>  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   dim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U </a:t>
            </a:r>
            <a:r>
              <a:rPr lang="en-US" sz="2400" b="1" dirty="0" smtClean="0">
                <a:latin typeface="Comic Sans MS"/>
                <a:cs typeface="Comic Sans MS"/>
              </a:rPr>
              <a:t>&lt; dim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W</a:t>
            </a:r>
            <a:r>
              <a:rPr lang="en-US" sz="2400" b="1" dirty="0" smtClean="0">
                <a:latin typeface="Comic Sans MS"/>
                <a:cs typeface="Comic Sans MS"/>
              </a:rPr>
              <a:t>,</a:t>
            </a:r>
            <a:r>
              <a:rPr lang="en-US" sz="2400" dirty="0" smtClean="0">
                <a:latin typeface="Comic Sans MS" charset="0"/>
                <a:ea typeface="ＭＳ Ｐゴシック" charset="0"/>
                <a:cs typeface="ＭＳ Ｐゴシック" charset="0"/>
                <a:sym typeface="Symbol" charset="0"/>
              </a:rPr>
              <a:t> </a:t>
            </a:r>
            <a:r>
              <a:rPr lang="en-US" sz="2400" b="1" dirty="0" err="1" smtClean="0">
                <a:solidFill>
                  <a:schemeClr val="accent6">
                    <a:lumMod val="50000"/>
                  </a:schemeClr>
                </a:solidFill>
                <a:latin typeface="Comic Sans MS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b="1" dirty="0" smtClean="0">
                <a:solidFill>
                  <a:srgbClr val="0000FF"/>
                </a:solidFill>
                <a:latin typeface="Comic Sans MS" charset="0"/>
                <a:ea typeface="ＭＳ Ｐゴシック" charset="0"/>
                <a:cs typeface="ＭＳ Ｐゴシック" charset="0"/>
              </a:rPr>
              <a:t>  </a:t>
            </a:r>
            <a:r>
              <a:rPr lang="en-US" sz="2400" b="1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err="1" smtClean="0">
                <a:solidFill>
                  <a:srgbClr val="800000"/>
                </a:solidFill>
                <a:latin typeface="Comic Sans MS"/>
                <a:cs typeface="Comic Sans MS"/>
              </a:rPr>
              <a:t>i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W</a:t>
            </a:r>
            <a:r>
              <a:rPr lang="en-US" sz="2400" b="1" dirty="0" err="1" smtClean="0">
                <a:sym typeface="Symbol" charset="0"/>
              </a:rPr>
              <a:t></a:t>
            </a:r>
            <a:r>
              <a:rPr lang="en-US" sz="2400" b="1" dirty="0" err="1" smtClean="0">
                <a:solidFill>
                  <a:srgbClr val="0000FF"/>
                </a:solidFill>
                <a:latin typeface="Comic Sans MS"/>
                <a:cs typeface="Comic Sans MS"/>
              </a:rPr>
              <a:t>U</a:t>
            </a:r>
            <a:endParaRPr lang="en-US" sz="2400" b="1" dirty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endParaRPr lang="en-US" sz="2400" b="1" dirty="0" smtClean="0">
              <a:solidFill>
                <a:srgbClr val="008000"/>
              </a:solidFill>
              <a:latin typeface="Comic Sans MS"/>
              <a:cs typeface="Comic Sans MS"/>
            </a:endParaRPr>
          </a:p>
          <a:p>
            <a:pPr>
              <a:lnSpc>
                <a:spcPct val="13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Cohn</a:t>
            </a:r>
            <a:r>
              <a:rPr lang="fr-FR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’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75] </a:t>
            </a:r>
            <a:r>
              <a:rPr lang="en-US" sz="2400" b="1" dirty="0">
                <a:solidFill>
                  <a:srgbClr val="660066"/>
                </a:solidFill>
                <a:latin typeface="Comic Sans MS"/>
                <a:cs typeface="Comic Sans MS"/>
              </a:rPr>
              <a:t>NC-SING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  <a:sym typeface="Symbol"/>
              </a:rPr>
              <a:t>decidable</a:t>
            </a:r>
          </a:p>
          <a:p>
            <a:pPr>
              <a:lnSpc>
                <a:spcPct val="130000"/>
              </a:lnSpc>
            </a:pP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CR</a:t>
            </a:r>
            <a:r>
              <a:rPr lang="fr-FR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’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99]    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NC</a:t>
            </a:r>
            <a:r>
              <a:rPr lang="en-US" sz="2400" b="1" dirty="0">
                <a:solidFill>
                  <a:srgbClr val="660066"/>
                </a:solidFill>
                <a:latin typeface="Comic Sans MS"/>
                <a:cs typeface="Comic Sans MS"/>
              </a:rPr>
              <a:t>-SING</a:t>
            </a:r>
            <a:r>
              <a:rPr lang="en-US" sz="2400" b="1" dirty="0">
                <a:solidFill>
                  <a:srgbClr val="000000"/>
                </a:solidFill>
                <a:latin typeface="Comic Sans MS"/>
                <a:cs typeface="Comic Sans MS"/>
              </a:rPr>
              <a:t> 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EXP 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[GGOW’15] </a:t>
            </a:r>
            <a:r>
              <a:rPr lang="en-US" sz="2400" b="1" dirty="0">
                <a:solidFill>
                  <a:srgbClr val="660066"/>
                </a:solidFill>
                <a:latin typeface="Comic Sans MS"/>
                <a:cs typeface="Comic Sans MS"/>
              </a:rPr>
              <a:t>NC-</a:t>
            </a: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SING </a:t>
            </a:r>
            <a:r>
              <a:rPr lang="en-US" sz="2000" dirty="0" smtClean="0">
                <a:sym typeface="Symbol"/>
              </a:rPr>
              <a:t></a:t>
            </a:r>
            <a:r>
              <a:rPr lang="en-US" sz="2000" dirty="0" smtClean="0"/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 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Q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30000"/>
              </a:lnSpc>
            </a:pP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[IQS’16] </a:t>
            </a:r>
            <a:r>
              <a:rPr lang="en-US" sz="2400" b="1" dirty="0">
                <a:solidFill>
                  <a:srgbClr val="660066"/>
                </a:solidFill>
                <a:latin typeface="Comic Sans MS"/>
                <a:cs typeface="Comic Sans MS"/>
              </a:rPr>
              <a:t>NC-SING</a:t>
            </a:r>
            <a:r>
              <a:rPr lang="en-US" sz="2000" dirty="0">
                <a:sym typeface="Symbol"/>
              </a:rPr>
              <a:t></a:t>
            </a:r>
            <a:r>
              <a:rPr lang="en-US" sz="2000" dirty="0"/>
              <a:t>  </a:t>
            </a:r>
            <a:r>
              <a:rPr lang="en-US" sz="24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P</a:t>
            </a:r>
            <a:r>
              <a:rPr lang="en-US" sz="2400" b="1" dirty="0" smtClean="0">
                <a:latin typeface="Comic Sans MS"/>
                <a:cs typeface="Comic Sans MS"/>
              </a:rPr>
              <a:t> (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F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large)</a:t>
            </a:r>
            <a:endParaRPr lang="en-US" sz="2400" b="1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  <p:sp>
        <p:nvSpPr>
          <p:cNvPr id="18" name="Rounded Rectangular Callout 17"/>
          <p:cNvSpPr/>
          <p:nvPr/>
        </p:nvSpPr>
        <p:spPr>
          <a:xfrm>
            <a:off x="2209800" y="3517900"/>
            <a:ext cx="1993216" cy="660400"/>
          </a:xfrm>
          <a:prstGeom prst="wedgeRoundRectCallout">
            <a:avLst>
              <a:gd name="adj1" fmla="val 63647"/>
              <a:gd name="adj2" fmla="val 3158"/>
              <a:gd name="adj3" fmla="val 16667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``Hall condition’’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Shrunk subspace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162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 animBg="1"/>
      <p:bldP spid="50" grpId="0" build="p"/>
      <p:bldP spid="19" grpId="0" build="p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Matrix scaling algorithm </a:t>
            </a:r>
            <a:r>
              <a:rPr lang="en-US" sz="32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[Sinkhorn’64,LSW’01,GY’03]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4299" y="1444262"/>
            <a:ext cx="8921075" cy="5098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  <a:p>
            <a:pPr>
              <a:lnSpc>
                <a:spcPct val="120000"/>
              </a:lnSpc>
            </a:pPr>
            <a:endParaRPr lang="en-US" sz="2400" b="1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660066"/>
                </a:solidFill>
                <a:latin typeface="Comic Sans MS"/>
                <a:cs typeface="Comic Sans MS"/>
              </a:rPr>
              <a:t>Allowed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: </a:t>
            </a:r>
            <a:endParaRPr lang="en-US" sz="2400" b="1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Multiply rows &amp; columns by scalars</a:t>
            </a:r>
          </a:p>
          <a:p>
            <a:pPr>
              <a:lnSpc>
                <a:spcPct val="120000"/>
              </a:lnSpc>
            </a:pPr>
            <a:endParaRPr lang="en-US" sz="2400" b="1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Find (if exists?) 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R,C </a:t>
            </a:r>
            <a:r>
              <a:rPr lang="en-US" sz="2400" b="1" dirty="0" smtClean="0">
                <a:latin typeface="Comic Sans MS"/>
                <a:cs typeface="Comic Sans MS"/>
              </a:rPr>
              <a:t>diagonal </a:t>
            </a:r>
            <a:r>
              <a:rPr lang="en-US" sz="2400" b="1" dirty="0" err="1" smtClean="0">
                <a:latin typeface="Comic Sans MS"/>
                <a:cs typeface="Comic Sans MS"/>
              </a:rPr>
              <a:t>s.t.</a:t>
            </a:r>
            <a:r>
              <a:rPr lang="en-US" sz="2400" b="1" dirty="0" smtClean="0">
                <a:latin typeface="Comic Sans MS"/>
                <a:cs typeface="Comic Sans MS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chemeClr val="accent2"/>
                </a:solidFill>
                <a:latin typeface="Comic Sans MS"/>
                <a:cs typeface="Comic Sans MS"/>
              </a:rPr>
              <a:t>R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C</a:t>
            </a:r>
            <a:r>
              <a:rPr lang="en-US" sz="2400" b="1" dirty="0" smtClean="0">
                <a:latin typeface="Comic Sans MS"/>
                <a:cs typeface="Comic Sans MS"/>
              </a:rPr>
              <a:t> has row-sums &amp; col-sums =1</a:t>
            </a: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Comic Sans MS"/>
                <a:cs typeface="Comic Sans MS"/>
                <a:sym typeface="Symbol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  <a:sym typeface="Symbol"/>
              </a:rPr>
              <a:t>                                  </a:t>
            </a:r>
            <a:r>
              <a:rPr lang="en-US" sz="2400" dirty="0" smtClean="0">
                <a:sym typeface="Symbol"/>
              </a:rPr>
              <a:t> </a:t>
            </a:r>
            <a:r>
              <a:rPr lang="en-US" sz="2400" b="1" dirty="0">
                <a:latin typeface="Comic Sans MS"/>
                <a:cs typeface="Comic Sans MS"/>
              </a:rPr>
              <a:t>1</a:t>
            </a:r>
            <a:endParaRPr lang="en-US" sz="2400" b="1" dirty="0" smtClean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latin typeface="Comic Sans MS"/>
                <a:cs typeface="Comic Sans MS"/>
              </a:rPr>
              <a:t>                                  </a:t>
            </a:r>
            <a:endParaRPr lang="en-US" sz="2400" b="1" dirty="0">
              <a:latin typeface="Comic Sans MS"/>
              <a:cs typeface="Comic Sans MS"/>
            </a:endParaRPr>
          </a:p>
          <a:p>
            <a:pPr>
              <a:lnSpc>
                <a:spcPct val="120000"/>
              </a:lnSpc>
            </a:pPr>
            <a:r>
              <a:rPr lang="en-US" sz="2400" b="1" dirty="0">
                <a:solidFill>
                  <a:srgbClr val="008000"/>
                </a:solidFill>
                <a:latin typeface="Comic Sans MS"/>
                <a:cs typeface="Comic Sans MS"/>
              </a:rPr>
              <a:t>[Sinkhorn’</a:t>
            </a:r>
            <a:r>
              <a:rPr lang="en-US" sz="2400" b="1" dirty="0" smtClean="0">
                <a:solidFill>
                  <a:srgbClr val="008000"/>
                </a:solidFill>
                <a:latin typeface="Comic Sans MS"/>
                <a:cs typeface="Comic Sans MS"/>
              </a:rPr>
              <a:t>64]</a:t>
            </a:r>
            <a:r>
              <a:rPr lang="en-US" sz="2400" b="1" dirty="0" smtClean="0">
                <a:solidFill>
                  <a:srgbClr val="C0504D"/>
                </a:solidFill>
                <a:latin typeface="Comic Sans MS"/>
                <a:cs typeface="Comic Sans MS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Just do it</a:t>
            </a:r>
            <a:r>
              <a:rPr lang="en-US" sz="2400" b="1" dirty="0" smtClean="0">
                <a:solidFill>
                  <a:srgbClr val="000000"/>
                </a:solidFill>
                <a:latin typeface="Comic Sans MS"/>
                <a:cs typeface="Comic Sans MS"/>
              </a:rPr>
              <a:t>! First rows, then columns…</a:t>
            </a:r>
            <a:endParaRPr lang="en-US" sz="2400" b="1" dirty="0" smtClean="0">
              <a:latin typeface="Comic Sans MS"/>
              <a:cs typeface="Comic Sans M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6" name="Rectangle 5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9343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941282" y="2641572"/>
            <a:ext cx="2745521" cy="2743200"/>
            <a:chOff x="5606467" y="1833390"/>
            <a:chExt cx="2745521" cy="2743200"/>
          </a:xfrm>
        </p:grpSpPr>
        <p:sp>
          <p:nvSpPr>
            <p:cNvPr id="32" name="Rectangle 31"/>
            <p:cNvSpPr/>
            <p:nvPr/>
          </p:nvSpPr>
          <p:spPr>
            <a:xfrm>
              <a:off x="5611091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65185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0000FF"/>
                  </a:solidFill>
                </a:rPr>
                <a:t>0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7432964" y="36621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06467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1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65139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428340" y="27477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 smtClean="0">
                  <a:solidFill>
                    <a:srgbClr val="0000FF"/>
                  </a:solidFill>
                </a:rPr>
                <a:t>0</a:t>
              </a:r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606467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 smtClean="0">
                <a:solidFill>
                  <a:srgbClr val="0000FF"/>
                </a:solidFill>
              </a:endParaRPr>
            </a:p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1/3</a:t>
              </a:r>
            </a:p>
            <a:p>
              <a:pPr algn="ctr"/>
              <a:endParaRPr lang="en-US" sz="2800" b="1" dirty="0">
                <a:solidFill>
                  <a:srgbClr val="0000FF"/>
                </a:solidFill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5139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1/3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428340" y="1833390"/>
              <a:ext cx="919024" cy="914400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rgbClr val="0000FF"/>
                  </a:solidFill>
                </a:rPr>
                <a:t>1/3</a:t>
              </a:r>
              <a:endParaRPr lang="en-US" sz="2400" b="1" dirty="0">
                <a:solidFill>
                  <a:srgbClr val="0000FF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570340" y="41214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Comic Sans MS"/>
                <a:cs typeface="Comic Sans MS"/>
              </a:rPr>
              <a:t>Scaling algorithm</a:t>
            </a:r>
            <a:endParaRPr lang="en-US" sz="3200" b="1" dirty="0">
              <a:solidFill>
                <a:srgbClr val="008000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299" y="1105606"/>
            <a:ext cx="8921075" cy="96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 non-negative matrix. Try making it doubly stochastic.</a:t>
            </a:r>
          </a:p>
          <a:p>
            <a:pPr>
              <a:lnSpc>
                <a:spcPct val="120000"/>
              </a:lnSpc>
            </a:pPr>
            <a:r>
              <a:rPr lang="en-US" sz="2400" b="1" dirty="0" smtClean="0">
                <a:latin typeface="Comic Sans MS"/>
                <a:cs typeface="Comic Sans MS"/>
              </a:rPr>
              <a:t>(e.g. the adjacency matrix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dirty="0" smtClean="0">
                <a:latin typeface="Comic Sans MS"/>
                <a:cs typeface="Comic Sans MS"/>
              </a:rPr>
              <a:t>=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A</a:t>
            </a:r>
            <a:r>
              <a:rPr lang="en-US" sz="2400" b="1" baseline="-25000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 of a bipartite graph </a:t>
            </a:r>
            <a:r>
              <a:rPr lang="en-US" sz="2400" b="1" dirty="0" smtClean="0">
                <a:solidFill>
                  <a:srgbClr val="0000FF"/>
                </a:solidFill>
                <a:latin typeface="Comic Sans MS"/>
                <a:cs typeface="Comic Sans MS"/>
              </a:rPr>
              <a:t>G</a:t>
            </a:r>
            <a:r>
              <a:rPr lang="en-US" sz="2400" b="1" dirty="0" smtClean="0">
                <a:latin typeface="Comic Sans MS"/>
                <a:cs typeface="Comic Sans MS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18687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117742</TotalTime>
  <Words>3738</Words>
  <Application>Microsoft Macintosh PowerPoint</Application>
  <PresentationFormat>On-screen Show (4:3)</PresentationFormat>
  <Paragraphs>559</Paragraphs>
  <Slides>31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Matrix &amp; Operator scaling and their many applications</vt:lpstr>
      <vt:lpstr>Matrix scaling applications</vt:lpstr>
      <vt:lpstr>Operator scaling applications</vt:lpstr>
      <vt:lpstr>Perfect Matchings (PMs)</vt:lpstr>
      <vt:lpstr>PMs &amp; symbolic matrices [Edmonds‘67]</vt:lpstr>
      <vt:lpstr>Symbolic matrices [Edmonds‘67]</vt:lpstr>
      <vt:lpstr>Symbolic matrices dual life</vt:lpstr>
      <vt:lpstr>Matrix scaling algorithm [Sinkhorn’64,LSW’01,GY’03]</vt:lpstr>
      <vt:lpstr>Scaling algorithm</vt:lpstr>
      <vt:lpstr>Scaling algorithm</vt:lpstr>
      <vt:lpstr>Scaling algorithm</vt:lpstr>
      <vt:lpstr>Scaling algorithm </vt:lpstr>
      <vt:lpstr>Scaling algorithm </vt:lpstr>
      <vt:lpstr>Scaling algorithm </vt:lpstr>
      <vt:lpstr>Scaling algorithm </vt:lpstr>
      <vt:lpstr>Scaling algorithm [LSW ‘01]</vt:lpstr>
      <vt:lpstr>Scaling algorithm [LSW ‘01]</vt:lpstr>
      <vt:lpstr>Scaling algorithm [LSW ‘01]</vt:lpstr>
      <vt:lpstr>Scaling algorithm [LSW ‘01]</vt:lpstr>
      <vt:lpstr>Scaling algorithm [LSW ‘01]</vt:lpstr>
      <vt:lpstr>Operator scaling algorithm  [Gurvits ’04, GGOW’15]</vt:lpstr>
      <vt:lpstr>Origins &amp; Applications</vt:lpstr>
      <vt:lpstr>Non-commutative algebra Word problem for free skew fields</vt:lpstr>
      <vt:lpstr>commut &amp; non-commut PIT &amp; RIT</vt:lpstr>
      <vt:lpstr>Invariant theory Left-Right action</vt:lpstr>
      <vt:lpstr>Invariant theory Left-Right action</vt:lpstr>
      <vt:lpstr>Quantum information theory Completely positive maps [Gurvits ’04]</vt:lpstr>
      <vt:lpstr>Analysis (and beyond!)  Brascamp-Lieb Inequalities [BL’76,Lieb’90]</vt:lpstr>
      <vt:lpstr>PowerPoint Presentation</vt:lpstr>
      <vt:lpstr>PowerPoint Presentation</vt:lpstr>
      <vt:lpstr>Conclusions &amp; Open Problems</vt:lpstr>
    </vt:vector>
  </TitlesOfParts>
  <Company>Institute for Advanced Study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Univalent Foundations, 2012-13 Vladimir Voevodsky</dc:title>
  <dc:creator>Avi Wigderson</dc:creator>
  <cp:lastModifiedBy>Avi Wigderson</cp:lastModifiedBy>
  <cp:revision>443</cp:revision>
  <dcterms:created xsi:type="dcterms:W3CDTF">2012-05-04T10:25:56Z</dcterms:created>
  <dcterms:modified xsi:type="dcterms:W3CDTF">2016-09-05T23:24:08Z</dcterms:modified>
</cp:coreProperties>
</file>