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8" r:id="rId2"/>
    <p:sldId id="309" r:id="rId3"/>
    <p:sldId id="310" r:id="rId4"/>
    <p:sldId id="311" r:id="rId5"/>
    <p:sldId id="325" r:id="rId6"/>
    <p:sldId id="317" r:id="rId7"/>
    <p:sldId id="314" r:id="rId8"/>
    <p:sldId id="318" r:id="rId9"/>
    <p:sldId id="320" r:id="rId10"/>
    <p:sldId id="321" r:id="rId11"/>
    <p:sldId id="319" r:id="rId12"/>
    <p:sldId id="326" r:id="rId13"/>
    <p:sldId id="322" r:id="rId14"/>
    <p:sldId id="327" r:id="rId15"/>
    <p:sldId id="329" r:id="rId16"/>
    <p:sldId id="315" r:id="rId17"/>
    <p:sldId id="330" r:id="rId18"/>
    <p:sldId id="328" r:id="rId19"/>
    <p:sldId id="316" r:id="rId20"/>
    <p:sldId id="323" r:id="rId21"/>
    <p:sldId id="324" r:id="rId22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09" autoAdjust="0"/>
    <p:restoredTop sz="93051" autoAdjust="0"/>
  </p:normalViewPr>
  <p:slideViewPr>
    <p:cSldViewPr snapToGrid="0">
      <p:cViewPr varScale="1">
        <p:scale>
          <a:sx n="106" d="100"/>
          <a:sy n="106" d="100"/>
        </p:scale>
        <p:origin x="34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8B0EA83-BF59-44A3-A89F-805502CCC893}" type="datetimeFigureOut">
              <a:rPr lang="en-GB" smtClean="0"/>
              <a:t>04/07/2016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FD4D04D-C38D-419E-8630-FFEE12BE4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398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F0386DA-958F-4132-8818-E43E346D660A}" type="datetimeFigureOut">
              <a:rPr lang="en-GB" smtClean="0"/>
              <a:t>04/07/2016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FFDFC51-6208-4E58-B5C4-E8D7D0847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197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FC51-6208-4E58-B5C4-E8D7D0847FD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339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FC51-6208-4E58-B5C4-E8D7D0847FD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994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178593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79738"/>
            <a:ext cx="6858000" cy="9445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53350" y="6369057"/>
            <a:ext cx="8763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 smtClean="0"/>
              <a:t>28th May 2013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8" y="6222999"/>
            <a:ext cx="3409055" cy="51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23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28th May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CTCT Ltd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661-D78D-4349-971C-47162333B0C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 rot="151923">
            <a:off x="-19855" y="301567"/>
            <a:ext cx="8891660" cy="1597422"/>
          </a:xfrm>
          <a:custGeom>
            <a:avLst/>
            <a:gdLst>
              <a:gd name="connsiteX0" fmla="*/ 0 w 11176000"/>
              <a:gd name="connsiteY0" fmla="*/ 0 h 127000"/>
              <a:gd name="connsiteX1" fmla="*/ 11176000 w 11176000"/>
              <a:gd name="connsiteY1" fmla="*/ 0 h 127000"/>
              <a:gd name="connsiteX2" fmla="*/ 11176000 w 11176000"/>
              <a:gd name="connsiteY2" fmla="*/ 127000 h 127000"/>
              <a:gd name="connsiteX3" fmla="*/ 0 w 11176000"/>
              <a:gd name="connsiteY3" fmla="*/ 127000 h 127000"/>
              <a:gd name="connsiteX4" fmla="*/ 0 w 11176000"/>
              <a:gd name="connsiteY4" fmla="*/ 0 h 127000"/>
              <a:gd name="connsiteX0" fmla="*/ 0 w 11201400"/>
              <a:gd name="connsiteY0" fmla="*/ 0 h 279400"/>
              <a:gd name="connsiteX1" fmla="*/ 11201400 w 11201400"/>
              <a:gd name="connsiteY1" fmla="*/ 152400 h 279400"/>
              <a:gd name="connsiteX2" fmla="*/ 11201400 w 11201400"/>
              <a:gd name="connsiteY2" fmla="*/ 279400 h 279400"/>
              <a:gd name="connsiteX3" fmla="*/ 25400 w 11201400"/>
              <a:gd name="connsiteY3" fmla="*/ 279400 h 279400"/>
              <a:gd name="connsiteX4" fmla="*/ 0 w 11201400"/>
              <a:gd name="connsiteY4" fmla="*/ 0 h 279400"/>
              <a:gd name="connsiteX0" fmla="*/ 0 w 11201400"/>
              <a:gd name="connsiteY0" fmla="*/ 558800 h 838200"/>
              <a:gd name="connsiteX1" fmla="*/ 11201400 w 11201400"/>
              <a:gd name="connsiteY1" fmla="*/ 0 h 838200"/>
              <a:gd name="connsiteX2" fmla="*/ 11201400 w 11201400"/>
              <a:gd name="connsiteY2" fmla="*/ 838200 h 838200"/>
              <a:gd name="connsiteX3" fmla="*/ 25400 w 11201400"/>
              <a:gd name="connsiteY3" fmla="*/ 838200 h 838200"/>
              <a:gd name="connsiteX4" fmla="*/ 0 w 11201400"/>
              <a:gd name="connsiteY4" fmla="*/ 558800 h 838200"/>
              <a:gd name="connsiteX0" fmla="*/ 0 w 11201400"/>
              <a:gd name="connsiteY0" fmla="*/ 558800 h 838200"/>
              <a:gd name="connsiteX1" fmla="*/ 11201400 w 11201400"/>
              <a:gd name="connsiteY1" fmla="*/ 0 h 838200"/>
              <a:gd name="connsiteX2" fmla="*/ 11176000 w 11201400"/>
              <a:gd name="connsiteY2" fmla="*/ 190500 h 838200"/>
              <a:gd name="connsiteX3" fmla="*/ 25400 w 11201400"/>
              <a:gd name="connsiteY3" fmla="*/ 838200 h 838200"/>
              <a:gd name="connsiteX4" fmla="*/ 0 w 11201400"/>
              <a:gd name="connsiteY4" fmla="*/ 558800 h 838200"/>
              <a:gd name="connsiteX0" fmla="*/ 0 w 11201400"/>
              <a:gd name="connsiteY0" fmla="*/ 558800 h 838200"/>
              <a:gd name="connsiteX1" fmla="*/ 11201400 w 11201400"/>
              <a:gd name="connsiteY1" fmla="*/ 0 h 838200"/>
              <a:gd name="connsiteX2" fmla="*/ 11176000 w 11201400"/>
              <a:gd name="connsiteY2" fmla="*/ 190500 h 838200"/>
              <a:gd name="connsiteX3" fmla="*/ 25400 w 11201400"/>
              <a:gd name="connsiteY3" fmla="*/ 838200 h 838200"/>
              <a:gd name="connsiteX4" fmla="*/ 0 w 11201400"/>
              <a:gd name="connsiteY4" fmla="*/ 558800 h 838200"/>
              <a:gd name="connsiteX0" fmla="*/ 0 w 11176000"/>
              <a:gd name="connsiteY0" fmla="*/ 749300 h 1028700"/>
              <a:gd name="connsiteX1" fmla="*/ 11150600 w 11176000"/>
              <a:gd name="connsiteY1" fmla="*/ 0 h 1028700"/>
              <a:gd name="connsiteX2" fmla="*/ 11176000 w 11176000"/>
              <a:gd name="connsiteY2" fmla="*/ 381000 h 1028700"/>
              <a:gd name="connsiteX3" fmla="*/ 25400 w 11176000"/>
              <a:gd name="connsiteY3" fmla="*/ 1028700 h 1028700"/>
              <a:gd name="connsiteX4" fmla="*/ 0 w 11176000"/>
              <a:gd name="connsiteY4" fmla="*/ 749300 h 1028700"/>
              <a:gd name="connsiteX0" fmla="*/ 0 w 11163300"/>
              <a:gd name="connsiteY0" fmla="*/ 749300 h 1028700"/>
              <a:gd name="connsiteX1" fmla="*/ 11150600 w 11163300"/>
              <a:gd name="connsiteY1" fmla="*/ 0 h 1028700"/>
              <a:gd name="connsiteX2" fmla="*/ 11163300 w 11163300"/>
              <a:gd name="connsiteY2" fmla="*/ 190500 h 1028700"/>
              <a:gd name="connsiteX3" fmla="*/ 25400 w 11163300"/>
              <a:gd name="connsiteY3" fmla="*/ 1028700 h 1028700"/>
              <a:gd name="connsiteX4" fmla="*/ 0 w 11163300"/>
              <a:gd name="connsiteY4" fmla="*/ 749300 h 1028700"/>
              <a:gd name="connsiteX0" fmla="*/ 0 w 11163300"/>
              <a:gd name="connsiteY0" fmla="*/ 749300 h 1028700"/>
              <a:gd name="connsiteX1" fmla="*/ 11150600 w 11163300"/>
              <a:gd name="connsiteY1" fmla="*/ 0 h 1028700"/>
              <a:gd name="connsiteX2" fmla="*/ 11163300 w 11163300"/>
              <a:gd name="connsiteY2" fmla="*/ 190500 h 1028700"/>
              <a:gd name="connsiteX3" fmla="*/ 25400 w 11163300"/>
              <a:gd name="connsiteY3" fmla="*/ 1028700 h 1028700"/>
              <a:gd name="connsiteX4" fmla="*/ 0 w 11163300"/>
              <a:gd name="connsiteY4" fmla="*/ 749300 h 1028700"/>
              <a:gd name="connsiteX0" fmla="*/ 0 w 11188700"/>
              <a:gd name="connsiteY0" fmla="*/ 749300 h 1137786"/>
              <a:gd name="connsiteX1" fmla="*/ 11150600 w 11188700"/>
              <a:gd name="connsiteY1" fmla="*/ 0 h 1137786"/>
              <a:gd name="connsiteX2" fmla="*/ 11188700 w 11188700"/>
              <a:gd name="connsiteY2" fmla="*/ 609600 h 1137786"/>
              <a:gd name="connsiteX3" fmla="*/ 25400 w 11188700"/>
              <a:gd name="connsiteY3" fmla="*/ 1028700 h 1137786"/>
              <a:gd name="connsiteX4" fmla="*/ 0 w 11188700"/>
              <a:gd name="connsiteY4" fmla="*/ 749300 h 1137786"/>
              <a:gd name="connsiteX0" fmla="*/ 0 w 11188700"/>
              <a:gd name="connsiteY0" fmla="*/ 1231900 h 1620386"/>
              <a:gd name="connsiteX1" fmla="*/ 11036300 w 11188700"/>
              <a:gd name="connsiteY1" fmla="*/ 0 h 1620386"/>
              <a:gd name="connsiteX2" fmla="*/ 11188700 w 11188700"/>
              <a:gd name="connsiteY2" fmla="*/ 1092200 h 1620386"/>
              <a:gd name="connsiteX3" fmla="*/ 25400 w 11188700"/>
              <a:gd name="connsiteY3" fmla="*/ 1511300 h 1620386"/>
              <a:gd name="connsiteX4" fmla="*/ 0 w 11188700"/>
              <a:gd name="connsiteY4" fmla="*/ 1231900 h 1620386"/>
              <a:gd name="connsiteX0" fmla="*/ 0 w 11176000"/>
              <a:gd name="connsiteY0" fmla="*/ 1231900 h 1511300"/>
              <a:gd name="connsiteX1" fmla="*/ 11036300 w 11176000"/>
              <a:gd name="connsiteY1" fmla="*/ 0 h 1511300"/>
              <a:gd name="connsiteX2" fmla="*/ 11176000 w 11176000"/>
              <a:gd name="connsiteY2" fmla="*/ 88900 h 1511300"/>
              <a:gd name="connsiteX3" fmla="*/ 25400 w 11176000"/>
              <a:gd name="connsiteY3" fmla="*/ 1511300 h 1511300"/>
              <a:gd name="connsiteX4" fmla="*/ 0 w 11176000"/>
              <a:gd name="connsiteY4" fmla="*/ 1231900 h 1511300"/>
              <a:gd name="connsiteX0" fmla="*/ 0 w 11176044"/>
              <a:gd name="connsiteY0" fmla="*/ 1231900 h 1511300"/>
              <a:gd name="connsiteX1" fmla="*/ 11036300 w 11176044"/>
              <a:gd name="connsiteY1" fmla="*/ 0 h 1511300"/>
              <a:gd name="connsiteX2" fmla="*/ 11176000 w 11176044"/>
              <a:gd name="connsiteY2" fmla="*/ 88900 h 1511300"/>
              <a:gd name="connsiteX3" fmla="*/ 25400 w 11176044"/>
              <a:gd name="connsiteY3" fmla="*/ 1511300 h 1511300"/>
              <a:gd name="connsiteX4" fmla="*/ 0 w 11176044"/>
              <a:gd name="connsiteY4" fmla="*/ 1231900 h 1511300"/>
              <a:gd name="connsiteX0" fmla="*/ 0 w 11303044"/>
              <a:gd name="connsiteY0" fmla="*/ 1231900 h 1511300"/>
              <a:gd name="connsiteX1" fmla="*/ 11036300 w 11303044"/>
              <a:gd name="connsiteY1" fmla="*/ 0 h 1511300"/>
              <a:gd name="connsiteX2" fmla="*/ 11303000 w 11303044"/>
              <a:gd name="connsiteY2" fmla="*/ 381000 h 1511300"/>
              <a:gd name="connsiteX3" fmla="*/ 25400 w 11303044"/>
              <a:gd name="connsiteY3" fmla="*/ 1511300 h 1511300"/>
              <a:gd name="connsiteX4" fmla="*/ 0 w 11303044"/>
              <a:gd name="connsiteY4" fmla="*/ 1231900 h 1511300"/>
              <a:gd name="connsiteX0" fmla="*/ 0 w 11239544"/>
              <a:gd name="connsiteY0" fmla="*/ 1257300 h 1536700"/>
              <a:gd name="connsiteX1" fmla="*/ 11036300 w 11239544"/>
              <a:gd name="connsiteY1" fmla="*/ 25400 h 1536700"/>
              <a:gd name="connsiteX2" fmla="*/ 11239500 w 11239544"/>
              <a:gd name="connsiteY2" fmla="*/ 0 h 1536700"/>
              <a:gd name="connsiteX3" fmla="*/ 25400 w 11239544"/>
              <a:gd name="connsiteY3" fmla="*/ 1536700 h 1536700"/>
              <a:gd name="connsiteX4" fmla="*/ 0 w 11239544"/>
              <a:gd name="connsiteY4" fmla="*/ 1257300 h 1536700"/>
              <a:gd name="connsiteX0" fmla="*/ 0 w 11239544"/>
              <a:gd name="connsiteY0" fmla="*/ 1257300 h 1536700"/>
              <a:gd name="connsiteX1" fmla="*/ 11036300 w 11239544"/>
              <a:gd name="connsiteY1" fmla="*/ 38100 h 1536700"/>
              <a:gd name="connsiteX2" fmla="*/ 11239500 w 11239544"/>
              <a:gd name="connsiteY2" fmla="*/ 0 h 1536700"/>
              <a:gd name="connsiteX3" fmla="*/ 25400 w 11239544"/>
              <a:gd name="connsiteY3" fmla="*/ 1536700 h 1536700"/>
              <a:gd name="connsiteX4" fmla="*/ 0 w 11239544"/>
              <a:gd name="connsiteY4" fmla="*/ 1257300 h 1536700"/>
              <a:gd name="connsiteX0" fmla="*/ 0 w 11239544"/>
              <a:gd name="connsiteY0" fmla="*/ 1257300 h 1536700"/>
              <a:gd name="connsiteX1" fmla="*/ 11036300 w 11239544"/>
              <a:gd name="connsiteY1" fmla="*/ 38100 h 1536700"/>
              <a:gd name="connsiteX2" fmla="*/ 11239500 w 11239544"/>
              <a:gd name="connsiteY2" fmla="*/ 0 h 1536700"/>
              <a:gd name="connsiteX3" fmla="*/ 25400 w 11239544"/>
              <a:gd name="connsiteY3" fmla="*/ 1536700 h 1536700"/>
              <a:gd name="connsiteX4" fmla="*/ 0 w 11239544"/>
              <a:gd name="connsiteY4" fmla="*/ 1257300 h 1536700"/>
              <a:gd name="connsiteX0" fmla="*/ 0 w 11239544"/>
              <a:gd name="connsiteY0" fmla="*/ 1257300 h 1536700"/>
              <a:gd name="connsiteX1" fmla="*/ 11099800 w 11239544"/>
              <a:gd name="connsiteY1" fmla="*/ 38100 h 1536700"/>
              <a:gd name="connsiteX2" fmla="*/ 11239500 w 11239544"/>
              <a:gd name="connsiteY2" fmla="*/ 0 h 1536700"/>
              <a:gd name="connsiteX3" fmla="*/ 25400 w 11239544"/>
              <a:gd name="connsiteY3" fmla="*/ 1536700 h 1536700"/>
              <a:gd name="connsiteX4" fmla="*/ 0 w 11239544"/>
              <a:gd name="connsiteY4" fmla="*/ 1257300 h 1536700"/>
              <a:gd name="connsiteX0" fmla="*/ 0 w 11239544"/>
              <a:gd name="connsiteY0" fmla="*/ 1257300 h 1536700"/>
              <a:gd name="connsiteX1" fmla="*/ 11099800 w 11239544"/>
              <a:gd name="connsiteY1" fmla="*/ 38100 h 1536700"/>
              <a:gd name="connsiteX2" fmla="*/ 11239500 w 11239544"/>
              <a:gd name="connsiteY2" fmla="*/ 0 h 1536700"/>
              <a:gd name="connsiteX3" fmla="*/ 25400 w 11239544"/>
              <a:gd name="connsiteY3" fmla="*/ 1536700 h 1536700"/>
              <a:gd name="connsiteX4" fmla="*/ 0 w 11239544"/>
              <a:gd name="connsiteY4" fmla="*/ 1257300 h 1536700"/>
              <a:gd name="connsiteX0" fmla="*/ 0 w 11239544"/>
              <a:gd name="connsiteY0" fmla="*/ 1282700 h 1562100"/>
              <a:gd name="connsiteX1" fmla="*/ 11150600 w 11239544"/>
              <a:gd name="connsiteY1" fmla="*/ 0 h 1562100"/>
              <a:gd name="connsiteX2" fmla="*/ 11239500 w 11239544"/>
              <a:gd name="connsiteY2" fmla="*/ 25400 h 1562100"/>
              <a:gd name="connsiteX3" fmla="*/ 25400 w 11239544"/>
              <a:gd name="connsiteY3" fmla="*/ 1562100 h 1562100"/>
              <a:gd name="connsiteX4" fmla="*/ 0 w 11239544"/>
              <a:gd name="connsiteY4" fmla="*/ 1282700 h 1562100"/>
              <a:gd name="connsiteX0" fmla="*/ 0 w 11239544"/>
              <a:gd name="connsiteY0" fmla="*/ 1282700 h 1562100"/>
              <a:gd name="connsiteX1" fmla="*/ 11150600 w 11239544"/>
              <a:gd name="connsiteY1" fmla="*/ 0 h 1562100"/>
              <a:gd name="connsiteX2" fmla="*/ 11239500 w 11239544"/>
              <a:gd name="connsiteY2" fmla="*/ 25400 h 1562100"/>
              <a:gd name="connsiteX3" fmla="*/ 25400 w 11239544"/>
              <a:gd name="connsiteY3" fmla="*/ 1562100 h 1562100"/>
              <a:gd name="connsiteX4" fmla="*/ 0 w 11239544"/>
              <a:gd name="connsiteY4" fmla="*/ 1282700 h 1562100"/>
              <a:gd name="connsiteX0" fmla="*/ 0 w 11239585"/>
              <a:gd name="connsiteY0" fmla="*/ 1282700 h 1562100"/>
              <a:gd name="connsiteX1" fmla="*/ 11150600 w 11239585"/>
              <a:gd name="connsiteY1" fmla="*/ 0 h 1562100"/>
              <a:gd name="connsiteX2" fmla="*/ 11239500 w 11239585"/>
              <a:gd name="connsiteY2" fmla="*/ 25400 h 1562100"/>
              <a:gd name="connsiteX3" fmla="*/ 25400 w 11239585"/>
              <a:gd name="connsiteY3" fmla="*/ 1562100 h 1562100"/>
              <a:gd name="connsiteX4" fmla="*/ 0 w 11239585"/>
              <a:gd name="connsiteY4" fmla="*/ 1282700 h 1562100"/>
              <a:gd name="connsiteX0" fmla="*/ 0 w 11239585"/>
              <a:gd name="connsiteY0" fmla="*/ 1302182 h 1581582"/>
              <a:gd name="connsiteX1" fmla="*/ 11183568 w 11239585"/>
              <a:gd name="connsiteY1" fmla="*/ 0 h 1581582"/>
              <a:gd name="connsiteX2" fmla="*/ 11239500 w 11239585"/>
              <a:gd name="connsiteY2" fmla="*/ 44882 h 1581582"/>
              <a:gd name="connsiteX3" fmla="*/ 25400 w 11239585"/>
              <a:gd name="connsiteY3" fmla="*/ 1581582 h 1581582"/>
              <a:gd name="connsiteX4" fmla="*/ 0 w 11239585"/>
              <a:gd name="connsiteY4" fmla="*/ 1302182 h 1581582"/>
              <a:gd name="connsiteX0" fmla="*/ 0 w 11204155"/>
              <a:gd name="connsiteY0" fmla="*/ 1302182 h 1581582"/>
              <a:gd name="connsiteX1" fmla="*/ 11183568 w 11204155"/>
              <a:gd name="connsiteY1" fmla="*/ 0 h 1581582"/>
              <a:gd name="connsiteX2" fmla="*/ 11204070 w 11204155"/>
              <a:gd name="connsiteY2" fmla="*/ 4657 h 1581582"/>
              <a:gd name="connsiteX3" fmla="*/ 25400 w 11204155"/>
              <a:gd name="connsiteY3" fmla="*/ 1581582 h 1581582"/>
              <a:gd name="connsiteX4" fmla="*/ 0 w 11204155"/>
              <a:gd name="connsiteY4" fmla="*/ 1302182 h 1581582"/>
              <a:gd name="connsiteX0" fmla="*/ 0 w 11228332"/>
              <a:gd name="connsiteY0" fmla="*/ 1432538 h 1711938"/>
              <a:gd name="connsiteX1" fmla="*/ 11183568 w 11228332"/>
              <a:gd name="connsiteY1" fmla="*/ 130356 h 1711938"/>
              <a:gd name="connsiteX2" fmla="*/ 11228247 w 11228332"/>
              <a:gd name="connsiteY2" fmla="*/ 13 h 1711938"/>
              <a:gd name="connsiteX3" fmla="*/ 25400 w 11228332"/>
              <a:gd name="connsiteY3" fmla="*/ 1711938 h 1711938"/>
              <a:gd name="connsiteX4" fmla="*/ 0 w 11228332"/>
              <a:gd name="connsiteY4" fmla="*/ 1432538 h 1711938"/>
              <a:gd name="connsiteX0" fmla="*/ 0 w 11237281"/>
              <a:gd name="connsiteY0" fmla="*/ 1554830 h 1711938"/>
              <a:gd name="connsiteX1" fmla="*/ 11192517 w 11237281"/>
              <a:gd name="connsiteY1" fmla="*/ 130356 h 1711938"/>
              <a:gd name="connsiteX2" fmla="*/ 11237196 w 11237281"/>
              <a:gd name="connsiteY2" fmla="*/ 13 h 1711938"/>
              <a:gd name="connsiteX3" fmla="*/ 34349 w 11237281"/>
              <a:gd name="connsiteY3" fmla="*/ 1711938 h 1711938"/>
              <a:gd name="connsiteX4" fmla="*/ 0 w 11237281"/>
              <a:gd name="connsiteY4" fmla="*/ 1554830 h 1711938"/>
              <a:gd name="connsiteX0" fmla="*/ 0 w 11226159"/>
              <a:gd name="connsiteY0" fmla="*/ 1463330 h 1620438"/>
              <a:gd name="connsiteX1" fmla="*/ 11192517 w 11226159"/>
              <a:gd name="connsiteY1" fmla="*/ 38856 h 1620438"/>
              <a:gd name="connsiteX2" fmla="*/ 11226074 w 11226159"/>
              <a:gd name="connsiteY2" fmla="*/ 43 h 1620438"/>
              <a:gd name="connsiteX3" fmla="*/ 34349 w 11226159"/>
              <a:gd name="connsiteY3" fmla="*/ 1620438 h 1620438"/>
              <a:gd name="connsiteX4" fmla="*/ 0 w 11226159"/>
              <a:gd name="connsiteY4" fmla="*/ 1463330 h 162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6159" h="1620438">
                <a:moveTo>
                  <a:pt x="0" y="1463330"/>
                </a:moveTo>
                <a:cubicBezTo>
                  <a:pt x="3881967" y="1056930"/>
                  <a:pt x="10764950" y="1105656"/>
                  <a:pt x="11192517" y="38856"/>
                </a:cubicBezTo>
                <a:cubicBezTo>
                  <a:pt x="11199351" y="40408"/>
                  <a:pt x="11219240" y="-1509"/>
                  <a:pt x="11226074" y="43"/>
                </a:cubicBezTo>
                <a:cubicBezTo>
                  <a:pt x="11247241" y="1447843"/>
                  <a:pt x="7337540" y="891347"/>
                  <a:pt x="34349" y="1620438"/>
                </a:cubicBezTo>
                <a:lnTo>
                  <a:pt x="0" y="146333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4103307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smtClean="0"/>
              <a:t>28th May 2013</a:t>
            </a:r>
            <a:endParaRPr lang="en-GB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CTCT Ltd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661-D78D-4349-971C-47162333B0C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7"/>
          <p:cNvSpPr/>
          <p:nvPr/>
        </p:nvSpPr>
        <p:spPr>
          <a:xfrm rot="150520">
            <a:off x="-89037" y="443673"/>
            <a:ext cx="8931149" cy="1581582"/>
          </a:xfrm>
          <a:custGeom>
            <a:avLst/>
            <a:gdLst>
              <a:gd name="connsiteX0" fmla="*/ 0 w 11176000"/>
              <a:gd name="connsiteY0" fmla="*/ 0 h 127000"/>
              <a:gd name="connsiteX1" fmla="*/ 11176000 w 11176000"/>
              <a:gd name="connsiteY1" fmla="*/ 0 h 127000"/>
              <a:gd name="connsiteX2" fmla="*/ 11176000 w 11176000"/>
              <a:gd name="connsiteY2" fmla="*/ 127000 h 127000"/>
              <a:gd name="connsiteX3" fmla="*/ 0 w 11176000"/>
              <a:gd name="connsiteY3" fmla="*/ 127000 h 127000"/>
              <a:gd name="connsiteX4" fmla="*/ 0 w 11176000"/>
              <a:gd name="connsiteY4" fmla="*/ 0 h 127000"/>
              <a:gd name="connsiteX0" fmla="*/ 0 w 11201400"/>
              <a:gd name="connsiteY0" fmla="*/ 0 h 279400"/>
              <a:gd name="connsiteX1" fmla="*/ 11201400 w 11201400"/>
              <a:gd name="connsiteY1" fmla="*/ 152400 h 279400"/>
              <a:gd name="connsiteX2" fmla="*/ 11201400 w 11201400"/>
              <a:gd name="connsiteY2" fmla="*/ 279400 h 279400"/>
              <a:gd name="connsiteX3" fmla="*/ 25400 w 11201400"/>
              <a:gd name="connsiteY3" fmla="*/ 279400 h 279400"/>
              <a:gd name="connsiteX4" fmla="*/ 0 w 11201400"/>
              <a:gd name="connsiteY4" fmla="*/ 0 h 279400"/>
              <a:gd name="connsiteX0" fmla="*/ 0 w 11201400"/>
              <a:gd name="connsiteY0" fmla="*/ 558800 h 838200"/>
              <a:gd name="connsiteX1" fmla="*/ 11201400 w 11201400"/>
              <a:gd name="connsiteY1" fmla="*/ 0 h 838200"/>
              <a:gd name="connsiteX2" fmla="*/ 11201400 w 11201400"/>
              <a:gd name="connsiteY2" fmla="*/ 838200 h 838200"/>
              <a:gd name="connsiteX3" fmla="*/ 25400 w 11201400"/>
              <a:gd name="connsiteY3" fmla="*/ 838200 h 838200"/>
              <a:gd name="connsiteX4" fmla="*/ 0 w 11201400"/>
              <a:gd name="connsiteY4" fmla="*/ 558800 h 838200"/>
              <a:gd name="connsiteX0" fmla="*/ 0 w 11201400"/>
              <a:gd name="connsiteY0" fmla="*/ 558800 h 838200"/>
              <a:gd name="connsiteX1" fmla="*/ 11201400 w 11201400"/>
              <a:gd name="connsiteY1" fmla="*/ 0 h 838200"/>
              <a:gd name="connsiteX2" fmla="*/ 11176000 w 11201400"/>
              <a:gd name="connsiteY2" fmla="*/ 190500 h 838200"/>
              <a:gd name="connsiteX3" fmla="*/ 25400 w 11201400"/>
              <a:gd name="connsiteY3" fmla="*/ 838200 h 838200"/>
              <a:gd name="connsiteX4" fmla="*/ 0 w 11201400"/>
              <a:gd name="connsiteY4" fmla="*/ 558800 h 838200"/>
              <a:gd name="connsiteX0" fmla="*/ 0 w 11201400"/>
              <a:gd name="connsiteY0" fmla="*/ 558800 h 838200"/>
              <a:gd name="connsiteX1" fmla="*/ 11201400 w 11201400"/>
              <a:gd name="connsiteY1" fmla="*/ 0 h 838200"/>
              <a:gd name="connsiteX2" fmla="*/ 11176000 w 11201400"/>
              <a:gd name="connsiteY2" fmla="*/ 190500 h 838200"/>
              <a:gd name="connsiteX3" fmla="*/ 25400 w 11201400"/>
              <a:gd name="connsiteY3" fmla="*/ 838200 h 838200"/>
              <a:gd name="connsiteX4" fmla="*/ 0 w 11201400"/>
              <a:gd name="connsiteY4" fmla="*/ 558800 h 838200"/>
              <a:gd name="connsiteX0" fmla="*/ 0 w 11176000"/>
              <a:gd name="connsiteY0" fmla="*/ 749300 h 1028700"/>
              <a:gd name="connsiteX1" fmla="*/ 11150600 w 11176000"/>
              <a:gd name="connsiteY1" fmla="*/ 0 h 1028700"/>
              <a:gd name="connsiteX2" fmla="*/ 11176000 w 11176000"/>
              <a:gd name="connsiteY2" fmla="*/ 381000 h 1028700"/>
              <a:gd name="connsiteX3" fmla="*/ 25400 w 11176000"/>
              <a:gd name="connsiteY3" fmla="*/ 1028700 h 1028700"/>
              <a:gd name="connsiteX4" fmla="*/ 0 w 11176000"/>
              <a:gd name="connsiteY4" fmla="*/ 749300 h 1028700"/>
              <a:gd name="connsiteX0" fmla="*/ 0 w 11163300"/>
              <a:gd name="connsiteY0" fmla="*/ 749300 h 1028700"/>
              <a:gd name="connsiteX1" fmla="*/ 11150600 w 11163300"/>
              <a:gd name="connsiteY1" fmla="*/ 0 h 1028700"/>
              <a:gd name="connsiteX2" fmla="*/ 11163300 w 11163300"/>
              <a:gd name="connsiteY2" fmla="*/ 190500 h 1028700"/>
              <a:gd name="connsiteX3" fmla="*/ 25400 w 11163300"/>
              <a:gd name="connsiteY3" fmla="*/ 1028700 h 1028700"/>
              <a:gd name="connsiteX4" fmla="*/ 0 w 11163300"/>
              <a:gd name="connsiteY4" fmla="*/ 749300 h 1028700"/>
              <a:gd name="connsiteX0" fmla="*/ 0 w 11163300"/>
              <a:gd name="connsiteY0" fmla="*/ 749300 h 1028700"/>
              <a:gd name="connsiteX1" fmla="*/ 11150600 w 11163300"/>
              <a:gd name="connsiteY1" fmla="*/ 0 h 1028700"/>
              <a:gd name="connsiteX2" fmla="*/ 11163300 w 11163300"/>
              <a:gd name="connsiteY2" fmla="*/ 190500 h 1028700"/>
              <a:gd name="connsiteX3" fmla="*/ 25400 w 11163300"/>
              <a:gd name="connsiteY3" fmla="*/ 1028700 h 1028700"/>
              <a:gd name="connsiteX4" fmla="*/ 0 w 11163300"/>
              <a:gd name="connsiteY4" fmla="*/ 749300 h 1028700"/>
              <a:gd name="connsiteX0" fmla="*/ 0 w 11188700"/>
              <a:gd name="connsiteY0" fmla="*/ 749300 h 1137786"/>
              <a:gd name="connsiteX1" fmla="*/ 11150600 w 11188700"/>
              <a:gd name="connsiteY1" fmla="*/ 0 h 1137786"/>
              <a:gd name="connsiteX2" fmla="*/ 11188700 w 11188700"/>
              <a:gd name="connsiteY2" fmla="*/ 609600 h 1137786"/>
              <a:gd name="connsiteX3" fmla="*/ 25400 w 11188700"/>
              <a:gd name="connsiteY3" fmla="*/ 1028700 h 1137786"/>
              <a:gd name="connsiteX4" fmla="*/ 0 w 11188700"/>
              <a:gd name="connsiteY4" fmla="*/ 749300 h 1137786"/>
              <a:gd name="connsiteX0" fmla="*/ 0 w 11188700"/>
              <a:gd name="connsiteY0" fmla="*/ 1231900 h 1620386"/>
              <a:gd name="connsiteX1" fmla="*/ 11036300 w 11188700"/>
              <a:gd name="connsiteY1" fmla="*/ 0 h 1620386"/>
              <a:gd name="connsiteX2" fmla="*/ 11188700 w 11188700"/>
              <a:gd name="connsiteY2" fmla="*/ 1092200 h 1620386"/>
              <a:gd name="connsiteX3" fmla="*/ 25400 w 11188700"/>
              <a:gd name="connsiteY3" fmla="*/ 1511300 h 1620386"/>
              <a:gd name="connsiteX4" fmla="*/ 0 w 11188700"/>
              <a:gd name="connsiteY4" fmla="*/ 1231900 h 1620386"/>
              <a:gd name="connsiteX0" fmla="*/ 0 w 11176000"/>
              <a:gd name="connsiteY0" fmla="*/ 1231900 h 1511300"/>
              <a:gd name="connsiteX1" fmla="*/ 11036300 w 11176000"/>
              <a:gd name="connsiteY1" fmla="*/ 0 h 1511300"/>
              <a:gd name="connsiteX2" fmla="*/ 11176000 w 11176000"/>
              <a:gd name="connsiteY2" fmla="*/ 88900 h 1511300"/>
              <a:gd name="connsiteX3" fmla="*/ 25400 w 11176000"/>
              <a:gd name="connsiteY3" fmla="*/ 1511300 h 1511300"/>
              <a:gd name="connsiteX4" fmla="*/ 0 w 11176000"/>
              <a:gd name="connsiteY4" fmla="*/ 1231900 h 1511300"/>
              <a:gd name="connsiteX0" fmla="*/ 0 w 11176044"/>
              <a:gd name="connsiteY0" fmla="*/ 1231900 h 1511300"/>
              <a:gd name="connsiteX1" fmla="*/ 11036300 w 11176044"/>
              <a:gd name="connsiteY1" fmla="*/ 0 h 1511300"/>
              <a:gd name="connsiteX2" fmla="*/ 11176000 w 11176044"/>
              <a:gd name="connsiteY2" fmla="*/ 88900 h 1511300"/>
              <a:gd name="connsiteX3" fmla="*/ 25400 w 11176044"/>
              <a:gd name="connsiteY3" fmla="*/ 1511300 h 1511300"/>
              <a:gd name="connsiteX4" fmla="*/ 0 w 11176044"/>
              <a:gd name="connsiteY4" fmla="*/ 1231900 h 1511300"/>
              <a:gd name="connsiteX0" fmla="*/ 0 w 11303044"/>
              <a:gd name="connsiteY0" fmla="*/ 1231900 h 1511300"/>
              <a:gd name="connsiteX1" fmla="*/ 11036300 w 11303044"/>
              <a:gd name="connsiteY1" fmla="*/ 0 h 1511300"/>
              <a:gd name="connsiteX2" fmla="*/ 11303000 w 11303044"/>
              <a:gd name="connsiteY2" fmla="*/ 381000 h 1511300"/>
              <a:gd name="connsiteX3" fmla="*/ 25400 w 11303044"/>
              <a:gd name="connsiteY3" fmla="*/ 1511300 h 1511300"/>
              <a:gd name="connsiteX4" fmla="*/ 0 w 11303044"/>
              <a:gd name="connsiteY4" fmla="*/ 1231900 h 1511300"/>
              <a:gd name="connsiteX0" fmla="*/ 0 w 11239544"/>
              <a:gd name="connsiteY0" fmla="*/ 1257300 h 1536700"/>
              <a:gd name="connsiteX1" fmla="*/ 11036300 w 11239544"/>
              <a:gd name="connsiteY1" fmla="*/ 25400 h 1536700"/>
              <a:gd name="connsiteX2" fmla="*/ 11239500 w 11239544"/>
              <a:gd name="connsiteY2" fmla="*/ 0 h 1536700"/>
              <a:gd name="connsiteX3" fmla="*/ 25400 w 11239544"/>
              <a:gd name="connsiteY3" fmla="*/ 1536700 h 1536700"/>
              <a:gd name="connsiteX4" fmla="*/ 0 w 11239544"/>
              <a:gd name="connsiteY4" fmla="*/ 1257300 h 1536700"/>
              <a:gd name="connsiteX0" fmla="*/ 0 w 11239544"/>
              <a:gd name="connsiteY0" fmla="*/ 1257300 h 1536700"/>
              <a:gd name="connsiteX1" fmla="*/ 11036300 w 11239544"/>
              <a:gd name="connsiteY1" fmla="*/ 38100 h 1536700"/>
              <a:gd name="connsiteX2" fmla="*/ 11239500 w 11239544"/>
              <a:gd name="connsiteY2" fmla="*/ 0 h 1536700"/>
              <a:gd name="connsiteX3" fmla="*/ 25400 w 11239544"/>
              <a:gd name="connsiteY3" fmla="*/ 1536700 h 1536700"/>
              <a:gd name="connsiteX4" fmla="*/ 0 w 11239544"/>
              <a:gd name="connsiteY4" fmla="*/ 1257300 h 1536700"/>
              <a:gd name="connsiteX0" fmla="*/ 0 w 11239544"/>
              <a:gd name="connsiteY0" fmla="*/ 1257300 h 1536700"/>
              <a:gd name="connsiteX1" fmla="*/ 11036300 w 11239544"/>
              <a:gd name="connsiteY1" fmla="*/ 38100 h 1536700"/>
              <a:gd name="connsiteX2" fmla="*/ 11239500 w 11239544"/>
              <a:gd name="connsiteY2" fmla="*/ 0 h 1536700"/>
              <a:gd name="connsiteX3" fmla="*/ 25400 w 11239544"/>
              <a:gd name="connsiteY3" fmla="*/ 1536700 h 1536700"/>
              <a:gd name="connsiteX4" fmla="*/ 0 w 11239544"/>
              <a:gd name="connsiteY4" fmla="*/ 1257300 h 1536700"/>
              <a:gd name="connsiteX0" fmla="*/ 0 w 11239544"/>
              <a:gd name="connsiteY0" fmla="*/ 1257300 h 1536700"/>
              <a:gd name="connsiteX1" fmla="*/ 11099800 w 11239544"/>
              <a:gd name="connsiteY1" fmla="*/ 38100 h 1536700"/>
              <a:gd name="connsiteX2" fmla="*/ 11239500 w 11239544"/>
              <a:gd name="connsiteY2" fmla="*/ 0 h 1536700"/>
              <a:gd name="connsiteX3" fmla="*/ 25400 w 11239544"/>
              <a:gd name="connsiteY3" fmla="*/ 1536700 h 1536700"/>
              <a:gd name="connsiteX4" fmla="*/ 0 w 11239544"/>
              <a:gd name="connsiteY4" fmla="*/ 1257300 h 1536700"/>
              <a:gd name="connsiteX0" fmla="*/ 0 w 11239544"/>
              <a:gd name="connsiteY0" fmla="*/ 1257300 h 1536700"/>
              <a:gd name="connsiteX1" fmla="*/ 11099800 w 11239544"/>
              <a:gd name="connsiteY1" fmla="*/ 38100 h 1536700"/>
              <a:gd name="connsiteX2" fmla="*/ 11239500 w 11239544"/>
              <a:gd name="connsiteY2" fmla="*/ 0 h 1536700"/>
              <a:gd name="connsiteX3" fmla="*/ 25400 w 11239544"/>
              <a:gd name="connsiteY3" fmla="*/ 1536700 h 1536700"/>
              <a:gd name="connsiteX4" fmla="*/ 0 w 11239544"/>
              <a:gd name="connsiteY4" fmla="*/ 1257300 h 1536700"/>
              <a:gd name="connsiteX0" fmla="*/ 0 w 11239544"/>
              <a:gd name="connsiteY0" fmla="*/ 1282700 h 1562100"/>
              <a:gd name="connsiteX1" fmla="*/ 11150600 w 11239544"/>
              <a:gd name="connsiteY1" fmla="*/ 0 h 1562100"/>
              <a:gd name="connsiteX2" fmla="*/ 11239500 w 11239544"/>
              <a:gd name="connsiteY2" fmla="*/ 25400 h 1562100"/>
              <a:gd name="connsiteX3" fmla="*/ 25400 w 11239544"/>
              <a:gd name="connsiteY3" fmla="*/ 1562100 h 1562100"/>
              <a:gd name="connsiteX4" fmla="*/ 0 w 11239544"/>
              <a:gd name="connsiteY4" fmla="*/ 1282700 h 1562100"/>
              <a:gd name="connsiteX0" fmla="*/ 0 w 11239544"/>
              <a:gd name="connsiteY0" fmla="*/ 1282700 h 1562100"/>
              <a:gd name="connsiteX1" fmla="*/ 11150600 w 11239544"/>
              <a:gd name="connsiteY1" fmla="*/ 0 h 1562100"/>
              <a:gd name="connsiteX2" fmla="*/ 11239500 w 11239544"/>
              <a:gd name="connsiteY2" fmla="*/ 25400 h 1562100"/>
              <a:gd name="connsiteX3" fmla="*/ 25400 w 11239544"/>
              <a:gd name="connsiteY3" fmla="*/ 1562100 h 1562100"/>
              <a:gd name="connsiteX4" fmla="*/ 0 w 11239544"/>
              <a:gd name="connsiteY4" fmla="*/ 1282700 h 1562100"/>
              <a:gd name="connsiteX0" fmla="*/ 0 w 11239585"/>
              <a:gd name="connsiteY0" fmla="*/ 1282700 h 1562100"/>
              <a:gd name="connsiteX1" fmla="*/ 11150600 w 11239585"/>
              <a:gd name="connsiteY1" fmla="*/ 0 h 1562100"/>
              <a:gd name="connsiteX2" fmla="*/ 11239500 w 11239585"/>
              <a:gd name="connsiteY2" fmla="*/ 25400 h 1562100"/>
              <a:gd name="connsiteX3" fmla="*/ 25400 w 11239585"/>
              <a:gd name="connsiteY3" fmla="*/ 1562100 h 1562100"/>
              <a:gd name="connsiteX4" fmla="*/ 0 w 11239585"/>
              <a:gd name="connsiteY4" fmla="*/ 1282700 h 1562100"/>
              <a:gd name="connsiteX0" fmla="*/ 0 w 11239585"/>
              <a:gd name="connsiteY0" fmla="*/ 1302182 h 1581582"/>
              <a:gd name="connsiteX1" fmla="*/ 11183568 w 11239585"/>
              <a:gd name="connsiteY1" fmla="*/ 0 h 1581582"/>
              <a:gd name="connsiteX2" fmla="*/ 11239500 w 11239585"/>
              <a:gd name="connsiteY2" fmla="*/ 44882 h 1581582"/>
              <a:gd name="connsiteX3" fmla="*/ 25400 w 11239585"/>
              <a:gd name="connsiteY3" fmla="*/ 1581582 h 1581582"/>
              <a:gd name="connsiteX4" fmla="*/ 0 w 11239585"/>
              <a:gd name="connsiteY4" fmla="*/ 1302182 h 1581582"/>
              <a:gd name="connsiteX0" fmla="*/ 0 w 11204155"/>
              <a:gd name="connsiteY0" fmla="*/ 1302182 h 1581582"/>
              <a:gd name="connsiteX1" fmla="*/ 11183568 w 11204155"/>
              <a:gd name="connsiteY1" fmla="*/ 0 h 1581582"/>
              <a:gd name="connsiteX2" fmla="*/ 11204070 w 11204155"/>
              <a:gd name="connsiteY2" fmla="*/ 4657 h 1581582"/>
              <a:gd name="connsiteX3" fmla="*/ 25400 w 11204155"/>
              <a:gd name="connsiteY3" fmla="*/ 1581582 h 1581582"/>
              <a:gd name="connsiteX4" fmla="*/ 0 w 11204155"/>
              <a:gd name="connsiteY4" fmla="*/ 1302182 h 1581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4155" h="1581582">
                <a:moveTo>
                  <a:pt x="0" y="1302182"/>
                </a:moveTo>
                <a:cubicBezTo>
                  <a:pt x="3881967" y="895782"/>
                  <a:pt x="10756001" y="1066800"/>
                  <a:pt x="11183568" y="0"/>
                </a:cubicBezTo>
                <a:lnTo>
                  <a:pt x="11204070" y="4657"/>
                </a:lnTo>
                <a:cubicBezTo>
                  <a:pt x="11225237" y="1452457"/>
                  <a:pt x="7328591" y="852491"/>
                  <a:pt x="25400" y="1581582"/>
                </a:cubicBezTo>
                <a:lnTo>
                  <a:pt x="0" y="13021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83493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>
            <a:normAutofit/>
          </a:bodyPr>
          <a:lstStyle>
            <a:lvl1pPr>
              <a:defRPr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smtClean="0"/>
              <a:t>28th May 2013</a:t>
            </a:r>
            <a:endParaRPr lang="en-GB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CTCT Ltd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661-D78D-4349-971C-47162333B0C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7"/>
          <p:cNvSpPr/>
          <p:nvPr/>
        </p:nvSpPr>
        <p:spPr>
          <a:xfrm rot="150520">
            <a:off x="-89037" y="443673"/>
            <a:ext cx="8931149" cy="1581582"/>
          </a:xfrm>
          <a:custGeom>
            <a:avLst/>
            <a:gdLst>
              <a:gd name="connsiteX0" fmla="*/ 0 w 11176000"/>
              <a:gd name="connsiteY0" fmla="*/ 0 h 127000"/>
              <a:gd name="connsiteX1" fmla="*/ 11176000 w 11176000"/>
              <a:gd name="connsiteY1" fmla="*/ 0 h 127000"/>
              <a:gd name="connsiteX2" fmla="*/ 11176000 w 11176000"/>
              <a:gd name="connsiteY2" fmla="*/ 127000 h 127000"/>
              <a:gd name="connsiteX3" fmla="*/ 0 w 11176000"/>
              <a:gd name="connsiteY3" fmla="*/ 127000 h 127000"/>
              <a:gd name="connsiteX4" fmla="*/ 0 w 11176000"/>
              <a:gd name="connsiteY4" fmla="*/ 0 h 127000"/>
              <a:gd name="connsiteX0" fmla="*/ 0 w 11201400"/>
              <a:gd name="connsiteY0" fmla="*/ 0 h 279400"/>
              <a:gd name="connsiteX1" fmla="*/ 11201400 w 11201400"/>
              <a:gd name="connsiteY1" fmla="*/ 152400 h 279400"/>
              <a:gd name="connsiteX2" fmla="*/ 11201400 w 11201400"/>
              <a:gd name="connsiteY2" fmla="*/ 279400 h 279400"/>
              <a:gd name="connsiteX3" fmla="*/ 25400 w 11201400"/>
              <a:gd name="connsiteY3" fmla="*/ 279400 h 279400"/>
              <a:gd name="connsiteX4" fmla="*/ 0 w 11201400"/>
              <a:gd name="connsiteY4" fmla="*/ 0 h 279400"/>
              <a:gd name="connsiteX0" fmla="*/ 0 w 11201400"/>
              <a:gd name="connsiteY0" fmla="*/ 558800 h 838200"/>
              <a:gd name="connsiteX1" fmla="*/ 11201400 w 11201400"/>
              <a:gd name="connsiteY1" fmla="*/ 0 h 838200"/>
              <a:gd name="connsiteX2" fmla="*/ 11201400 w 11201400"/>
              <a:gd name="connsiteY2" fmla="*/ 838200 h 838200"/>
              <a:gd name="connsiteX3" fmla="*/ 25400 w 11201400"/>
              <a:gd name="connsiteY3" fmla="*/ 838200 h 838200"/>
              <a:gd name="connsiteX4" fmla="*/ 0 w 11201400"/>
              <a:gd name="connsiteY4" fmla="*/ 558800 h 838200"/>
              <a:gd name="connsiteX0" fmla="*/ 0 w 11201400"/>
              <a:gd name="connsiteY0" fmla="*/ 558800 h 838200"/>
              <a:gd name="connsiteX1" fmla="*/ 11201400 w 11201400"/>
              <a:gd name="connsiteY1" fmla="*/ 0 h 838200"/>
              <a:gd name="connsiteX2" fmla="*/ 11176000 w 11201400"/>
              <a:gd name="connsiteY2" fmla="*/ 190500 h 838200"/>
              <a:gd name="connsiteX3" fmla="*/ 25400 w 11201400"/>
              <a:gd name="connsiteY3" fmla="*/ 838200 h 838200"/>
              <a:gd name="connsiteX4" fmla="*/ 0 w 11201400"/>
              <a:gd name="connsiteY4" fmla="*/ 558800 h 838200"/>
              <a:gd name="connsiteX0" fmla="*/ 0 w 11201400"/>
              <a:gd name="connsiteY0" fmla="*/ 558800 h 838200"/>
              <a:gd name="connsiteX1" fmla="*/ 11201400 w 11201400"/>
              <a:gd name="connsiteY1" fmla="*/ 0 h 838200"/>
              <a:gd name="connsiteX2" fmla="*/ 11176000 w 11201400"/>
              <a:gd name="connsiteY2" fmla="*/ 190500 h 838200"/>
              <a:gd name="connsiteX3" fmla="*/ 25400 w 11201400"/>
              <a:gd name="connsiteY3" fmla="*/ 838200 h 838200"/>
              <a:gd name="connsiteX4" fmla="*/ 0 w 11201400"/>
              <a:gd name="connsiteY4" fmla="*/ 558800 h 838200"/>
              <a:gd name="connsiteX0" fmla="*/ 0 w 11176000"/>
              <a:gd name="connsiteY0" fmla="*/ 749300 h 1028700"/>
              <a:gd name="connsiteX1" fmla="*/ 11150600 w 11176000"/>
              <a:gd name="connsiteY1" fmla="*/ 0 h 1028700"/>
              <a:gd name="connsiteX2" fmla="*/ 11176000 w 11176000"/>
              <a:gd name="connsiteY2" fmla="*/ 381000 h 1028700"/>
              <a:gd name="connsiteX3" fmla="*/ 25400 w 11176000"/>
              <a:gd name="connsiteY3" fmla="*/ 1028700 h 1028700"/>
              <a:gd name="connsiteX4" fmla="*/ 0 w 11176000"/>
              <a:gd name="connsiteY4" fmla="*/ 749300 h 1028700"/>
              <a:gd name="connsiteX0" fmla="*/ 0 w 11163300"/>
              <a:gd name="connsiteY0" fmla="*/ 749300 h 1028700"/>
              <a:gd name="connsiteX1" fmla="*/ 11150600 w 11163300"/>
              <a:gd name="connsiteY1" fmla="*/ 0 h 1028700"/>
              <a:gd name="connsiteX2" fmla="*/ 11163300 w 11163300"/>
              <a:gd name="connsiteY2" fmla="*/ 190500 h 1028700"/>
              <a:gd name="connsiteX3" fmla="*/ 25400 w 11163300"/>
              <a:gd name="connsiteY3" fmla="*/ 1028700 h 1028700"/>
              <a:gd name="connsiteX4" fmla="*/ 0 w 11163300"/>
              <a:gd name="connsiteY4" fmla="*/ 749300 h 1028700"/>
              <a:gd name="connsiteX0" fmla="*/ 0 w 11163300"/>
              <a:gd name="connsiteY0" fmla="*/ 749300 h 1028700"/>
              <a:gd name="connsiteX1" fmla="*/ 11150600 w 11163300"/>
              <a:gd name="connsiteY1" fmla="*/ 0 h 1028700"/>
              <a:gd name="connsiteX2" fmla="*/ 11163300 w 11163300"/>
              <a:gd name="connsiteY2" fmla="*/ 190500 h 1028700"/>
              <a:gd name="connsiteX3" fmla="*/ 25400 w 11163300"/>
              <a:gd name="connsiteY3" fmla="*/ 1028700 h 1028700"/>
              <a:gd name="connsiteX4" fmla="*/ 0 w 11163300"/>
              <a:gd name="connsiteY4" fmla="*/ 749300 h 1028700"/>
              <a:gd name="connsiteX0" fmla="*/ 0 w 11188700"/>
              <a:gd name="connsiteY0" fmla="*/ 749300 h 1137786"/>
              <a:gd name="connsiteX1" fmla="*/ 11150600 w 11188700"/>
              <a:gd name="connsiteY1" fmla="*/ 0 h 1137786"/>
              <a:gd name="connsiteX2" fmla="*/ 11188700 w 11188700"/>
              <a:gd name="connsiteY2" fmla="*/ 609600 h 1137786"/>
              <a:gd name="connsiteX3" fmla="*/ 25400 w 11188700"/>
              <a:gd name="connsiteY3" fmla="*/ 1028700 h 1137786"/>
              <a:gd name="connsiteX4" fmla="*/ 0 w 11188700"/>
              <a:gd name="connsiteY4" fmla="*/ 749300 h 1137786"/>
              <a:gd name="connsiteX0" fmla="*/ 0 w 11188700"/>
              <a:gd name="connsiteY0" fmla="*/ 1231900 h 1620386"/>
              <a:gd name="connsiteX1" fmla="*/ 11036300 w 11188700"/>
              <a:gd name="connsiteY1" fmla="*/ 0 h 1620386"/>
              <a:gd name="connsiteX2" fmla="*/ 11188700 w 11188700"/>
              <a:gd name="connsiteY2" fmla="*/ 1092200 h 1620386"/>
              <a:gd name="connsiteX3" fmla="*/ 25400 w 11188700"/>
              <a:gd name="connsiteY3" fmla="*/ 1511300 h 1620386"/>
              <a:gd name="connsiteX4" fmla="*/ 0 w 11188700"/>
              <a:gd name="connsiteY4" fmla="*/ 1231900 h 1620386"/>
              <a:gd name="connsiteX0" fmla="*/ 0 w 11176000"/>
              <a:gd name="connsiteY0" fmla="*/ 1231900 h 1511300"/>
              <a:gd name="connsiteX1" fmla="*/ 11036300 w 11176000"/>
              <a:gd name="connsiteY1" fmla="*/ 0 h 1511300"/>
              <a:gd name="connsiteX2" fmla="*/ 11176000 w 11176000"/>
              <a:gd name="connsiteY2" fmla="*/ 88900 h 1511300"/>
              <a:gd name="connsiteX3" fmla="*/ 25400 w 11176000"/>
              <a:gd name="connsiteY3" fmla="*/ 1511300 h 1511300"/>
              <a:gd name="connsiteX4" fmla="*/ 0 w 11176000"/>
              <a:gd name="connsiteY4" fmla="*/ 1231900 h 1511300"/>
              <a:gd name="connsiteX0" fmla="*/ 0 w 11176044"/>
              <a:gd name="connsiteY0" fmla="*/ 1231900 h 1511300"/>
              <a:gd name="connsiteX1" fmla="*/ 11036300 w 11176044"/>
              <a:gd name="connsiteY1" fmla="*/ 0 h 1511300"/>
              <a:gd name="connsiteX2" fmla="*/ 11176000 w 11176044"/>
              <a:gd name="connsiteY2" fmla="*/ 88900 h 1511300"/>
              <a:gd name="connsiteX3" fmla="*/ 25400 w 11176044"/>
              <a:gd name="connsiteY3" fmla="*/ 1511300 h 1511300"/>
              <a:gd name="connsiteX4" fmla="*/ 0 w 11176044"/>
              <a:gd name="connsiteY4" fmla="*/ 1231900 h 1511300"/>
              <a:gd name="connsiteX0" fmla="*/ 0 w 11303044"/>
              <a:gd name="connsiteY0" fmla="*/ 1231900 h 1511300"/>
              <a:gd name="connsiteX1" fmla="*/ 11036300 w 11303044"/>
              <a:gd name="connsiteY1" fmla="*/ 0 h 1511300"/>
              <a:gd name="connsiteX2" fmla="*/ 11303000 w 11303044"/>
              <a:gd name="connsiteY2" fmla="*/ 381000 h 1511300"/>
              <a:gd name="connsiteX3" fmla="*/ 25400 w 11303044"/>
              <a:gd name="connsiteY3" fmla="*/ 1511300 h 1511300"/>
              <a:gd name="connsiteX4" fmla="*/ 0 w 11303044"/>
              <a:gd name="connsiteY4" fmla="*/ 1231900 h 1511300"/>
              <a:gd name="connsiteX0" fmla="*/ 0 w 11239544"/>
              <a:gd name="connsiteY0" fmla="*/ 1257300 h 1536700"/>
              <a:gd name="connsiteX1" fmla="*/ 11036300 w 11239544"/>
              <a:gd name="connsiteY1" fmla="*/ 25400 h 1536700"/>
              <a:gd name="connsiteX2" fmla="*/ 11239500 w 11239544"/>
              <a:gd name="connsiteY2" fmla="*/ 0 h 1536700"/>
              <a:gd name="connsiteX3" fmla="*/ 25400 w 11239544"/>
              <a:gd name="connsiteY3" fmla="*/ 1536700 h 1536700"/>
              <a:gd name="connsiteX4" fmla="*/ 0 w 11239544"/>
              <a:gd name="connsiteY4" fmla="*/ 1257300 h 1536700"/>
              <a:gd name="connsiteX0" fmla="*/ 0 w 11239544"/>
              <a:gd name="connsiteY0" fmla="*/ 1257300 h 1536700"/>
              <a:gd name="connsiteX1" fmla="*/ 11036300 w 11239544"/>
              <a:gd name="connsiteY1" fmla="*/ 38100 h 1536700"/>
              <a:gd name="connsiteX2" fmla="*/ 11239500 w 11239544"/>
              <a:gd name="connsiteY2" fmla="*/ 0 h 1536700"/>
              <a:gd name="connsiteX3" fmla="*/ 25400 w 11239544"/>
              <a:gd name="connsiteY3" fmla="*/ 1536700 h 1536700"/>
              <a:gd name="connsiteX4" fmla="*/ 0 w 11239544"/>
              <a:gd name="connsiteY4" fmla="*/ 1257300 h 1536700"/>
              <a:gd name="connsiteX0" fmla="*/ 0 w 11239544"/>
              <a:gd name="connsiteY0" fmla="*/ 1257300 h 1536700"/>
              <a:gd name="connsiteX1" fmla="*/ 11036300 w 11239544"/>
              <a:gd name="connsiteY1" fmla="*/ 38100 h 1536700"/>
              <a:gd name="connsiteX2" fmla="*/ 11239500 w 11239544"/>
              <a:gd name="connsiteY2" fmla="*/ 0 h 1536700"/>
              <a:gd name="connsiteX3" fmla="*/ 25400 w 11239544"/>
              <a:gd name="connsiteY3" fmla="*/ 1536700 h 1536700"/>
              <a:gd name="connsiteX4" fmla="*/ 0 w 11239544"/>
              <a:gd name="connsiteY4" fmla="*/ 1257300 h 1536700"/>
              <a:gd name="connsiteX0" fmla="*/ 0 w 11239544"/>
              <a:gd name="connsiteY0" fmla="*/ 1257300 h 1536700"/>
              <a:gd name="connsiteX1" fmla="*/ 11099800 w 11239544"/>
              <a:gd name="connsiteY1" fmla="*/ 38100 h 1536700"/>
              <a:gd name="connsiteX2" fmla="*/ 11239500 w 11239544"/>
              <a:gd name="connsiteY2" fmla="*/ 0 h 1536700"/>
              <a:gd name="connsiteX3" fmla="*/ 25400 w 11239544"/>
              <a:gd name="connsiteY3" fmla="*/ 1536700 h 1536700"/>
              <a:gd name="connsiteX4" fmla="*/ 0 w 11239544"/>
              <a:gd name="connsiteY4" fmla="*/ 1257300 h 1536700"/>
              <a:gd name="connsiteX0" fmla="*/ 0 w 11239544"/>
              <a:gd name="connsiteY0" fmla="*/ 1257300 h 1536700"/>
              <a:gd name="connsiteX1" fmla="*/ 11099800 w 11239544"/>
              <a:gd name="connsiteY1" fmla="*/ 38100 h 1536700"/>
              <a:gd name="connsiteX2" fmla="*/ 11239500 w 11239544"/>
              <a:gd name="connsiteY2" fmla="*/ 0 h 1536700"/>
              <a:gd name="connsiteX3" fmla="*/ 25400 w 11239544"/>
              <a:gd name="connsiteY3" fmla="*/ 1536700 h 1536700"/>
              <a:gd name="connsiteX4" fmla="*/ 0 w 11239544"/>
              <a:gd name="connsiteY4" fmla="*/ 1257300 h 1536700"/>
              <a:gd name="connsiteX0" fmla="*/ 0 w 11239544"/>
              <a:gd name="connsiteY0" fmla="*/ 1282700 h 1562100"/>
              <a:gd name="connsiteX1" fmla="*/ 11150600 w 11239544"/>
              <a:gd name="connsiteY1" fmla="*/ 0 h 1562100"/>
              <a:gd name="connsiteX2" fmla="*/ 11239500 w 11239544"/>
              <a:gd name="connsiteY2" fmla="*/ 25400 h 1562100"/>
              <a:gd name="connsiteX3" fmla="*/ 25400 w 11239544"/>
              <a:gd name="connsiteY3" fmla="*/ 1562100 h 1562100"/>
              <a:gd name="connsiteX4" fmla="*/ 0 w 11239544"/>
              <a:gd name="connsiteY4" fmla="*/ 1282700 h 1562100"/>
              <a:gd name="connsiteX0" fmla="*/ 0 w 11239544"/>
              <a:gd name="connsiteY0" fmla="*/ 1282700 h 1562100"/>
              <a:gd name="connsiteX1" fmla="*/ 11150600 w 11239544"/>
              <a:gd name="connsiteY1" fmla="*/ 0 h 1562100"/>
              <a:gd name="connsiteX2" fmla="*/ 11239500 w 11239544"/>
              <a:gd name="connsiteY2" fmla="*/ 25400 h 1562100"/>
              <a:gd name="connsiteX3" fmla="*/ 25400 w 11239544"/>
              <a:gd name="connsiteY3" fmla="*/ 1562100 h 1562100"/>
              <a:gd name="connsiteX4" fmla="*/ 0 w 11239544"/>
              <a:gd name="connsiteY4" fmla="*/ 1282700 h 1562100"/>
              <a:gd name="connsiteX0" fmla="*/ 0 w 11239585"/>
              <a:gd name="connsiteY0" fmla="*/ 1282700 h 1562100"/>
              <a:gd name="connsiteX1" fmla="*/ 11150600 w 11239585"/>
              <a:gd name="connsiteY1" fmla="*/ 0 h 1562100"/>
              <a:gd name="connsiteX2" fmla="*/ 11239500 w 11239585"/>
              <a:gd name="connsiteY2" fmla="*/ 25400 h 1562100"/>
              <a:gd name="connsiteX3" fmla="*/ 25400 w 11239585"/>
              <a:gd name="connsiteY3" fmla="*/ 1562100 h 1562100"/>
              <a:gd name="connsiteX4" fmla="*/ 0 w 11239585"/>
              <a:gd name="connsiteY4" fmla="*/ 1282700 h 1562100"/>
              <a:gd name="connsiteX0" fmla="*/ 0 w 11239585"/>
              <a:gd name="connsiteY0" fmla="*/ 1302182 h 1581582"/>
              <a:gd name="connsiteX1" fmla="*/ 11183568 w 11239585"/>
              <a:gd name="connsiteY1" fmla="*/ 0 h 1581582"/>
              <a:gd name="connsiteX2" fmla="*/ 11239500 w 11239585"/>
              <a:gd name="connsiteY2" fmla="*/ 44882 h 1581582"/>
              <a:gd name="connsiteX3" fmla="*/ 25400 w 11239585"/>
              <a:gd name="connsiteY3" fmla="*/ 1581582 h 1581582"/>
              <a:gd name="connsiteX4" fmla="*/ 0 w 11239585"/>
              <a:gd name="connsiteY4" fmla="*/ 1302182 h 1581582"/>
              <a:gd name="connsiteX0" fmla="*/ 0 w 11204155"/>
              <a:gd name="connsiteY0" fmla="*/ 1302182 h 1581582"/>
              <a:gd name="connsiteX1" fmla="*/ 11183568 w 11204155"/>
              <a:gd name="connsiteY1" fmla="*/ 0 h 1581582"/>
              <a:gd name="connsiteX2" fmla="*/ 11204070 w 11204155"/>
              <a:gd name="connsiteY2" fmla="*/ 4657 h 1581582"/>
              <a:gd name="connsiteX3" fmla="*/ 25400 w 11204155"/>
              <a:gd name="connsiteY3" fmla="*/ 1581582 h 1581582"/>
              <a:gd name="connsiteX4" fmla="*/ 0 w 11204155"/>
              <a:gd name="connsiteY4" fmla="*/ 1302182 h 1581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4155" h="1581582">
                <a:moveTo>
                  <a:pt x="0" y="1302182"/>
                </a:moveTo>
                <a:cubicBezTo>
                  <a:pt x="3881967" y="895782"/>
                  <a:pt x="10756001" y="1066800"/>
                  <a:pt x="11183568" y="0"/>
                </a:cubicBezTo>
                <a:lnTo>
                  <a:pt x="11204070" y="4657"/>
                </a:lnTo>
                <a:cubicBezTo>
                  <a:pt x="11225237" y="1452457"/>
                  <a:pt x="7328591" y="852491"/>
                  <a:pt x="25400" y="1581582"/>
                </a:cubicBezTo>
                <a:lnTo>
                  <a:pt x="0" y="13021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488349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smtClean="0"/>
              <a:t>28th May 2013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CTCT Ltd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661-D78D-4349-971C-47162333B0C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7"/>
          <p:cNvSpPr/>
          <p:nvPr/>
        </p:nvSpPr>
        <p:spPr>
          <a:xfrm rot="150520">
            <a:off x="-89037" y="443673"/>
            <a:ext cx="8931149" cy="1581582"/>
          </a:xfrm>
          <a:custGeom>
            <a:avLst/>
            <a:gdLst>
              <a:gd name="connsiteX0" fmla="*/ 0 w 11176000"/>
              <a:gd name="connsiteY0" fmla="*/ 0 h 127000"/>
              <a:gd name="connsiteX1" fmla="*/ 11176000 w 11176000"/>
              <a:gd name="connsiteY1" fmla="*/ 0 h 127000"/>
              <a:gd name="connsiteX2" fmla="*/ 11176000 w 11176000"/>
              <a:gd name="connsiteY2" fmla="*/ 127000 h 127000"/>
              <a:gd name="connsiteX3" fmla="*/ 0 w 11176000"/>
              <a:gd name="connsiteY3" fmla="*/ 127000 h 127000"/>
              <a:gd name="connsiteX4" fmla="*/ 0 w 11176000"/>
              <a:gd name="connsiteY4" fmla="*/ 0 h 127000"/>
              <a:gd name="connsiteX0" fmla="*/ 0 w 11201400"/>
              <a:gd name="connsiteY0" fmla="*/ 0 h 279400"/>
              <a:gd name="connsiteX1" fmla="*/ 11201400 w 11201400"/>
              <a:gd name="connsiteY1" fmla="*/ 152400 h 279400"/>
              <a:gd name="connsiteX2" fmla="*/ 11201400 w 11201400"/>
              <a:gd name="connsiteY2" fmla="*/ 279400 h 279400"/>
              <a:gd name="connsiteX3" fmla="*/ 25400 w 11201400"/>
              <a:gd name="connsiteY3" fmla="*/ 279400 h 279400"/>
              <a:gd name="connsiteX4" fmla="*/ 0 w 11201400"/>
              <a:gd name="connsiteY4" fmla="*/ 0 h 279400"/>
              <a:gd name="connsiteX0" fmla="*/ 0 w 11201400"/>
              <a:gd name="connsiteY0" fmla="*/ 558800 h 838200"/>
              <a:gd name="connsiteX1" fmla="*/ 11201400 w 11201400"/>
              <a:gd name="connsiteY1" fmla="*/ 0 h 838200"/>
              <a:gd name="connsiteX2" fmla="*/ 11201400 w 11201400"/>
              <a:gd name="connsiteY2" fmla="*/ 838200 h 838200"/>
              <a:gd name="connsiteX3" fmla="*/ 25400 w 11201400"/>
              <a:gd name="connsiteY3" fmla="*/ 838200 h 838200"/>
              <a:gd name="connsiteX4" fmla="*/ 0 w 11201400"/>
              <a:gd name="connsiteY4" fmla="*/ 558800 h 838200"/>
              <a:gd name="connsiteX0" fmla="*/ 0 w 11201400"/>
              <a:gd name="connsiteY0" fmla="*/ 558800 h 838200"/>
              <a:gd name="connsiteX1" fmla="*/ 11201400 w 11201400"/>
              <a:gd name="connsiteY1" fmla="*/ 0 h 838200"/>
              <a:gd name="connsiteX2" fmla="*/ 11176000 w 11201400"/>
              <a:gd name="connsiteY2" fmla="*/ 190500 h 838200"/>
              <a:gd name="connsiteX3" fmla="*/ 25400 w 11201400"/>
              <a:gd name="connsiteY3" fmla="*/ 838200 h 838200"/>
              <a:gd name="connsiteX4" fmla="*/ 0 w 11201400"/>
              <a:gd name="connsiteY4" fmla="*/ 558800 h 838200"/>
              <a:gd name="connsiteX0" fmla="*/ 0 w 11201400"/>
              <a:gd name="connsiteY0" fmla="*/ 558800 h 838200"/>
              <a:gd name="connsiteX1" fmla="*/ 11201400 w 11201400"/>
              <a:gd name="connsiteY1" fmla="*/ 0 h 838200"/>
              <a:gd name="connsiteX2" fmla="*/ 11176000 w 11201400"/>
              <a:gd name="connsiteY2" fmla="*/ 190500 h 838200"/>
              <a:gd name="connsiteX3" fmla="*/ 25400 w 11201400"/>
              <a:gd name="connsiteY3" fmla="*/ 838200 h 838200"/>
              <a:gd name="connsiteX4" fmla="*/ 0 w 11201400"/>
              <a:gd name="connsiteY4" fmla="*/ 558800 h 838200"/>
              <a:gd name="connsiteX0" fmla="*/ 0 w 11176000"/>
              <a:gd name="connsiteY0" fmla="*/ 749300 h 1028700"/>
              <a:gd name="connsiteX1" fmla="*/ 11150600 w 11176000"/>
              <a:gd name="connsiteY1" fmla="*/ 0 h 1028700"/>
              <a:gd name="connsiteX2" fmla="*/ 11176000 w 11176000"/>
              <a:gd name="connsiteY2" fmla="*/ 381000 h 1028700"/>
              <a:gd name="connsiteX3" fmla="*/ 25400 w 11176000"/>
              <a:gd name="connsiteY3" fmla="*/ 1028700 h 1028700"/>
              <a:gd name="connsiteX4" fmla="*/ 0 w 11176000"/>
              <a:gd name="connsiteY4" fmla="*/ 749300 h 1028700"/>
              <a:gd name="connsiteX0" fmla="*/ 0 w 11163300"/>
              <a:gd name="connsiteY0" fmla="*/ 749300 h 1028700"/>
              <a:gd name="connsiteX1" fmla="*/ 11150600 w 11163300"/>
              <a:gd name="connsiteY1" fmla="*/ 0 h 1028700"/>
              <a:gd name="connsiteX2" fmla="*/ 11163300 w 11163300"/>
              <a:gd name="connsiteY2" fmla="*/ 190500 h 1028700"/>
              <a:gd name="connsiteX3" fmla="*/ 25400 w 11163300"/>
              <a:gd name="connsiteY3" fmla="*/ 1028700 h 1028700"/>
              <a:gd name="connsiteX4" fmla="*/ 0 w 11163300"/>
              <a:gd name="connsiteY4" fmla="*/ 749300 h 1028700"/>
              <a:gd name="connsiteX0" fmla="*/ 0 w 11163300"/>
              <a:gd name="connsiteY0" fmla="*/ 749300 h 1028700"/>
              <a:gd name="connsiteX1" fmla="*/ 11150600 w 11163300"/>
              <a:gd name="connsiteY1" fmla="*/ 0 h 1028700"/>
              <a:gd name="connsiteX2" fmla="*/ 11163300 w 11163300"/>
              <a:gd name="connsiteY2" fmla="*/ 190500 h 1028700"/>
              <a:gd name="connsiteX3" fmla="*/ 25400 w 11163300"/>
              <a:gd name="connsiteY3" fmla="*/ 1028700 h 1028700"/>
              <a:gd name="connsiteX4" fmla="*/ 0 w 11163300"/>
              <a:gd name="connsiteY4" fmla="*/ 749300 h 1028700"/>
              <a:gd name="connsiteX0" fmla="*/ 0 w 11188700"/>
              <a:gd name="connsiteY0" fmla="*/ 749300 h 1137786"/>
              <a:gd name="connsiteX1" fmla="*/ 11150600 w 11188700"/>
              <a:gd name="connsiteY1" fmla="*/ 0 h 1137786"/>
              <a:gd name="connsiteX2" fmla="*/ 11188700 w 11188700"/>
              <a:gd name="connsiteY2" fmla="*/ 609600 h 1137786"/>
              <a:gd name="connsiteX3" fmla="*/ 25400 w 11188700"/>
              <a:gd name="connsiteY3" fmla="*/ 1028700 h 1137786"/>
              <a:gd name="connsiteX4" fmla="*/ 0 w 11188700"/>
              <a:gd name="connsiteY4" fmla="*/ 749300 h 1137786"/>
              <a:gd name="connsiteX0" fmla="*/ 0 w 11188700"/>
              <a:gd name="connsiteY0" fmla="*/ 1231900 h 1620386"/>
              <a:gd name="connsiteX1" fmla="*/ 11036300 w 11188700"/>
              <a:gd name="connsiteY1" fmla="*/ 0 h 1620386"/>
              <a:gd name="connsiteX2" fmla="*/ 11188700 w 11188700"/>
              <a:gd name="connsiteY2" fmla="*/ 1092200 h 1620386"/>
              <a:gd name="connsiteX3" fmla="*/ 25400 w 11188700"/>
              <a:gd name="connsiteY3" fmla="*/ 1511300 h 1620386"/>
              <a:gd name="connsiteX4" fmla="*/ 0 w 11188700"/>
              <a:gd name="connsiteY4" fmla="*/ 1231900 h 1620386"/>
              <a:gd name="connsiteX0" fmla="*/ 0 w 11176000"/>
              <a:gd name="connsiteY0" fmla="*/ 1231900 h 1511300"/>
              <a:gd name="connsiteX1" fmla="*/ 11036300 w 11176000"/>
              <a:gd name="connsiteY1" fmla="*/ 0 h 1511300"/>
              <a:gd name="connsiteX2" fmla="*/ 11176000 w 11176000"/>
              <a:gd name="connsiteY2" fmla="*/ 88900 h 1511300"/>
              <a:gd name="connsiteX3" fmla="*/ 25400 w 11176000"/>
              <a:gd name="connsiteY3" fmla="*/ 1511300 h 1511300"/>
              <a:gd name="connsiteX4" fmla="*/ 0 w 11176000"/>
              <a:gd name="connsiteY4" fmla="*/ 1231900 h 1511300"/>
              <a:gd name="connsiteX0" fmla="*/ 0 w 11176044"/>
              <a:gd name="connsiteY0" fmla="*/ 1231900 h 1511300"/>
              <a:gd name="connsiteX1" fmla="*/ 11036300 w 11176044"/>
              <a:gd name="connsiteY1" fmla="*/ 0 h 1511300"/>
              <a:gd name="connsiteX2" fmla="*/ 11176000 w 11176044"/>
              <a:gd name="connsiteY2" fmla="*/ 88900 h 1511300"/>
              <a:gd name="connsiteX3" fmla="*/ 25400 w 11176044"/>
              <a:gd name="connsiteY3" fmla="*/ 1511300 h 1511300"/>
              <a:gd name="connsiteX4" fmla="*/ 0 w 11176044"/>
              <a:gd name="connsiteY4" fmla="*/ 1231900 h 1511300"/>
              <a:gd name="connsiteX0" fmla="*/ 0 w 11303044"/>
              <a:gd name="connsiteY0" fmla="*/ 1231900 h 1511300"/>
              <a:gd name="connsiteX1" fmla="*/ 11036300 w 11303044"/>
              <a:gd name="connsiteY1" fmla="*/ 0 h 1511300"/>
              <a:gd name="connsiteX2" fmla="*/ 11303000 w 11303044"/>
              <a:gd name="connsiteY2" fmla="*/ 381000 h 1511300"/>
              <a:gd name="connsiteX3" fmla="*/ 25400 w 11303044"/>
              <a:gd name="connsiteY3" fmla="*/ 1511300 h 1511300"/>
              <a:gd name="connsiteX4" fmla="*/ 0 w 11303044"/>
              <a:gd name="connsiteY4" fmla="*/ 1231900 h 1511300"/>
              <a:gd name="connsiteX0" fmla="*/ 0 w 11239544"/>
              <a:gd name="connsiteY0" fmla="*/ 1257300 h 1536700"/>
              <a:gd name="connsiteX1" fmla="*/ 11036300 w 11239544"/>
              <a:gd name="connsiteY1" fmla="*/ 25400 h 1536700"/>
              <a:gd name="connsiteX2" fmla="*/ 11239500 w 11239544"/>
              <a:gd name="connsiteY2" fmla="*/ 0 h 1536700"/>
              <a:gd name="connsiteX3" fmla="*/ 25400 w 11239544"/>
              <a:gd name="connsiteY3" fmla="*/ 1536700 h 1536700"/>
              <a:gd name="connsiteX4" fmla="*/ 0 w 11239544"/>
              <a:gd name="connsiteY4" fmla="*/ 1257300 h 1536700"/>
              <a:gd name="connsiteX0" fmla="*/ 0 w 11239544"/>
              <a:gd name="connsiteY0" fmla="*/ 1257300 h 1536700"/>
              <a:gd name="connsiteX1" fmla="*/ 11036300 w 11239544"/>
              <a:gd name="connsiteY1" fmla="*/ 38100 h 1536700"/>
              <a:gd name="connsiteX2" fmla="*/ 11239500 w 11239544"/>
              <a:gd name="connsiteY2" fmla="*/ 0 h 1536700"/>
              <a:gd name="connsiteX3" fmla="*/ 25400 w 11239544"/>
              <a:gd name="connsiteY3" fmla="*/ 1536700 h 1536700"/>
              <a:gd name="connsiteX4" fmla="*/ 0 w 11239544"/>
              <a:gd name="connsiteY4" fmla="*/ 1257300 h 1536700"/>
              <a:gd name="connsiteX0" fmla="*/ 0 w 11239544"/>
              <a:gd name="connsiteY0" fmla="*/ 1257300 h 1536700"/>
              <a:gd name="connsiteX1" fmla="*/ 11036300 w 11239544"/>
              <a:gd name="connsiteY1" fmla="*/ 38100 h 1536700"/>
              <a:gd name="connsiteX2" fmla="*/ 11239500 w 11239544"/>
              <a:gd name="connsiteY2" fmla="*/ 0 h 1536700"/>
              <a:gd name="connsiteX3" fmla="*/ 25400 w 11239544"/>
              <a:gd name="connsiteY3" fmla="*/ 1536700 h 1536700"/>
              <a:gd name="connsiteX4" fmla="*/ 0 w 11239544"/>
              <a:gd name="connsiteY4" fmla="*/ 1257300 h 1536700"/>
              <a:gd name="connsiteX0" fmla="*/ 0 w 11239544"/>
              <a:gd name="connsiteY0" fmla="*/ 1257300 h 1536700"/>
              <a:gd name="connsiteX1" fmla="*/ 11099800 w 11239544"/>
              <a:gd name="connsiteY1" fmla="*/ 38100 h 1536700"/>
              <a:gd name="connsiteX2" fmla="*/ 11239500 w 11239544"/>
              <a:gd name="connsiteY2" fmla="*/ 0 h 1536700"/>
              <a:gd name="connsiteX3" fmla="*/ 25400 w 11239544"/>
              <a:gd name="connsiteY3" fmla="*/ 1536700 h 1536700"/>
              <a:gd name="connsiteX4" fmla="*/ 0 w 11239544"/>
              <a:gd name="connsiteY4" fmla="*/ 1257300 h 1536700"/>
              <a:gd name="connsiteX0" fmla="*/ 0 w 11239544"/>
              <a:gd name="connsiteY0" fmla="*/ 1257300 h 1536700"/>
              <a:gd name="connsiteX1" fmla="*/ 11099800 w 11239544"/>
              <a:gd name="connsiteY1" fmla="*/ 38100 h 1536700"/>
              <a:gd name="connsiteX2" fmla="*/ 11239500 w 11239544"/>
              <a:gd name="connsiteY2" fmla="*/ 0 h 1536700"/>
              <a:gd name="connsiteX3" fmla="*/ 25400 w 11239544"/>
              <a:gd name="connsiteY3" fmla="*/ 1536700 h 1536700"/>
              <a:gd name="connsiteX4" fmla="*/ 0 w 11239544"/>
              <a:gd name="connsiteY4" fmla="*/ 1257300 h 1536700"/>
              <a:gd name="connsiteX0" fmla="*/ 0 w 11239544"/>
              <a:gd name="connsiteY0" fmla="*/ 1282700 h 1562100"/>
              <a:gd name="connsiteX1" fmla="*/ 11150600 w 11239544"/>
              <a:gd name="connsiteY1" fmla="*/ 0 h 1562100"/>
              <a:gd name="connsiteX2" fmla="*/ 11239500 w 11239544"/>
              <a:gd name="connsiteY2" fmla="*/ 25400 h 1562100"/>
              <a:gd name="connsiteX3" fmla="*/ 25400 w 11239544"/>
              <a:gd name="connsiteY3" fmla="*/ 1562100 h 1562100"/>
              <a:gd name="connsiteX4" fmla="*/ 0 w 11239544"/>
              <a:gd name="connsiteY4" fmla="*/ 1282700 h 1562100"/>
              <a:gd name="connsiteX0" fmla="*/ 0 w 11239544"/>
              <a:gd name="connsiteY0" fmla="*/ 1282700 h 1562100"/>
              <a:gd name="connsiteX1" fmla="*/ 11150600 w 11239544"/>
              <a:gd name="connsiteY1" fmla="*/ 0 h 1562100"/>
              <a:gd name="connsiteX2" fmla="*/ 11239500 w 11239544"/>
              <a:gd name="connsiteY2" fmla="*/ 25400 h 1562100"/>
              <a:gd name="connsiteX3" fmla="*/ 25400 w 11239544"/>
              <a:gd name="connsiteY3" fmla="*/ 1562100 h 1562100"/>
              <a:gd name="connsiteX4" fmla="*/ 0 w 11239544"/>
              <a:gd name="connsiteY4" fmla="*/ 1282700 h 1562100"/>
              <a:gd name="connsiteX0" fmla="*/ 0 w 11239585"/>
              <a:gd name="connsiteY0" fmla="*/ 1282700 h 1562100"/>
              <a:gd name="connsiteX1" fmla="*/ 11150600 w 11239585"/>
              <a:gd name="connsiteY1" fmla="*/ 0 h 1562100"/>
              <a:gd name="connsiteX2" fmla="*/ 11239500 w 11239585"/>
              <a:gd name="connsiteY2" fmla="*/ 25400 h 1562100"/>
              <a:gd name="connsiteX3" fmla="*/ 25400 w 11239585"/>
              <a:gd name="connsiteY3" fmla="*/ 1562100 h 1562100"/>
              <a:gd name="connsiteX4" fmla="*/ 0 w 11239585"/>
              <a:gd name="connsiteY4" fmla="*/ 1282700 h 1562100"/>
              <a:gd name="connsiteX0" fmla="*/ 0 w 11239585"/>
              <a:gd name="connsiteY0" fmla="*/ 1302182 h 1581582"/>
              <a:gd name="connsiteX1" fmla="*/ 11183568 w 11239585"/>
              <a:gd name="connsiteY1" fmla="*/ 0 h 1581582"/>
              <a:gd name="connsiteX2" fmla="*/ 11239500 w 11239585"/>
              <a:gd name="connsiteY2" fmla="*/ 44882 h 1581582"/>
              <a:gd name="connsiteX3" fmla="*/ 25400 w 11239585"/>
              <a:gd name="connsiteY3" fmla="*/ 1581582 h 1581582"/>
              <a:gd name="connsiteX4" fmla="*/ 0 w 11239585"/>
              <a:gd name="connsiteY4" fmla="*/ 1302182 h 1581582"/>
              <a:gd name="connsiteX0" fmla="*/ 0 w 11204155"/>
              <a:gd name="connsiteY0" fmla="*/ 1302182 h 1581582"/>
              <a:gd name="connsiteX1" fmla="*/ 11183568 w 11204155"/>
              <a:gd name="connsiteY1" fmla="*/ 0 h 1581582"/>
              <a:gd name="connsiteX2" fmla="*/ 11204070 w 11204155"/>
              <a:gd name="connsiteY2" fmla="*/ 4657 h 1581582"/>
              <a:gd name="connsiteX3" fmla="*/ 25400 w 11204155"/>
              <a:gd name="connsiteY3" fmla="*/ 1581582 h 1581582"/>
              <a:gd name="connsiteX4" fmla="*/ 0 w 11204155"/>
              <a:gd name="connsiteY4" fmla="*/ 1302182 h 1581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4155" h="1581582">
                <a:moveTo>
                  <a:pt x="0" y="1302182"/>
                </a:moveTo>
                <a:cubicBezTo>
                  <a:pt x="3881967" y="895782"/>
                  <a:pt x="10756001" y="1066800"/>
                  <a:pt x="11183568" y="0"/>
                </a:cubicBezTo>
                <a:lnTo>
                  <a:pt x="11204070" y="4657"/>
                </a:lnTo>
                <a:cubicBezTo>
                  <a:pt x="11225237" y="1452457"/>
                  <a:pt x="7328591" y="852491"/>
                  <a:pt x="25400" y="1581582"/>
                </a:cubicBezTo>
                <a:lnTo>
                  <a:pt x="0" y="13021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4218046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smtClean="0"/>
              <a:t>28th May 2013</a:t>
            </a:r>
            <a:endParaRPr lang="en-GB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CTCT Ltd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661-D78D-4349-971C-47162333B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59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t"/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smtClean="0"/>
              <a:t>28th May 2013</a:t>
            </a:r>
            <a:endParaRPr lang="en-GB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CTCT Ltd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661-D78D-4349-971C-47162333B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837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smtClean="0"/>
              <a:t>28th May 2013</a:t>
            </a:r>
            <a:endParaRPr lang="en-GB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 CTCT Ltd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661-D78D-4349-971C-47162333B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797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28th May 2013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© CTCT Ltd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C7661-D78D-4349-971C-47162333B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92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edicine" TargetMode="External"/><Relationship Id="rId4" Type="http://schemas.openxmlformats.org/officeDocument/2006/relationships/hyperlink" Target="https://en.wikipedia.org/wiki/Statistical_population" TargetMode="External"/><Relationship Id="rId5" Type="http://schemas.openxmlformats.org/officeDocument/2006/relationships/hyperlink" Target="https://en.wikipedia.org/wiki/Septic_shock" TargetMode="External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Ancient_Greek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Common Terminology</a:t>
            </a:r>
            <a:br>
              <a:rPr lang="en-US" dirty="0" smtClean="0"/>
            </a:br>
            <a:r>
              <a:rPr lang="en-US" dirty="0" smtClean="0"/>
              <a:t>“Glossary”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07275" y="3894138"/>
            <a:ext cx="6858000" cy="944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800" dirty="0" smtClean="0"/>
              <a:t>Simon Day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simon.day@CTCT-Ltd.co.uk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5581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365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Term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b="1" dirty="0" smtClean="0"/>
              <a:t>prognostic factor</a:t>
            </a:r>
            <a:endParaRPr lang="en-US" dirty="0"/>
          </a:p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Definition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/>
              <a:t>Any measurement which, among people with a given </a:t>
            </a:r>
            <a:r>
              <a:rPr lang="en-US" dirty="0" err="1"/>
              <a:t>startpoint</a:t>
            </a:r>
            <a:r>
              <a:rPr lang="en-US" dirty="0"/>
              <a:t>, is associated in one or more studies with (higher or lower) risk of a subsequent </a:t>
            </a:r>
            <a:r>
              <a:rPr lang="en-US" dirty="0" smtClean="0"/>
              <a:t>endpoint</a:t>
            </a:r>
            <a:endParaRPr lang="en-US" dirty="0"/>
          </a:p>
          <a:p>
            <a:pPr marL="0" indent="0">
              <a:buNone/>
            </a:pPr>
            <a:r>
              <a:rPr lang="en-GB" b="1" dirty="0" smtClean="0">
                <a:solidFill>
                  <a:srgbClr val="00B0F0"/>
                </a:solidFill>
              </a:rPr>
              <a:t>Context</a:t>
            </a:r>
          </a:p>
          <a:p>
            <a:pPr marL="0" indent="0">
              <a:buNone/>
            </a:pPr>
            <a:r>
              <a:rPr lang="en-US" dirty="0"/>
              <a:t>Risk factor, risk exposure tend to be used in healthy populations rather than those with a </a:t>
            </a:r>
            <a:r>
              <a:rPr lang="en-US" dirty="0" err="1"/>
              <a:t>startpoint</a:t>
            </a:r>
            <a:r>
              <a:rPr lang="en-US" dirty="0"/>
              <a:t>. Predictor prognostic factors may not add useful prediction to prognostic models. Prognostic determinant should be reserved for those prognostic factors with a proven role in </a:t>
            </a:r>
            <a:r>
              <a:rPr lang="en-US" dirty="0" smtClean="0"/>
              <a:t>causation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B0F0"/>
                </a:solidFill>
              </a:rPr>
              <a:t>Sources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 smtClean="0"/>
              <a:t>Glossary </a:t>
            </a:r>
            <a:r>
              <a:rPr lang="en-US" dirty="0"/>
              <a:t>of terms used in the PROGRESS series http://</a:t>
            </a:r>
            <a:r>
              <a:rPr lang="en-US" dirty="0" err="1"/>
              <a:t>www.bmj.com</a:t>
            </a:r>
            <a:r>
              <a:rPr lang="en-US" dirty="0"/>
              <a:t>/content/</a:t>
            </a:r>
            <a:r>
              <a:rPr lang="en-US" dirty="0" err="1"/>
              <a:t>bmj</a:t>
            </a:r>
            <a:r>
              <a:rPr lang="en-US" dirty="0"/>
              <a:t>/</a:t>
            </a:r>
            <a:r>
              <a:rPr lang="en-US" dirty="0" err="1"/>
              <a:t>suppl</a:t>
            </a:r>
            <a:r>
              <a:rPr lang="en-US" dirty="0"/>
              <a:t>/2013/02/05/bmj.e5595.DC1/hemh004185.wt2_default.pdf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Created on</a:t>
            </a:r>
            <a:r>
              <a:rPr lang="en-GB" dirty="0"/>
              <a:t> </a:t>
            </a:r>
            <a:r>
              <a:rPr lang="en-GB" dirty="0" err="1"/>
              <a:t>xxxx</a:t>
            </a:r>
            <a:r>
              <a:rPr lang="en-GB" dirty="0"/>
              <a:t>-xx-xx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Last updated on </a:t>
            </a:r>
            <a:r>
              <a:rPr lang="en-GB" dirty="0" err="1"/>
              <a:t>xxxx</a:t>
            </a:r>
            <a:r>
              <a:rPr lang="en-GB" dirty="0"/>
              <a:t>-xx-xx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661-D78D-4349-971C-47162333B0C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2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Term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b="1" dirty="0"/>
              <a:t>absolute risk</a:t>
            </a:r>
            <a:endParaRPr lang="en-US" dirty="0"/>
          </a:p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Definition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dirty="0"/>
              <a:t>the number of events (deaths, adverse reactions, etc</a:t>
            </a:r>
            <a:r>
              <a:rPr lang="en-GB" i="1" dirty="0"/>
              <a:t>.</a:t>
            </a:r>
            <a:r>
              <a:rPr lang="en-GB" dirty="0"/>
              <a:t>) divided by the number of individuals who could have experienced the event (or the number of people ‘at risk’ of the event)</a:t>
            </a:r>
            <a:endParaRPr lang="en-US" dirty="0"/>
          </a:p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Context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Sources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dirty="0"/>
              <a:t>Day S.  </a:t>
            </a:r>
            <a:r>
              <a:rPr lang="en-GB" i="1" dirty="0"/>
              <a:t>Dictionary for Clinical Trials</a:t>
            </a:r>
            <a:r>
              <a:rPr lang="en-GB" dirty="0"/>
              <a:t>, 2nd edition.  Chichester: John Wiley and Sons, 2007.  ISBN 047031916X, 9780470319161</a:t>
            </a:r>
            <a:endParaRPr lang="en-US" dirty="0"/>
          </a:p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Created on </a:t>
            </a:r>
            <a:r>
              <a:rPr lang="en-GB" dirty="0"/>
              <a:t>2016</a:t>
            </a:r>
            <a:r>
              <a:rPr lang="en-GB" dirty="0" smtClean="0"/>
              <a:t>­-05-­23</a:t>
            </a:r>
            <a:endParaRPr lang="en-US" dirty="0"/>
          </a:p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Last updated on </a:t>
            </a:r>
            <a:r>
              <a:rPr lang="en-GB" dirty="0" smtClean="0"/>
              <a:t>2016-­05-­23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661-D78D-4349-971C-47162333B0CB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4268" y="4815749"/>
            <a:ext cx="1329732" cy="204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5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Currently included about 800 (of 2700) entries from “my” </a:t>
            </a:r>
            <a:r>
              <a:rPr lang="en-GB" dirty="0" smtClean="0"/>
              <a:t>Dictionary</a:t>
            </a:r>
          </a:p>
          <a:p>
            <a:endParaRPr lang="en-GB" dirty="0"/>
          </a:p>
          <a:p>
            <a:r>
              <a:rPr lang="en-GB" dirty="0" smtClean="0"/>
              <a:t>That (“my”) Dictionary was aimed at what STRATOS might identify as “level 1” users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661-D78D-4349-971C-47162333B0CB}" type="slidenum">
              <a:rPr lang="en-GB" smtClean="0"/>
              <a:t>12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4268" y="4815749"/>
            <a:ext cx="1329732" cy="204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Term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b="1" dirty="0"/>
              <a:t>prognostic </a:t>
            </a:r>
            <a:r>
              <a:rPr lang="en-GB" b="1" dirty="0" smtClean="0"/>
              <a:t>factor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B0F0"/>
                </a:solidFill>
              </a:rPr>
              <a:t>Definition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a factor that is predictive of the outcome variable in a study. The term factor is often used in this context to include continuous variables as well as discrete variables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B0F0"/>
                </a:solidFill>
              </a:rPr>
              <a:t>Context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Sources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dirty="0"/>
              <a:t>Day S.  </a:t>
            </a:r>
            <a:r>
              <a:rPr lang="en-GB" i="1" dirty="0"/>
              <a:t>Dictionary for Clinical Trials</a:t>
            </a:r>
            <a:r>
              <a:rPr lang="en-GB" dirty="0"/>
              <a:t>, 2nd edition.  Chichester: John Wiley and Sons, 2007.  ISBN 047031916X, 9780470319161</a:t>
            </a:r>
            <a:endParaRPr lang="en-US" dirty="0"/>
          </a:p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Created on </a:t>
            </a:r>
            <a:r>
              <a:rPr lang="en-GB" dirty="0"/>
              <a:t>2016</a:t>
            </a:r>
            <a:r>
              <a:rPr lang="en-GB" dirty="0" smtClean="0"/>
              <a:t>­-05-­23</a:t>
            </a:r>
            <a:endParaRPr lang="en-US" dirty="0"/>
          </a:p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Last updated on </a:t>
            </a:r>
            <a:r>
              <a:rPr lang="en-GB" dirty="0" smtClean="0"/>
              <a:t>2016-­05-­23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661-D78D-4349-971C-47162333B0CB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4268" y="4815749"/>
            <a:ext cx="1329732" cy="204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Term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b="1" dirty="0"/>
              <a:t>prognostic </a:t>
            </a:r>
            <a:r>
              <a:rPr lang="en-GB" b="1" dirty="0" smtClean="0"/>
              <a:t>factor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B0F0"/>
                </a:solidFill>
              </a:rPr>
              <a:t>Definition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dirty="0"/>
              <a:t>a factor that is predictive of the outcome variable in a study. The term factor is often used in this context to include continuous variables as well as discrete variables</a:t>
            </a:r>
            <a:endParaRPr lang="en-US" dirty="0"/>
          </a:p>
          <a:p>
            <a:pPr marL="0" indent="0">
              <a:buNone/>
            </a:pPr>
            <a:r>
              <a:rPr lang="en-GB" b="1" dirty="0" smtClean="0">
                <a:solidFill>
                  <a:srgbClr val="00B0F0"/>
                </a:solidFill>
              </a:rPr>
              <a:t>Context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Sources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dirty="0"/>
              <a:t>Day S.  </a:t>
            </a:r>
            <a:r>
              <a:rPr lang="en-GB" i="1" dirty="0"/>
              <a:t>Dictionary for Clinical Trials</a:t>
            </a:r>
            <a:r>
              <a:rPr lang="en-GB" dirty="0"/>
              <a:t>, 2nd edition.  Chichester: John Wiley and Sons, 2007.  ISBN 047031916X, 9780470319161</a:t>
            </a:r>
            <a:endParaRPr lang="en-US" dirty="0"/>
          </a:p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Created on </a:t>
            </a:r>
            <a:r>
              <a:rPr lang="en-GB" dirty="0"/>
              <a:t>2016</a:t>
            </a:r>
            <a:r>
              <a:rPr lang="en-GB" dirty="0" smtClean="0"/>
              <a:t>­-05-­23</a:t>
            </a:r>
            <a:endParaRPr lang="en-US" dirty="0"/>
          </a:p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Last updated on </a:t>
            </a:r>
            <a:r>
              <a:rPr lang="en-GB" dirty="0" smtClean="0"/>
              <a:t>2016-­05-­23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661-D78D-4349-971C-47162333B0CB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4268" y="4815749"/>
            <a:ext cx="1329732" cy="204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“Prognostic factor”</a:t>
            </a:r>
            <a:br>
              <a:rPr lang="en-US" dirty="0"/>
            </a:br>
            <a:r>
              <a:rPr lang="en-US" dirty="0"/>
              <a:t>What have others go to say?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515351" cy="4316992"/>
          </a:xfrm>
        </p:spPr>
        <p:txBody>
          <a:bodyPr>
            <a:noAutofit/>
          </a:bodyPr>
          <a:lstStyle/>
          <a:p>
            <a:pPr lvl="0"/>
            <a:r>
              <a:rPr lang="en-GB" sz="1800" dirty="0" err="1" smtClean="0">
                <a:solidFill>
                  <a:srgbClr val="FF0000"/>
                </a:solidFill>
              </a:rPr>
              <a:t>Bégaud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>
                <a:solidFill>
                  <a:srgbClr val="FF0000"/>
                </a:solidFill>
              </a:rPr>
              <a:t>B (2000) </a:t>
            </a:r>
            <a:r>
              <a:rPr lang="en-GB" sz="1800" i="1" dirty="0">
                <a:solidFill>
                  <a:srgbClr val="FF0000"/>
                </a:solidFill>
              </a:rPr>
              <a:t>Dictionary of </a:t>
            </a:r>
            <a:r>
              <a:rPr lang="en-GB" sz="1800" i="1" dirty="0" err="1">
                <a:solidFill>
                  <a:srgbClr val="FF0000"/>
                </a:solidFill>
              </a:rPr>
              <a:t>Pharmacoepidemiology</a:t>
            </a:r>
            <a:r>
              <a:rPr lang="en-GB" sz="1800" dirty="0">
                <a:solidFill>
                  <a:srgbClr val="FF0000"/>
                </a:solidFill>
              </a:rPr>
              <a:t>. Wiley.</a:t>
            </a:r>
            <a:endParaRPr lang="en-US" sz="1800" dirty="0">
              <a:solidFill>
                <a:srgbClr val="FF0000"/>
              </a:solidFill>
            </a:endParaRPr>
          </a:p>
          <a:p>
            <a:pPr lvl="0"/>
            <a:r>
              <a:rPr lang="en-GB" sz="1800" dirty="0" err="1"/>
              <a:t>Everitt</a:t>
            </a:r>
            <a:r>
              <a:rPr lang="en-GB" sz="1800" dirty="0"/>
              <a:t> BS (2002) </a:t>
            </a:r>
            <a:r>
              <a:rPr lang="en-GB" sz="1800" i="1" dirty="0"/>
              <a:t>The Cambridge Dictionary of Statistics in the Medical Sciences</a:t>
            </a:r>
            <a:r>
              <a:rPr lang="en-GB" sz="1800" dirty="0"/>
              <a:t>, </a:t>
            </a:r>
            <a:r>
              <a:rPr lang="en-GB" sz="1800" i="1" dirty="0"/>
              <a:t>2nd </a:t>
            </a:r>
            <a:r>
              <a:rPr lang="en-GB" sz="1800" i="1" dirty="0" err="1" smtClean="0"/>
              <a:t>edn</a:t>
            </a:r>
            <a:r>
              <a:rPr lang="en-GB" sz="1800" dirty="0" smtClean="0"/>
              <a:t>. </a:t>
            </a:r>
            <a:r>
              <a:rPr lang="en-GB" sz="1800" dirty="0"/>
              <a:t>Cambridge University Press.</a:t>
            </a:r>
            <a:endParaRPr lang="en-US" sz="1800" dirty="0"/>
          </a:p>
          <a:p>
            <a:pPr lvl="0"/>
            <a:r>
              <a:rPr lang="en-GB" sz="1800" dirty="0" err="1"/>
              <a:t>Everitt</a:t>
            </a:r>
            <a:r>
              <a:rPr lang="en-GB" sz="1800" dirty="0"/>
              <a:t> BS (2006) </a:t>
            </a:r>
            <a:r>
              <a:rPr lang="en-GB" sz="1800" i="1" dirty="0"/>
              <a:t>Medical Statistics from A to Z, 2nd edition</a:t>
            </a:r>
            <a:r>
              <a:rPr lang="en-GB" sz="1800" dirty="0"/>
              <a:t>. Cambridge University Press.</a:t>
            </a:r>
            <a:endParaRPr lang="en-US" sz="1800" dirty="0"/>
          </a:p>
          <a:p>
            <a:pPr lvl="0"/>
            <a:r>
              <a:rPr lang="en-GB" sz="1800" dirty="0" err="1">
                <a:solidFill>
                  <a:srgbClr val="FF0000"/>
                </a:solidFill>
              </a:rPr>
              <a:t>Everitt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smtClean="0">
                <a:solidFill>
                  <a:srgbClr val="FF0000"/>
                </a:solidFill>
              </a:rPr>
              <a:t>BS, </a:t>
            </a:r>
            <a:r>
              <a:rPr lang="en-GB" sz="1800" dirty="0">
                <a:solidFill>
                  <a:srgbClr val="FF0000"/>
                </a:solidFill>
              </a:rPr>
              <a:t>Palmer CR (eds</a:t>
            </a:r>
            <a:r>
              <a:rPr lang="en-GB" sz="1800" dirty="0" smtClean="0">
                <a:solidFill>
                  <a:srgbClr val="FF0000"/>
                </a:solidFill>
              </a:rPr>
              <a:t>. </a:t>
            </a:r>
            <a:r>
              <a:rPr lang="en-GB" sz="1800" dirty="0">
                <a:solidFill>
                  <a:srgbClr val="FF0000"/>
                </a:solidFill>
              </a:rPr>
              <a:t>2011). </a:t>
            </a:r>
            <a:r>
              <a:rPr lang="en-GB" sz="1800" i="1" dirty="0">
                <a:solidFill>
                  <a:srgbClr val="FF0000"/>
                </a:solidFill>
              </a:rPr>
              <a:t>Encyclopaedic </a:t>
            </a:r>
            <a:r>
              <a:rPr lang="en-GB" sz="1800" i="1" dirty="0" smtClean="0">
                <a:solidFill>
                  <a:srgbClr val="FF0000"/>
                </a:solidFill>
              </a:rPr>
              <a:t>Companion </a:t>
            </a:r>
            <a:r>
              <a:rPr lang="en-GB" sz="1800" i="1" dirty="0">
                <a:solidFill>
                  <a:srgbClr val="FF0000"/>
                </a:solidFill>
              </a:rPr>
              <a:t>to </a:t>
            </a:r>
            <a:r>
              <a:rPr lang="en-GB" sz="1800" i="1" dirty="0" smtClean="0">
                <a:solidFill>
                  <a:srgbClr val="FF0000"/>
                </a:solidFill>
              </a:rPr>
              <a:t>Medical </a:t>
            </a:r>
            <a:r>
              <a:rPr lang="en-GB" sz="1800" i="1" dirty="0">
                <a:solidFill>
                  <a:srgbClr val="FF0000"/>
                </a:solidFill>
              </a:rPr>
              <a:t>S</a:t>
            </a:r>
            <a:r>
              <a:rPr lang="en-GB" sz="1800" i="1" dirty="0" smtClean="0">
                <a:solidFill>
                  <a:srgbClr val="FF0000"/>
                </a:solidFill>
              </a:rPr>
              <a:t>tatistics</a:t>
            </a:r>
            <a:r>
              <a:rPr lang="en-GB" sz="1800" i="1" dirty="0">
                <a:solidFill>
                  <a:srgbClr val="FF0000"/>
                </a:solidFill>
              </a:rPr>
              <a:t>, 2nd </a:t>
            </a:r>
            <a:r>
              <a:rPr lang="en-GB" sz="1800" i="1" dirty="0" err="1" smtClean="0">
                <a:solidFill>
                  <a:srgbClr val="FF0000"/>
                </a:solidFill>
              </a:rPr>
              <a:t>edn</a:t>
            </a:r>
            <a:r>
              <a:rPr lang="en-GB" sz="1800" dirty="0" smtClean="0">
                <a:solidFill>
                  <a:srgbClr val="FF0000"/>
                </a:solidFill>
              </a:rPr>
              <a:t>. </a:t>
            </a:r>
            <a:r>
              <a:rPr lang="en-GB" sz="1800" dirty="0">
                <a:solidFill>
                  <a:srgbClr val="FF0000"/>
                </a:solidFill>
              </a:rPr>
              <a:t>Wiley.</a:t>
            </a:r>
            <a:endParaRPr lang="en-US" sz="1800" dirty="0">
              <a:solidFill>
                <a:srgbClr val="FF0000"/>
              </a:solidFill>
            </a:endParaRPr>
          </a:p>
          <a:p>
            <a:pPr lvl="0"/>
            <a:r>
              <a:rPr lang="en-GB" sz="1800" dirty="0">
                <a:solidFill>
                  <a:srgbClr val="FF0000"/>
                </a:solidFill>
              </a:rPr>
              <a:t>Marriott FHC (1990) </a:t>
            </a:r>
            <a:r>
              <a:rPr lang="en-GB" sz="1800" i="1" dirty="0">
                <a:solidFill>
                  <a:srgbClr val="FF0000"/>
                </a:solidFill>
              </a:rPr>
              <a:t>A Dictionary of Statistical Terms</a:t>
            </a:r>
            <a:r>
              <a:rPr lang="en-GB" sz="1800" dirty="0">
                <a:solidFill>
                  <a:srgbClr val="FF0000"/>
                </a:solidFill>
              </a:rPr>
              <a:t>, </a:t>
            </a:r>
            <a:r>
              <a:rPr lang="en-GB" sz="1800" i="1" dirty="0">
                <a:solidFill>
                  <a:srgbClr val="FF0000"/>
                </a:solidFill>
              </a:rPr>
              <a:t>5th edition</a:t>
            </a:r>
            <a:r>
              <a:rPr lang="en-GB" sz="1800" dirty="0">
                <a:solidFill>
                  <a:srgbClr val="FF0000"/>
                </a:solidFill>
              </a:rPr>
              <a:t>. Longman </a:t>
            </a:r>
            <a:r>
              <a:rPr lang="en-GB" sz="1800" dirty="0" smtClean="0">
                <a:solidFill>
                  <a:srgbClr val="FF0000"/>
                </a:solidFill>
              </a:rPr>
              <a:t>Scientific.</a:t>
            </a:r>
            <a:endParaRPr lang="en-US" sz="1800" dirty="0">
              <a:solidFill>
                <a:srgbClr val="FF0000"/>
              </a:solidFill>
            </a:endParaRPr>
          </a:p>
          <a:p>
            <a:pPr lvl="0"/>
            <a:r>
              <a:rPr lang="en-GB" sz="1800" dirty="0" err="1">
                <a:solidFill>
                  <a:srgbClr val="FF0000"/>
                </a:solidFill>
              </a:rPr>
              <a:t>Meinert</a:t>
            </a:r>
            <a:r>
              <a:rPr lang="en-GB" sz="1800" dirty="0">
                <a:solidFill>
                  <a:srgbClr val="FF0000"/>
                </a:solidFill>
              </a:rPr>
              <a:t> CL (2012). </a:t>
            </a:r>
            <a:r>
              <a:rPr lang="en-GB" sz="1800" i="1" dirty="0">
                <a:solidFill>
                  <a:srgbClr val="FF0000"/>
                </a:solidFill>
              </a:rPr>
              <a:t>Clinical </a:t>
            </a:r>
            <a:r>
              <a:rPr lang="en-GB" sz="1800" i="1" dirty="0" smtClean="0">
                <a:solidFill>
                  <a:srgbClr val="FF0000"/>
                </a:solidFill>
              </a:rPr>
              <a:t>Trials Dictionary</a:t>
            </a:r>
            <a:r>
              <a:rPr lang="en-GB" sz="1800" i="1" dirty="0">
                <a:solidFill>
                  <a:srgbClr val="FF0000"/>
                </a:solidFill>
              </a:rPr>
              <a:t>: terminology and usage recommendations</a:t>
            </a:r>
            <a:r>
              <a:rPr lang="en-GB" sz="1800" dirty="0">
                <a:solidFill>
                  <a:srgbClr val="FF0000"/>
                </a:solidFill>
              </a:rPr>
              <a:t>. Wiley.</a:t>
            </a:r>
            <a:endParaRPr lang="en-US" sz="1800" dirty="0">
              <a:solidFill>
                <a:srgbClr val="FF0000"/>
              </a:solidFill>
            </a:endParaRPr>
          </a:p>
          <a:p>
            <a:pPr lvl="0"/>
            <a:r>
              <a:rPr lang="en-GB" sz="1800" dirty="0"/>
              <a:t>Pereira-Maxwell F (1998) </a:t>
            </a:r>
            <a:r>
              <a:rPr lang="en-GB" sz="1800" i="1" dirty="0"/>
              <a:t>A–Z of Medical Statistics</a:t>
            </a:r>
            <a:r>
              <a:rPr lang="en-GB" sz="1800" dirty="0"/>
              <a:t>. Arnold.</a:t>
            </a:r>
            <a:endParaRPr lang="en-US" sz="1800" dirty="0"/>
          </a:p>
          <a:p>
            <a:pPr lvl="0"/>
            <a:r>
              <a:rPr lang="en-GB" sz="1800" dirty="0">
                <a:solidFill>
                  <a:srgbClr val="FF0000"/>
                </a:solidFill>
              </a:rPr>
              <a:t>Porta M, Last JM (2008). </a:t>
            </a:r>
            <a:r>
              <a:rPr lang="en-GB" sz="1800" i="1" dirty="0">
                <a:solidFill>
                  <a:srgbClr val="FF0000"/>
                </a:solidFill>
              </a:rPr>
              <a:t>A Dictionary of </a:t>
            </a:r>
            <a:r>
              <a:rPr lang="en-GB" sz="1800" i="1" dirty="0" smtClean="0">
                <a:solidFill>
                  <a:srgbClr val="FF0000"/>
                </a:solidFill>
              </a:rPr>
              <a:t>Epidemiology</a:t>
            </a:r>
            <a:r>
              <a:rPr lang="en-GB" sz="1800" i="1" dirty="0">
                <a:solidFill>
                  <a:srgbClr val="FF0000"/>
                </a:solidFill>
              </a:rPr>
              <a:t>, 5th </a:t>
            </a:r>
            <a:r>
              <a:rPr lang="en-GB" sz="1800" i="1" dirty="0" err="1" smtClean="0">
                <a:solidFill>
                  <a:srgbClr val="FF0000"/>
                </a:solidFill>
              </a:rPr>
              <a:t>edn</a:t>
            </a:r>
            <a:r>
              <a:rPr lang="en-GB" sz="1800" dirty="0" smtClean="0">
                <a:solidFill>
                  <a:srgbClr val="FF0000"/>
                </a:solidFill>
              </a:rPr>
              <a:t>. </a:t>
            </a:r>
            <a:r>
              <a:rPr lang="en-GB" sz="1800" dirty="0">
                <a:solidFill>
                  <a:srgbClr val="FF0000"/>
                </a:solidFill>
              </a:rPr>
              <a:t>Oxford University Press.</a:t>
            </a:r>
            <a:endParaRPr lang="en-US" sz="1800" dirty="0">
              <a:solidFill>
                <a:srgbClr val="FF0000"/>
              </a:solidFill>
            </a:endParaRPr>
          </a:p>
          <a:p>
            <a:pPr lvl="0"/>
            <a:r>
              <a:rPr lang="en-GB" sz="1800" dirty="0" err="1">
                <a:solidFill>
                  <a:schemeClr val="bg1">
                    <a:lumMod val="50000"/>
                  </a:schemeClr>
                </a:solidFill>
              </a:rPr>
              <a:t>Rasch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 D,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</a:rPr>
              <a:t>Tiku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 ML and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</a:rPr>
              <a:t>Sumpf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 D (1994) </a:t>
            </a:r>
            <a:r>
              <a:rPr lang="en-GB" sz="1800" i="1" dirty="0">
                <a:solidFill>
                  <a:schemeClr val="bg1">
                    <a:lumMod val="50000"/>
                  </a:schemeClr>
                </a:solidFill>
              </a:rPr>
              <a:t>Elsevier’s Dictionary of Biometry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Elsevier.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en-GB" sz="1800" dirty="0">
                <a:solidFill>
                  <a:srgbClr val="FF0000"/>
                </a:solidFill>
              </a:rPr>
              <a:t>Upton G (2008). </a:t>
            </a:r>
            <a:r>
              <a:rPr lang="en-GB" sz="1800" i="1" dirty="0">
                <a:solidFill>
                  <a:srgbClr val="FF0000"/>
                </a:solidFill>
              </a:rPr>
              <a:t>A Dictionary of Statistics, 2nd </a:t>
            </a:r>
            <a:r>
              <a:rPr lang="en-GB" sz="1800" i="1" dirty="0" err="1" smtClean="0">
                <a:solidFill>
                  <a:srgbClr val="FF0000"/>
                </a:solidFill>
              </a:rPr>
              <a:t>edn</a:t>
            </a:r>
            <a:r>
              <a:rPr lang="en-GB" sz="1800" dirty="0" smtClean="0">
                <a:solidFill>
                  <a:srgbClr val="FF0000"/>
                </a:solidFill>
              </a:rPr>
              <a:t>. </a:t>
            </a:r>
            <a:r>
              <a:rPr lang="en-GB" sz="1800" dirty="0">
                <a:solidFill>
                  <a:srgbClr val="FF0000"/>
                </a:solidFill>
              </a:rPr>
              <a:t>Oxford Paperback Reference.</a:t>
            </a:r>
            <a:endParaRPr lang="en-US" sz="1800" dirty="0">
              <a:solidFill>
                <a:srgbClr val="FF0000"/>
              </a:solidFill>
            </a:endParaRPr>
          </a:p>
          <a:p>
            <a:pPr lvl="0"/>
            <a:r>
              <a:rPr lang="en-GB" sz="1800" dirty="0">
                <a:solidFill>
                  <a:srgbClr val="FF0000"/>
                </a:solidFill>
              </a:rPr>
              <a:t>Vogt WP (1993) </a:t>
            </a:r>
            <a:r>
              <a:rPr lang="en-GB" sz="1800" i="1" dirty="0">
                <a:solidFill>
                  <a:srgbClr val="FF0000"/>
                </a:solidFill>
              </a:rPr>
              <a:t>Dictionary of Statistics and Methodology</a:t>
            </a:r>
            <a:r>
              <a:rPr lang="en-GB" sz="1800" dirty="0">
                <a:solidFill>
                  <a:srgbClr val="FF0000"/>
                </a:solidFill>
              </a:rPr>
              <a:t>. Sage</a:t>
            </a:r>
            <a:r>
              <a:rPr lang="en-GB" sz="1800" dirty="0" smtClean="0">
                <a:solidFill>
                  <a:srgbClr val="FF0000"/>
                </a:solidFill>
              </a:rPr>
              <a:t>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661-D78D-4349-971C-47162333B0C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07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“Prognostic factor”</a:t>
            </a:r>
            <a:br>
              <a:rPr lang="en-US" dirty="0" smtClean="0"/>
            </a:br>
            <a:r>
              <a:rPr lang="en-US" dirty="0"/>
              <a:t>W</a:t>
            </a:r>
            <a:r>
              <a:rPr lang="en-US" dirty="0" smtClean="0"/>
              <a:t>hat have others go to say?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“Patient </a:t>
            </a:r>
            <a:r>
              <a:rPr lang="en-US" dirty="0" smtClean="0"/>
              <a:t>or disease characteristics which influence the course of a particular </a:t>
            </a:r>
            <a:r>
              <a:rPr lang="en-US" dirty="0" smtClean="0"/>
              <a:t>condition”</a:t>
            </a:r>
            <a:endParaRPr lang="en-US" dirty="0" smtClean="0"/>
          </a:p>
          <a:p>
            <a:r>
              <a:rPr lang="en-US" dirty="0" smtClean="0"/>
              <a:t>“An </a:t>
            </a:r>
            <a:r>
              <a:rPr lang="en-US" dirty="0" smtClean="0"/>
              <a:t>explanatory variable effective in predicting an outcome variable, </a:t>
            </a:r>
            <a:r>
              <a:rPr lang="is-IS" dirty="0" smtClean="0"/>
              <a:t>… or success or failure of treatment as the </a:t>
            </a:r>
            <a:r>
              <a:rPr lang="is-IS" dirty="0" smtClean="0"/>
              <a:t>outcome”</a:t>
            </a:r>
            <a:endParaRPr lang="is-IS" dirty="0" smtClean="0"/>
          </a:p>
          <a:p>
            <a:r>
              <a:rPr lang="en-US" dirty="0"/>
              <a:t>[Prognostic variable] </a:t>
            </a:r>
            <a:r>
              <a:rPr lang="en-US" dirty="0" smtClean="0"/>
              <a:t>“In </a:t>
            </a:r>
            <a:r>
              <a:rPr lang="en-US" dirty="0"/>
              <a:t>medical investigations, an often used synonym for explanatory </a:t>
            </a:r>
            <a:r>
              <a:rPr lang="en-US" dirty="0" smtClean="0"/>
              <a:t>variables”</a:t>
            </a:r>
            <a:endParaRPr lang="en-US" dirty="0"/>
          </a:p>
          <a:p>
            <a:endParaRPr lang="is-IS" dirty="0" smtClean="0"/>
          </a:p>
          <a:p>
            <a:endParaRPr lang="is-IS" dirty="0"/>
          </a:p>
          <a:p>
            <a:r>
              <a:rPr lang="en-US" dirty="0" smtClean="0"/>
              <a:t>N</a:t>
            </a:r>
            <a:r>
              <a:rPr lang="is-IS" dirty="0" smtClean="0"/>
              <a:t>ot to be confused with “predictive factor”</a:t>
            </a:r>
          </a:p>
          <a:p>
            <a:pPr lvl="1"/>
            <a:r>
              <a:rPr lang="en-US" i="1" dirty="0" smtClean="0"/>
              <a:t>P</a:t>
            </a:r>
            <a:r>
              <a:rPr lang="is-IS" i="1" dirty="0" smtClean="0"/>
              <a:t>redictive </a:t>
            </a:r>
            <a:r>
              <a:rPr lang="is-IS" dirty="0" smtClean="0"/>
              <a:t>biomarkers</a:t>
            </a:r>
          </a:p>
          <a:p>
            <a:pPr lvl="1"/>
            <a:r>
              <a:rPr lang="en-US" i="1" dirty="0" smtClean="0"/>
              <a:t>P</a:t>
            </a:r>
            <a:r>
              <a:rPr lang="is-IS" i="1" dirty="0" smtClean="0"/>
              <a:t>rognostic </a:t>
            </a:r>
            <a:r>
              <a:rPr lang="is-IS" dirty="0" smtClean="0"/>
              <a:t>biomarkers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661-D78D-4349-971C-47162333B0C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5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“Prognostic factor”</a:t>
            </a:r>
            <a:br>
              <a:rPr lang="en-US" dirty="0" smtClean="0"/>
            </a:br>
            <a:r>
              <a:rPr lang="en-US" dirty="0"/>
              <a:t>W</a:t>
            </a:r>
            <a:r>
              <a:rPr lang="en-US" dirty="0" smtClean="0"/>
              <a:t>hat have others go to say?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Wikipedia – </a:t>
            </a:r>
            <a:r>
              <a:rPr lang="en-GB" smtClean="0"/>
              <a:t>the fount </a:t>
            </a:r>
            <a:r>
              <a:rPr lang="en-GB" dirty="0" smtClean="0"/>
              <a:t>of all knowledge(?)</a:t>
            </a:r>
          </a:p>
          <a:p>
            <a:r>
              <a:rPr lang="en-GB" b="1" dirty="0"/>
              <a:t>Prognosis</a:t>
            </a:r>
            <a:r>
              <a:rPr lang="en-GB" dirty="0"/>
              <a:t> (</a:t>
            </a:r>
            <a:r>
              <a:rPr lang="en-GB" dirty="0">
                <a:hlinkClick r:id="rId2" tooltip="Ancient Greek"/>
              </a:rPr>
              <a:t>Greek</a:t>
            </a:r>
            <a:r>
              <a:rPr lang="en-GB" dirty="0"/>
              <a:t>: π</a:t>
            </a:r>
            <a:r>
              <a:rPr lang="en-GB" dirty="0" err="1"/>
              <a:t>ρόγνωσις</a:t>
            </a:r>
            <a:r>
              <a:rPr lang="en-GB" dirty="0"/>
              <a:t> </a:t>
            </a:r>
            <a:r>
              <a:rPr lang="en-GB" dirty="0" smtClean="0"/>
              <a:t>“fore-knowing</a:t>
            </a:r>
            <a:r>
              <a:rPr lang="en-GB" dirty="0"/>
              <a:t>, </a:t>
            </a:r>
            <a:r>
              <a:rPr lang="en-GB" dirty="0" smtClean="0"/>
              <a:t>foreseeing”) </a:t>
            </a:r>
            <a:r>
              <a:rPr lang="en-GB" dirty="0"/>
              <a:t>is a </a:t>
            </a:r>
            <a:r>
              <a:rPr lang="en-GB" dirty="0">
                <a:hlinkClick r:id="rId3" tooltip="Medicine"/>
              </a:rPr>
              <a:t>medical</a:t>
            </a:r>
            <a:r>
              <a:rPr lang="en-GB" dirty="0"/>
              <a:t> term for predicting the likely outcome of one's current standing. When applied to large </a:t>
            </a:r>
            <a:r>
              <a:rPr lang="en-GB" dirty="0">
                <a:hlinkClick r:id="rId4" tooltip="Statistical population"/>
              </a:rPr>
              <a:t>statistical populations</a:t>
            </a:r>
            <a:r>
              <a:rPr lang="en-GB" dirty="0"/>
              <a:t>, prognostic estimates can be very accurate: for example the statement "45% of patients with severe </a:t>
            </a:r>
            <a:r>
              <a:rPr lang="en-GB" dirty="0">
                <a:hlinkClick r:id="rId5" tooltip="Septic shock"/>
              </a:rPr>
              <a:t>septic shock</a:t>
            </a:r>
            <a:r>
              <a:rPr lang="en-GB" dirty="0"/>
              <a:t> will die within 28 days" can be made with some confidence, because previous research found that this proportion of patients died. However, it is much harder to translate this into a prognosis for an individual patient: additional information is needed to determine whether a patient belongs to the 45% who will die, or to the 55% who survive.</a:t>
            </a:r>
            <a:endParaRPr lang="is-I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661-D78D-4349-971C-47162333B0CB}" type="slidenum">
              <a:rPr lang="en-GB" smtClean="0"/>
              <a:t>17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54293"/>
            <a:ext cx="9144000" cy="154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4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Discussion amongst the “team”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draft – Simon</a:t>
            </a:r>
          </a:p>
          <a:p>
            <a:r>
              <a:rPr lang="en-US" dirty="0" smtClean="0"/>
              <a:t>Review by Willi, Marianne, Jim</a:t>
            </a:r>
          </a:p>
          <a:p>
            <a:pPr lvl="1"/>
            <a:r>
              <a:rPr lang="en-US" smtClean="0"/>
              <a:t>Then by Topic Group volunteers (we hope)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But</a:t>
            </a:r>
            <a:r>
              <a:rPr lang="is-IS" dirty="0" smtClean="0"/>
              <a:t>…we will have to </a:t>
            </a:r>
            <a:r>
              <a:rPr lang="is-IS" i="1" dirty="0" smtClean="0"/>
              <a:t>have</a:t>
            </a:r>
            <a:r>
              <a:rPr lang="is-IS" dirty="0" smtClean="0"/>
              <a:t> contributions from the specialists in the various topic groups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Causal inference</a:t>
            </a:r>
          </a:p>
          <a:p>
            <a:pPr lvl="1"/>
            <a:r>
              <a:rPr lang="en-US" dirty="0" smtClean="0"/>
              <a:t>Diagnostic test</a:t>
            </a:r>
          </a:p>
          <a:p>
            <a:pPr lvl="1"/>
            <a:r>
              <a:rPr lang="en-US" dirty="0"/>
              <a:t>High dimensional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Measurement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661-D78D-4349-971C-47162333B0C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62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Searchable database</a:t>
            </a:r>
          </a:p>
          <a:p>
            <a:r>
              <a:rPr lang="en-US" dirty="0" smtClean="0"/>
              <a:t>A few “key” people with edit/write access (probably me)</a:t>
            </a:r>
          </a:p>
          <a:p>
            <a:endParaRPr lang="en-US" dirty="0"/>
          </a:p>
          <a:p>
            <a:r>
              <a:rPr lang="en-US" dirty="0" smtClean="0"/>
              <a:t>Discussion with John Wiley</a:t>
            </a:r>
            <a:r>
              <a:rPr lang="is-IS" dirty="0" smtClean="0"/>
              <a:t>… (strugling!!!)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661-D78D-4349-971C-47162333B0C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1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“There’s a lady who’s sure</a:t>
            </a:r>
            <a:r>
              <a:rPr lang="is-IS" dirty="0" smtClean="0"/>
              <a:t>…*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“All that glitters is gold</a:t>
            </a:r>
          </a:p>
          <a:p>
            <a:pPr marL="0" indent="0">
              <a:buNone/>
            </a:pPr>
            <a:r>
              <a:rPr lang="en-US" dirty="0" smtClean="0"/>
              <a:t>And she’s buying a stairway to heaven</a:t>
            </a:r>
          </a:p>
          <a:p>
            <a:pPr marL="0" indent="0">
              <a:buNone/>
            </a:pPr>
            <a:r>
              <a:rPr lang="is-IS" dirty="0" smtClean="0"/>
              <a:t>…</a:t>
            </a:r>
          </a:p>
          <a:p>
            <a:pPr marL="0" indent="0">
              <a:buNone/>
            </a:pPr>
            <a:r>
              <a:rPr lang="is-IS" dirty="0" smtClean="0"/>
              <a:t>...</a:t>
            </a:r>
          </a:p>
          <a:p>
            <a:pPr marL="0" indent="0">
              <a:buNone/>
            </a:pPr>
            <a:r>
              <a:rPr lang="is-IS" dirty="0" smtClean="0"/>
              <a:t>...</a:t>
            </a:r>
          </a:p>
          <a:p>
            <a:pPr marL="0" indent="0">
              <a:buNone/>
            </a:pPr>
            <a:r>
              <a:rPr lang="is-IS" dirty="0" smtClean="0"/>
              <a:t>...</a:t>
            </a:r>
          </a:p>
          <a:p>
            <a:pPr marL="0" indent="0">
              <a:buNone/>
            </a:pPr>
            <a:r>
              <a:rPr lang="is-IS" dirty="0" smtClean="0"/>
              <a:t>...</a:t>
            </a:r>
          </a:p>
          <a:p>
            <a:pPr marL="0" indent="0">
              <a:buNone/>
            </a:pPr>
            <a:r>
              <a:rPr lang="en-US" dirty="0" smtClean="0"/>
              <a:t>There’s </a:t>
            </a:r>
            <a:r>
              <a:rPr lang="en-US" dirty="0"/>
              <a:t>a sign on the wall but she wants to be sure</a:t>
            </a:r>
          </a:p>
          <a:p>
            <a:pPr marL="0" indent="0">
              <a:buNone/>
            </a:pPr>
            <a:r>
              <a:rPr lang="en-US" dirty="0" smtClean="0"/>
              <a:t>’Cause </a:t>
            </a:r>
            <a:r>
              <a:rPr lang="en-US" dirty="0"/>
              <a:t>you know sometimes </a:t>
            </a:r>
            <a:r>
              <a:rPr lang="en-US" i="1" dirty="0">
                <a:solidFill>
                  <a:srgbClr val="0070C0"/>
                </a:solidFill>
              </a:rPr>
              <a:t>words have two meanings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182" y="1949470"/>
            <a:ext cx="3685022" cy="245837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542590" y="5876881"/>
            <a:ext cx="17842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* Page and Plant, 1971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661-D78D-4349-971C-47162333B0C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58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 you like the idea!?</a:t>
            </a:r>
          </a:p>
          <a:p>
            <a:endParaRPr lang="en-GB" dirty="0"/>
          </a:p>
          <a:p>
            <a:r>
              <a:rPr lang="en-GB" dirty="0" smtClean="0"/>
              <a:t>Is it too constraining?</a:t>
            </a:r>
          </a:p>
          <a:p>
            <a:pPr lvl="1"/>
            <a:r>
              <a:rPr lang="en-GB" dirty="0" smtClean="0"/>
              <a:t>Can </a:t>
            </a:r>
            <a:r>
              <a:rPr lang="en-GB" i="1" dirty="0" smtClean="0"/>
              <a:t>you</a:t>
            </a:r>
            <a:r>
              <a:rPr lang="en-GB" dirty="0" smtClean="0"/>
              <a:t> live with definitions other people have developed?</a:t>
            </a:r>
          </a:p>
          <a:p>
            <a:endParaRPr lang="en-GB" dirty="0" smtClean="0"/>
          </a:p>
          <a:p>
            <a:r>
              <a:rPr lang="en-GB" dirty="0" smtClean="0"/>
              <a:t>I</a:t>
            </a:r>
            <a:r>
              <a:rPr lang="en-US" dirty="0" smtClean="0"/>
              <a:t>s it really feasible?</a:t>
            </a:r>
          </a:p>
          <a:p>
            <a:pPr lvl="1"/>
            <a:r>
              <a:rPr lang="en-US" dirty="0" smtClean="0"/>
              <a:t>Same question as above!  Could you agree to live with it?</a:t>
            </a:r>
          </a:p>
          <a:p>
            <a:endParaRPr lang="en-US" dirty="0" smtClean="0"/>
          </a:p>
          <a:p>
            <a:r>
              <a:rPr lang="en-US" dirty="0" smtClean="0"/>
              <a:t>How much additional work will there be to have different definitions (“explanations”) at different levels (levels 1, 2 and 3)?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661-D78D-4349-971C-47162333B0C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5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We’re trying to be pragmatic (not perfect!)</a:t>
            </a:r>
          </a:p>
          <a:p>
            <a:pPr lvl="1"/>
            <a:r>
              <a:rPr lang="en-GB" dirty="0" smtClean="0"/>
              <a:t>Certainly at Level 1</a:t>
            </a:r>
          </a:p>
          <a:p>
            <a:endParaRPr lang="en-GB" dirty="0"/>
          </a:p>
          <a:p>
            <a:r>
              <a:rPr lang="en-GB" dirty="0" smtClean="0"/>
              <a:t>Happy to make available the list of terms we are including so far</a:t>
            </a:r>
          </a:p>
          <a:p>
            <a:r>
              <a:rPr lang="en-US" dirty="0" smtClean="0"/>
              <a:t>Probably not productive to make available our initial draft definitions until we have reviewed them amongst ourselves</a:t>
            </a:r>
          </a:p>
          <a:p>
            <a:endParaRPr lang="en-US" dirty="0"/>
          </a:p>
          <a:p>
            <a:r>
              <a:rPr lang="en-US" dirty="0" smtClean="0"/>
              <a:t>Happy to receive suggestions of what [else] to include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 err="1" smtClean="0"/>
              <a:t>simon.day@CTCT-Ltd.co.uk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661-D78D-4349-971C-47162333B0C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46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559" y="3177410"/>
            <a:ext cx="2470880" cy="1647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900781" cy="4530732"/>
          </a:xfrm>
        </p:spPr>
        <p:txBody>
          <a:bodyPr>
            <a:normAutofit/>
          </a:bodyPr>
          <a:lstStyle/>
          <a:p>
            <a:r>
              <a:rPr lang="en-US" dirty="0" smtClean="0"/>
              <a:t>We’ve struggled!</a:t>
            </a:r>
          </a:p>
          <a:p>
            <a:endParaRPr lang="en-US" dirty="0"/>
          </a:p>
          <a:p>
            <a:r>
              <a:rPr lang="en-US" dirty="0" smtClean="0"/>
              <a:t>What do we want to cover?</a:t>
            </a:r>
          </a:p>
          <a:p>
            <a:r>
              <a:rPr lang="en-US" dirty="0" smtClean="0"/>
              <a:t>What terms belong in that coverage?</a:t>
            </a:r>
          </a:p>
          <a:p>
            <a:endParaRPr lang="en-US" dirty="0"/>
          </a:p>
          <a:p>
            <a:r>
              <a:rPr lang="en-US" dirty="0"/>
              <a:t>What terms shall we include?</a:t>
            </a:r>
          </a:p>
          <a:p>
            <a:r>
              <a:rPr lang="en-US" dirty="0"/>
              <a:t>What coverage does that give us?</a:t>
            </a:r>
          </a:p>
          <a:p>
            <a:endParaRPr lang="en-US" dirty="0" smtClean="0"/>
          </a:p>
          <a:p>
            <a:r>
              <a:rPr lang="en-US" dirty="0"/>
              <a:t>Many general statistical terms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some of) clinical trials; drug-safety studies; environmental studies; survey methods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648" y="1825625"/>
            <a:ext cx="2760702" cy="423998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661-D78D-4349-971C-47162333B0CB}" type="slidenum">
              <a:rPr lang="en-GB" smtClean="0"/>
              <a:t>3</a:t>
            </a:fld>
            <a:endParaRPr lang="en-GB"/>
          </a:p>
        </p:txBody>
      </p:sp>
      <p:sp>
        <p:nvSpPr>
          <p:cNvPr id="6" name="Curved Left Arrow 5"/>
          <p:cNvSpPr/>
          <p:nvPr/>
        </p:nvSpPr>
        <p:spPr>
          <a:xfrm>
            <a:off x="5115339" y="2756452"/>
            <a:ext cx="265044" cy="51683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rot="10800000">
            <a:off x="5115337" y="3882887"/>
            <a:ext cx="265045" cy="56984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8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515351" cy="48958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Several other (obvious) sources</a:t>
            </a:r>
            <a:r>
              <a:rPr lang="is-IS" b="1" dirty="0" smtClean="0"/>
              <a:t>…</a:t>
            </a:r>
          </a:p>
          <a:p>
            <a:pPr lvl="0"/>
            <a:r>
              <a:rPr lang="en-GB" sz="1600" dirty="0" err="1" smtClean="0"/>
              <a:t>Bégaud</a:t>
            </a:r>
            <a:r>
              <a:rPr lang="en-GB" sz="1600" dirty="0" smtClean="0"/>
              <a:t> </a:t>
            </a:r>
            <a:r>
              <a:rPr lang="en-GB" sz="1600" dirty="0"/>
              <a:t>B (2000) </a:t>
            </a:r>
            <a:r>
              <a:rPr lang="en-GB" sz="1600" i="1" dirty="0"/>
              <a:t>Dictionary of </a:t>
            </a:r>
            <a:r>
              <a:rPr lang="en-GB" sz="1600" i="1" dirty="0" err="1"/>
              <a:t>Pharmacoepidemiology</a:t>
            </a:r>
            <a:r>
              <a:rPr lang="en-GB" sz="1600" dirty="0"/>
              <a:t>. Wiley.</a:t>
            </a:r>
            <a:endParaRPr lang="en-US" sz="1600" dirty="0"/>
          </a:p>
          <a:p>
            <a:pPr lvl="0"/>
            <a:r>
              <a:rPr lang="en-GB" sz="1600" dirty="0" err="1"/>
              <a:t>Everitt</a:t>
            </a:r>
            <a:r>
              <a:rPr lang="en-GB" sz="1600" dirty="0"/>
              <a:t> BS (2002) </a:t>
            </a:r>
            <a:r>
              <a:rPr lang="en-GB" sz="1600" i="1" dirty="0"/>
              <a:t>The Cambridge Dictionary of Statistics in the Medical Sciences</a:t>
            </a:r>
            <a:r>
              <a:rPr lang="en-GB" sz="1600" dirty="0"/>
              <a:t>, </a:t>
            </a:r>
            <a:r>
              <a:rPr lang="en-GB" sz="1600" i="1" dirty="0"/>
              <a:t>2nd </a:t>
            </a:r>
            <a:r>
              <a:rPr lang="en-GB" sz="1600" i="1" dirty="0" err="1" smtClean="0"/>
              <a:t>edn</a:t>
            </a:r>
            <a:r>
              <a:rPr lang="en-GB" sz="1600" dirty="0" smtClean="0"/>
              <a:t>. </a:t>
            </a:r>
            <a:r>
              <a:rPr lang="en-GB" sz="1600" dirty="0"/>
              <a:t>Cambridge University Press.</a:t>
            </a:r>
            <a:endParaRPr lang="en-US" sz="1600" dirty="0"/>
          </a:p>
          <a:p>
            <a:pPr lvl="0"/>
            <a:r>
              <a:rPr lang="en-GB" sz="1600" dirty="0" err="1"/>
              <a:t>Everitt</a:t>
            </a:r>
            <a:r>
              <a:rPr lang="en-GB" sz="1600" dirty="0"/>
              <a:t> BS (2006) </a:t>
            </a:r>
            <a:r>
              <a:rPr lang="en-GB" sz="1600" i="1" dirty="0"/>
              <a:t>Medical Statistics from A to Z, 2nd edition</a:t>
            </a:r>
            <a:r>
              <a:rPr lang="en-GB" sz="1600" dirty="0"/>
              <a:t>. Cambridge University Press.</a:t>
            </a:r>
            <a:endParaRPr lang="en-US" sz="1600" dirty="0"/>
          </a:p>
          <a:p>
            <a:pPr lvl="0"/>
            <a:r>
              <a:rPr lang="en-GB" sz="1600" dirty="0" err="1"/>
              <a:t>Everitt</a:t>
            </a:r>
            <a:r>
              <a:rPr lang="en-GB" sz="1600" dirty="0"/>
              <a:t> </a:t>
            </a:r>
            <a:r>
              <a:rPr lang="en-GB" sz="1600" dirty="0" smtClean="0"/>
              <a:t>BS, </a:t>
            </a:r>
            <a:r>
              <a:rPr lang="en-GB" sz="1600" dirty="0"/>
              <a:t>Palmer CR (</a:t>
            </a:r>
            <a:r>
              <a:rPr lang="en-GB" sz="1600" dirty="0" err="1" smtClean="0"/>
              <a:t>eds</a:t>
            </a:r>
            <a:r>
              <a:rPr lang="en-GB" sz="1600" dirty="0" smtClean="0"/>
              <a:t>, </a:t>
            </a:r>
            <a:r>
              <a:rPr lang="en-GB" sz="1600" dirty="0"/>
              <a:t>2011). </a:t>
            </a:r>
            <a:r>
              <a:rPr lang="en-GB" sz="1600" i="1" dirty="0"/>
              <a:t>Encyclopaedic </a:t>
            </a:r>
            <a:r>
              <a:rPr lang="en-GB" sz="1600" i="1" dirty="0" smtClean="0"/>
              <a:t>Companion </a:t>
            </a:r>
            <a:r>
              <a:rPr lang="en-GB" sz="1600" i="1" dirty="0"/>
              <a:t>to </a:t>
            </a:r>
            <a:r>
              <a:rPr lang="en-GB" sz="1600" i="1" dirty="0" smtClean="0"/>
              <a:t>Medical </a:t>
            </a:r>
            <a:r>
              <a:rPr lang="en-GB" sz="1600" i="1" dirty="0"/>
              <a:t>S</a:t>
            </a:r>
            <a:r>
              <a:rPr lang="en-GB" sz="1600" i="1" dirty="0" smtClean="0"/>
              <a:t>tatistics</a:t>
            </a:r>
            <a:r>
              <a:rPr lang="en-GB" sz="1600" i="1" dirty="0"/>
              <a:t>, 2nd </a:t>
            </a:r>
            <a:r>
              <a:rPr lang="en-GB" sz="1600" i="1" dirty="0" err="1" smtClean="0"/>
              <a:t>edn</a:t>
            </a:r>
            <a:r>
              <a:rPr lang="en-GB" sz="1600" dirty="0" smtClean="0"/>
              <a:t>. </a:t>
            </a:r>
            <a:r>
              <a:rPr lang="en-GB" sz="1600" dirty="0"/>
              <a:t>Wiley.</a:t>
            </a:r>
            <a:endParaRPr lang="en-US" sz="1600" dirty="0"/>
          </a:p>
          <a:p>
            <a:pPr lvl="0"/>
            <a:r>
              <a:rPr lang="en-GB" sz="1600" dirty="0"/>
              <a:t>Marriott FHC (1990) </a:t>
            </a:r>
            <a:r>
              <a:rPr lang="en-GB" sz="1600" i="1" dirty="0"/>
              <a:t>A Dictionary of Statistical Terms</a:t>
            </a:r>
            <a:r>
              <a:rPr lang="en-GB" sz="1600" dirty="0"/>
              <a:t>, </a:t>
            </a:r>
            <a:r>
              <a:rPr lang="en-GB" sz="1600" i="1" dirty="0"/>
              <a:t>5th edition</a:t>
            </a:r>
            <a:r>
              <a:rPr lang="en-GB" sz="1600" dirty="0"/>
              <a:t>. Longman </a:t>
            </a:r>
            <a:r>
              <a:rPr lang="en-GB" sz="1600" dirty="0" smtClean="0"/>
              <a:t>Scientific.</a:t>
            </a:r>
            <a:endParaRPr lang="en-US" sz="1600" dirty="0"/>
          </a:p>
          <a:p>
            <a:pPr lvl="0"/>
            <a:r>
              <a:rPr lang="en-GB" sz="1600" dirty="0" err="1"/>
              <a:t>Meinert</a:t>
            </a:r>
            <a:r>
              <a:rPr lang="en-GB" sz="1600" dirty="0"/>
              <a:t> CL (2012</a:t>
            </a:r>
            <a:r>
              <a:rPr lang="en-GB" sz="1600" dirty="0" smtClean="0"/>
              <a:t>) </a:t>
            </a:r>
            <a:r>
              <a:rPr lang="en-GB" sz="1600" i="1" dirty="0"/>
              <a:t>Clinical </a:t>
            </a:r>
            <a:r>
              <a:rPr lang="en-GB" sz="1600" i="1" dirty="0" smtClean="0"/>
              <a:t>Trials Dictionary</a:t>
            </a:r>
            <a:r>
              <a:rPr lang="en-GB" sz="1600" i="1" dirty="0"/>
              <a:t>: terminology and usage recommendations</a:t>
            </a:r>
            <a:r>
              <a:rPr lang="en-GB" sz="1600" dirty="0"/>
              <a:t>. Wiley.</a:t>
            </a:r>
            <a:endParaRPr lang="en-US" sz="1600" dirty="0"/>
          </a:p>
          <a:p>
            <a:pPr lvl="0"/>
            <a:r>
              <a:rPr lang="en-GB" sz="1600" dirty="0"/>
              <a:t>Pereira-Maxwell F (1998) </a:t>
            </a:r>
            <a:r>
              <a:rPr lang="en-GB" sz="1600" i="1" dirty="0"/>
              <a:t>A–Z of Medical Statistics</a:t>
            </a:r>
            <a:r>
              <a:rPr lang="en-GB" sz="1600" dirty="0"/>
              <a:t>. Arnold.</a:t>
            </a:r>
            <a:endParaRPr lang="en-US" sz="1600" dirty="0"/>
          </a:p>
          <a:p>
            <a:pPr lvl="0"/>
            <a:r>
              <a:rPr lang="en-GB" sz="1600" dirty="0"/>
              <a:t>Porta M, Last JM (2008). </a:t>
            </a:r>
            <a:r>
              <a:rPr lang="en-GB" sz="1600" i="1" dirty="0"/>
              <a:t>A Dictionary of </a:t>
            </a:r>
            <a:r>
              <a:rPr lang="en-GB" sz="1600" i="1" dirty="0" smtClean="0"/>
              <a:t>Epidemiology</a:t>
            </a:r>
            <a:r>
              <a:rPr lang="en-GB" sz="1600" i="1" dirty="0"/>
              <a:t>, 5th </a:t>
            </a:r>
            <a:r>
              <a:rPr lang="en-GB" sz="1600" i="1" dirty="0" err="1" smtClean="0"/>
              <a:t>edn</a:t>
            </a:r>
            <a:r>
              <a:rPr lang="en-GB" sz="1600" dirty="0" smtClean="0"/>
              <a:t>. </a:t>
            </a:r>
            <a:r>
              <a:rPr lang="en-GB" sz="1600" dirty="0"/>
              <a:t>Oxford University Press.</a:t>
            </a:r>
            <a:endParaRPr lang="en-US" sz="1600" dirty="0"/>
          </a:p>
          <a:p>
            <a:pPr lvl="0"/>
            <a:r>
              <a:rPr lang="en-GB" sz="1600" dirty="0" err="1"/>
              <a:t>Rasch</a:t>
            </a:r>
            <a:r>
              <a:rPr lang="en-GB" sz="1600" dirty="0"/>
              <a:t> D, </a:t>
            </a:r>
            <a:r>
              <a:rPr lang="en-GB" sz="1600" dirty="0" err="1"/>
              <a:t>Tiku</a:t>
            </a:r>
            <a:r>
              <a:rPr lang="en-GB" sz="1600" dirty="0"/>
              <a:t> ML and </a:t>
            </a:r>
            <a:r>
              <a:rPr lang="en-GB" sz="1600" dirty="0" err="1"/>
              <a:t>Sumpf</a:t>
            </a:r>
            <a:r>
              <a:rPr lang="en-GB" sz="1600" dirty="0"/>
              <a:t> D (1994) </a:t>
            </a:r>
            <a:r>
              <a:rPr lang="en-GB" sz="1600" i="1" dirty="0"/>
              <a:t>Elsevier’s Dictionary of Biometry</a:t>
            </a:r>
            <a:r>
              <a:rPr lang="en-GB" sz="1600" dirty="0"/>
              <a:t>. </a:t>
            </a:r>
            <a:r>
              <a:rPr lang="en-GB" sz="1600" dirty="0" smtClean="0"/>
              <a:t>Elsevier.</a:t>
            </a:r>
            <a:endParaRPr lang="en-US" sz="1600" dirty="0"/>
          </a:p>
          <a:p>
            <a:pPr lvl="0"/>
            <a:r>
              <a:rPr lang="en-GB" sz="1600" dirty="0"/>
              <a:t>Upton G (2008</a:t>
            </a:r>
            <a:r>
              <a:rPr lang="en-GB" sz="1600" dirty="0" smtClean="0"/>
              <a:t>) </a:t>
            </a:r>
            <a:r>
              <a:rPr lang="en-GB" sz="1600" i="1" dirty="0"/>
              <a:t>A Dictionary of Statistics, 2nd </a:t>
            </a:r>
            <a:r>
              <a:rPr lang="en-GB" sz="1600" i="1" dirty="0" err="1" smtClean="0"/>
              <a:t>edn</a:t>
            </a:r>
            <a:r>
              <a:rPr lang="en-GB" sz="1600" dirty="0" smtClean="0"/>
              <a:t>. </a:t>
            </a:r>
            <a:r>
              <a:rPr lang="en-GB" sz="1600" dirty="0"/>
              <a:t>Oxford Paperback Reference.</a:t>
            </a:r>
            <a:endParaRPr lang="en-US" sz="1600" dirty="0"/>
          </a:p>
          <a:p>
            <a:pPr lvl="0"/>
            <a:r>
              <a:rPr lang="en-GB" sz="1600" dirty="0"/>
              <a:t>Vogt WP (1993) </a:t>
            </a:r>
            <a:r>
              <a:rPr lang="en-GB" sz="1600" i="1" dirty="0"/>
              <a:t>Dictionary of Statistics and Methodology</a:t>
            </a:r>
            <a:r>
              <a:rPr lang="en-GB" sz="1600" dirty="0"/>
              <a:t>. Sage</a:t>
            </a:r>
            <a:r>
              <a:rPr lang="en-GB" sz="1600" dirty="0" smtClean="0"/>
              <a:t>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661-D78D-4349-971C-47162333B0C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9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720220" cy="453073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</a:t>
            </a:r>
            <a:r>
              <a:rPr lang="en-US" dirty="0"/>
              <a:t>aim of the glossary </a:t>
            </a:r>
            <a:r>
              <a:rPr lang="en-US" dirty="0" smtClean="0"/>
              <a:t>should be to provide </a:t>
            </a:r>
            <a:r>
              <a:rPr lang="en-US" dirty="0"/>
              <a:t>a common language across all topic groups in the STRATOS </a:t>
            </a:r>
            <a:r>
              <a:rPr lang="en-US" dirty="0" smtClean="0"/>
              <a:t>initiative</a:t>
            </a:r>
            <a:endParaRPr lang="en-US" dirty="0"/>
          </a:p>
          <a:p>
            <a:r>
              <a:rPr lang="en-US" dirty="0"/>
              <a:t>The scope depends on the </a:t>
            </a:r>
            <a:r>
              <a:rPr lang="en-US" dirty="0" smtClean="0"/>
              <a:t>users:</a:t>
            </a:r>
          </a:p>
          <a:p>
            <a:pPr lvl="1"/>
            <a:r>
              <a:rPr lang="en-US" dirty="0" smtClean="0"/>
              <a:t>STRATOS members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esearchers </a:t>
            </a:r>
            <a:r>
              <a:rPr lang="en-US" dirty="0"/>
              <a:t>with level 1, 2, or 3 </a:t>
            </a:r>
            <a:r>
              <a:rPr lang="en-US" dirty="0" smtClean="0"/>
              <a:t>experience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So might the glossary have “multi-level” definitions?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661-D78D-4349-971C-47162333B0C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84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648" y="1825625"/>
            <a:ext cx="2760702" cy="42399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(&amp; Delivery Format)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125998" cy="4530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Discussion with Wiley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Copyright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Hosting the STRATOS glossary </a:t>
            </a:r>
            <a:r>
              <a:rPr lang="en-US" sz="1600" dirty="0" smtClean="0"/>
              <a:t>[somewhere]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Help with administrative work</a:t>
            </a:r>
          </a:p>
          <a:p>
            <a:endParaRPr lang="en-US" dirty="0" smtClean="0"/>
          </a:p>
          <a:p>
            <a:r>
              <a:rPr lang="en-US" dirty="0" smtClean="0"/>
              <a:t>Rather slow and weak response</a:t>
            </a:r>
          </a:p>
          <a:p>
            <a:r>
              <a:rPr lang="en-US" dirty="0" smtClean="0"/>
              <a:t>Not negative</a:t>
            </a:r>
          </a:p>
          <a:p>
            <a:r>
              <a:rPr lang="en-US" dirty="0" smtClean="0"/>
              <a:t>Non-committal</a:t>
            </a:r>
          </a:p>
          <a:p>
            <a:r>
              <a:rPr lang="en-US" dirty="0" smtClean="0"/>
              <a:t>Avoiding the question</a:t>
            </a:r>
          </a:p>
          <a:p>
            <a:r>
              <a:rPr lang="en-US" dirty="0" smtClean="0"/>
              <a:t>“We’re changing our systems”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661-D78D-4349-971C-47162333B0C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17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Term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absolute </a:t>
            </a:r>
            <a:r>
              <a:rPr lang="en-GB" b="1" dirty="0" smtClean="0">
                <a:solidFill>
                  <a:schemeClr val="bg1"/>
                </a:solidFill>
              </a:rPr>
              <a:t>risk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Definition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the number of events (deaths, adverse reactions, etc</a:t>
            </a:r>
            <a:r>
              <a:rPr lang="en-GB" i="1" dirty="0">
                <a:solidFill>
                  <a:schemeClr val="bg1"/>
                </a:solidFill>
              </a:rPr>
              <a:t>.</a:t>
            </a:r>
            <a:r>
              <a:rPr lang="en-GB" dirty="0">
                <a:solidFill>
                  <a:schemeClr val="bg1"/>
                </a:solidFill>
              </a:rPr>
              <a:t>) divided by the number of individuals who could have experienced the event (or the number of people ‘at risk’ of the event)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Context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Sources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Day S.  </a:t>
            </a:r>
            <a:r>
              <a:rPr lang="en-GB" i="1" dirty="0">
                <a:solidFill>
                  <a:schemeClr val="bg1"/>
                </a:solidFill>
              </a:rPr>
              <a:t>Dictionary for Clinical Trials</a:t>
            </a:r>
            <a:r>
              <a:rPr lang="en-GB" dirty="0">
                <a:solidFill>
                  <a:schemeClr val="bg1"/>
                </a:solidFill>
              </a:rPr>
              <a:t>, 2nd edition.  Chichester: John Wiley and Sons, 2007.  ISBN 047031916X, 9780470319161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Created on </a:t>
            </a:r>
            <a:r>
              <a:rPr lang="en-GB" dirty="0">
                <a:solidFill>
                  <a:schemeClr val="bg1"/>
                </a:solidFill>
              </a:rPr>
              <a:t>2016</a:t>
            </a:r>
            <a:r>
              <a:rPr lang="en-GB" dirty="0" smtClean="0">
                <a:solidFill>
                  <a:schemeClr val="bg1"/>
                </a:solidFill>
              </a:rPr>
              <a:t>­-05-­23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Last updated on </a:t>
            </a:r>
            <a:r>
              <a:rPr lang="en-GB" dirty="0" smtClean="0">
                <a:solidFill>
                  <a:schemeClr val="bg1"/>
                </a:solidFill>
              </a:rPr>
              <a:t>2016-­05-­23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661-D78D-4349-971C-47162333B0C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79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365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Term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b="1" dirty="0" smtClean="0"/>
              <a:t>prognostic factor</a:t>
            </a:r>
            <a:endParaRPr lang="en-US" dirty="0"/>
          </a:p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Definition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Any measurement which, among people with a given </a:t>
            </a:r>
            <a:r>
              <a:rPr lang="en-US" dirty="0" err="1">
                <a:solidFill>
                  <a:schemeClr val="bg1"/>
                </a:solidFill>
              </a:rPr>
              <a:t>startpoint</a:t>
            </a:r>
            <a:r>
              <a:rPr lang="en-US" dirty="0">
                <a:solidFill>
                  <a:schemeClr val="bg1"/>
                </a:solidFill>
              </a:rPr>
              <a:t>, is associated in one or more studies with (higher or lower) risk of a subsequent </a:t>
            </a:r>
            <a:r>
              <a:rPr lang="en-US" dirty="0" smtClean="0">
                <a:solidFill>
                  <a:schemeClr val="bg1"/>
                </a:solidFill>
              </a:rPr>
              <a:t>endpoint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B0F0"/>
                </a:solidFill>
              </a:rPr>
              <a:t>Context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Risk factor, risk exposure tend to be used in healthy populations rather than those with a </a:t>
            </a:r>
            <a:r>
              <a:rPr lang="en-US" dirty="0" err="1">
                <a:solidFill>
                  <a:schemeClr val="bg1"/>
                </a:solidFill>
              </a:rPr>
              <a:t>startpoint</a:t>
            </a:r>
            <a:r>
              <a:rPr lang="en-US" dirty="0">
                <a:solidFill>
                  <a:schemeClr val="bg1"/>
                </a:solidFill>
              </a:rPr>
              <a:t>. Predictor prognostic factors may not add useful prediction to prognostic models. Prognostic determinant should be reserved for those prognostic factors with a proven role in </a:t>
            </a:r>
            <a:r>
              <a:rPr lang="en-US" dirty="0" smtClean="0">
                <a:solidFill>
                  <a:schemeClr val="bg1"/>
                </a:solidFill>
              </a:rPr>
              <a:t>causation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B0F0"/>
                </a:solidFill>
              </a:rPr>
              <a:t>Sources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 smtClean="0"/>
              <a:t>Glossary </a:t>
            </a:r>
            <a:r>
              <a:rPr lang="en-US" dirty="0"/>
              <a:t>of terms used in the PROGRESS series http://</a:t>
            </a:r>
            <a:r>
              <a:rPr lang="en-US" dirty="0" err="1"/>
              <a:t>www.bmj.com</a:t>
            </a:r>
            <a:r>
              <a:rPr lang="en-US" dirty="0"/>
              <a:t>/content/</a:t>
            </a:r>
            <a:r>
              <a:rPr lang="en-US" dirty="0" err="1"/>
              <a:t>bmj</a:t>
            </a:r>
            <a:r>
              <a:rPr lang="en-US" dirty="0"/>
              <a:t>/</a:t>
            </a:r>
            <a:r>
              <a:rPr lang="en-US" dirty="0" err="1"/>
              <a:t>suppl</a:t>
            </a:r>
            <a:r>
              <a:rPr lang="en-US" dirty="0"/>
              <a:t>/2013/02/05/bmj.e5595.DC1/hemh004185.wt2_default.pdf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B0F0"/>
                </a:solidFill>
              </a:rPr>
              <a:t>Created </a:t>
            </a:r>
            <a:r>
              <a:rPr lang="en-GB" b="1" dirty="0">
                <a:solidFill>
                  <a:srgbClr val="00B0F0"/>
                </a:solidFill>
              </a:rPr>
              <a:t>on</a:t>
            </a:r>
            <a:r>
              <a:rPr lang="en-GB" dirty="0"/>
              <a:t> </a:t>
            </a:r>
            <a:r>
              <a:rPr lang="en-GB" dirty="0" err="1" smtClean="0"/>
              <a:t>xxxx</a:t>
            </a:r>
            <a:r>
              <a:rPr lang="en-GB" dirty="0" smtClean="0"/>
              <a:t>-xx-xx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B0F0"/>
                </a:solidFill>
              </a:rPr>
              <a:t>Last </a:t>
            </a:r>
            <a:r>
              <a:rPr lang="en-GB" b="1" dirty="0">
                <a:solidFill>
                  <a:srgbClr val="00B0F0"/>
                </a:solidFill>
              </a:rPr>
              <a:t>updated </a:t>
            </a:r>
            <a:r>
              <a:rPr lang="en-GB" b="1" dirty="0" smtClean="0">
                <a:solidFill>
                  <a:srgbClr val="00B0F0"/>
                </a:solidFill>
              </a:rPr>
              <a:t>on </a:t>
            </a:r>
            <a:r>
              <a:rPr lang="en-GB" dirty="0" err="1" smtClean="0"/>
              <a:t>xxxx</a:t>
            </a:r>
            <a:r>
              <a:rPr lang="en-GB" dirty="0" smtClean="0"/>
              <a:t>-xx-xx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661-D78D-4349-971C-47162333B0C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39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365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Term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b="1" dirty="0" smtClean="0"/>
              <a:t>prognostic factor</a:t>
            </a:r>
            <a:endParaRPr lang="en-US" dirty="0"/>
          </a:p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Definition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/>
              <a:t>Any measurement which, among people with a given </a:t>
            </a:r>
            <a:r>
              <a:rPr lang="en-US" dirty="0" err="1"/>
              <a:t>startpoint</a:t>
            </a:r>
            <a:r>
              <a:rPr lang="en-US" dirty="0"/>
              <a:t>, is associated in one or more studies with (higher or lower) risk of a subsequent </a:t>
            </a:r>
            <a:r>
              <a:rPr lang="en-US" dirty="0" smtClean="0"/>
              <a:t>endpoint</a:t>
            </a:r>
            <a:endParaRPr lang="en-US" dirty="0"/>
          </a:p>
          <a:p>
            <a:pPr marL="0" indent="0">
              <a:buNone/>
            </a:pPr>
            <a:r>
              <a:rPr lang="en-GB" b="1" dirty="0" smtClean="0">
                <a:solidFill>
                  <a:srgbClr val="00B0F0"/>
                </a:solidFill>
              </a:rPr>
              <a:t>Context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Risk factor, risk exposure tend to be used in healthy populations rather than those with a </a:t>
            </a:r>
            <a:r>
              <a:rPr lang="en-US" dirty="0" err="1">
                <a:solidFill>
                  <a:schemeClr val="bg1"/>
                </a:solidFill>
              </a:rPr>
              <a:t>startpoint</a:t>
            </a:r>
            <a:r>
              <a:rPr lang="en-US" dirty="0">
                <a:solidFill>
                  <a:schemeClr val="bg1"/>
                </a:solidFill>
              </a:rPr>
              <a:t>. Predictor prognostic factors may not add useful prediction to prognostic models. Prognostic determinant should be reserved for those prognostic factors with a proven role in </a:t>
            </a:r>
            <a:r>
              <a:rPr lang="en-US" dirty="0" smtClean="0">
                <a:solidFill>
                  <a:schemeClr val="bg1"/>
                </a:solidFill>
              </a:rPr>
              <a:t>causation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B0F0"/>
                </a:solidFill>
              </a:rPr>
              <a:t>Sources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 smtClean="0"/>
              <a:t>Glossary </a:t>
            </a:r>
            <a:r>
              <a:rPr lang="en-US" dirty="0"/>
              <a:t>of terms used in the PROGRESS series http://</a:t>
            </a:r>
            <a:r>
              <a:rPr lang="en-US" dirty="0" err="1"/>
              <a:t>www.bmj.com</a:t>
            </a:r>
            <a:r>
              <a:rPr lang="en-US" dirty="0"/>
              <a:t>/content/</a:t>
            </a:r>
            <a:r>
              <a:rPr lang="en-US" dirty="0" err="1"/>
              <a:t>bmj</a:t>
            </a:r>
            <a:r>
              <a:rPr lang="en-US" dirty="0"/>
              <a:t>/</a:t>
            </a:r>
            <a:r>
              <a:rPr lang="en-US" dirty="0" err="1"/>
              <a:t>suppl</a:t>
            </a:r>
            <a:r>
              <a:rPr lang="en-US" dirty="0"/>
              <a:t>/2013/02/05/bmj.e5595.DC1/hemh004185.wt2_default.pdf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Created on</a:t>
            </a:r>
            <a:r>
              <a:rPr lang="en-GB" dirty="0"/>
              <a:t> </a:t>
            </a:r>
            <a:r>
              <a:rPr lang="en-GB" dirty="0" err="1"/>
              <a:t>xxxx</a:t>
            </a:r>
            <a:r>
              <a:rPr lang="en-GB" dirty="0"/>
              <a:t>-xx-xx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B0F0"/>
                </a:solidFill>
              </a:rPr>
              <a:t>Last updated on </a:t>
            </a:r>
            <a:r>
              <a:rPr lang="en-GB" dirty="0" err="1"/>
              <a:t>xxxx</a:t>
            </a:r>
            <a:r>
              <a:rPr lang="en-GB" dirty="0"/>
              <a:t>-xx-xx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661-D78D-4349-971C-47162333B0C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28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TCT 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CT PowerPoint" id="{1588D7F1-0EEE-4408-B8A5-49D6BB35BDFF}" vid="{E0AD3D91-0C37-4FB5-8CC6-D03CD0DB8D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CTCT PowerPoint</Template>
  <TotalTime>641</TotalTime>
  <Words>1377</Words>
  <Application>Microsoft Macintosh PowerPoint</Application>
  <PresentationFormat>On-screen Show (4:3)</PresentationFormat>
  <Paragraphs>207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Calibri Light</vt:lpstr>
      <vt:lpstr>Arial</vt:lpstr>
      <vt:lpstr>CTCT PowerPoint</vt:lpstr>
      <vt:lpstr>Common Terminology “Glossary”</vt:lpstr>
      <vt:lpstr>“There’s a lady who’s sure…*</vt:lpstr>
      <vt:lpstr>Scope</vt:lpstr>
      <vt:lpstr>Scope</vt:lpstr>
      <vt:lpstr>Scope</vt:lpstr>
      <vt:lpstr>Scope (&amp; Delivery Format)</vt:lpstr>
      <vt:lpstr>Structure</vt:lpstr>
      <vt:lpstr>Structure</vt:lpstr>
      <vt:lpstr>Structure</vt:lpstr>
      <vt:lpstr>Structure</vt:lpstr>
      <vt:lpstr>Structure</vt:lpstr>
      <vt:lpstr>An aside</vt:lpstr>
      <vt:lpstr>Structure</vt:lpstr>
      <vt:lpstr>Structure</vt:lpstr>
      <vt:lpstr>“Prognostic factor” What have others go to say?</vt:lpstr>
      <vt:lpstr>“Prognostic factor” What have others go to say?</vt:lpstr>
      <vt:lpstr>“Prognostic factor” What have others go to say?</vt:lpstr>
      <vt:lpstr>Process</vt:lpstr>
      <vt:lpstr>Delivery format</vt:lpstr>
      <vt:lpstr>Moving forward…</vt:lpstr>
      <vt:lpstr>Moving forward…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Day</dc:creator>
  <cp:lastModifiedBy>Simon Day</cp:lastModifiedBy>
  <cp:revision>46</cp:revision>
  <cp:lastPrinted>2016-07-03T10:57:32Z</cp:lastPrinted>
  <dcterms:created xsi:type="dcterms:W3CDTF">2013-05-05T17:12:16Z</dcterms:created>
  <dcterms:modified xsi:type="dcterms:W3CDTF">2016-07-04T14:04:07Z</dcterms:modified>
</cp:coreProperties>
</file>