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4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1254" r:id="rId2"/>
    <p:sldId id="1255" r:id="rId3"/>
    <p:sldId id="1262" r:id="rId4"/>
    <p:sldId id="1263" r:id="rId5"/>
    <p:sldId id="1267" r:id="rId6"/>
    <p:sldId id="1296" r:id="rId7"/>
    <p:sldId id="1275" r:id="rId8"/>
    <p:sldId id="1272" r:id="rId9"/>
    <p:sldId id="1315" r:id="rId10"/>
    <p:sldId id="1316" r:id="rId11"/>
    <p:sldId id="1297" r:id="rId12"/>
    <p:sldId id="1298" r:id="rId13"/>
    <p:sldId id="1299" r:id="rId14"/>
    <p:sldId id="1301" r:id="rId15"/>
    <p:sldId id="1302" r:id="rId16"/>
    <p:sldId id="1303" r:id="rId17"/>
    <p:sldId id="1304" r:id="rId18"/>
    <p:sldId id="1305" r:id="rId19"/>
    <p:sldId id="1306" r:id="rId20"/>
    <p:sldId id="1307" r:id="rId21"/>
    <p:sldId id="1283" r:id="rId22"/>
    <p:sldId id="1261" r:id="rId23"/>
    <p:sldId id="1284" r:id="rId24"/>
    <p:sldId id="1285" r:id="rId25"/>
    <p:sldId id="1279" r:id="rId26"/>
    <p:sldId id="1286" r:id="rId27"/>
    <p:sldId id="1290" r:id="rId28"/>
    <p:sldId id="1291" r:id="rId29"/>
    <p:sldId id="1292" r:id="rId30"/>
    <p:sldId id="1293" r:id="rId31"/>
    <p:sldId id="1294" r:id="rId32"/>
    <p:sldId id="1287" r:id="rId33"/>
    <p:sldId id="1288" r:id="rId34"/>
    <p:sldId id="1289" r:id="rId35"/>
    <p:sldId id="1295" r:id="rId36"/>
    <p:sldId id="1308" r:id="rId37"/>
    <p:sldId id="1309" r:id="rId38"/>
    <p:sldId id="1310" r:id="rId39"/>
    <p:sldId id="1311" r:id="rId40"/>
    <p:sldId id="1312" r:id="rId41"/>
    <p:sldId id="1313" r:id="rId42"/>
    <p:sldId id="1314" r:id="rId43"/>
    <p:sldId id="1317" r:id="rId44"/>
    <p:sldId id="1256" r:id="rId45"/>
    <p:sldId id="1278" r:id="rId46"/>
    <p:sldId id="1226" r:id="rId47"/>
  </p:sldIdLst>
  <p:sldSz cx="9144000" cy="6858000" type="screen4x3"/>
  <p:notesSz cx="7315200" cy="9601200"/>
  <p:defaultTextStyle>
    <a:defPPr>
      <a:defRPr lang="en-CA"/>
    </a:defPPr>
    <a:lvl1pPr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00EB"/>
    <a:srgbClr val="EBC4AB"/>
    <a:srgbClr val="F69A0D"/>
    <a:srgbClr val="EA4B19"/>
    <a:srgbClr val="EE7A14"/>
    <a:srgbClr val="0220F9"/>
    <a:srgbClr val="0033CC"/>
    <a:srgbClr val="33CC33"/>
    <a:srgbClr val="003399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18" autoAdjust="0"/>
    <p:restoredTop sz="90282" autoAdjust="0"/>
  </p:normalViewPr>
  <p:slideViewPr>
    <p:cSldViewPr snapToGrid="0" snapToObjects="1">
      <p:cViewPr varScale="1">
        <p:scale>
          <a:sx n="60" d="100"/>
          <a:sy n="60" d="100"/>
        </p:scale>
        <p:origin x="-96" y="-8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200"/>
    </p:cViewPr>
  </p:sorterViewPr>
  <p:notesViewPr>
    <p:cSldViewPr snapToGrid="0" snapToObjects="1">
      <p:cViewPr varScale="1">
        <p:scale>
          <a:sx n="77" d="100"/>
          <a:sy n="77" d="100"/>
        </p:scale>
        <p:origin x="-1932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821845957244775"/>
          <c:y val="0.0246644468539172"/>
          <c:w val="0.880313065509844"/>
          <c:h val="0.814647177894575"/>
        </c:manualLayout>
      </c:layout>
      <c:lineChart>
        <c:grouping val="standard"/>
        <c:varyColors val="0"/>
        <c:ser>
          <c:idx val="0"/>
          <c:order val="0"/>
          <c:spPr>
            <a:ln w="3810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Sheet2!$A$1:$A$59</c:f>
              <c:numCache>
                <c:formatCode>General</c:formatCode>
                <c:ptCount val="59"/>
                <c:pt idx="0">
                  <c:v>1955.0</c:v>
                </c:pt>
                <c:pt idx="1">
                  <c:v>1956.0</c:v>
                </c:pt>
                <c:pt idx="2">
                  <c:v>1957.0</c:v>
                </c:pt>
                <c:pt idx="3">
                  <c:v>1958.0</c:v>
                </c:pt>
                <c:pt idx="4">
                  <c:v>1959.0</c:v>
                </c:pt>
                <c:pt idx="5">
                  <c:v>1960.0</c:v>
                </c:pt>
                <c:pt idx="6">
                  <c:v>1961.0</c:v>
                </c:pt>
                <c:pt idx="7">
                  <c:v>1962.0</c:v>
                </c:pt>
                <c:pt idx="8">
                  <c:v>1963.0</c:v>
                </c:pt>
                <c:pt idx="9">
                  <c:v>1964.0</c:v>
                </c:pt>
                <c:pt idx="10">
                  <c:v>1965.0</c:v>
                </c:pt>
                <c:pt idx="11">
                  <c:v>1966.0</c:v>
                </c:pt>
                <c:pt idx="12">
                  <c:v>1967.0</c:v>
                </c:pt>
                <c:pt idx="13">
                  <c:v>1968.0</c:v>
                </c:pt>
                <c:pt idx="14">
                  <c:v>1969.0</c:v>
                </c:pt>
                <c:pt idx="15">
                  <c:v>1970.0</c:v>
                </c:pt>
                <c:pt idx="16">
                  <c:v>1971.0</c:v>
                </c:pt>
                <c:pt idx="17">
                  <c:v>1972.0</c:v>
                </c:pt>
                <c:pt idx="18">
                  <c:v>1973.0</c:v>
                </c:pt>
                <c:pt idx="19">
                  <c:v>1974.0</c:v>
                </c:pt>
                <c:pt idx="20">
                  <c:v>1975.0</c:v>
                </c:pt>
                <c:pt idx="21">
                  <c:v>1976.0</c:v>
                </c:pt>
                <c:pt idx="22">
                  <c:v>1977.0</c:v>
                </c:pt>
                <c:pt idx="23">
                  <c:v>1978.0</c:v>
                </c:pt>
                <c:pt idx="24">
                  <c:v>1979.0</c:v>
                </c:pt>
                <c:pt idx="25">
                  <c:v>1980.0</c:v>
                </c:pt>
                <c:pt idx="26">
                  <c:v>1981.0</c:v>
                </c:pt>
                <c:pt idx="27">
                  <c:v>1982.0</c:v>
                </c:pt>
                <c:pt idx="28">
                  <c:v>1983.0</c:v>
                </c:pt>
                <c:pt idx="29">
                  <c:v>1984.0</c:v>
                </c:pt>
                <c:pt idx="30">
                  <c:v>1985.0</c:v>
                </c:pt>
                <c:pt idx="31">
                  <c:v>1986.0</c:v>
                </c:pt>
                <c:pt idx="32">
                  <c:v>1987.0</c:v>
                </c:pt>
                <c:pt idx="33">
                  <c:v>1988.0</c:v>
                </c:pt>
                <c:pt idx="34">
                  <c:v>1989.0</c:v>
                </c:pt>
                <c:pt idx="35">
                  <c:v>1990.0</c:v>
                </c:pt>
                <c:pt idx="36">
                  <c:v>1991.0</c:v>
                </c:pt>
                <c:pt idx="37">
                  <c:v>1992.0</c:v>
                </c:pt>
                <c:pt idx="38">
                  <c:v>1993.0</c:v>
                </c:pt>
                <c:pt idx="39">
                  <c:v>1994.0</c:v>
                </c:pt>
                <c:pt idx="40">
                  <c:v>1995.0</c:v>
                </c:pt>
                <c:pt idx="41">
                  <c:v>1996.0</c:v>
                </c:pt>
                <c:pt idx="42">
                  <c:v>1997.0</c:v>
                </c:pt>
                <c:pt idx="43">
                  <c:v>1998.0</c:v>
                </c:pt>
                <c:pt idx="44">
                  <c:v>1999.0</c:v>
                </c:pt>
                <c:pt idx="45">
                  <c:v>2000.0</c:v>
                </c:pt>
                <c:pt idx="46">
                  <c:v>2001.0</c:v>
                </c:pt>
                <c:pt idx="47">
                  <c:v>2002.0</c:v>
                </c:pt>
                <c:pt idx="48">
                  <c:v>2003.0</c:v>
                </c:pt>
                <c:pt idx="49">
                  <c:v>2004.0</c:v>
                </c:pt>
                <c:pt idx="50">
                  <c:v>2005.0</c:v>
                </c:pt>
                <c:pt idx="51">
                  <c:v>2006.0</c:v>
                </c:pt>
                <c:pt idx="52">
                  <c:v>2007.0</c:v>
                </c:pt>
                <c:pt idx="53">
                  <c:v>2008.0</c:v>
                </c:pt>
                <c:pt idx="54">
                  <c:v>2009.0</c:v>
                </c:pt>
                <c:pt idx="55">
                  <c:v>2010.0</c:v>
                </c:pt>
                <c:pt idx="56">
                  <c:v>2011.0</c:v>
                </c:pt>
                <c:pt idx="57">
                  <c:v>2012.0</c:v>
                </c:pt>
                <c:pt idx="58">
                  <c:v>2013.0</c:v>
                </c:pt>
              </c:numCache>
            </c:numRef>
          </c:cat>
          <c:val>
            <c:numRef>
              <c:f>Sheet2!$B$1:$B$59</c:f>
              <c:numCache>
                <c:formatCode>General</c:formatCode>
                <c:ptCount val="59"/>
                <c:pt idx="0">
                  <c:v>0.222</c:v>
                </c:pt>
                <c:pt idx="1">
                  <c:v>-0.221</c:v>
                </c:pt>
                <c:pt idx="2">
                  <c:v>-0.479</c:v>
                </c:pt>
                <c:pt idx="3">
                  <c:v>-0.06</c:v>
                </c:pt>
                <c:pt idx="4">
                  <c:v>0.167</c:v>
                </c:pt>
                <c:pt idx="5">
                  <c:v>0.094</c:v>
                </c:pt>
                <c:pt idx="6">
                  <c:v>0.707</c:v>
                </c:pt>
                <c:pt idx="7">
                  <c:v>0.113</c:v>
                </c:pt>
                <c:pt idx="8">
                  <c:v>0.257</c:v>
                </c:pt>
                <c:pt idx="9">
                  <c:v>-0.058</c:v>
                </c:pt>
                <c:pt idx="10">
                  <c:v>-0.254</c:v>
                </c:pt>
                <c:pt idx="11">
                  <c:v>0.138</c:v>
                </c:pt>
                <c:pt idx="12">
                  <c:v>0.593</c:v>
                </c:pt>
                <c:pt idx="13">
                  <c:v>-0.073</c:v>
                </c:pt>
                <c:pt idx="14">
                  <c:v>-0.322</c:v>
                </c:pt>
                <c:pt idx="15">
                  <c:v>-0.056</c:v>
                </c:pt>
                <c:pt idx="16">
                  <c:v>0.202</c:v>
                </c:pt>
                <c:pt idx="17">
                  <c:v>-0.042</c:v>
                </c:pt>
                <c:pt idx="18">
                  <c:v>-0.033</c:v>
                </c:pt>
                <c:pt idx="19">
                  <c:v>-0.383</c:v>
                </c:pt>
                <c:pt idx="20">
                  <c:v>0.253</c:v>
                </c:pt>
                <c:pt idx="21">
                  <c:v>-0.866</c:v>
                </c:pt>
                <c:pt idx="22">
                  <c:v>-0.113</c:v>
                </c:pt>
                <c:pt idx="23">
                  <c:v>0.442</c:v>
                </c:pt>
                <c:pt idx="24">
                  <c:v>-0.051</c:v>
                </c:pt>
                <c:pt idx="25">
                  <c:v>-0.048</c:v>
                </c:pt>
                <c:pt idx="26">
                  <c:v>0.26</c:v>
                </c:pt>
                <c:pt idx="27">
                  <c:v>-0.113</c:v>
                </c:pt>
                <c:pt idx="28">
                  <c:v>-0.229</c:v>
                </c:pt>
                <c:pt idx="29">
                  <c:v>-0.035</c:v>
                </c:pt>
                <c:pt idx="30">
                  <c:v>-0.024</c:v>
                </c:pt>
                <c:pt idx="31">
                  <c:v>-0.107</c:v>
                </c:pt>
                <c:pt idx="32">
                  <c:v>-0.294</c:v>
                </c:pt>
                <c:pt idx="33">
                  <c:v>0.4</c:v>
                </c:pt>
                <c:pt idx="34">
                  <c:v>-0.327</c:v>
                </c:pt>
                <c:pt idx="35">
                  <c:v>0.355</c:v>
                </c:pt>
                <c:pt idx="36">
                  <c:v>0.302</c:v>
                </c:pt>
                <c:pt idx="37">
                  <c:v>-0.298</c:v>
                </c:pt>
                <c:pt idx="38">
                  <c:v>-0.421</c:v>
                </c:pt>
                <c:pt idx="39">
                  <c:v>0.835</c:v>
                </c:pt>
                <c:pt idx="40">
                  <c:v>0.158</c:v>
                </c:pt>
                <c:pt idx="41">
                  <c:v>0.04</c:v>
                </c:pt>
                <c:pt idx="42">
                  <c:v>0.644</c:v>
                </c:pt>
                <c:pt idx="43">
                  <c:v>0.42</c:v>
                </c:pt>
                <c:pt idx="44">
                  <c:v>0.321</c:v>
                </c:pt>
                <c:pt idx="45">
                  <c:v>0.963</c:v>
                </c:pt>
                <c:pt idx="46">
                  <c:v>0.796</c:v>
                </c:pt>
                <c:pt idx="47">
                  <c:v>0.44</c:v>
                </c:pt>
                <c:pt idx="48">
                  <c:v>0.303</c:v>
                </c:pt>
                <c:pt idx="49">
                  <c:v>0.335</c:v>
                </c:pt>
                <c:pt idx="50">
                  <c:v>0.791</c:v>
                </c:pt>
                <c:pt idx="51">
                  <c:v>0.83</c:v>
                </c:pt>
                <c:pt idx="52">
                  <c:v>0.99</c:v>
                </c:pt>
                <c:pt idx="53">
                  <c:v>0.34</c:v>
                </c:pt>
                <c:pt idx="54">
                  <c:v>0.524</c:v>
                </c:pt>
                <c:pt idx="55">
                  <c:v>0.908</c:v>
                </c:pt>
                <c:pt idx="56">
                  <c:v>0.841</c:v>
                </c:pt>
                <c:pt idx="57">
                  <c:v>0.606</c:v>
                </c:pt>
                <c:pt idx="58">
                  <c:v>1.075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6214712"/>
        <c:axId val="-2105937800"/>
      </c:lineChart>
      <c:catAx>
        <c:axId val="-2136214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100" baseline="0"/>
            </a:pPr>
            <a:endParaRPr lang="en-US"/>
          </a:p>
        </c:txPr>
        <c:crossAx val="-2105937800"/>
        <c:crossesAt val="-1.0"/>
        <c:auto val="1"/>
        <c:lblAlgn val="ctr"/>
        <c:lblOffset val="100"/>
        <c:noMultiLvlLbl val="0"/>
      </c:catAx>
      <c:valAx>
        <c:axId val="-21059378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aseline="0"/>
            </a:pPr>
            <a:endParaRPr lang="en-US"/>
          </a:p>
        </c:txPr>
        <c:crossAx val="-21362147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821845957244775"/>
          <c:y val="0.0246644468539172"/>
          <c:w val="0.880313065509844"/>
          <c:h val="0.814647177894575"/>
        </c:manualLayout>
      </c:layout>
      <c:lineChart>
        <c:grouping val="standard"/>
        <c:varyColors val="0"/>
        <c:ser>
          <c:idx val="0"/>
          <c:order val="0"/>
          <c:spPr>
            <a:ln w="3810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Sheet2!$A$1:$A$59</c:f>
              <c:numCache>
                <c:formatCode>General</c:formatCode>
                <c:ptCount val="59"/>
                <c:pt idx="0">
                  <c:v>1955.0</c:v>
                </c:pt>
                <c:pt idx="1">
                  <c:v>1956.0</c:v>
                </c:pt>
                <c:pt idx="2">
                  <c:v>1957.0</c:v>
                </c:pt>
                <c:pt idx="3">
                  <c:v>1958.0</c:v>
                </c:pt>
                <c:pt idx="4">
                  <c:v>1959.0</c:v>
                </c:pt>
                <c:pt idx="5">
                  <c:v>1960.0</c:v>
                </c:pt>
                <c:pt idx="6">
                  <c:v>1961.0</c:v>
                </c:pt>
                <c:pt idx="7">
                  <c:v>1962.0</c:v>
                </c:pt>
                <c:pt idx="8">
                  <c:v>1963.0</c:v>
                </c:pt>
                <c:pt idx="9">
                  <c:v>1964.0</c:v>
                </c:pt>
                <c:pt idx="10">
                  <c:v>1965.0</c:v>
                </c:pt>
                <c:pt idx="11">
                  <c:v>1966.0</c:v>
                </c:pt>
                <c:pt idx="12">
                  <c:v>1967.0</c:v>
                </c:pt>
                <c:pt idx="13">
                  <c:v>1968.0</c:v>
                </c:pt>
                <c:pt idx="14">
                  <c:v>1969.0</c:v>
                </c:pt>
                <c:pt idx="15">
                  <c:v>1970.0</c:v>
                </c:pt>
                <c:pt idx="16">
                  <c:v>1971.0</c:v>
                </c:pt>
                <c:pt idx="17">
                  <c:v>1972.0</c:v>
                </c:pt>
                <c:pt idx="18">
                  <c:v>1973.0</c:v>
                </c:pt>
                <c:pt idx="19">
                  <c:v>1974.0</c:v>
                </c:pt>
                <c:pt idx="20">
                  <c:v>1975.0</c:v>
                </c:pt>
                <c:pt idx="21">
                  <c:v>1976.0</c:v>
                </c:pt>
                <c:pt idx="22">
                  <c:v>1977.0</c:v>
                </c:pt>
                <c:pt idx="23">
                  <c:v>1978.0</c:v>
                </c:pt>
                <c:pt idx="24">
                  <c:v>1979.0</c:v>
                </c:pt>
                <c:pt idx="25">
                  <c:v>1980.0</c:v>
                </c:pt>
                <c:pt idx="26">
                  <c:v>1981.0</c:v>
                </c:pt>
                <c:pt idx="27">
                  <c:v>1982.0</c:v>
                </c:pt>
                <c:pt idx="28">
                  <c:v>1983.0</c:v>
                </c:pt>
                <c:pt idx="29">
                  <c:v>1984.0</c:v>
                </c:pt>
                <c:pt idx="30">
                  <c:v>1985.0</c:v>
                </c:pt>
                <c:pt idx="31">
                  <c:v>1986.0</c:v>
                </c:pt>
                <c:pt idx="32">
                  <c:v>1987.0</c:v>
                </c:pt>
                <c:pt idx="33">
                  <c:v>1988.0</c:v>
                </c:pt>
                <c:pt idx="34">
                  <c:v>1989.0</c:v>
                </c:pt>
                <c:pt idx="35">
                  <c:v>1990.0</c:v>
                </c:pt>
                <c:pt idx="36">
                  <c:v>1991.0</c:v>
                </c:pt>
                <c:pt idx="37">
                  <c:v>1992.0</c:v>
                </c:pt>
                <c:pt idx="38">
                  <c:v>1993.0</c:v>
                </c:pt>
                <c:pt idx="39">
                  <c:v>1994.0</c:v>
                </c:pt>
                <c:pt idx="40">
                  <c:v>1995.0</c:v>
                </c:pt>
                <c:pt idx="41">
                  <c:v>1996.0</c:v>
                </c:pt>
                <c:pt idx="42">
                  <c:v>1997.0</c:v>
                </c:pt>
                <c:pt idx="43">
                  <c:v>1998.0</c:v>
                </c:pt>
                <c:pt idx="44">
                  <c:v>1999.0</c:v>
                </c:pt>
                <c:pt idx="45">
                  <c:v>2000.0</c:v>
                </c:pt>
                <c:pt idx="46">
                  <c:v>2001.0</c:v>
                </c:pt>
                <c:pt idx="47">
                  <c:v>2002.0</c:v>
                </c:pt>
                <c:pt idx="48">
                  <c:v>2003.0</c:v>
                </c:pt>
                <c:pt idx="49">
                  <c:v>2004.0</c:v>
                </c:pt>
                <c:pt idx="50">
                  <c:v>2005.0</c:v>
                </c:pt>
                <c:pt idx="51">
                  <c:v>2006.0</c:v>
                </c:pt>
                <c:pt idx="52">
                  <c:v>2007.0</c:v>
                </c:pt>
                <c:pt idx="53">
                  <c:v>2008.0</c:v>
                </c:pt>
                <c:pt idx="54">
                  <c:v>2009.0</c:v>
                </c:pt>
                <c:pt idx="55">
                  <c:v>2010.0</c:v>
                </c:pt>
                <c:pt idx="56">
                  <c:v>2011.0</c:v>
                </c:pt>
                <c:pt idx="57">
                  <c:v>2012.0</c:v>
                </c:pt>
                <c:pt idx="58">
                  <c:v>2013.0</c:v>
                </c:pt>
              </c:numCache>
            </c:numRef>
          </c:cat>
          <c:val>
            <c:numRef>
              <c:f>Sheet2!$B$1:$B$59</c:f>
              <c:numCache>
                <c:formatCode>General</c:formatCode>
                <c:ptCount val="59"/>
                <c:pt idx="0">
                  <c:v>0.222</c:v>
                </c:pt>
                <c:pt idx="1">
                  <c:v>-0.221</c:v>
                </c:pt>
                <c:pt idx="2">
                  <c:v>-0.479</c:v>
                </c:pt>
                <c:pt idx="3">
                  <c:v>-0.06</c:v>
                </c:pt>
                <c:pt idx="4">
                  <c:v>0.167</c:v>
                </c:pt>
                <c:pt idx="5">
                  <c:v>0.094</c:v>
                </c:pt>
                <c:pt idx="6">
                  <c:v>0.707</c:v>
                </c:pt>
                <c:pt idx="7">
                  <c:v>0.113</c:v>
                </c:pt>
                <c:pt idx="8">
                  <c:v>0.257</c:v>
                </c:pt>
                <c:pt idx="9">
                  <c:v>-0.058</c:v>
                </c:pt>
                <c:pt idx="10">
                  <c:v>-0.254</c:v>
                </c:pt>
                <c:pt idx="11">
                  <c:v>0.138</c:v>
                </c:pt>
                <c:pt idx="12">
                  <c:v>0.593</c:v>
                </c:pt>
                <c:pt idx="13">
                  <c:v>-0.073</c:v>
                </c:pt>
                <c:pt idx="14">
                  <c:v>-0.322</c:v>
                </c:pt>
                <c:pt idx="15">
                  <c:v>-0.056</c:v>
                </c:pt>
                <c:pt idx="16">
                  <c:v>0.202</c:v>
                </c:pt>
                <c:pt idx="17">
                  <c:v>-0.042</c:v>
                </c:pt>
                <c:pt idx="18">
                  <c:v>-0.033</c:v>
                </c:pt>
                <c:pt idx="19">
                  <c:v>-0.383</c:v>
                </c:pt>
                <c:pt idx="20">
                  <c:v>0.253</c:v>
                </c:pt>
                <c:pt idx="21">
                  <c:v>-0.866</c:v>
                </c:pt>
                <c:pt idx="22">
                  <c:v>-0.113</c:v>
                </c:pt>
                <c:pt idx="23">
                  <c:v>0.442</c:v>
                </c:pt>
                <c:pt idx="24">
                  <c:v>-0.051</c:v>
                </c:pt>
                <c:pt idx="25">
                  <c:v>-0.048</c:v>
                </c:pt>
                <c:pt idx="26">
                  <c:v>0.26</c:v>
                </c:pt>
                <c:pt idx="27">
                  <c:v>-0.113</c:v>
                </c:pt>
                <c:pt idx="28">
                  <c:v>-0.229</c:v>
                </c:pt>
                <c:pt idx="29">
                  <c:v>-0.035</c:v>
                </c:pt>
                <c:pt idx="30">
                  <c:v>-0.024</c:v>
                </c:pt>
                <c:pt idx="31">
                  <c:v>-0.107</c:v>
                </c:pt>
                <c:pt idx="32">
                  <c:v>-0.294</c:v>
                </c:pt>
                <c:pt idx="33">
                  <c:v>0.4</c:v>
                </c:pt>
                <c:pt idx="34">
                  <c:v>-0.327</c:v>
                </c:pt>
                <c:pt idx="35">
                  <c:v>0.355</c:v>
                </c:pt>
                <c:pt idx="36">
                  <c:v>0.302</c:v>
                </c:pt>
                <c:pt idx="37">
                  <c:v>-0.298</c:v>
                </c:pt>
                <c:pt idx="38">
                  <c:v>-0.421</c:v>
                </c:pt>
                <c:pt idx="39">
                  <c:v>0.835</c:v>
                </c:pt>
                <c:pt idx="40">
                  <c:v>0.158</c:v>
                </c:pt>
                <c:pt idx="41">
                  <c:v>0.04</c:v>
                </c:pt>
                <c:pt idx="42">
                  <c:v>0.644</c:v>
                </c:pt>
                <c:pt idx="43">
                  <c:v>0.42</c:v>
                </c:pt>
                <c:pt idx="44">
                  <c:v>0.321</c:v>
                </c:pt>
                <c:pt idx="45">
                  <c:v>0.963</c:v>
                </c:pt>
                <c:pt idx="46">
                  <c:v>0.796</c:v>
                </c:pt>
                <c:pt idx="47">
                  <c:v>0.44</c:v>
                </c:pt>
                <c:pt idx="48">
                  <c:v>0.303</c:v>
                </c:pt>
                <c:pt idx="49">
                  <c:v>0.335</c:v>
                </c:pt>
                <c:pt idx="50">
                  <c:v>0.791</c:v>
                </c:pt>
                <c:pt idx="51">
                  <c:v>0.83</c:v>
                </c:pt>
                <c:pt idx="52">
                  <c:v>0.99</c:v>
                </c:pt>
                <c:pt idx="53">
                  <c:v>0.34</c:v>
                </c:pt>
                <c:pt idx="54">
                  <c:v>0.524</c:v>
                </c:pt>
                <c:pt idx="55">
                  <c:v>0.908</c:v>
                </c:pt>
                <c:pt idx="56">
                  <c:v>0.841</c:v>
                </c:pt>
                <c:pt idx="57">
                  <c:v>0.606</c:v>
                </c:pt>
                <c:pt idx="58">
                  <c:v>1.075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9521192"/>
        <c:axId val="-2105579560"/>
      </c:lineChart>
      <c:catAx>
        <c:axId val="2129521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100" baseline="0"/>
            </a:pPr>
            <a:endParaRPr lang="en-US"/>
          </a:p>
        </c:txPr>
        <c:crossAx val="-2105579560"/>
        <c:crossesAt val="-1.0"/>
        <c:auto val="1"/>
        <c:lblAlgn val="ctr"/>
        <c:lblOffset val="100"/>
        <c:noMultiLvlLbl val="0"/>
      </c:catAx>
      <c:valAx>
        <c:axId val="-2105579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aseline="0"/>
            </a:pPr>
            <a:endParaRPr lang="en-US"/>
          </a:p>
        </c:txPr>
        <c:crossAx val="21295211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Relationship Id="rId2" Type="http://schemas.openxmlformats.org/officeDocument/2006/relationships/image" Target="../media/image5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5" Type="http://schemas.openxmlformats.org/officeDocument/2006/relationships/image" Target="../media/image62.emf"/><Relationship Id="rId6" Type="http://schemas.openxmlformats.org/officeDocument/2006/relationships/image" Target="../media/image63.emf"/><Relationship Id="rId1" Type="http://schemas.openxmlformats.org/officeDocument/2006/relationships/image" Target="../media/image58.emf"/><Relationship Id="rId2" Type="http://schemas.openxmlformats.org/officeDocument/2006/relationships/image" Target="../media/image5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Relationship Id="rId2" Type="http://schemas.openxmlformats.org/officeDocument/2006/relationships/image" Target="../media/image6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1" Type="http://schemas.openxmlformats.org/officeDocument/2006/relationships/image" Target="../media/image69.emf"/><Relationship Id="rId2" Type="http://schemas.openxmlformats.org/officeDocument/2006/relationships/image" Target="../media/image7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3" tIns="48312" rIns="96623" bIns="48312" numCol="1" anchor="t" anchorCtr="0" compatLnSpc="1">
            <a:prstTxWarp prst="textNoShape">
              <a:avLst/>
            </a:prstTxWarp>
          </a:bodyPr>
          <a:lstStyle>
            <a:lvl1pPr algn="l" defTabSz="96505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4" y="1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3" tIns="48312" rIns="96623" bIns="48312" numCol="1" anchor="t" anchorCtr="0" compatLnSpc="1">
            <a:prstTxWarp prst="textNoShape">
              <a:avLst/>
            </a:prstTxWarp>
          </a:bodyPr>
          <a:lstStyle>
            <a:lvl1pPr defTabSz="96505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3" tIns="48312" rIns="96623" bIns="48312" numCol="1" anchor="b" anchorCtr="0" compatLnSpc="1">
            <a:prstTxWarp prst="textNoShape">
              <a:avLst/>
            </a:prstTxWarp>
          </a:bodyPr>
          <a:lstStyle>
            <a:lvl1pPr algn="l" defTabSz="96505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4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3" tIns="48312" rIns="96623" bIns="48312" numCol="1" anchor="b" anchorCtr="0" compatLnSpc="1">
            <a:prstTxWarp prst="textNoShape">
              <a:avLst/>
            </a:prstTxWarp>
          </a:bodyPr>
          <a:lstStyle>
            <a:lvl1pPr defTabSz="96505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C95F9389-FB99-4ACC-AA59-CF076DDFF48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0064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3" tIns="48312" rIns="96623" bIns="48312" numCol="1" anchor="t" anchorCtr="0" compatLnSpc="1">
            <a:prstTxWarp prst="textNoShape">
              <a:avLst/>
            </a:prstTxWarp>
          </a:bodyPr>
          <a:lstStyle>
            <a:lvl1pPr algn="l" defTabSz="96505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4" y="1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3" tIns="48312" rIns="96623" bIns="48312" numCol="1" anchor="t" anchorCtr="0" compatLnSpc="1">
            <a:prstTxWarp prst="textNoShape">
              <a:avLst/>
            </a:prstTxWarp>
          </a:bodyPr>
          <a:lstStyle>
            <a:lvl1pPr defTabSz="96505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4" y="4559300"/>
            <a:ext cx="5362575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3" tIns="48312" rIns="96623" bIns="483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noProof="0" smtClean="0"/>
              <a:t>Click to edit Master text styles</a:t>
            </a:r>
          </a:p>
          <a:p>
            <a:pPr lvl="1"/>
            <a:r>
              <a:rPr lang="en-CA" noProof="0" smtClean="0"/>
              <a:t>Second level</a:t>
            </a:r>
          </a:p>
          <a:p>
            <a:pPr lvl="2"/>
            <a:r>
              <a:rPr lang="en-CA" noProof="0" smtClean="0"/>
              <a:t>Third level</a:t>
            </a:r>
          </a:p>
          <a:p>
            <a:pPr lvl="3"/>
            <a:r>
              <a:rPr lang="en-CA" noProof="0" smtClean="0"/>
              <a:t>Fourth level</a:t>
            </a:r>
          </a:p>
          <a:p>
            <a:pPr lvl="4"/>
            <a:r>
              <a:rPr lang="en-CA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3" tIns="48312" rIns="96623" bIns="48312" numCol="1" anchor="b" anchorCtr="0" compatLnSpc="1">
            <a:prstTxWarp prst="textNoShape">
              <a:avLst/>
            </a:prstTxWarp>
          </a:bodyPr>
          <a:lstStyle>
            <a:lvl1pPr algn="l" defTabSz="96505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4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3" tIns="48312" rIns="96623" bIns="48312" numCol="1" anchor="b" anchorCtr="0" compatLnSpc="1">
            <a:prstTxWarp prst="textNoShape">
              <a:avLst/>
            </a:prstTxWarp>
          </a:bodyPr>
          <a:lstStyle>
            <a:lvl1pPr defTabSz="96505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0C839F93-4F72-4137-A175-AB06B593E7F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79149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39F93-4F72-4137-A175-AB06B593E7F2}" type="slidenum">
              <a:rPr lang="en-CA" smtClean="0"/>
              <a:pPr>
                <a:defRPr/>
              </a:pPr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8890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Note that large</a:t>
            </a:r>
            <a:r>
              <a:rPr lang="en-CA" baseline="0" dirty="0" smtClean="0"/>
              <a:t> scale forcing and urban warming combined have a similar affect on risk of hot summers.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39F93-4F72-4137-A175-AB06B593E7F2}" type="slidenum">
              <a:rPr lang="en-CA" smtClean="0"/>
              <a:pPr>
                <a:defRPr/>
              </a:pPr>
              <a:t>30</a:t>
            </a:fld>
            <a:endParaRPr lang="en-C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FAR=PN=1-p1/p0=0.984</a:t>
            </a:r>
          </a:p>
          <a:p>
            <a:r>
              <a:rPr lang="en-US" baseline="0" dirty="0" smtClean="0"/>
              <a:t>         PS =1-((1-p1)/(1-p0))=0.23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39F93-4F72-4137-A175-AB06B593E7F2}" type="slidenum">
              <a:rPr lang="en-CA" smtClean="0"/>
              <a:pPr>
                <a:defRPr/>
              </a:pPr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904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39F93-4F72-4137-A175-AB06B593E7F2}" type="slidenum">
              <a:rPr lang="en-CA" smtClean="0"/>
              <a:pPr>
                <a:defRPr/>
              </a:pPr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3194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Observed (dashed</a:t>
            </a:r>
            <a:r>
              <a:rPr lang="en-US" baseline="0" dirty="0" smtClean="0"/>
              <a:t> line)</a:t>
            </a:r>
            <a:r>
              <a:rPr lang="en-US" dirty="0" smtClean="0"/>
              <a:t> is from </a:t>
            </a:r>
            <a:r>
              <a:rPr lang="en-US" dirty="0" err="1" smtClean="0"/>
              <a:t>CaPA</a:t>
            </a:r>
            <a:endParaRPr lang="en-US" dirty="0" smtClean="0"/>
          </a:p>
          <a:p>
            <a:r>
              <a:rPr lang="en-US" dirty="0" smtClean="0"/>
              <a:t>Solid</a:t>
            </a:r>
            <a:r>
              <a:rPr lang="en-US" baseline="0" dirty="0" smtClean="0"/>
              <a:t> lines are CRCM-5 “ref” simulations (0.11 </a:t>
            </a:r>
            <a:r>
              <a:rPr lang="en-US" baseline="0" dirty="0" err="1" smtClean="0"/>
              <a:t>deg</a:t>
            </a:r>
            <a:r>
              <a:rPr lang="en-US" baseline="0" dirty="0" smtClean="0"/>
              <a:t> resolution, ERA-</a:t>
            </a:r>
            <a:r>
              <a:rPr lang="en-US" baseline="0" dirty="0" err="1" smtClean="0"/>
              <a:t>Int</a:t>
            </a:r>
            <a:r>
              <a:rPr lang="en-US" baseline="0" dirty="0" smtClean="0"/>
              <a:t> driven, launched at 6 hourly intervals beginning 00Z June 12, continuing to 00Z June 22)</a:t>
            </a:r>
          </a:p>
          <a:p>
            <a:r>
              <a:rPr lang="en-US" baseline="0" dirty="0" smtClean="0"/>
              <a:t>Factual and counterfactual simulated with CRCM5 variable resolution mode (0.5 degree over N. America, 2 degree elsewhere). </a:t>
            </a:r>
          </a:p>
          <a:p>
            <a:r>
              <a:rPr lang="en-US" baseline="0" dirty="0" smtClean="0"/>
              <a:t>Counterfactual uses 1850 anthropogenic forcing, observed SST patterns adjusted to 1850 using CanESM2, GFDL-ESM2M, and GISS-E2-H</a:t>
            </a:r>
          </a:p>
          <a:p>
            <a:r>
              <a:rPr lang="en-US" baseline="0" dirty="0" smtClean="0"/>
              <a:t>Factual and counterfactual ensembles contain 1000 simulations for each SST configuration (4000 runs in total).</a:t>
            </a:r>
          </a:p>
          <a:p>
            <a:r>
              <a:rPr lang="en-US" baseline="0" dirty="0" smtClean="0"/>
              <a:t>Runs are launched hourly beginning 08Z 20 Nov 2012. Initial conditions are from a longer spin-up runs that start early in 2012 (one spin up for each SST configuration)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39F93-4F72-4137-A175-AB06B593E7F2}" type="slidenum">
              <a:rPr lang="en-CA" smtClean="0"/>
              <a:pPr>
                <a:defRPr/>
              </a:pPr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6681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Anthropogenic</a:t>
            </a:r>
            <a:r>
              <a:rPr lang="en-US" baseline="0" dirty="0" smtClean="0"/>
              <a:t> signal less apparent at the scale of the BRB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39F93-4F72-4137-A175-AB06B593E7F2}" type="slidenum">
              <a:rPr lang="en-CA" smtClean="0"/>
              <a:pPr>
                <a:defRPr/>
              </a:pPr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1425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Tx/>
              <a:buChar char="-"/>
            </a:pPr>
            <a:r>
              <a:rPr lang="en-US" dirty="0" smtClean="0"/>
              <a:t>September</a:t>
            </a:r>
            <a:r>
              <a:rPr lang="en-US" baseline="0" dirty="0" smtClean="0"/>
              <a:t> SIE for ALL in blue and NAT in green; plotting ensemble mean and shading is p5-p95 across ensemble; observations in black</a:t>
            </a:r>
          </a:p>
          <a:p>
            <a:pPr marL="181240" indent="-181240">
              <a:buFontTx/>
              <a:buChar char="-"/>
            </a:pPr>
            <a:r>
              <a:rPr lang="en-US" baseline="0" dirty="0" smtClean="0"/>
              <a:t>Notes: CESM1 uses collection of segments from PIC; also using IPSL (chosen for its high bias) but only 3 ensemble members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BC0FB-A422-7943-8A80-032F8FDDFCE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625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Tx/>
              <a:buChar char="-"/>
            </a:pPr>
            <a:r>
              <a:rPr lang="en-US" dirty="0" smtClean="0"/>
              <a:t>Calculated</a:t>
            </a:r>
            <a:r>
              <a:rPr lang="en-US" baseline="0" dirty="0" smtClean="0"/>
              <a:t> standard deviation over 1979-2012 for each realization</a:t>
            </a:r>
            <a:endParaRPr lang="en-US" dirty="0" smtClean="0"/>
          </a:p>
          <a:p>
            <a:pPr marL="181240" indent="-181240">
              <a:buFontTx/>
              <a:buChar char="-"/>
            </a:pPr>
            <a:r>
              <a:rPr lang="en-US" dirty="0" smtClean="0"/>
              <a:t>Boxplots showing spread across</a:t>
            </a:r>
            <a:r>
              <a:rPr lang="en-US" baseline="0" dirty="0" smtClean="0"/>
              <a:t> realizations for each model and forcing scenario (colors)</a:t>
            </a:r>
          </a:p>
          <a:p>
            <a:pPr marL="181240" indent="-181240">
              <a:buFontTx/>
              <a:buChar char="-"/>
            </a:pPr>
            <a:r>
              <a:rPr lang="en-US" baseline="0" dirty="0" smtClean="0"/>
              <a:t>Removed linear trend from each ALL realization and the </a:t>
            </a:r>
            <a:r>
              <a:rPr lang="en-US" baseline="0" dirty="0" err="1" smtClean="0"/>
              <a:t>obs</a:t>
            </a:r>
            <a:r>
              <a:rPr lang="en-US" baseline="0" dirty="0" smtClean="0"/>
              <a:t> before calculating standard deviation</a:t>
            </a:r>
          </a:p>
          <a:p>
            <a:r>
              <a:rPr lang="en-US" dirty="0" smtClean="0"/>
              <a:t>-   Plotting for annual means here; only noteworthy</a:t>
            </a:r>
            <a:r>
              <a:rPr lang="en-US" baseline="0" dirty="0" smtClean="0"/>
              <a:t> difference for monthly is CESM1 underestimating in Sep.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BC0FB-A422-7943-8A80-032F8FDDFCE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91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Tx/>
              <a:buChar char="-"/>
            </a:pPr>
            <a:r>
              <a:rPr lang="en-US" dirty="0" smtClean="0"/>
              <a:t>Scaling factors and 90% </a:t>
            </a:r>
            <a:r>
              <a:rPr lang="en-US" dirty="0" err="1" smtClean="0"/>
              <a:t>Cis</a:t>
            </a:r>
            <a:r>
              <a:rPr lang="en-US" dirty="0" smtClean="0"/>
              <a:t> for 1-signal ALL (Blue) and two signal ANT (raspberry) and NAT (green)</a:t>
            </a:r>
          </a:p>
          <a:p>
            <a:pPr marL="181240" indent="-181240">
              <a:buFontTx/>
              <a:buChar char="-"/>
            </a:pPr>
            <a:r>
              <a:rPr lang="en-US" dirty="0" smtClean="0"/>
              <a:t>Filled squares mean RCT was passed;</a:t>
            </a:r>
            <a:r>
              <a:rPr lang="en-US" baseline="0" dirty="0" smtClean="0"/>
              <a:t> open indicates model variability is too low (none failed with model variability too high)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BC0FB-A422-7943-8A80-032F8FDDFCE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89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Tx/>
              <a:buChar char="-"/>
            </a:pPr>
            <a:r>
              <a:rPr lang="en-US" dirty="0" smtClean="0"/>
              <a:t>Time series of ensemble means (colors</a:t>
            </a:r>
            <a:r>
              <a:rPr lang="en-US" baseline="0" dirty="0" smtClean="0"/>
              <a:t> by model, darker shade is ALL, lighter is NAT) for 4 methods of defining SIE events:</a:t>
            </a:r>
          </a:p>
          <a:p>
            <a:pPr marL="664546" lvl="1" indent="-181240">
              <a:buFontTx/>
              <a:buChar char="-"/>
            </a:pPr>
            <a:r>
              <a:rPr lang="en-US" baseline="0" dirty="0" smtClean="0"/>
              <a:t>Absolute values (what is realized from the model)</a:t>
            </a:r>
          </a:p>
          <a:p>
            <a:pPr marL="664546" lvl="1" indent="-181240">
              <a:buFontTx/>
              <a:buChar char="-"/>
            </a:pPr>
            <a:r>
              <a:rPr lang="en-US" baseline="0" dirty="0" smtClean="0"/>
              <a:t>Anomalies relative to 1981-2010</a:t>
            </a:r>
          </a:p>
          <a:p>
            <a:pPr marL="664546" lvl="1" indent="-181240">
              <a:buFontTx/>
              <a:buChar char="-"/>
            </a:pPr>
            <a:r>
              <a:rPr lang="en-US" baseline="0" dirty="0" smtClean="0"/>
              <a:t>Fraction of the 1979 mean</a:t>
            </a:r>
          </a:p>
          <a:p>
            <a:pPr marL="664546" lvl="1" indent="-181240">
              <a:buFontTx/>
              <a:buChar char="-"/>
            </a:pPr>
            <a:r>
              <a:rPr lang="en-US" baseline="0" dirty="0" smtClean="0"/>
              <a:t>5-year means (due to limits of CMIP5 data, will use period ending in 2012)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BC0FB-A422-7943-8A80-032F8FDDFCE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894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Tx/>
              <a:buChar char="-"/>
            </a:pPr>
            <a:r>
              <a:rPr lang="en-US" baseline="0" dirty="0" smtClean="0"/>
              <a:t>Plotting density curves for CanESM2 anomalies for 4 decades; ALL in blue, NAT in green</a:t>
            </a:r>
          </a:p>
          <a:p>
            <a:pPr marL="181240" indent="-181240">
              <a:buFontTx/>
              <a:buChar char="-"/>
            </a:pPr>
            <a:r>
              <a:rPr lang="en-US" baseline="0" dirty="0" smtClean="0"/>
              <a:t>500 values (50 ensemble members x 10 years) into each curve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BC0FB-A422-7943-8A80-032F8FDDFCE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45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Five</a:t>
            </a:r>
            <a:r>
              <a:rPr lang="en-US" baseline="0" dirty="0" smtClean="0"/>
              <a:t> approaches are described – one in detail, 4 others more generally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39F93-4F72-4137-A175-AB06B593E7F2}" type="slidenum">
              <a:rPr lang="en-CA" smtClean="0"/>
              <a:pPr>
                <a:defRPr/>
              </a:pPr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53670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Tx/>
              <a:buChar char="-"/>
            </a:pPr>
            <a:r>
              <a:rPr lang="en-US" dirty="0" smtClean="0"/>
              <a:t>Curves</a:t>
            </a:r>
            <a:r>
              <a:rPr lang="en-US" baseline="0" dirty="0" smtClean="0"/>
              <a:t> of FAR,PS,RR for an event more extreme than the given threshold (x-axis) using the anomalies and for the 2003-2012 decade (limited by CMIP5)</a:t>
            </a:r>
          </a:p>
          <a:p>
            <a:pPr marL="181240" indent="-181240">
              <a:buFontTx/>
              <a:buChar char="-"/>
            </a:pPr>
            <a:r>
              <a:rPr lang="en-US" baseline="0" dirty="0" smtClean="0"/>
              <a:t>Vertical bar at observed 2012 event</a:t>
            </a:r>
          </a:p>
          <a:p>
            <a:pPr marL="181240" indent="-181240">
              <a:buFontTx/>
              <a:buChar char="-"/>
            </a:pPr>
            <a:r>
              <a:rPr lang="en-US" baseline="0" dirty="0" smtClean="0"/>
              <a:t>Cutting off RR plot at 10**6</a:t>
            </a:r>
          </a:p>
          <a:p>
            <a:pPr marL="181240" indent="-181240">
              <a:buFontTx/>
              <a:buChar char="-"/>
            </a:pPr>
            <a:r>
              <a:rPr lang="en-US" baseline="0" dirty="0" smtClean="0"/>
              <a:t>Resampled pool of data (from years in decade and ensemble members) to estimate uncertainty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BC0FB-A422-7943-8A80-032F8FDDFCE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055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Tx/>
              <a:buChar char="-"/>
            </a:pPr>
            <a:r>
              <a:rPr lang="en-US" dirty="0" smtClean="0"/>
              <a:t>Same but for March</a:t>
            </a:r>
            <a:r>
              <a:rPr lang="en-US" baseline="0" dirty="0" smtClean="0"/>
              <a:t> and using 2011-2020 decade; vertical bar is 2015 event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BC0FB-A422-7943-8A80-032F8FDDFCE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45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E2582-4605-4AF5-A9C7-23D4770C555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175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E2582-4605-4AF5-A9C7-23D4770C555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175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39F93-4F72-4137-A175-AB06B593E7F2}" type="slidenum">
              <a:rPr lang="en-CA" smtClean="0"/>
              <a:pPr>
                <a:defRPr/>
              </a:pPr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7179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former allows statistical analyses that inform risk assessment</a:t>
            </a:r>
          </a:p>
          <a:p>
            <a:endParaRPr lang="en-US" dirty="0" smtClean="0"/>
          </a:p>
          <a:p>
            <a:r>
              <a:rPr lang="en-US" dirty="0" smtClean="0"/>
              <a:t>The</a:t>
            </a:r>
            <a:r>
              <a:rPr lang="en-US" baseline="0" dirty="0" smtClean="0"/>
              <a:t> latter is much more physically based and recognizes that human influence has a role in every event given that the composition of the atmosphere is not that of the preindustrial state.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39F93-4F72-4137-A175-AB06B593E7F2}" type="slidenum">
              <a:rPr lang="en-CA" smtClean="0"/>
              <a:pPr>
                <a:defRPr/>
              </a:pPr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5633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former allows statistical analyses that inform risk assessment</a:t>
            </a:r>
          </a:p>
          <a:p>
            <a:endParaRPr lang="en-US" dirty="0" smtClean="0"/>
          </a:p>
          <a:p>
            <a:r>
              <a:rPr lang="en-US" dirty="0" smtClean="0"/>
              <a:t>The</a:t>
            </a:r>
            <a:r>
              <a:rPr lang="en-US" baseline="0" dirty="0" smtClean="0"/>
              <a:t> latter is much more physically based and recognizes that human influence has a role in every event given that the composition of the atmosphere is not that of the preindustrial state.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39F93-4F72-4137-A175-AB06B593E7F2}" type="slidenum">
              <a:rPr lang="en-CA" smtClean="0"/>
              <a:pPr>
                <a:defRPr/>
              </a:pPr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5633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former allows statistical analyses that inform risk assessment</a:t>
            </a:r>
          </a:p>
          <a:p>
            <a:endParaRPr lang="en-US" dirty="0" smtClean="0"/>
          </a:p>
          <a:p>
            <a:r>
              <a:rPr lang="en-US" dirty="0" smtClean="0"/>
              <a:t>The</a:t>
            </a:r>
            <a:r>
              <a:rPr lang="en-US" baseline="0" dirty="0" smtClean="0"/>
              <a:t> latter is much more physically based and recognizes that human influence has a role in every event given that the composition of the atmosphere is not that of the preindustrial state.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39F93-4F72-4137-A175-AB06B593E7F2}" type="slidenum">
              <a:rPr lang="en-CA" smtClean="0"/>
              <a:pPr>
                <a:defRPr/>
              </a:pPr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5633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Shading shows 5-95% range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39F93-4F72-4137-A175-AB06B593E7F2}" type="slidenum">
              <a:rPr lang="en-CA" smtClean="0"/>
              <a:pPr>
                <a:defRPr/>
              </a:pPr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7622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955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04800"/>
            <a:ext cx="61341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143000"/>
            <a:ext cx="41148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1148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404813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dirty="0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55713"/>
            <a:ext cx="8382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467595" y="6521595"/>
            <a:ext cx="663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7EFDE0-2B18-49E0-A5AB-B99A11FA52E8}" type="slidenum">
              <a:rPr lang="en-CA" sz="1600" smtClean="0"/>
              <a:pPr/>
              <a:t>‹#›</a:t>
            </a:fld>
            <a:endParaRPr lang="en-C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xmlns:p14="http://schemas.microsoft.com/office/powerpoint/2010/main">
    <p:dissolve/>
  </p:transition>
  <p:hf hdr="0" ftr="0" dt="0"/>
  <p:txStyles>
    <p:titleStyle>
      <a:lvl1pPr marL="363538" indent="-90488" algn="l" rtl="0" eaLnBrk="0" fontAlgn="base" hangingPunct="0">
        <a:spcBef>
          <a:spcPct val="0"/>
        </a:spcBef>
        <a:spcAft>
          <a:spcPct val="0"/>
        </a:spcAft>
        <a:defRPr sz="4000" b="0">
          <a:solidFill>
            <a:srgbClr val="000000"/>
          </a:solidFill>
          <a:latin typeface="Calibri"/>
          <a:ea typeface="+mj-ea"/>
          <a:cs typeface="Calibri"/>
        </a:defRPr>
      </a:lvl1pPr>
      <a:lvl2pPr marL="363538" indent="-363538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664D"/>
          </a:solidFill>
          <a:latin typeface="Arial" charset="0"/>
        </a:defRPr>
      </a:lvl2pPr>
      <a:lvl3pPr marL="363538" indent="-363538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664D"/>
          </a:solidFill>
          <a:latin typeface="Arial" charset="0"/>
        </a:defRPr>
      </a:lvl3pPr>
      <a:lvl4pPr marL="363538" indent="-363538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664D"/>
          </a:solidFill>
          <a:latin typeface="Arial" charset="0"/>
        </a:defRPr>
      </a:lvl4pPr>
      <a:lvl5pPr marL="363538" indent="-363538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664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link.springer.com/article/10.1007/s00382-013-1735-7" TargetMode="External"/><Relationship Id="rId4" Type="http://schemas.openxmlformats.org/officeDocument/2006/relationships/hyperlink" Target="http://link.springer.com/article/10.1007/s00382-013-1736-6" TargetMode="External"/><Relationship Id="rId5" Type="http://schemas.openxmlformats.org/officeDocument/2006/relationships/hyperlink" Target="http://www.grida.no/climate/ipcc_tar/wg1/pdf/TAR-12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doi/10.1016:S0047-259X(03)00096-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hyperlink" Target="http://www.wcrp-climate.org/ictp2014-abou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journals.ametsoc.org/doi/abs/10.1175/2010JCLI3908.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package" Target="../embeddings/Microsoft_Word_Document4.docx"/><Relationship Id="rId5" Type="http://schemas.openxmlformats.org/officeDocument/2006/relationships/image" Target="../media/image53.emf"/><Relationship Id="rId6" Type="http://schemas.openxmlformats.org/officeDocument/2006/relationships/oleObject" Target="../embeddings/oleObject5.bin"/><Relationship Id="rId7" Type="http://schemas.openxmlformats.org/officeDocument/2006/relationships/package" Target="../embeddings/Microsoft_Word_Document5.docx"/><Relationship Id="rId8" Type="http://schemas.openxmlformats.org/officeDocument/2006/relationships/image" Target="../media/image54.emf"/><Relationship Id="rId9" Type="http://schemas.openxmlformats.org/officeDocument/2006/relationships/oleObject" Target="../embeddings/oleObject6.bin"/><Relationship Id="rId10" Type="http://schemas.openxmlformats.org/officeDocument/2006/relationships/package" Target="../embeddings/Microsoft_Word_Document6.docx"/><Relationship Id="rId11" Type="http://schemas.openxmlformats.org/officeDocument/2006/relationships/image" Target="../media/image5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package" Target="../embeddings/Microsoft_Word_Document7.docx"/><Relationship Id="rId5" Type="http://schemas.openxmlformats.org/officeDocument/2006/relationships/image" Target="../media/image56.emf"/><Relationship Id="rId6" Type="http://schemas.openxmlformats.org/officeDocument/2006/relationships/oleObject" Target="../embeddings/oleObject8.bin"/><Relationship Id="rId7" Type="http://schemas.openxmlformats.org/officeDocument/2006/relationships/package" Target="../embeddings/Microsoft_Word_Document8.docx"/><Relationship Id="rId8" Type="http://schemas.openxmlformats.org/officeDocument/2006/relationships/image" Target="../media/image5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1.bin"/><Relationship Id="rId20" Type="http://schemas.openxmlformats.org/officeDocument/2006/relationships/image" Target="../media/image63.emf"/><Relationship Id="rId10" Type="http://schemas.openxmlformats.org/officeDocument/2006/relationships/package" Target="../embeddings/Microsoft_Word_Document11.docx"/><Relationship Id="rId11" Type="http://schemas.openxmlformats.org/officeDocument/2006/relationships/image" Target="../media/image60.emf"/><Relationship Id="rId12" Type="http://schemas.openxmlformats.org/officeDocument/2006/relationships/oleObject" Target="../embeddings/oleObject12.bin"/><Relationship Id="rId13" Type="http://schemas.openxmlformats.org/officeDocument/2006/relationships/package" Target="../embeddings/Microsoft_Word_Document12.docx"/><Relationship Id="rId14" Type="http://schemas.openxmlformats.org/officeDocument/2006/relationships/image" Target="../media/image61.emf"/><Relationship Id="rId15" Type="http://schemas.openxmlformats.org/officeDocument/2006/relationships/oleObject" Target="../embeddings/oleObject13.bin"/><Relationship Id="rId16" Type="http://schemas.openxmlformats.org/officeDocument/2006/relationships/package" Target="../embeddings/Microsoft_Word_Document13.docx"/><Relationship Id="rId17" Type="http://schemas.openxmlformats.org/officeDocument/2006/relationships/image" Target="../media/image62.emf"/><Relationship Id="rId18" Type="http://schemas.openxmlformats.org/officeDocument/2006/relationships/oleObject" Target="../embeddings/oleObject14.bin"/><Relationship Id="rId19" Type="http://schemas.openxmlformats.org/officeDocument/2006/relationships/package" Target="../embeddings/Microsoft_Word_Document14.docx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9.bin"/><Relationship Id="rId4" Type="http://schemas.openxmlformats.org/officeDocument/2006/relationships/package" Target="../embeddings/Microsoft_Word_Document9.docx"/><Relationship Id="rId5" Type="http://schemas.openxmlformats.org/officeDocument/2006/relationships/image" Target="../media/image58.emf"/><Relationship Id="rId6" Type="http://schemas.openxmlformats.org/officeDocument/2006/relationships/oleObject" Target="../embeddings/oleObject10.bin"/><Relationship Id="rId7" Type="http://schemas.openxmlformats.org/officeDocument/2006/relationships/package" Target="../embeddings/Microsoft_Word_Document10.docx"/><Relationship Id="rId8" Type="http://schemas.openxmlformats.org/officeDocument/2006/relationships/image" Target="../media/image5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package" Target="../embeddings/Microsoft_Word_Document15.docx"/><Relationship Id="rId5" Type="http://schemas.openxmlformats.org/officeDocument/2006/relationships/image" Target="../media/image64.emf"/><Relationship Id="rId6" Type="http://schemas.openxmlformats.org/officeDocument/2006/relationships/oleObject" Target="../embeddings/oleObject16.bin"/><Relationship Id="rId7" Type="http://schemas.openxmlformats.org/officeDocument/2006/relationships/package" Target="../embeddings/Microsoft_Word_Document16.docx"/><Relationship Id="rId8" Type="http://schemas.openxmlformats.org/officeDocument/2006/relationships/image" Target="../media/image65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ap.edu/catalog/21852/attribution-of-extreme-weather-events-in-the-context-of-climate-change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wmf"/><Relationship Id="rId3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4" Type="http://schemas.openxmlformats.org/officeDocument/2006/relationships/hyperlink" Target="http://www.flickr.com/photos/ryan_quan/9147836698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nature.com/nclimate/journal/vaop/ncurrent/pdf/nclimate2657.pdf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10.1007%5Cs40641-016-0033-y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nap.edu/21852" TargetMode="Externa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emf"/><Relationship Id="rId12" Type="http://schemas.openxmlformats.org/officeDocument/2006/relationships/oleObject" Target="../embeddings/oleObject20.bin"/><Relationship Id="rId13" Type="http://schemas.openxmlformats.org/officeDocument/2006/relationships/package" Target="../embeddings/Microsoft_Word_Document20.docx"/><Relationship Id="rId14" Type="http://schemas.openxmlformats.org/officeDocument/2006/relationships/image" Target="../media/image72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7.bin"/><Relationship Id="rId4" Type="http://schemas.openxmlformats.org/officeDocument/2006/relationships/package" Target="../embeddings/Microsoft_Word_Document17.docx"/><Relationship Id="rId5" Type="http://schemas.openxmlformats.org/officeDocument/2006/relationships/image" Target="../media/image69.emf"/><Relationship Id="rId6" Type="http://schemas.openxmlformats.org/officeDocument/2006/relationships/oleObject" Target="../embeddings/oleObject18.bin"/><Relationship Id="rId7" Type="http://schemas.openxmlformats.org/officeDocument/2006/relationships/package" Target="../embeddings/Microsoft_Word_Document18.docx"/><Relationship Id="rId8" Type="http://schemas.openxmlformats.org/officeDocument/2006/relationships/image" Target="../media/image70.emf"/><Relationship Id="rId9" Type="http://schemas.openxmlformats.org/officeDocument/2006/relationships/oleObject" Target="../embeddings/oleObject19.bin"/><Relationship Id="rId10" Type="http://schemas.openxmlformats.org/officeDocument/2006/relationships/package" Target="../embeddings/Microsoft_Word_Document19.docx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10.1038%5CNCLIMATE2410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hyperlink" Target="http://www.nature.com/nclimate/journal/v4/n12/full/nclimate2410.html" TargetMode="External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hyperlink" Target="http://www.nature.com/nclimate/journal/v4/n12/full/nclimate2410.html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hyperlink" Target="http://www.nature.com/nclimate/journal/v4/n12/full/nclimate2410.html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4" Type="http://schemas.openxmlformats.org/officeDocument/2006/relationships/hyperlink" Target="http://www.flickr.com/photos/ryan_quan/9147845946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8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3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ipcc-wg1.unibe.ch/guidancepaper/IPCC_D&amp;A_GoodPracticeGuidancePaper.pdf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5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6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7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8.emf"/><Relationship Id="rId12" Type="http://schemas.openxmlformats.org/officeDocument/2006/relationships/hyperlink" Target="http://link.springer.com/article/10.1007/s00382-014-2408-x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Relationship Id="rId3" Type="http://schemas.openxmlformats.org/officeDocument/2006/relationships/image" Target="../media/image90.emf"/><Relationship Id="rId4" Type="http://schemas.openxmlformats.org/officeDocument/2006/relationships/image" Target="../media/image91.emf"/><Relationship Id="rId5" Type="http://schemas.openxmlformats.org/officeDocument/2006/relationships/image" Target="../media/image92.emf"/><Relationship Id="rId6" Type="http://schemas.openxmlformats.org/officeDocument/2006/relationships/image" Target="../media/image93.emf"/><Relationship Id="rId7" Type="http://schemas.openxmlformats.org/officeDocument/2006/relationships/image" Target="../media/image94.emf"/><Relationship Id="rId8" Type="http://schemas.openxmlformats.org/officeDocument/2006/relationships/image" Target="../media/image95.emf"/><Relationship Id="rId9" Type="http://schemas.openxmlformats.org/officeDocument/2006/relationships/image" Target="../media/image96.emf"/><Relationship Id="rId10" Type="http://schemas.openxmlformats.org/officeDocument/2006/relationships/image" Target="../media/image97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10.1007%5Cs10584-016-1595-3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</file>

<file path=ppt/slides/_rels/slide5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3.emf"/><Relationship Id="rId21" Type="http://schemas.openxmlformats.org/officeDocument/2006/relationships/image" Target="../media/image24.emf"/><Relationship Id="rId22" Type="http://schemas.openxmlformats.org/officeDocument/2006/relationships/image" Target="../media/image25.emf"/><Relationship Id="rId23" Type="http://schemas.openxmlformats.org/officeDocument/2006/relationships/oleObject" Target="../embeddings/oleObject1.bin"/><Relationship Id="rId24" Type="http://schemas.openxmlformats.org/officeDocument/2006/relationships/package" Target="../embeddings/Microsoft_Word_Document1.docx"/><Relationship Id="rId25" Type="http://schemas.openxmlformats.org/officeDocument/2006/relationships/image" Target="../media/image3.emf"/><Relationship Id="rId26" Type="http://schemas.openxmlformats.org/officeDocument/2006/relationships/oleObject" Target="../embeddings/oleObject2.bin"/><Relationship Id="rId27" Type="http://schemas.openxmlformats.org/officeDocument/2006/relationships/package" Target="../embeddings/Microsoft_Word_Document2.docx"/><Relationship Id="rId28" Type="http://schemas.openxmlformats.org/officeDocument/2006/relationships/image" Target="../media/image4.emf"/><Relationship Id="rId29" Type="http://schemas.openxmlformats.org/officeDocument/2006/relationships/oleObject" Target="../embeddings/oleObject3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30" Type="http://schemas.openxmlformats.org/officeDocument/2006/relationships/package" Target="../embeddings/Microsoft_Word_Document3.docx"/><Relationship Id="rId31" Type="http://schemas.openxmlformats.org/officeDocument/2006/relationships/image" Target="../media/image5.emf"/><Relationship Id="rId32" Type="http://schemas.openxmlformats.org/officeDocument/2006/relationships/image" Target="../media/image26.emf"/><Relationship Id="rId9" Type="http://schemas.openxmlformats.org/officeDocument/2006/relationships/image" Target="../media/image12.emf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8" Type="http://schemas.openxmlformats.org/officeDocument/2006/relationships/image" Target="../media/image11.emf"/><Relationship Id="rId33" Type="http://schemas.openxmlformats.org/officeDocument/2006/relationships/image" Target="../media/image27.emf"/><Relationship Id="rId34" Type="http://schemas.openxmlformats.org/officeDocument/2006/relationships/hyperlink" Target="http://www.nature.com/nature/journal/v407/n6804/full/407571a0.html" TargetMode="External"/><Relationship Id="rId10" Type="http://schemas.openxmlformats.org/officeDocument/2006/relationships/image" Target="../media/image13.emf"/><Relationship Id="rId11" Type="http://schemas.openxmlformats.org/officeDocument/2006/relationships/image" Target="../media/image14.emf"/><Relationship Id="rId12" Type="http://schemas.openxmlformats.org/officeDocument/2006/relationships/image" Target="../media/image15.emf"/><Relationship Id="rId13" Type="http://schemas.openxmlformats.org/officeDocument/2006/relationships/image" Target="../media/image16.emf"/><Relationship Id="rId14" Type="http://schemas.openxmlformats.org/officeDocument/2006/relationships/image" Target="../media/image17.emf"/><Relationship Id="rId15" Type="http://schemas.openxmlformats.org/officeDocument/2006/relationships/image" Target="../media/image18.emf"/><Relationship Id="rId16" Type="http://schemas.openxmlformats.org/officeDocument/2006/relationships/image" Target="../media/image19.emf"/><Relationship Id="rId17" Type="http://schemas.openxmlformats.org/officeDocument/2006/relationships/image" Target="../media/image20.emf"/><Relationship Id="rId18" Type="http://schemas.openxmlformats.org/officeDocument/2006/relationships/image" Target="../media/image21.emf"/><Relationship Id="rId19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4.emf"/><Relationship Id="rId21" Type="http://schemas.openxmlformats.org/officeDocument/2006/relationships/image" Target="../media/image25.emf"/><Relationship Id="rId22" Type="http://schemas.openxmlformats.org/officeDocument/2006/relationships/image" Target="../media/image26.emf"/><Relationship Id="rId23" Type="http://schemas.openxmlformats.org/officeDocument/2006/relationships/image" Target="../media/image27.emf"/><Relationship Id="rId24" Type="http://schemas.openxmlformats.org/officeDocument/2006/relationships/image" Target="../media/image28.emf"/><Relationship Id="rId25" Type="http://schemas.openxmlformats.org/officeDocument/2006/relationships/image" Target="../media/image29.emf"/><Relationship Id="rId26" Type="http://schemas.openxmlformats.org/officeDocument/2006/relationships/image" Target="../media/image30.emf"/><Relationship Id="rId27" Type="http://schemas.openxmlformats.org/officeDocument/2006/relationships/image" Target="../media/image31.emf"/><Relationship Id="rId28" Type="http://schemas.openxmlformats.org/officeDocument/2006/relationships/image" Target="../media/image32.emf"/><Relationship Id="rId29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30" Type="http://schemas.openxmlformats.org/officeDocument/2006/relationships/image" Target="../media/image34.emf"/><Relationship Id="rId31" Type="http://schemas.openxmlformats.org/officeDocument/2006/relationships/image" Target="../media/image35.emf"/><Relationship Id="rId32" Type="http://schemas.openxmlformats.org/officeDocument/2006/relationships/image" Target="../media/image36.emf"/><Relationship Id="rId9" Type="http://schemas.openxmlformats.org/officeDocument/2006/relationships/image" Target="../media/image13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8" Type="http://schemas.openxmlformats.org/officeDocument/2006/relationships/image" Target="../media/image12.emf"/><Relationship Id="rId33" Type="http://schemas.openxmlformats.org/officeDocument/2006/relationships/image" Target="../media/image37.emf"/><Relationship Id="rId34" Type="http://schemas.openxmlformats.org/officeDocument/2006/relationships/image" Target="../media/image38.emf"/><Relationship Id="rId35" Type="http://schemas.openxmlformats.org/officeDocument/2006/relationships/image" Target="../media/image39.emf"/><Relationship Id="rId36" Type="http://schemas.openxmlformats.org/officeDocument/2006/relationships/image" Target="../media/image40.emf"/><Relationship Id="rId10" Type="http://schemas.openxmlformats.org/officeDocument/2006/relationships/image" Target="../media/image14.emf"/><Relationship Id="rId11" Type="http://schemas.openxmlformats.org/officeDocument/2006/relationships/image" Target="../media/image15.emf"/><Relationship Id="rId12" Type="http://schemas.openxmlformats.org/officeDocument/2006/relationships/image" Target="../media/image16.emf"/><Relationship Id="rId13" Type="http://schemas.openxmlformats.org/officeDocument/2006/relationships/image" Target="../media/image17.emf"/><Relationship Id="rId14" Type="http://schemas.openxmlformats.org/officeDocument/2006/relationships/image" Target="../media/image18.emf"/><Relationship Id="rId15" Type="http://schemas.openxmlformats.org/officeDocument/2006/relationships/image" Target="../media/image19.emf"/><Relationship Id="rId16" Type="http://schemas.openxmlformats.org/officeDocument/2006/relationships/image" Target="../media/image20.emf"/><Relationship Id="rId17" Type="http://schemas.openxmlformats.org/officeDocument/2006/relationships/image" Target="../media/image21.emf"/><Relationship Id="rId18" Type="http://schemas.openxmlformats.org/officeDocument/2006/relationships/image" Target="../media/image22.emf"/><Relationship Id="rId19" Type="http://schemas.openxmlformats.org/officeDocument/2006/relationships/image" Target="../media/image23.emf"/><Relationship Id="rId37" Type="http://schemas.openxmlformats.org/officeDocument/2006/relationships/image" Target="../media/image41.emf"/><Relationship Id="rId38" Type="http://schemas.openxmlformats.org/officeDocument/2006/relationships/image" Target="../media/image42.emf"/><Relationship Id="rId39" Type="http://schemas.openxmlformats.org/officeDocument/2006/relationships/image" Target="../media/image43.emf"/><Relationship Id="rId40" Type="http://schemas.openxmlformats.org/officeDocument/2006/relationships/image" Target="../media/image44.emf"/><Relationship Id="rId41" Type="http://schemas.openxmlformats.org/officeDocument/2006/relationships/image" Target="../media/image45.emf"/><Relationship Id="rId42" Type="http://schemas.openxmlformats.org/officeDocument/2006/relationships/image" Target="../media/image46.emf"/><Relationship Id="rId43" Type="http://schemas.openxmlformats.org/officeDocument/2006/relationships/image" Target="../media/image47.emf"/><Relationship Id="rId44" Type="http://schemas.openxmlformats.org/officeDocument/2006/relationships/image" Target="../media/image48.emf"/><Relationship Id="rId45" Type="http://schemas.openxmlformats.org/officeDocument/2006/relationships/image" Target="../media/image4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matechange2013.org/images/report/WG1AR5_SummaryVolume_FINAL.pdf" TargetMode="External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onlinelibrary.wiley.com/store/10.1002/2013GL058653/asset/grl51310.pdf;jsessionid=D09B70E90EFAE018E6C6E422F5121931.f02t01?v=1&amp;t=ip06bn3j&amp;s=8c79f911923eb306c39fa66b5df7ab2deeb83dfb" TargetMode="External"/><Relationship Id="rId4" Type="http://schemas.openxmlformats.org/officeDocument/2006/relationships/hyperlink" Target="10.1007%5Cs00382-016-3079-6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ournals.ametsoc.org/doi/pdf/10.1175/JCLI-D-14-00124.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1509-377-algonquin-park-087-big-trout-lak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853" y="248"/>
            <a:ext cx="10286629" cy="6857752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849575" y="6488668"/>
            <a:ext cx="3113432" cy="246221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CA" sz="1000" b="1" i="1" dirty="0">
                <a:solidFill>
                  <a:schemeClr val="bg2">
                    <a:lumMod val="75000"/>
                  </a:schemeClr>
                </a:solidFill>
              </a:rPr>
              <a:t>Photo: F. </a:t>
            </a:r>
            <a:r>
              <a:rPr lang="en-CA" sz="1000" b="1" i="1" dirty="0" smtClean="0">
                <a:solidFill>
                  <a:schemeClr val="bg2">
                    <a:lumMod val="75000"/>
                  </a:schemeClr>
                </a:solidFill>
              </a:rPr>
              <a:t>Zwiers </a:t>
            </a:r>
            <a:r>
              <a:rPr lang="en-CA" sz="1000" b="1" dirty="0" smtClean="0">
                <a:solidFill>
                  <a:schemeClr val="bg2">
                    <a:lumMod val="75000"/>
                  </a:schemeClr>
                </a:solidFill>
              </a:rPr>
              <a:t>(Strait of Juan de Fuca)</a:t>
            </a:r>
            <a:endParaRPr lang="en-CA" sz="1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80647" y="3954951"/>
            <a:ext cx="8991600" cy="2134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63538" indent="-90488" algn="l" rtl="0" eaLnBrk="0" fontAlgn="base" hangingPunct="0">
              <a:spcBef>
                <a:spcPct val="0"/>
              </a:spcBef>
              <a:spcAft>
                <a:spcPct val="0"/>
              </a:spcAft>
              <a:defRPr sz="4000" b="0">
                <a:solidFill>
                  <a:srgbClr val="000000"/>
                </a:solidFill>
                <a:latin typeface="Calibri"/>
                <a:ea typeface="+mj-ea"/>
                <a:cs typeface="Calibri"/>
              </a:defRPr>
            </a:lvl1pPr>
            <a:lvl2pPr marL="363538" indent="-363538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4D"/>
                </a:solidFill>
                <a:latin typeface="Arial" charset="0"/>
              </a:defRPr>
            </a:lvl2pPr>
            <a:lvl3pPr marL="363538" indent="-363538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4D"/>
                </a:solidFill>
                <a:latin typeface="Arial" charset="0"/>
              </a:defRPr>
            </a:lvl3pPr>
            <a:lvl4pPr marL="363538" indent="-363538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4D"/>
                </a:solidFill>
                <a:latin typeface="Arial" charset="0"/>
              </a:defRPr>
            </a:lvl4pPr>
            <a:lvl5pPr marL="363538" indent="-363538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4D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indent="-1588" algn="ctr"/>
            <a:r>
              <a:rPr lang="en-CA" sz="4400" dirty="0" smtClean="0">
                <a:solidFill>
                  <a:schemeClr val="tx1"/>
                </a:solidFill>
              </a:rPr>
              <a:t>Detection, attribution of long-term change, and event attribution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829846"/>
            <a:ext cx="3613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Francis Zwiers</a:t>
            </a:r>
          </a:p>
          <a:p>
            <a:pPr algn="l"/>
            <a:r>
              <a:rPr lang="en-US" sz="1600" dirty="0" smtClean="0"/>
              <a:t>PCIC, University of Victoria</a:t>
            </a:r>
          </a:p>
          <a:p>
            <a:pPr algn="l"/>
            <a:r>
              <a:rPr lang="en-US" sz="1600" dirty="0" smtClean="0"/>
              <a:t>BIRS, 14 June 2016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28231342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concerns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Many studies still use ad-hoc methods for covariance matrix regularization (e.g., EOF-truncation)</a:t>
            </a:r>
          </a:p>
          <a:p>
            <a:pPr lvl="1"/>
            <a:r>
              <a:rPr lang="en-US" dirty="0" smtClean="0"/>
              <a:t>Some now use better approaches (e.g., the </a:t>
            </a:r>
            <a:r>
              <a:rPr lang="en-US" dirty="0" err="1" smtClean="0"/>
              <a:t>Ledoit</a:t>
            </a:r>
            <a:r>
              <a:rPr lang="en-US" dirty="0" smtClean="0"/>
              <a:t>-Wolf (</a:t>
            </a:r>
            <a:r>
              <a:rPr lang="en-US" dirty="0" smtClean="0">
                <a:hlinkClick r:id="rId2" action="ppaction://hlinkfile"/>
              </a:rPr>
              <a:t>2004</a:t>
            </a:r>
            <a:r>
              <a:rPr lang="en-US" dirty="0" smtClean="0"/>
              <a:t>) estimator) following </a:t>
            </a:r>
            <a:r>
              <a:rPr lang="en-US" dirty="0" err="1"/>
              <a:t>Ribes</a:t>
            </a:r>
            <a:r>
              <a:rPr lang="en-US" dirty="0"/>
              <a:t> et al (</a:t>
            </a:r>
            <a:r>
              <a:rPr lang="en-US" dirty="0">
                <a:hlinkClick r:id="rId3"/>
              </a:rPr>
              <a:t>2013a,</a:t>
            </a:r>
            <a:r>
              <a:rPr lang="en-US" dirty="0"/>
              <a:t> </a:t>
            </a:r>
            <a:r>
              <a:rPr lang="en-US" dirty="0">
                <a:hlinkClick r:id="rId4"/>
              </a:rPr>
              <a:t>2013b</a:t>
            </a:r>
            <a:r>
              <a:rPr lang="en-US" dirty="0" smtClean="0"/>
              <a:t>)</a:t>
            </a:r>
          </a:p>
          <a:p>
            <a:endParaRPr lang="en-US" sz="1000" dirty="0"/>
          </a:p>
          <a:p>
            <a:r>
              <a:rPr lang="en-US" sz="2600" dirty="0" smtClean="0"/>
              <a:t>Many studies do not discuss basic assumptions</a:t>
            </a:r>
          </a:p>
          <a:p>
            <a:pPr lvl="1"/>
            <a:r>
              <a:rPr lang="en-US" dirty="0" smtClean="0"/>
              <a:t>Key forcings have been identified (and thus there are no other confounding influences)</a:t>
            </a:r>
          </a:p>
          <a:p>
            <a:pPr lvl="1"/>
            <a:r>
              <a:rPr lang="en-US" dirty="0" smtClean="0"/>
              <a:t>Additivity of signals and noise, independence of noise on mean state</a:t>
            </a:r>
          </a:p>
          <a:p>
            <a:r>
              <a:rPr lang="en-US" sz="2600" dirty="0" smtClean="0"/>
              <a:t>Tendency to attribute based only on statistical evidence (see discussion in Mitchell et al., </a:t>
            </a:r>
            <a:r>
              <a:rPr lang="en-US" sz="2600" dirty="0" smtClean="0">
                <a:hlinkClick r:id="rId5"/>
              </a:rPr>
              <a:t>2001</a:t>
            </a:r>
            <a:r>
              <a:rPr lang="en-US" sz="2600" dirty="0" smtClean="0"/>
              <a:t>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270135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807-c053-185-lanzhou-white-pagoda-park-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251404" cy="6858000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41300" y="6235270"/>
            <a:ext cx="2138516" cy="246221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CA" sz="1000" b="1" i="1" dirty="0">
                <a:solidFill>
                  <a:schemeClr val="bg1">
                    <a:lumMod val="65000"/>
                  </a:schemeClr>
                </a:solidFill>
              </a:rPr>
              <a:t>Photo: F. </a:t>
            </a:r>
            <a:r>
              <a:rPr lang="en-CA" sz="1000" b="1" i="1" dirty="0" smtClean="0">
                <a:solidFill>
                  <a:schemeClr val="bg1">
                    <a:lumMod val="65000"/>
                  </a:schemeClr>
                </a:solidFill>
              </a:rPr>
              <a:t>Zwiers </a:t>
            </a:r>
            <a:r>
              <a:rPr lang="en-CA" sz="1000" b="1" dirty="0" smtClean="0">
                <a:solidFill>
                  <a:schemeClr val="bg1">
                    <a:lumMod val="65000"/>
                  </a:schemeClr>
                </a:solidFill>
              </a:rPr>
              <a:t>(Lanzhou)</a:t>
            </a:r>
            <a:endParaRPr lang="en-CA" sz="1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812"/>
            <a:ext cx="9144000" cy="1201509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D&amp;A of changes in extremes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         - a temperature example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81491"/>
            <a:ext cx="9144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   See </a:t>
            </a:r>
            <a:r>
              <a:rPr lang="en-US" sz="1800" dirty="0" smtClean="0">
                <a:hlinkClick r:id="rId4"/>
              </a:rPr>
              <a:t>WCRP summer school on extremes</a:t>
            </a:r>
            <a:r>
              <a:rPr lang="en-US" sz="1800" dirty="0" smtClean="0"/>
              <a:t>, ICTP, July, 2014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5282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10"/>
          <p:cNvSpPr>
            <a:spLocks noChangeArrowheads="1"/>
          </p:cNvSpPr>
          <p:nvPr/>
        </p:nvSpPr>
        <p:spPr bwMode="auto">
          <a:xfrm>
            <a:off x="5392738" y="990600"/>
            <a:ext cx="1154112" cy="889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" name="Title 6"/>
          <p:cNvSpPr>
            <a:spLocks noGrp="1"/>
          </p:cNvSpPr>
          <p:nvPr>
            <p:ph type="title"/>
          </p:nvPr>
        </p:nvSpPr>
        <p:spPr>
          <a:xfrm>
            <a:off x="0" y="404813"/>
            <a:ext cx="9144000" cy="685800"/>
          </a:xfrm>
          <a:noFill/>
        </p:spPr>
        <p:txBody>
          <a:bodyPr>
            <a:noAutofit/>
          </a:bodyPr>
          <a:lstStyle/>
          <a:p>
            <a:pPr indent="0" eaLnBrk="1" hangingPunct="1"/>
            <a:r>
              <a:rPr lang="en-CA" sz="3200" dirty="0" smtClean="0"/>
              <a:t>An approach to D&amp;A on extremes using EV theory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86182"/>
            <a:ext cx="8229600" cy="5413437"/>
          </a:xfrm>
        </p:spPr>
        <p:txBody>
          <a:bodyPr>
            <a:normAutofit/>
          </a:bodyPr>
          <a:lstStyle/>
          <a:p>
            <a:r>
              <a:rPr lang="en-CA" dirty="0" smtClean="0"/>
              <a:t>Several available indices are “block maxima” </a:t>
            </a:r>
          </a:p>
          <a:p>
            <a:pPr lvl="1"/>
            <a:r>
              <a:rPr lang="en-CA" dirty="0" smtClean="0"/>
              <a:t>Temperature: </a:t>
            </a:r>
            <a:r>
              <a:rPr lang="en-CA" dirty="0" err="1" smtClean="0"/>
              <a:t>TNn</a:t>
            </a:r>
            <a:r>
              <a:rPr lang="en-CA" dirty="0"/>
              <a:t>, </a:t>
            </a:r>
            <a:r>
              <a:rPr lang="en-CA" dirty="0" err="1"/>
              <a:t>TXn</a:t>
            </a:r>
            <a:r>
              <a:rPr lang="en-CA" dirty="0"/>
              <a:t>, </a:t>
            </a:r>
            <a:r>
              <a:rPr lang="en-CA" dirty="0" err="1"/>
              <a:t>TNx</a:t>
            </a:r>
            <a:r>
              <a:rPr lang="en-CA" dirty="0" smtClean="0"/>
              <a:t>, </a:t>
            </a:r>
            <a:r>
              <a:rPr lang="en-CA" dirty="0" err="1" smtClean="0"/>
              <a:t>TXx</a:t>
            </a:r>
            <a:endParaRPr lang="en-CA" dirty="0"/>
          </a:p>
          <a:p>
            <a:pPr lvl="1"/>
            <a:r>
              <a:rPr lang="en-CA" dirty="0" smtClean="0"/>
              <a:t>Precipitation: RX1day, RX5day</a:t>
            </a:r>
          </a:p>
          <a:p>
            <a:r>
              <a:rPr lang="en-CA" dirty="0" smtClean="0"/>
              <a:t>Suggests using the “Generalized Extreme Value” (GEV) distribution, and</a:t>
            </a:r>
            <a:r>
              <a:rPr lang="en-CA" dirty="0"/>
              <a:t> </a:t>
            </a:r>
            <a:r>
              <a:rPr lang="en-CA" dirty="0" smtClean="0"/>
              <a:t>incorporating the effects of forcing via its parameters </a:t>
            </a:r>
          </a:p>
          <a:p>
            <a:r>
              <a:rPr lang="en-CA" dirty="0" smtClean="0"/>
              <a:t>An example is </a:t>
            </a:r>
            <a:r>
              <a:rPr lang="en-CA" dirty="0"/>
              <a:t>Zwiers et al,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hlinkClick r:id="rId3"/>
              </a:rPr>
              <a:t>2011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endParaRPr lang="en-CA" dirty="0" smtClean="0"/>
          </a:p>
          <a:p>
            <a:endParaRPr lang="en-CA" dirty="0"/>
          </a:p>
          <a:p>
            <a:pPr lvl="1"/>
            <a:endParaRPr lang="en-CA" dirty="0" smtClean="0"/>
          </a:p>
          <a:p>
            <a:pPr lvl="1"/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372330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14739" y="313428"/>
            <a:ext cx="8326536" cy="6329938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CA" sz="2800" dirty="0" smtClean="0"/>
              <a:t>GEV distribution</a:t>
            </a:r>
          </a:p>
          <a:p>
            <a:pPr marL="642938" lvl="1" indent="-185738" algn="l">
              <a:buFontTx/>
              <a:buChar char="•"/>
            </a:pPr>
            <a:endParaRPr lang="en-CA" sz="800" dirty="0" smtClean="0"/>
          </a:p>
          <a:p>
            <a:pPr marL="642938" lvl="1" indent="-185738" algn="l">
              <a:spcAft>
                <a:spcPts val="400"/>
              </a:spcAft>
              <a:buFontTx/>
              <a:buChar char="•"/>
            </a:pPr>
            <a:r>
              <a:rPr lang="en-CA" sz="2000" dirty="0" smtClean="0"/>
              <a:t>Based on limit theory which predicts that the distribution of block maxima will converge to a </a:t>
            </a:r>
            <a:r>
              <a:rPr lang="en-CA" sz="2000" i="1" dirty="0" smtClean="0"/>
              <a:t>Generalized Extreme Value </a:t>
            </a:r>
            <a:r>
              <a:rPr lang="en-CA" sz="2000" dirty="0" smtClean="0"/>
              <a:t>distribution as blocks become large</a:t>
            </a:r>
          </a:p>
          <a:p>
            <a:pPr marL="642938" lvl="1" indent="-185738" algn="l">
              <a:buFontTx/>
              <a:buChar char="•"/>
            </a:pPr>
            <a:r>
              <a:rPr lang="en-CA" sz="2000" dirty="0" smtClean="0"/>
              <a:t>Distribution function</a:t>
            </a:r>
          </a:p>
          <a:p>
            <a:pPr marL="642938" lvl="1" indent="-185738" algn="l">
              <a:buFontTx/>
              <a:buChar char="•"/>
            </a:pPr>
            <a:endParaRPr lang="en-CA" sz="2000" dirty="0"/>
          </a:p>
          <a:p>
            <a:pPr marL="642938" lvl="1" indent="-185738" algn="l">
              <a:buFontTx/>
              <a:buChar char="•"/>
            </a:pPr>
            <a:endParaRPr lang="en-CA" sz="2000" dirty="0" smtClean="0"/>
          </a:p>
          <a:p>
            <a:pPr marL="642938" lvl="1" indent="-185738" algn="l">
              <a:buFontTx/>
              <a:buChar char="•"/>
            </a:pPr>
            <a:endParaRPr lang="en-CA" sz="2000" dirty="0" smtClean="0"/>
          </a:p>
          <a:p>
            <a:pPr marL="642938" lvl="1" indent="-185738" algn="l">
              <a:buFontTx/>
              <a:buChar char="•"/>
            </a:pPr>
            <a:endParaRPr lang="en-CA" sz="2000" dirty="0"/>
          </a:p>
          <a:p>
            <a:pPr marL="642938" lvl="1" indent="-185738" algn="l">
              <a:buFontTx/>
              <a:buChar char="•"/>
            </a:pPr>
            <a:r>
              <a:rPr lang="en-CA" sz="2000" i="1" dirty="0" smtClean="0">
                <a:latin typeface="Times"/>
                <a:cs typeface="Times"/>
              </a:rPr>
              <a:t>m</a:t>
            </a:r>
            <a:r>
              <a:rPr lang="en-CA" sz="2000" dirty="0" smtClean="0"/>
              <a:t>-block return value (blocks are often years)</a:t>
            </a:r>
          </a:p>
          <a:p>
            <a:pPr lvl="1" algn="l"/>
            <a:r>
              <a:rPr lang="en-CA" sz="1800" dirty="0" smtClean="0"/>
              <a:t> </a:t>
            </a:r>
            <a:endParaRPr lang="en-CA" sz="1800" dirty="0"/>
          </a:p>
          <a:p>
            <a:pPr marL="642938" lvl="1" indent="-185738" algn="l">
              <a:buFontTx/>
              <a:buChar char="•"/>
            </a:pPr>
            <a:endParaRPr lang="en-CA" sz="2000" dirty="0" smtClean="0"/>
          </a:p>
          <a:p>
            <a:pPr marL="642938" lvl="1" indent="-185738" algn="l">
              <a:buFontTx/>
              <a:buChar char="•"/>
            </a:pPr>
            <a:endParaRPr lang="en-CA" sz="2000" dirty="0"/>
          </a:p>
          <a:p>
            <a:pPr marL="642938" lvl="1" indent="-185738" algn="l">
              <a:buFontTx/>
              <a:buChar char="•"/>
            </a:pPr>
            <a:endParaRPr lang="en-CA" sz="2000" dirty="0" smtClean="0"/>
          </a:p>
          <a:p>
            <a:pPr marL="642938" lvl="1" indent="-185738" algn="l">
              <a:buFontTx/>
              <a:buChar char="•"/>
            </a:pPr>
            <a:endParaRPr lang="en-CA" sz="2000" dirty="0"/>
          </a:p>
          <a:p>
            <a:pPr marL="642938" lvl="1" indent="-185738" algn="l">
              <a:buFontTx/>
              <a:buChar char="•"/>
            </a:pPr>
            <a:r>
              <a:rPr lang="en-CA" sz="2000" dirty="0" smtClean="0"/>
              <a:t>Density function</a:t>
            </a:r>
          </a:p>
          <a:p>
            <a:pPr marL="642938" lvl="1" indent="-185738" algn="l">
              <a:buFontTx/>
              <a:buChar char="•"/>
            </a:pPr>
            <a:endParaRPr lang="en-CA" sz="2000" dirty="0"/>
          </a:p>
          <a:p>
            <a:pPr lvl="1" algn="l"/>
            <a:endParaRPr lang="en-CA" dirty="0" smtClean="0"/>
          </a:p>
          <a:p>
            <a:pPr marL="642938" lvl="1" indent="-185738" algn="l">
              <a:buFontTx/>
              <a:buChar char="•"/>
            </a:pPr>
            <a:endParaRPr lang="en-CA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1761149"/>
              </p:ext>
            </p:extLst>
          </p:nvPr>
        </p:nvGraphicFramePr>
        <p:xfrm>
          <a:off x="177774" y="5589015"/>
          <a:ext cx="8874125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Document" r:id="rId4" imgW="10972800" imgH="1422400" progId="Word.Document.12">
                  <p:embed/>
                </p:oleObj>
              </mc:Choice>
              <mc:Fallback>
                <p:oleObj name="Document" r:id="rId4" imgW="10972800" imgH="1422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7774" y="5589015"/>
                        <a:ext cx="8874125" cy="1146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5421276"/>
              </p:ext>
            </p:extLst>
          </p:nvPr>
        </p:nvGraphicFramePr>
        <p:xfrm>
          <a:off x="1060857" y="2217814"/>
          <a:ext cx="6654800" cy="110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Document" r:id="rId7" imgW="8229600" imgH="1371600" progId="Word.Document.12">
                  <p:embed/>
                </p:oleObj>
              </mc:Choice>
              <mc:Fallback>
                <p:oleObj name="Document" r:id="rId7" imgW="8229600" imgH="1371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60857" y="2217814"/>
                        <a:ext cx="6654800" cy="1103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0955191"/>
              </p:ext>
            </p:extLst>
          </p:nvPr>
        </p:nvGraphicFramePr>
        <p:xfrm>
          <a:off x="1060857" y="3807982"/>
          <a:ext cx="6654800" cy="121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Document" r:id="rId10" imgW="8229600" imgH="1511300" progId="Word.Document.12">
                  <p:embed/>
                </p:oleObj>
              </mc:Choice>
              <mc:Fallback>
                <p:oleObj name="Document" r:id="rId10" imgW="8229600" imgH="1511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60857" y="3807982"/>
                        <a:ext cx="6654800" cy="1216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032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10"/>
          <p:cNvSpPr>
            <a:spLocks noChangeArrowheads="1"/>
          </p:cNvSpPr>
          <p:nvPr/>
        </p:nvSpPr>
        <p:spPr bwMode="auto">
          <a:xfrm>
            <a:off x="5392738" y="990600"/>
            <a:ext cx="1154112" cy="889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" name="Title 6"/>
          <p:cNvSpPr>
            <a:spLocks noGrp="1"/>
          </p:cNvSpPr>
          <p:nvPr>
            <p:ph type="title"/>
          </p:nvPr>
        </p:nvSpPr>
        <p:spPr>
          <a:xfrm>
            <a:off x="0" y="404813"/>
            <a:ext cx="9144000" cy="685800"/>
          </a:xfrm>
          <a:noFill/>
        </p:spPr>
        <p:txBody>
          <a:bodyPr>
            <a:noAutofit/>
          </a:bodyPr>
          <a:lstStyle/>
          <a:p>
            <a:pPr indent="0" eaLnBrk="1" hangingPunct="1"/>
            <a:r>
              <a:rPr lang="en-CA" sz="3200" dirty="0" smtClean="0"/>
              <a:t>Working assumption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86182"/>
            <a:ext cx="8229600" cy="5413437"/>
          </a:xfrm>
        </p:spPr>
        <p:txBody>
          <a:bodyPr>
            <a:normAutofit/>
          </a:bodyPr>
          <a:lstStyle/>
          <a:p>
            <a:r>
              <a:rPr lang="en-CA" dirty="0" smtClean="0"/>
              <a:t>External forcing affects only the GEV location parameter </a:t>
            </a:r>
            <a:r>
              <a:rPr lang="en-CA" i="1" dirty="0" smtClean="0">
                <a:latin typeface="Times"/>
                <a:cs typeface="Times"/>
              </a:rPr>
              <a:t>μ</a:t>
            </a:r>
          </a:p>
          <a:p>
            <a:endParaRPr lang="en-CA" dirty="0"/>
          </a:p>
          <a:p>
            <a:r>
              <a:rPr lang="en-CA" dirty="0"/>
              <a:t>Parallel to the regression approach</a:t>
            </a:r>
          </a:p>
          <a:p>
            <a:pPr lvl="1"/>
            <a:r>
              <a:rPr lang="en-CA" dirty="0" smtClean="0"/>
              <a:t>Estimates the conditional mean (“location parameter”) of the Gaussian distribution</a:t>
            </a:r>
            <a:endParaRPr lang="en-CA" dirty="0"/>
          </a:p>
          <a:p>
            <a:pPr lvl="1"/>
            <a:endParaRPr lang="en-CA" dirty="0" smtClean="0"/>
          </a:p>
          <a:p>
            <a:pPr lvl="1"/>
            <a:endParaRPr lang="en-CA" dirty="0" smtClean="0"/>
          </a:p>
          <a:p>
            <a:pPr lvl="1"/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160001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14739" y="313428"/>
            <a:ext cx="8488404" cy="6350456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CA" sz="2800" dirty="0" smtClean="0"/>
              <a:t>How do we get the expected pattern of change in </a:t>
            </a:r>
            <a:r>
              <a:rPr lang="en-CA" sz="3200" i="1" dirty="0">
                <a:solidFill>
                  <a:prstClr val="black"/>
                </a:solidFill>
                <a:latin typeface="Times"/>
                <a:cs typeface="Times"/>
              </a:rPr>
              <a:t>μ</a:t>
            </a:r>
            <a:r>
              <a:rPr lang="en-CA" sz="2800" dirty="0" smtClean="0"/>
              <a:t>?</a:t>
            </a:r>
          </a:p>
          <a:p>
            <a:pPr algn="l"/>
            <a:endParaRPr lang="en-CA" dirty="0" smtClean="0"/>
          </a:p>
          <a:p>
            <a:pPr marL="642938" lvl="1" indent="-185738" algn="l">
              <a:spcAft>
                <a:spcPts val="400"/>
              </a:spcAft>
              <a:buFontTx/>
              <a:buChar char="•"/>
            </a:pPr>
            <a:r>
              <a:rPr lang="en-CA" dirty="0" smtClean="0"/>
              <a:t>For a given climate model and forcing, assume M runs</a:t>
            </a:r>
          </a:p>
          <a:p>
            <a:pPr marL="642938" lvl="1" indent="-185738" algn="l">
              <a:spcAft>
                <a:spcPts val="400"/>
              </a:spcAft>
              <a:buFontTx/>
              <a:buChar char="•"/>
            </a:pPr>
            <a:endParaRPr lang="en-CA" sz="1200" dirty="0" smtClean="0"/>
          </a:p>
          <a:p>
            <a:pPr marL="642938" lvl="1" indent="-185738" algn="l">
              <a:buFontTx/>
              <a:buChar char="•"/>
            </a:pPr>
            <a:r>
              <a:rPr lang="en-CA" dirty="0" smtClean="0"/>
              <a:t>10M years of output for each decade</a:t>
            </a:r>
          </a:p>
          <a:p>
            <a:pPr marL="642938" lvl="1" indent="-185738" algn="l">
              <a:buFontTx/>
              <a:buChar char="•"/>
            </a:pPr>
            <a:endParaRPr lang="en-CA" sz="1200" dirty="0" smtClean="0"/>
          </a:p>
          <a:p>
            <a:pPr lvl="2" algn="l"/>
            <a:r>
              <a:rPr lang="en-CA" dirty="0">
                <a:latin typeface="+mn-lt"/>
                <a:cs typeface="Times"/>
              </a:rPr>
              <a:t> </a:t>
            </a:r>
            <a:r>
              <a:rPr lang="en-CA" dirty="0" smtClean="0">
                <a:latin typeface="+mn-lt"/>
                <a:cs typeface="Times"/>
              </a:rPr>
              <a:t>      </a:t>
            </a:r>
            <a:r>
              <a:rPr lang="en-CA" dirty="0" smtClean="0">
                <a:latin typeface="+mn-lt"/>
                <a:cs typeface="Times"/>
                <a:sym typeface="Wingdings"/>
              </a:rPr>
              <a:t> </a:t>
            </a:r>
            <a:r>
              <a:rPr lang="en-CA" dirty="0" smtClean="0">
                <a:latin typeface="+mn-lt"/>
                <a:cs typeface="Times"/>
              </a:rPr>
              <a:t>10M</a:t>
            </a:r>
            <a:r>
              <a:rPr lang="en-CA" dirty="0" smtClean="0">
                <a:latin typeface="Times"/>
                <a:cs typeface="Times"/>
              </a:rPr>
              <a:t> </a:t>
            </a:r>
            <a:r>
              <a:rPr lang="en-CA" dirty="0" smtClean="0"/>
              <a:t>block maxima </a:t>
            </a:r>
            <a:r>
              <a:rPr lang="en-CA" sz="2800" i="1" dirty="0" err="1" smtClean="0">
                <a:latin typeface="Times"/>
                <a:cs typeface="Times"/>
              </a:rPr>
              <a:t>x</a:t>
            </a:r>
            <a:r>
              <a:rPr lang="en-CA" sz="2800" i="1" baseline="-25000" dirty="0" err="1">
                <a:latin typeface="Times"/>
                <a:cs typeface="Times"/>
              </a:rPr>
              <a:t>t</a:t>
            </a:r>
            <a:r>
              <a:rPr lang="en-CA" sz="2800" i="1" baseline="-25000" dirty="0" err="1" smtClean="0">
                <a:latin typeface="Times"/>
                <a:cs typeface="Times"/>
              </a:rPr>
              <a:t>lk</a:t>
            </a:r>
            <a:r>
              <a:rPr lang="en-CA" i="1" baseline="-25000" dirty="0" smtClean="0">
                <a:latin typeface="Times"/>
                <a:cs typeface="Times"/>
              </a:rPr>
              <a:t> </a:t>
            </a:r>
            <a:r>
              <a:rPr lang="en-CA" dirty="0" smtClean="0"/>
              <a:t>for decade </a:t>
            </a:r>
            <a:r>
              <a:rPr lang="en-CA" sz="2800" i="1" dirty="0" smtClean="0">
                <a:latin typeface="Times"/>
                <a:cs typeface="Times"/>
              </a:rPr>
              <a:t>t</a:t>
            </a:r>
            <a:r>
              <a:rPr lang="en-CA" i="1" dirty="0" smtClean="0">
                <a:latin typeface="Times"/>
                <a:cs typeface="Times"/>
              </a:rPr>
              <a:t> </a:t>
            </a:r>
            <a:r>
              <a:rPr lang="en-CA" dirty="0" smtClean="0"/>
              <a:t>at grid box </a:t>
            </a:r>
            <a:r>
              <a:rPr lang="en-CA" i="1" dirty="0" smtClean="0">
                <a:latin typeface="Times"/>
                <a:cs typeface="Times"/>
              </a:rPr>
              <a:t>k</a:t>
            </a:r>
          </a:p>
          <a:p>
            <a:pPr lvl="2" algn="l"/>
            <a:endParaRPr lang="en-CA" sz="1200" i="1" dirty="0" smtClean="0">
              <a:latin typeface="Times"/>
              <a:cs typeface="Times"/>
            </a:endParaRPr>
          </a:p>
          <a:p>
            <a:pPr lvl="2" algn="l"/>
            <a:r>
              <a:rPr lang="en-CA" i="1" dirty="0" smtClean="0">
                <a:latin typeface="Times"/>
                <a:cs typeface="Times"/>
              </a:rPr>
              <a:t>	</a:t>
            </a:r>
            <a:r>
              <a:rPr lang="en-CA" sz="2800" i="1" dirty="0" smtClean="0">
                <a:latin typeface="Times"/>
                <a:cs typeface="Times"/>
              </a:rPr>
              <a:t>t</a:t>
            </a:r>
            <a:r>
              <a:rPr lang="en-CA" i="1" dirty="0" smtClean="0">
                <a:latin typeface="Times"/>
                <a:cs typeface="Times"/>
              </a:rPr>
              <a:t>=1, … , N </a:t>
            </a:r>
            <a:r>
              <a:rPr lang="en-CA" dirty="0" smtClean="0">
                <a:latin typeface="+mn-lt"/>
                <a:cs typeface="Times"/>
              </a:rPr>
              <a:t>decades</a:t>
            </a:r>
            <a:endParaRPr lang="en-CA" i="1" dirty="0">
              <a:latin typeface="Times"/>
              <a:cs typeface="Times"/>
            </a:endParaRPr>
          </a:p>
          <a:p>
            <a:pPr lvl="2" algn="l"/>
            <a:r>
              <a:rPr lang="en-CA" i="1" dirty="0" smtClean="0">
                <a:latin typeface="Times"/>
                <a:cs typeface="Times"/>
              </a:rPr>
              <a:t>            l=1, … , 10M </a:t>
            </a:r>
            <a:r>
              <a:rPr lang="en-CA" dirty="0" smtClean="0">
                <a:latin typeface="+mn-lt"/>
                <a:cs typeface="Times"/>
              </a:rPr>
              <a:t>simulated years for decade</a:t>
            </a:r>
            <a:r>
              <a:rPr lang="en-CA" i="1" dirty="0" smtClean="0">
                <a:latin typeface="+mn-lt"/>
                <a:cs typeface="Times"/>
              </a:rPr>
              <a:t> </a:t>
            </a:r>
            <a:r>
              <a:rPr lang="en-CA" sz="2800" i="1" dirty="0" smtClean="0">
                <a:latin typeface="Times"/>
                <a:cs typeface="Times"/>
              </a:rPr>
              <a:t>t</a:t>
            </a:r>
            <a:endParaRPr lang="en-CA" i="1" dirty="0" smtClean="0">
              <a:latin typeface="Times"/>
              <a:cs typeface="Times"/>
            </a:endParaRPr>
          </a:p>
          <a:p>
            <a:pPr marL="642938" lvl="1" indent="-185738" algn="l">
              <a:buFontTx/>
              <a:buChar char="•"/>
            </a:pPr>
            <a:endParaRPr lang="en-CA" sz="2000" dirty="0" smtClean="0"/>
          </a:p>
          <a:p>
            <a:pPr marL="642938" lvl="1" indent="-185738" algn="l">
              <a:buFontTx/>
              <a:buChar char="•"/>
            </a:pPr>
            <a:r>
              <a:rPr lang="en-CA" dirty="0" smtClean="0"/>
              <a:t>Use these 10M block maxima to estimate GEV parameters for decade </a:t>
            </a:r>
            <a:r>
              <a:rPr lang="en-CA" sz="2800" i="1" dirty="0" smtClean="0">
                <a:latin typeface="Times"/>
                <a:cs typeface="Times"/>
              </a:rPr>
              <a:t>t</a:t>
            </a:r>
            <a:r>
              <a:rPr lang="en-CA" dirty="0" smtClean="0"/>
              <a:t> at grid box </a:t>
            </a:r>
            <a:r>
              <a:rPr lang="en-CA" i="1" dirty="0" smtClean="0">
                <a:latin typeface="Times"/>
                <a:cs typeface="Times"/>
              </a:rPr>
              <a:t>k</a:t>
            </a:r>
          </a:p>
          <a:p>
            <a:pPr lvl="1" algn="l"/>
            <a:endParaRPr lang="en-CA" sz="1600" dirty="0">
              <a:cs typeface="Times"/>
              <a:sym typeface="Wingdings"/>
            </a:endParaRPr>
          </a:p>
          <a:p>
            <a:pPr lvl="1" algn="l"/>
            <a:r>
              <a:rPr lang="en-CA" dirty="0" smtClean="0">
                <a:cs typeface="Times"/>
                <a:sym typeface="Wingdings"/>
              </a:rPr>
              <a:t> </a:t>
            </a:r>
            <a:r>
              <a:rPr lang="en-CA" dirty="0">
                <a:cs typeface="Times"/>
                <a:sym typeface="Wingdings"/>
              </a:rPr>
              <a:t>estimate N+2 parameters </a:t>
            </a:r>
            <a:r>
              <a:rPr lang="en-CA" i="1" dirty="0" err="1" smtClean="0">
                <a:latin typeface="Times"/>
                <a:cs typeface="Times"/>
              </a:rPr>
              <a:t>μ</a:t>
            </a:r>
            <a:r>
              <a:rPr lang="en-CA" i="1" baseline="-25000" dirty="0" err="1" smtClean="0">
                <a:latin typeface="Times"/>
                <a:cs typeface="Times"/>
              </a:rPr>
              <a:t>tk</a:t>
            </a:r>
            <a:r>
              <a:rPr lang="en-CA" dirty="0">
                <a:cs typeface="Times"/>
              </a:rPr>
              <a:t>, </a:t>
            </a:r>
            <a:r>
              <a:rPr lang="en-CA" i="1" dirty="0" err="1">
                <a:latin typeface="Times"/>
                <a:cs typeface="Times"/>
              </a:rPr>
              <a:t>σ</a:t>
            </a:r>
            <a:r>
              <a:rPr lang="en-CA" i="1" baseline="-25000" dirty="0" err="1">
                <a:latin typeface="Times"/>
                <a:cs typeface="Times"/>
              </a:rPr>
              <a:t>k</a:t>
            </a:r>
            <a:r>
              <a:rPr lang="en-CA" dirty="0">
                <a:cs typeface="Times"/>
              </a:rPr>
              <a:t> and </a:t>
            </a:r>
            <a:r>
              <a:rPr lang="en-CA" i="1" dirty="0" err="1">
                <a:latin typeface="Times"/>
                <a:cs typeface="Times"/>
              </a:rPr>
              <a:t>ξ</a:t>
            </a:r>
            <a:r>
              <a:rPr lang="en-CA" i="1" baseline="-25000" dirty="0" err="1">
                <a:latin typeface="Times"/>
                <a:cs typeface="Times"/>
              </a:rPr>
              <a:t>k</a:t>
            </a:r>
            <a:r>
              <a:rPr lang="en-CA" dirty="0">
                <a:cs typeface="Times"/>
              </a:rPr>
              <a:t> at each grid box</a:t>
            </a:r>
          </a:p>
          <a:p>
            <a:pPr marL="642938" lvl="1" indent="-185738" algn="l">
              <a:buFontTx/>
              <a:buChar char="•"/>
            </a:pPr>
            <a:endParaRPr lang="en-CA" sz="1600" dirty="0" smtClean="0">
              <a:cs typeface="Times"/>
            </a:endParaRPr>
          </a:p>
          <a:p>
            <a:pPr marL="642938" lvl="1" indent="-185738" algn="l">
              <a:buFontTx/>
              <a:buChar char="•"/>
            </a:pPr>
            <a:r>
              <a:rPr lang="en-CA" dirty="0" smtClean="0">
                <a:cs typeface="Times"/>
              </a:rPr>
              <a:t>Do this via maximum likelihood</a:t>
            </a:r>
          </a:p>
          <a:p>
            <a:pPr lvl="1" algn="l"/>
            <a:r>
              <a:rPr lang="en-CA" dirty="0" smtClean="0"/>
              <a:t> 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8914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14739" y="1003944"/>
            <a:ext cx="8488404" cy="5570755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/>
            <a:endParaRPr lang="en-CA" dirty="0"/>
          </a:p>
          <a:p>
            <a:pPr marL="0" lvl="1" algn="l"/>
            <a:r>
              <a:rPr lang="en-CA" dirty="0" smtClean="0">
                <a:cs typeface="Times"/>
              </a:rPr>
              <a:t>Maximize the joint likelihood</a:t>
            </a:r>
          </a:p>
          <a:p>
            <a:pPr marL="642938" lvl="1" indent="-185738" algn="l">
              <a:buFontTx/>
              <a:buChar char="•"/>
            </a:pPr>
            <a:endParaRPr lang="en-CA" sz="2000" dirty="0">
              <a:cs typeface="Times"/>
            </a:endParaRPr>
          </a:p>
          <a:p>
            <a:pPr marL="642938" lvl="1" indent="-185738" algn="l">
              <a:buFontTx/>
              <a:buChar char="•"/>
            </a:pPr>
            <a:endParaRPr lang="en-CA" sz="2000" dirty="0" smtClean="0">
              <a:cs typeface="Times"/>
            </a:endParaRPr>
          </a:p>
          <a:p>
            <a:pPr marL="642938" lvl="1" indent="-185738" algn="l">
              <a:buFontTx/>
              <a:buChar char="•"/>
            </a:pPr>
            <a:endParaRPr lang="en-CA" sz="2000" dirty="0">
              <a:cs typeface="Times"/>
            </a:endParaRPr>
          </a:p>
          <a:p>
            <a:pPr marL="642938" lvl="1" indent="-185738" algn="l">
              <a:buFontTx/>
              <a:buChar char="•"/>
            </a:pPr>
            <a:endParaRPr lang="en-CA" sz="2000" dirty="0" smtClean="0">
              <a:cs typeface="Times"/>
            </a:endParaRPr>
          </a:p>
          <a:p>
            <a:pPr lvl="1" algn="l"/>
            <a:r>
              <a:rPr lang="en-CA" sz="2000" dirty="0">
                <a:cs typeface="Times"/>
              </a:rPr>
              <a:t> </a:t>
            </a:r>
            <a:r>
              <a:rPr lang="en-CA" sz="2000" dirty="0" smtClean="0">
                <a:cs typeface="Times"/>
              </a:rPr>
              <a:t>  </a:t>
            </a:r>
            <a:endParaRPr lang="en-CA" sz="2000" dirty="0">
              <a:cs typeface="Times"/>
            </a:endParaRPr>
          </a:p>
          <a:p>
            <a:pPr lvl="1" algn="l"/>
            <a:endParaRPr lang="en-CA" sz="2000" dirty="0" smtClean="0">
              <a:cs typeface="Times"/>
            </a:endParaRPr>
          </a:p>
          <a:p>
            <a:pPr lvl="1" algn="l"/>
            <a:endParaRPr lang="en-CA" sz="2000" dirty="0" smtClean="0">
              <a:cs typeface="Times"/>
            </a:endParaRPr>
          </a:p>
          <a:p>
            <a:pPr lvl="1" algn="l"/>
            <a:endParaRPr lang="en-CA" dirty="0" smtClean="0">
              <a:cs typeface="Times"/>
            </a:endParaRPr>
          </a:p>
          <a:p>
            <a:pPr lvl="1" algn="l"/>
            <a:r>
              <a:rPr lang="en-CA" dirty="0" smtClean="0">
                <a:cs typeface="Times"/>
              </a:rPr>
              <a:t>Equivalently, minimize the negative log-likelihood</a:t>
            </a:r>
          </a:p>
          <a:p>
            <a:pPr lvl="1" algn="l"/>
            <a:endParaRPr lang="en-CA" dirty="0">
              <a:cs typeface="Times"/>
            </a:endParaRPr>
          </a:p>
          <a:p>
            <a:pPr lvl="1" algn="l"/>
            <a:endParaRPr lang="en-CA" dirty="0" smtClean="0">
              <a:cs typeface="Times"/>
            </a:endParaRPr>
          </a:p>
          <a:p>
            <a:pPr lvl="1" algn="l"/>
            <a:endParaRPr lang="en-CA" dirty="0">
              <a:cs typeface="Times"/>
            </a:endParaRPr>
          </a:p>
          <a:p>
            <a:pPr lvl="1" algn="l"/>
            <a:endParaRPr lang="en-CA" dirty="0" smtClean="0">
              <a:cs typeface="Times"/>
            </a:endParaRPr>
          </a:p>
          <a:p>
            <a:pPr lvl="1" algn="l"/>
            <a:r>
              <a:rPr lang="en-CA" dirty="0" smtClean="0">
                <a:cs typeface="Times"/>
              </a:rPr>
              <a:t>Do this at individual grid boxes k</a:t>
            </a:r>
            <a:r>
              <a:rPr lang="en-CA" dirty="0" smtClean="0"/>
              <a:t>    </a:t>
            </a:r>
            <a:endParaRPr lang="en-CA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6187854"/>
              </p:ext>
            </p:extLst>
          </p:nvPr>
        </p:nvGraphicFramePr>
        <p:xfrm>
          <a:off x="128588" y="4800257"/>
          <a:ext cx="8874125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Document" r:id="rId4" imgW="10972800" imgH="1231900" progId="Word.Document.12">
                  <p:embed/>
                </p:oleObj>
              </mc:Choice>
              <mc:Fallback>
                <p:oleObj name="Document" r:id="rId4" imgW="10972800" imgH="1231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8588" y="4800257"/>
                        <a:ext cx="8874125" cy="995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0" y="404813"/>
            <a:ext cx="9144000" cy="685800"/>
          </a:xfrm>
          <a:noFill/>
        </p:spPr>
        <p:txBody>
          <a:bodyPr>
            <a:noAutofit/>
          </a:bodyPr>
          <a:lstStyle/>
          <a:p>
            <a:pPr marL="266700" indent="0" eaLnBrk="1" hangingPunct="1"/>
            <a:r>
              <a:rPr lang="en-CA" sz="3200" dirty="0" smtClean="0"/>
              <a:t>Maximum likelihood estimation of </a:t>
            </a:r>
            <a:r>
              <a:rPr lang="en-CA" sz="3200" i="1" dirty="0" err="1" smtClean="0">
                <a:latin typeface="Times"/>
                <a:cs typeface="Times"/>
              </a:rPr>
              <a:t>μ</a:t>
            </a:r>
            <a:r>
              <a:rPr lang="en-CA" sz="3200" i="1" baseline="-25000" dirty="0" err="1" smtClean="0">
                <a:latin typeface="Times"/>
                <a:cs typeface="Times"/>
              </a:rPr>
              <a:t>tk</a:t>
            </a:r>
            <a:r>
              <a:rPr lang="en-CA" sz="3200" i="1" dirty="0" smtClean="0">
                <a:latin typeface="Times"/>
                <a:cs typeface="Times"/>
              </a:rPr>
              <a:t>,</a:t>
            </a:r>
            <a:r>
              <a:rPr lang="en-CA" sz="3200" i="1" baseline="-25000" dirty="0" smtClean="0">
                <a:latin typeface="Times"/>
                <a:cs typeface="Times"/>
              </a:rPr>
              <a:t> </a:t>
            </a:r>
            <a:r>
              <a:rPr lang="en-CA" sz="3200" i="1" dirty="0" err="1" smtClean="0">
                <a:latin typeface="Times"/>
                <a:cs typeface="Times"/>
              </a:rPr>
              <a:t>σ</a:t>
            </a:r>
            <a:r>
              <a:rPr lang="en-CA" sz="3200" i="1" baseline="-25000" dirty="0" err="1" smtClean="0">
                <a:latin typeface="Times"/>
                <a:cs typeface="Times"/>
              </a:rPr>
              <a:t>k</a:t>
            </a:r>
            <a:r>
              <a:rPr lang="en-CA" sz="3200" dirty="0" smtClean="0">
                <a:cs typeface="Times"/>
              </a:rPr>
              <a:t> </a:t>
            </a:r>
            <a:r>
              <a:rPr lang="en-CA" sz="3200" dirty="0">
                <a:cs typeface="Times"/>
              </a:rPr>
              <a:t>and </a:t>
            </a:r>
            <a:r>
              <a:rPr lang="en-CA" sz="3200" i="1" dirty="0" err="1">
                <a:latin typeface="Times"/>
                <a:cs typeface="Times"/>
              </a:rPr>
              <a:t>ξ</a:t>
            </a:r>
            <a:r>
              <a:rPr lang="en-CA" sz="3200" i="1" baseline="-25000" dirty="0" err="1">
                <a:latin typeface="Times"/>
                <a:cs typeface="Times"/>
              </a:rPr>
              <a:t>k</a:t>
            </a:r>
            <a:r>
              <a:rPr lang="en-CA" sz="3200" dirty="0">
                <a:cs typeface="Times"/>
              </a:rPr>
              <a:t> </a:t>
            </a:r>
            <a:endParaRPr lang="en-CA" sz="3200" i="1" baseline="-25000" dirty="0" smtClean="0">
              <a:latin typeface="Times"/>
              <a:cs typeface="Times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3540634"/>
              </p:ext>
            </p:extLst>
          </p:nvPr>
        </p:nvGraphicFramePr>
        <p:xfrm>
          <a:off x="484188" y="1961158"/>
          <a:ext cx="8874125" cy="195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Document" r:id="rId7" imgW="10972800" imgH="2425700" progId="Word.Document.12">
                  <p:embed/>
                </p:oleObj>
              </mc:Choice>
              <mc:Fallback>
                <p:oleObj name="Document" r:id="rId7" imgW="10972800" imgH="2425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4188" y="1961158"/>
                        <a:ext cx="8874125" cy="1951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746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14739" y="352040"/>
            <a:ext cx="8510174" cy="597343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400"/>
              </a:spcAft>
            </a:pPr>
            <a:r>
              <a:rPr lang="en-CA" sz="2800" dirty="0" smtClean="0"/>
              <a:t>How do we model the observed extremes?</a:t>
            </a:r>
          </a:p>
          <a:p>
            <a:pPr marL="742950" lvl="1" indent="-285750" algn="l">
              <a:spcAft>
                <a:spcPts val="400"/>
              </a:spcAft>
              <a:buFont typeface="Arial"/>
              <a:buChar char="•"/>
            </a:pPr>
            <a:endParaRPr lang="en-CA" sz="1050" dirty="0" smtClean="0"/>
          </a:p>
          <a:p>
            <a:pPr marL="360363" lvl="1" indent="-185738" algn="l">
              <a:spcAft>
                <a:spcPts val="400"/>
              </a:spcAft>
              <a:buFont typeface="Arial"/>
              <a:buChar char="•"/>
            </a:pPr>
            <a:r>
              <a:rPr lang="en-CA" dirty="0" smtClean="0"/>
              <a:t>Use the GEV distribution </a:t>
            </a:r>
          </a:p>
          <a:p>
            <a:pPr marL="974725" lvl="2" indent="-342900" algn="l">
              <a:spcAft>
                <a:spcPts val="400"/>
              </a:spcAft>
              <a:buFont typeface="Lucida Grande"/>
              <a:buChar char="-"/>
            </a:pPr>
            <a:r>
              <a:rPr lang="en-CA" dirty="0" smtClean="0"/>
              <a:t>we have observed block maxima</a:t>
            </a:r>
          </a:p>
          <a:p>
            <a:pPr marL="360363" lvl="1" indent="-185738" algn="l">
              <a:spcAft>
                <a:spcPts val="400"/>
              </a:spcAft>
              <a:buFont typeface="Arial"/>
              <a:buChar char="•"/>
            </a:pPr>
            <a:endParaRPr lang="en-CA" sz="900" dirty="0" smtClean="0"/>
          </a:p>
          <a:p>
            <a:pPr marL="360363" lvl="1" indent="-185738" algn="l">
              <a:spcAft>
                <a:spcPts val="400"/>
              </a:spcAft>
              <a:buFont typeface="Arial"/>
              <a:buChar char="•"/>
            </a:pPr>
            <a:r>
              <a:rPr lang="en-CA" dirty="0" smtClean="0"/>
              <a:t>Make the location parameter signal-dependent as follows</a:t>
            </a:r>
            <a:endParaRPr lang="en-CA" dirty="0" smtClean="0">
              <a:cs typeface="Times"/>
            </a:endParaRPr>
          </a:p>
          <a:p>
            <a:pPr marL="642938" lvl="1" indent="-185738" algn="l">
              <a:buFontTx/>
              <a:buChar char="•"/>
            </a:pPr>
            <a:endParaRPr lang="en-CA" sz="3200" dirty="0">
              <a:cs typeface="Times"/>
            </a:endParaRPr>
          </a:p>
          <a:p>
            <a:pPr lvl="1" algn="l"/>
            <a:endParaRPr lang="en-CA" dirty="0">
              <a:cs typeface="Times"/>
            </a:endParaRPr>
          </a:p>
          <a:p>
            <a:pPr marL="631825" lvl="2" algn="l">
              <a:spcAft>
                <a:spcPts val="800"/>
              </a:spcAft>
            </a:pPr>
            <a:r>
              <a:rPr lang="en-CA" dirty="0" smtClean="0">
                <a:cs typeface="Times"/>
              </a:rPr>
              <a:t>                    where</a:t>
            </a:r>
          </a:p>
          <a:p>
            <a:pPr marL="355600" lvl="1" indent="85725" algn="l">
              <a:spcAft>
                <a:spcPts val="800"/>
              </a:spcAft>
            </a:pPr>
            <a:endParaRPr lang="en-CA" sz="1200" dirty="0">
              <a:cs typeface="Times"/>
            </a:endParaRPr>
          </a:p>
          <a:p>
            <a:pPr marL="355600" lvl="1" algn="l">
              <a:spcAft>
                <a:spcPts val="800"/>
              </a:spcAft>
            </a:pPr>
            <a:r>
              <a:rPr lang="en-CA" dirty="0" smtClean="0">
                <a:cs typeface="Times"/>
              </a:rPr>
              <a:t>and       is the multi-model ensemble mean of the location parameter estimates for grid box </a:t>
            </a:r>
            <a:r>
              <a:rPr lang="en-CA" i="1" dirty="0" smtClean="0">
                <a:latin typeface="Times"/>
                <a:cs typeface="Times"/>
              </a:rPr>
              <a:t>k</a:t>
            </a:r>
            <a:r>
              <a:rPr lang="en-CA" sz="2000" dirty="0" smtClean="0">
                <a:cs typeface="Times"/>
              </a:rPr>
              <a:t> </a:t>
            </a:r>
            <a:r>
              <a:rPr lang="en-CA" dirty="0" smtClean="0">
                <a:cs typeface="Times"/>
              </a:rPr>
              <a:t>in decade </a:t>
            </a:r>
            <a:r>
              <a:rPr lang="en-CA" sz="2800" i="1" dirty="0" smtClean="0">
                <a:latin typeface="Times"/>
                <a:cs typeface="Times"/>
              </a:rPr>
              <a:t>t</a:t>
            </a:r>
            <a:r>
              <a:rPr lang="en-CA" sz="2800" dirty="0" smtClean="0">
                <a:cs typeface="Times"/>
              </a:rPr>
              <a:t> </a:t>
            </a:r>
            <a:r>
              <a:rPr lang="en-CA" dirty="0" smtClean="0">
                <a:cs typeface="Times"/>
              </a:rPr>
              <a:t>from the forced simulations</a:t>
            </a:r>
          </a:p>
          <a:p>
            <a:pPr marL="360363" lvl="1" indent="-185738" algn="l">
              <a:spcAft>
                <a:spcPts val="800"/>
              </a:spcAft>
              <a:buFont typeface="Arial"/>
              <a:buChar char="•"/>
            </a:pPr>
            <a:r>
              <a:rPr lang="en-CA" dirty="0" smtClean="0">
                <a:cs typeface="Times"/>
              </a:rPr>
              <a:t>Parameters to be estimated from </a:t>
            </a:r>
            <a:r>
              <a:rPr lang="en-CA" dirty="0" err="1" smtClean="0">
                <a:cs typeface="Times"/>
              </a:rPr>
              <a:t>obs</a:t>
            </a:r>
            <a:r>
              <a:rPr lang="en-CA" dirty="0" smtClean="0">
                <a:cs typeface="Times"/>
              </a:rPr>
              <a:t> are </a:t>
            </a:r>
          </a:p>
          <a:p>
            <a:pPr marL="360363" lvl="1" indent="-185738" algn="l">
              <a:spcAft>
                <a:spcPts val="800"/>
              </a:spcAft>
              <a:buFont typeface="Arial"/>
              <a:buChar char="•"/>
            </a:pPr>
            <a:r>
              <a:rPr lang="en-CA" dirty="0" smtClean="0">
                <a:cs typeface="Times"/>
              </a:rPr>
              <a:t>Note that </a:t>
            </a:r>
            <a:r>
              <a:rPr lang="en-CA" sz="2000" i="1" dirty="0" smtClean="0">
                <a:latin typeface="Times"/>
                <a:cs typeface="Times"/>
              </a:rPr>
              <a:t>β</a:t>
            </a:r>
            <a:r>
              <a:rPr lang="en-CA" dirty="0" smtClean="0">
                <a:cs typeface="Times"/>
              </a:rPr>
              <a:t> is the same at all locations </a:t>
            </a:r>
            <a:r>
              <a:rPr lang="en-CA" sz="2000" i="1" dirty="0" smtClean="0">
                <a:latin typeface="Times"/>
                <a:cs typeface="Times"/>
              </a:rPr>
              <a:t>k</a:t>
            </a:r>
            <a:endParaRPr lang="en-CA" sz="2800" dirty="0" smtClean="0">
              <a:cs typeface="Times"/>
              <a:sym typeface="Wingdings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4054702"/>
              </p:ext>
            </p:extLst>
          </p:nvPr>
        </p:nvGraphicFramePr>
        <p:xfrm>
          <a:off x="-606425" y="2592245"/>
          <a:ext cx="8872538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9" name="Document" r:id="rId4" imgW="10972800" imgH="609600" progId="Word.Document.12">
                  <p:embed/>
                </p:oleObj>
              </mc:Choice>
              <mc:Fallback>
                <p:oleObj name="Document" r:id="rId4" imgW="10972800" imgH="609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606425" y="2592245"/>
                        <a:ext cx="8872538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6390623"/>
              </p:ext>
            </p:extLst>
          </p:nvPr>
        </p:nvGraphicFramePr>
        <p:xfrm>
          <a:off x="101600" y="4082908"/>
          <a:ext cx="295751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0" name="Document" r:id="rId7" imgW="3657600" imgH="546100" progId="Word.Document.12">
                  <p:embed/>
                </p:oleObj>
              </mc:Choice>
              <mc:Fallback>
                <p:oleObj name="Document" r:id="rId7" imgW="3657600" imgH="546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1600" y="4082908"/>
                        <a:ext cx="2957513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5835500"/>
              </p:ext>
            </p:extLst>
          </p:nvPr>
        </p:nvGraphicFramePr>
        <p:xfrm>
          <a:off x="5963444" y="5348145"/>
          <a:ext cx="2957512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1" name="Document" r:id="rId10" imgW="3657600" imgH="546100" progId="Word.Document.12">
                  <p:embed/>
                </p:oleObj>
              </mc:Choice>
              <mc:Fallback>
                <p:oleObj name="Document" r:id="rId10" imgW="3657600" imgH="546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963444" y="5348145"/>
                        <a:ext cx="2957512" cy="433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9235782"/>
              </p:ext>
            </p:extLst>
          </p:nvPr>
        </p:nvGraphicFramePr>
        <p:xfrm>
          <a:off x="5867401" y="1533223"/>
          <a:ext cx="2957512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2" name="Document" r:id="rId13" imgW="3657600" imgH="419100" progId="Word.Document.12">
                  <p:embed/>
                </p:oleObj>
              </mc:Choice>
              <mc:Fallback>
                <p:oleObj name="Document" r:id="rId13" imgW="3657600" imgH="419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867401" y="1533223"/>
                        <a:ext cx="2957512" cy="333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4303894"/>
              </p:ext>
            </p:extLst>
          </p:nvPr>
        </p:nvGraphicFramePr>
        <p:xfrm>
          <a:off x="1497013" y="3151287"/>
          <a:ext cx="8872537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3" name="Document" r:id="rId16" imgW="10972800" imgH="482600" progId="Word.Document.12">
                  <p:embed/>
                </p:oleObj>
              </mc:Choice>
              <mc:Fallback>
                <p:oleObj name="Document" r:id="rId16" imgW="10972800" imgH="482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497013" y="3151287"/>
                        <a:ext cx="8872537" cy="385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0012769"/>
              </p:ext>
            </p:extLst>
          </p:nvPr>
        </p:nvGraphicFramePr>
        <p:xfrm>
          <a:off x="1395413" y="3548272"/>
          <a:ext cx="887253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4" name="Document" r:id="rId19" imgW="10972800" imgH="419100" progId="Word.Document.12">
                  <p:embed/>
                </p:oleObj>
              </mc:Choice>
              <mc:Fallback>
                <p:oleObj name="Document" r:id="rId19" imgW="10972800" imgH="419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395413" y="3548272"/>
                        <a:ext cx="8872537" cy="334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616204" y="3201184"/>
            <a:ext cx="338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{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6068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14739" y="313428"/>
            <a:ext cx="8067261" cy="6370974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indent="-12700" algn="l"/>
            <a:r>
              <a:rPr lang="en-CA" dirty="0" smtClean="0">
                <a:cs typeface="Times"/>
                <a:sym typeface="Wingdings"/>
              </a:rPr>
              <a:t>Fit the GEV distribution to observations at all grid boxes simultaneously by minimizing</a:t>
            </a:r>
          </a:p>
          <a:p>
            <a:pPr marL="803275" lvl="1" indent="-346075" algn="l">
              <a:buFont typeface="Wingdings" charset="0"/>
              <a:buChar char="à"/>
            </a:pPr>
            <a:endParaRPr lang="en-CA" dirty="0">
              <a:cs typeface="Times"/>
              <a:sym typeface="Wingdings"/>
            </a:endParaRPr>
          </a:p>
          <a:p>
            <a:pPr marL="803275" lvl="1" algn="l"/>
            <a:endParaRPr lang="en-CA" dirty="0">
              <a:cs typeface="Times"/>
              <a:sym typeface="Wingdings"/>
            </a:endParaRPr>
          </a:p>
          <a:p>
            <a:pPr marL="803275" lvl="1" algn="l"/>
            <a:endParaRPr lang="en-CA" sz="1400" dirty="0">
              <a:cs typeface="Times"/>
              <a:sym typeface="Wingdings"/>
            </a:endParaRPr>
          </a:p>
          <a:p>
            <a:pPr marL="444500" lvl="1" algn="l"/>
            <a:r>
              <a:rPr lang="en-CA" dirty="0" smtClean="0">
                <a:cs typeface="Times"/>
                <a:sym typeface="Wingdings"/>
              </a:rPr>
              <a:t>where</a:t>
            </a:r>
          </a:p>
          <a:p>
            <a:pPr marL="803275" lvl="1" algn="l"/>
            <a:endParaRPr lang="en-CA" dirty="0">
              <a:cs typeface="Times"/>
              <a:sym typeface="Wingdings"/>
            </a:endParaRPr>
          </a:p>
          <a:p>
            <a:pPr marL="803275" lvl="1" algn="l"/>
            <a:endParaRPr lang="en-CA" dirty="0" smtClean="0">
              <a:cs typeface="Times"/>
              <a:sym typeface="Wingdings"/>
            </a:endParaRPr>
          </a:p>
          <a:p>
            <a:pPr marL="803275" lvl="1" algn="l"/>
            <a:endParaRPr lang="en-CA" dirty="0">
              <a:cs typeface="Times"/>
              <a:sym typeface="Wingdings"/>
            </a:endParaRPr>
          </a:p>
          <a:p>
            <a:pPr marL="803275" lvl="1" algn="l"/>
            <a:endParaRPr lang="en-CA" dirty="0" smtClean="0">
              <a:cs typeface="Times"/>
              <a:sym typeface="Wingdings"/>
            </a:endParaRPr>
          </a:p>
          <a:p>
            <a:pPr marL="803275" lvl="1" algn="l"/>
            <a:endParaRPr lang="en-CA" dirty="0">
              <a:cs typeface="Times"/>
              <a:sym typeface="Wingdings"/>
            </a:endParaRPr>
          </a:p>
          <a:p>
            <a:pPr marL="803275" lvl="1" algn="l"/>
            <a:endParaRPr lang="en-CA" dirty="0" smtClean="0">
              <a:cs typeface="Times"/>
              <a:sym typeface="Wingdings"/>
            </a:endParaRPr>
          </a:p>
          <a:p>
            <a:pPr marL="803275" lvl="1" algn="l"/>
            <a:endParaRPr lang="en-CA" dirty="0">
              <a:cs typeface="Times"/>
              <a:sym typeface="Wingdings"/>
            </a:endParaRPr>
          </a:p>
          <a:p>
            <a:pPr marL="803275" lvl="1" algn="l"/>
            <a:endParaRPr lang="en-CA" dirty="0">
              <a:cs typeface="Times"/>
              <a:sym typeface="Wingdings"/>
            </a:endParaRPr>
          </a:p>
          <a:p>
            <a:pPr lvl="1" algn="l"/>
            <a:endParaRPr lang="en-CA" dirty="0" smtClean="0">
              <a:cs typeface="Times"/>
              <a:sym typeface="Wingdings"/>
            </a:endParaRPr>
          </a:p>
          <a:p>
            <a:pPr lvl="1" algn="l"/>
            <a:r>
              <a:rPr lang="en-CA" dirty="0" smtClean="0">
                <a:cs typeface="Times"/>
                <a:sym typeface="Wingdings"/>
              </a:rPr>
              <a:t>Do this using the profile likelihood technique</a:t>
            </a:r>
            <a:endParaRPr lang="en-CA" dirty="0">
              <a:cs typeface="Times"/>
              <a:sym typeface="Wingdings"/>
            </a:endParaRPr>
          </a:p>
          <a:p>
            <a:pPr lvl="1" indent="346075" algn="l"/>
            <a:endParaRPr lang="en-CA" dirty="0">
              <a:cs typeface="Times"/>
              <a:sym typeface="Wingdings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560938"/>
              </p:ext>
            </p:extLst>
          </p:nvPr>
        </p:nvGraphicFramePr>
        <p:xfrm>
          <a:off x="831871" y="2692400"/>
          <a:ext cx="8874125" cy="269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5" name="Document" r:id="rId4" imgW="10972800" imgH="3352800" progId="Word.Document.12">
                  <p:embed/>
                </p:oleObj>
              </mc:Choice>
              <mc:Fallback>
                <p:oleObj name="Document" r:id="rId4" imgW="10972800" imgH="3352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1871" y="2692400"/>
                        <a:ext cx="8874125" cy="2695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8188209"/>
              </p:ext>
            </p:extLst>
          </p:nvPr>
        </p:nvGraphicFramePr>
        <p:xfrm>
          <a:off x="1035071" y="1214289"/>
          <a:ext cx="2957513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name="Document" r:id="rId7" imgW="3657600" imgH="952500" progId="Word.Document.12">
                  <p:embed/>
                </p:oleObj>
              </mc:Choice>
              <mc:Fallback>
                <p:oleObj name="Document" r:id="rId7" imgW="3657600" imgH="952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35071" y="1214289"/>
                        <a:ext cx="2957513" cy="766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741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423979" y="627493"/>
            <a:ext cx="8067261" cy="5683607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400"/>
              </a:spcAft>
            </a:pPr>
            <a:r>
              <a:rPr lang="en-CA" sz="2800" dirty="0" smtClean="0"/>
              <a:t>Parallels with standard D&amp;A</a:t>
            </a:r>
          </a:p>
          <a:p>
            <a:pPr lvl="1" algn="l"/>
            <a:endParaRPr lang="en-CA" sz="2000" dirty="0" smtClean="0">
              <a:cs typeface="Times"/>
              <a:sym typeface="Wingdings"/>
            </a:endParaRPr>
          </a:p>
          <a:p>
            <a:pPr marL="742950" lvl="1" indent="-285750" algn="l">
              <a:buFont typeface="Arial"/>
              <a:buChar char="•"/>
            </a:pPr>
            <a:r>
              <a:rPr lang="en-CA" sz="2000" dirty="0" smtClean="0">
                <a:cs typeface="Times"/>
                <a:sym typeface="Wingdings"/>
              </a:rPr>
              <a:t>Single scaling factor to modify the space-time pattern of change in model simulated location parameters</a:t>
            </a:r>
          </a:p>
          <a:p>
            <a:pPr marL="742950" lvl="1" indent="-285750" algn="l">
              <a:buFont typeface="Arial"/>
              <a:buChar char="•"/>
            </a:pPr>
            <a:endParaRPr lang="en-CA" sz="2000" dirty="0">
              <a:cs typeface="Times"/>
              <a:sym typeface="Wingdings"/>
            </a:endParaRPr>
          </a:p>
          <a:p>
            <a:pPr marL="742950" lvl="1" indent="-285750" algn="l">
              <a:buFont typeface="Arial"/>
              <a:buChar char="•"/>
            </a:pPr>
            <a:r>
              <a:rPr lang="en-CA" sz="2000" dirty="0" smtClean="0">
                <a:cs typeface="Times"/>
                <a:sym typeface="Wingdings"/>
              </a:rPr>
              <a:t>Like OLS rather than TLS because we don’t take uncertainty in model derived location factors into account </a:t>
            </a:r>
          </a:p>
          <a:p>
            <a:pPr marL="742950" lvl="1" indent="-285750" algn="l">
              <a:buFont typeface="Arial"/>
              <a:buChar char="•"/>
            </a:pPr>
            <a:endParaRPr lang="en-CA" sz="2000" dirty="0">
              <a:cs typeface="Times"/>
              <a:sym typeface="Wingdings"/>
            </a:endParaRPr>
          </a:p>
          <a:p>
            <a:pPr marL="742950" lvl="1" indent="-285750" algn="l">
              <a:buFont typeface="Arial"/>
              <a:buChar char="•"/>
            </a:pPr>
            <a:r>
              <a:rPr lang="en-CA" sz="2000" dirty="0" smtClean="0">
                <a:cs typeface="Times"/>
                <a:sym typeface="Wingdings"/>
              </a:rPr>
              <a:t>Non-optimized because the likelihood function does not represent dependence between extremes at different locations</a:t>
            </a:r>
          </a:p>
          <a:p>
            <a:pPr marL="742950" lvl="1" indent="-285750" algn="l">
              <a:buFont typeface="Arial"/>
              <a:buChar char="•"/>
            </a:pPr>
            <a:endParaRPr lang="en-CA" sz="2000" dirty="0" smtClean="0">
              <a:cs typeface="Times"/>
              <a:sym typeface="Wingdings"/>
            </a:endParaRPr>
          </a:p>
          <a:p>
            <a:pPr algn="l"/>
            <a:r>
              <a:rPr lang="en-CA" sz="2800" dirty="0" smtClean="0">
                <a:cs typeface="Times"/>
                <a:sym typeface="Wingdings"/>
              </a:rPr>
              <a:t>Unlike standard D&amp;A</a:t>
            </a:r>
          </a:p>
          <a:p>
            <a:pPr algn="l"/>
            <a:endParaRPr lang="en-CA" sz="2000" dirty="0">
              <a:cs typeface="Times"/>
              <a:sym typeface="Wingdings"/>
            </a:endParaRPr>
          </a:p>
          <a:p>
            <a:pPr marL="742950" lvl="1" indent="-285750" algn="l">
              <a:buFont typeface="Arial"/>
              <a:buChar char="•"/>
            </a:pPr>
            <a:r>
              <a:rPr lang="en-CA" sz="2000" dirty="0" smtClean="0">
                <a:cs typeface="Times"/>
                <a:sym typeface="Wingdings"/>
              </a:rPr>
              <a:t>Uncertainty analysis was not based on control variability because daily output was not available from CMIP3 control runs – used a block bootstrap approach instead</a:t>
            </a:r>
          </a:p>
          <a:p>
            <a:pPr lvl="1" indent="346075" algn="l"/>
            <a:endParaRPr lang="en-CA" dirty="0">
              <a:cs typeface="Times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82244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Enormous interest in event attribution</a:t>
            </a:r>
          </a:p>
          <a:p>
            <a:pPr lvl="1"/>
            <a:r>
              <a:rPr lang="en-CA" dirty="0" smtClean="0"/>
              <a:t>Event and media driven (</a:t>
            </a:r>
            <a:r>
              <a:rPr lang="en-CA" dirty="0" err="1" smtClean="0"/>
              <a:t>eg</a:t>
            </a:r>
            <a:r>
              <a:rPr lang="en-CA" dirty="0" smtClean="0"/>
              <a:t>, Calgary floods, Fort McMurray fires)</a:t>
            </a:r>
          </a:p>
          <a:p>
            <a:pPr lvl="1"/>
            <a:r>
              <a:rPr lang="en-CA" dirty="0" smtClean="0"/>
              <a:t>Questions are mostly retrospective</a:t>
            </a:r>
          </a:p>
          <a:p>
            <a:r>
              <a:rPr lang="en-CA" dirty="0" smtClean="0"/>
              <a:t>Requires “rapid response” science</a:t>
            </a:r>
          </a:p>
          <a:p>
            <a:pPr lvl="1"/>
            <a:r>
              <a:rPr lang="en-CA" dirty="0" smtClean="0"/>
              <a:t>Recently assessed by US National Academies of Science (</a:t>
            </a:r>
            <a:r>
              <a:rPr lang="en-CA" dirty="0" smtClean="0">
                <a:hlinkClick r:id="rId2"/>
              </a:rPr>
              <a:t>2016</a:t>
            </a:r>
            <a:r>
              <a:rPr lang="en-CA" dirty="0" smtClean="0"/>
              <a:t>)</a:t>
            </a:r>
          </a:p>
          <a:p>
            <a:r>
              <a:rPr lang="en-CA" dirty="0" smtClean="0"/>
              <a:t>Topics for this talk</a:t>
            </a:r>
          </a:p>
          <a:p>
            <a:pPr lvl="1"/>
            <a:r>
              <a:rPr lang="en-CA" dirty="0" smtClean="0"/>
              <a:t>Detection and attribution of long-term change</a:t>
            </a:r>
          </a:p>
          <a:p>
            <a:pPr lvl="1"/>
            <a:r>
              <a:rPr lang="en-CA" dirty="0" smtClean="0"/>
              <a:t>Event attribution</a:t>
            </a:r>
          </a:p>
          <a:p>
            <a:pPr lvl="1"/>
            <a:r>
              <a:rPr lang="en-CA" dirty="0" smtClean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3339619286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le 5"/>
          <p:cNvSpPr>
            <a:spLocks noGrp="1"/>
          </p:cNvSpPr>
          <p:nvPr>
            <p:ph type="title"/>
          </p:nvPr>
        </p:nvSpPr>
        <p:spPr>
          <a:xfrm>
            <a:off x="0" y="121402"/>
            <a:ext cx="9144000" cy="747084"/>
          </a:xfrm>
        </p:spPr>
        <p:txBody>
          <a:bodyPr>
            <a:normAutofit/>
          </a:bodyPr>
          <a:lstStyle/>
          <a:p>
            <a:pPr indent="0" algn="ctr" eaLnBrk="1" hangingPunct="1"/>
            <a:r>
              <a:rPr lang="en-CA" dirty="0" smtClean="0"/>
              <a:t>Global Results</a:t>
            </a:r>
          </a:p>
        </p:txBody>
      </p:sp>
      <p:sp>
        <p:nvSpPr>
          <p:cNvPr id="29703" name="Text Box 5"/>
          <p:cNvSpPr txBox="1">
            <a:spLocks noChangeArrowheads="1"/>
          </p:cNvSpPr>
          <p:nvPr/>
        </p:nvSpPr>
        <p:spPr bwMode="auto">
          <a:xfrm>
            <a:off x="373512" y="5661455"/>
            <a:ext cx="3881881" cy="52322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3300"/>
                </a:solidFill>
              </a:rPr>
              <a:t>TNn, </a:t>
            </a:r>
            <a:r>
              <a:rPr lang="en-CA" sz="2800" b="1" dirty="0" smtClean="0">
                <a:solidFill>
                  <a:srgbClr val="66FF66"/>
                </a:solidFill>
              </a:rPr>
              <a:t>TXn, </a:t>
            </a:r>
            <a:r>
              <a:rPr lang="en-CA" sz="2800" b="1" dirty="0" smtClean="0">
                <a:solidFill>
                  <a:srgbClr val="0000FF"/>
                </a:solidFill>
              </a:rPr>
              <a:t>TNx, </a:t>
            </a:r>
            <a:r>
              <a:rPr lang="en-CA" sz="2800" b="1" dirty="0" smtClean="0">
                <a:solidFill>
                  <a:srgbClr val="CC33CC"/>
                </a:solidFill>
              </a:rPr>
              <a:t>TXx</a:t>
            </a:r>
            <a:endParaRPr lang="en-CA" sz="2800" b="1" dirty="0">
              <a:solidFill>
                <a:srgbClr val="CC33CC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50274" y="1618585"/>
            <a:ext cx="4083428" cy="3764351"/>
            <a:chOff x="128880" y="1618585"/>
            <a:chExt cx="4083428" cy="3764351"/>
          </a:xfrm>
        </p:grpSpPr>
        <p:grpSp>
          <p:nvGrpSpPr>
            <p:cNvPr id="4" name="Group 3"/>
            <p:cNvGrpSpPr/>
            <p:nvPr/>
          </p:nvGrpSpPr>
          <p:grpSpPr>
            <a:xfrm>
              <a:off x="128880" y="2314963"/>
              <a:ext cx="4005121" cy="3067973"/>
              <a:chOff x="381001" y="1969028"/>
              <a:chExt cx="3522183" cy="2659767"/>
            </a:xfrm>
          </p:grpSpPr>
          <p:pic>
            <p:nvPicPr>
              <p:cNvPr id="29698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1001" y="1969028"/>
                <a:ext cx="3522183" cy="2659767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</p:spPr>
          </p:pic>
          <p:cxnSp>
            <p:nvCxnSpPr>
              <p:cNvPr id="29702" name="Straight Connector 13"/>
              <p:cNvCxnSpPr>
                <a:cxnSpLocks noChangeShapeType="1"/>
              </p:cNvCxnSpPr>
              <p:nvPr/>
            </p:nvCxnSpPr>
            <p:spPr bwMode="auto">
              <a:xfrm>
                <a:off x="648270" y="3580350"/>
                <a:ext cx="3254913" cy="0"/>
              </a:xfrm>
              <a:prstGeom prst="line">
                <a:avLst/>
              </a:prstGeom>
              <a:noFill/>
              <a:ln w="38100" cap="sq" algn="ctr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</p:cxnSp>
        </p:grpSp>
        <p:sp>
          <p:nvSpPr>
            <p:cNvPr id="5" name="TextBox 4"/>
            <p:cNvSpPr txBox="1"/>
            <p:nvPr/>
          </p:nvSpPr>
          <p:spPr>
            <a:xfrm>
              <a:off x="128880" y="1618585"/>
              <a:ext cx="40834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Scaling factors and bootstrapped 5-95% uncertainty ranges</a:t>
              </a:r>
              <a:endParaRPr lang="en-US" sz="20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83087" y="1621995"/>
            <a:ext cx="4802106" cy="3760942"/>
            <a:chOff x="4161693" y="1621995"/>
            <a:chExt cx="4802106" cy="3760942"/>
          </a:xfrm>
        </p:grpSpPr>
        <p:sp>
          <p:nvSpPr>
            <p:cNvPr id="11" name="TextBox 10"/>
            <p:cNvSpPr txBox="1"/>
            <p:nvPr/>
          </p:nvSpPr>
          <p:spPr>
            <a:xfrm rot="16200000">
              <a:off x="7710255" y="3291509"/>
              <a:ext cx="22300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CA" sz="1200" dirty="0" smtClean="0">
                  <a:solidFill>
                    <a:schemeClr val="bg1">
                      <a:lumMod val="50000"/>
                    </a:schemeClr>
                  </a:solidFill>
                </a:rPr>
                <a:t>Zwiers, et al., 2011, </a:t>
              </a:r>
              <a:r>
                <a:rPr lang="en-CA" sz="1200" i="1" dirty="0" smtClean="0">
                  <a:solidFill>
                    <a:schemeClr val="bg1">
                      <a:lumMod val="50000"/>
                    </a:schemeClr>
                  </a:solidFill>
                </a:rPr>
                <a:t>J Climate</a:t>
              </a:r>
              <a:endParaRPr lang="en-CA" sz="12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61693" y="2160869"/>
              <a:ext cx="4525107" cy="3222068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</p:pic>
        <p:cxnSp>
          <p:nvCxnSpPr>
            <p:cNvPr id="15" name="Straight Connector 13"/>
            <p:cNvCxnSpPr>
              <a:cxnSpLocks noChangeShapeType="1"/>
            </p:cNvCxnSpPr>
            <p:nvPr/>
          </p:nvCxnSpPr>
          <p:spPr bwMode="auto">
            <a:xfrm>
              <a:off x="4787892" y="3865282"/>
              <a:ext cx="3765495" cy="0"/>
            </a:xfrm>
            <a:prstGeom prst="line">
              <a:avLst/>
            </a:prstGeom>
            <a:noFill/>
            <a:ln w="38100" cap="sq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sp>
          <p:nvSpPr>
            <p:cNvPr id="17" name="TextBox 16"/>
            <p:cNvSpPr txBox="1"/>
            <p:nvPr/>
          </p:nvSpPr>
          <p:spPr>
            <a:xfrm>
              <a:off x="4212308" y="1621995"/>
              <a:ext cx="44744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/>
                <a:t>Implied change in waiting times for 20-year event (1990’s vs 1960’s)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3651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ast_Village_Calgary_Flood_201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" b="2198"/>
          <a:stretch>
            <a:fillRect/>
          </a:stretch>
        </p:blipFill>
        <p:spPr>
          <a:xfrm>
            <a:off x="-843902" y="0"/>
            <a:ext cx="10795247" cy="6869702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404813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63538" indent="-90488" algn="l" rtl="0" eaLnBrk="0" fontAlgn="base" hangingPunct="0">
              <a:spcBef>
                <a:spcPct val="0"/>
              </a:spcBef>
              <a:spcAft>
                <a:spcPct val="0"/>
              </a:spcAft>
              <a:defRPr sz="4000" b="0">
                <a:solidFill>
                  <a:srgbClr val="000000"/>
                </a:solidFill>
                <a:latin typeface="Calibri"/>
                <a:ea typeface="+mj-ea"/>
                <a:cs typeface="Calibri"/>
              </a:defRPr>
            </a:lvl1pPr>
            <a:lvl2pPr marL="363538" indent="-363538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4D"/>
                </a:solidFill>
                <a:latin typeface="Arial" charset="0"/>
              </a:defRPr>
            </a:lvl2pPr>
            <a:lvl3pPr marL="363538" indent="-363538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4D"/>
                </a:solidFill>
                <a:latin typeface="Arial" charset="0"/>
              </a:defRPr>
            </a:lvl3pPr>
            <a:lvl4pPr marL="363538" indent="-363538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4D"/>
                </a:solidFill>
                <a:latin typeface="Arial" charset="0"/>
              </a:defRPr>
            </a:lvl4pPr>
            <a:lvl5pPr marL="363538" indent="-363538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4D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4400" dirty="0" smtClean="0"/>
              <a:t>Event attribution 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6424613"/>
            <a:ext cx="838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Calgary East Village </a:t>
            </a:r>
            <a:r>
              <a:rPr lang="en-US" sz="1400" dirty="0">
                <a:solidFill>
                  <a:schemeClr val="bg1"/>
                </a:solidFill>
              </a:rPr>
              <a:t>(June </a:t>
            </a:r>
            <a:r>
              <a:rPr lang="en-US" sz="1400" dirty="0" smtClean="0">
                <a:solidFill>
                  <a:schemeClr val="bg1"/>
                </a:solidFill>
              </a:rPr>
              <a:t>25, </a:t>
            </a:r>
            <a:r>
              <a:rPr lang="en-US" sz="1400" dirty="0">
                <a:solidFill>
                  <a:schemeClr val="bg1"/>
                </a:solidFill>
              </a:rPr>
              <a:t>2013</a:t>
            </a:r>
            <a:r>
              <a:rPr lang="en-US" sz="1400" dirty="0" smtClean="0">
                <a:solidFill>
                  <a:schemeClr val="bg1"/>
                </a:solidFill>
              </a:rPr>
              <a:t>), courtesy </a:t>
            </a:r>
            <a:r>
              <a:rPr lang="en-US" sz="1400" dirty="0" smtClean="0">
                <a:solidFill>
                  <a:schemeClr val="bg1"/>
                </a:solidFill>
                <a:hlinkClick r:id="rId4"/>
              </a:rPr>
              <a:t>Ryan L.C. Quan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95295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541"/>
            <a:ext cx="9144000" cy="685800"/>
          </a:xfrm>
        </p:spPr>
        <p:txBody>
          <a:bodyPr/>
          <a:lstStyle/>
          <a:p>
            <a:r>
              <a:rPr lang="en-US" dirty="0" smtClean="0"/>
              <a:t>Event attribution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39300"/>
            <a:ext cx="8382000" cy="5672918"/>
          </a:xfrm>
        </p:spPr>
        <p:txBody>
          <a:bodyPr/>
          <a:lstStyle/>
          <a:p>
            <a:r>
              <a:rPr lang="en-US" dirty="0" smtClean="0"/>
              <a:t>The public asks: Did human influence on the climate system </a:t>
            </a:r>
            <a:r>
              <a:rPr lang="is-IS" dirty="0" smtClean="0"/>
              <a:t>…</a:t>
            </a:r>
            <a:endParaRPr lang="en-US" dirty="0" smtClean="0"/>
          </a:p>
          <a:p>
            <a:pPr lvl="1"/>
            <a:r>
              <a:rPr lang="en-US" dirty="0"/>
              <a:t>Cause the event? </a:t>
            </a:r>
            <a:endParaRPr lang="en-US" dirty="0" smtClean="0"/>
          </a:p>
          <a:p>
            <a:r>
              <a:rPr lang="en-US" dirty="0" smtClean="0"/>
              <a:t>Most studies ask: Did it …</a:t>
            </a:r>
          </a:p>
          <a:p>
            <a:pPr lvl="1"/>
            <a:r>
              <a:rPr lang="en-US" dirty="0" smtClean="0"/>
              <a:t>Affect its odds?</a:t>
            </a:r>
          </a:p>
          <a:p>
            <a:pPr lvl="1"/>
            <a:r>
              <a:rPr lang="en-US" dirty="0" smtClean="0"/>
              <a:t>Alter its magnitude?</a:t>
            </a:r>
          </a:p>
          <a:p>
            <a:r>
              <a:rPr lang="en-US" dirty="0" smtClean="0"/>
              <a:t>Some think we should reframe the question …</a:t>
            </a:r>
          </a:p>
          <a:p>
            <a:pPr lvl="1"/>
            <a:r>
              <a:rPr lang="en-US" dirty="0" smtClean="0"/>
              <a:t>Rather than “Did human influence …” (which requires comparison with a counterfactual world) </a:t>
            </a:r>
          </a:p>
          <a:p>
            <a:pPr lvl="1"/>
            <a:r>
              <a:rPr lang="en-US" dirty="0" smtClean="0"/>
              <a:t>Ask “How much (</a:t>
            </a:r>
            <a:r>
              <a:rPr lang="en-US" dirty="0" err="1" smtClean="0"/>
              <a:t>eg</a:t>
            </a:r>
            <a:r>
              <a:rPr lang="en-US" dirty="0" smtClean="0"/>
              <a:t>, of a given storm’s precipitation) is due to the attributed warming (</a:t>
            </a:r>
            <a:r>
              <a:rPr lang="en-US" dirty="0" err="1" smtClean="0"/>
              <a:t>eg</a:t>
            </a:r>
            <a:r>
              <a:rPr lang="en-US" dirty="0" smtClean="0"/>
              <a:t>, in the storm’s moisture source area)” (after </a:t>
            </a:r>
            <a:r>
              <a:rPr lang="en-US" dirty="0" err="1" smtClean="0"/>
              <a:t>Trenberth</a:t>
            </a:r>
            <a:r>
              <a:rPr lang="en-US" dirty="0" smtClean="0"/>
              <a:t> et al, </a:t>
            </a:r>
            <a:r>
              <a:rPr lang="en-US" dirty="0" smtClean="0">
                <a:hlinkClick r:id="rId3"/>
              </a:rPr>
              <a:t>2015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55482458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541"/>
            <a:ext cx="9144000" cy="685800"/>
          </a:xfrm>
        </p:spPr>
        <p:txBody>
          <a:bodyPr/>
          <a:lstStyle/>
          <a:p>
            <a:r>
              <a:rPr lang="en-US" dirty="0" smtClean="0"/>
              <a:t>Most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13406"/>
            <a:ext cx="8382000" cy="5334000"/>
          </a:xfrm>
        </p:spPr>
        <p:txBody>
          <a:bodyPr/>
          <a:lstStyle/>
          <a:p>
            <a:r>
              <a:rPr lang="en-US" dirty="0" smtClean="0"/>
              <a:t>Compare factual and “counterfactual” climates</a:t>
            </a:r>
          </a:p>
          <a:p>
            <a:pPr lvl="1"/>
            <a:r>
              <a:rPr lang="en-US" dirty="0" smtClean="0">
                <a:sym typeface="Wingdings"/>
              </a:rPr>
              <a:t>Counterfactual  the world that might have been if we had not emitted the ~600GtC that have been emitted since preindustrial</a:t>
            </a:r>
            <a:endParaRPr lang="en-US" dirty="0" smtClean="0"/>
          </a:p>
          <a:p>
            <a:r>
              <a:rPr lang="en-US" dirty="0" smtClean="0"/>
              <a:t>These studies almost always</a:t>
            </a:r>
          </a:p>
          <a:p>
            <a:pPr lvl="1"/>
            <a:r>
              <a:rPr lang="en-US" dirty="0" smtClean="0"/>
              <a:t>Define a class of events rather than a single event</a:t>
            </a:r>
          </a:p>
          <a:p>
            <a:pPr lvl="1"/>
            <a:r>
              <a:rPr lang="en-US" dirty="0" smtClean="0"/>
              <a:t>Use a probabilistic approach</a:t>
            </a:r>
          </a:p>
          <a:p>
            <a:r>
              <a:rPr lang="en-US" dirty="0" smtClean="0"/>
              <a:t>Shepherd</a:t>
            </a:r>
            <a:r>
              <a:rPr lang="en-US" dirty="0"/>
              <a:t> (</a:t>
            </a:r>
            <a:r>
              <a:rPr lang="en-US" dirty="0" smtClean="0">
                <a:hlinkClick r:id="rId3" action="ppaction://hlinkfile"/>
              </a:rPr>
              <a:t>2016</a:t>
            </a:r>
            <a:r>
              <a:rPr lang="en-US" dirty="0" smtClean="0"/>
              <a:t>) defines this as “risk based” 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ontrasts it with a “storyline” based approach</a:t>
            </a:r>
          </a:p>
          <a:p>
            <a:pPr lvl="1"/>
            <a:r>
              <a:rPr lang="en-US" dirty="0" smtClean="0"/>
              <a:t>i.e., analysis of the specific event that occurred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24695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3746"/>
            <a:ext cx="9144000" cy="685800"/>
          </a:xfrm>
        </p:spPr>
        <p:txBody>
          <a:bodyPr/>
          <a:lstStyle/>
          <a:p>
            <a:r>
              <a:rPr lang="en-US" dirty="0" smtClean="0"/>
              <a:t>“Framing” event attribution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49956"/>
            <a:ext cx="8382000" cy="5334000"/>
          </a:xfrm>
        </p:spPr>
        <p:txBody>
          <a:bodyPr/>
          <a:lstStyle/>
          <a:p>
            <a:r>
              <a:rPr lang="en-US" dirty="0" smtClean="0"/>
              <a:t>Event type </a:t>
            </a:r>
          </a:p>
          <a:p>
            <a:pPr lvl="1"/>
            <a:r>
              <a:rPr lang="en-US" dirty="0" smtClean="0"/>
              <a:t>Class </a:t>
            </a:r>
            <a:r>
              <a:rPr lang="en-US" dirty="0" err="1" smtClean="0"/>
              <a:t>vs</a:t>
            </a:r>
            <a:r>
              <a:rPr lang="en-US" dirty="0" smtClean="0"/>
              <a:t> individual</a:t>
            </a:r>
          </a:p>
          <a:p>
            <a:r>
              <a:rPr lang="en-US" dirty="0" smtClean="0"/>
              <a:t>Analysis approach and approach</a:t>
            </a:r>
          </a:p>
          <a:p>
            <a:pPr lvl="1"/>
            <a:r>
              <a:rPr lang="en-US" dirty="0" smtClean="0"/>
              <a:t>“risk based” or “storyline”</a:t>
            </a:r>
          </a:p>
          <a:p>
            <a:r>
              <a:rPr lang="en-US" dirty="0" smtClean="0"/>
              <a:t>Event definition</a:t>
            </a:r>
          </a:p>
          <a:p>
            <a:pPr lvl="1"/>
            <a:r>
              <a:rPr lang="en-US" dirty="0" smtClean="0"/>
              <a:t>What spatial scale, duration,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Which risk-based question</a:t>
            </a:r>
          </a:p>
          <a:p>
            <a:pPr lvl="1"/>
            <a:r>
              <a:rPr lang="en-US" dirty="0" smtClean="0"/>
              <a:t>Did climate change alter the odds, or</a:t>
            </a:r>
            <a:r>
              <a:rPr lang="is-IS" dirty="0" smtClean="0"/>
              <a:t> the magnitude?</a:t>
            </a:r>
          </a:p>
          <a:p>
            <a:r>
              <a:rPr lang="is-IS" dirty="0" smtClean="0"/>
              <a:t>What factors should be taken into account</a:t>
            </a:r>
          </a:p>
          <a:p>
            <a:pPr lvl="1"/>
            <a:r>
              <a:rPr lang="is-IS" dirty="0" smtClean="0"/>
              <a:t>“Conditioning”</a:t>
            </a:r>
          </a:p>
          <a:p>
            <a:pPr lvl="1"/>
            <a:r>
              <a:rPr lang="en-US" dirty="0" smtClean="0"/>
              <a:t>e.g., coincident SST anomaly pattern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131272" y="1331886"/>
            <a:ext cx="2853985" cy="1938992"/>
            <a:chOff x="6131272" y="1045131"/>
            <a:chExt cx="2853985" cy="1938992"/>
          </a:xfrm>
        </p:grpSpPr>
        <p:sp>
          <p:nvSpPr>
            <p:cNvPr id="4" name="TextBox 3"/>
            <p:cNvSpPr txBox="1"/>
            <p:nvPr/>
          </p:nvSpPr>
          <p:spPr>
            <a:xfrm>
              <a:off x="6726995" y="1045131"/>
              <a:ext cx="225826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l"/>
              <a:r>
                <a:rPr lang="en-US" dirty="0">
                  <a:solidFill>
                    <a:srgbClr val="FF0000"/>
                  </a:solidFill>
                </a:rPr>
                <a:t>The NAS Report (</a:t>
              </a:r>
              <a:r>
                <a:rPr lang="en-US" dirty="0">
                  <a:solidFill>
                    <a:srgbClr val="FF0000"/>
                  </a:solidFill>
                  <a:hlinkClick r:id="rId3"/>
                </a:rPr>
                <a:t>2016</a:t>
              </a:r>
              <a:r>
                <a:rPr lang="en-US" dirty="0">
                  <a:solidFill>
                    <a:srgbClr val="FF0000"/>
                  </a:solidFill>
                </a:rPr>
                <a:t>) struggled with </a:t>
              </a:r>
              <a:r>
                <a:rPr lang="en-US" dirty="0" smtClean="0">
                  <a:solidFill>
                    <a:srgbClr val="FF0000"/>
                  </a:solidFill>
                </a:rPr>
                <a:t>these distinctions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" name="Right Brace 4"/>
            <p:cNvSpPr/>
            <p:nvPr/>
          </p:nvSpPr>
          <p:spPr bwMode="auto">
            <a:xfrm>
              <a:off x="6131272" y="1133327"/>
              <a:ext cx="491595" cy="1768865"/>
            </a:xfrm>
            <a:prstGeom prst="rightBrace">
              <a:avLst>
                <a:gd name="adj1" fmla="val 36109"/>
                <a:gd name="adj2" fmla="val 50000"/>
              </a:avLst>
            </a:prstGeom>
            <a:noFill/>
            <a:ln w="381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121529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4334"/>
            <a:ext cx="9144000" cy="685800"/>
          </a:xfrm>
        </p:spPr>
        <p:txBody>
          <a:bodyPr/>
          <a:lstStyle/>
          <a:p>
            <a:r>
              <a:rPr lang="en-US" dirty="0" smtClean="0"/>
              <a:t>“Conditioning”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3896"/>
            <a:ext cx="8382000" cy="4714199"/>
          </a:xfrm>
        </p:spPr>
        <p:txBody>
          <a:bodyPr/>
          <a:lstStyle/>
          <a:p>
            <a:r>
              <a:rPr lang="en-US" dirty="0"/>
              <a:t>Did human influence </a:t>
            </a:r>
            <a:r>
              <a:rPr lang="en-US" dirty="0" smtClean="0"/>
              <a:t>alter its likelihood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sz="200" dirty="0" smtClean="0"/>
          </a:p>
          <a:p>
            <a:r>
              <a:rPr lang="en-US" dirty="0" smtClean="0"/>
              <a:t>Did human influence alter its magnitude </a:t>
            </a:r>
            <a:endParaRPr lang="en-US" dirty="0"/>
          </a:p>
          <a:p>
            <a:endParaRPr lang="en-US" dirty="0" smtClean="0"/>
          </a:p>
          <a:p>
            <a:pPr marL="914400" lvl="2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/>
          </a:p>
          <a:p>
            <a:pPr lvl="1"/>
            <a:endParaRPr lang="en-US" sz="2400" dirty="0" smtClean="0"/>
          </a:p>
          <a:p>
            <a:pPr lvl="1"/>
            <a:endParaRPr lang="en-US" sz="2000" dirty="0" smtClean="0"/>
          </a:p>
          <a:p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6122602"/>
              </p:ext>
            </p:extLst>
          </p:nvPr>
        </p:nvGraphicFramePr>
        <p:xfrm>
          <a:off x="1668810" y="3735542"/>
          <a:ext cx="6680200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9" name="Document" r:id="rId4" imgW="8864600" imgH="533400" progId="Word.Document.12">
                  <p:embed/>
                </p:oleObj>
              </mc:Choice>
              <mc:Fallback>
                <p:oleObj name="Document" r:id="rId4" imgW="8864600" imgH="533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68810" y="3735542"/>
                        <a:ext cx="6680200" cy="401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5083166"/>
              </p:ext>
            </p:extLst>
          </p:nvPr>
        </p:nvGraphicFramePr>
        <p:xfrm>
          <a:off x="1668810" y="2008825"/>
          <a:ext cx="6680200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0" name="Document" r:id="rId7" imgW="8864600" imgH="533400" progId="Word.Document.12">
                  <p:embed/>
                </p:oleObj>
              </mc:Choice>
              <mc:Fallback>
                <p:oleObj name="Document" r:id="rId7" imgW="8864600" imgH="533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68810" y="2008825"/>
                        <a:ext cx="6680200" cy="401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4619722"/>
              </p:ext>
            </p:extLst>
          </p:nvPr>
        </p:nvGraphicFramePr>
        <p:xfrm>
          <a:off x="874713" y="2548509"/>
          <a:ext cx="8269287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1" name="Document" r:id="rId10" imgW="10972800" imgH="571500" progId="Word.Document.12">
                  <p:embed/>
                </p:oleObj>
              </mc:Choice>
              <mc:Fallback>
                <p:oleObj name="Document" r:id="rId10" imgW="10972800" imgH="571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74713" y="2548509"/>
                        <a:ext cx="8269287" cy="430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2175498"/>
              </p:ext>
            </p:extLst>
          </p:nvPr>
        </p:nvGraphicFramePr>
        <p:xfrm>
          <a:off x="1371600" y="4310859"/>
          <a:ext cx="7273925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2" name="Document" r:id="rId13" imgW="9652000" imgH="571500" progId="Word.Document.12">
                  <p:embed/>
                </p:oleObj>
              </mc:Choice>
              <mc:Fallback>
                <p:oleObj name="Document" r:id="rId13" imgW="9652000" imgH="571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371600" y="4310859"/>
                        <a:ext cx="7273925" cy="430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6983121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examples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64318" y="1323537"/>
            <a:ext cx="74035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dirty="0" smtClean="0"/>
              <a:t>China’s very hot summer of 2013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dirty="0" smtClean="0"/>
              <a:t>Sun et al. (</a:t>
            </a:r>
            <a:r>
              <a:rPr lang="en-US" dirty="0" smtClean="0">
                <a:hlinkClick r:id="rId2" action="ppaction://hlinkfile"/>
              </a:rPr>
              <a:t>2014</a:t>
            </a:r>
            <a:r>
              <a:rPr lang="en-US" dirty="0" smtClean="0"/>
              <a:t>)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dirty="0" smtClean="0"/>
              <a:t>Condition only on anthropogenic forcing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 smtClean="0"/>
              <a:t>Calgary floods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dirty="0" err="1" smtClean="0"/>
              <a:t>Teufel</a:t>
            </a:r>
            <a:r>
              <a:rPr lang="en-US" dirty="0" smtClean="0"/>
              <a:t> et al (accepted, </a:t>
            </a:r>
            <a:r>
              <a:rPr lang="en-US" dirty="0" err="1" smtClean="0"/>
              <a:t>Clim</a:t>
            </a:r>
            <a:r>
              <a:rPr lang="en-US" dirty="0" smtClean="0"/>
              <a:t> </a:t>
            </a:r>
            <a:r>
              <a:rPr lang="en-US" dirty="0" err="1" smtClean="0"/>
              <a:t>Dyn</a:t>
            </a:r>
            <a:r>
              <a:rPr lang="en-US" dirty="0" smtClean="0"/>
              <a:t>)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dirty="0" smtClean="0"/>
              <a:t>Condition on anthropogenic forcing and SSTs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dirty="0" smtClean="0"/>
              <a:t>Uses both risk based and storyline </a:t>
            </a:r>
            <a:r>
              <a:rPr lang="en-US" dirty="0" err="1" smtClean="0"/>
              <a:t>approachs</a:t>
            </a:r>
            <a:endParaRPr lang="en-US" dirty="0" smtClean="0"/>
          </a:p>
          <a:p>
            <a:pPr marL="342900" indent="-342900" algn="l">
              <a:buFont typeface="Arial"/>
              <a:buChar char="•"/>
            </a:pPr>
            <a:r>
              <a:rPr lang="en-US" dirty="0" smtClean="0"/>
              <a:t>Arctic low sea-ice extent events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dirty="0" err="1" smtClean="0"/>
              <a:t>Kirchmeier</a:t>
            </a:r>
            <a:r>
              <a:rPr lang="en-US" dirty="0" smtClean="0"/>
              <a:t>-Young et al (submitted, J Climate)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dirty="0" smtClean="0"/>
              <a:t>Extreme low summer minimum of Sept, 2012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dirty="0" smtClean="0"/>
              <a:t>Extreme low winter maximum of March, 2015 </a:t>
            </a:r>
          </a:p>
          <a:p>
            <a:pPr marL="342900" indent="-342900" algn="l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939823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729992"/>
          </a:xfrm>
          <a:prstGeom prst="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 descr="1011-252-ca408-lijiang-black-dragon-poo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743" y="209504"/>
            <a:ext cx="9484743" cy="63506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 bwMode="auto">
          <a:xfrm>
            <a:off x="0" y="6128008"/>
            <a:ext cx="9144000" cy="729992"/>
          </a:xfrm>
          <a:prstGeom prst="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bg1"/>
                </a:solidFill>
              </a:rPr>
              <a:t>China’s Summer of 2013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-1" y="6611779"/>
            <a:ext cx="3273313" cy="246221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CA" sz="1000" b="1" i="1" dirty="0">
                <a:solidFill>
                  <a:schemeClr val="bg2">
                    <a:lumMod val="75000"/>
                  </a:schemeClr>
                </a:solidFill>
              </a:rPr>
              <a:t>Photo: F. </a:t>
            </a:r>
            <a:r>
              <a:rPr lang="en-CA" sz="1000" b="1" i="1" dirty="0" smtClean="0">
                <a:solidFill>
                  <a:schemeClr val="bg2">
                    <a:lumMod val="75000"/>
                  </a:schemeClr>
                </a:solidFill>
              </a:rPr>
              <a:t>Zwiers </a:t>
            </a:r>
            <a:r>
              <a:rPr lang="en-CA" sz="1000" b="1" dirty="0" smtClean="0">
                <a:solidFill>
                  <a:schemeClr val="bg2">
                    <a:lumMod val="75000"/>
                  </a:schemeClr>
                </a:solidFill>
              </a:rPr>
              <a:t>(</a:t>
            </a:r>
            <a:r>
              <a:rPr lang="en-CA" sz="1000" b="1" dirty="0" err="1" smtClean="0">
                <a:solidFill>
                  <a:schemeClr val="bg2">
                    <a:lumMod val="75000"/>
                  </a:schemeClr>
                </a:solidFill>
              </a:rPr>
              <a:t>Lijiang</a:t>
            </a:r>
            <a:r>
              <a:rPr lang="en-CA" sz="1000" b="1" dirty="0" smtClean="0">
                <a:solidFill>
                  <a:schemeClr val="bg2">
                    <a:lumMod val="75000"/>
                  </a:schemeClr>
                </a:solidFill>
              </a:rPr>
              <a:t> – Black Dragon Pool)</a:t>
            </a:r>
            <a:endParaRPr lang="en-CA" sz="1000" b="1" dirty="0"/>
          </a:p>
        </p:txBody>
      </p:sp>
    </p:spTree>
    <p:extLst>
      <p:ext uri="{BB962C8B-B14F-4D97-AF65-F5344CB8AC3E}">
        <p14:creationId xmlns:p14="http://schemas.microsoft.com/office/powerpoint/2010/main" val="1062777780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645936" y="4317682"/>
            <a:ext cx="508876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algn="l"/>
            <a:r>
              <a:rPr lang="en-US" dirty="0" smtClean="0"/>
              <a:t>Eastern China is densely observed</a:t>
            </a:r>
          </a:p>
          <a:p>
            <a:pPr marL="15875" algn="l"/>
            <a:endParaRPr lang="en-US" sz="600" dirty="0" smtClean="0"/>
          </a:p>
          <a:p>
            <a:pPr marL="363538" indent="-182563" algn="l">
              <a:buFont typeface="Arial"/>
              <a:buChar char="•"/>
            </a:pPr>
            <a:r>
              <a:rPr lang="en-US" dirty="0" smtClean="0"/>
              <a:t>1749 stations (1955 onwards)</a:t>
            </a:r>
          </a:p>
          <a:p>
            <a:pPr marL="363538" indent="-182563" algn="l">
              <a:buFont typeface="Arial"/>
              <a:buChar char="•"/>
            </a:pPr>
            <a:r>
              <a:rPr lang="en-US" dirty="0" smtClean="0"/>
              <a:t>JJA mean temperature increased 0.82°C over 1955-2013</a:t>
            </a:r>
            <a:endParaRPr lang="en-US" dirty="0"/>
          </a:p>
          <a:p>
            <a:pPr marL="363538" indent="-182563" algn="l">
              <a:buFont typeface="Arial"/>
              <a:buChar char="•"/>
            </a:pPr>
            <a:r>
              <a:rPr lang="en-US" dirty="0" smtClean="0"/>
              <a:t>records were </a:t>
            </a:r>
            <a:r>
              <a:rPr lang="en-US" dirty="0"/>
              <a:t>broken at more than 45% of </a:t>
            </a:r>
            <a:r>
              <a:rPr lang="en-US" dirty="0" smtClean="0"/>
              <a:t>stations in JJA 2013</a:t>
            </a:r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0" y="1108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/>
              <a:t>JJA mean temperature in Eastern China</a:t>
            </a:r>
            <a:endParaRPr lang="zh-CN" altLang="en-US" sz="2800" b="1" dirty="0"/>
          </a:p>
        </p:txBody>
      </p:sp>
      <p:graphicFrame>
        <p:nvGraphicFramePr>
          <p:cNvPr id="6" name="图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569105"/>
              </p:ext>
            </p:extLst>
          </p:nvPr>
        </p:nvGraphicFramePr>
        <p:xfrm>
          <a:off x="1672919" y="765220"/>
          <a:ext cx="5408836" cy="3457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矩形 10"/>
          <p:cNvSpPr/>
          <p:nvPr/>
        </p:nvSpPr>
        <p:spPr>
          <a:xfrm>
            <a:off x="5650336" y="2583787"/>
            <a:ext cx="3360827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600" dirty="0" smtClean="0"/>
              <a:t> The 5 </a:t>
            </a:r>
            <a:r>
              <a:rPr lang="en-US" altLang="zh-CN" sz="1600" dirty="0"/>
              <a:t>hottest </a:t>
            </a:r>
            <a:r>
              <a:rPr lang="en-US" altLang="zh-CN" sz="1600" dirty="0" smtClean="0"/>
              <a:t>summers have </a:t>
            </a:r>
            <a:r>
              <a:rPr lang="en-US" altLang="zh-CN" sz="1600" dirty="0"/>
              <a:t>all </a:t>
            </a:r>
            <a:r>
              <a:rPr lang="en-US" altLang="zh-CN" sz="1600" dirty="0" smtClean="0"/>
              <a:t>occurred </a:t>
            </a:r>
            <a:r>
              <a:rPr lang="en-US" altLang="zh-CN" sz="1600" dirty="0"/>
              <a:t>since </a:t>
            </a:r>
            <a:r>
              <a:rPr lang="en-US" altLang="zh-CN" sz="1600" dirty="0" smtClean="0"/>
              <a:t>2000</a:t>
            </a:r>
          </a:p>
          <a:p>
            <a:pPr algn="ctr"/>
            <a:r>
              <a:rPr lang="en-US" altLang="zh-CN" sz="1600" dirty="0" smtClean="0"/>
              <a:t>(2013</a:t>
            </a:r>
            <a:r>
              <a:rPr lang="en-US" altLang="zh-CN" sz="1600" dirty="0"/>
              <a:t>, 2007, 2000, 2010 and 2011</a:t>
            </a:r>
            <a:r>
              <a:rPr lang="en-US" altLang="zh-CN" sz="1600" dirty="0" smtClean="0"/>
              <a:t>)</a:t>
            </a:r>
            <a:endParaRPr lang="zh-CN" altLang="en-US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9" b="16889"/>
          <a:stretch/>
        </p:blipFill>
        <p:spPr bwMode="auto">
          <a:xfrm>
            <a:off x="0" y="4186779"/>
            <a:ext cx="3645936" cy="310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06288" y="741705"/>
            <a:ext cx="849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1.1°C</a:t>
            </a:r>
            <a:endParaRPr lang="en-US" sz="2000" dirty="0"/>
          </a:p>
        </p:txBody>
      </p:sp>
      <p:cxnSp>
        <p:nvCxnSpPr>
          <p:cNvPr id="7" name="Curved Connector 6"/>
          <p:cNvCxnSpPr>
            <a:stCxn id="2" idx="1"/>
          </p:cNvCxnSpPr>
          <p:nvPr/>
        </p:nvCxnSpPr>
        <p:spPr bwMode="auto">
          <a:xfrm rot="10800000" flipV="1">
            <a:off x="6911728" y="941760"/>
            <a:ext cx="594560" cy="39744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 rot="16200000">
            <a:off x="196833" y="2222464"/>
            <a:ext cx="26099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/>
              <a:t>Anomaly </a:t>
            </a:r>
            <a:r>
              <a:rPr lang="en-US" sz="1400" dirty="0"/>
              <a:t>r</a:t>
            </a:r>
            <a:r>
              <a:rPr lang="en-US" sz="1400" dirty="0" smtClean="0"/>
              <a:t>elative to 1955-1984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1646999" y="974168"/>
            <a:ext cx="357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°C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2094917" y="843961"/>
            <a:ext cx="29135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Sun et al, Nature Climate Change,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4"/>
              </a:rPr>
              <a:t>2014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15506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6"/>
          <a:stretch/>
        </p:blipFill>
        <p:spPr bwMode="auto">
          <a:xfrm>
            <a:off x="827583" y="1311517"/>
            <a:ext cx="7087304" cy="416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205282" y="5659493"/>
            <a:ext cx="68910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/>
              <a:t>The multi</a:t>
            </a:r>
            <a:r>
              <a:rPr lang="en-US" altLang="zh-CN" dirty="0"/>
              <a:t>-model ensemble mean (ALL forcing</a:t>
            </a:r>
            <a:r>
              <a:rPr lang="en-US" altLang="zh-CN" dirty="0" smtClean="0"/>
              <a:t>)</a:t>
            </a:r>
          </a:p>
          <a:p>
            <a:pPr algn="ctr"/>
            <a:r>
              <a:rPr lang="en-US" altLang="zh-CN" dirty="0" smtClean="0"/>
              <a:t>well simulates </a:t>
            </a:r>
            <a:r>
              <a:rPr lang="en-US" altLang="zh-CN" dirty="0"/>
              <a:t>the observed </a:t>
            </a:r>
            <a:r>
              <a:rPr lang="en-US" altLang="zh-CN" dirty="0" smtClean="0"/>
              <a:t>temperature record. 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293748" y="234299"/>
            <a:ext cx="86176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smtClean="0"/>
              <a:t>Observed </a:t>
            </a:r>
            <a:r>
              <a:rPr lang="en-US" altLang="zh-CN" sz="3200" dirty="0"/>
              <a:t>and simulated </a:t>
            </a:r>
            <a:r>
              <a:rPr lang="en-US" altLang="zh-CN" sz="3200" dirty="0" smtClean="0"/>
              <a:t>JJA mean </a:t>
            </a:r>
            <a:r>
              <a:rPr lang="en-US" altLang="zh-CN" sz="3200" dirty="0"/>
              <a:t>temperature </a:t>
            </a:r>
            <a:r>
              <a:rPr lang="en-US" altLang="zh-CN" sz="3200" dirty="0" smtClean="0"/>
              <a:t>in Eastern China (1955-2012)</a:t>
            </a:r>
            <a:endParaRPr lang="zh-CN" alt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7718627" y="2597727"/>
            <a:ext cx="1331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125 (26)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04212" y="3096184"/>
            <a:ext cx="1159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008000"/>
                </a:solidFill>
              </a:rPr>
              <a:t>49 (12)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380308" y="5313600"/>
            <a:ext cx="501100" cy="250560"/>
          </a:xfrm>
          <a:prstGeom prst="rect">
            <a:avLst/>
          </a:prstGeom>
          <a:solidFill>
            <a:schemeClr val="bg1"/>
          </a:solidFill>
          <a:ln w="12700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8773" y="4650304"/>
            <a:ext cx="2759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/>
              <a:t>Anomalies </a:t>
            </a:r>
            <a:r>
              <a:rPr lang="en-US" sz="1400" dirty="0"/>
              <a:t>r</a:t>
            </a:r>
            <a:r>
              <a:rPr lang="en-US" sz="1400" dirty="0" smtClean="0"/>
              <a:t>elative to 1955-1984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693340" y="1517061"/>
            <a:ext cx="29135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Sun et al, Nature Climate Change,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4"/>
              </a:rPr>
              <a:t>2014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40588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505-373-swan-lake-11-marsh-wre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366" y="0"/>
            <a:ext cx="10287000" cy="6858000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6611779"/>
            <a:ext cx="2138516" cy="246221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CA" sz="1000" b="1" i="1" dirty="0">
                <a:solidFill>
                  <a:schemeClr val="bg2">
                    <a:lumMod val="75000"/>
                  </a:schemeClr>
                </a:solidFill>
              </a:rPr>
              <a:t>Photo: F. </a:t>
            </a:r>
            <a:r>
              <a:rPr lang="en-CA" sz="1000" b="1" i="1" dirty="0" smtClean="0">
                <a:solidFill>
                  <a:schemeClr val="bg2">
                    <a:lumMod val="75000"/>
                  </a:schemeClr>
                </a:solidFill>
              </a:rPr>
              <a:t>Zwiers </a:t>
            </a:r>
            <a:r>
              <a:rPr lang="en-CA" sz="1000" b="1" dirty="0" smtClean="0">
                <a:solidFill>
                  <a:schemeClr val="bg2">
                    <a:lumMod val="75000"/>
                  </a:schemeClr>
                </a:solidFill>
              </a:rPr>
              <a:t>(Marsh Wren)</a:t>
            </a:r>
            <a:endParaRPr lang="en-CA" sz="10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557213"/>
            <a:ext cx="877823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63538" indent="-90488" algn="l" rtl="0" eaLnBrk="0" fontAlgn="base" hangingPunct="0">
              <a:spcBef>
                <a:spcPct val="0"/>
              </a:spcBef>
              <a:spcAft>
                <a:spcPct val="0"/>
              </a:spcAft>
              <a:defRPr sz="4000" b="0">
                <a:solidFill>
                  <a:srgbClr val="000000"/>
                </a:solidFill>
                <a:latin typeface="Calibri"/>
                <a:ea typeface="+mj-ea"/>
                <a:cs typeface="Calibri"/>
              </a:defRPr>
            </a:lvl1pPr>
            <a:lvl2pPr marL="363538" indent="-363538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4D"/>
                </a:solidFill>
                <a:latin typeface="Arial" charset="0"/>
              </a:defRPr>
            </a:lvl2pPr>
            <a:lvl3pPr marL="363538" indent="-363538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4D"/>
                </a:solidFill>
                <a:latin typeface="Arial" charset="0"/>
              </a:defRPr>
            </a:lvl3pPr>
            <a:lvl4pPr marL="363538" indent="-363538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4D"/>
                </a:solidFill>
                <a:latin typeface="Arial" charset="0"/>
              </a:defRPr>
            </a:lvl4pPr>
            <a:lvl5pPr marL="363538" indent="-363538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4D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Detection and Attribution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of long term change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10790"/>
      </p:ext>
    </p:extLst>
  </p:cSld>
  <p:clrMapOvr>
    <a:masterClrMapping/>
  </p:clrMapOvr>
  <p:transition xmlns:p14="http://schemas.microsoft.com/office/powerpoint/2010/main"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81000" y="4290209"/>
            <a:ext cx="8382000" cy="1840320"/>
          </a:xfrm>
        </p:spPr>
        <p:txBody>
          <a:bodyPr/>
          <a:lstStyle/>
          <a:p>
            <a:r>
              <a:rPr lang="en-CA" sz="2400" dirty="0" smtClean="0"/>
              <a:t>ALL forcing </a:t>
            </a:r>
            <a:r>
              <a:rPr lang="en-CA" sz="2400" dirty="0" smtClean="0">
                <a:sym typeface="Wingdings"/>
              </a:rPr>
              <a:t> </a:t>
            </a:r>
            <a:r>
              <a:rPr lang="en-CA" sz="2400" dirty="0" smtClean="0"/>
              <a:t>0.82°C </a:t>
            </a:r>
            <a:r>
              <a:rPr lang="en-CA" sz="2400" dirty="0"/>
              <a:t>(</a:t>
            </a:r>
            <a:r>
              <a:rPr lang="en-CA" sz="2400" dirty="0" smtClean="0"/>
              <a:t>0.57°</a:t>
            </a:r>
            <a:r>
              <a:rPr lang="en-CA" sz="2400" dirty="0"/>
              <a:t>C, </a:t>
            </a:r>
            <a:r>
              <a:rPr lang="en-CA" sz="2400" dirty="0" smtClean="0"/>
              <a:t>1.07°</a:t>
            </a:r>
            <a:r>
              <a:rPr lang="en-CA" sz="2400" dirty="0"/>
              <a:t>C) </a:t>
            </a:r>
            <a:endParaRPr lang="en-CA" sz="2400" dirty="0" smtClean="0"/>
          </a:p>
          <a:p>
            <a:r>
              <a:rPr lang="en-CA" sz="2400" dirty="0" smtClean="0"/>
              <a:t>NAT forcing </a:t>
            </a:r>
            <a:r>
              <a:rPr lang="en-CA" sz="2400" dirty="0" smtClean="0">
                <a:sym typeface="Wingdings"/>
              </a:rPr>
              <a:t> </a:t>
            </a:r>
            <a:r>
              <a:rPr lang="en-CA" sz="2400" dirty="0" smtClean="0"/>
              <a:t>0.03°C (-0.00</a:t>
            </a:r>
            <a:r>
              <a:rPr lang="en-CA" sz="2400" dirty="0"/>
              <a:t>°C</a:t>
            </a:r>
            <a:r>
              <a:rPr lang="en-CA" sz="2400" dirty="0" smtClean="0"/>
              <a:t>, 0.07</a:t>
            </a:r>
            <a:r>
              <a:rPr lang="en-CA" sz="2400" dirty="0"/>
              <a:t>°C</a:t>
            </a:r>
            <a:r>
              <a:rPr lang="en-CA" sz="2400" dirty="0" smtClean="0"/>
              <a:t>) </a:t>
            </a:r>
          </a:p>
          <a:p>
            <a:r>
              <a:rPr lang="en-CA" sz="2400" dirty="0" smtClean="0"/>
              <a:t>Urban warming may be responsible for part of the “ALL” attributed warming - possibly 0.21</a:t>
            </a:r>
            <a:r>
              <a:rPr lang="en-CA" sz="2400" dirty="0"/>
              <a:t>°C </a:t>
            </a:r>
            <a:r>
              <a:rPr lang="en-CA" sz="2400" dirty="0" smtClean="0"/>
              <a:t>(0.16</a:t>
            </a:r>
            <a:r>
              <a:rPr lang="en-CA" sz="2400" dirty="0"/>
              <a:t>°</a:t>
            </a:r>
            <a:r>
              <a:rPr lang="en-CA" sz="2400" dirty="0" smtClean="0"/>
              <a:t>C, 0.26</a:t>
            </a:r>
            <a:r>
              <a:rPr lang="en-CA" sz="2400" dirty="0"/>
              <a:t>°C</a:t>
            </a:r>
            <a:r>
              <a:rPr lang="en-CA" sz="2400" dirty="0" smtClean="0"/>
              <a:t>)</a:t>
            </a:r>
          </a:p>
          <a:p>
            <a:endParaRPr lang="en-CA" dirty="0" smtClean="0"/>
          </a:p>
          <a:p>
            <a:endParaRPr lang="en-CA" dirty="0" smtClean="0">
              <a:solidFill>
                <a:srgbClr val="000000"/>
              </a:solidFill>
            </a:endParaRPr>
          </a:p>
          <a:p>
            <a:endParaRPr lang="en-CA" dirty="0" smtClean="0"/>
          </a:p>
        </p:txBody>
      </p:sp>
      <p:sp>
        <p:nvSpPr>
          <p:cNvPr id="4" name="Title 6"/>
          <p:cNvSpPr txBox="1">
            <a:spLocks noGrp="1"/>
          </p:cNvSpPr>
          <p:nvPr>
            <p:ph type="title"/>
          </p:nvPr>
        </p:nvSpPr>
        <p:spPr bwMode="auto">
          <a:xfrm>
            <a:off x="0" y="0"/>
            <a:ext cx="9045190" cy="138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6353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Detection and attribution results for change JJA climate over 1955-2012</a:t>
            </a:r>
            <a:endParaRPr kumimoji="0" lang="en-CA" b="1" i="0" u="none" strike="noStrike" kern="0" cap="none" spc="0" normalizeH="0" baseline="0" noProof="0" dirty="0" smtClean="0">
              <a:ln>
                <a:noFill/>
              </a:ln>
              <a:solidFill>
                <a:srgbClr val="00664D"/>
              </a:solidFill>
              <a:effectLst/>
              <a:uLnTx/>
              <a:uFillTx/>
              <a:latin typeface="+mj-lt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52" y="1381912"/>
            <a:ext cx="8311048" cy="27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19453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5905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 smtClean="0"/>
              <a:t>How rare was JJA of 2013?</a:t>
            </a:r>
            <a:endParaRPr lang="zh-CN" altLang="en-US" sz="4000" dirty="0"/>
          </a:p>
        </p:txBody>
      </p:sp>
      <p:graphicFrame>
        <p:nvGraphicFramePr>
          <p:cNvPr id="6" name="图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4784014"/>
              </p:ext>
            </p:extLst>
          </p:nvPr>
        </p:nvGraphicFramePr>
        <p:xfrm>
          <a:off x="1925937" y="857742"/>
          <a:ext cx="5155817" cy="3179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矩形 10"/>
          <p:cNvSpPr/>
          <p:nvPr/>
        </p:nvSpPr>
        <p:spPr>
          <a:xfrm>
            <a:off x="6131277" y="2600609"/>
            <a:ext cx="2677726" cy="58477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600" dirty="0" smtClean="0"/>
              <a:t> </a:t>
            </a:r>
            <a:r>
              <a:rPr lang="en-CA" sz="1600" dirty="0"/>
              <a:t>1.1°C ≈ </a:t>
            </a:r>
            <a:r>
              <a:rPr lang="en-CA" sz="1600" dirty="0" smtClean="0"/>
              <a:t>3.5 </a:t>
            </a:r>
            <a:r>
              <a:rPr lang="en-CA" sz="1600" dirty="0"/>
              <a:t>SD above the 1955-1984 mean</a:t>
            </a:r>
            <a:endParaRPr lang="zh-CN" alt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7506288" y="834226"/>
            <a:ext cx="849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1.1°C</a:t>
            </a:r>
            <a:endParaRPr lang="en-US" sz="2000" dirty="0"/>
          </a:p>
        </p:txBody>
      </p:sp>
      <p:cxnSp>
        <p:nvCxnSpPr>
          <p:cNvPr id="7" name="Curved Connector 6"/>
          <p:cNvCxnSpPr>
            <a:stCxn id="2" idx="1"/>
          </p:cNvCxnSpPr>
          <p:nvPr/>
        </p:nvCxnSpPr>
        <p:spPr bwMode="auto">
          <a:xfrm rot="10800000" flipV="1">
            <a:off x="6911728" y="1034281"/>
            <a:ext cx="594560" cy="39744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 rot="16200000">
            <a:off x="260722" y="2087585"/>
            <a:ext cx="26099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/>
              <a:t>Anomaly </a:t>
            </a:r>
            <a:r>
              <a:rPr lang="en-US" sz="1400" dirty="0"/>
              <a:t>r</a:t>
            </a:r>
            <a:r>
              <a:rPr lang="en-US" sz="1400" dirty="0" smtClean="0"/>
              <a:t>elative to 1955-1984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1646999" y="1066689"/>
            <a:ext cx="357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°C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2422915" y="1034281"/>
            <a:ext cx="29135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Sun et al, Nature Climate Change,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4"/>
              </a:rPr>
              <a:t>2014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4607" y="4040214"/>
            <a:ext cx="84943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CA" dirty="0" smtClean="0"/>
              <a:t>Estimated event frequency</a:t>
            </a:r>
            <a:endParaRPr lang="en-CA" dirty="0"/>
          </a:p>
          <a:p>
            <a:pPr marL="800100" lvl="1" indent="-342900" algn="l">
              <a:buFont typeface="Arial"/>
              <a:buChar char="•"/>
            </a:pPr>
            <a:r>
              <a:rPr lang="en-CA" dirty="0"/>
              <a:t>once in 270-years in control simulations </a:t>
            </a:r>
          </a:p>
          <a:p>
            <a:pPr marL="800100" lvl="1" indent="-342900" algn="l">
              <a:buFont typeface="Arial"/>
              <a:buChar char="•"/>
            </a:pPr>
            <a:r>
              <a:rPr lang="en-CA" dirty="0" smtClean="0"/>
              <a:t>once </a:t>
            </a:r>
            <a:r>
              <a:rPr lang="en-CA" dirty="0"/>
              <a:t>in 29-years in “reconstructed” observations</a:t>
            </a:r>
          </a:p>
          <a:p>
            <a:pPr marL="800100" lvl="1" indent="-342900" algn="l">
              <a:buFont typeface="Arial"/>
              <a:buChar char="•"/>
            </a:pPr>
            <a:r>
              <a:rPr lang="en-CA" dirty="0" smtClean="0"/>
              <a:t>once </a:t>
            </a:r>
            <a:r>
              <a:rPr lang="en-CA" dirty="0"/>
              <a:t>in 4.3 years relative to the climate of </a:t>
            </a:r>
            <a:r>
              <a:rPr lang="en-CA" dirty="0" smtClean="0"/>
              <a:t>2013</a:t>
            </a:r>
          </a:p>
          <a:p>
            <a:pPr marL="342900" indent="-342900" algn="l">
              <a:buFont typeface="Arial"/>
              <a:buChar char="•"/>
            </a:pPr>
            <a:r>
              <a:rPr lang="en-CA" dirty="0"/>
              <a:t>Fraction of Attributable Risk in 2013: (p</a:t>
            </a:r>
            <a:r>
              <a:rPr lang="en-CA" baseline="-25000" dirty="0"/>
              <a:t>1</a:t>
            </a:r>
            <a:r>
              <a:rPr lang="en-CA" dirty="0"/>
              <a:t> – p</a:t>
            </a:r>
            <a:r>
              <a:rPr lang="en-CA" baseline="-25000" dirty="0"/>
              <a:t>0</a:t>
            </a:r>
            <a:r>
              <a:rPr lang="en-CA" dirty="0"/>
              <a:t>)/p</a:t>
            </a:r>
            <a:r>
              <a:rPr lang="en-CA" baseline="-25000" dirty="0"/>
              <a:t>1</a:t>
            </a:r>
            <a:r>
              <a:rPr lang="en-CA" dirty="0"/>
              <a:t>≈ </a:t>
            </a:r>
            <a:r>
              <a:rPr lang="en-CA" dirty="0" smtClean="0"/>
              <a:t>0.984</a:t>
            </a:r>
          </a:p>
          <a:p>
            <a:pPr marL="342900" indent="-342900" algn="l">
              <a:buFont typeface="Arial"/>
              <a:buChar char="•"/>
            </a:pPr>
            <a:r>
              <a:rPr lang="en-CA" dirty="0" err="1" smtClean="0"/>
              <a:t>Prob</a:t>
            </a:r>
            <a:r>
              <a:rPr lang="en-CA" dirty="0" smtClean="0"/>
              <a:t> of “sufficient causation”: PS=</a:t>
            </a:r>
            <a:r>
              <a:rPr lang="en-US" dirty="0" smtClean="0"/>
              <a:t>1</a:t>
            </a:r>
            <a:r>
              <a:rPr lang="en-US" dirty="0"/>
              <a:t>-((1-p</a:t>
            </a:r>
            <a:r>
              <a:rPr lang="en-US" baseline="-25000" dirty="0"/>
              <a:t>1</a:t>
            </a:r>
            <a:r>
              <a:rPr lang="en-US" dirty="0"/>
              <a:t>)/(1-p</a:t>
            </a:r>
            <a:r>
              <a:rPr lang="en-US" baseline="-25000" dirty="0"/>
              <a:t>0</a:t>
            </a:r>
            <a:r>
              <a:rPr lang="en-US" dirty="0"/>
              <a:t>)</a:t>
            </a:r>
            <a:r>
              <a:rPr lang="en-US" dirty="0" smtClean="0"/>
              <a:t>)</a:t>
            </a:r>
            <a:r>
              <a:rPr lang="en-CA" dirty="0"/>
              <a:t> </a:t>
            </a:r>
            <a:r>
              <a:rPr lang="en-CA" dirty="0" smtClean="0"/>
              <a:t>≈ 0.23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82544123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ooking_downtown_from_Riverfront_Ave_Calgary_Flood_201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" b="2123"/>
          <a:stretch>
            <a:fillRect/>
          </a:stretch>
        </p:blipFill>
        <p:spPr>
          <a:xfrm>
            <a:off x="-843902" y="0"/>
            <a:ext cx="10776857" cy="6858000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solidFill>
                  <a:srgbClr val="FFFFFF"/>
                </a:solidFill>
              </a:rPr>
              <a:t>Calgary flood, 2013 </a:t>
            </a: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6424613"/>
            <a:ext cx="838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Looking towards downtown Calgary from Riverfront Avenue </a:t>
            </a:r>
            <a:r>
              <a:rPr lang="en-US" sz="1400" dirty="0">
                <a:solidFill>
                  <a:schemeClr val="bg1"/>
                </a:solidFill>
              </a:rPr>
              <a:t>(June 21, 2013</a:t>
            </a:r>
            <a:r>
              <a:rPr lang="en-US" sz="1400" dirty="0" smtClean="0">
                <a:solidFill>
                  <a:schemeClr val="bg1"/>
                </a:solidFill>
              </a:rPr>
              <a:t>), courtesy </a:t>
            </a:r>
            <a:r>
              <a:rPr lang="en-US" sz="1400" dirty="0" smtClean="0">
                <a:solidFill>
                  <a:schemeClr val="bg1"/>
                </a:solidFill>
                <a:hlinkClick r:id="rId4"/>
              </a:rPr>
              <a:t>Ryan L.C. Quan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521081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Calgary floods (</a:t>
            </a:r>
            <a:r>
              <a:rPr lang="en-US" dirty="0" err="1" smtClean="0"/>
              <a:t>Teufel</a:t>
            </a:r>
            <a:r>
              <a:rPr lang="en-US" dirty="0" smtClean="0"/>
              <a:t> et al, accepted)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149" y="1598497"/>
            <a:ext cx="6100325" cy="49527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691" y="1522799"/>
            <a:ext cx="29306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Distribution of annual May-June maximum 1-day southern-Alberta precipitation in CRCM5 under </a:t>
            </a:r>
            <a:r>
              <a:rPr lang="en-US" dirty="0" smtClean="0">
                <a:solidFill>
                  <a:srgbClr val="FF0000"/>
                </a:solidFill>
              </a:rPr>
              <a:t>factual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220F9"/>
                </a:solidFill>
              </a:rPr>
              <a:t>counter-factual </a:t>
            </a:r>
            <a:r>
              <a:rPr lang="en-US" dirty="0" smtClean="0"/>
              <a:t>conditions (conditional on prevailing global pattern of SST anomalies)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3685575" y="1962600"/>
            <a:ext cx="523973" cy="479550"/>
          </a:xfrm>
          <a:prstGeom prst="rect">
            <a:avLst/>
          </a:prstGeom>
          <a:solidFill>
            <a:srgbClr val="FFFFFF"/>
          </a:solidFill>
          <a:ln w="12700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543479" y="1838273"/>
            <a:ext cx="5355186" cy="1802751"/>
            <a:chOff x="3543479" y="1838273"/>
            <a:chExt cx="5355186" cy="1802751"/>
          </a:xfrm>
        </p:grpSpPr>
        <p:cxnSp>
          <p:nvCxnSpPr>
            <p:cNvPr id="8" name="Straight Arrow Connector 7"/>
            <p:cNvCxnSpPr/>
            <p:nvPr/>
          </p:nvCxnSpPr>
          <p:spPr bwMode="auto">
            <a:xfrm flipH="1">
              <a:off x="5221971" y="3641024"/>
              <a:ext cx="488450" cy="0"/>
            </a:xfrm>
            <a:prstGeom prst="straightConnector1">
              <a:avLst/>
            </a:prstGeom>
            <a:solidFill>
              <a:schemeClr val="accent1"/>
            </a:solidFill>
            <a:ln w="57150" cap="sq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3543479" y="1838273"/>
              <a:ext cx="5355186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 smtClean="0"/>
                <a:t>Frequency doubles (~25-yr </a:t>
              </a:r>
              <a:r>
                <a:rPr lang="en-US" dirty="0" smtClean="0">
                  <a:sym typeface="Wingdings"/>
                </a:rPr>
                <a:t> ~12 </a:t>
              </a:r>
              <a:r>
                <a:rPr lang="en-US" dirty="0" err="1" smtClean="0">
                  <a:sym typeface="Wingdings"/>
                </a:rPr>
                <a:t>yr</a:t>
              </a:r>
              <a:r>
                <a:rPr lang="en-US" dirty="0" smtClean="0">
                  <a:sym typeface="Wingdings"/>
                </a:rPr>
                <a:t>)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543479" y="2372536"/>
            <a:ext cx="5355186" cy="1268488"/>
            <a:chOff x="3543479" y="2372536"/>
            <a:chExt cx="5355186" cy="1268488"/>
          </a:xfrm>
        </p:grpSpPr>
        <p:cxnSp>
          <p:nvCxnSpPr>
            <p:cNvPr id="15" name="Straight Arrow Connector 14"/>
            <p:cNvCxnSpPr/>
            <p:nvPr/>
          </p:nvCxnSpPr>
          <p:spPr bwMode="auto">
            <a:xfrm flipH="1" flipV="1">
              <a:off x="5710421" y="3365726"/>
              <a:ext cx="1425" cy="275298"/>
            </a:xfrm>
            <a:prstGeom prst="straightConnector1">
              <a:avLst/>
            </a:prstGeom>
            <a:solidFill>
              <a:schemeClr val="accent1"/>
            </a:solidFill>
            <a:ln w="57150" cap="sq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3543479" y="2372536"/>
              <a:ext cx="5355186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 smtClean="0"/>
                <a:t>Magnitude increases ~10%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329591" y="1257147"/>
            <a:ext cx="5583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Southern Alberta MJ max 1-day </a:t>
            </a:r>
            <a:r>
              <a:rPr lang="en-US" dirty="0" err="1" smtClean="0"/>
              <a:t>precip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81335" y="4735311"/>
            <a:ext cx="1483399" cy="584776"/>
          </a:xfrm>
          <a:prstGeom prst="rect">
            <a:avLst/>
          </a:prstGeom>
          <a:solidFill>
            <a:srgbClr val="F69A0D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/>
              <a:t>FAR=PN≈0.5</a:t>
            </a:r>
          </a:p>
          <a:p>
            <a:pPr algn="l"/>
            <a:r>
              <a:rPr lang="en-US" sz="1600" dirty="0" smtClean="0"/>
              <a:t>         PS≈0.04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4464394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Calgary floods (</a:t>
            </a:r>
            <a:r>
              <a:rPr lang="en-US" dirty="0" err="1" smtClean="0"/>
              <a:t>Teufel</a:t>
            </a:r>
            <a:r>
              <a:rPr lang="en-US" dirty="0" smtClean="0"/>
              <a:t> </a:t>
            </a:r>
            <a:r>
              <a:rPr lang="en-US" dirty="0"/>
              <a:t>et al, </a:t>
            </a:r>
            <a:r>
              <a:rPr lang="en-US" dirty="0" smtClean="0"/>
              <a:t>accepted)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691" y="1598497"/>
            <a:ext cx="29306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Distribution of annual May-June maximum 1-day Bow River Basin precipitation in CRCM5 under </a:t>
            </a:r>
            <a:r>
              <a:rPr lang="en-US" dirty="0" smtClean="0">
                <a:solidFill>
                  <a:srgbClr val="FF0000"/>
                </a:solidFill>
              </a:rPr>
              <a:t>factual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220F9"/>
                </a:solidFill>
              </a:rPr>
              <a:t>counter-factual </a:t>
            </a:r>
            <a:r>
              <a:rPr lang="en-US" dirty="0" smtClean="0"/>
              <a:t>conditions (conditional on prevailing global pattern of SST anomalies)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118" y="1598497"/>
            <a:ext cx="5983646" cy="47333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934240" y="1829390"/>
            <a:ext cx="426283" cy="408505"/>
          </a:xfrm>
          <a:prstGeom prst="rect">
            <a:avLst/>
          </a:prstGeom>
          <a:solidFill>
            <a:schemeClr val="bg1"/>
          </a:solidFill>
          <a:ln w="1270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960929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908-211-a088-eureka-to-aler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243" y="0"/>
            <a:ext cx="10728737" cy="6860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21283"/>
            <a:ext cx="9144000" cy="685800"/>
          </a:xfrm>
          <a:noFill/>
        </p:spPr>
        <p:txBody>
          <a:bodyPr/>
          <a:lstStyle/>
          <a:p>
            <a:r>
              <a:rPr lang="en-US" sz="5400" dirty="0" smtClean="0">
                <a:solidFill>
                  <a:srgbClr val="FFFFFF"/>
                </a:solidFill>
              </a:rPr>
              <a:t>Arctic sea-ice extent extremes</a:t>
            </a: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0" y="6611779"/>
            <a:ext cx="3505200" cy="246221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CA" sz="1000" b="1" i="1" dirty="0">
                <a:solidFill>
                  <a:schemeClr val="bg1"/>
                </a:solidFill>
              </a:rPr>
              <a:t>Photo: F. </a:t>
            </a:r>
            <a:r>
              <a:rPr lang="en-CA" sz="1000" b="1" i="1" dirty="0" smtClean="0">
                <a:solidFill>
                  <a:schemeClr val="bg1"/>
                </a:solidFill>
              </a:rPr>
              <a:t>Zwiers </a:t>
            </a:r>
            <a:r>
              <a:rPr lang="en-CA" sz="1000" b="1" dirty="0" smtClean="0">
                <a:solidFill>
                  <a:schemeClr val="bg1"/>
                </a:solidFill>
              </a:rPr>
              <a:t>(approach to Alert, Aug., 2009)</a:t>
            </a:r>
            <a:endParaRPr lang="en-CA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80963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45" y="2431546"/>
            <a:ext cx="250791" cy="35117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129865"/>
            <a:ext cx="9144000" cy="43017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llvsnat_3ens_n_b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1"/>
          <a:stretch/>
        </p:blipFill>
        <p:spPr>
          <a:xfrm>
            <a:off x="56137" y="2422402"/>
            <a:ext cx="9098103" cy="35209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782"/>
            <a:ext cx="9144000" cy="914400"/>
          </a:xfrm>
        </p:spPr>
        <p:txBody>
          <a:bodyPr>
            <a:normAutofit/>
          </a:bodyPr>
          <a:lstStyle/>
          <a:p>
            <a:pPr marL="0" indent="0" algn="ctr"/>
            <a:r>
              <a:rPr lang="en-US" dirty="0" smtClean="0">
                <a:latin typeface="Avenir Heavy"/>
                <a:cs typeface="Avenir Heavy"/>
              </a:rPr>
              <a:t>Ensembles of ALL and NAT Forcing</a:t>
            </a: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6438" y="6140829"/>
            <a:ext cx="2402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venir Book"/>
                <a:cs typeface="Avenir Book"/>
              </a:rPr>
              <a:t>N = 50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9812" y="6140829"/>
            <a:ext cx="2402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venir Book"/>
                <a:cs typeface="Avenir Book"/>
              </a:rPr>
              <a:t>N = 30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33615" y="6140829"/>
            <a:ext cx="2402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venir Book"/>
                <a:cs typeface="Avenir Book"/>
              </a:rPr>
              <a:t>N = 35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6438" y="1228709"/>
            <a:ext cx="7841166" cy="92333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venir Book"/>
                <a:cs typeface="Avenir Book"/>
              </a:rPr>
              <a:t>Simulate Arctic sea ice extent (SIE) under anthropogenic + natural </a:t>
            </a:r>
            <a:r>
              <a:rPr lang="en-US" sz="1800" dirty="0" err="1" smtClean="0">
                <a:latin typeface="Avenir Book"/>
                <a:cs typeface="Avenir Book"/>
              </a:rPr>
              <a:t>forcings</a:t>
            </a:r>
            <a:r>
              <a:rPr lang="en-US" sz="1800" dirty="0" smtClean="0">
                <a:latin typeface="Avenir Book"/>
                <a:cs typeface="Avenir Book"/>
              </a:rPr>
              <a:t> (ALL) and only natural </a:t>
            </a:r>
            <a:r>
              <a:rPr lang="en-US" sz="1800" dirty="0" err="1" smtClean="0">
                <a:latin typeface="Avenir Book"/>
                <a:cs typeface="Avenir Book"/>
              </a:rPr>
              <a:t>forcings</a:t>
            </a:r>
            <a:r>
              <a:rPr lang="en-US" sz="1800" dirty="0" smtClean="0">
                <a:latin typeface="Avenir Book"/>
                <a:cs typeface="Avenir Book"/>
              </a:rPr>
              <a:t> (NAT) and compare the probabilities of occurrence of a particular extreme event under each forcing.</a:t>
            </a:r>
            <a:endParaRPr lang="en-US" sz="1800" dirty="0">
              <a:latin typeface="Avenir Book"/>
              <a:cs typeface="Avenir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885306"/>
            <a:ext cx="9144000" cy="0"/>
          </a:xfrm>
          <a:prstGeom prst="line">
            <a:avLst/>
          </a:prstGeom>
          <a:ln w="2857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45" y="941064"/>
            <a:ext cx="9144000" cy="0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995754"/>
            <a:ext cx="9144000" cy="0"/>
          </a:xfrm>
          <a:prstGeom prst="line">
            <a:avLst/>
          </a:prstGeom>
          <a:ln w="2857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 rot="16200000">
            <a:off x="-1126900" y="3814655"/>
            <a:ext cx="2476914" cy="3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MU Bright Roman"/>
                <a:cs typeface="CMU Bright Roman"/>
              </a:rPr>
              <a:t>September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MU Bright Roman"/>
              <a:cs typeface="CMU Bright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422402"/>
            <a:ext cx="9144000" cy="3520908"/>
          </a:xfrm>
          <a:prstGeom prst="rect">
            <a:avLst/>
          </a:prstGeom>
          <a:noFill/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99909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782"/>
            <a:ext cx="9144000" cy="914400"/>
          </a:xfrm>
        </p:spPr>
        <p:txBody>
          <a:bodyPr>
            <a:normAutofit/>
          </a:bodyPr>
          <a:lstStyle/>
          <a:p>
            <a:pPr marL="0" indent="0" algn="ctr"/>
            <a:r>
              <a:rPr lang="en-US" dirty="0" smtClean="0">
                <a:latin typeface="Avenir Heavy"/>
                <a:cs typeface="Avenir Heavy"/>
              </a:rPr>
              <a:t>Internal Variability Comparison</a:t>
            </a: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94" y="1173485"/>
            <a:ext cx="3036950" cy="2308324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venir Book"/>
                <a:cs typeface="Avenir Book"/>
              </a:rPr>
              <a:t>How does model internal variability compare to observations?</a:t>
            </a:r>
          </a:p>
          <a:p>
            <a:pPr algn="ctr"/>
            <a:endParaRPr lang="en-US" sz="1800" dirty="0">
              <a:latin typeface="Avenir Book"/>
              <a:cs typeface="Avenir Book"/>
            </a:endParaRPr>
          </a:p>
          <a:p>
            <a:pPr algn="ctr"/>
            <a:r>
              <a:rPr lang="en-US" sz="1800" dirty="0" smtClean="0">
                <a:latin typeface="Avenir Book"/>
                <a:cs typeface="Avenir Book"/>
              </a:rPr>
              <a:t>Compare standard deviation of each annual SIE time series with observed (black line).</a:t>
            </a:r>
            <a:endParaRPr lang="en-US" sz="1800" dirty="0">
              <a:latin typeface="Avenir Book"/>
              <a:cs typeface="Avenir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885306"/>
            <a:ext cx="9144000" cy="0"/>
          </a:xfrm>
          <a:prstGeom prst="line">
            <a:avLst/>
          </a:prstGeom>
          <a:ln w="2857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45" y="941064"/>
            <a:ext cx="9144000" cy="0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995754"/>
            <a:ext cx="9144000" cy="0"/>
          </a:xfrm>
          <a:prstGeom prst="line">
            <a:avLst/>
          </a:prstGeom>
          <a:ln w="2857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85446" y="4725118"/>
            <a:ext cx="5454840" cy="1862048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solidFill>
              <a:srgbClr val="00009E"/>
            </a:solidFill>
          </a:ln>
        </p:spPr>
        <p:txBody>
          <a:bodyPr wrap="square" rtlCol="0">
            <a:spAutoFit/>
          </a:bodyPr>
          <a:lstStyle/>
          <a:p>
            <a:pPr marL="285750" indent="-192024" algn="l">
              <a:spcAft>
                <a:spcPts val="900"/>
              </a:spcAft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Most models show more variability than observations</a:t>
            </a:r>
          </a:p>
          <a:p>
            <a:pPr marL="285750" indent="-192024" algn="l">
              <a:spcAft>
                <a:spcPts val="900"/>
              </a:spcAft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Generally good agreement between forcing scenarios</a:t>
            </a:r>
          </a:p>
          <a:p>
            <a:pPr marL="285750" indent="-192024" algn="l">
              <a:spcAft>
                <a:spcPts val="900"/>
              </a:spcAft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CESM1 underestimates variability in Sep.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281" y="3592319"/>
            <a:ext cx="3036950" cy="1169551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FF"/>
                </a:solidFill>
                <a:latin typeface="Avenir Heavy"/>
                <a:cs typeface="Avenir Heavy"/>
              </a:rPr>
              <a:t>ALL</a:t>
            </a:r>
            <a:r>
              <a:rPr lang="en-US" dirty="0" smtClean="0">
                <a:latin typeface="Avenir Heavy"/>
                <a:cs typeface="Avenir Heavy"/>
              </a:rPr>
              <a:t>     </a:t>
            </a:r>
            <a:r>
              <a:rPr lang="en-US" dirty="0" smtClean="0">
                <a:solidFill>
                  <a:srgbClr val="008000"/>
                </a:solidFill>
                <a:latin typeface="Avenir Heavy"/>
                <a:cs typeface="Avenir Heavy"/>
              </a:rPr>
              <a:t>NAT</a:t>
            </a:r>
            <a:r>
              <a:rPr lang="en-US" dirty="0" smtClean="0">
                <a:latin typeface="Avenir Heavy"/>
                <a:cs typeface="Avenir Heavy"/>
              </a:rPr>
              <a:t>   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/>
                <a:cs typeface="Avenir Heavy"/>
              </a:rPr>
              <a:t>PIC</a:t>
            </a:r>
          </a:p>
          <a:p>
            <a:pPr algn="ctr">
              <a:spcBef>
                <a:spcPts val="1200"/>
              </a:spcBef>
            </a:pPr>
            <a:r>
              <a:rPr lang="en-US" sz="1200" dirty="0" smtClean="0">
                <a:latin typeface="Avenir Book"/>
                <a:cs typeface="Avenir Book"/>
              </a:rPr>
              <a:t>A linear trend has been removed from ALL and OBS before the standard deviation is computed. </a:t>
            </a:r>
            <a:endParaRPr lang="en-US" sz="1200" dirty="0">
              <a:latin typeface="Avenir Book"/>
              <a:cs typeface="Avenir Book"/>
            </a:endParaRPr>
          </a:p>
        </p:txBody>
      </p:sp>
      <p:pic>
        <p:nvPicPr>
          <p:cNvPr id="4" name="Picture 3" descr="intvar_all4_allF_stdcomp_ann_box_b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t="11998" r="5360" b="3997"/>
          <a:stretch/>
        </p:blipFill>
        <p:spPr>
          <a:xfrm>
            <a:off x="3485446" y="1382889"/>
            <a:ext cx="5454840" cy="3000245"/>
          </a:xfrm>
          <a:prstGeom prst="rect">
            <a:avLst/>
          </a:prstGeom>
          <a:ln>
            <a:solidFill>
              <a:srgbClr val="7F7F7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455205" y="1032375"/>
            <a:ext cx="5568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Standard Deviation of annual mean SIE after trend removal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45579493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325"/>
            <a:ext cx="9144000" cy="914399"/>
          </a:xfrm>
        </p:spPr>
        <p:txBody>
          <a:bodyPr/>
          <a:lstStyle/>
          <a:p>
            <a:pPr marL="0" indent="0" algn="ctr"/>
            <a:r>
              <a:rPr lang="en-US" dirty="0" smtClean="0">
                <a:latin typeface="Avenir Heavy"/>
                <a:cs typeface="Avenir Heavy"/>
              </a:rPr>
              <a:t>Detection/Attribution Results</a:t>
            </a: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5880" y="5837293"/>
            <a:ext cx="8212240" cy="646331"/>
          </a:xfrm>
          <a:prstGeom prst="rect">
            <a:avLst/>
          </a:prstGeom>
          <a:solidFill>
            <a:srgbClr val="FFFFFF">
              <a:alpha val="50000"/>
            </a:srgbClr>
          </a:solidFill>
          <a:ln w="19050" cmpd="sng">
            <a:solidFill>
              <a:srgbClr val="00009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venir Book"/>
                <a:cs typeface="Avenir Book"/>
              </a:rPr>
              <a:t>ALL and ANT forcing signals detected with almost all models for both annual and Sep. and are generally consistent in magnitude with observations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6000" y="1228710"/>
            <a:ext cx="7896385" cy="646331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solidFill>
              <a:srgbClr val="7F7F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venir Book"/>
                <a:cs typeface="Avenir Book"/>
              </a:rPr>
              <a:t>How much of the observed temporal pattern in SIE can be explained by the ALL and NAT responses?</a:t>
            </a:r>
            <a:endParaRPr lang="en-US" sz="1800" dirty="0">
              <a:latin typeface="Avenir Book"/>
              <a:cs typeface="Avenir Book"/>
            </a:endParaRPr>
          </a:p>
        </p:txBody>
      </p:sp>
      <p:pic>
        <p:nvPicPr>
          <p:cNvPr id="7" name="Picture 6" descr="detatt_bCI4_ann_n_b_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3350"/>
            <a:ext cx="9144000" cy="3429000"/>
          </a:xfrm>
          <a:prstGeom prst="rect">
            <a:avLst/>
          </a:prstGeom>
          <a:ln>
            <a:solidFill>
              <a:srgbClr val="7F7F7F"/>
            </a:solidFill>
          </a:ln>
        </p:spPr>
      </p:pic>
      <p:cxnSp>
        <p:nvCxnSpPr>
          <p:cNvPr id="4" name="Straight Connector 3"/>
          <p:cNvCxnSpPr/>
          <p:nvPr/>
        </p:nvCxnSpPr>
        <p:spPr>
          <a:xfrm>
            <a:off x="0" y="885306"/>
            <a:ext cx="9144000" cy="0"/>
          </a:xfrm>
          <a:prstGeom prst="line">
            <a:avLst/>
          </a:prstGeom>
          <a:ln w="2857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45" y="941064"/>
            <a:ext cx="9144000" cy="0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995754"/>
            <a:ext cx="9144000" cy="0"/>
          </a:xfrm>
          <a:prstGeom prst="line">
            <a:avLst/>
          </a:prstGeom>
          <a:ln w="2857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724489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lvsnat_all4_allmethods_n_pub2b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" t="3960" r="1307"/>
          <a:stretch/>
        </p:blipFill>
        <p:spPr>
          <a:xfrm>
            <a:off x="757111" y="1140435"/>
            <a:ext cx="7629778" cy="5669167"/>
          </a:xfrm>
          <a:prstGeom prst="rect">
            <a:avLst/>
          </a:prstGeom>
          <a:ln>
            <a:solidFill>
              <a:srgbClr val="7F7F7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806"/>
            <a:ext cx="9144000" cy="911536"/>
          </a:xfrm>
        </p:spPr>
        <p:txBody>
          <a:bodyPr/>
          <a:lstStyle/>
          <a:p>
            <a:pPr marL="0" indent="0" algn="ctr"/>
            <a:r>
              <a:rPr lang="en-US" dirty="0" smtClean="0">
                <a:latin typeface="Avenir Heavy"/>
                <a:cs typeface="Avenir Heavy"/>
              </a:rPr>
              <a:t>Defining SIE Extreme Events</a:t>
            </a:r>
            <a:endParaRPr lang="en-US" dirty="0">
              <a:latin typeface="Avenir Heavy"/>
              <a:cs typeface="Avenir Heavy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885306"/>
            <a:ext cx="9144000" cy="0"/>
          </a:xfrm>
          <a:prstGeom prst="line">
            <a:avLst/>
          </a:prstGeom>
          <a:ln w="2857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45" y="941064"/>
            <a:ext cx="9144000" cy="0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995754"/>
            <a:ext cx="9144000" cy="0"/>
          </a:xfrm>
          <a:prstGeom prst="line">
            <a:avLst/>
          </a:prstGeom>
          <a:ln w="2857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52895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D&amp;A of long-term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0613"/>
            <a:ext cx="8229600" cy="551338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tx2"/>
                </a:solidFill>
                <a:hlinkClick r:id="rId2"/>
              </a:rPr>
              <a:t>Definitions</a:t>
            </a:r>
            <a:endParaRPr lang="en-US" dirty="0" smtClean="0">
              <a:solidFill>
                <a:schemeClr val="tx2"/>
              </a:solidFill>
            </a:endParaRPr>
          </a:p>
          <a:p>
            <a:pPr lvl="1"/>
            <a:r>
              <a:rPr lang="en-US" i="1" dirty="0" smtClean="0">
                <a:solidFill>
                  <a:schemeClr val="tx2"/>
                </a:solidFill>
              </a:rPr>
              <a:t>Detection</a:t>
            </a:r>
            <a:r>
              <a:rPr lang="en-US" i="1" dirty="0" smtClean="0"/>
              <a:t> </a:t>
            </a:r>
            <a:r>
              <a:rPr lang="en-US" dirty="0" smtClean="0"/>
              <a:t>– identifying that a change has occurred </a:t>
            </a:r>
            <a:endParaRPr lang="en-US" i="1" dirty="0" smtClean="0">
              <a:solidFill>
                <a:schemeClr val="tx2"/>
              </a:solidFill>
            </a:endParaRPr>
          </a:p>
          <a:p>
            <a:pPr lvl="1"/>
            <a:r>
              <a:rPr lang="en-US" i="1" dirty="0" smtClean="0">
                <a:solidFill>
                  <a:schemeClr val="tx2"/>
                </a:solidFill>
              </a:rPr>
              <a:t>Attribution</a:t>
            </a:r>
            <a:r>
              <a:rPr lang="en-US" i="1" dirty="0" smtClean="0"/>
              <a:t> </a:t>
            </a:r>
            <a:r>
              <a:rPr lang="en-US" dirty="0" smtClean="0"/>
              <a:t>– evaluating contributions from causal factors</a:t>
            </a:r>
          </a:p>
          <a:p>
            <a:r>
              <a:rPr lang="en-US" dirty="0" smtClean="0"/>
              <a:t>Methods</a:t>
            </a:r>
          </a:p>
          <a:p>
            <a:pPr lvl="1"/>
            <a:r>
              <a:rPr lang="en-US" dirty="0"/>
              <a:t>Involve simple statistical models</a:t>
            </a:r>
          </a:p>
          <a:p>
            <a:pPr lvl="1"/>
            <a:r>
              <a:rPr lang="en-US" dirty="0"/>
              <a:t>Complex implementation due to data volumes (which are both small and large</a:t>
            </a:r>
            <a:r>
              <a:rPr lang="en-US" dirty="0" smtClean="0"/>
              <a:t>)</a:t>
            </a:r>
          </a:p>
          <a:p>
            <a:r>
              <a:rPr lang="en-US" dirty="0" smtClean="0"/>
              <a:t>Usual assumptions</a:t>
            </a:r>
          </a:p>
          <a:p>
            <a:pPr lvl="1"/>
            <a:r>
              <a:rPr lang="en-US" dirty="0"/>
              <a:t>Key forcings have been identified</a:t>
            </a:r>
          </a:p>
          <a:p>
            <a:pPr lvl="1"/>
            <a:r>
              <a:rPr lang="en-US" dirty="0"/>
              <a:t>Signals and noise are additive</a:t>
            </a:r>
          </a:p>
          <a:p>
            <a:pPr lvl="1"/>
            <a:r>
              <a:rPr lang="en-US" dirty="0" smtClean="0"/>
              <a:t>Climate models simulate large</a:t>
            </a:r>
            <a:r>
              <a:rPr lang="en-US" dirty="0"/>
              <a:t>-scale patterns of </a:t>
            </a:r>
            <a:r>
              <a:rPr lang="en-US" dirty="0" smtClean="0"/>
              <a:t>response correctly</a:t>
            </a:r>
          </a:p>
          <a:p>
            <a:r>
              <a:rPr lang="en-US" dirty="0" smtClean="0"/>
              <a:t>Leads to a regression formulation</a:t>
            </a:r>
          </a:p>
        </p:txBody>
      </p:sp>
    </p:spTree>
    <p:extLst>
      <p:ext uri="{BB962C8B-B14F-4D97-AF65-F5344CB8AC3E}">
        <p14:creationId xmlns:p14="http://schemas.microsoft.com/office/powerpoint/2010/main" val="903212961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llvsnat_den_CI_anom_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" t="7803" r="2379" b="12821"/>
          <a:stretch/>
        </p:blipFill>
        <p:spPr>
          <a:xfrm>
            <a:off x="494819" y="3359917"/>
            <a:ext cx="8154363" cy="3404894"/>
          </a:xfrm>
          <a:prstGeom prst="rect">
            <a:avLst/>
          </a:prstGeom>
          <a:ln>
            <a:solidFill>
              <a:srgbClr val="7F7F7F"/>
            </a:solidFill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2329"/>
            <a:ext cx="9144000" cy="912117"/>
          </a:xfrm>
        </p:spPr>
        <p:txBody>
          <a:bodyPr/>
          <a:lstStyle/>
          <a:p>
            <a:pPr marL="0" indent="0" algn="ctr"/>
            <a:r>
              <a:rPr lang="en-US" dirty="0" smtClean="0">
                <a:latin typeface="Avenir Heavy"/>
                <a:cs typeface="Avenir Heavy"/>
              </a:rPr>
              <a:t>Event Attribution Methods</a:t>
            </a: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6003" y="1088209"/>
            <a:ext cx="6791995" cy="216982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solidFill>
              <a:srgbClr val="7F7F7F"/>
            </a:solidFill>
          </a:ln>
        </p:spPr>
        <p:txBody>
          <a:bodyPr wrap="square" rtlCol="0">
            <a:spAutoFit/>
          </a:bodyPr>
          <a:lstStyle/>
          <a:p>
            <a:pPr marL="347472" indent="-347472" algn="l">
              <a:spcAft>
                <a:spcPts val="600"/>
              </a:spcAft>
              <a:buAutoNum type="arabicParenBoth"/>
            </a:pPr>
            <a:r>
              <a:rPr lang="en-US" sz="2000" dirty="0" smtClean="0">
                <a:latin typeface="Avenir Book"/>
                <a:cs typeface="Avenir Book"/>
              </a:rPr>
              <a:t>Pool data from all ensemble members for each decade</a:t>
            </a:r>
          </a:p>
          <a:p>
            <a:pPr marL="347472" indent="-347472" algn="l">
              <a:spcAft>
                <a:spcPts val="600"/>
              </a:spcAft>
              <a:buAutoNum type="arabicParenBoth"/>
            </a:pPr>
            <a:r>
              <a:rPr lang="en-US" sz="2000" dirty="0" smtClean="0">
                <a:latin typeface="Avenir Book"/>
                <a:cs typeface="Avenir Book"/>
              </a:rPr>
              <a:t>Fit density curves</a:t>
            </a:r>
          </a:p>
          <a:p>
            <a:pPr marL="347472" indent="-347472" algn="l">
              <a:spcAft>
                <a:spcPts val="600"/>
              </a:spcAft>
              <a:buAutoNum type="arabicParenBoth"/>
            </a:pPr>
            <a:r>
              <a:rPr lang="en-US" sz="2000" dirty="0" smtClean="0">
                <a:latin typeface="Avenir Book"/>
                <a:cs typeface="Avenir Book"/>
              </a:rPr>
              <a:t>Integrate to determine probability of an event more extreme than each anomaly threshold</a:t>
            </a:r>
          </a:p>
          <a:p>
            <a:pPr marL="347472" indent="-347472" algn="l">
              <a:spcAft>
                <a:spcPts val="600"/>
              </a:spcAft>
              <a:buAutoNum type="arabicParenBoth"/>
            </a:pPr>
            <a:r>
              <a:rPr lang="en-US" sz="2000" dirty="0" smtClean="0">
                <a:latin typeface="Avenir Book"/>
                <a:cs typeface="Avenir Book"/>
              </a:rPr>
              <a:t>Compare probability of event under ALL forcing with the probability of the same event under NAT forcing</a:t>
            </a:r>
            <a:endParaRPr lang="en-US" sz="2000" dirty="0">
              <a:latin typeface="Avenir Book"/>
              <a:cs typeface="Avenir Book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85306"/>
            <a:ext cx="9144000" cy="0"/>
          </a:xfrm>
          <a:prstGeom prst="line">
            <a:avLst/>
          </a:prstGeom>
          <a:ln w="2857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5" y="941064"/>
            <a:ext cx="9144000" cy="0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995754"/>
            <a:ext cx="9144000" cy="0"/>
          </a:xfrm>
          <a:prstGeom prst="line">
            <a:avLst/>
          </a:prstGeom>
          <a:ln w="2857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591506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06"/>
            <a:ext cx="9144000" cy="914400"/>
          </a:xfrm>
        </p:spPr>
        <p:txBody>
          <a:bodyPr/>
          <a:lstStyle/>
          <a:p>
            <a:pPr marL="0" indent="0" algn="ctr"/>
            <a:r>
              <a:rPr lang="en-US" dirty="0" smtClean="0">
                <a:latin typeface="Avenir Heavy"/>
                <a:cs typeface="Avenir Heavy"/>
              </a:rPr>
              <a:t>Event Attribution Results – Sep.</a:t>
            </a: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5125" y="5367989"/>
            <a:ext cx="7233751" cy="1323439"/>
          </a:xfrm>
          <a:prstGeom prst="rect">
            <a:avLst/>
          </a:prstGeom>
          <a:solidFill>
            <a:srgbClr val="FFFFFF">
              <a:alpha val="50000"/>
            </a:srgbClr>
          </a:solidFill>
          <a:ln w="19050" cmpd="sng">
            <a:solidFill>
              <a:srgbClr val="00009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venir Medium"/>
                <a:cs typeface="Avenir Medium"/>
              </a:rPr>
              <a:t>All models indicate an event of a magnitude equal to or more extreme than the 2012 record minimum would be </a:t>
            </a:r>
            <a:r>
              <a:rPr lang="en-US" sz="2000" i="1" dirty="0" smtClean="0">
                <a:latin typeface="Avenir Medium"/>
                <a:cs typeface="Avenir Medium"/>
              </a:rPr>
              <a:t>exceptionally unlikely </a:t>
            </a:r>
            <a:r>
              <a:rPr lang="en-US" sz="2000" dirty="0" smtClean="0">
                <a:latin typeface="Avenir Medium"/>
                <a:cs typeface="Avenir Medium"/>
              </a:rPr>
              <a:t>to occur under natural forcing alone. ALL forcing is a necessary, but not sufficient cause.</a:t>
            </a:r>
            <a:endParaRPr lang="en-US" sz="2000" dirty="0">
              <a:latin typeface="Avenir Medium"/>
              <a:cs typeface="Avenir Medium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885306"/>
            <a:ext cx="9144000" cy="0"/>
          </a:xfrm>
          <a:prstGeom prst="line">
            <a:avLst/>
          </a:prstGeom>
          <a:ln w="2857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45" y="941064"/>
            <a:ext cx="9144000" cy="0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995754"/>
            <a:ext cx="9144000" cy="0"/>
          </a:xfrm>
          <a:prstGeom prst="line">
            <a:avLst/>
          </a:prstGeom>
          <a:ln w="2857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llvsnat_all4_far_prat_anom_n_4b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" t="8778" r="4252"/>
          <a:stretch/>
        </p:blipFill>
        <p:spPr>
          <a:xfrm>
            <a:off x="605018" y="1205263"/>
            <a:ext cx="7933964" cy="387407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14601010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06"/>
            <a:ext cx="9144000" cy="914400"/>
          </a:xfrm>
        </p:spPr>
        <p:txBody>
          <a:bodyPr/>
          <a:lstStyle/>
          <a:p>
            <a:pPr marL="0" indent="0" algn="ctr"/>
            <a:r>
              <a:rPr lang="en-US" dirty="0" smtClean="0">
                <a:latin typeface="Avenir Heavy"/>
                <a:cs typeface="Avenir Heavy"/>
              </a:rPr>
              <a:t>Event Attribution Results – Mar.</a:t>
            </a: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5" y="5664320"/>
            <a:ext cx="9143455" cy="707886"/>
          </a:xfrm>
          <a:prstGeom prst="rect">
            <a:avLst/>
          </a:prstGeom>
          <a:solidFill>
            <a:srgbClr val="FFFFFF">
              <a:alpha val="50000"/>
            </a:srgbClr>
          </a:solidFill>
          <a:ln w="19050" cmpd="sng">
            <a:solidFill>
              <a:srgbClr val="00009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venir Medium"/>
                <a:cs typeface="Avenir Medium"/>
              </a:rPr>
              <a:t>Both models indicate ALL forcing is a necessary condition for the 2015 event.</a:t>
            </a:r>
          </a:p>
          <a:p>
            <a:pPr algn="ctr"/>
            <a:r>
              <a:rPr lang="en-US" sz="2000" dirty="0" smtClean="0">
                <a:latin typeface="Avenir Medium"/>
                <a:cs typeface="Avenir Medium"/>
              </a:rPr>
              <a:t>In CanESM2 it is also almost a sufficient condition.</a:t>
            </a:r>
            <a:endParaRPr lang="en-US" sz="2000" dirty="0">
              <a:latin typeface="Avenir Medium"/>
              <a:cs typeface="Avenir Medium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885306"/>
            <a:ext cx="9144000" cy="0"/>
          </a:xfrm>
          <a:prstGeom prst="line">
            <a:avLst/>
          </a:prstGeom>
          <a:ln w="2857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45" y="941064"/>
            <a:ext cx="9144000" cy="0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995754"/>
            <a:ext cx="9144000" cy="0"/>
          </a:xfrm>
          <a:prstGeom prst="line">
            <a:avLst/>
          </a:prstGeom>
          <a:ln w="2857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llvsnat_all2_far_prat_anom_x_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6732" r="4397"/>
          <a:stretch/>
        </p:blipFill>
        <p:spPr>
          <a:xfrm>
            <a:off x="673512" y="1253123"/>
            <a:ext cx="7796976" cy="3858000"/>
          </a:xfrm>
          <a:prstGeom prst="rect">
            <a:avLst/>
          </a:prstGeom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2514293383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02-370-kananaskis-02-village-view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00" y="-1"/>
            <a:ext cx="9461500" cy="7096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265112"/>
            <a:ext cx="8559800" cy="1652587"/>
          </a:xfrm>
        </p:spPr>
        <p:txBody>
          <a:bodyPr/>
          <a:lstStyle/>
          <a:p>
            <a:pPr marL="901700" indent="-628650"/>
            <a:r>
              <a:rPr lang="en-US" sz="4800" dirty="0" smtClean="0">
                <a:solidFill>
                  <a:schemeClr val="bg1"/>
                </a:solidFill>
              </a:rPr>
              <a:t>Some unresolved issues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6611779"/>
            <a:ext cx="2747250" cy="246221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CA" sz="1000" b="1" i="1" dirty="0">
                <a:solidFill>
                  <a:schemeClr val="bg2">
                    <a:lumMod val="75000"/>
                  </a:schemeClr>
                </a:solidFill>
              </a:rPr>
              <a:t>Photo: F. </a:t>
            </a:r>
            <a:r>
              <a:rPr lang="en-CA" sz="1000" b="1" i="1" dirty="0" smtClean="0">
                <a:solidFill>
                  <a:schemeClr val="bg2">
                    <a:lumMod val="75000"/>
                  </a:schemeClr>
                </a:solidFill>
              </a:rPr>
              <a:t>Zwiers</a:t>
            </a:r>
            <a:endParaRPr lang="en-CA" sz="1000" b="1" dirty="0"/>
          </a:p>
        </p:txBody>
      </p:sp>
    </p:spTree>
    <p:extLst>
      <p:ext uri="{BB962C8B-B14F-4D97-AF65-F5344CB8AC3E}">
        <p14:creationId xmlns:p14="http://schemas.microsoft.com/office/powerpoint/2010/main" val="2669543025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4334"/>
            <a:ext cx="9144000" cy="685800"/>
          </a:xfrm>
        </p:spPr>
        <p:txBody>
          <a:bodyPr/>
          <a:lstStyle/>
          <a:p>
            <a:r>
              <a:rPr lang="en-US" dirty="0" smtClean="0"/>
              <a:t>Retrospective </a:t>
            </a:r>
            <a:r>
              <a:rPr lang="en-US" dirty="0" err="1" smtClean="0"/>
              <a:t>vs</a:t>
            </a:r>
            <a:r>
              <a:rPr lang="en-US" dirty="0" smtClean="0"/>
              <a:t> prospective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93" y="870134"/>
            <a:ext cx="6620229" cy="865847"/>
          </a:xfrm>
        </p:spPr>
        <p:txBody>
          <a:bodyPr/>
          <a:lstStyle/>
          <a:p>
            <a:r>
              <a:rPr lang="en-US" sz="2400" dirty="0" smtClean="0"/>
              <a:t>Most studies are prompted by specific events</a:t>
            </a:r>
          </a:p>
          <a:p>
            <a:r>
              <a:rPr lang="en-US" sz="2400" dirty="0" smtClean="0"/>
              <a:t>Alternatively, could study pre-defined events</a:t>
            </a:r>
          </a:p>
          <a:p>
            <a:endParaRPr lang="en-US" sz="2000" dirty="0" smtClean="0"/>
          </a:p>
        </p:txBody>
      </p:sp>
      <p:grpSp>
        <p:nvGrpSpPr>
          <p:cNvPr id="23" name="Group 22"/>
          <p:cNvGrpSpPr/>
          <p:nvPr/>
        </p:nvGrpSpPr>
        <p:grpSpPr>
          <a:xfrm>
            <a:off x="7018883" y="126079"/>
            <a:ext cx="2183377" cy="1716701"/>
            <a:chOff x="6579623" y="3422649"/>
            <a:chExt cx="2183377" cy="171670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79623" y="3422649"/>
              <a:ext cx="2183377" cy="1716701"/>
            </a:xfrm>
            <a:prstGeom prst="rect">
              <a:avLst/>
            </a:prstGeom>
          </p:spPr>
        </p:pic>
        <p:cxnSp>
          <p:nvCxnSpPr>
            <p:cNvPr id="25" name="Straight Connector 24"/>
            <p:cNvCxnSpPr/>
            <p:nvPr/>
          </p:nvCxnSpPr>
          <p:spPr bwMode="auto">
            <a:xfrm>
              <a:off x="7514529" y="3518845"/>
              <a:ext cx="0" cy="776086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EE7A1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8540096" y="3518845"/>
              <a:ext cx="0" cy="776086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EE7A1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flipH="1">
              <a:off x="7514530" y="3518845"/>
              <a:ext cx="1025566" cy="0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EE7A1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flipH="1">
              <a:off x="7514530" y="4294931"/>
              <a:ext cx="1025566" cy="0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EE7A1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9" name="Group 28"/>
          <p:cNvGrpSpPr/>
          <p:nvPr/>
        </p:nvGrpSpPr>
        <p:grpSpPr>
          <a:xfrm>
            <a:off x="648997" y="3297278"/>
            <a:ext cx="3481698" cy="3336149"/>
            <a:chOff x="739606" y="3828327"/>
            <a:chExt cx="2816874" cy="27701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606" y="3828327"/>
              <a:ext cx="2610209" cy="276840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880726" y="3888148"/>
              <a:ext cx="2610209" cy="33222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JJA mean temperature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125509" y="6259892"/>
              <a:ext cx="4309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°C</a:t>
              </a:r>
              <a:endParaRPr lang="en-US" sz="16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830210" y="3081567"/>
            <a:ext cx="3425844" cy="3600591"/>
            <a:chOff x="3826565" y="3607035"/>
            <a:chExt cx="2502940" cy="300904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6565" y="3847681"/>
              <a:ext cx="2502940" cy="2768403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4268817" y="3607035"/>
              <a:ext cx="1966831" cy="59158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Fraction of </a:t>
              </a:r>
            </a:p>
            <a:p>
              <a:pPr algn="ctr"/>
              <a:r>
                <a:rPr lang="en-US" sz="2000" dirty="0" smtClean="0"/>
                <a:t>Attributable Risk</a:t>
              </a:r>
              <a:endParaRPr lang="en-US" sz="2000" dirty="0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59313" y="5610505"/>
              <a:ext cx="647700" cy="1397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32853" y="5750205"/>
              <a:ext cx="469900" cy="1270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50493" y="5877205"/>
              <a:ext cx="533400" cy="12700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44292" y="6004205"/>
              <a:ext cx="723900" cy="12700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25423" y="5623205"/>
              <a:ext cx="558800" cy="1270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12723" y="5751020"/>
              <a:ext cx="571500" cy="12700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12723" y="5878020"/>
              <a:ext cx="736600" cy="127000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>
            <a:off x="742213" y="2396983"/>
            <a:ext cx="7607057" cy="707886"/>
          </a:xfrm>
          <a:prstGeom prst="rect">
            <a:avLst/>
          </a:prstGeom>
          <a:solidFill>
            <a:srgbClr val="EBC4A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Distribution </a:t>
            </a:r>
            <a:r>
              <a:rPr lang="en-US" sz="2000" dirty="0"/>
              <a:t>of </a:t>
            </a:r>
            <a:r>
              <a:rPr lang="en-US" sz="2000" dirty="0" err="1" smtClean="0"/>
              <a:t>annualJJA</a:t>
            </a:r>
            <a:r>
              <a:rPr lang="en-US" sz="2000" dirty="0" smtClean="0"/>
              <a:t> </a:t>
            </a:r>
            <a:r>
              <a:rPr lang="en-US" sz="2000" dirty="0"/>
              <a:t>temperature in </a:t>
            </a:r>
            <a:r>
              <a:rPr lang="en-US" sz="2000" dirty="0" smtClean="0"/>
              <a:t>the 2000</a:t>
            </a:r>
            <a:r>
              <a:rPr lang="en-US" sz="2000" dirty="0"/>
              <a:t>’</a:t>
            </a:r>
            <a:r>
              <a:rPr lang="en-US" sz="2000" dirty="0" smtClean="0"/>
              <a:t>s relative to 1961-90 in East Asia </a:t>
            </a:r>
            <a:r>
              <a:rPr lang="en-US" sz="2000" dirty="0">
                <a:solidFill>
                  <a:srgbClr val="FF0000"/>
                </a:solidFill>
              </a:rPr>
              <a:t>with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33CC33"/>
                </a:solidFill>
              </a:rPr>
              <a:t>without</a:t>
            </a:r>
            <a:r>
              <a:rPr lang="en-US" sz="2000" dirty="0"/>
              <a:t> ANT </a:t>
            </a:r>
            <a:r>
              <a:rPr lang="en-US" sz="2000" dirty="0" smtClean="0"/>
              <a:t>forcing</a:t>
            </a:r>
            <a:endParaRPr lang="en-US" sz="2000" dirty="0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7517889" y="4759866"/>
            <a:ext cx="2043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7F7F7F"/>
                </a:solidFill>
              </a:rPr>
              <a:t>Christidis</a:t>
            </a:r>
            <a:r>
              <a:rPr lang="en-US" sz="1600" dirty="0">
                <a:solidFill>
                  <a:srgbClr val="7F7F7F"/>
                </a:solidFill>
              </a:rPr>
              <a:t> et al, </a:t>
            </a:r>
            <a:r>
              <a:rPr lang="en-US" sz="1600" dirty="0">
                <a:solidFill>
                  <a:srgbClr val="7F7F7F"/>
                </a:solidFill>
                <a:hlinkClick r:id="rId12"/>
              </a:rPr>
              <a:t>2014</a:t>
            </a:r>
            <a:endParaRPr lang="en-US" sz="1600" dirty="0">
              <a:solidFill>
                <a:srgbClr val="7F7F7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20375" y="3565561"/>
            <a:ext cx="44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°C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6520550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217"/>
            <a:ext cx="9144000" cy="685800"/>
          </a:xfrm>
        </p:spPr>
        <p:txBody>
          <a:bodyPr/>
          <a:lstStyle/>
          <a:p>
            <a:r>
              <a:rPr lang="en-US" dirty="0" smtClean="0"/>
              <a:t>Some unresolved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79233"/>
            <a:ext cx="8382000" cy="5924767"/>
          </a:xfrm>
        </p:spPr>
        <p:txBody>
          <a:bodyPr/>
          <a:lstStyle/>
          <a:p>
            <a:r>
              <a:rPr lang="en-US" dirty="0" smtClean="0"/>
              <a:t>Event characterization</a:t>
            </a:r>
          </a:p>
          <a:p>
            <a:pPr lvl="1"/>
            <a:r>
              <a:rPr lang="en-US" dirty="0" smtClean="0"/>
              <a:t>Class </a:t>
            </a:r>
            <a:r>
              <a:rPr lang="en-US" dirty="0" err="1" smtClean="0"/>
              <a:t>vs</a:t>
            </a:r>
            <a:r>
              <a:rPr lang="en-US" dirty="0" smtClean="0"/>
              <a:t> individual, risk-based </a:t>
            </a:r>
            <a:r>
              <a:rPr lang="en-US" dirty="0" err="1" smtClean="0"/>
              <a:t>vs</a:t>
            </a:r>
            <a:r>
              <a:rPr lang="en-US" dirty="0" smtClean="0"/>
              <a:t> storyline</a:t>
            </a:r>
          </a:p>
          <a:p>
            <a:pPr lvl="1"/>
            <a:r>
              <a:rPr lang="en-US" dirty="0" smtClean="0"/>
              <a:t>Individual is not synonymous with storyline</a:t>
            </a:r>
          </a:p>
          <a:p>
            <a:pPr lvl="1"/>
            <a:r>
              <a:rPr lang="en-US" dirty="0" smtClean="0"/>
              <a:t>Data assimilation approach of </a:t>
            </a:r>
            <a:r>
              <a:rPr lang="en-US" dirty="0" err="1" smtClean="0"/>
              <a:t>Hannart</a:t>
            </a:r>
            <a:r>
              <a:rPr lang="en-US" dirty="0" smtClean="0"/>
              <a:t> et al (</a:t>
            </a:r>
            <a:r>
              <a:rPr lang="en-US" dirty="0" smtClean="0">
                <a:hlinkClick r:id="rId2" action="ppaction://hlinkfile"/>
              </a:rPr>
              <a:t>2016</a:t>
            </a:r>
            <a:r>
              <a:rPr lang="en-US" dirty="0" smtClean="0"/>
              <a:t>)</a:t>
            </a:r>
          </a:p>
          <a:p>
            <a:r>
              <a:rPr lang="en-US" dirty="0"/>
              <a:t>Event </a:t>
            </a:r>
            <a:r>
              <a:rPr lang="en-US" dirty="0" smtClean="0"/>
              <a:t>definition</a:t>
            </a:r>
            <a:endParaRPr lang="en-US" dirty="0"/>
          </a:p>
          <a:p>
            <a:r>
              <a:rPr lang="en-US" dirty="0" smtClean="0"/>
              <a:t>Dependence on models</a:t>
            </a:r>
          </a:p>
          <a:p>
            <a:r>
              <a:rPr lang="en-US" dirty="0" smtClean="0"/>
              <a:t>Counterfactual state specification uncertainty when conditional approach is used </a:t>
            </a:r>
          </a:p>
          <a:p>
            <a:r>
              <a:rPr lang="en-US" dirty="0"/>
              <a:t>Selection </a:t>
            </a:r>
            <a:r>
              <a:rPr lang="en-US" dirty="0" smtClean="0"/>
              <a:t>bias</a:t>
            </a:r>
          </a:p>
          <a:p>
            <a:pPr lvl="1"/>
            <a:r>
              <a:rPr lang="en-US" dirty="0" smtClean="0"/>
              <a:t>Need objective event selection criteria</a:t>
            </a:r>
          </a:p>
          <a:p>
            <a:r>
              <a:rPr lang="en-US" dirty="0" smtClean="0"/>
              <a:t>Communications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t each stage media and response/recovery cycle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0164259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11-379-shirley-15-emlyn-cov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089" y="0"/>
            <a:ext cx="10287000" cy="6858000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896949" y="6611779"/>
            <a:ext cx="1247051" cy="246221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CA" sz="1000" b="1" i="1" dirty="0">
                <a:solidFill>
                  <a:schemeClr val="bg2">
                    <a:lumMod val="75000"/>
                  </a:schemeClr>
                </a:solidFill>
              </a:rPr>
              <a:t>Photo: F. </a:t>
            </a:r>
            <a:r>
              <a:rPr lang="en-CA" sz="1000" b="1" i="1" dirty="0" smtClean="0">
                <a:solidFill>
                  <a:schemeClr val="bg2">
                    <a:lumMod val="75000"/>
                  </a:schemeClr>
                </a:solidFill>
              </a:rPr>
              <a:t>Zwiers</a:t>
            </a:r>
            <a:endParaRPr lang="en-CA" sz="10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63411" y="5079537"/>
            <a:ext cx="44149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6000" b="1" dirty="0" smtClean="0">
                <a:solidFill>
                  <a:schemeClr val="bg1"/>
                </a:solidFill>
              </a:rPr>
              <a:t>Questions?</a:t>
            </a:r>
            <a:endParaRPr lang="en-CA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6551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52400" y="550343"/>
            <a:ext cx="8849255" cy="1761067"/>
            <a:chOff x="152400" y="304800"/>
            <a:chExt cx="8849255" cy="1761067"/>
          </a:xfrm>
        </p:grpSpPr>
        <p:pic>
          <p:nvPicPr>
            <p:cNvPr id="17" name="Picture 16" descr="ob_1decadal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30480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8" name="TextBox 17"/>
            <p:cNvSpPr txBox="1"/>
            <p:nvPr/>
          </p:nvSpPr>
          <p:spPr>
            <a:xfrm>
              <a:off x="152400" y="1758090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1901-1910</a:t>
              </a:r>
              <a:endParaRPr lang="en-US" sz="1400" dirty="0"/>
            </a:p>
          </p:txBody>
        </p:sp>
        <p:pic>
          <p:nvPicPr>
            <p:cNvPr id="19" name="Picture 18" descr="ALL_1decadal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30480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20" name="TextBox 19"/>
            <p:cNvSpPr txBox="1"/>
            <p:nvPr/>
          </p:nvSpPr>
          <p:spPr>
            <a:xfrm>
              <a:off x="7958406" y="1758090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1901-1910</a:t>
              </a:r>
              <a:endParaRPr lang="en-US" sz="14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37070" y="635013"/>
            <a:ext cx="8671448" cy="1765300"/>
            <a:chOff x="237070" y="389470"/>
            <a:chExt cx="8671448" cy="1765300"/>
          </a:xfrm>
        </p:grpSpPr>
        <p:pic>
          <p:nvPicPr>
            <p:cNvPr id="22" name="Picture 21" descr="ob_2decadal.e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070" y="38947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23" name="TextBox 22"/>
            <p:cNvSpPr txBox="1"/>
            <p:nvPr/>
          </p:nvSpPr>
          <p:spPr>
            <a:xfrm>
              <a:off x="237070" y="1838527"/>
              <a:ext cx="1029924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1911-1920</a:t>
              </a:r>
              <a:endParaRPr lang="en-US" sz="1400" dirty="0"/>
            </a:p>
          </p:txBody>
        </p:sp>
        <p:pic>
          <p:nvPicPr>
            <p:cNvPr id="24" name="Picture 23" descr="ALL_2decadal.ep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3263" y="38947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25" name="TextBox 24"/>
            <p:cNvSpPr txBox="1"/>
            <p:nvPr/>
          </p:nvSpPr>
          <p:spPr>
            <a:xfrm>
              <a:off x="7873481" y="1846993"/>
              <a:ext cx="1029924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1911-1920</a:t>
              </a:r>
              <a:endParaRPr lang="en-US" sz="14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21740" y="732383"/>
            <a:ext cx="8502108" cy="1761067"/>
            <a:chOff x="321740" y="486840"/>
            <a:chExt cx="8502108" cy="1761067"/>
          </a:xfrm>
        </p:grpSpPr>
        <p:pic>
          <p:nvPicPr>
            <p:cNvPr id="27" name="Picture 26" descr="ob_3decadal.eps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740" y="48684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28" name="TextBox 27"/>
            <p:cNvSpPr txBox="1"/>
            <p:nvPr/>
          </p:nvSpPr>
          <p:spPr>
            <a:xfrm>
              <a:off x="321740" y="1940130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1921-1930</a:t>
              </a:r>
              <a:endParaRPr lang="en-US" sz="1400" dirty="0"/>
            </a:p>
          </p:txBody>
        </p:sp>
        <p:pic>
          <p:nvPicPr>
            <p:cNvPr id="29" name="Picture 28" descr="ALL_3decadal.eps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8593" y="48684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30" name="TextBox 29"/>
            <p:cNvSpPr txBox="1"/>
            <p:nvPr/>
          </p:nvSpPr>
          <p:spPr>
            <a:xfrm>
              <a:off x="7780599" y="1940130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1921-1930</a:t>
              </a:r>
              <a:endParaRPr lang="en-US" sz="1400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06410" y="817053"/>
            <a:ext cx="8344588" cy="1761067"/>
            <a:chOff x="406410" y="571510"/>
            <a:chExt cx="8344588" cy="1761067"/>
          </a:xfrm>
        </p:grpSpPr>
        <p:pic>
          <p:nvPicPr>
            <p:cNvPr id="32" name="Picture 31" descr="ob_4decadal.eps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410" y="57151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33" name="Picture 32" descr="ALL_4decadal.eps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3923" y="57151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34" name="TextBox 33"/>
            <p:cNvSpPr txBox="1"/>
            <p:nvPr/>
          </p:nvSpPr>
          <p:spPr>
            <a:xfrm>
              <a:off x="406410" y="2024800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1931-1940</a:t>
              </a:r>
              <a:endParaRPr lang="en-US" sz="14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707749" y="2024800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1931-1940</a:t>
              </a:r>
              <a:endParaRPr lang="en-US" sz="14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91080" y="901723"/>
            <a:ext cx="8154961" cy="1789435"/>
            <a:chOff x="491080" y="656180"/>
            <a:chExt cx="8154961" cy="1789435"/>
          </a:xfrm>
        </p:grpSpPr>
        <p:pic>
          <p:nvPicPr>
            <p:cNvPr id="37" name="Picture 36" descr="ob_5decadal.eps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80" y="65618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38" name="Picture 37" descr="ALL_5decadal.eps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0786" y="65618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39" name="TextBox 38"/>
            <p:cNvSpPr txBox="1"/>
            <p:nvPr/>
          </p:nvSpPr>
          <p:spPr>
            <a:xfrm>
              <a:off x="7602792" y="2137838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1941-1950</a:t>
              </a:r>
              <a:endParaRPr lang="en-US" sz="14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91080" y="2137838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1941-1950</a:t>
              </a:r>
              <a:endParaRPr lang="en-US" sz="1400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75750" y="986393"/>
            <a:ext cx="7985621" cy="1765300"/>
            <a:chOff x="575750" y="740850"/>
            <a:chExt cx="7985621" cy="1765300"/>
          </a:xfrm>
        </p:grpSpPr>
        <p:pic>
          <p:nvPicPr>
            <p:cNvPr id="42" name="Picture 41" descr="ob_6decadal.eps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750" y="74085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43" name="Picture 42" descr="ALL_6decadal.eps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6116" y="74085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44" name="TextBox 43"/>
            <p:cNvSpPr txBox="1"/>
            <p:nvPr/>
          </p:nvSpPr>
          <p:spPr>
            <a:xfrm>
              <a:off x="7516617" y="2198373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1951-1960</a:t>
              </a:r>
              <a:endParaRPr lang="en-US" sz="14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75750" y="2198373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1951-1960</a:t>
              </a:r>
              <a:endParaRPr lang="en-US" sz="1400" dirty="0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660420" y="1071063"/>
            <a:ext cx="7819610" cy="1773983"/>
            <a:chOff x="660420" y="1071063"/>
            <a:chExt cx="7819610" cy="1773983"/>
          </a:xfrm>
        </p:grpSpPr>
        <p:pic>
          <p:nvPicPr>
            <p:cNvPr id="47" name="Picture 46" descr="ob_7decadal.eps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420" y="1071063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48" name="Picture 47" descr="ALL_7decadal.eps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446" y="1071063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49" name="TextBox 48"/>
            <p:cNvSpPr txBox="1"/>
            <p:nvPr/>
          </p:nvSpPr>
          <p:spPr>
            <a:xfrm>
              <a:off x="7436781" y="2537269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1961-1970</a:t>
              </a:r>
              <a:endParaRPr lang="en-US" sz="14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74024" y="2530079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1961-1970</a:t>
              </a:r>
              <a:endParaRPr lang="en-US" sz="1400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47702" y="1152757"/>
            <a:ext cx="7650015" cy="1772510"/>
            <a:chOff x="745090" y="910190"/>
            <a:chExt cx="7650015" cy="1772510"/>
          </a:xfrm>
        </p:grpSpPr>
        <p:pic>
          <p:nvPicPr>
            <p:cNvPr id="51" name="Picture 50" descr="ob_8decadal.eps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090" y="91019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52" name="Picture 51" descr="ALL_8decadal.eps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776" y="91740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53" name="TextBox 52"/>
            <p:cNvSpPr txBox="1"/>
            <p:nvPr/>
          </p:nvSpPr>
          <p:spPr>
            <a:xfrm>
              <a:off x="7351856" y="2374923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1971-1980</a:t>
              </a:r>
              <a:endParaRPr lang="en-US" sz="14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45090" y="2363480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1971-1980</a:t>
              </a:r>
              <a:endParaRPr lang="en-US" sz="1400" dirty="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35677" y="1237427"/>
            <a:ext cx="7477650" cy="1765300"/>
            <a:chOff x="833065" y="994860"/>
            <a:chExt cx="7477650" cy="1765300"/>
          </a:xfrm>
        </p:grpSpPr>
        <p:pic>
          <p:nvPicPr>
            <p:cNvPr id="56" name="Picture 55" descr="ob_9decadal.eps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645" y="994860"/>
              <a:ext cx="3509312" cy="175809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57" name="Picture 56" descr="ALL_9decadal.eps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2106" y="99486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58" name="TextBox 57"/>
            <p:cNvSpPr txBox="1"/>
            <p:nvPr/>
          </p:nvSpPr>
          <p:spPr>
            <a:xfrm>
              <a:off x="7267466" y="2452383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1981-1990</a:t>
              </a:r>
              <a:endParaRPr lang="en-US" sz="14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33065" y="2452383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1981-1990</a:t>
              </a:r>
              <a:endParaRPr lang="en-US" sz="1400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930646" y="1328109"/>
            <a:ext cx="7294657" cy="1765300"/>
            <a:chOff x="928034" y="1085542"/>
            <a:chExt cx="7294657" cy="1765300"/>
          </a:xfrm>
        </p:grpSpPr>
        <p:pic>
          <p:nvPicPr>
            <p:cNvPr id="61" name="Picture 60" descr="ob_10decadal.eps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315" y="1085542"/>
              <a:ext cx="3511703" cy="1759288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62" name="Picture 61" descr="ALL_10decadal.eps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436" y="1085542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63" name="TextBox 62"/>
            <p:cNvSpPr txBox="1"/>
            <p:nvPr/>
          </p:nvSpPr>
          <p:spPr>
            <a:xfrm>
              <a:off x="7174329" y="2543065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1991-2000</a:t>
              </a:r>
              <a:endParaRPr lang="en-US" sz="14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28034" y="2543065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1991-2000</a:t>
              </a:r>
              <a:endParaRPr lang="en-US" sz="1400" dirty="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65692" y="87868"/>
            <a:ext cx="8920632" cy="400110"/>
            <a:chOff x="165692" y="87868"/>
            <a:chExt cx="8920632" cy="400110"/>
          </a:xfrm>
        </p:grpSpPr>
        <p:sp>
          <p:nvSpPr>
            <p:cNvPr id="72" name="TextBox 71"/>
            <p:cNvSpPr txBox="1"/>
            <p:nvPr/>
          </p:nvSpPr>
          <p:spPr>
            <a:xfrm>
              <a:off x="165692" y="87868"/>
              <a:ext cx="3263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Observations (HadCRUT4)</a:t>
              </a:r>
              <a:endParaRPr lang="en-US" sz="20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130786" y="87868"/>
              <a:ext cx="39555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Multi-model mean (ALL forcings)</a:t>
              </a:r>
              <a:endParaRPr lang="en-US" sz="2000" dirty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52400" y="5029200"/>
            <a:ext cx="5977467" cy="1678517"/>
            <a:chOff x="152400" y="5029200"/>
            <a:chExt cx="5977467" cy="1678517"/>
          </a:xfrm>
        </p:grpSpPr>
        <p:grpSp>
          <p:nvGrpSpPr>
            <p:cNvPr id="77" name="Group 2"/>
            <p:cNvGrpSpPr>
              <a:grpSpLocks/>
            </p:cNvGrpSpPr>
            <p:nvPr/>
          </p:nvGrpSpPr>
          <p:grpSpPr bwMode="auto">
            <a:xfrm>
              <a:off x="152400" y="5753629"/>
              <a:ext cx="2995778" cy="954088"/>
              <a:chOff x="698" y="3366"/>
              <a:chExt cx="1309" cy="601"/>
            </a:xfrm>
          </p:grpSpPr>
          <p:sp>
            <p:nvSpPr>
              <p:cNvPr id="80" name="Line 3"/>
              <p:cNvSpPr>
                <a:spLocks noChangeShapeType="1"/>
              </p:cNvSpPr>
              <p:nvPr/>
            </p:nvSpPr>
            <p:spPr bwMode="auto">
              <a:xfrm flipH="1">
                <a:off x="1708" y="3666"/>
                <a:ext cx="29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CA" dirty="0"/>
              </a:p>
            </p:txBody>
          </p:sp>
          <p:sp>
            <p:nvSpPr>
              <p:cNvPr id="81" name="Text Box 4"/>
              <p:cNvSpPr txBox="1">
                <a:spLocks noChangeArrowheads="1"/>
              </p:cNvSpPr>
              <p:nvPr/>
            </p:nvSpPr>
            <p:spPr bwMode="auto">
              <a:xfrm>
                <a:off x="698" y="3366"/>
                <a:ext cx="1072" cy="6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800" dirty="0">
                    <a:solidFill>
                      <a:srgbClr val="000000"/>
                    </a:solidFill>
                  </a:rPr>
                  <a:t>Evaluate</a:t>
                </a:r>
              </a:p>
              <a:p>
                <a:pPr algn="ctr"/>
                <a:r>
                  <a:rPr lang="en-CA" altLang="en-US" sz="2800" dirty="0" smtClean="0">
                    <a:solidFill>
                      <a:srgbClr val="000000"/>
                    </a:solidFill>
                  </a:rPr>
                  <a:t>scaling factors</a:t>
                </a:r>
                <a:endParaRPr lang="en-CA" altLang="en-US" sz="2800" dirty="0">
                  <a:solidFill>
                    <a:srgbClr val="000000"/>
                  </a:solidFill>
                </a:endParaRPr>
              </a:p>
            </p:txBody>
          </p:sp>
        </p:grpSp>
        <p:graphicFrame>
          <p:nvGraphicFramePr>
            <p:cNvPr id="78" name="Object 7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64486324"/>
                </p:ext>
              </p:extLst>
            </p:nvPr>
          </p:nvGraphicFramePr>
          <p:xfrm>
            <a:off x="643467" y="5904969"/>
            <a:ext cx="5486400" cy="584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0" name="Document" r:id="rId24" imgW="5486400" imgH="584200" progId="Word.Document.12">
                    <p:embed/>
                  </p:oleObj>
                </mc:Choice>
                <mc:Fallback>
                  <p:oleObj name="Document" r:id="rId24" imgW="5486400" imgH="58420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643467" y="5904969"/>
                          <a:ext cx="5486400" cy="584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9" name="Freeform 78"/>
            <p:cNvSpPr/>
            <p:nvPr/>
          </p:nvSpPr>
          <p:spPr>
            <a:xfrm>
              <a:off x="3683000" y="5029200"/>
              <a:ext cx="1250324" cy="1176867"/>
            </a:xfrm>
            <a:custGeom>
              <a:avLst/>
              <a:gdLst>
                <a:gd name="connsiteX0" fmla="*/ 1236133 w 1250324"/>
                <a:gd name="connsiteY0" fmla="*/ 0 h 1176867"/>
                <a:gd name="connsiteX1" fmla="*/ 1075267 w 1250324"/>
                <a:gd name="connsiteY1" fmla="*/ 508000 h 1176867"/>
                <a:gd name="connsiteX2" fmla="*/ 0 w 1250324"/>
                <a:gd name="connsiteY2" fmla="*/ 1176867 h 117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0324" h="1176867">
                  <a:moveTo>
                    <a:pt x="1236133" y="0"/>
                  </a:moveTo>
                  <a:cubicBezTo>
                    <a:pt x="1258711" y="155928"/>
                    <a:pt x="1281289" y="311856"/>
                    <a:pt x="1075267" y="508000"/>
                  </a:cubicBezTo>
                  <a:cubicBezTo>
                    <a:pt x="869245" y="704144"/>
                    <a:pt x="0" y="1176867"/>
                    <a:pt x="0" y="1176867"/>
                  </a:cubicBezTo>
                </a:path>
              </a:pathLst>
            </a:custGeom>
            <a:ln>
              <a:headEnd type="none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3066522" y="5020733"/>
            <a:ext cx="5486400" cy="1761067"/>
            <a:chOff x="3066522" y="5020733"/>
            <a:chExt cx="5486400" cy="1761067"/>
          </a:xfrm>
        </p:grpSpPr>
        <p:grpSp>
          <p:nvGrpSpPr>
            <p:cNvPr id="83" name="Group 49"/>
            <p:cNvGrpSpPr>
              <a:grpSpLocks/>
            </p:cNvGrpSpPr>
            <p:nvPr/>
          </p:nvGrpSpPr>
          <p:grpSpPr bwMode="auto">
            <a:xfrm>
              <a:off x="6096000" y="5827712"/>
              <a:ext cx="2362584" cy="954088"/>
              <a:chOff x="3747" y="3274"/>
              <a:chExt cx="1556" cy="601"/>
            </a:xfrm>
          </p:grpSpPr>
          <p:sp>
            <p:nvSpPr>
              <p:cNvPr id="86" name="Text Box 50"/>
              <p:cNvSpPr txBox="1">
                <a:spLocks noChangeArrowheads="1"/>
              </p:cNvSpPr>
              <p:nvPr/>
            </p:nvSpPr>
            <p:spPr bwMode="auto">
              <a:xfrm>
                <a:off x="4092" y="3274"/>
                <a:ext cx="1211" cy="6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2800" dirty="0">
                    <a:solidFill>
                      <a:srgbClr val="000000"/>
                    </a:solidFill>
                  </a:rPr>
                  <a:t>Evaluate </a:t>
                </a:r>
                <a:r>
                  <a:rPr lang="en-US" altLang="en-US" sz="2800" dirty="0" smtClean="0">
                    <a:solidFill>
                      <a:srgbClr val="000000"/>
                    </a:solidFill>
                  </a:rPr>
                  <a:t>residuals</a:t>
                </a:r>
                <a:endParaRPr lang="en-US" altLang="en-US" sz="2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Line 51"/>
              <p:cNvSpPr>
                <a:spLocks noChangeShapeType="1"/>
              </p:cNvSpPr>
              <p:nvPr/>
            </p:nvSpPr>
            <p:spPr bwMode="auto">
              <a:xfrm>
                <a:off x="3747" y="3568"/>
                <a:ext cx="440" cy="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CA"/>
              </a:p>
            </p:txBody>
          </p:sp>
        </p:grpSp>
        <p:graphicFrame>
          <p:nvGraphicFramePr>
            <p:cNvPr id="84" name="Object 8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71913461"/>
                </p:ext>
              </p:extLst>
            </p:nvPr>
          </p:nvGraphicFramePr>
          <p:xfrm>
            <a:off x="3066522" y="5990446"/>
            <a:ext cx="5486400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1" name="Document" r:id="rId27" imgW="5486400" imgH="533400" progId="Word.Document.12">
                    <p:embed/>
                  </p:oleObj>
                </mc:Choice>
                <mc:Fallback>
                  <p:oleObj name="Document" r:id="rId27" imgW="5486400" imgH="53340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8"/>
                        <a:stretch>
                          <a:fillRect/>
                        </a:stretch>
                      </p:blipFill>
                      <p:spPr>
                        <a:xfrm>
                          <a:off x="3066522" y="5990446"/>
                          <a:ext cx="5486400" cy="533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5" name="Freeform 84"/>
            <p:cNvSpPr/>
            <p:nvPr/>
          </p:nvSpPr>
          <p:spPr>
            <a:xfrm>
              <a:off x="4954889" y="5020733"/>
              <a:ext cx="777836" cy="1236413"/>
            </a:xfrm>
            <a:custGeom>
              <a:avLst/>
              <a:gdLst>
                <a:gd name="connsiteX0" fmla="*/ 726244 w 777836"/>
                <a:gd name="connsiteY0" fmla="*/ 0 h 1236413"/>
                <a:gd name="connsiteX1" fmla="*/ 709311 w 777836"/>
                <a:gd name="connsiteY1" fmla="*/ 287867 h 1236413"/>
                <a:gd name="connsiteX2" fmla="*/ 57378 w 777836"/>
                <a:gd name="connsiteY2" fmla="*/ 778934 h 1236413"/>
                <a:gd name="connsiteX3" fmla="*/ 91244 w 777836"/>
                <a:gd name="connsiteY3" fmla="*/ 1168400 h 1236413"/>
                <a:gd name="connsiteX4" fmla="*/ 573844 w 777836"/>
                <a:gd name="connsiteY4" fmla="*/ 1236134 h 123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836" h="1236413">
                  <a:moveTo>
                    <a:pt x="726244" y="0"/>
                  </a:moveTo>
                  <a:cubicBezTo>
                    <a:pt x="773516" y="79022"/>
                    <a:pt x="820789" y="158045"/>
                    <a:pt x="709311" y="287867"/>
                  </a:cubicBezTo>
                  <a:cubicBezTo>
                    <a:pt x="597833" y="417689"/>
                    <a:pt x="160389" y="632179"/>
                    <a:pt x="57378" y="778934"/>
                  </a:cubicBezTo>
                  <a:cubicBezTo>
                    <a:pt x="-45633" y="925690"/>
                    <a:pt x="5166" y="1092200"/>
                    <a:pt x="91244" y="1168400"/>
                  </a:cubicBezTo>
                  <a:cubicBezTo>
                    <a:pt x="177322" y="1244600"/>
                    <a:pt x="573844" y="1236134"/>
                    <a:pt x="573844" y="1236134"/>
                  </a:cubicBezTo>
                </a:path>
              </a:pathLst>
            </a:custGeom>
            <a:ln>
              <a:headEnd type="none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228600" y="2527309"/>
            <a:ext cx="8782050" cy="2412462"/>
            <a:chOff x="228600" y="2527309"/>
            <a:chExt cx="8782050" cy="2412462"/>
          </a:xfrm>
        </p:grpSpPr>
        <p:grpSp>
          <p:nvGrpSpPr>
            <p:cNvPr id="89" name="Group 36"/>
            <p:cNvGrpSpPr>
              <a:grpSpLocks/>
            </p:cNvGrpSpPr>
            <p:nvPr/>
          </p:nvGrpSpPr>
          <p:grpSpPr bwMode="auto">
            <a:xfrm>
              <a:off x="228600" y="2527309"/>
              <a:ext cx="8782050" cy="2190741"/>
              <a:chOff x="288" y="1394"/>
              <a:chExt cx="5276" cy="1338"/>
            </a:xfrm>
          </p:grpSpPr>
          <p:grpSp>
            <p:nvGrpSpPr>
              <p:cNvPr id="93" name="Group 37"/>
              <p:cNvGrpSpPr>
                <a:grpSpLocks/>
              </p:cNvGrpSpPr>
              <p:nvPr/>
            </p:nvGrpSpPr>
            <p:grpSpPr bwMode="auto">
              <a:xfrm>
                <a:off x="1035" y="2367"/>
                <a:ext cx="3426" cy="365"/>
                <a:chOff x="1035" y="2367"/>
                <a:chExt cx="3426" cy="365"/>
              </a:xfrm>
            </p:grpSpPr>
            <p:sp>
              <p:nvSpPr>
                <p:cNvPr id="96" name="Freeform 39"/>
                <p:cNvSpPr>
                  <a:spLocks/>
                </p:cNvSpPr>
                <p:nvPr/>
              </p:nvSpPr>
              <p:spPr bwMode="auto">
                <a:xfrm>
                  <a:off x="1035" y="2464"/>
                  <a:ext cx="1229" cy="26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3" y="202"/>
                    </a:cxn>
                    <a:cxn ang="0">
                      <a:pos x="670" y="272"/>
                    </a:cxn>
                  </a:cxnLst>
                  <a:rect l="0" t="0" r="r" b="b"/>
                  <a:pathLst>
                    <a:path w="670" h="272">
                      <a:moveTo>
                        <a:pt x="0" y="0"/>
                      </a:moveTo>
                      <a:cubicBezTo>
                        <a:pt x="10" y="78"/>
                        <a:pt x="21" y="157"/>
                        <a:pt x="133" y="202"/>
                      </a:cubicBezTo>
                      <a:cubicBezTo>
                        <a:pt x="245" y="247"/>
                        <a:pt x="581" y="260"/>
                        <a:pt x="670" y="272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CA"/>
                </a:p>
              </p:txBody>
            </p:sp>
            <p:sp>
              <p:nvSpPr>
                <p:cNvPr id="97" name="Freeform 40"/>
                <p:cNvSpPr>
                  <a:spLocks/>
                </p:cNvSpPr>
                <p:nvPr/>
              </p:nvSpPr>
              <p:spPr bwMode="auto">
                <a:xfrm>
                  <a:off x="2944" y="2367"/>
                  <a:ext cx="1517" cy="193"/>
                </a:xfrm>
                <a:custGeom>
                  <a:avLst/>
                  <a:gdLst/>
                  <a:ahLst/>
                  <a:cxnLst>
                    <a:cxn ang="0">
                      <a:pos x="997" y="0"/>
                    </a:cxn>
                    <a:cxn ang="0">
                      <a:pos x="919" y="102"/>
                    </a:cxn>
                    <a:cxn ang="0">
                      <a:pos x="623" y="102"/>
                    </a:cxn>
                    <a:cxn ang="0">
                      <a:pos x="179" y="32"/>
                    </a:cxn>
                    <a:cxn ang="0">
                      <a:pos x="0" y="133"/>
                    </a:cxn>
                  </a:cxnLst>
                  <a:rect l="0" t="0" r="r" b="b"/>
                  <a:pathLst>
                    <a:path w="997" h="133">
                      <a:moveTo>
                        <a:pt x="997" y="0"/>
                      </a:moveTo>
                      <a:cubicBezTo>
                        <a:pt x="989" y="42"/>
                        <a:pt x="981" y="85"/>
                        <a:pt x="919" y="102"/>
                      </a:cubicBezTo>
                      <a:cubicBezTo>
                        <a:pt x="857" y="119"/>
                        <a:pt x="746" y="114"/>
                        <a:pt x="623" y="102"/>
                      </a:cubicBezTo>
                      <a:cubicBezTo>
                        <a:pt x="500" y="90"/>
                        <a:pt x="283" y="27"/>
                        <a:pt x="179" y="32"/>
                      </a:cubicBezTo>
                      <a:cubicBezTo>
                        <a:pt x="75" y="37"/>
                        <a:pt x="37" y="85"/>
                        <a:pt x="0" y="133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CA"/>
                </a:p>
              </p:txBody>
            </p:sp>
          </p:grpSp>
          <p:sp>
            <p:nvSpPr>
              <p:cNvPr id="94" name="Line 43"/>
              <p:cNvSpPr>
                <a:spLocks noChangeShapeType="1"/>
              </p:cNvSpPr>
              <p:nvPr/>
            </p:nvSpPr>
            <p:spPr bwMode="auto">
              <a:xfrm flipH="1">
                <a:off x="4793" y="1394"/>
                <a:ext cx="771" cy="73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95" name="Line 46"/>
              <p:cNvSpPr>
                <a:spLocks noChangeShapeType="1"/>
              </p:cNvSpPr>
              <p:nvPr/>
            </p:nvSpPr>
            <p:spPr bwMode="auto">
              <a:xfrm>
                <a:off x="288" y="1394"/>
                <a:ext cx="767" cy="73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</p:grpSp>
        <p:graphicFrame>
          <p:nvGraphicFramePr>
            <p:cNvPr id="90" name="Object 8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08980023"/>
                </p:ext>
              </p:extLst>
            </p:nvPr>
          </p:nvGraphicFramePr>
          <p:xfrm>
            <a:off x="1964796" y="4406371"/>
            <a:ext cx="5486400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2" name="Document" r:id="rId30" imgW="5486400" imgH="533400" progId="Word.Document.12">
                    <p:embed/>
                  </p:oleObj>
                </mc:Choice>
                <mc:Fallback>
                  <p:oleObj name="Document" r:id="rId30" imgW="5486400" imgH="53340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1"/>
                        <a:stretch>
                          <a:fillRect/>
                        </a:stretch>
                      </p:blipFill>
                      <p:spPr>
                        <a:xfrm>
                          <a:off x="1964796" y="4406371"/>
                          <a:ext cx="5486400" cy="533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1" name="TextBox 90"/>
            <p:cNvSpPr txBox="1"/>
            <p:nvPr/>
          </p:nvSpPr>
          <p:spPr>
            <a:xfrm>
              <a:off x="1187796" y="3646270"/>
              <a:ext cx="5180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latin typeface="Times"/>
                  <a:cs typeface="Times"/>
                </a:rPr>
                <a:t>Y</a:t>
              </a:r>
              <a:endParaRPr lang="en-US" sz="3600" b="1" dirty="0">
                <a:latin typeface="Times"/>
                <a:cs typeface="Times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169617" y="3555989"/>
              <a:ext cx="5180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latin typeface="Times"/>
                  <a:cs typeface="Times"/>
                </a:rPr>
                <a:t>X</a:t>
              </a:r>
              <a:endParaRPr lang="en-US" sz="3600" b="1" dirty="0">
                <a:latin typeface="Times"/>
                <a:cs typeface="Times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914400" y="1411000"/>
            <a:ext cx="7333722" cy="2191799"/>
            <a:chOff x="914400" y="1411000"/>
            <a:chExt cx="7333722" cy="2191799"/>
          </a:xfrm>
        </p:grpSpPr>
        <p:grpSp>
          <p:nvGrpSpPr>
            <p:cNvPr id="71" name="Group 70"/>
            <p:cNvGrpSpPr/>
            <p:nvPr/>
          </p:nvGrpSpPr>
          <p:grpSpPr>
            <a:xfrm>
              <a:off x="998325" y="1411000"/>
              <a:ext cx="7137195" cy="1788743"/>
              <a:chOff x="995713" y="1168433"/>
              <a:chExt cx="7137195" cy="1788743"/>
            </a:xfrm>
          </p:grpSpPr>
          <p:pic>
            <p:nvPicPr>
              <p:cNvPr id="67" name="Picture 66" descr="ob_11decadal.eps"/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5985" y="1168433"/>
                <a:ext cx="3515255" cy="1761067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38100" cap="sq" cmpd="sng">
                <a:noFill/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</p:spPr>
          </p:pic>
          <p:pic>
            <p:nvPicPr>
              <p:cNvPr id="68" name="Picture 67" descr="ALL_11decadal.eps"/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6209" y="1168433"/>
                <a:ext cx="3536699" cy="1771810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38100" cap="sq" cmpd="sng">
                <a:noFill/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</p:spPr>
          </p:pic>
          <p:sp>
            <p:nvSpPr>
              <p:cNvPr id="69" name="TextBox 68"/>
              <p:cNvSpPr txBox="1"/>
              <p:nvPr/>
            </p:nvSpPr>
            <p:spPr>
              <a:xfrm>
                <a:off x="7089659" y="2649399"/>
                <a:ext cx="1043249" cy="307777"/>
              </a:xfrm>
              <a:prstGeom prst="rect">
                <a:avLst/>
              </a:prstGeom>
              <a:noFill/>
              <a:ln w="38100" cmpd="sng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2001-2010</a:t>
                </a:r>
                <a:endParaRPr lang="en-US" sz="1400" dirty="0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995713" y="2647123"/>
                <a:ext cx="1043249" cy="307777"/>
              </a:xfrm>
              <a:prstGeom prst="rect">
                <a:avLst/>
              </a:prstGeom>
              <a:noFill/>
              <a:ln w="38100" cmpd="sng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2001-2010</a:t>
                </a:r>
                <a:endParaRPr lang="en-US" sz="1400" dirty="0"/>
              </a:p>
            </p:txBody>
          </p:sp>
        </p:grpSp>
        <p:sp>
          <p:nvSpPr>
            <p:cNvPr id="98" name="TextBox 97"/>
            <p:cNvSpPr txBox="1"/>
            <p:nvPr/>
          </p:nvSpPr>
          <p:spPr>
            <a:xfrm>
              <a:off x="914400" y="3141134"/>
              <a:ext cx="7333722" cy="461665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11 decades (1901-1911 to 2001-2011)</a:t>
              </a:r>
              <a:endParaRPr lang="en-US" sz="2400" dirty="0"/>
            </a:p>
          </p:txBody>
        </p:sp>
      </p:grpSp>
      <p:sp>
        <p:nvSpPr>
          <p:cNvPr id="2" name="TextBox 1"/>
          <p:cNvSpPr txBox="1"/>
          <p:nvPr/>
        </p:nvSpPr>
        <p:spPr>
          <a:xfrm rot="16200000">
            <a:off x="7206909" y="4533384"/>
            <a:ext cx="3464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hlinkClick r:id="rId34"/>
              </a:rPr>
              <a:t>After Weaver and Zwiers (2000)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68078900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/>
          <p:cNvGrpSpPr/>
          <p:nvPr/>
        </p:nvGrpSpPr>
        <p:grpSpPr>
          <a:xfrm>
            <a:off x="152400" y="550343"/>
            <a:ext cx="8849255" cy="1761067"/>
            <a:chOff x="152400" y="304800"/>
            <a:chExt cx="8849255" cy="1761067"/>
          </a:xfrm>
        </p:grpSpPr>
        <p:pic>
          <p:nvPicPr>
            <p:cNvPr id="73" name="Picture 72" descr="ob_1decadal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30480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74" name="TextBox 73"/>
            <p:cNvSpPr txBox="1"/>
            <p:nvPr/>
          </p:nvSpPr>
          <p:spPr>
            <a:xfrm>
              <a:off x="152400" y="1758090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1901-1910</a:t>
              </a:r>
              <a:endParaRPr lang="en-US" sz="1400" dirty="0"/>
            </a:p>
          </p:txBody>
        </p:sp>
        <p:pic>
          <p:nvPicPr>
            <p:cNvPr id="75" name="Picture 74" descr="ALL_1decadal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30480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76" name="TextBox 75"/>
            <p:cNvSpPr txBox="1"/>
            <p:nvPr/>
          </p:nvSpPr>
          <p:spPr>
            <a:xfrm>
              <a:off x="7958406" y="1758090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1901-1910</a:t>
              </a:r>
              <a:endParaRPr lang="en-US" sz="1400" dirty="0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37070" y="635013"/>
            <a:ext cx="8671448" cy="1765300"/>
            <a:chOff x="237070" y="389470"/>
            <a:chExt cx="8671448" cy="1765300"/>
          </a:xfrm>
        </p:grpSpPr>
        <p:pic>
          <p:nvPicPr>
            <p:cNvPr id="78" name="Picture 77" descr="ob_2decadal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070" y="38947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79" name="TextBox 78"/>
            <p:cNvSpPr txBox="1"/>
            <p:nvPr/>
          </p:nvSpPr>
          <p:spPr>
            <a:xfrm>
              <a:off x="237070" y="1838527"/>
              <a:ext cx="1029924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1911-1920</a:t>
              </a:r>
              <a:endParaRPr lang="en-US" sz="1400" dirty="0"/>
            </a:p>
          </p:txBody>
        </p:sp>
        <p:pic>
          <p:nvPicPr>
            <p:cNvPr id="80" name="Picture 79" descr="ALL_2decadal.e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3263" y="38947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81" name="TextBox 80"/>
            <p:cNvSpPr txBox="1"/>
            <p:nvPr/>
          </p:nvSpPr>
          <p:spPr>
            <a:xfrm>
              <a:off x="7873481" y="1846993"/>
              <a:ext cx="1029924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1911-1920</a:t>
              </a:r>
              <a:endParaRPr lang="en-US" sz="1400" dirty="0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321740" y="732383"/>
            <a:ext cx="8502108" cy="1761067"/>
            <a:chOff x="321740" y="486840"/>
            <a:chExt cx="8502108" cy="1761067"/>
          </a:xfrm>
        </p:grpSpPr>
        <p:pic>
          <p:nvPicPr>
            <p:cNvPr id="83" name="Picture 82" descr="ob_3decadal.ep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740" y="48684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84" name="TextBox 83"/>
            <p:cNvSpPr txBox="1"/>
            <p:nvPr/>
          </p:nvSpPr>
          <p:spPr>
            <a:xfrm>
              <a:off x="321740" y="1940130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1921-1930</a:t>
              </a:r>
              <a:endParaRPr lang="en-US" sz="1400" dirty="0"/>
            </a:p>
          </p:txBody>
        </p:sp>
        <p:pic>
          <p:nvPicPr>
            <p:cNvPr id="85" name="Picture 84" descr="ALL_3decadal.eps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8593" y="48684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86" name="TextBox 85"/>
            <p:cNvSpPr txBox="1"/>
            <p:nvPr/>
          </p:nvSpPr>
          <p:spPr>
            <a:xfrm>
              <a:off x="7780599" y="1940130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1921-1930</a:t>
              </a:r>
              <a:endParaRPr lang="en-US" sz="1400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406410" y="817053"/>
            <a:ext cx="8344588" cy="1761067"/>
            <a:chOff x="406410" y="571510"/>
            <a:chExt cx="8344588" cy="1761067"/>
          </a:xfrm>
        </p:grpSpPr>
        <p:pic>
          <p:nvPicPr>
            <p:cNvPr id="88" name="Picture 87" descr="ob_4decadal.eps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410" y="57151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89" name="Picture 88" descr="ALL_4decadal.eps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3923" y="57151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90" name="TextBox 89"/>
            <p:cNvSpPr txBox="1"/>
            <p:nvPr/>
          </p:nvSpPr>
          <p:spPr>
            <a:xfrm>
              <a:off x="406410" y="2024800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1931-1940</a:t>
              </a:r>
              <a:endParaRPr lang="en-US" sz="14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707749" y="2024800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1931-1940</a:t>
              </a:r>
              <a:endParaRPr lang="en-US" sz="1400" dirty="0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491080" y="901723"/>
            <a:ext cx="8154961" cy="1789435"/>
            <a:chOff x="491080" y="656180"/>
            <a:chExt cx="8154961" cy="1789435"/>
          </a:xfrm>
        </p:grpSpPr>
        <p:pic>
          <p:nvPicPr>
            <p:cNvPr id="93" name="Picture 92" descr="ob_5decadal.eps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80" y="65618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94" name="Picture 93" descr="ALL_5decadal.eps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0786" y="65618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95" name="TextBox 94"/>
            <p:cNvSpPr txBox="1"/>
            <p:nvPr/>
          </p:nvSpPr>
          <p:spPr>
            <a:xfrm>
              <a:off x="7602792" y="2137838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1941-1950</a:t>
              </a:r>
              <a:endParaRPr lang="en-US" sz="140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91080" y="2137838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1941-1950</a:t>
              </a:r>
              <a:endParaRPr lang="en-US" sz="1400" dirty="0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575750" y="986393"/>
            <a:ext cx="7985621" cy="1765300"/>
            <a:chOff x="575750" y="740850"/>
            <a:chExt cx="7985621" cy="1765300"/>
          </a:xfrm>
        </p:grpSpPr>
        <p:pic>
          <p:nvPicPr>
            <p:cNvPr id="98" name="Picture 97" descr="ob_6decadal.eps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750" y="74085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99" name="Picture 98" descr="ALL_6decadal.eps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6116" y="74085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00" name="TextBox 99"/>
            <p:cNvSpPr txBox="1"/>
            <p:nvPr/>
          </p:nvSpPr>
          <p:spPr>
            <a:xfrm>
              <a:off x="7516617" y="2198373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1951-1960</a:t>
              </a:r>
              <a:endParaRPr lang="en-US" sz="1400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75750" y="2198373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1951-1960</a:t>
              </a:r>
              <a:endParaRPr lang="en-US" sz="1400" dirty="0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660420" y="1071063"/>
            <a:ext cx="7819610" cy="1773983"/>
            <a:chOff x="660420" y="1071063"/>
            <a:chExt cx="7819610" cy="1773983"/>
          </a:xfrm>
        </p:grpSpPr>
        <p:pic>
          <p:nvPicPr>
            <p:cNvPr id="103" name="Picture 102" descr="ob_7decadal.eps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420" y="1071063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104" name="Picture 103" descr="ALL_7decadal.eps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446" y="1071063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05" name="TextBox 104"/>
            <p:cNvSpPr txBox="1"/>
            <p:nvPr/>
          </p:nvSpPr>
          <p:spPr>
            <a:xfrm>
              <a:off x="7436781" y="2537269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1961-1970</a:t>
              </a:r>
              <a:endParaRPr lang="en-US" sz="1400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674024" y="2530079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1961-1970</a:t>
              </a:r>
              <a:endParaRPr lang="en-US" sz="1400" dirty="0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747702" y="1152757"/>
            <a:ext cx="7650015" cy="1772510"/>
            <a:chOff x="745090" y="910190"/>
            <a:chExt cx="7650015" cy="1772510"/>
          </a:xfrm>
        </p:grpSpPr>
        <p:pic>
          <p:nvPicPr>
            <p:cNvPr id="108" name="Picture 107" descr="ob_8decadal.eps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090" y="91019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109" name="Picture 108" descr="ALL_8decadal.eps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776" y="91740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10" name="TextBox 109"/>
            <p:cNvSpPr txBox="1"/>
            <p:nvPr/>
          </p:nvSpPr>
          <p:spPr>
            <a:xfrm>
              <a:off x="7351856" y="2374923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1971-1980</a:t>
              </a:r>
              <a:endParaRPr lang="en-US" sz="1400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45090" y="2363480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1971-1980</a:t>
              </a:r>
              <a:endParaRPr lang="en-US" sz="1400" dirty="0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835677" y="1237427"/>
            <a:ext cx="7477650" cy="1765300"/>
            <a:chOff x="833065" y="994860"/>
            <a:chExt cx="7477650" cy="1765300"/>
          </a:xfrm>
        </p:grpSpPr>
        <p:pic>
          <p:nvPicPr>
            <p:cNvPr id="113" name="Picture 112" descr="ob_9decadal.eps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645" y="994860"/>
              <a:ext cx="3509312" cy="175809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114" name="Picture 113" descr="ALL_9decadal.eps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2106" y="99486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15" name="TextBox 114"/>
            <p:cNvSpPr txBox="1"/>
            <p:nvPr/>
          </p:nvSpPr>
          <p:spPr>
            <a:xfrm>
              <a:off x="7267466" y="2452383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1981-1990</a:t>
              </a:r>
              <a:endParaRPr lang="en-US" sz="1400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33065" y="2452383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1981-1990</a:t>
              </a:r>
              <a:endParaRPr lang="en-US" sz="1400" dirty="0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930646" y="1328109"/>
            <a:ext cx="7294657" cy="1765300"/>
            <a:chOff x="928034" y="1085542"/>
            <a:chExt cx="7294657" cy="1765300"/>
          </a:xfrm>
        </p:grpSpPr>
        <p:pic>
          <p:nvPicPr>
            <p:cNvPr id="118" name="Picture 117" descr="ob_10decadal.eps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315" y="1085542"/>
              <a:ext cx="3511703" cy="1759288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119" name="Picture 118" descr="ALL_10decadal.eps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436" y="1085542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20" name="TextBox 119"/>
            <p:cNvSpPr txBox="1"/>
            <p:nvPr/>
          </p:nvSpPr>
          <p:spPr>
            <a:xfrm>
              <a:off x="7174329" y="2543065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1991-2000</a:t>
              </a:r>
              <a:endParaRPr lang="en-US" sz="1400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928034" y="2543065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1991-2000</a:t>
              </a:r>
              <a:endParaRPr lang="en-US" sz="1400" dirty="0"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165692" y="87868"/>
            <a:ext cx="8920632" cy="400110"/>
            <a:chOff x="165692" y="87868"/>
            <a:chExt cx="8920632" cy="400110"/>
          </a:xfrm>
        </p:grpSpPr>
        <p:sp>
          <p:nvSpPr>
            <p:cNvPr id="123" name="TextBox 122"/>
            <p:cNvSpPr txBox="1"/>
            <p:nvPr/>
          </p:nvSpPr>
          <p:spPr>
            <a:xfrm>
              <a:off x="165692" y="87868"/>
              <a:ext cx="3263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Observations (HadCRUT4)</a:t>
              </a:r>
              <a:endParaRPr lang="en-US" sz="2000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5130786" y="87868"/>
              <a:ext cx="39555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Multi-model mean (ALL forcings)</a:t>
              </a:r>
              <a:endParaRPr lang="en-US" sz="2000" dirty="0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914400" y="1411000"/>
            <a:ext cx="7333722" cy="2191799"/>
            <a:chOff x="914400" y="1411000"/>
            <a:chExt cx="7333722" cy="2191799"/>
          </a:xfrm>
        </p:grpSpPr>
        <p:grpSp>
          <p:nvGrpSpPr>
            <p:cNvPr id="126" name="Group 125"/>
            <p:cNvGrpSpPr/>
            <p:nvPr/>
          </p:nvGrpSpPr>
          <p:grpSpPr>
            <a:xfrm>
              <a:off x="998325" y="1411000"/>
              <a:ext cx="7137195" cy="1788743"/>
              <a:chOff x="995713" y="1168433"/>
              <a:chExt cx="7137195" cy="1788743"/>
            </a:xfrm>
          </p:grpSpPr>
          <p:pic>
            <p:nvPicPr>
              <p:cNvPr id="128" name="Picture 127" descr="ob_11decadal.eps"/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5985" y="1168433"/>
                <a:ext cx="3515255" cy="1761067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38100" cap="sq" cmpd="sng">
                <a:noFill/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</p:spPr>
          </p:pic>
          <p:pic>
            <p:nvPicPr>
              <p:cNvPr id="129" name="Picture 128" descr="ALL_11decadal.eps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6209" y="1168433"/>
                <a:ext cx="3536699" cy="1771810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38100" cap="sq" cmpd="sng">
                <a:noFill/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</p:spPr>
          </p:pic>
          <p:sp>
            <p:nvSpPr>
              <p:cNvPr id="130" name="TextBox 129"/>
              <p:cNvSpPr txBox="1"/>
              <p:nvPr/>
            </p:nvSpPr>
            <p:spPr>
              <a:xfrm>
                <a:off x="7089659" y="2649399"/>
                <a:ext cx="1043249" cy="307777"/>
              </a:xfrm>
              <a:prstGeom prst="rect">
                <a:avLst/>
              </a:prstGeom>
              <a:noFill/>
              <a:ln w="38100" cmpd="sng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2001-2010</a:t>
                </a:r>
                <a:endParaRPr lang="en-US" sz="1400" dirty="0"/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995713" y="2647123"/>
                <a:ext cx="1043249" cy="307777"/>
              </a:xfrm>
              <a:prstGeom prst="rect">
                <a:avLst/>
              </a:prstGeom>
              <a:noFill/>
              <a:ln w="38100" cmpd="sng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2001-2010</a:t>
                </a:r>
                <a:endParaRPr lang="en-US" sz="1400" dirty="0"/>
              </a:p>
            </p:txBody>
          </p:sp>
        </p:grpSp>
        <p:sp>
          <p:nvSpPr>
            <p:cNvPr id="127" name="TextBox 126"/>
            <p:cNvSpPr txBox="1"/>
            <p:nvPr/>
          </p:nvSpPr>
          <p:spPr>
            <a:xfrm>
              <a:off x="914400" y="3141134"/>
              <a:ext cx="7333722" cy="461665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11 decades (1901-1911 to 2001-2011)</a:t>
              </a:r>
              <a:endParaRPr lang="en-US" sz="2400" dirty="0"/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149920" y="4106333"/>
            <a:ext cx="8849255" cy="1761067"/>
            <a:chOff x="152400" y="304800"/>
            <a:chExt cx="8849255" cy="1761067"/>
          </a:xfrm>
        </p:grpSpPr>
        <p:pic>
          <p:nvPicPr>
            <p:cNvPr id="133" name="Picture 132" descr="piC_1decadal.eps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30480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134" name="Picture 133" descr="piC1_1decadal.eps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399" y="304800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35" name="TextBox 134"/>
            <p:cNvSpPr txBox="1"/>
            <p:nvPr/>
          </p:nvSpPr>
          <p:spPr>
            <a:xfrm>
              <a:off x="152400" y="1758090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1901-1910</a:t>
              </a:r>
              <a:endParaRPr lang="en-US" sz="1400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7958406" y="1758090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1901-1910</a:t>
              </a:r>
              <a:endParaRPr lang="en-US" sz="1400" dirty="0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234590" y="4186770"/>
            <a:ext cx="8666335" cy="1765300"/>
            <a:chOff x="237070" y="764945"/>
            <a:chExt cx="8666335" cy="1765300"/>
          </a:xfrm>
        </p:grpSpPr>
        <p:pic>
          <p:nvPicPr>
            <p:cNvPr id="138" name="Picture 137" descr="piC_2decadal.eps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070" y="764945"/>
              <a:ext cx="3506806" cy="175683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39" name="TextBox 138"/>
            <p:cNvSpPr txBox="1"/>
            <p:nvPr/>
          </p:nvSpPr>
          <p:spPr>
            <a:xfrm>
              <a:off x="237070" y="2214002"/>
              <a:ext cx="1029924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1911-1920</a:t>
              </a:r>
              <a:endParaRPr lang="en-US" sz="1400" dirty="0"/>
            </a:p>
          </p:txBody>
        </p:sp>
        <p:pic>
          <p:nvPicPr>
            <p:cNvPr id="140" name="Picture 139" descr="piC1_2decadal.eps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9701" y="764945"/>
              <a:ext cx="3523704" cy="17653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41" name="TextBox 140"/>
            <p:cNvSpPr txBox="1"/>
            <p:nvPr/>
          </p:nvSpPr>
          <p:spPr>
            <a:xfrm>
              <a:off x="7873481" y="2222468"/>
              <a:ext cx="1029924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1911-1920</a:t>
              </a:r>
              <a:endParaRPr lang="en-US" sz="1400" dirty="0"/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319260" y="4275673"/>
            <a:ext cx="8502108" cy="1761067"/>
            <a:chOff x="321740" y="1229323"/>
            <a:chExt cx="8502108" cy="1761067"/>
          </a:xfrm>
        </p:grpSpPr>
        <p:pic>
          <p:nvPicPr>
            <p:cNvPr id="143" name="Picture 142" descr="piC_3decadal.eps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740" y="1229323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44" name="TextBox 143"/>
            <p:cNvSpPr txBox="1"/>
            <p:nvPr/>
          </p:nvSpPr>
          <p:spPr>
            <a:xfrm>
              <a:off x="321740" y="2682613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1921-1930</a:t>
              </a:r>
              <a:endParaRPr lang="en-US" sz="1400" dirty="0"/>
            </a:p>
          </p:txBody>
        </p:sp>
        <p:pic>
          <p:nvPicPr>
            <p:cNvPr id="145" name="Picture 144" descr="piC1_3decadal.eps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8592" y="1229323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46" name="TextBox 145"/>
            <p:cNvSpPr txBox="1"/>
            <p:nvPr/>
          </p:nvSpPr>
          <p:spPr>
            <a:xfrm>
              <a:off x="7780599" y="2682613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1921-1930</a:t>
              </a:r>
              <a:endParaRPr lang="en-US" sz="1400" dirty="0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403930" y="4360343"/>
            <a:ext cx="8344588" cy="1761067"/>
            <a:chOff x="406410" y="1689468"/>
            <a:chExt cx="8344588" cy="1761067"/>
          </a:xfrm>
        </p:grpSpPr>
        <p:pic>
          <p:nvPicPr>
            <p:cNvPr id="148" name="Picture 147" descr="piC_4decadal.eps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805" y="1697681"/>
              <a:ext cx="3498860" cy="175285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149" name="Picture 148" descr="piC1_4decadal.eps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5993" y="1689468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50" name="TextBox 149"/>
            <p:cNvSpPr txBox="1"/>
            <p:nvPr/>
          </p:nvSpPr>
          <p:spPr>
            <a:xfrm>
              <a:off x="406410" y="3142758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1931-1940</a:t>
              </a:r>
              <a:endParaRPr lang="en-US" sz="1400" dirty="0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7707749" y="3142758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1931-1940</a:t>
              </a:r>
              <a:endParaRPr lang="en-US" sz="1400" dirty="0"/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488600" y="4453226"/>
            <a:ext cx="8154961" cy="1788511"/>
            <a:chOff x="491080" y="2150537"/>
            <a:chExt cx="8154961" cy="1788511"/>
          </a:xfrm>
        </p:grpSpPr>
        <p:pic>
          <p:nvPicPr>
            <p:cNvPr id="153" name="Picture 152" descr="piC_5decadal.eps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80" y="2150537"/>
              <a:ext cx="3507309" cy="1757086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154" name="Picture 153" descr="piC1_5decadal.eps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8733" y="2150537"/>
              <a:ext cx="3507308" cy="1757086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55" name="TextBox 154"/>
            <p:cNvSpPr txBox="1"/>
            <p:nvPr/>
          </p:nvSpPr>
          <p:spPr>
            <a:xfrm>
              <a:off x="7602792" y="3631271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1941-1950</a:t>
              </a:r>
              <a:endParaRPr lang="en-US" sz="1400" dirty="0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491080" y="3631271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1941-1950</a:t>
              </a:r>
              <a:endParaRPr lang="en-US" sz="1400" dirty="0"/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573270" y="4537896"/>
            <a:ext cx="7985620" cy="1765300"/>
            <a:chOff x="575750" y="2638126"/>
            <a:chExt cx="7985620" cy="1765300"/>
          </a:xfrm>
        </p:grpSpPr>
        <p:pic>
          <p:nvPicPr>
            <p:cNvPr id="158" name="Picture 157" descr="piC_6decadal.eps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750" y="2638126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159" name="Picture 158" descr="piC1_6decadal.eps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6115" y="2638126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60" name="TextBox 159"/>
            <p:cNvSpPr txBox="1"/>
            <p:nvPr/>
          </p:nvSpPr>
          <p:spPr>
            <a:xfrm>
              <a:off x="7516617" y="4095649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1951-1960</a:t>
              </a:r>
              <a:endParaRPr lang="en-US" sz="1400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575750" y="4095649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1951-1960</a:t>
              </a:r>
              <a:endParaRPr lang="en-US" sz="1400" dirty="0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641533" y="4622566"/>
            <a:ext cx="7819610" cy="1773983"/>
            <a:chOff x="660420" y="2721504"/>
            <a:chExt cx="7819610" cy="1773983"/>
          </a:xfrm>
        </p:grpSpPr>
        <p:pic>
          <p:nvPicPr>
            <p:cNvPr id="163" name="Picture 162" descr="piC_7decadal.eps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420" y="2721504"/>
              <a:ext cx="3541036" cy="1773983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164" name="Picture 163" descr="piC1_7decadal.eps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445" y="2721504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65" name="TextBox 164"/>
            <p:cNvSpPr txBox="1"/>
            <p:nvPr/>
          </p:nvSpPr>
          <p:spPr>
            <a:xfrm>
              <a:off x="7436781" y="4187710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1961-1970</a:t>
              </a:r>
              <a:endParaRPr lang="en-US" sz="1400" dirty="0"/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74024" y="4180520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1961-1970</a:t>
              </a:r>
              <a:endParaRPr lang="en-US" sz="1400" dirty="0"/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744512" y="4715919"/>
            <a:ext cx="7650015" cy="1765300"/>
            <a:chOff x="746992" y="2956242"/>
            <a:chExt cx="7650015" cy="1765300"/>
          </a:xfrm>
        </p:grpSpPr>
        <p:pic>
          <p:nvPicPr>
            <p:cNvPr id="168" name="Picture 167" descr="piC_8decadal.eps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92" y="2956242"/>
              <a:ext cx="3515255" cy="176106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169" name="Picture 168" descr="piC1_8decadal.eps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229" y="2956242"/>
              <a:ext cx="3523704" cy="17653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70" name="TextBox 169"/>
            <p:cNvSpPr txBox="1"/>
            <p:nvPr/>
          </p:nvSpPr>
          <p:spPr>
            <a:xfrm>
              <a:off x="7353758" y="4413765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1971-1980</a:t>
              </a:r>
              <a:endParaRPr lang="en-US" sz="1400" dirty="0"/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46992" y="4402322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1971-1980</a:t>
              </a:r>
              <a:endParaRPr lang="en-US" sz="1400" dirty="0"/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829182" y="4800589"/>
            <a:ext cx="7477650" cy="1765300"/>
            <a:chOff x="848547" y="2785620"/>
            <a:chExt cx="7477650" cy="1765300"/>
          </a:xfrm>
        </p:grpSpPr>
        <p:pic>
          <p:nvPicPr>
            <p:cNvPr id="173" name="Picture 172" descr="piC_9decadal.eps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47" y="2785620"/>
              <a:ext cx="3509312" cy="175809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174" name="Picture 173" descr="piC1_9decadal.eps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139" y="2785620"/>
              <a:ext cx="3523704" cy="17653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75" name="TextBox 174"/>
            <p:cNvSpPr txBox="1"/>
            <p:nvPr/>
          </p:nvSpPr>
          <p:spPr>
            <a:xfrm>
              <a:off x="7282948" y="4243143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1981-1990</a:t>
              </a:r>
              <a:endParaRPr lang="en-US" sz="1400" dirty="0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8547" y="4243143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1981-1990</a:t>
              </a:r>
              <a:endParaRPr lang="en-US" sz="1400" dirty="0"/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898764" y="4885259"/>
            <a:ext cx="7294657" cy="1765300"/>
            <a:chOff x="924823" y="2979064"/>
            <a:chExt cx="7294657" cy="1765300"/>
          </a:xfrm>
        </p:grpSpPr>
        <p:pic>
          <p:nvPicPr>
            <p:cNvPr id="178" name="Picture 177" descr="piC_10decadal.eps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199" y="2979064"/>
              <a:ext cx="3523704" cy="17653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179" name="Picture 178" descr="piC1_10decadal.eps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776" y="2979064"/>
              <a:ext cx="3523704" cy="17653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80" name="TextBox 179"/>
            <p:cNvSpPr txBox="1"/>
            <p:nvPr/>
          </p:nvSpPr>
          <p:spPr>
            <a:xfrm>
              <a:off x="7171118" y="4436587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1991-2000</a:t>
              </a:r>
              <a:endParaRPr lang="en-US" sz="1400" dirty="0"/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924823" y="4436587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1991-2000</a:t>
              </a:r>
              <a:endParaRPr lang="en-US" sz="1400" dirty="0"/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962795" y="4969929"/>
            <a:ext cx="7137195" cy="1788743"/>
            <a:chOff x="965275" y="3081647"/>
            <a:chExt cx="7137195" cy="1788743"/>
          </a:xfrm>
        </p:grpSpPr>
        <p:pic>
          <p:nvPicPr>
            <p:cNvPr id="183" name="Picture 182" descr="piC_11decadal.eps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547" y="3081647"/>
              <a:ext cx="3532156" cy="176953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184" name="Picture 183" descr="piC1_11decadal.eps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0314" y="3081647"/>
              <a:ext cx="3532156" cy="176953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 cmpd="sng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85" name="TextBox 184"/>
            <p:cNvSpPr txBox="1"/>
            <p:nvPr/>
          </p:nvSpPr>
          <p:spPr>
            <a:xfrm>
              <a:off x="7059221" y="4562613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2001-2010</a:t>
              </a:r>
              <a:endParaRPr lang="en-US" sz="1400" dirty="0"/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965275" y="4560337"/>
              <a:ext cx="1043249" cy="30777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2001-2010</a:t>
              </a:r>
              <a:endParaRPr lang="en-US" sz="14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91840" y="3710001"/>
            <a:ext cx="7554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Two (of hundreds) pre-industrial control run “chunks” (CanESM2)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61824085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5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5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716" y="5025473"/>
            <a:ext cx="8704284" cy="1817481"/>
          </a:xfrm>
          <a:noFill/>
        </p:spPr>
        <p:txBody>
          <a:bodyPr/>
          <a:lstStyle/>
          <a:p>
            <a:pPr marL="273050" indent="0"/>
            <a:r>
              <a:rPr lang="en-US" sz="2400" b="0" dirty="0" smtClean="0">
                <a:solidFill>
                  <a:srgbClr val="000000"/>
                </a:solidFill>
              </a:rPr>
              <a:t>It </a:t>
            </a:r>
            <a:r>
              <a:rPr lang="en-US" sz="2400" b="0" dirty="0">
                <a:solidFill>
                  <a:srgbClr val="000000"/>
                </a:solidFill>
              </a:rPr>
              <a:t>is </a:t>
            </a:r>
            <a:r>
              <a:rPr lang="en-US" sz="2400" i="1" dirty="0">
                <a:solidFill>
                  <a:srgbClr val="000000"/>
                </a:solidFill>
              </a:rPr>
              <a:t>extremely likely </a:t>
            </a:r>
            <a:r>
              <a:rPr lang="en-US" sz="2400" b="0" dirty="0">
                <a:solidFill>
                  <a:srgbClr val="000000"/>
                </a:solidFill>
              </a:rPr>
              <a:t>that human influence has been the dominant cause of the observed warming since the mid-20th century</a:t>
            </a:r>
            <a:r>
              <a:rPr lang="en-US" sz="2400" b="0" dirty="0" smtClean="0">
                <a:solidFill>
                  <a:srgbClr val="000000"/>
                </a:solidFill>
              </a:rPr>
              <a:t>.</a:t>
            </a:r>
            <a:endParaRPr lang="en-US" sz="2400" b="0" dirty="0">
              <a:solidFill>
                <a:srgbClr val="00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3527" r="-3527"/>
          <a:stretch>
            <a:fillRect/>
          </a:stretch>
        </p:blipFill>
        <p:spPr>
          <a:xfrm>
            <a:off x="4341889" y="2049404"/>
            <a:ext cx="4888374" cy="3110783"/>
          </a:xfr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225905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63538" indent="-363538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4D"/>
                </a:solidFill>
                <a:latin typeface="+mj-lt"/>
                <a:ea typeface="+mj-ea"/>
                <a:cs typeface="+mj-cs"/>
              </a:defRPr>
            </a:lvl1pPr>
            <a:lvl2pPr marL="363538" indent="-363538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4D"/>
                </a:solidFill>
                <a:latin typeface="Arial" charset="0"/>
              </a:defRPr>
            </a:lvl2pPr>
            <a:lvl3pPr marL="363538" indent="-363538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4D"/>
                </a:solidFill>
                <a:latin typeface="Arial" charset="0"/>
              </a:defRPr>
            </a:lvl3pPr>
            <a:lvl4pPr marL="363538" indent="-363538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4D"/>
                </a:solidFill>
                <a:latin typeface="Arial" charset="0"/>
              </a:defRPr>
            </a:lvl4pPr>
            <a:lvl5pPr marL="363538" indent="-363538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4D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CA" b="0" dirty="0" smtClean="0">
                <a:solidFill>
                  <a:schemeClr val="tx1"/>
                </a:solidFill>
              </a:rPr>
              <a:t>  Global warming attribution</a:t>
            </a:r>
            <a:endParaRPr lang="en-CA" b="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44950" y="5063411"/>
            <a:ext cx="19070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</a:rPr>
              <a:t>Figure TS.10, </a:t>
            </a:r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hlinkClick r:id="rId3"/>
              </a:rPr>
              <a:t>IPCC WG1 AR5</a:t>
            </a:r>
            <a:endParaRPr 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08729" y="1143742"/>
            <a:ext cx="4681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rend in global surface temperature (1951-2010)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64577" y="1970120"/>
            <a:ext cx="4166791" cy="3029641"/>
            <a:chOff x="19052" y="2193545"/>
            <a:chExt cx="4543867" cy="3250662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553" y="2282679"/>
              <a:ext cx="4514366" cy="3161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 bwMode="auto">
            <a:xfrm>
              <a:off x="19052" y="2193545"/>
              <a:ext cx="300038" cy="288570"/>
            </a:xfrm>
            <a:prstGeom prst="rect">
              <a:avLst/>
            </a:prstGeom>
            <a:solidFill>
              <a:schemeClr val="bg1"/>
            </a:solidFill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55414" y="4928056"/>
              <a:ext cx="87395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CA" sz="800" dirty="0" smtClean="0">
                  <a:solidFill>
                    <a:schemeClr val="bg2">
                      <a:lumMod val="75000"/>
                    </a:schemeClr>
                  </a:solidFill>
                  <a:latin typeface="Calibri" pitchFamily="34" charset="0"/>
                </a:rPr>
                <a:t>Jones et al, 2013</a:t>
              </a:r>
              <a:endParaRPr lang="en-CA" sz="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15597" y="2385953"/>
              <a:ext cx="1439817" cy="400110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CA" sz="2000" dirty="0" smtClean="0"/>
                <a:t>All forcings</a:t>
              </a:r>
              <a:endParaRPr lang="en-CA" sz="20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4577" y="1218407"/>
            <a:ext cx="4681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Global mean temperature relative to 1880-1919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39716" y="5063411"/>
            <a:ext cx="23514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</a:rPr>
              <a:t>See also Figure 10.1, IPCC WG1 AR5</a:t>
            </a:r>
            <a:endParaRPr 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518048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 and Attribution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Concerned with long term change</a:t>
            </a:r>
          </a:p>
          <a:p>
            <a:r>
              <a:rPr lang="en-US" dirty="0" smtClean="0"/>
              <a:t>Quantifies how the mean state (or some other statistic) has changed over time due to forcing</a:t>
            </a:r>
          </a:p>
          <a:p>
            <a:endParaRPr lang="en-US" dirty="0" smtClean="0"/>
          </a:p>
          <a:p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Global and regional mean temperature</a:t>
            </a:r>
          </a:p>
          <a:p>
            <a:pPr lvl="2"/>
            <a:r>
              <a:rPr lang="en-US" dirty="0" smtClean="0"/>
              <a:t>Large body of literature, very high confidence</a:t>
            </a:r>
          </a:p>
          <a:p>
            <a:pPr lvl="1"/>
            <a:r>
              <a:rPr lang="en-US" dirty="0" smtClean="0"/>
              <a:t>Temperature extremes</a:t>
            </a:r>
          </a:p>
          <a:p>
            <a:pPr lvl="2"/>
            <a:r>
              <a:rPr lang="en-US" dirty="0" smtClean="0"/>
              <a:t>Growing literature, high confidence</a:t>
            </a:r>
          </a:p>
          <a:p>
            <a:pPr lvl="1"/>
            <a:r>
              <a:rPr lang="en-US" dirty="0" smtClean="0"/>
              <a:t>Precipitation extremes</a:t>
            </a:r>
          </a:p>
          <a:p>
            <a:pPr lvl="2"/>
            <a:r>
              <a:rPr lang="en-US" dirty="0" smtClean="0"/>
              <a:t>Emerging evidence, medium or lower confidence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53071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Most studies </a:t>
            </a:r>
            <a:r>
              <a:rPr lang="en-US" sz="2600" dirty="0" smtClean="0"/>
              <a:t>implicitly </a:t>
            </a:r>
            <a:r>
              <a:rPr lang="en-US" sz="2600" dirty="0"/>
              <a:t>assume Gaussian noise (generally not a large concern</a:t>
            </a:r>
            <a:r>
              <a:rPr lang="en-US" sz="2600" dirty="0" smtClean="0"/>
              <a:t>)</a:t>
            </a:r>
          </a:p>
          <a:p>
            <a:endParaRPr lang="en-US" sz="1000" dirty="0"/>
          </a:p>
          <a:p>
            <a:r>
              <a:rPr lang="en-US" sz="2600" dirty="0" smtClean="0"/>
              <a:t>Sampling variability in the estimation of the noise covariance matrix is not accounted for well</a:t>
            </a:r>
          </a:p>
          <a:p>
            <a:pPr lvl="1"/>
            <a:r>
              <a:rPr lang="en-US" dirty="0" err="1"/>
              <a:t>Hannart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2016</a:t>
            </a:r>
            <a:r>
              <a:rPr lang="en-US" dirty="0" smtClean="0"/>
              <a:t>) proposes a solution</a:t>
            </a:r>
          </a:p>
          <a:p>
            <a:pPr lvl="1"/>
            <a:endParaRPr lang="en-US" sz="1000" dirty="0" smtClean="0"/>
          </a:p>
          <a:p>
            <a:r>
              <a:rPr lang="en-US" sz="2600" dirty="0" smtClean="0"/>
              <a:t>Most studies treat inter-model differences as sampling variability equivalent to internal variability</a:t>
            </a:r>
          </a:p>
          <a:p>
            <a:pPr lvl="1"/>
            <a:r>
              <a:rPr lang="en-US" dirty="0" err="1" smtClean="0"/>
              <a:t>Hannart</a:t>
            </a:r>
            <a:r>
              <a:rPr lang="en-US" dirty="0" smtClean="0"/>
              <a:t> et al (</a:t>
            </a:r>
            <a:r>
              <a:rPr lang="en-US" dirty="0" smtClean="0">
                <a:hlinkClick r:id="rId3"/>
              </a:rPr>
              <a:t>2014</a:t>
            </a:r>
            <a:r>
              <a:rPr lang="en-US" dirty="0" smtClean="0"/>
              <a:t>) proposes a partial solution</a:t>
            </a:r>
          </a:p>
          <a:p>
            <a:pPr lvl="1"/>
            <a:r>
              <a:rPr lang="en-US" dirty="0" err="1"/>
              <a:t>Ribes</a:t>
            </a:r>
            <a:r>
              <a:rPr lang="en-US" dirty="0"/>
              <a:t> et al (</a:t>
            </a:r>
            <a:r>
              <a:rPr lang="en-US" dirty="0">
                <a:hlinkClick r:id="rId4" action="ppaction://hlinkfile"/>
              </a:rPr>
              <a:t>2016</a:t>
            </a:r>
            <a:r>
              <a:rPr lang="en-US" dirty="0" smtClean="0"/>
              <a:t>) propose an alternative approach</a:t>
            </a:r>
          </a:p>
          <a:p>
            <a:pPr lvl="1"/>
            <a:r>
              <a:rPr lang="en-US" dirty="0" smtClean="0"/>
              <a:t>In reality, we do not have a comprehensive statistical framework that allows us to describe how the available ensembles of opportunity have been obtained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400635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00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00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23726</TotalTime>
  <Words>3235</Words>
  <Application>Microsoft Macintosh PowerPoint</Application>
  <PresentationFormat>On-screen Show (4:3)</PresentationFormat>
  <Paragraphs>485</Paragraphs>
  <Slides>46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Default Design</vt:lpstr>
      <vt:lpstr>Document</vt:lpstr>
      <vt:lpstr>PowerPoint Presentation</vt:lpstr>
      <vt:lpstr>Introduction</vt:lpstr>
      <vt:lpstr>PowerPoint Presentation</vt:lpstr>
      <vt:lpstr>D&amp;A of long-term change</vt:lpstr>
      <vt:lpstr>PowerPoint Presentation</vt:lpstr>
      <vt:lpstr>PowerPoint Presentation</vt:lpstr>
      <vt:lpstr>It is extremely likely that human influence has been the dominant cause of the observed warming since the mid-20th century.</vt:lpstr>
      <vt:lpstr>Detection and Attribution Summary</vt:lpstr>
      <vt:lpstr>Some concerns</vt:lpstr>
      <vt:lpstr>Some concerns …</vt:lpstr>
      <vt:lpstr>D&amp;A of changes in extremes          - a temperature example</vt:lpstr>
      <vt:lpstr>An approach to D&amp;A on extremes using EV theory</vt:lpstr>
      <vt:lpstr>PowerPoint Presentation</vt:lpstr>
      <vt:lpstr>Working assumption</vt:lpstr>
      <vt:lpstr>PowerPoint Presentation</vt:lpstr>
      <vt:lpstr>Maximum likelihood estimation of μtk, σk and ξk </vt:lpstr>
      <vt:lpstr>PowerPoint Presentation</vt:lpstr>
      <vt:lpstr>PowerPoint Presentation</vt:lpstr>
      <vt:lpstr>PowerPoint Presentation</vt:lpstr>
      <vt:lpstr>Global Results</vt:lpstr>
      <vt:lpstr>PowerPoint Presentation</vt:lpstr>
      <vt:lpstr>Event attribution</vt:lpstr>
      <vt:lpstr>Most studies</vt:lpstr>
      <vt:lpstr>“Framing” event attribution studies</vt:lpstr>
      <vt:lpstr>“Conditioning” examples</vt:lpstr>
      <vt:lpstr>Recent examples</vt:lpstr>
      <vt:lpstr>China’s Summer of 2013</vt:lpstr>
      <vt:lpstr>PowerPoint Presentation</vt:lpstr>
      <vt:lpstr>PowerPoint Presentation</vt:lpstr>
      <vt:lpstr>Detection and attribution results for change JJA climate over 1955-2012</vt:lpstr>
      <vt:lpstr>PowerPoint Presentation</vt:lpstr>
      <vt:lpstr>Calgary flood, 2013 </vt:lpstr>
      <vt:lpstr>Calgary floods (Teufel et al, accepted)</vt:lpstr>
      <vt:lpstr>Calgary floods (Teufel et al, accepted)</vt:lpstr>
      <vt:lpstr>Arctic sea-ice extent extremes</vt:lpstr>
      <vt:lpstr>Ensembles of ALL and NAT Forcing</vt:lpstr>
      <vt:lpstr>Internal Variability Comparison</vt:lpstr>
      <vt:lpstr>Detection/Attribution Results</vt:lpstr>
      <vt:lpstr>Defining SIE Extreme Events</vt:lpstr>
      <vt:lpstr>Event Attribution Methods</vt:lpstr>
      <vt:lpstr>Event Attribution Results – Sep.</vt:lpstr>
      <vt:lpstr>Event Attribution Results – Mar.</vt:lpstr>
      <vt:lpstr>Some unresolved issues</vt:lpstr>
      <vt:lpstr>Retrospective vs prospective</vt:lpstr>
      <vt:lpstr>Some unresolved issues</vt:lpstr>
      <vt:lpstr>PowerPoint Presentation</vt:lpstr>
    </vt:vector>
  </TitlesOfParts>
  <Company>CCCma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 Zwiers</dc:creator>
  <cp:lastModifiedBy>Francis Zwiers</cp:lastModifiedBy>
  <cp:revision>1077</cp:revision>
  <dcterms:created xsi:type="dcterms:W3CDTF">2001-07-02T16:33:08Z</dcterms:created>
  <dcterms:modified xsi:type="dcterms:W3CDTF">2016-06-14T15:30:43Z</dcterms:modified>
</cp:coreProperties>
</file>