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68.jpg" ContentType="image/png"/>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57"/>
  </p:notesMasterIdLst>
  <p:handoutMasterIdLst>
    <p:handoutMasterId r:id="rId58"/>
  </p:handoutMasterIdLst>
  <p:sldIdLst>
    <p:sldId id="256" r:id="rId6"/>
    <p:sldId id="333" r:id="rId7"/>
    <p:sldId id="334" r:id="rId8"/>
    <p:sldId id="335" r:id="rId9"/>
    <p:sldId id="386" r:id="rId10"/>
    <p:sldId id="338" r:id="rId11"/>
    <p:sldId id="337" r:id="rId12"/>
    <p:sldId id="339" r:id="rId13"/>
    <p:sldId id="340" r:id="rId14"/>
    <p:sldId id="341" r:id="rId15"/>
    <p:sldId id="342" r:id="rId16"/>
    <p:sldId id="387" r:id="rId17"/>
    <p:sldId id="392" r:id="rId18"/>
    <p:sldId id="344" r:id="rId19"/>
    <p:sldId id="345" r:id="rId20"/>
    <p:sldId id="396" r:id="rId21"/>
    <p:sldId id="395" r:id="rId22"/>
    <p:sldId id="356" r:id="rId23"/>
    <p:sldId id="357" r:id="rId24"/>
    <p:sldId id="394" r:id="rId25"/>
    <p:sldId id="358" r:id="rId26"/>
    <p:sldId id="391" r:id="rId27"/>
    <p:sldId id="388" r:id="rId28"/>
    <p:sldId id="352" r:id="rId29"/>
    <p:sldId id="353" r:id="rId30"/>
    <p:sldId id="354" r:id="rId31"/>
    <p:sldId id="355" r:id="rId32"/>
    <p:sldId id="400" r:id="rId33"/>
    <p:sldId id="402" r:id="rId34"/>
    <p:sldId id="403" r:id="rId35"/>
    <p:sldId id="404" r:id="rId36"/>
    <p:sldId id="405" r:id="rId37"/>
    <p:sldId id="406" r:id="rId38"/>
    <p:sldId id="377" r:id="rId39"/>
    <p:sldId id="389" r:id="rId40"/>
    <p:sldId id="398" r:id="rId41"/>
    <p:sldId id="366" r:id="rId42"/>
    <p:sldId id="367" r:id="rId43"/>
    <p:sldId id="368" r:id="rId44"/>
    <p:sldId id="370" r:id="rId45"/>
    <p:sldId id="369" r:id="rId46"/>
    <p:sldId id="360" r:id="rId47"/>
    <p:sldId id="375" r:id="rId48"/>
    <p:sldId id="390" r:id="rId49"/>
    <p:sldId id="332" r:id="rId50"/>
    <p:sldId id="397" r:id="rId51"/>
    <p:sldId id="381" r:id="rId52"/>
    <p:sldId id="399" r:id="rId53"/>
    <p:sldId id="362" r:id="rId54"/>
    <p:sldId id="376" r:id="rId55"/>
    <p:sldId id="361" r:id="rId56"/>
  </p:sldIdLst>
  <p:sldSz cx="9144000" cy="6858000" type="screen4x3"/>
  <p:notesSz cx="6797675" cy="9926638"/>
  <p:defaultTextStyle>
    <a:defPPr>
      <a:defRPr lang="nb-NO"/>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FB0"/>
    <a:srgbClr val="008DCC"/>
    <a:srgbClr val="89FFBE"/>
    <a:srgbClr val="FA828B"/>
    <a:srgbClr val="90D416"/>
    <a:srgbClr val="00EA6A"/>
    <a:srgbClr val="E6EA3E"/>
    <a:srgbClr val="00A2EA"/>
    <a:srgbClr val="D8EBF0"/>
    <a:srgbClr val="009A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32" autoAdjust="0"/>
    <p:restoredTop sz="94645" autoAdjust="0"/>
  </p:normalViewPr>
  <p:slideViewPr>
    <p:cSldViewPr>
      <p:cViewPr varScale="1">
        <p:scale>
          <a:sx n="65" d="100"/>
          <a:sy n="65" d="100"/>
        </p:scale>
        <p:origin x="754"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189" cy="49665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3849899" y="0"/>
            <a:ext cx="2946189" cy="496650"/>
          </a:xfrm>
          <a:prstGeom prst="rect">
            <a:avLst/>
          </a:prstGeom>
        </p:spPr>
        <p:txBody>
          <a:bodyPr vert="horz" lIns="91440" tIns="45720" rIns="91440" bIns="45720" rtlCol="0"/>
          <a:lstStyle>
            <a:lvl1pPr algn="r">
              <a:defRPr sz="1200"/>
            </a:lvl1pPr>
          </a:lstStyle>
          <a:p>
            <a:fld id="{65D4F2D6-29D4-405E-962F-6030CEA20BD4}" type="datetimeFigureOut">
              <a:rPr lang="nb-NO" smtClean="0"/>
              <a:pPr/>
              <a:t>13.06.2016</a:t>
            </a:fld>
            <a:endParaRPr lang="nb-NO"/>
          </a:p>
        </p:txBody>
      </p:sp>
      <p:sp>
        <p:nvSpPr>
          <p:cNvPr id="4" name="Footer Placeholder 3"/>
          <p:cNvSpPr>
            <a:spLocks noGrp="1"/>
          </p:cNvSpPr>
          <p:nvPr>
            <p:ph type="ftr" sz="quarter" idx="2"/>
          </p:nvPr>
        </p:nvSpPr>
        <p:spPr>
          <a:xfrm>
            <a:off x="1" y="9428402"/>
            <a:ext cx="2946189" cy="496650"/>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3849899" y="9428402"/>
            <a:ext cx="2946189" cy="496650"/>
          </a:xfrm>
          <a:prstGeom prst="rect">
            <a:avLst/>
          </a:prstGeom>
        </p:spPr>
        <p:txBody>
          <a:bodyPr vert="horz" lIns="91440" tIns="45720" rIns="91440" bIns="45720" rtlCol="0" anchor="b"/>
          <a:lstStyle>
            <a:lvl1pPr algn="r">
              <a:defRPr sz="1200"/>
            </a:lvl1pPr>
          </a:lstStyle>
          <a:p>
            <a:fld id="{E6003251-41A3-4C43-A178-4CA09514E387}" type="slidenum">
              <a:rPr lang="nb-NO" smtClean="0"/>
              <a:pPr/>
              <a:t>‹#›</a:t>
            </a:fld>
            <a:endParaRPr lang="nb-NO"/>
          </a:p>
        </p:txBody>
      </p:sp>
    </p:spTree>
    <p:extLst>
      <p:ext uri="{BB962C8B-B14F-4D97-AF65-F5344CB8AC3E}">
        <p14:creationId xmlns:p14="http://schemas.microsoft.com/office/powerpoint/2010/main" val="2504565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189" cy="49665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49899" y="0"/>
            <a:ext cx="2946189" cy="496650"/>
          </a:xfrm>
          <a:prstGeom prst="rect">
            <a:avLst/>
          </a:prstGeom>
        </p:spPr>
        <p:txBody>
          <a:bodyPr vert="horz" lIns="91440" tIns="45720" rIns="91440" bIns="45720" rtlCol="0"/>
          <a:lstStyle>
            <a:lvl1pPr algn="r">
              <a:defRPr sz="1200"/>
            </a:lvl1pPr>
          </a:lstStyle>
          <a:p>
            <a:fld id="{12E55F7B-E4E1-4E24-AA45-A3B073FABFDD}" type="datetimeFigureOut">
              <a:rPr lang="nb-NO" smtClean="0"/>
              <a:pPr/>
              <a:t>13.06.2016</a:t>
            </a:fld>
            <a:endParaRPr lang="nb-NO"/>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768" y="4715788"/>
            <a:ext cx="5438140" cy="446667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Footer Placeholder 5"/>
          <p:cNvSpPr>
            <a:spLocks noGrp="1"/>
          </p:cNvSpPr>
          <p:nvPr>
            <p:ph type="ftr" sz="quarter" idx="4"/>
          </p:nvPr>
        </p:nvSpPr>
        <p:spPr>
          <a:xfrm>
            <a:off x="1" y="9428402"/>
            <a:ext cx="2946189" cy="496650"/>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49899" y="9428402"/>
            <a:ext cx="2946189" cy="496650"/>
          </a:xfrm>
          <a:prstGeom prst="rect">
            <a:avLst/>
          </a:prstGeom>
        </p:spPr>
        <p:txBody>
          <a:bodyPr vert="horz" lIns="91440" tIns="45720" rIns="91440" bIns="45720" rtlCol="0" anchor="b"/>
          <a:lstStyle>
            <a:lvl1pPr algn="r">
              <a:defRPr sz="1200"/>
            </a:lvl1pPr>
          </a:lstStyle>
          <a:p>
            <a:fld id="{4094447F-1AAA-4582-8F40-4F3E59A79C8E}" type="slidenum">
              <a:rPr lang="nb-NO" smtClean="0"/>
              <a:pPr/>
              <a:t>‹#›</a:t>
            </a:fld>
            <a:endParaRPr lang="nb-NO"/>
          </a:p>
        </p:txBody>
      </p:sp>
    </p:spTree>
    <p:extLst>
      <p:ext uri="{BB962C8B-B14F-4D97-AF65-F5344CB8AC3E}">
        <p14:creationId xmlns:p14="http://schemas.microsoft.com/office/powerpoint/2010/main" val="1336452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94447F-1AAA-4582-8F40-4F3E59A79C8E}" type="slidenum">
              <a:rPr lang="nb-NO" smtClean="0"/>
              <a:pPr/>
              <a:t>1</a:t>
            </a:fld>
            <a:endParaRPr lang="nb-NO"/>
          </a:p>
        </p:txBody>
      </p:sp>
    </p:spTree>
    <p:extLst>
      <p:ext uri="{BB962C8B-B14F-4D97-AF65-F5344CB8AC3E}">
        <p14:creationId xmlns:p14="http://schemas.microsoft.com/office/powerpoint/2010/main" val="2458313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Reanalyses</a:t>
            </a:r>
            <a:r>
              <a:rPr lang="en-US" dirty="0" smtClean="0"/>
              <a:t> are distinct from, but complement, more ‘traditional’ statistical approaches to assessing the raw observations. They aim to produce continuous reconstructions of past atmospheric states that are consistent with all observations as well as with atmospheric physics as represented in a numerical weather prediction model, a process termed data assimilation. Unlike real-world observations, </a:t>
            </a:r>
            <a:r>
              <a:rPr lang="en-US" dirty="0" err="1" smtClean="0"/>
              <a:t>reanalyses</a:t>
            </a:r>
            <a:r>
              <a:rPr lang="en-US" dirty="0" smtClean="0"/>
              <a:t> are uniform in space and time and provide non-observable variables (e.g., potential vorticity).</a:t>
            </a:r>
            <a:endParaRPr lang="en-US" dirty="0"/>
          </a:p>
        </p:txBody>
      </p:sp>
      <p:sp>
        <p:nvSpPr>
          <p:cNvPr id="4" name="Slide Number Placeholder 3"/>
          <p:cNvSpPr>
            <a:spLocks noGrp="1"/>
          </p:cNvSpPr>
          <p:nvPr>
            <p:ph type="sldNum" sz="quarter" idx="10"/>
          </p:nvPr>
        </p:nvSpPr>
        <p:spPr/>
        <p:txBody>
          <a:bodyPr/>
          <a:lstStyle/>
          <a:p>
            <a:fld id="{4094447F-1AAA-4582-8F40-4F3E59A79C8E}" type="slidenum">
              <a:rPr lang="nb-NO" smtClean="0"/>
              <a:pPr/>
              <a:t>19</a:t>
            </a:fld>
            <a:endParaRPr lang="nb-NO"/>
          </a:p>
        </p:txBody>
      </p:sp>
    </p:spTree>
    <p:extLst>
      <p:ext uri="{BB962C8B-B14F-4D97-AF65-F5344CB8AC3E}">
        <p14:creationId xmlns:p14="http://schemas.microsoft.com/office/powerpoint/2010/main" val="1473153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Reanalyses</a:t>
            </a:r>
            <a:r>
              <a:rPr lang="en-US" dirty="0" smtClean="0"/>
              <a:t> are distinct from, but complement, more ‘traditional’ statistical approaches to assessing the raw observations. They aim to produce continuous reconstructions of past atmospheric states that are consistent with all observations as well as with atmospheric physics as represented in a numerical weather prediction model, a process termed data assimilation. Unlike real-world observations, </a:t>
            </a:r>
            <a:r>
              <a:rPr lang="en-US" dirty="0" err="1" smtClean="0"/>
              <a:t>reanalyses</a:t>
            </a:r>
            <a:r>
              <a:rPr lang="en-US" dirty="0" smtClean="0"/>
              <a:t> are uniform in space and time and provide non-observable variables (e.g., potential vorticity).</a:t>
            </a:r>
            <a:endParaRPr lang="en-US" dirty="0"/>
          </a:p>
        </p:txBody>
      </p:sp>
      <p:sp>
        <p:nvSpPr>
          <p:cNvPr id="4" name="Slide Number Placeholder 3"/>
          <p:cNvSpPr>
            <a:spLocks noGrp="1"/>
          </p:cNvSpPr>
          <p:nvPr>
            <p:ph type="sldNum" sz="quarter" idx="10"/>
          </p:nvPr>
        </p:nvSpPr>
        <p:spPr/>
        <p:txBody>
          <a:bodyPr/>
          <a:lstStyle/>
          <a:p>
            <a:fld id="{4094447F-1AAA-4582-8F40-4F3E59A79C8E}" type="slidenum">
              <a:rPr lang="nb-NO" smtClean="0"/>
              <a:pPr/>
              <a:t>20</a:t>
            </a:fld>
            <a:endParaRPr lang="nb-NO"/>
          </a:p>
        </p:txBody>
      </p:sp>
    </p:spTree>
    <p:extLst>
      <p:ext uri="{BB962C8B-B14F-4D97-AF65-F5344CB8AC3E}">
        <p14:creationId xmlns:p14="http://schemas.microsoft.com/office/powerpoint/2010/main" val="3556063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Reanalyses</a:t>
            </a:r>
            <a:r>
              <a:rPr lang="en-US" dirty="0" smtClean="0"/>
              <a:t> are distinct from, but complement, more ‘traditional’ statistical approaches to assessing the raw observations. They aim to produce continuous reconstructions of past atmospheric states that are consistent with all observations as well as with atmospheric physics as represented in a numerical weather prediction model, a process termed data assimilation. Unlike real-world observations, </a:t>
            </a:r>
            <a:r>
              <a:rPr lang="en-US" dirty="0" err="1" smtClean="0"/>
              <a:t>reanalyses</a:t>
            </a:r>
            <a:r>
              <a:rPr lang="en-US" dirty="0" smtClean="0"/>
              <a:t> are uniform in space and time and provide non-observable variables (e.g., potential vorticity).</a:t>
            </a:r>
            <a:endParaRPr lang="en-US" dirty="0"/>
          </a:p>
        </p:txBody>
      </p:sp>
      <p:sp>
        <p:nvSpPr>
          <p:cNvPr id="4" name="Slide Number Placeholder 3"/>
          <p:cNvSpPr>
            <a:spLocks noGrp="1"/>
          </p:cNvSpPr>
          <p:nvPr>
            <p:ph type="sldNum" sz="quarter" idx="10"/>
          </p:nvPr>
        </p:nvSpPr>
        <p:spPr/>
        <p:txBody>
          <a:bodyPr/>
          <a:lstStyle/>
          <a:p>
            <a:fld id="{4094447F-1AAA-4582-8F40-4F3E59A79C8E}" type="slidenum">
              <a:rPr lang="nb-NO" smtClean="0"/>
              <a:pPr/>
              <a:t>21</a:t>
            </a:fld>
            <a:endParaRPr lang="nb-NO"/>
          </a:p>
        </p:txBody>
      </p:sp>
    </p:spTree>
    <p:extLst>
      <p:ext uri="{BB962C8B-B14F-4D97-AF65-F5344CB8AC3E}">
        <p14:creationId xmlns:p14="http://schemas.microsoft.com/office/powerpoint/2010/main" val="1275618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F5EB7C-B4B7-4567-893D-DF1C1ECE0878}" type="slidenum">
              <a:rPr lang="nn-NO" smtClean="0"/>
              <a:pPr/>
              <a:t>27</a:t>
            </a:fld>
            <a:endParaRPr lang="nn-NO"/>
          </a:p>
        </p:txBody>
      </p:sp>
    </p:spTree>
    <p:extLst>
      <p:ext uri="{BB962C8B-B14F-4D97-AF65-F5344CB8AC3E}">
        <p14:creationId xmlns:p14="http://schemas.microsoft.com/office/powerpoint/2010/main" val="427476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94447F-1AAA-4582-8F40-4F3E59A79C8E}" type="slidenum">
              <a:rPr lang="nb-NO" smtClean="0"/>
              <a:pPr/>
              <a:t>29</a:t>
            </a:fld>
            <a:endParaRPr lang="nb-NO"/>
          </a:p>
        </p:txBody>
      </p:sp>
    </p:spTree>
    <p:extLst>
      <p:ext uri="{BB962C8B-B14F-4D97-AF65-F5344CB8AC3E}">
        <p14:creationId xmlns:p14="http://schemas.microsoft.com/office/powerpoint/2010/main" val="289924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Reanalyses</a:t>
            </a:r>
            <a:r>
              <a:rPr lang="en-US" dirty="0" smtClean="0"/>
              <a:t> are distinct from, but complement, more ‘traditional’ statistical approaches to assessing the raw observations. They aim to produce continuous reconstructions of past atmospheric states that are consistent with all observations as well as with atmospheric physics as represented in a numerical weather prediction model, a process termed data assimilation. Unlike real-world observations, </a:t>
            </a:r>
            <a:r>
              <a:rPr lang="en-US" dirty="0" err="1" smtClean="0"/>
              <a:t>reanalyses</a:t>
            </a:r>
            <a:r>
              <a:rPr lang="en-US" dirty="0" smtClean="0"/>
              <a:t> are uniform in space and time and provide non-observable variables (e.g., potential vorticity).</a:t>
            </a:r>
            <a:endParaRPr lang="en-US" dirty="0"/>
          </a:p>
        </p:txBody>
      </p:sp>
      <p:sp>
        <p:nvSpPr>
          <p:cNvPr id="4" name="Slide Number Placeholder 3"/>
          <p:cNvSpPr>
            <a:spLocks noGrp="1"/>
          </p:cNvSpPr>
          <p:nvPr>
            <p:ph type="sldNum" sz="quarter" idx="10"/>
          </p:nvPr>
        </p:nvSpPr>
        <p:spPr/>
        <p:txBody>
          <a:bodyPr/>
          <a:lstStyle/>
          <a:p>
            <a:fld id="{4094447F-1AAA-4582-8F40-4F3E59A79C8E}" type="slidenum">
              <a:rPr lang="nb-NO" smtClean="0"/>
              <a:pPr/>
              <a:t>34</a:t>
            </a:fld>
            <a:endParaRPr lang="nb-NO"/>
          </a:p>
        </p:txBody>
      </p:sp>
    </p:spTree>
    <p:extLst>
      <p:ext uri="{BB962C8B-B14F-4D97-AF65-F5344CB8AC3E}">
        <p14:creationId xmlns:p14="http://schemas.microsoft.com/office/powerpoint/2010/main" val="2503479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Reanalyses</a:t>
            </a:r>
            <a:r>
              <a:rPr lang="en-US" dirty="0" smtClean="0"/>
              <a:t> are distinct from, but complement, more ‘traditional’ statistical approaches to assessing the raw observations. They aim to produce continuous reconstructions of past atmospheric states that are consistent with all observations as well as with atmospheric physics as represented in a numerical weather prediction model, a process termed data assimilation. Unlike real-world observations, </a:t>
            </a:r>
            <a:r>
              <a:rPr lang="en-US" dirty="0" err="1" smtClean="0"/>
              <a:t>reanalyses</a:t>
            </a:r>
            <a:r>
              <a:rPr lang="en-US" dirty="0" smtClean="0"/>
              <a:t> are uniform in space and time and provide non-observable variables (e.g., potential vorticity).</a:t>
            </a:r>
            <a:endParaRPr lang="en-US" dirty="0"/>
          </a:p>
        </p:txBody>
      </p:sp>
      <p:sp>
        <p:nvSpPr>
          <p:cNvPr id="4" name="Slide Number Placeholder 3"/>
          <p:cNvSpPr>
            <a:spLocks noGrp="1"/>
          </p:cNvSpPr>
          <p:nvPr>
            <p:ph type="sldNum" sz="quarter" idx="10"/>
          </p:nvPr>
        </p:nvSpPr>
        <p:spPr/>
        <p:txBody>
          <a:bodyPr/>
          <a:lstStyle/>
          <a:p>
            <a:fld id="{4094447F-1AAA-4582-8F40-4F3E59A79C8E}" type="slidenum">
              <a:rPr lang="nb-NO" smtClean="0"/>
              <a:pPr/>
              <a:t>43</a:t>
            </a:fld>
            <a:endParaRPr lang="nb-NO"/>
          </a:p>
        </p:txBody>
      </p:sp>
    </p:spTree>
    <p:extLst>
      <p:ext uri="{BB962C8B-B14F-4D97-AF65-F5344CB8AC3E}">
        <p14:creationId xmlns:p14="http://schemas.microsoft.com/office/powerpoint/2010/main" val="1461983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94447F-1AAA-4582-8F40-4F3E59A79C8E}" type="slidenum">
              <a:rPr lang="nb-NO" smtClean="0"/>
              <a:pPr/>
              <a:t>47</a:t>
            </a:fld>
            <a:endParaRPr lang="nb-NO"/>
          </a:p>
        </p:txBody>
      </p:sp>
    </p:spTree>
    <p:extLst>
      <p:ext uri="{BB962C8B-B14F-4D97-AF65-F5344CB8AC3E}">
        <p14:creationId xmlns:p14="http://schemas.microsoft.com/office/powerpoint/2010/main" val="3101742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F5EB7C-B4B7-4567-893D-DF1C1ECE0878}" type="slidenum">
              <a:rPr lang="nn-NO" smtClean="0"/>
              <a:pPr/>
              <a:t>51</a:t>
            </a:fld>
            <a:endParaRPr lang="nn-NO"/>
          </a:p>
        </p:txBody>
      </p:sp>
    </p:spTree>
    <p:extLst>
      <p:ext uri="{BB962C8B-B14F-4D97-AF65-F5344CB8AC3E}">
        <p14:creationId xmlns:p14="http://schemas.microsoft.com/office/powerpoint/2010/main" val="317630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94447F-1AAA-4582-8F40-4F3E59A79C8E}" type="slidenum">
              <a:rPr lang="nb-NO" smtClean="0"/>
              <a:pPr/>
              <a:t>2</a:t>
            </a:fld>
            <a:endParaRPr lang="nb-NO"/>
          </a:p>
        </p:txBody>
      </p:sp>
    </p:spTree>
    <p:extLst>
      <p:ext uri="{BB962C8B-B14F-4D97-AF65-F5344CB8AC3E}">
        <p14:creationId xmlns:p14="http://schemas.microsoft.com/office/powerpoint/2010/main" val="3292090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94447F-1AAA-4582-8F40-4F3E59A79C8E}" type="slidenum">
              <a:rPr lang="nb-NO" smtClean="0"/>
              <a:pPr/>
              <a:t>6</a:t>
            </a:fld>
            <a:endParaRPr lang="nb-NO"/>
          </a:p>
        </p:txBody>
      </p:sp>
    </p:spTree>
    <p:extLst>
      <p:ext uri="{BB962C8B-B14F-4D97-AF65-F5344CB8AC3E}">
        <p14:creationId xmlns:p14="http://schemas.microsoft.com/office/powerpoint/2010/main" val="2089820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F5EB7C-B4B7-4567-893D-DF1C1ECE0878}" type="slidenum">
              <a:rPr lang="nn-NO" smtClean="0"/>
              <a:pPr/>
              <a:t>8</a:t>
            </a:fld>
            <a:endParaRPr lang="nn-NO"/>
          </a:p>
        </p:txBody>
      </p:sp>
    </p:spTree>
    <p:extLst>
      <p:ext uri="{BB962C8B-B14F-4D97-AF65-F5344CB8AC3E}">
        <p14:creationId xmlns:p14="http://schemas.microsoft.com/office/powerpoint/2010/main" val="3301660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94447F-1AAA-4582-8F40-4F3E59A79C8E}" type="slidenum">
              <a:rPr lang="nb-NO" smtClean="0"/>
              <a:pPr/>
              <a:t>13</a:t>
            </a:fld>
            <a:endParaRPr lang="nb-NO"/>
          </a:p>
        </p:txBody>
      </p:sp>
    </p:spTree>
    <p:extLst>
      <p:ext uri="{BB962C8B-B14F-4D97-AF65-F5344CB8AC3E}">
        <p14:creationId xmlns:p14="http://schemas.microsoft.com/office/powerpoint/2010/main" val="2895601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Reanalyses</a:t>
            </a:r>
            <a:r>
              <a:rPr lang="en-US" dirty="0" smtClean="0"/>
              <a:t> are distinct from, but complement, more ‘traditional’ statistical approaches to assessing the raw observations. They aim to produce continuous reconstructions of past atmospheric states that are consistent with all observations as well as with atmospheric physics as represented in a numerical weather prediction model, a process termed data assimilation. Unlike real-world observations, </a:t>
            </a:r>
            <a:r>
              <a:rPr lang="en-US" dirty="0" err="1" smtClean="0"/>
              <a:t>reanalyses</a:t>
            </a:r>
            <a:r>
              <a:rPr lang="en-US" dirty="0" smtClean="0"/>
              <a:t> are uniform in space and time and provide non-observable variables (e.g., potential vorticity).</a:t>
            </a:r>
            <a:endParaRPr lang="en-US" dirty="0"/>
          </a:p>
        </p:txBody>
      </p:sp>
      <p:sp>
        <p:nvSpPr>
          <p:cNvPr id="4" name="Slide Number Placeholder 3"/>
          <p:cNvSpPr>
            <a:spLocks noGrp="1"/>
          </p:cNvSpPr>
          <p:nvPr>
            <p:ph type="sldNum" sz="quarter" idx="10"/>
          </p:nvPr>
        </p:nvSpPr>
        <p:spPr/>
        <p:txBody>
          <a:bodyPr/>
          <a:lstStyle/>
          <a:p>
            <a:fld id="{4094447F-1AAA-4582-8F40-4F3E59A79C8E}" type="slidenum">
              <a:rPr lang="nb-NO" smtClean="0"/>
              <a:pPr/>
              <a:t>14</a:t>
            </a:fld>
            <a:endParaRPr lang="nb-NO"/>
          </a:p>
        </p:txBody>
      </p:sp>
    </p:spTree>
    <p:extLst>
      <p:ext uri="{BB962C8B-B14F-4D97-AF65-F5344CB8AC3E}">
        <p14:creationId xmlns:p14="http://schemas.microsoft.com/office/powerpoint/2010/main" val="2887702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Reanalyses</a:t>
            </a:r>
            <a:r>
              <a:rPr lang="en-US" dirty="0" smtClean="0"/>
              <a:t> are distinct from, but complement, more ‘traditional’ statistical approaches to assessing the raw observations. They aim to produce continuous reconstructions of past atmospheric states that are consistent with all observations as well as with atmospheric physics as represented in a numerical weather prediction model, a process termed data assimilation. Unlike real-world observations, </a:t>
            </a:r>
            <a:r>
              <a:rPr lang="en-US" dirty="0" err="1" smtClean="0"/>
              <a:t>reanalyses</a:t>
            </a:r>
            <a:r>
              <a:rPr lang="en-US" dirty="0" smtClean="0"/>
              <a:t> are uniform in space and time and provide non-observable variables (e.g., potential vorticity).</a:t>
            </a:r>
            <a:endParaRPr lang="en-US" dirty="0"/>
          </a:p>
        </p:txBody>
      </p:sp>
      <p:sp>
        <p:nvSpPr>
          <p:cNvPr id="4" name="Slide Number Placeholder 3"/>
          <p:cNvSpPr>
            <a:spLocks noGrp="1"/>
          </p:cNvSpPr>
          <p:nvPr>
            <p:ph type="sldNum" sz="quarter" idx="10"/>
          </p:nvPr>
        </p:nvSpPr>
        <p:spPr/>
        <p:txBody>
          <a:bodyPr/>
          <a:lstStyle/>
          <a:p>
            <a:fld id="{4094447F-1AAA-4582-8F40-4F3E59A79C8E}" type="slidenum">
              <a:rPr lang="nb-NO" smtClean="0"/>
              <a:pPr/>
              <a:t>15</a:t>
            </a:fld>
            <a:endParaRPr lang="nb-NO"/>
          </a:p>
        </p:txBody>
      </p:sp>
    </p:spTree>
    <p:extLst>
      <p:ext uri="{BB962C8B-B14F-4D97-AF65-F5344CB8AC3E}">
        <p14:creationId xmlns:p14="http://schemas.microsoft.com/office/powerpoint/2010/main" val="3424914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Reanalyses</a:t>
            </a:r>
            <a:r>
              <a:rPr lang="en-US" dirty="0" smtClean="0"/>
              <a:t> are distinct from, but complement, more ‘traditional’ statistical approaches to assessing the raw observations. They aim to produce continuous reconstructions of past atmospheric states that are consistent with all observations as well as with atmospheric physics as represented in a numerical weather prediction model, a process termed data assimilation. Unlike real-world observations, </a:t>
            </a:r>
            <a:r>
              <a:rPr lang="en-US" dirty="0" err="1" smtClean="0"/>
              <a:t>reanalyses</a:t>
            </a:r>
            <a:r>
              <a:rPr lang="en-US" dirty="0" smtClean="0"/>
              <a:t> are uniform in space and time and provide non-observable variables (e.g., potential vorticity).</a:t>
            </a:r>
            <a:endParaRPr lang="en-US" dirty="0"/>
          </a:p>
        </p:txBody>
      </p:sp>
      <p:sp>
        <p:nvSpPr>
          <p:cNvPr id="4" name="Slide Number Placeholder 3"/>
          <p:cNvSpPr>
            <a:spLocks noGrp="1"/>
          </p:cNvSpPr>
          <p:nvPr>
            <p:ph type="sldNum" sz="quarter" idx="10"/>
          </p:nvPr>
        </p:nvSpPr>
        <p:spPr/>
        <p:txBody>
          <a:bodyPr/>
          <a:lstStyle/>
          <a:p>
            <a:fld id="{4094447F-1AAA-4582-8F40-4F3E59A79C8E}" type="slidenum">
              <a:rPr lang="nb-NO" smtClean="0"/>
              <a:pPr/>
              <a:t>16</a:t>
            </a:fld>
            <a:endParaRPr lang="nb-NO"/>
          </a:p>
        </p:txBody>
      </p:sp>
    </p:spTree>
    <p:extLst>
      <p:ext uri="{BB962C8B-B14F-4D97-AF65-F5344CB8AC3E}">
        <p14:creationId xmlns:p14="http://schemas.microsoft.com/office/powerpoint/2010/main" val="3000383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Reanalyses</a:t>
            </a:r>
            <a:r>
              <a:rPr lang="en-US" dirty="0" smtClean="0"/>
              <a:t> are distinct from, but complement, more ‘traditional’ statistical approaches to assessing the raw observations. They aim to produce continuous reconstructions of past atmospheric states that are consistent with all observations as well as with atmospheric physics as represented in a numerical weather prediction model, a process termed data assimilation. Unlike real-world observations, </a:t>
            </a:r>
            <a:r>
              <a:rPr lang="en-US" dirty="0" err="1" smtClean="0"/>
              <a:t>reanalyses</a:t>
            </a:r>
            <a:r>
              <a:rPr lang="en-US" dirty="0" smtClean="0"/>
              <a:t> are uniform in space and time and provide non-observable variables (e.g., potential vorticity).</a:t>
            </a:r>
            <a:endParaRPr lang="en-US" dirty="0"/>
          </a:p>
        </p:txBody>
      </p:sp>
      <p:sp>
        <p:nvSpPr>
          <p:cNvPr id="4" name="Slide Number Placeholder 3"/>
          <p:cNvSpPr>
            <a:spLocks noGrp="1"/>
          </p:cNvSpPr>
          <p:nvPr>
            <p:ph type="sldNum" sz="quarter" idx="10"/>
          </p:nvPr>
        </p:nvSpPr>
        <p:spPr/>
        <p:txBody>
          <a:bodyPr/>
          <a:lstStyle/>
          <a:p>
            <a:fld id="{4094447F-1AAA-4582-8F40-4F3E59A79C8E}" type="slidenum">
              <a:rPr lang="nb-NO" smtClean="0"/>
              <a:pPr/>
              <a:t>18</a:t>
            </a:fld>
            <a:endParaRPr lang="nb-NO"/>
          </a:p>
        </p:txBody>
      </p:sp>
    </p:spTree>
    <p:extLst>
      <p:ext uri="{BB962C8B-B14F-4D97-AF65-F5344CB8AC3E}">
        <p14:creationId xmlns:p14="http://schemas.microsoft.com/office/powerpoint/2010/main" val="1151683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Start-lysbilde">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4" name="Bilde 7" descr="logo_lang_negativ.png"/>
          <p:cNvPicPr>
            <a:picLocks noChangeAspect="1"/>
          </p:cNvPicPr>
          <p:nvPr userDrawn="1"/>
        </p:nvPicPr>
        <p:blipFill>
          <a:blip r:embed="rId4" cstate="print"/>
          <a:srcRect/>
          <a:stretch>
            <a:fillRect/>
          </a:stretch>
        </p:blipFill>
        <p:spPr bwMode="auto">
          <a:xfrm>
            <a:off x="5095875" y="6518275"/>
            <a:ext cx="3859213" cy="187325"/>
          </a:xfrm>
          <a:prstGeom prst="rect">
            <a:avLst/>
          </a:prstGeom>
          <a:noFill/>
          <a:ln w="9525">
            <a:noFill/>
            <a:miter lim="800000"/>
            <a:headEnd/>
            <a:tailEnd/>
          </a:ln>
        </p:spPr>
      </p:pic>
      <p:sp>
        <p:nvSpPr>
          <p:cNvPr id="2" name="Tittel 1"/>
          <p:cNvSpPr>
            <a:spLocks noGrp="1"/>
          </p:cNvSpPr>
          <p:nvPr>
            <p:ph type="ctrTitle"/>
          </p:nvPr>
        </p:nvSpPr>
        <p:spPr>
          <a:xfrm>
            <a:off x="685800" y="2130425"/>
            <a:ext cx="7772400" cy="1470025"/>
          </a:xfrm>
        </p:spPr>
        <p:txBody>
          <a:bodyPr/>
          <a:lstStyle>
            <a:lvl1pPr>
              <a:defRPr>
                <a:solidFill>
                  <a:srgbClr val="FFFFFF"/>
                </a:solidFill>
              </a:defRPr>
            </a:lvl1pPr>
          </a:lstStyle>
          <a:p>
            <a:r>
              <a:rPr lang="en-US" smtClean="0"/>
              <a:t>Click to edit Master title style</a:t>
            </a:r>
            <a:endParaRPr lang="nn-NO" dirty="0"/>
          </a:p>
        </p:txBody>
      </p:sp>
      <p:sp>
        <p:nvSpPr>
          <p:cNvPr id="3" name="Undertittel 2"/>
          <p:cNvSpPr>
            <a:spLocks noGrp="1"/>
          </p:cNvSpPr>
          <p:nvPr>
            <p:ph type="subTitle" idx="1"/>
          </p:nvPr>
        </p:nvSpPr>
        <p:spPr>
          <a:xfrm>
            <a:off x="1371600" y="3886200"/>
            <a:ext cx="6400800" cy="1752600"/>
          </a:xfrm>
        </p:spPr>
        <p:txBody>
          <a:bodyPr/>
          <a:lstStyle>
            <a:lvl1pPr marL="0" indent="0" algn="ctr">
              <a:buNone/>
              <a:defRPr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n-NO" dirty="0"/>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Rectangle 1"/>
          <p:cNvSpPr/>
          <p:nvPr userDrawn="1"/>
        </p:nvSpPr>
        <p:spPr>
          <a:xfrm>
            <a:off x="0" y="0"/>
            <a:ext cx="9144000" cy="346841"/>
          </a:xfrm>
          <a:prstGeom prst="rect">
            <a:avLst/>
          </a:prstGeom>
          <a:solidFill>
            <a:schemeClr val="bg2">
              <a:lumMod val="20000"/>
              <a:lumOff val="8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 name="TextBox 2"/>
          <p:cNvSpPr txBox="1"/>
          <p:nvPr userDrawn="1"/>
        </p:nvSpPr>
        <p:spPr>
          <a:xfrm>
            <a:off x="34078" y="6467761"/>
            <a:ext cx="467544" cy="369332"/>
          </a:xfrm>
          <a:prstGeom prst="rect">
            <a:avLst/>
          </a:prstGeom>
          <a:noFill/>
        </p:spPr>
        <p:txBody>
          <a:bodyPr wrap="square" rtlCol="0">
            <a:spAutoFit/>
          </a:bodyPr>
          <a:lstStyle/>
          <a:p>
            <a:fld id="{76361197-BF22-4DEC-8BEA-83989E1F9CC5}" type="slidenum">
              <a:rPr lang="nb-NO" i="1" smtClean="0">
                <a:solidFill>
                  <a:srgbClr val="447FB0"/>
                </a:solidFill>
              </a:rPr>
              <a:t>‹#›</a:t>
            </a:fld>
            <a:endParaRPr lang="en-US" i="1" dirty="0">
              <a:solidFill>
                <a:srgbClr val="447FB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n-NO"/>
          </a:p>
        </p:txBody>
      </p:sp>
    </p:spTree>
    <p:extLst>
      <p:ext uri="{BB962C8B-B14F-4D97-AF65-F5344CB8AC3E}">
        <p14:creationId xmlns:p14="http://schemas.microsoft.com/office/powerpoint/2010/main" val="2903635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Klikk for å redigere tittelstil</a:t>
            </a:r>
            <a:endParaRPr lang="nn-NO" smtClean="0"/>
          </a:p>
        </p:txBody>
      </p:sp>
      <p:sp>
        <p:nvSpPr>
          <p:cNvPr id="1027" name="Plassholder for teks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Klikk for å redigere tekststiler i malen</a:t>
            </a:r>
          </a:p>
          <a:p>
            <a:pPr lvl="1"/>
            <a:r>
              <a:rPr lang="en-US" smtClean="0"/>
              <a:t>Andre nivå</a:t>
            </a:r>
          </a:p>
          <a:p>
            <a:pPr lvl="2"/>
            <a:r>
              <a:rPr lang="en-US" smtClean="0"/>
              <a:t>Tredje nivå</a:t>
            </a:r>
          </a:p>
          <a:p>
            <a:pPr lvl="3"/>
            <a:r>
              <a:rPr lang="en-US" smtClean="0"/>
              <a:t>Fjerde nivå</a:t>
            </a:r>
          </a:p>
          <a:p>
            <a:pPr lvl="4"/>
            <a:r>
              <a:rPr lang="en-US" smtClean="0"/>
              <a:t>Femte nivå</a:t>
            </a:r>
            <a:endParaRPr lang="nn-NO" smtClean="0"/>
          </a:p>
        </p:txBody>
      </p:sp>
      <p:pic>
        <p:nvPicPr>
          <p:cNvPr id="1028" name="Bilde 6" descr="logo_lang.jpg"/>
          <p:cNvPicPr>
            <a:picLocks noChangeAspect="1"/>
          </p:cNvPicPr>
          <p:nvPr/>
        </p:nvPicPr>
        <p:blipFill>
          <a:blip r:embed="rId5" cstate="print"/>
          <a:srcRect/>
          <a:stretch>
            <a:fillRect/>
          </a:stretch>
        </p:blipFill>
        <p:spPr bwMode="auto">
          <a:xfrm>
            <a:off x="5095875" y="6518275"/>
            <a:ext cx="3859213" cy="1873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1" r:id="rId1"/>
    <p:sldLayoutId id="2147483653" r:id="rId2"/>
    <p:sldLayoutId id="2147483654" r:id="rId3"/>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b="1" kern="1200">
          <a:solidFill>
            <a:schemeClr val="tx2"/>
          </a:solidFill>
          <a:latin typeface="Arial"/>
          <a:ea typeface="Geneva" charset="0"/>
          <a:cs typeface="Arial"/>
        </a:defRPr>
      </a:lvl1pPr>
      <a:lvl2pPr algn="ctr" defTabSz="457200" rtl="0" eaLnBrk="0" fontAlgn="base" hangingPunct="0">
        <a:spcBef>
          <a:spcPct val="0"/>
        </a:spcBef>
        <a:spcAft>
          <a:spcPct val="0"/>
        </a:spcAft>
        <a:defRPr sz="4400" b="1">
          <a:solidFill>
            <a:schemeClr val="tx2"/>
          </a:solidFill>
          <a:latin typeface="Arial" charset="0"/>
          <a:ea typeface="Geneva" charset="0"/>
          <a:cs typeface="Arial" charset="0"/>
        </a:defRPr>
      </a:lvl2pPr>
      <a:lvl3pPr algn="ctr" defTabSz="457200" rtl="0" eaLnBrk="0" fontAlgn="base" hangingPunct="0">
        <a:spcBef>
          <a:spcPct val="0"/>
        </a:spcBef>
        <a:spcAft>
          <a:spcPct val="0"/>
        </a:spcAft>
        <a:defRPr sz="4400" b="1">
          <a:solidFill>
            <a:schemeClr val="tx2"/>
          </a:solidFill>
          <a:latin typeface="Arial" charset="0"/>
          <a:ea typeface="Geneva" charset="0"/>
          <a:cs typeface="Arial" charset="0"/>
        </a:defRPr>
      </a:lvl3pPr>
      <a:lvl4pPr algn="ctr" defTabSz="457200" rtl="0" eaLnBrk="0" fontAlgn="base" hangingPunct="0">
        <a:spcBef>
          <a:spcPct val="0"/>
        </a:spcBef>
        <a:spcAft>
          <a:spcPct val="0"/>
        </a:spcAft>
        <a:defRPr sz="4400" b="1">
          <a:solidFill>
            <a:schemeClr val="tx2"/>
          </a:solidFill>
          <a:latin typeface="Arial" charset="0"/>
          <a:ea typeface="Geneva" charset="0"/>
          <a:cs typeface="Arial" charset="0"/>
        </a:defRPr>
      </a:lvl4pPr>
      <a:lvl5pPr algn="ctr" defTabSz="457200" rtl="0" eaLnBrk="0" fontAlgn="base" hangingPunct="0">
        <a:spcBef>
          <a:spcPct val="0"/>
        </a:spcBef>
        <a:spcAft>
          <a:spcPct val="0"/>
        </a:spcAft>
        <a:defRPr sz="4400" b="1">
          <a:solidFill>
            <a:schemeClr val="tx2"/>
          </a:solidFill>
          <a:latin typeface="Arial" charset="0"/>
          <a:ea typeface="Geneva" charset="0"/>
          <a:cs typeface="Arial" charset="0"/>
        </a:defRPr>
      </a:lvl5pPr>
      <a:lvl6pPr marL="457200" algn="ctr" defTabSz="457200" rtl="0" fontAlgn="base">
        <a:spcBef>
          <a:spcPct val="0"/>
        </a:spcBef>
        <a:spcAft>
          <a:spcPct val="0"/>
        </a:spcAft>
        <a:defRPr sz="4400" b="1">
          <a:solidFill>
            <a:schemeClr val="tx2"/>
          </a:solidFill>
          <a:latin typeface="Arial" charset="0"/>
          <a:ea typeface="Geneva" charset="0"/>
          <a:cs typeface="Arial" charset="0"/>
        </a:defRPr>
      </a:lvl6pPr>
      <a:lvl7pPr marL="914400" algn="ctr" defTabSz="457200" rtl="0" fontAlgn="base">
        <a:spcBef>
          <a:spcPct val="0"/>
        </a:spcBef>
        <a:spcAft>
          <a:spcPct val="0"/>
        </a:spcAft>
        <a:defRPr sz="4400" b="1">
          <a:solidFill>
            <a:schemeClr val="tx2"/>
          </a:solidFill>
          <a:latin typeface="Arial" charset="0"/>
          <a:ea typeface="Geneva" charset="0"/>
          <a:cs typeface="Arial" charset="0"/>
        </a:defRPr>
      </a:lvl7pPr>
      <a:lvl8pPr marL="1371600" algn="ctr" defTabSz="457200" rtl="0" fontAlgn="base">
        <a:spcBef>
          <a:spcPct val="0"/>
        </a:spcBef>
        <a:spcAft>
          <a:spcPct val="0"/>
        </a:spcAft>
        <a:defRPr sz="4400" b="1">
          <a:solidFill>
            <a:schemeClr val="tx2"/>
          </a:solidFill>
          <a:latin typeface="Arial" charset="0"/>
          <a:ea typeface="Geneva" charset="0"/>
          <a:cs typeface="Arial" charset="0"/>
        </a:defRPr>
      </a:lvl8pPr>
      <a:lvl9pPr marL="1828800" algn="ctr" defTabSz="457200" rtl="0" fontAlgn="base">
        <a:spcBef>
          <a:spcPct val="0"/>
        </a:spcBef>
        <a:spcAft>
          <a:spcPct val="0"/>
        </a:spcAft>
        <a:defRPr sz="4400" b="1">
          <a:solidFill>
            <a:schemeClr val="tx2"/>
          </a:solidFill>
          <a:latin typeface="Arial" charset="0"/>
          <a:ea typeface="Geneva" charset="0"/>
          <a:cs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Arial" charset="0"/>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Arial" charset="0"/>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hyperlink" Target="http://www.wcrp-climate.org/extremes-modeling-wkshp-abou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JPG"/><Relationship Id="rId9" Type="http://schemas.openxmlformats.org/officeDocument/2006/relationships/image" Target="../media/image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hyperlink" Target="http://www.wcrp-climate.org/extremes-modeling-wkshp-abou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cicero.uio.no/no/employee/35/jana-sillmann"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jpe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44944" y="404664"/>
            <a:ext cx="7448899" cy="830997"/>
          </a:xfrm>
          <a:prstGeom prst="rect">
            <a:avLst/>
          </a:prstGeom>
          <a:noFill/>
        </p:spPr>
        <p:txBody>
          <a:bodyPr wrap="none" rtlCol="0">
            <a:spAutoFit/>
          </a:bodyPr>
          <a:lstStyle/>
          <a:p>
            <a:pPr algn="ctr"/>
            <a:r>
              <a:rPr lang="nb-NO" sz="2400" i="1" dirty="0" smtClean="0">
                <a:solidFill>
                  <a:schemeClr val="tx1">
                    <a:lumMod val="75000"/>
                  </a:schemeClr>
                </a:solidFill>
              </a:rPr>
              <a:t>BIRS Workshop </a:t>
            </a:r>
            <a:r>
              <a:rPr lang="nb-NO" sz="2400" i="1" dirty="0" err="1" smtClean="0">
                <a:solidFill>
                  <a:schemeClr val="tx1">
                    <a:lumMod val="75000"/>
                  </a:schemeClr>
                </a:solidFill>
              </a:rPr>
              <a:t>on</a:t>
            </a:r>
            <a:r>
              <a:rPr lang="nb-NO" sz="2400" i="1" dirty="0" smtClean="0">
                <a:solidFill>
                  <a:schemeClr val="tx1">
                    <a:lumMod val="75000"/>
                  </a:schemeClr>
                </a:solidFill>
              </a:rPr>
              <a:t> </a:t>
            </a:r>
            <a:r>
              <a:rPr lang="en-US" sz="2400" i="1" dirty="0">
                <a:solidFill>
                  <a:schemeClr val="tx1">
                    <a:lumMod val="75000"/>
                  </a:schemeClr>
                </a:solidFill>
              </a:rPr>
              <a:t>Uncertainty Modeling in the Analysis of</a:t>
            </a:r>
          </a:p>
          <a:p>
            <a:pPr algn="ctr"/>
            <a:r>
              <a:rPr lang="en-US" sz="2400" i="1" dirty="0">
                <a:solidFill>
                  <a:schemeClr val="tx1">
                    <a:lumMod val="75000"/>
                  </a:schemeClr>
                </a:solidFill>
              </a:rPr>
              <a:t>Weather, Climate and Hydrological Extremes</a:t>
            </a:r>
            <a:endParaRPr lang="nb-NO" sz="2400" i="1" dirty="0" smtClean="0">
              <a:solidFill>
                <a:schemeClr val="tx1">
                  <a:lumMod val="75000"/>
                </a:schemeClr>
              </a:solidFill>
            </a:endParaRPr>
          </a:p>
        </p:txBody>
      </p:sp>
      <p:sp>
        <p:nvSpPr>
          <p:cNvPr id="2" name="Rectangle 1"/>
          <p:cNvSpPr/>
          <p:nvPr/>
        </p:nvSpPr>
        <p:spPr>
          <a:xfrm>
            <a:off x="284917" y="1772816"/>
            <a:ext cx="8568951" cy="3785652"/>
          </a:xfrm>
          <a:prstGeom prst="rect">
            <a:avLst/>
          </a:prstGeom>
        </p:spPr>
        <p:txBody>
          <a:bodyPr wrap="square">
            <a:spAutoFit/>
          </a:bodyPr>
          <a:lstStyle/>
          <a:p>
            <a:pPr algn="ctr"/>
            <a:r>
              <a:rPr lang="en-US" sz="4800" dirty="0">
                <a:solidFill>
                  <a:schemeClr val="accent1">
                    <a:lumMod val="60000"/>
                    <a:lumOff val="40000"/>
                  </a:schemeClr>
                </a:solidFill>
              </a:rPr>
              <a:t>Assessing Climate Extremes across </a:t>
            </a:r>
            <a:r>
              <a:rPr lang="en-US" sz="4800" dirty="0" smtClean="0">
                <a:solidFill>
                  <a:schemeClr val="accent1">
                    <a:lumMod val="60000"/>
                    <a:lumOff val="40000"/>
                  </a:schemeClr>
                </a:solidFill>
              </a:rPr>
              <a:t>Scales</a:t>
            </a:r>
          </a:p>
          <a:p>
            <a:pPr algn="ctr"/>
            <a:r>
              <a:rPr lang="en-US" sz="2400" dirty="0">
                <a:solidFill>
                  <a:schemeClr val="accent1">
                    <a:lumMod val="60000"/>
                    <a:lumOff val="40000"/>
                  </a:schemeClr>
                </a:solidFill>
              </a:rPr>
              <a:t>F</a:t>
            </a:r>
            <a:r>
              <a:rPr lang="en-US" sz="2400" dirty="0" smtClean="0">
                <a:solidFill>
                  <a:schemeClr val="accent1">
                    <a:lumMod val="60000"/>
                    <a:lumOff val="40000"/>
                  </a:schemeClr>
                </a:solidFill>
              </a:rPr>
              <a:t>rom </a:t>
            </a:r>
            <a:r>
              <a:rPr lang="en-US" sz="2400" dirty="0">
                <a:solidFill>
                  <a:schemeClr val="accent1">
                    <a:lumMod val="60000"/>
                    <a:lumOff val="40000"/>
                  </a:schemeClr>
                </a:solidFill>
              </a:rPr>
              <a:t>Global to Regional Climate </a:t>
            </a:r>
            <a:r>
              <a:rPr lang="en-US" sz="2400" dirty="0" smtClean="0">
                <a:solidFill>
                  <a:schemeClr val="accent1">
                    <a:lumMod val="60000"/>
                    <a:lumOff val="40000"/>
                  </a:schemeClr>
                </a:solidFill>
              </a:rPr>
              <a:t>Modeling to Decision-making</a:t>
            </a:r>
          </a:p>
          <a:p>
            <a:pPr algn="ctr"/>
            <a:endParaRPr lang="nb-NO" sz="2400" dirty="0">
              <a:solidFill>
                <a:schemeClr val="accent1">
                  <a:lumMod val="60000"/>
                  <a:lumOff val="40000"/>
                </a:schemeClr>
              </a:solidFill>
            </a:endParaRPr>
          </a:p>
          <a:p>
            <a:pPr algn="ctr"/>
            <a:r>
              <a:rPr lang="nb-NO" sz="2400" dirty="0" err="1" smtClean="0"/>
              <a:t>Jana</a:t>
            </a:r>
            <a:r>
              <a:rPr lang="nb-NO" sz="2400" dirty="0" smtClean="0"/>
              <a:t> </a:t>
            </a:r>
            <a:r>
              <a:rPr lang="nb-NO" sz="2400" dirty="0" err="1" smtClean="0"/>
              <a:t>Sillmann</a:t>
            </a:r>
            <a:r>
              <a:rPr lang="nb-NO" sz="2400" dirty="0" smtClean="0"/>
              <a:t> </a:t>
            </a:r>
          </a:p>
          <a:p>
            <a:pPr algn="ctr"/>
            <a:r>
              <a:rPr lang="nb-NO" sz="2400" dirty="0" smtClean="0"/>
              <a:t>and </a:t>
            </a:r>
            <a:r>
              <a:rPr lang="nb-NO" sz="2400" dirty="0" err="1" smtClean="0"/>
              <a:t>many</a:t>
            </a:r>
            <a:r>
              <a:rPr lang="nb-NO" sz="2400" dirty="0" smtClean="0"/>
              <a:t> </a:t>
            </a:r>
            <a:r>
              <a:rPr lang="nb-NO" sz="2400" dirty="0" err="1" smtClean="0"/>
              <a:t>contributors</a:t>
            </a:r>
            <a:endParaRPr lang="en-US" sz="2400" dirty="0"/>
          </a:p>
          <a:p>
            <a:pPr algn="ctr"/>
            <a:endParaRPr lang="en-US" sz="4800" b="1" dirty="0" smtClean="0">
              <a:solidFill>
                <a:schemeClr val="accent1">
                  <a:lumMod val="60000"/>
                  <a:lumOff val="40000"/>
                </a:schemeClr>
              </a:solidFill>
            </a:endParaRPr>
          </a:p>
        </p:txBody>
      </p:sp>
      <p:sp>
        <p:nvSpPr>
          <p:cNvPr id="4" name="TextBox 3"/>
          <p:cNvSpPr txBox="1"/>
          <p:nvPr/>
        </p:nvSpPr>
        <p:spPr>
          <a:xfrm>
            <a:off x="2623613" y="5741640"/>
            <a:ext cx="3891578" cy="461665"/>
          </a:xfrm>
          <a:prstGeom prst="rect">
            <a:avLst/>
          </a:prstGeom>
          <a:noFill/>
        </p:spPr>
        <p:txBody>
          <a:bodyPr wrap="none" rtlCol="0">
            <a:spAutoFit/>
          </a:bodyPr>
          <a:lstStyle/>
          <a:p>
            <a:pPr algn="ctr"/>
            <a:r>
              <a:rPr lang="nb-NO" sz="2400" i="1" dirty="0" smtClean="0">
                <a:solidFill>
                  <a:schemeClr val="tx1">
                    <a:lumMod val="75000"/>
                  </a:schemeClr>
                </a:solidFill>
              </a:rPr>
              <a:t>BIRS Center, Banff, June 13-17</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548680"/>
            <a:ext cx="9108504" cy="5927113"/>
          </a:xfrm>
          <a:prstGeom prst="rect">
            <a:avLst/>
          </a:prstGeom>
        </p:spPr>
      </p:pic>
      <p:sp>
        <p:nvSpPr>
          <p:cNvPr id="3" name="TextBox 2"/>
          <p:cNvSpPr txBox="1"/>
          <p:nvPr/>
        </p:nvSpPr>
        <p:spPr>
          <a:xfrm>
            <a:off x="6007105" y="1214052"/>
            <a:ext cx="3280114" cy="523220"/>
          </a:xfrm>
          <a:prstGeom prst="rect">
            <a:avLst/>
          </a:prstGeom>
          <a:noFill/>
        </p:spPr>
        <p:txBody>
          <a:bodyPr wrap="square" rtlCol="0">
            <a:spAutoFit/>
          </a:bodyPr>
          <a:lstStyle/>
          <a:p>
            <a:pPr algn="ctr"/>
            <a:r>
              <a:rPr lang="en-US" sz="2800" b="1" dirty="0" smtClean="0">
                <a:solidFill>
                  <a:schemeClr val="accent5">
                    <a:lumMod val="75000"/>
                    <a:lumOff val="25000"/>
                  </a:schemeClr>
                </a:solidFill>
              </a:rPr>
              <a:t>www.climdex.org</a:t>
            </a:r>
            <a:endParaRPr lang="en-US" sz="2800" b="1" dirty="0">
              <a:solidFill>
                <a:schemeClr val="accent5">
                  <a:lumMod val="75000"/>
                  <a:lumOff val="25000"/>
                </a:schemeClr>
              </a:solidFill>
            </a:endParaRPr>
          </a:p>
        </p:txBody>
      </p:sp>
      <p:sp>
        <p:nvSpPr>
          <p:cNvPr id="4" name="TextBox 3"/>
          <p:cNvSpPr txBox="1"/>
          <p:nvPr/>
        </p:nvSpPr>
        <p:spPr>
          <a:xfrm>
            <a:off x="1" y="0"/>
            <a:ext cx="4186988" cy="369332"/>
          </a:xfrm>
          <a:prstGeom prst="rect">
            <a:avLst/>
          </a:prstGeom>
          <a:noFill/>
        </p:spPr>
        <p:txBody>
          <a:bodyPr wrap="square" rtlCol="0">
            <a:spAutoFit/>
          </a:bodyPr>
          <a:lstStyle/>
          <a:p>
            <a:r>
              <a:rPr lang="nb-NO" dirty="0">
                <a:solidFill>
                  <a:schemeClr val="tx2">
                    <a:lumMod val="75000"/>
                  </a:schemeClr>
                </a:solidFill>
              </a:rPr>
              <a:t>1</a:t>
            </a:r>
            <a:r>
              <a:rPr lang="nb-NO" dirty="0" smtClean="0">
                <a:solidFill>
                  <a:schemeClr val="tx2">
                    <a:lumMod val="75000"/>
                  </a:schemeClr>
                </a:solidFill>
              </a:rPr>
              <a:t>. </a:t>
            </a:r>
            <a:r>
              <a:rPr lang="nb-NO" dirty="0" err="1" smtClean="0">
                <a:solidFill>
                  <a:schemeClr val="tx2">
                    <a:lumMod val="75000"/>
                  </a:schemeClr>
                </a:solidFill>
              </a:rPr>
              <a:t>Climate</a:t>
            </a:r>
            <a:r>
              <a:rPr lang="nb-NO" dirty="0" smtClean="0">
                <a:solidFill>
                  <a:schemeClr val="tx2">
                    <a:lumMod val="75000"/>
                  </a:schemeClr>
                </a:solidFill>
              </a:rPr>
              <a:t> Extremes </a:t>
            </a:r>
            <a:r>
              <a:rPr lang="nb-NO" dirty="0" err="1" smtClean="0">
                <a:solidFill>
                  <a:schemeClr val="tx2">
                    <a:lumMod val="75000"/>
                  </a:schemeClr>
                </a:solidFill>
              </a:rPr>
              <a:t>on</a:t>
            </a:r>
            <a:r>
              <a:rPr lang="nb-NO" dirty="0" smtClean="0">
                <a:solidFill>
                  <a:schemeClr val="tx2">
                    <a:lumMod val="75000"/>
                  </a:schemeClr>
                </a:solidFill>
              </a:rPr>
              <a:t> a Global </a:t>
            </a:r>
            <a:r>
              <a:rPr lang="nb-NO" dirty="0" err="1" smtClean="0">
                <a:solidFill>
                  <a:schemeClr val="tx2">
                    <a:lumMod val="75000"/>
                  </a:schemeClr>
                </a:solidFill>
              </a:rPr>
              <a:t>Scale</a:t>
            </a:r>
            <a:endParaRPr lang="en-US" dirty="0">
              <a:solidFill>
                <a:schemeClr val="tx2">
                  <a:lumMod val="75000"/>
                </a:schemeClr>
              </a:solidFill>
            </a:endParaRPr>
          </a:p>
        </p:txBody>
      </p:sp>
    </p:spTree>
    <p:extLst>
      <p:ext uri="{BB962C8B-B14F-4D97-AF65-F5344CB8AC3E}">
        <p14:creationId xmlns:p14="http://schemas.microsoft.com/office/powerpoint/2010/main" val="39847172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5609" y="5876028"/>
            <a:ext cx="7344816" cy="809460"/>
          </a:xfrm>
          <a:prstGeom prst="rect">
            <a:avLst/>
          </a:prstGeom>
          <a:noFill/>
          <a:ln>
            <a:noFill/>
          </a:ln>
        </p:spPr>
        <p:txBody>
          <a:bodyPr vert="horz" wrap="none" lIns="90000" tIns="45000" rIns="90000" bIns="45000" anchorCtr="0" compatLnSpc="0"/>
          <a:lstStyle/>
          <a:p>
            <a:pPr marL="0" marR="0" lvl="0" indent="0" algn="ctr" rtl="0" hangingPunct="0">
              <a:lnSpc>
                <a:spcPct val="100000"/>
              </a:lnSpc>
              <a:spcBef>
                <a:spcPts val="0"/>
              </a:spcBef>
              <a:spcAft>
                <a:spcPts val="0"/>
              </a:spcAft>
              <a:buNone/>
              <a:tabLst/>
            </a:pPr>
            <a:r>
              <a:rPr lang="de-DE" sz="2000" b="1" i="0" u="sng" strike="noStrike" kern="1200" dirty="0" smtClean="0">
                <a:ln>
                  <a:noFill/>
                </a:ln>
                <a:solidFill>
                  <a:srgbClr val="EB613D"/>
                </a:solidFill>
                <a:ea typeface="DejaVu Sans" pitchFamily="2"/>
                <a:cs typeface="DejaVu Sans" pitchFamily="2"/>
              </a:rPr>
              <a:t>http</a:t>
            </a:r>
            <a:r>
              <a:rPr lang="de-DE" sz="2000" b="1" i="0" u="sng" strike="noStrike" kern="1200" dirty="0">
                <a:ln>
                  <a:noFill/>
                </a:ln>
                <a:solidFill>
                  <a:srgbClr val="EB613D"/>
                </a:solidFill>
                <a:ea typeface="DejaVu Sans" pitchFamily="2"/>
                <a:cs typeface="DejaVu Sans" pitchFamily="2"/>
              </a:rPr>
              <a:t>://</a:t>
            </a:r>
            <a:r>
              <a:rPr lang="de-DE" sz="2000" b="1" i="0" u="sng" strike="noStrike" kern="1200" dirty="0" smtClean="0">
                <a:ln>
                  <a:noFill/>
                </a:ln>
                <a:solidFill>
                  <a:srgbClr val="EB613D"/>
                </a:solidFill>
                <a:ea typeface="DejaVu Sans" pitchFamily="2"/>
                <a:cs typeface="DejaVu Sans" pitchFamily="2"/>
              </a:rPr>
              <a:t>www.cccma.ec.gc.ca/data/climdex/index.shtml</a:t>
            </a:r>
          </a:p>
          <a:p>
            <a:pPr algn="ctr" hangingPunct="0"/>
            <a:r>
              <a:rPr lang="en-US" sz="1600" dirty="0"/>
              <a:t>Sillmann et al. </a:t>
            </a:r>
            <a:r>
              <a:rPr lang="en-US" sz="1600" dirty="0" smtClean="0"/>
              <a:t>JGR 2013a</a:t>
            </a:r>
            <a:r>
              <a:rPr lang="en-US" sz="1600" dirty="0"/>
              <a:t>, </a:t>
            </a:r>
            <a:r>
              <a:rPr lang="en-US" sz="1600" dirty="0" smtClean="0"/>
              <a:t>b</a:t>
            </a:r>
            <a:endParaRPr lang="de-DE" sz="2000" b="1" i="0" u="none" strike="noStrike" kern="1200" dirty="0">
              <a:ln>
                <a:noFill/>
              </a:ln>
              <a:solidFill>
                <a:srgbClr val="EB613D"/>
              </a:solidFill>
              <a:ea typeface="DejaVu Sans" pitchFamily="2"/>
              <a:cs typeface="DejaVu Sans" pitchFamily="2"/>
            </a:endParaRPr>
          </a:p>
        </p:txBody>
      </p:sp>
      <p:grpSp>
        <p:nvGrpSpPr>
          <p:cNvPr id="4" name="Group 3"/>
          <p:cNvGrpSpPr/>
          <p:nvPr/>
        </p:nvGrpSpPr>
        <p:grpSpPr>
          <a:xfrm>
            <a:off x="3327380" y="5190228"/>
            <a:ext cx="2341074" cy="685800"/>
            <a:chOff x="3887743" y="5472000"/>
            <a:chExt cx="2341074" cy="685800"/>
          </a:xfrm>
        </p:grpSpPr>
        <p:sp>
          <p:nvSpPr>
            <p:cNvPr id="5" name="Straight Connector 4"/>
            <p:cNvSpPr/>
            <p:nvPr/>
          </p:nvSpPr>
          <p:spPr>
            <a:xfrm>
              <a:off x="5040000" y="5472000"/>
              <a:ext cx="0" cy="685800"/>
            </a:xfrm>
            <a:prstGeom prst="line">
              <a:avLst/>
            </a:prstGeom>
            <a:noFill/>
            <a:ln w="91440">
              <a:solidFill>
                <a:srgbClr val="C0C0C0"/>
              </a:solidFill>
              <a:prstDash val="solid"/>
              <a:tailEnd type="arrow"/>
            </a:ln>
          </p:spPr>
          <p:txBody>
            <a:bodyPr vert="horz" wrap="none" lIns="135720" tIns="90720" rIns="135720" bIns="9072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Liberation Sans" pitchFamily="18"/>
                <a:ea typeface="DejaVu Sans" pitchFamily="2"/>
                <a:cs typeface="DejaVu Sans" pitchFamily="2"/>
              </a:endParaRPr>
            </a:p>
          </p:txBody>
        </p:sp>
        <p:sp>
          <p:nvSpPr>
            <p:cNvPr id="6" name="TextBox 5"/>
            <p:cNvSpPr txBox="1"/>
            <p:nvPr/>
          </p:nvSpPr>
          <p:spPr>
            <a:xfrm>
              <a:off x="3887743" y="5505564"/>
              <a:ext cx="852582" cy="372687"/>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de-DE" b="1" dirty="0">
                  <a:solidFill>
                    <a:srgbClr val="4C4C4C"/>
                  </a:solidFill>
                  <a:ea typeface="DejaVu Sans" pitchFamily="2"/>
                  <a:cs typeface="DejaVu Sans" pitchFamily="2"/>
                </a:rPr>
                <a:t>I</a:t>
              </a:r>
              <a:r>
                <a:rPr lang="de-DE" sz="1800" b="1" i="0" u="none" strike="noStrike" kern="1200" dirty="0" smtClean="0">
                  <a:ln>
                    <a:noFill/>
                  </a:ln>
                  <a:solidFill>
                    <a:srgbClr val="4C4C4C"/>
                  </a:solidFill>
                  <a:ea typeface="DejaVu Sans" pitchFamily="2"/>
                  <a:cs typeface="DejaVu Sans" pitchFamily="2"/>
                </a:rPr>
                <a:t>ndices</a:t>
              </a:r>
              <a:endParaRPr lang="de-DE" sz="1800" b="1" i="0" u="none" strike="noStrike" kern="1200" dirty="0">
                <a:ln>
                  <a:noFill/>
                </a:ln>
                <a:solidFill>
                  <a:srgbClr val="4C4C4C"/>
                </a:solidFill>
                <a:ea typeface="DejaVu Sans" pitchFamily="2"/>
                <a:cs typeface="DejaVu Sans" pitchFamily="2"/>
              </a:endParaRPr>
            </a:p>
          </p:txBody>
        </p:sp>
        <p:sp>
          <p:nvSpPr>
            <p:cNvPr id="7" name="TextBox 6"/>
            <p:cNvSpPr txBox="1"/>
            <p:nvPr/>
          </p:nvSpPr>
          <p:spPr>
            <a:xfrm>
              <a:off x="5328016" y="5491844"/>
              <a:ext cx="900801" cy="372687"/>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de-DE" sz="1800" b="1" i="0" u="none" strike="noStrike" kern="1200" dirty="0" smtClean="0">
                  <a:ln>
                    <a:noFill/>
                  </a:ln>
                  <a:solidFill>
                    <a:srgbClr val="4C4C4C"/>
                  </a:solidFill>
                  <a:ea typeface="DejaVu Sans" pitchFamily="2"/>
                  <a:cs typeface="DejaVu Sans" pitchFamily="2"/>
                </a:rPr>
                <a:t>Archive</a:t>
              </a:r>
              <a:endParaRPr lang="de-DE" sz="1800" b="1" i="0" u="none" strike="noStrike" kern="1200" dirty="0">
                <a:ln>
                  <a:noFill/>
                </a:ln>
                <a:solidFill>
                  <a:srgbClr val="4C4C4C"/>
                </a:solidFill>
                <a:ea typeface="DejaVu Sans" pitchFamily="2"/>
                <a:cs typeface="DejaVu Sans" pitchFamily="2"/>
              </a:endParaRPr>
            </a:p>
          </p:txBody>
        </p:sp>
      </p:grpSp>
      <p:sp>
        <p:nvSpPr>
          <p:cNvPr id="9" name="Title 1"/>
          <p:cNvSpPr txBox="1">
            <a:spLocks/>
          </p:cNvSpPr>
          <p:nvPr/>
        </p:nvSpPr>
        <p:spPr>
          <a:xfrm>
            <a:off x="0" y="580798"/>
            <a:ext cx="9125588" cy="703043"/>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3200" dirty="0" err="1" smtClean="0">
                <a:solidFill>
                  <a:schemeClr val="bg2">
                    <a:lumMod val="75000"/>
                  </a:schemeClr>
                </a:solidFill>
                <a:latin typeface="+mj-lt"/>
              </a:rPr>
              <a:t>Observations</a:t>
            </a:r>
            <a:r>
              <a:rPr lang="nb-NO" sz="3200" dirty="0" smtClean="0">
                <a:solidFill>
                  <a:schemeClr val="bg2">
                    <a:lumMod val="75000"/>
                  </a:schemeClr>
                </a:solidFill>
                <a:latin typeface="+mj-lt"/>
              </a:rPr>
              <a:t> </a:t>
            </a:r>
            <a:r>
              <a:rPr lang="nb-NO" sz="3200" dirty="0">
                <a:solidFill>
                  <a:schemeClr val="bg2">
                    <a:lumMod val="75000"/>
                  </a:schemeClr>
                </a:solidFill>
                <a:latin typeface="+mj-lt"/>
              </a:rPr>
              <a:t>and </a:t>
            </a:r>
            <a:r>
              <a:rPr lang="nb-NO" sz="3200" dirty="0" err="1">
                <a:solidFill>
                  <a:schemeClr val="bg2">
                    <a:lumMod val="75000"/>
                  </a:schemeClr>
                </a:solidFill>
                <a:latin typeface="+mj-lt"/>
              </a:rPr>
              <a:t>Climate</a:t>
            </a:r>
            <a:r>
              <a:rPr lang="nb-NO" sz="3200" dirty="0">
                <a:solidFill>
                  <a:schemeClr val="bg2">
                    <a:lumMod val="75000"/>
                  </a:schemeClr>
                </a:solidFill>
                <a:latin typeface="+mj-lt"/>
              </a:rPr>
              <a:t> </a:t>
            </a:r>
            <a:r>
              <a:rPr lang="nb-NO" sz="3200" dirty="0" smtClean="0">
                <a:solidFill>
                  <a:schemeClr val="bg2">
                    <a:lumMod val="75000"/>
                  </a:schemeClr>
                </a:solidFill>
                <a:latin typeface="+mj-lt"/>
              </a:rPr>
              <a:t>Models</a:t>
            </a:r>
            <a:endParaRPr lang="nb-NO" sz="3200" dirty="0">
              <a:solidFill>
                <a:schemeClr val="bg2">
                  <a:lumMod val="75000"/>
                </a:schemeClr>
              </a:solidFill>
              <a:latin typeface="+mj-lt"/>
            </a:endParaRPr>
          </a:p>
        </p:txBody>
      </p:sp>
      <p:sp>
        <p:nvSpPr>
          <p:cNvPr id="11" name="Rounded Rectangle 10"/>
          <p:cNvSpPr/>
          <p:nvPr/>
        </p:nvSpPr>
        <p:spPr>
          <a:xfrm>
            <a:off x="3031450" y="2668865"/>
            <a:ext cx="3106757" cy="998606"/>
          </a:xfrm>
          <a:prstGeom prst="roundRect">
            <a:avLst/>
          </a:prstGeom>
          <a:solidFill>
            <a:schemeClr val="bg2">
              <a:lumMod val="60000"/>
              <a:lumOff val="40000"/>
            </a:schemeClr>
          </a:solid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dirty="0" smtClean="0">
                <a:solidFill>
                  <a:schemeClr val="accent1">
                    <a:lumMod val="75000"/>
                  </a:schemeClr>
                </a:solidFill>
              </a:rPr>
              <a:t>Reanalyses</a:t>
            </a:r>
          </a:p>
          <a:p>
            <a:pPr algn="ctr"/>
            <a:r>
              <a:rPr lang="nb-NO" sz="1400" dirty="0" smtClean="0">
                <a:solidFill>
                  <a:schemeClr val="accent1">
                    <a:lumMod val="75000"/>
                  </a:schemeClr>
                </a:solidFill>
              </a:rPr>
              <a:t>(ERA40, </a:t>
            </a:r>
            <a:r>
              <a:rPr lang="nb-NO" sz="1400" dirty="0" err="1" smtClean="0">
                <a:solidFill>
                  <a:schemeClr val="accent1">
                    <a:lumMod val="75000"/>
                  </a:schemeClr>
                </a:solidFill>
              </a:rPr>
              <a:t>ERAInterim</a:t>
            </a:r>
            <a:r>
              <a:rPr lang="nb-NO" sz="1400" dirty="0" smtClean="0">
                <a:solidFill>
                  <a:schemeClr val="accent1">
                    <a:lumMod val="75000"/>
                  </a:schemeClr>
                </a:solidFill>
              </a:rPr>
              <a:t>, NCEP1, NCEP2)</a:t>
            </a:r>
            <a:endParaRPr lang="en-US" sz="1400" dirty="0">
              <a:solidFill>
                <a:schemeClr val="accent1">
                  <a:lumMod val="75000"/>
                </a:schemeClr>
              </a:solidFill>
            </a:endParaRPr>
          </a:p>
        </p:txBody>
      </p:sp>
      <p:sp>
        <p:nvSpPr>
          <p:cNvPr id="12" name="Rectangle 11"/>
          <p:cNvSpPr/>
          <p:nvPr/>
        </p:nvSpPr>
        <p:spPr>
          <a:xfrm>
            <a:off x="5916058" y="3470313"/>
            <a:ext cx="2633031" cy="1586429"/>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dirty="0" smtClean="0">
                <a:solidFill>
                  <a:schemeClr val="accent1">
                    <a:lumMod val="40000"/>
                    <a:lumOff val="60000"/>
                  </a:schemeClr>
                </a:solidFill>
              </a:rPr>
              <a:t>Global </a:t>
            </a:r>
            <a:r>
              <a:rPr lang="nb-NO" sz="3200" dirty="0" err="1" smtClean="0">
                <a:solidFill>
                  <a:schemeClr val="accent1">
                    <a:lumMod val="40000"/>
                    <a:lumOff val="60000"/>
                  </a:schemeClr>
                </a:solidFill>
              </a:rPr>
              <a:t>Climate</a:t>
            </a:r>
            <a:r>
              <a:rPr lang="nb-NO" sz="3200" dirty="0" smtClean="0">
                <a:solidFill>
                  <a:schemeClr val="accent1">
                    <a:lumMod val="40000"/>
                    <a:lumOff val="60000"/>
                  </a:schemeClr>
                </a:solidFill>
              </a:rPr>
              <a:t> Models</a:t>
            </a:r>
          </a:p>
          <a:p>
            <a:pPr algn="ctr"/>
            <a:r>
              <a:rPr lang="nb-NO" dirty="0" smtClean="0">
                <a:solidFill>
                  <a:schemeClr val="accent1">
                    <a:lumMod val="40000"/>
                    <a:lumOff val="60000"/>
                  </a:schemeClr>
                </a:solidFill>
              </a:rPr>
              <a:t>(CMIP3 and CMIP5)</a:t>
            </a:r>
            <a:endParaRPr lang="en-US" dirty="0">
              <a:solidFill>
                <a:schemeClr val="accent1">
                  <a:lumMod val="40000"/>
                  <a:lumOff val="60000"/>
                </a:schemeClr>
              </a:solidFill>
            </a:endParaRPr>
          </a:p>
        </p:txBody>
      </p:sp>
      <p:sp>
        <p:nvSpPr>
          <p:cNvPr id="10" name="Oval 9"/>
          <p:cNvSpPr/>
          <p:nvPr/>
        </p:nvSpPr>
        <p:spPr>
          <a:xfrm>
            <a:off x="374576" y="1925566"/>
            <a:ext cx="3632485" cy="993601"/>
          </a:xfrm>
          <a:prstGeom prst="ellipse">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dirty="0" err="1" smtClean="0">
                <a:solidFill>
                  <a:schemeClr val="accent1">
                    <a:lumMod val="50000"/>
                  </a:schemeClr>
                </a:solidFill>
              </a:rPr>
              <a:t>Observations</a:t>
            </a:r>
            <a:endParaRPr lang="nb-NO" sz="3200" b="1" dirty="0" smtClean="0">
              <a:solidFill>
                <a:schemeClr val="accent1">
                  <a:lumMod val="50000"/>
                </a:schemeClr>
              </a:solidFill>
            </a:endParaRPr>
          </a:p>
          <a:p>
            <a:pPr algn="ctr"/>
            <a:r>
              <a:rPr lang="nb-NO" dirty="0" smtClean="0">
                <a:solidFill>
                  <a:schemeClr val="accent1">
                    <a:lumMod val="50000"/>
                  </a:schemeClr>
                </a:solidFill>
              </a:rPr>
              <a:t>(www.climdex.org)</a:t>
            </a:r>
            <a:endParaRPr lang="en-US" dirty="0">
              <a:solidFill>
                <a:schemeClr val="accent1">
                  <a:lumMod val="50000"/>
                </a:schemeClr>
              </a:solidFill>
            </a:endParaRPr>
          </a:p>
        </p:txBody>
      </p:sp>
      <p:sp>
        <p:nvSpPr>
          <p:cNvPr id="13" name="TextBox 12"/>
          <p:cNvSpPr txBox="1"/>
          <p:nvPr/>
        </p:nvSpPr>
        <p:spPr>
          <a:xfrm>
            <a:off x="1" y="0"/>
            <a:ext cx="4186988" cy="369332"/>
          </a:xfrm>
          <a:prstGeom prst="rect">
            <a:avLst/>
          </a:prstGeom>
          <a:noFill/>
        </p:spPr>
        <p:txBody>
          <a:bodyPr wrap="square" rtlCol="0">
            <a:spAutoFit/>
          </a:bodyPr>
          <a:lstStyle/>
          <a:p>
            <a:r>
              <a:rPr lang="nb-NO" dirty="0">
                <a:solidFill>
                  <a:schemeClr val="tx2">
                    <a:lumMod val="75000"/>
                  </a:schemeClr>
                </a:solidFill>
              </a:rPr>
              <a:t>1</a:t>
            </a:r>
            <a:r>
              <a:rPr lang="nb-NO" dirty="0" smtClean="0">
                <a:solidFill>
                  <a:schemeClr val="tx2">
                    <a:lumMod val="75000"/>
                  </a:schemeClr>
                </a:solidFill>
              </a:rPr>
              <a:t>. </a:t>
            </a:r>
            <a:r>
              <a:rPr lang="nb-NO" dirty="0" err="1" smtClean="0">
                <a:solidFill>
                  <a:schemeClr val="tx2">
                    <a:lumMod val="75000"/>
                  </a:schemeClr>
                </a:solidFill>
              </a:rPr>
              <a:t>Climate</a:t>
            </a:r>
            <a:r>
              <a:rPr lang="nb-NO" dirty="0" smtClean="0">
                <a:solidFill>
                  <a:schemeClr val="tx2">
                    <a:lumMod val="75000"/>
                  </a:schemeClr>
                </a:solidFill>
              </a:rPr>
              <a:t> Extremes </a:t>
            </a:r>
            <a:r>
              <a:rPr lang="nb-NO" dirty="0" err="1" smtClean="0">
                <a:solidFill>
                  <a:schemeClr val="tx2">
                    <a:lumMod val="75000"/>
                  </a:schemeClr>
                </a:solidFill>
              </a:rPr>
              <a:t>on</a:t>
            </a:r>
            <a:r>
              <a:rPr lang="nb-NO" dirty="0" smtClean="0">
                <a:solidFill>
                  <a:schemeClr val="tx2">
                    <a:lumMod val="75000"/>
                  </a:schemeClr>
                </a:solidFill>
              </a:rPr>
              <a:t> a Global </a:t>
            </a:r>
            <a:r>
              <a:rPr lang="nb-NO" dirty="0" err="1" smtClean="0">
                <a:solidFill>
                  <a:schemeClr val="tx2">
                    <a:lumMod val="75000"/>
                  </a:schemeClr>
                </a:solidFill>
              </a:rPr>
              <a:t>Scale</a:t>
            </a:r>
            <a:endParaRPr lang="en-US" dirty="0">
              <a:solidFill>
                <a:schemeClr val="tx2">
                  <a:lumMod val="75000"/>
                </a:schemeClr>
              </a:solidFill>
            </a:endParaRPr>
          </a:p>
        </p:txBody>
      </p:sp>
    </p:spTree>
    <p:extLst>
      <p:ext uri="{BB962C8B-B14F-4D97-AF65-F5344CB8AC3E}">
        <p14:creationId xmlns:p14="http://schemas.microsoft.com/office/powerpoint/2010/main" val="17762277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solidFill>
                  <a:schemeClr val="bg2">
                    <a:lumMod val="75000"/>
                  </a:schemeClr>
                </a:solidFill>
                <a:latin typeface="+mj-lt"/>
              </a:rPr>
              <a:t>Outline</a:t>
            </a:r>
            <a:endParaRPr lang="en-US" dirty="0">
              <a:solidFill>
                <a:schemeClr val="bg2">
                  <a:lumMod val="75000"/>
                </a:schemeClr>
              </a:solidFill>
              <a:latin typeface="+mj-lt"/>
            </a:endParaRPr>
          </a:p>
        </p:txBody>
      </p:sp>
      <p:sp>
        <p:nvSpPr>
          <p:cNvPr id="3" name="TextBox 2"/>
          <p:cNvSpPr txBox="1"/>
          <p:nvPr/>
        </p:nvSpPr>
        <p:spPr>
          <a:xfrm>
            <a:off x="1250624" y="1484784"/>
            <a:ext cx="7066344" cy="3785652"/>
          </a:xfrm>
          <a:prstGeom prst="rect">
            <a:avLst/>
          </a:prstGeom>
          <a:noFill/>
        </p:spPr>
        <p:txBody>
          <a:bodyPr wrap="square" rtlCol="0">
            <a:spAutoFit/>
          </a:bodyPr>
          <a:lstStyle/>
          <a:p>
            <a:pPr marL="342900" indent="-342900">
              <a:buFont typeface="Courier New" panose="02070309020205020404" pitchFamily="49" charset="0"/>
              <a:buChar char="o"/>
            </a:pPr>
            <a:r>
              <a:rPr lang="nb-NO" sz="2400" dirty="0" err="1" smtClean="0">
                <a:solidFill>
                  <a:schemeClr val="tx1">
                    <a:lumMod val="25000"/>
                    <a:lumOff val="75000"/>
                  </a:schemeClr>
                </a:solidFill>
                <a:latin typeface="+mn-lt"/>
              </a:rPr>
              <a:t>Climate</a:t>
            </a:r>
            <a:r>
              <a:rPr lang="nb-NO" sz="2400" dirty="0" smtClean="0">
                <a:solidFill>
                  <a:schemeClr val="tx1">
                    <a:lumMod val="25000"/>
                    <a:lumOff val="75000"/>
                  </a:schemeClr>
                </a:solidFill>
                <a:latin typeface="+mn-lt"/>
              </a:rPr>
              <a:t> Extremes </a:t>
            </a:r>
            <a:r>
              <a:rPr lang="nb-NO" sz="2400" dirty="0" err="1" smtClean="0">
                <a:solidFill>
                  <a:schemeClr val="tx1">
                    <a:lumMod val="25000"/>
                    <a:lumOff val="75000"/>
                  </a:schemeClr>
                </a:solidFill>
                <a:latin typeface="+mn-lt"/>
              </a:rPr>
              <a:t>on</a:t>
            </a:r>
            <a:r>
              <a:rPr lang="nb-NO" sz="2400" dirty="0" smtClean="0">
                <a:solidFill>
                  <a:schemeClr val="tx1">
                    <a:lumMod val="25000"/>
                    <a:lumOff val="75000"/>
                  </a:schemeClr>
                </a:solidFill>
                <a:latin typeface="+mn-lt"/>
              </a:rPr>
              <a:t> Global </a:t>
            </a:r>
            <a:r>
              <a:rPr lang="nb-NO" sz="2400" dirty="0" err="1" smtClean="0">
                <a:solidFill>
                  <a:schemeClr val="tx1">
                    <a:lumMod val="25000"/>
                    <a:lumOff val="75000"/>
                  </a:schemeClr>
                </a:solidFill>
                <a:latin typeface="+mn-lt"/>
              </a:rPr>
              <a:t>Scale</a:t>
            </a:r>
            <a:endParaRPr lang="nb-NO" sz="2400" dirty="0" smtClean="0">
              <a:solidFill>
                <a:schemeClr val="tx1">
                  <a:lumMod val="25000"/>
                  <a:lumOff val="75000"/>
                </a:schemeClr>
              </a:solidFill>
              <a:latin typeface="+mn-lt"/>
            </a:endParaRPr>
          </a:p>
          <a:p>
            <a:pPr marL="342900" indent="-342900">
              <a:buFont typeface="Courier New" panose="02070309020205020404" pitchFamily="49" charset="0"/>
              <a:buChar char="o"/>
            </a:pPr>
            <a:endParaRPr lang="nb-NO" sz="2400" dirty="0">
              <a:solidFill>
                <a:schemeClr val="accent5">
                  <a:lumMod val="75000"/>
                  <a:lumOff val="25000"/>
                </a:schemeClr>
              </a:solidFill>
              <a:latin typeface="+mn-lt"/>
            </a:endParaRPr>
          </a:p>
          <a:p>
            <a:pPr marL="342900" indent="-342900">
              <a:buFont typeface="Courier New" panose="02070309020205020404" pitchFamily="49" charset="0"/>
              <a:buChar char="o"/>
            </a:pPr>
            <a:r>
              <a:rPr lang="nb-NO" sz="2400" dirty="0" smtClean="0">
                <a:solidFill>
                  <a:schemeClr val="accent5">
                    <a:lumMod val="75000"/>
                    <a:lumOff val="25000"/>
                  </a:schemeClr>
                </a:solidFill>
                <a:latin typeface="+mn-lt"/>
              </a:rPr>
              <a:t>Model Evaluation</a:t>
            </a:r>
          </a:p>
          <a:p>
            <a:pPr marL="342900" indent="-342900">
              <a:buFont typeface="Courier New" panose="02070309020205020404" pitchFamily="49" charset="0"/>
              <a:buChar char="o"/>
            </a:pPr>
            <a:endParaRPr lang="nb-NO" sz="2400" dirty="0">
              <a:solidFill>
                <a:schemeClr val="accent5">
                  <a:lumMod val="75000"/>
                  <a:lumOff val="25000"/>
                </a:schemeClr>
              </a:solidFill>
              <a:latin typeface="+mn-lt"/>
            </a:endParaRPr>
          </a:p>
          <a:p>
            <a:pPr marL="342900" indent="-342900">
              <a:buFont typeface="Courier New" panose="02070309020205020404" pitchFamily="49" charset="0"/>
              <a:buChar char="o"/>
            </a:pPr>
            <a:r>
              <a:rPr lang="nb-NO" sz="2400" dirty="0" err="1">
                <a:solidFill>
                  <a:schemeClr val="tx1">
                    <a:lumMod val="25000"/>
                    <a:lumOff val="75000"/>
                  </a:schemeClr>
                </a:solidFill>
              </a:rPr>
              <a:t>Climate</a:t>
            </a:r>
            <a:r>
              <a:rPr lang="nb-NO" sz="2400" dirty="0">
                <a:solidFill>
                  <a:schemeClr val="tx1">
                    <a:lumMod val="25000"/>
                    <a:lumOff val="75000"/>
                  </a:schemeClr>
                </a:solidFill>
              </a:rPr>
              <a:t> Extremes </a:t>
            </a:r>
            <a:r>
              <a:rPr lang="nb-NO" sz="2400" dirty="0" err="1">
                <a:solidFill>
                  <a:schemeClr val="tx1">
                    <a:lumMod val="25000"/>
                    <a:lumOff val="75000"/>
                  </a:schemeClr>
                </a:solidFill>
              </a:rPr>
              <a:t>on</a:t>
            </a:r>
            <a:r>
              <a:rPr lang="nb-NO" sz="2400" dirty="0">
                <a:solidFill>
                  <a:schemeClr val="tx1">
                    <a:lumMod val="25000"/>
                    <a:lumOff val="75000"/>
                  </a:schemeClr>
                </a:solidFill>
              </a:rPr>
              <a:t> </a:t>
            </a:r>
            <a:r>
              <a:rPr lang="nb-NO" sz="2400" dirty="0" smtClean="0">
                <a:solidFill>
                  <a:schemeClr val="tx1">
                    <a:lumMod val="25000"/>
                    <a:lumOff val="75000"/>
                  </a:schemeClr>
                </a:solidFill>
              </a:rPr>
              <a:t>Regional </a:t>
            </a:r>
            <a:r>
              <a:rPr lang="nb-NO" sz="2400" dirty="0" err="1" smtClean="0">
                <a:solidFill>
                  <a:schemeClr val="tx1">
                    <a:lumMod val="25000"/>
                    <a:lumOff val="75000"/>
                  </a:schemeClr>
                </a:solidFill>
              </a:rPr>
              <a:t>Scale</a:t>
            </a:r>
            <a:endParaRPr lang="nb-NO" sz="2400" dirty="0" smtClean="0">
              <a:solidFill>
                <a:schemeClr val="tx1">
                  <a:lumMod val="25000"/>
                  <a:lumOff val="75000"/>
                </a:schemeClr>
              </a:solidFill>
            </a:endParaRPr>
          </a:p>
          <a:p>
            <a:pPr marL="342900" indent="-342900">
              <a:buFont typeface="Courier New" panose="02070309020205020404" pitchFamily="49" charset="0"/>
              <a:buChar char="o"/>
            </a:pPr>
            <a:endParaRPr lang="nb-NO" sz="2400" dirty="0">
              <a:solidFill>
                <a:schemeClr val="tx1">
                  <a:lumMod val="25000"/>
                  <a:lumOff val="75000"/>
                </a:schemeClr>
              </a:solidFill>
              <a:latin typeface="+mn-lt"/>
            </a:endParaRPr>
          </a:p>
          <a:p>
            <a:pPr marL="342900" indent="-342900">
              <a:buFont typeface="Courier New" panose="02070309020205020404" pitchFamily="49" charset="0"/>
              <a:buChar char="o"/>
            </a:pPr>
            <a:r>
              <a:rPr lang="nb-NO" sz="2400" dirty="0" smtClean="0">
                <a:solidFill>
                  <a:schemeClr val="tx1">
                    <a:lumMod val="25000"/>
                    <a:lumOff val="75000"/>
                  </a:schemeClr>
                </a:solidFill>
                <a:latin typeface="+mn-lt"/>
              </a:rPr>
              <a:t>Statistical </a:t>
            </a:r>
            <a:r>
              <a:rPr lang="nb-NO" sz="2400" dirty="0" err="1" smtClean="0">
                <a:solidFill>
                  <a:schemeClr val="tx1">
                    <a:lumMod val="25000"/>
                    <a:lumOff val="75000"/>
                  </a:schemeClr>
                </a:solidFill>
                <a:latin typeface="+mn-lt"/>
              </a:rPr>
              <a:t>Modeling</a:t>
            </a:r>
            <a:r>
              <a:rPr lang="nb-NO" sz="2400" dirty="0" smtClean="0">
                <a:solidFill>
                  <a:schemeClr val="tx1">
                    <a:lumMod val="25000"/>
                    <a:lumOff val="75000"/>
                  </a:schemeClr>
                </a:solidFill>
                <a:latin typeface="+mn-lt"/>
              </a:rPr>
              <a:t> </a:t>
            </a:r>
            <a:r>
              <a:rPr lang="nb-NO" sz="2400" dirty="0" err="1" smtClean="0">
                <a:solidFill>
                  <a:schemeClr val="tx1">
                    <a:lumMod val="25000"/>
                    <a:lumOff val="75000"/>
                  </a:schemeClr>
                </a:solidFill>
                <a:latin typeface="+mn-lt"/>
              </a:rPr>
              <a:t>incorporating</a:t>
            </a:r>
            <a:r>
              <a:rPr lang="nb-NO" sz="2400" dirty="0" smtClean="0">
                <a:solidFill>
                  <a:schemeClr val="tx1">
                    <a:lumMod val="25000"/>
                    <a:lumOff val="75000"/>
                  </a:schemeClr>
                </a:solidFill>
                <a:latin typeface="+mn-lt"/>
              </a:rPr>
              <a:t> </a:t>
            </a:r>
            <a:r>
              <a:rPr lang="nb-NO" sz="2400" dirty="0" err="1">
                <a:solidFill>
                  <a:schemeClr val="tx1">
                    <a:lumMod val="25000"/>
                    <a:lumOff val="75000"/>
                  </a:schemeClr>
                </a:solidFill>
                <a:latin typeface="+mn-lt"/>
              </a:rPr>
              <a:t>U</a:t>
            </a:r>
            <a:r>
              <a:rPr lang="nb-NO" sz="2400" dirty="0" err="1" smtClean="0">
                <a:solidFill>
                  <a:schemeClr val="tx1">
                    <a:lumMod val="25000"/>
                    <a:lumOff val="75000"/>
                  </a:schemeClr>
                </a:solidFill>
                <a:latin typeface="+mn-lt"/>
              </a:rPr>
              <a:t>ncertainty</a:t>
            </a:r>
            <a:endParaRPr lang="nb-NO" sz="2400" dirty="0">
              <a:solidFill>
                <a:schemeClr val="tx1">
                  <a:lumMod val="25000"/>
                  <a:lumOff val="75000"/>
                </a:schemeClr>
              </a:solidFill>
              <a:latin typeface="+mn-lt"/>
            </a:endParaRPr>
          </a:p>
          <a:p>
            <a:r>
              <a:rPr lang="nb-NO" sz="2400" dirty="0" smtClean="0">
                <a:solidFill>
                  <a:schemeClr val="tx1">
                    <a:lumMod val="25000"/>
                    <a:lumOff val="75000"/>
                  </a:schemeClr>
                </a:solidFill>
                <a:latin typeface="+mn-lt"/>
              </a:rPr>
              <a:t> 	</a:t>
            </a:r>
          </a:p>
          <a:p>
            <a:pPr marL="342900" indent="-342900">
              <a:buFont typeface="Courier New" panose="02070309020205020404" pitchFamily="49" charset="0"/>
              <a:buChar char="o"/>
            </a:pPr>
            <a:r>
              <a:rPr lang="nb-NO" sz="2400" dirty="0" smtClean="0">
                <a:solidFill>
                  <a:schemeClr val="tx1">
                    <a:lumMod val="25000"/>
                    <a:lumOff val="75000"/>
                  </a:schemeClr>
                </a:solidFill>
                <a:latin typeface="+mn-lt"/>
              </a:rPr>
              <a:t>Outlook: </a:t>
            </a:r>
            <a:r>
              <a:rPr lang="nb-NO" sz="2400" dirty="0" err="1" smtClean="0">
                <a:solidFill>
                  <a:schemeClr val="tx1">
                    <a:lumMod val="25000"/>
                    <a:lumOff val="75000"/>
                  </a:schemeClr>
                </a:solidFill>
                <a:latin typeface="+mn-lt"/>
              </a:rPr>
              <a:t>Decision-making</a:t>
            </a:r>
            <a:r>
              <a:rPr lang="nb-NO" sz="2400" dirty="0" smtClean="0">
                <a:solidFill>
                  <a:schemeClr val="tx1">
                    <a:lumMod val="25000"/>
                    <a:lumOff val="75000"/>
                  </a:schemeClr>
                </a:solidFill>
                <a:latin typeface="+mn-lt"/>
              </a:rPr>
              <a:t> under </a:t>
            </a:r>
            <a:r>
              <a:rPr lang="nb-NO" sz="2400" dirty="0" err="1">
                <a:solidFill>
                  <a:schemeClr val="tx1">
                    <a:lumMod val="25000"/>
                    <a:lumOff val="75000"/>
                  </a:schemeClr>
                </a:solidFill>
                <a:latin typeface="+mn-lt"/>
              </a:rPr>
              <a:t>U</a:t>
            </a:r>
            <a:r>
              <a:rPr lang="nb-NO" sz="2400" dirty="0" err="1" smtClean="0">
                <a:solidFill>
                  <a:schemeClr val="tx1">
                    <a:lumMod val="25000"/>
                    <a:lumOff val="75000"/>
                  </a:schemeClr>
                </a:solidFill>
                <a:latin typeface="+mn-lt"/>
              </a:rPr>
              <a:t>ncertainty</a:t>
            </a:r>
            <a:r>
              <a:rPr lang="nb-NO" sz="2400" dirty="0" smtClean="0">
                <a:solidFill>
                  <a:schemeClr val="tx1">
                    <a:lumMod val="25000"/>
                    <a:lumOff val="75000"/>
                  </a:schemeClr>
                </a:solidFill>
                <a:latin typeface="+mn-lt"/>
              </a:rPr>
              <a:t> </a:t>
            </a:r>
            <a:endParaRPr lang="en-US" sz="2400" dirty="0">
              <a:solidFill>
                <a:schemeClr val="tx1">
                  <a:lumMod val="25000"/>
                  <a:lumOff val="75000"/>
                </a:schemeClr>
              </a:solidFill>
              <a:latin typeface="+mn-lt"/>
            </a:endParaRPr>
          </a:p>
          <a:p>
            <a:endParaRPr lang="en-US" sz="2400" dirty="0">
              <a:solidFill>
                <a:schemeClr val="accent5">
                  <a:lumMod val="75000"/>
                  <a:lumOff val="25000"/>
                </a:schemeClr>
              </a:solidFill>
              <a:latin typeface="+mn-lt"/>
            </a:endParaRPr>
          </a:p>
        </p:txBody>
      </p:sp>
    </p:spTree>
    <p:extLst>
      <p:ext uri="{BB962C8B-B14F-4D97-AF65-F5344CB8AC3E}">
        <p14:creationId xmlns:p14="http://schemas.microsoft.com/office/powerpoint/2010/main" val="14783737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6685630" cy="369332"/>
          </a:xfrm>
          <a:prstGeom prst="rect">
            <a:avLst/>
          </a:prstGeom>
          <a:noFill/>
        </p:spPr>
        <p:txBody>
          <a:bodyPr wrap="square" rtlCol="0">
            <a:spAutoFit/>
          </a:bodyPr>
          <a:lstStyle/>
          <a:p>
            <a:r>
              <a:rPr lang="nb-NO" dirty="0">
                <a:solidFill>
                  <a:schemeClr val="tx2">
                    <a:lumMod val="75000"/>
                  </a:schemeClr>
                </a:solidFill>
              </a:rPr>
              <a:t>2</a:t>
            </a:r>
            <a:r>
              <a:rPr lang="nb-NO" dirty="0" smtClean="0">
                <a:solidFill>
                  <a:schemeClr val="tx2">
                    <a:lumMod val="75000"/>
                  </a:schemeClr>
                </a:solidFill>
              </a:rPr>
              <a:t>. </a:t>
            </a:r>
            <a:r>
              <a:rPr lang="nb-NO" dirty="0">
                <a:solidFill>
                  <a:schemeClr val="tx2">
                    <a:lumMod val="75000"/>
                  </a:schemeClr>
                </a:solidFill>
              </a:rPr>
              <a:t>Model E</a:t>
            </a:r>
            <a:r>
              <a:rPr lang="nb-NO" dirty="0" smtClean="0">
                <a:solidFill>
                  <a:schemeClr val="tx2">
                    <a:lumMod val="75000"/>
                  </a:schemeClr>
                </a:solidFill>
              </a:rPr>
              <a:t>valuation</a:t>
            </a:r>
            <a:endParaRPr lang="en-US" dirty="0">
              <a:solidFill>
                <a:schemeClr val="tx2">
                  <a:lumMod val="75000"/>
                </a:schemeClr>
              </a:solidFill>
            </a:endParaRPr>
          </a:p>
        </p:txBody>
      </p:sp>
      <p:sp>
        <p:nvSpPr>
          <p:cNvPr id="3" name="TextBox 2"/>
          <p:cNvSpPr txBox="1"/>
          <p:nvPr/>
        </p:nvSpPr>
        <p:spPr>
          <a:xfrm>
            <a:off x="200296" y="1196752"/>
            <a:ext cx="8836200" cy="5275080"/>
          </a:xfrm>
          <a:prstGeom prst="rect">
            <a:avLst/>
          </a:prstGeom>
          <a:noFill/>
          <a:ln>
            <a:noFill/>
          </a:ln>
        </p:spPr>
        <p:txBody>
          <a:bodyPr vert="horz" wrap="none" lIns="90000" tIns="45000" rIns="90000" bIns="45000" compatLnSpc="0"/>
          <a:lstStyle/>
          <a:p>
            <a:pPr marL="0" marR="0" lvl="0" indent="0" algn="just" rtl="0" hangingPunct="0">
              <a:lnSpc>
                <a:spcPct val="100000"/>
              </a:lnSpc>
              <a:spcBef>
                <a:spcPts val="0"/>
              </a:spcBef>
              <a:spcAft>
                <a:spcPts val="0"/>
              </a:spcAft>
              <a:buNone/>
              <a:tabLst/>
            </a:pPr>
            <a:r>
              <a:rPr lang="en-US" sz="1800" b="0" i="0" u="none" strike="noStrike" kern="1200" dirty="0">
                <a:ln>
                  <a:noFill/>
                </a:ln>
                <a:latin typeface="Arial" pitchFamily="34"/>
                <a:ea typeface="DejaVu Sans" pitchFamily="2"/>
                <a:cs typeface="DejaVu Sans" pitchFamily="2"/>
              </a:rPr>
              <a:t>We assess </a:t>
            </a:r>
            <a:r>
              <a:rPr lang="en-US" sz="1800" b="0" i="0" u="sng" strike="noStrike" kern="1200" dirty="0">
                <a:ln>
                  <a:noFill/>
                </a:ln>
                <a:latin typeface="Arial" pitchFamily="34"/>
                <a:ea typeface="DejaVu Sans" pitchFamily="2"/>
                <a:cs typeface="DejaVu Sans" pitchFamily="2"/>
              </a:rPr>
              <a:t>individual model performance </a:t>
            </a:r>
            <a:r>
              <a:rPr lang="en-US" sz="1800" b="0" i="0" u="none" strike="noStrike" kern="1200" dirty="0">
                <a:ln>
                  <a:noFill/>
                </a:ln>
                <a:latin typeface="Arial" pitchFamily="34"/>
                <a:ea typeface="DejaVu Sans" pitchFamily="2"/>
                <a:cs typeface="DejaVu Sans" pitchFamily="2"/>
              </a:rPr>
              <a:t>compared to four </a:t>
            </a:r>
            <a:r>
              <a:rPr lang="en-US" sz="1800" b="0" i="0" u="none" strike="noStrike" kern="1200" dirty="0" err="1">
                <a:ln>
                  <a:noFill/>
                </a:ln>
                <a:latin typeface="Arial" pitchFamily="34"/>
                <a:ea typeface="DejaVu Sans" pitchFamily="2"/>
                <a:cs typeface="DejaVu Sans" pitchFamily="2"/>
              </a:rPr>
              <a:t>reanalyses</a:t>
            </a:r>
            <a:r>
              <a:rPr lang="en-US" sz="1800" b="0" i="0" u="none" strike="noStrike" kern="1200" dirty="0">
                <a:ln>
                  <a:noFill/>
                </a:ln>
                <a:latin typeface="Arial" pitchFamily="34"/>
                <a:ea typeface="DejaVu Sans" pitchFamily="2"/>
                <a:cs typeface="DejaVu Sans" pitchFamily="2"/>
              </a:rPr>
              <a:t> </a:t>
            </a:r>
            <a:r>
              <a:rPr lang="en-US" sz="1800" b="0" i="0" u="none" strike="noStrike" kern="1200" dirty="0" smtClean="0">
                <a:ln>
                  <a:noFill/>
                </a:ln>
                <a:latin typeface="Arial" pitchFamily="34"/>
                <a:ea typeface="DejaVu Sans" pitchFamily="2"/>
                <a:cs typeface="DejaVu Sans" pitchFamily="2"/>
              </a:rPr>
              <a:t>using </a:t>
            </a:r>
          </a:p>
          <a:p>
            <a:pPr marL="0" marR="0" lvl="0" indent="0" algn="just" rtl="0" hangingPunct="0">
              <a:lnSpc>
                <a:spcPct val="100000"/>
              </a:lnSpc>
              <a:spcBef>
                <a:spcPts val="0"/>
              </a:spcBef>
              <a:spcAft>
                <a:spcPts val="0"/>
              </a:spcAft>
              <a:buNone/>
              <a:tabLst/>
            </a:pPr>
            <a:r>
              <a:rPr lang="en-US" sz="1800" b="0" i="0" u="none" strike="noStrike" kern="1200" dirty="0" smtClean="0">
                <a:ln>
                  <a:noFill/>
                </a:ln>
                <a:latin typeface="Arial" pitchFamily="34"/>
                <a:ea typeface="DejaVu Sans" pitchFamily="2"/>
                <a:cs typeface="DejaVu Sans" pitchFamily="2"/>
              </a:rPr>
              <a:t>relative </a:t>
            </a:r>
            <a:r>
              <a:rPr lang="en-US" sz="1800" b="0" i="0" u="none" strike="noStrike" kern="1200" dirty="0">
                <a:ln>
                  <a:noFill/>
                </a:ln>
                <a:latin typeface="Arial" pitchFamily="34"/>
                <a:ea typeface="DejaVu Sans" pitchFamily="2"/>
                <a:cs typeface="DejaVu Sans" pitchFamily="2"/>
              </a:rPr>
              <a:t>error </a:t>
            </a:r>
            <a:r>
              <a:rPr lang="en-US" sz="1800" b="0" i="0" u="none" strike="noStrike" kern="1200" dirty="0" smtClean="0">
                <a:ln>
                  <a:noFill/>
                </a:ln>
                <a:latin typeface="Arial" pitchFamily="34"/>
                <a:ea typeface="DejaVu Sans" pitchFamily="2"/>
                <a:cs typeface="DejaVu Sans" pitchFamily="2"/>
              </a:rPr>
              <a:t>estimates, </a:t>
            </a:r>
            <a:r>
              <a:rPr lang="en-US" sz="1800" b="0" i="0" u="none" strike="noStrike" kern="1200" dirty="0">
                <a:ln>
                  <a:noFill/>
                </a:ln>
                <a:latin typeface="Arial" pitchFamily="34"/>
                <a:ea typeface="DejaVu Sans" pitchFamily="2"/>
                <a:cs typeface="DejaVu Sans" pitchFamily="2"/>
              </a:rPr>
              <a:t>which </a:t>
            </a:r>
            <a:r>
              <a:rPr lang="en-US" dirty="0" smtClean="0">
                <a:latin typeface="Arial" pitchFamily="34"/>
                <a:ea typeface="DejaVu Sans" pitchFamily="2"/>
                <a:cs typeface="DejaVu Sans" pitchFamily="2"/>
              </a:rPr>
              <a:t>describe</a:t>
            </a:r>
            <a:r>
              <a:rPr lang="en-US" sz="1800" b="0" i="0" u="none" strike="noStrike" kern="1200" dirty="0" smtClean="0">
                <a:ln>
                  <a:noFill/>
                </a:ln>
                <a:latin typeface="Arial" pitchFamily="34"/>
                <a:ea typeface="DejaVu Sans" pitchFamily="2"/>
                <a:cs typeface="DejaVu Sans" pitchFamily="2"/>
              </a:rPr>
              <a:t> </a:t>
            </a:r>
            <a:r>
              <a:rPr lang="en-US" sz="1800" b="0" i="0" u="none" strike="noStrike" kern="1200" dirty="0">
                <a:ln>
                  <a:noFill/>
                </a:ln>
                <a:latin typeface="Arial" pitchFamily="34"/>
                <a:ea typeface="DejaVu Sans" pitchFamily="2"/>
                <a:cs typeface="DejaVu Sans" pitchFamily="2"/>
              </a:rPr>
              <a:t>model performance </a:t>
            </a:r>
            <a:r>
              <a:rPr lang="en-US" sz="1800" b="0" i="0" u="sng" strike="noStrike" kern="1200" dirty="0">
                <a:ln>
                  <a:noFill/>
                </a:ln>
                <a:latin typeface="Arial" pitchFamily="34"/>
                <a:ea typeface="DejaVu Sans" pitchFamily="2"/>
                <a:cs typeface="DejaVu Sans" pitchFamily="2"/>
              </a:rPr>
              <a:t>relative to each other.</a:t>
            </a:r>
          </a:p>
          <a:p>
            <a:pPr marL="0" marR="0" lvl="0" indent="0" algn="just" rtl="0" hangingPunct="0">
              <a:lnSpc>
                <a:spcPct val="100000"/>
              </a:lnSpc>
              <a:spcBef>
                <a:spcPts val="0"/>
              </a:spcBef>
              <a:spcAft>
                <a:spcPts val="0"/>
              </a:spcAft>
              <a:buNone/>
              <a:tabLst/>
            </a:pPr>
            <a:r>
              <a:rPr lang="en-US" sz="1800" b="0" i="0" u="none" strike="noStrike" kern="1200" dirty="0">
                <a:ln>
                  <a:noFill/>
                </a:ln>
                <a:latin typeface="Arial" pitchFamily="34"/>
                <a:ea typeface="DejaVu Sans" pitchFamily="2"/>
                <a:cs typeface="DejaVu Sans" pitchFamily="2"/>
              </a:rPr>
              <a:t> </a:t>
            </a:r>
          </a:p>
          <a:p>
            <a:pPr marL="0" marR="0" lvl="0" indent="0" algn="just" rtl="0" hangingPunct="0">
              <a:lnSpc>
                <a:spcPct val="100000"/>
              </a:lnSpc>
              <a:spcBef>
                <a:spcPts val="0"/>
              </a:spcBef>
              <a:spcAft>
                <a:spcPts val="0"/>
              </a:spcAft>
              <a:buNone/>
              <a:tabLst/>
            </a:pPr>
            <a:r>
              <a:rPr lang="en-US" sz="1800" b="0" i="0" u="none" strike="noStrike" kern="1200" dirty="0">
                <a:ln>
                  <a:noFill/>
                </a:ln>
                <a:latin typeface="Arial" pitchFamily="34"/>
                <a:ea typeface="DejaVu Sans" pitchFamily="2"/>
                <a:cs typeface="DejaVu Sans" pitchFamily="2"/>
              </a:rPr>
              <a:t>Calculation of</a:t>
            </a:r>
            <a:r>
              <a:rPr lang="en-US" sz="1800" b="1" i="0" u="none" strike="noStrike" kern="1200" dirty="0">
                <a:ln>
                  <a:noFill/>
                </a:ln>
                <a:latin typeface="Arial" pitchFamily="34"/>
                <a:ea typeface="DejaVu Sans" pitchFamily="2"/>
                <a:cs typeface="DejaVu Sans" pitchFamily="2"/>
              </a:rPr>
              <a:t> </a:t>
            </a:r>
            <a:r>
              <a:rPr lang="en-US" sz="1800" b="1" i="0" u="none" strike="noStrike" kern="1200" dirty="0">
                <a:ln>
                  <a:noFill/>
                </a:ln>
                <a:solidFill>
                  <a:srgbClr val="C00000"/>
                </a:solidFill>
                <a:latin typeface="Arial" pitchFamily="34"/>
                <a:ea typeface="DejaVu Sans" pitchFamily="2"/>
                <a:cs typeface="DejaVu Sans" pitchFamily="2"/>
              </a:rPr>
              <a:t>root-mean square error (RMSE) statistic</a:t>
            </a:r>
            <a:r>
              <a:rPr lang="en-US" sz="1800" b="0" i="0" u="none" strike="noStrike" kern="1200" dirty="0">
                <a:ln>
                  <a:noFill/>
                </a:ln>
                <a:solidFill>
                  <a:srgbClr val="C00000"/>
                </a:solidFill>
                <a:latin typeface="Arial" pitchFamily="34"/>
                <a:ea typeface="DejaVu Sans" pitchFamily="2"/>
                <a:cs typeface="DejaVu Sans" pitchFamily="2"/>
              </a:rPr>
              <a:t> </a:t>
            </a:r>
            <a:r>
              <a:rPr lang="en-US" sz="1800" b="0" i="0" u="none" strike="noStrike" kern="1200" dirty="0">
                <a:ln>
                  <a:noFill/>
                </a:ln>
                <a:latin typeface="Arial" pitchFamily="34"/>
                <a:ea typeface="DejaVu Sans" pitchFamily="2"/>
                <a:cs typeface="DejaVu Sans" pitchFamily="2"/>
              </a:rPr>
              <a:t>for each annual index (</a:t>
            </a:r>
            <a:r>
              <a:rPr lang="en-US" sz="1800" b="0" i="0" u="none" strike="noStrike" kern="1200" dirty="0" err="1">
                <a:ln>
                  <a:noFill/>
                </a:ln>
                <a:latin typeface="Arial" pitchFamily="34"/>
                <a:ea typeface="DejaVu Sans" pitchFamily="2"/>
                <a:cs typeface="DejaVu Sans" pitchFamily="2"/>
              </a:rPr>
              <a:t>i</a:t>
            </a:r>
            <a:r>
              <a:rPr lang="en-US" sz="1800" b="0" i="0" u="none" strike="noStrike" kern="1200" dirty="0">
                <a:ln>
                  <a:noFill/>
                </a:ln>
                <a:latin typeface="Arial" pitchFamily="34"/>
                <a:ea typeface="DejaVu Sans" pitchFamily="2"/>
                <a:cs typeface="DejaVu Sans" pitchFamily="2"/>
              </a:rPr>
              <a:t>):</a:t>
            </a:r>
          </a:p>
          <a:p>
            <a:pPr marL="342900" marR="0" lvl="0" indent="-342900" algn="just" rtl="0" hangingPunct="0">
              <a:lnSpc>
                <a:spcPct val="100000"/>
              </a:lnSpc>
              <a:spcBef>
                <a:spcPts val="0"/>
              </a:spcBef>
              <a:spcAft>
                <a:spcPts val="0"/>
              </a:spcAft>
              <a:buAutoNum type="alphaLcParenBoth"/>
              <a:tabLst/>
            </a:pPr>
            <a:r>
              <a:rPr lang="en-US" sz="1800" b="0" i="0" u="none" strike="noStrike" kern="1200" dirty="0" smtClean="0">
                <a:ln>
                  <a:noFill/>
                </a:ln>
                <a:latin typeface="Arial" pitchFamily="34"/>
                <a:ea typeface="DejaVu Sans" pitchFamily="2"/>
                <a:cs typeface="DejaVu Sans" pitchFamily="2"/>
              </a:rPr>
              <a:t>subtracting </a:t>
            </a:r>
            <a:r>
              <a:rPr lang="en-US" sz="1800" b="0" i="0" u="none" strike="noStrike" kern="1200" dirty="0">
                <a:ln>
                  <a:noFill/>
                </a:ln>
                <a:latin typeface="Arial" pitchFamily="34"/>
                <a:ea typeface="DejaVu Sans" pitchFamily="2"/>
                <a:cs typeface="DejaVu Sans" pitchFamily="2"/>
              </a:rPr>
              <a:t>the model index (X</a:t>
            </a:r>
            <a:r>
              <a:rPr lang="en-US" sz="1800" b="0" i="0" u="none" strike="noStrike" kern="1200" baseline="-22000" dirty="0">
                <a:ln>
                  <a:noFill/>
                </a:ln>
                <a:latin typeface="Arial" pitchFamily="34"/>
                <a:ea typeface="DejaVu Sans" pitchFamily="2"/>
                <a:cs typeface="DejaVu Sans" pitchFamily="2"/>
              </a:rPr>
              <a:t>i</a:t>
            </a:r>
            <a:r>
              <a:rPr lang="en-US" sz="1800" b="0" i="0" u="none" strike="noStrike" kern="1200" dirty="0">
                <a:ln>
                  <a:noFill/>
                </a:ln>
                <a:latin typeface="Arial" pitchFamily="34"/>
                <a:ea typeface="DejaVu Sans" pitchFamily="2"/>
                <a:cs typeface="DejaVu Sans" pitchFamily="2"/>
              </a:rPr>
              <a:t>) from the re-analysis index (Y</a:t>
            </a:r>
            <a:r>
              <a:rPr lang="en-US" sz="1800" b="0" i="0" u="none" strike="noStrike" kern="1200" baseline="-22000" dirty="0">
                <a:ln>
                  <a:noFill/>
                </a:ln>
                <a:latin typeface="Arial" pitchFamily="34"/>
                <a:ea typeface="DejaVu Sans" pitchFamily="2"/>
                <a:cs typeface="DejaVu Sans" pitchFamily="2"/>
              </a:rPr>
              <a:t>i</a:t>
            </a:r>
            <a:r>
              <a:rPr lang="en-US" sz="1800" b="0" i="0" u="none" strike="noStrike" kern="1200" dirty="0">
                <a:ln>
                  <a:noFill/>
                </a:ln>
                <a:latin typeface="Arial" pitchFamily="34"/>
                <a:ea typeface="DejaVu Sans" pitchFamily="2"/>
                <a:cs typeface="DejaVu Sans" pitchFamily="2"/>
              </a:rPr>
              <a:t>) </a:t>
            </a:r>
            <a:endParaRPr lang="en-US" sz="1800" b="0" i="0" u="none" strike="noStrike" kern="1200" dirty="0" smtClean="0">
              <a:ln>
                <a:noFill/>
              </a:ln>
              <a:latin typeface="Arial" pitchFamily="34"/>
              <a:ea typeface="DejaVu Sans" pitchFamily="2"/>
              <a:cs typeface="DejaVu Sans" pitchFamily="2"/>
            </a:endParaRPr>
          </a:p>
          <a:p>
            <a:pPr marR="0" lvl="0" algn="just" rtl="0" hangingPunct="0">
              <a:lnSpc>
                <a:spcPct val="100000"/>
              </a:lnSpc>
              <a:spcBef>
                <a:spcPts val="0"/>
              </a:spcBef>
              <a:spcAft>
                <a:spcPts val="0"/>
              </a:spcAft>
              <a:tabLst/>
            </a:pPr>
            <a:r>
              <a:rPr lang="en-US" dirty="0" smtClean="0">
                <a:latin typeface="Arial" pitchFamily="34"/>
                <a:ea typeface="DejaVu Sans" pitchFamily="2"/>
                <a:cs typeface="DejaVu Sans" pitchFamily="2"/>
              </a:rPr>
              <a:t>     </a:t>
            </a:r>
            <a:r>
              <a:rPr lang="en-US" sz="1800" b="0" i="0" u="none" strike="noStrike" kern="1200" dirty="0" smtClean="0">
                <a:ln>
                  <a:noFill/>
                </a:ln>
                <a:latin typeface="Arial" pitchFamily="34"/>
                <a:ea typeface="DejaVu Sans" pitchFamily="2"/>
                <a:cs typeface="DejaVu Sans" pitchFamily="2"/>
              </a:rPr>
              <a:t>and </a:t>
            </a:r>
            <a:r>
              <a:rPr lang="en-US" sz="1800" b="0" i="0" u="none" strike="noStrike" kern="1200" dirty="0">
                <a:ln>
                  <a:noFill/>
                </a:ln>
                <a:latin typeface="Arial" pitchFamily="34"/>
                <a:ea typeface="DejaVu Sans" pitchFamily="2"/>
                <a:cs typeface="DejaVu Sans" pitchFamily="2"/>
              </a:rPr>
              <a:t>squaring the difference,</a:t>
            </a:r>
          </a:p>
          <a:p>
            <a:pPr marL="0" marR="0" lvl="0" indent="0" algn="just" rtl="0" hangingPunct="0">
              <a:lnSpc>
                <a:spcPct val="100000"/>
              </a:lnSpc>
              <a:spcBef>
                <a:spcPts val="0"/>
              </a:spcBef>
              <a:spcAft>
                <a:spcPts val="0"/>
              </a:spcAft>
              <a:buNone/>
              <a:tabLst/>
            </a:pPr>
            <a:r>
              <a:rPr lang="en-US" sz="1800" b="0" i="0" u="none" strike="noStrike" kern="1200" dirty="0">
                <a:ln>
                  <a:noFill/>
                </a:ln>
                <a:latin typeface="Arial" pitchFamily="34"/>
                <a:ea typeface="DejaVu Sans" pitchFamily="2"/>
                <a:cs typeface="DejaVu Sans" pitchFamily="2"/>
              </a:rPr>
              <a:t>(b) averaging the difference over </a:t>
            </a:r>
            <a:r>
              <a:rPr lang="en-US" sz="1800" b="1" i="0" u="none" strike="noStrike" kern="1200" dirty="0">
                <a:ln>
                  <a:noFill/>
                </a:ln>
                <a:latin typeface="Arial" pitchFamily="34"/>
                <a:ea typeface="DejaVu Sans" pitchFamily="2"/>
                <a:cs typeface="DejaVu Sans" pitchFamily="2"/>
              </a:rPr>
              <a:t>global land</a:t>
            </a:r>
          </a:p>
          <a:p>
            <a:pPr marL="0" marR="0" lvl="0" indent="0" algn="just" rtl="0" hangingPunct="0">
              <a:lnSpc>
                <a:spcPct val="100000"/>
              </a:lnSpc>
              <a:spcBef>
                <a:spcPts val="0"/>
              </a:spcBef>
              <a:spcAft>
                <a:spcPts val="0"/>
              </a:spcAft>
              <a:buNone/>
              <a:tabLst/>
            </a:pPr>
            <a:r>
              <a:rPr lang="en-US" sz="1800" b="0" i="0" u="none" strike="noStrike" kern="1200" dirty="0">
                <a:ln>
                  <a:noFill/>
                </a:ln>
                <a:latin typeface="Arial" pitchFamily="34"/>
                <a:ea typeface="DejaVu Sans" pitchFamily="2"/>
                <a:cs typeface="DejaVu Sans" pitchFamily="2"/>
              </a:rPr>
              <a:t>(c) taking the square root of the field average:</a:t>
            </a:r>
          </a:p>
          <a:p>
            <a:pPr marL="0" marR="0" lvl="0" indent="0" algn="just" rtl="0" hangingPunct="0">
              <a:lnSpc>
                <a:spcPct val="100000"/>
              </a:lnSpc>
              <a:spcBef>
                <a:spcPts val="0"/>
              </a:spcBef>
              <a:spcAft>
                <a:spcPts val="0"/>
              </a:spcAft>
              <a:buNone/>
              <a:tabLst/>
            </a:pPr>
            <a:endParaRPr lang="en-US" sz="1800" b="0" i="0" u="none" strike="noStrike" kern="1200" dirty="0">
              <a:ln>
                <a:noFill/>
              </a:ln>
              <a:latin typeface="Arial" pitchFamily="34"/>
              <a:ea typeface="DejaVu Sans" pitchFamily="2"/>
              <a:cs typeface="DejaVu Sans" pitchFamily="2"/>
            </a:endParaRPr>
          </a:p>
          <a:p>
            <a:pPr marL="0" marR="0" lvl="0" indent="0" algn="just" rtl="0" hangingPunct="0">
              <a:lnSpc>
                <a:spcPct val="100000"/>
              </a:lnSpc>
              <a:spcBef>
                <a:spcPts val="0"/>
              </a:spcBef>
              <a:spcAft>
                <a:spcPts val="0"/>
              </a:spcAft>
              <a:buNone/>
              <a:tabLst/>
            </a:pPr>
            <a:endParaRPr lang="en-US" sz="1800" b="0" i="0" u="none" strike="noStrike" kern="1200" dirty="0">
              <a:ln>
                <a:noFill/>
              </a:ln>
              <a:latin typeface="Arial" pitchFamily="34"/>
              <a:ea typeface="DejaVu Sans" pitchFamily="2"/>
              <a:cs typeface="DejaVu Sans" pitchFamily="2"/>
            </a:endParaRPr>
          </a:p>
          <a:p>
            <a:pPr marL="0" marR="0" lvl="0" indent="0" algn="just" rtl="0" hangingPunct="0">
              <a:lnSpc>
                <a:spcPct val="100000"/>
              </a:lnSpc>
              <a:spcBef>
                <a:spcPts val="0"/>
              </a:spcBef>
              <a:spcAft>
                <a:spcPts val="0"/>
              </a:spcAft>
              <a:buNone/>
              <a:tabLst/>
            </a:pPr>
            <a:endParaRPr lang="en-US" sz="1800" b="0" i="0" u="none" strike="noStrike" kern="1200" dirty="0">
              <a:ln>
                <a:noFill/>
              </a:ln>
              <a:latin typeface="Arial" pitchFamily="34"/>
              <a:ea typeface="DejaVu Sans" pitchFamily="2"/>
              <a:cs typeface="DejaVu Sans" pitchFamily="2"/>
            </a:endParaRPr>
          </a:p>
          <a:p>
            <a:pPr marL="0" marR="0" lvl="0" indent="0" algn="just" rtl="0" hangingPunct="0">
              <a:lnSpc>
                <a:spcPct val="100000"/>
              </a:lnSpc>
              <a:spcBef>
                <a:spcPts val="0"/>
              </a:spcBef>
              <a:spcAft>
                <a:spcPts val="0"/>
              </a:spcAft>
              <a:buNone/>
              <a:tabLst/>
            </a:pPr>
            <a:r>
              <a:rPr lang="en-US" sz="1800" b="0" i="0" u="none" strike="noStrike" kern="1200" dirty="0">
                <a:ln>
                  <a:noFill/>
                </a:ln>
                <a:latin typeface="Arial" pitchFamily="34"/>
                <a:ea typeface="DejaVu Sans" pitchFamily="2"/>
                <a:cs typeface="DejaVu Sans" pitchFamily="2"/>
              </a:rPr>
              <a:t>(d) Relative RMSE (RMSE'):</a:t>
            </a:r>
          </a:p>
          <a:p>
            <a:pPr marL="0" marR="0" lvl="0" indent="0" algn="just" rtl="0" hangingPunct="0">
              <a:lnSpc>
                <a:spcPct val="100000"/>
              </a:lnSpc>
              <a:spcBef>
                <a:spcPts val="0"/>
              </a:spcBef>
              <a:spcAft>
                <a:spcPts val="0"/>
              </a:spcAft>
              <a:buNone/>
              <a:tabLst/>
            </a:pPr>
            <a:endParaRPr lang="en-US" sz="1800" b="0" i="0" u="none" strike="noStrike" kern="1200" dirty="0">
              <a:ln>
                <a:noFill/>
              </a:ln>
              <a:latin typeface="Arial" pitchFamily="34"/>
              <a:ea typeface="DejaVu Sans" pitchFamily="2"/>
              <a:cs typeface="DejaVu Sans" pitchFamily="2"/>
            </a:endParaRPr>
          </a:p>
          <a:p>
            <a:pPr marL="0" marR="0" lvl="0" indent="0" algn="just" rtl="0" hangingPunct="0">
              <a:lnSpc>
                <a:spcPct val="100000"/>
              </a:lnSpc>
              <a:spcBef>
                <a:spcPts val="0"/>
              </a:spcBef>
              <a:spcAft>
                <a:spcPts val="0"/>
              </a:spcAft>
              <a:buNone/>
              <a:tabLst/>
            </a:pPr>
            <a:endParaRPr lang="en-US" sz="1800" b="0" i="0" u="none" strike="noStrike" kern="1200" dirty="0">
              <a:ln>
                <a:noFill/>
              </a:ln>
              <a:latin typeface="Arial" pitchFamily="34"/>
              <a:ea typeface="DejaVu Sans" pitchFamily="2"/>
              <a:cs typeface="DejaVu Sans" pitchFamily="2"/>
            </a:endParaRPr>
          </a:p>
          <a:p>
            <a:pPr marL="0" marR="0" lvl="0" indent="0" algn="just" rtl="0" hangingPunct="0">
              <a:lnSpc>
                <a:spcPct val="100000"/>
              </a:lnSpc>
              <a:spcBef>
                <a:spcPts val="0"/>
              </a:spcBef>
              <a:spcAft>
                <a:spcPts val="0"/>
              </a:spcAft>
              <a:buNone/>
              <a:tabLst/>
            </a:pPr>
            <a:endParaRPr lang="en-US" sz="1800" b="0" i="0" u="none" strike="noStrike" kern="1200" dirty="0">
              <a:ln>
                <a:noFill/>
              </a:ln>
              <a:latin typeface="Arial" pitchFamily="34"/>
              <a:ea typeface="DejaVu Sans" pitchFamily="2"/>
              <a:cs typeface="DejaVu Sans" pitchFamily="2"/>
            </a:endParaRPr>
          </a:p>
          <a:p>
            <a:pPr marL="0" marR="0" lvl="0" indent="0" algn="just" rtl="0" hangingPunct="0">
              <a:lnSpc>
                <a:spcPct val="100000"/>
              </a:lnSpc>
              <a:spcBef>
                <a:spcPts val="0"/>
              </a:spcBef>
              <a:spcAft>
                <a:spcPts val="0"/>
              </a:spcAft>
              <a:buNone/>
              <a:tabLst/>
            </a:pPr>
            <a:endParaRPr lang="en-US" sz="1800" b="0" i="0" u="none" strike="noStrike" kern="1200" dirty="0">
              <a:ln>
                <a:noFill/>
              </a:ln>
              <a:latin typeface="Arial" pitchFamily="34"/>
              <a:ea typeface="DejaVu Sans" pitchFamily="2"/>
              <a:cs typeface="DejaVu Sans" pitchFamily="2"/>
            </a:endParaRPr>
          </a:p>
          <a:p>
            <a:pPr marL="0" marR="0" lvl="0" indent="0" algn="just" rtl="0" hangingPunct="0">
              <a:lnSpc>
                <a:spcPct val="100000"/>
              </a:lnSpc>
              <a:spcBef>
                <a:spcPts val="0"/>
              </a:spcBef>
              <a:spcAft>
                <a:spcPts val="0"/>
              </a:spcAft>
              <a:buNone/>
              <a:tabLst/>
            </a:pPr>
            <a:endParaRPr lang="nb-NO" sz="1800" b="0" i="0" u="none" strike="noStrike" kern="1200" dirty="0" smtClean="0">
              <a:ln>
                <a:noFill/>
              </a:ln>
              <a:latin typeface="Arial" pitchFamily="34"/>
              <a:ea typeface="DejaVu Sans" pitchFamily="2"/>
              <a:cs typeface="DejaVu Sans" pitchFamily="2"/>
            </a:endParaRPr>
          </a:p>
          <a:p>
            <a:pPr marL="0" marR="0" lvl="0" indent="0" algn="just" rtl="0" hangingPunct="0">
              <a:lnSpc>
                <a:spcPct val="100000"/>
              </a:lnSpc>
              <a:spcBef>
                <a:spcPts val="0"/>
              </a:spcBef>
              <a:spcAft>
                <a:spcPts val="0"/>
              </a:spcAft>
              <a:buNone/>
              <a:tabLst/>
            </a:pPr>
            <a:endParaRPr lang="nb-NO" dirty="0">
              <a:latin typeface="Arial" pitchFamily="34"/>
              <a:ea typeface="DejaVu Sans" pitchFamily="2"/>
              <a:cs typeface="DejaVu Sans" pitchFamily="2"/>
            </a:endParaRPr>
          </a:p>
          <a:p>
            <a:pPr lvl="0" algn="just">
              <a:spcBef>
                <a:spcPts val="0"/>
              </a:spcBef>
              <a:spcAft>
                <a:spcPts val="0"/>
              </a:spcAft>
            </a:pPr>
            <a:r>
              <a:rPr lang="nb-NO" dirty="0" err="1" smtClean="0">
                <a:latin typeface="Arial" pitchFamily="34"/>
                <a:ea typeface="DejaVu Sans" pitchFamily="2"/>
                <a:cs typeface="DejaVu Sans" pitchFamily="2"/>
              </a:rPr>
              <a:t>w</a:t>
            </a:r>
            <a:r>
              <a:rPr lang="nb-NO" sz="1800" b="0" i="0" u="none" strike="noStrike" kern="1200" dirty="0" err="1" smtClean="0">
                <a:ln>
                  <a:noFill/>
                </a:ln>
                <a:latin typeface="Arial" pitchFamily="34"/>
                <a:ea typeface="DejaVu Sans" pitchFamily="2"/>
                <a:cs typeface="DejaVu Sans" pitchFamily="2"/>
              </a:rPr>
              <a:t>ith</a:t>
            </a:r>
            <a:r>
              <a:rPr lang="nb-NO" sz="1800" b="0" i="0" u="none" strike="noStrike" kern="1200" dirty="0" smtClean="0">
                <a:ln>
                  <a:noFill/>
                </a:ln>
                <a:latin typeface="Arial" pitchFamily="34"/>
                <a:ea typeface="DejaVu Sans" pitchFamily="2"/>
                <a:cs typeface="DejaVu Sans" pitchFamily="2"/>
              </a:rPr>
              <a:t> </a:t>
            </a:r>
            <a:r>
              <a:rPr lang="nb-NO" sz="1800" b="0" i="0" u="none" strike="noStrike" kern="1200" dirty="0" err="1" smtClean="0">
                <a:ln>
                  <a:noFill/>
                </a:ln>
                <a:latin typeface="Arial" pitchFamily="34"/>
                <a:ea typeface="DejaVu Sans" pitchFamily="2"/>
                <a:cs typeface="DejaVu Sans" pitchFamily="2"/>
              </a:rPr>
              <a:t>RMSE</a:t>
            </a:r>
            <a:r>
              <a:rPr lang="nb-NO" sz="1200" b="0" i="1" u="none" strike="noStrike" kern="1200" dirty="0" err="1" smtClean="0">
                <a:ln>
                  <a:noFill/>
                </a:ln>
                <a:latin typeface="Arial" pitchFamily="34"/>
                <a:ea typeface="DejaVu Sans" pitchFamily="2"/>
                <a:cs typeface="DejaVu Sans" pitchFamily="2"/>
              </a:rPr>
              <a:t>median</a:t>
            </a:r>
            <a:r>
              <a:rPr lang="nb-NO" sz="1800" b="0" i="0" u="none" strike="noStrike" kern="1200" dirty="0" smtClean="0">
                <a:ln>
                  <a:noFill/>
                </a:ln>
                <a:latin typeface="Arial" pitchFamily="34"/>
                <a:ea typeface="DejaVu Sans" pitchFamily="2"/>
                <a:cs typeface="DejaVu Sans" pitchFamily="2"/>
              </a:rPr>
              <a:t> </a:t>
            </a:r>
            <a:r>
              <a:rPr lang="nb-NO" sz="1800" b="0" i="0" u="none" strike="noStrike" kern="1200" dirty="0" err="1" smtClean="0">
                <a:ln>
                  <a:noFill/>
                </a:ln>
                <a:latin typeface="Arial" pitchFamily="34"/>
                <a:ea typeface="DejaVu Sans" pitchFamily="2"/>
                <a:cs typeface="DejaVu Sans" pitchFamily="2"/>
              </a:rPr>
              <a:t>being</a:t>
            </a:r>
            <a:r>
              <a:rPr lang="nb-NO" sz="1800" b="0" i="0" u="none" strike="noStrike" kern="1200" dirty="0" smtClean="0">
                <a:ln>
                  <a:noFill/>
                </a:ln>
                <a:latin typeface="Arial" pitchFamily="34"/>
                <a:ea typeface="DejaVu Sans" pitchFamily="2"/>
                <a:cs typeface="DejaVu Sans" pitchFamily="2"/>
              </a:rPr>
              <a:t> </a:t>
            </a:r>
            <a:r>
              <a:rPr lang="en-US" dirty="0">
                <a:latin typeface="Arial" pitchFamily="34"/>
                <a:ea typeface="DejaVu Sans" pitchFamily="2"/>
                <a:cs typeface="DejaVu Sans" pitchFamily="2"/>
              </a:rPr>
              <a:t>the median of RMSE for all models </a:t>
            </a:r>
            <a:r>
              <a:rPr lang="en-US" dirty="0" smtClean="0">
                <a:latin typeface="Arial" pitchFamily="34"/>
                <a:ea typeface="DejaVu Sans" pitchFamily="2"/>
                <a:cs typeface="DejaVu Sans" pitchFamily="2"/>
              </a:rPr>
              <a:t>(i.e. typical </a:t>
            </a:r>
            <a:r>
              <a:rPr lang="en-US" dirty="0">
                <a:latin typeface="Arial" pitchFamily="34"/>
                <a:ea typeface="DejaVu Sans" pitchFamily="2"/>
                <a:cs typeface="DejaVu Sans" pitchFamily="2"/>
              </a:rPr>
              <a:t>model </a:t>
            </a:r>
            <a:endParaRPr lang="en-US" dirty="0" smtClean="0">
              <a:latin typeface="Arial" pitchFamily="34"/>
              <a:ea typeface="DejaVu Sans" pitchFamily="2"/>
              <a:cs typeface="DejaVu Sans" pitchFamily="2"/>
            </a:endParaRPr>
          </a:p>
          <a:p>
            <a:pPr lvl="0" algn="just">
              <a:spcBef>
                <a:spcPts val="0"/>
              </a:spcBef>
              <a:spcAft>
                <a:spcPts val="0"/>
              </a:spcAft>
            </a:pPr>
            <a:r>
              <a:rPr lang="en-US" dirty="0" smtClean="0">
                <a:latin typeface="Arial" pitchFamily="34"/>
                <a:ea typeface="DejaVu Sans" pitchFamily="2"/>
                <a:cs typeface="DejaVu Sans" pitchFamily="2"/>
              </a:rPr>
              <a:t>performance </a:t>
            </a:r>
            <a:r>
              <a:rPr lang="en-US" dirty="0">
                <a:latin typeface="Arial" pitchFamily="34"/>
                <a:ea typeface="DejaVu Sans" pitchFamily="2"/>
                <a:cs typeface="DejaVu Sans" pitchFamily="2"/>
              </a:rPr>
              <a:t>in the </a:t>
            </a:r>
            <a:r>
              <a:rPr lang="en-US" dirty="0" err="1" smtClean="0">
                <a:latin typeface="Arial" pitchFamily="34"/>
                <a:ea typeface="DejaVu Sans" pitchFamily="2"/>
                <a:cs typeface="DejaVu Sans" pitchFamily="2"/>
              </a:rPr>
              <a:t>multimodel</a:t>
            </a:r>
            <a:r>
              <a:rPr lang="en-US" dirty="0" smtClean="0">
                <a:latin typeface="Arial" pitchFamily="34"/>
                <a:ea typeface="DejaVu Sans" pitchFamily="2"/>
                <a:cs typeface="DejaVu Sans" pitchFamily="2"/>
              </a:rPr>
              <a:t> ensemble)</a:t>
            </a:r>
            <a:endParaRPr lang="en-US" sz="1800" b="0" i="0" u="none" strike="noStrike" kern="1200" dirty="0">
              <a:ln>
                <a:noFill/>
              </a:ln>
              <a:latin typeface="Arial" pitchFamily="34"/>
              <a:ea typeface="DejaVu Sans" pitchFamily="2"/>
              <a:cs typeface="DejaVu Sans" pitchFamily="2"/>
            </a:endParaRPr>
          </a:p>
        </p:txBody>
      </p:sp>
      <p:pic>
        <p:nvPicPr>
          <p:cNvPr id="4" name="Picture 3"/>
          <p:cNvPicPr>
            <a:picLocks noChangeAspect="1"/>
          </p:cNvPicPr>
          <p:nvPr/>
        </p:nvPicPr>
        <p:blipFill>
          <a:blip r:embed="rId3">
            <a:lum bright="-50000"/>
            <a:alphaModFix/>
          </a:blip>
          <a:srcRect/>
          <a:stretch>
            <a:fillRect/>
          </a:stretch>
        </p:blipFill>
        <p:spPr>
          <a:xfrm>
            <a:off x="3624397" y="4005064"/>
            <a:ext cx="3095279" cy="457200"/>
          </a:xfrm>
          <a:prstGeom prst="rect">
            <a:avLst/>
          </a:prstGeom>
          <a:noFill/>
          <a:ln>
            <a:noFill/>
          </a:ln>
        </p:spPr>
      </p:pic>
      <p:pic>
        <p:nvPicPr>
          <p:cNvPr id="5" name="Picture 4"/>
          <p:cNvPicPr>
            <a:picLocks noChangeAspect="1"/>
          </p:cNvPicPr>
          <p:nvPr/>
        </p:nvPicPr>
        <p:blipFill>
          <a:blip r:embed="rId4">
            <a:lum bright="-50000"/>
            <a:alphaModFix/>
          </a:blip>
          <a:srcRect/>
          <a:stretch>
            <a:fillRect/>
          </a:stretch>
        </p:blipFill>
        <p:spPr>
          <a:xfrm>
            <a:off x="3642835" y="4869160"/>
            <a:ext cx="3591000" cy="706320"/>
          </a:xfrm>
          <a:prstGeom prst="rect">
            <a:avLst/>
          </a:prstGeom>
          <a:noFill/>
          <a:ln>
            <a:noFill/>
          </a:ln>
        </p:spPr>
      </p:pic>
      <p:sp>
        <p:nvSpPr>
          <p:cNvPr id="8" name="Title 1"/>
          <p:cNvSpPr txBox="1">
            <a:spLocks/>
          </p:cNvSpPr>
          <p:nvPr/>
        </p:nvSpPr>
        <p:spPr>
          <a:xfrm>
            <a:off x="0" y="586118"/>
            <a:ext cx="9125588" cy="703043"/>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3200" dirty="0" smtClean="0">
                <a:solidFill>
                  <a:schemeClr val="bg2">
                    <a:lumMod val="75000"/>
                  </a:schemeClr>
                </a:solidFill>
                <a:latin typeface="+mj-lt"/>
              </a:rPr>
              <a:t>Model </a:t>
            </a:r>
            <a:r>
              <a:rPr lang="nb-NO" sz="3200" dirty="0" err="1" smtClean="0">
                <a:solidFill>
                  <a:schemeClr val="bg2">
                    <a:lumMod val="75000"/>
                  </a:schemeClr>
                </a:solidFill>
                <a:latin typeface="+mj-lt"/>
              </a:rPr>
              <a:t>Performance</a:t>
            </a:r>
            <a:r>
              <a:rPr lang="nb-NO" sz="3200" dirty="0" smtClean="0">
                <a:solidFill>
                  <a:schemeClr val="bg2">
                    <a:lumMod val="75000"/>
                  </a:schemeClr>
                </a:solidFill>
                <a:latin typeface="+mj-lt"/>
              </a:rPr>
              <a:t> </a:t>
            </a:r>
            <a:r>
              <a:rPr lang="nb-NO" sz="3200" dirty="0" err="1" smtClean="0">
                <a:solidFill>
                  <a:schemeClr val="bg2">
                    <a:lumMod val="75000"/>
                  </a:schemeClr>
                </a:solidFill>
                <a:latin typeface="+mj-lt"/>
              </a:rPr>
              <a:t>Metrics</a:t>
            </a:r>
            <a:endParaRPr lang="nb-NO" sz="3200" dirty="0">
              <a:solidFill>
                <a:schemeClr val="bg2">
                  <a:lumMod val="75000"/>
                </a:schemeClr>
              </a:solidFill>
              <a:latin typeface="+mj-lt"/>
            </a:endParaRPr>
          </a:p>
        </p:txBody>
      </p:sp>
    </p:spTree>
    <p:extLst>
      <p:ext uri="{BB962C8B-B14F-4D97-AF65-F5344CB8AC3E}">
        <p14:creationId xmlns:p14="http://schemas.microsoft.com/office/powerpoint/2010/main" val="24628222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9151" y="928461"/>
            <a:ext cx="8971352" cy="4312938"/>
            <a:chOff x="657299" y="1643599"/>
            <a:chExt cx="8011513" cy="3693611"/>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9654"/>
            <a:stretch/>
          </p:blipFill>
          <p:spPr>
            <a:xfrm>
              <a:off x="657299" y="1643599"/>
              <a:ext cx="8011513" cy="3693611"/>
            </a:xfrm>
            <a:prstGeom prst="rect">
              <a:avLst/>
            </a:prstGeom>
          </p:spPr>
        </p:pic>
        <p:sp>
          <p:nvSpPr>
            <p:cNvPr id="11" name="TextBox 10"/>
            <p:cNvSpPr txBox="1"/>
            <p:nvPr/>
          </p:nvSpPr>
          <p:spPr>
            <a:xfrm>
              <a:off x="6539096" y="1897336"/>
              <a:ext cx="899160" cy="369332"/>
            </a:xfrm>
            <a:prstGeom prst="rect">
              <a:avLst/>
            </a:prstGeom>
            <a:noFill/>
          </p:spPr>
          <p:txBody>
            <a:bodyPr wrap="square" rtlCol="0">
              <a:spAutoFit/>
            </a:bodyPr>
            <a:lstStyle/>
            <a:p>
              <a:r>
                <a:rPr lang="nb-NO" dirty="0" err="1" smtClean="0">
                  <a:solidFill>
                    <a:srgbClr val="FF0000"/>
                  </a:solidFill>
                </a:rPr>
                <a:t>worse</a:t>
              </a:r>
              <a:endParaRPr lang="en-US" dirty="0">
                <a:solidFill>
                  <a:srgbClr val="FF0000"/>
                </a:solidFill>
              </a:endParaRPr>
            </a:p>
          </p:txBody>
        </p:sp>
        <p:sp>
          <p:nvSpPr>
            <p:cNvPr id="12" name="Rectangle 11"/>
            <p:cNvSpPr/>
            <p:nvPr/>
          </p:nvSpPr>
          <p:spPr>
            <a:xfrm>
              <a:off x="7177270" y="2266668"/>
              <a:ext cx="687339" cy="222151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3" name="Rectangle 12"/>
            <p:cNvSpPr/>
            <p:nvPr/>
          </p:nvSpPr>
          <p:spPr>
            <a:xfrm>
              <a:off x="6370098" y="2266668"/>
              <a:ext cx="385567" cy="2765600"/>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TextBox 4"/>
            <p:cNvSpPr txBox="1"/>
            <p:nvPr/>
          </p:nvSpPr>
          <p:spPr>
            <a:xfrm>
              <a:off x="6543290" y="4369511"/>
              <a:ext cx="899160" cy="369332"/>
            </a:xfrm>
            <a:prstGeom prst="rect">
              <a:avLst/>
            </a:prstGeom>
            <a:noFill/>
          </p:spPr>
          <p:txBody>
            <a:bodyPr wrap="square" rtlCol="0">
              <a:spAutoFit/>
            </a:bodyPr>
            <a:lstStyle/>
            <a:p>
              <a:r>
                <a:rPr lang="nb-NO" dirty="0" err="1" smtClean="0">
                  <a:solidFill>
                    <a:schemeClr val="tx2">
                      <a:lumMod val="60000"/>
                      <a:lumOff val="40000"/>
                    </a:schemeClr>
                  </a:solidFill>
                </a:rPr>
                <a:t>better</a:t>
              </a:r>
              <a:endParaRPr lang="en-US" dirty="0">
                <a:solidFill>
                  <a:schemeClr val="tx2">
                    <a:lumMod val="60000"/>
                    <a:lumOff val="40000"/>
                  </a:schemeClr>
                </a:solidFill>
              </a:endParaRPr>
            </a:p>
          </p:txBody>
        </p:sp>
      </p:grpSp>
      <p:sp>
        <p:nvSpPr>
          <p:cNvPr id="7" name="TextBox 6"/>
          <p:cNvSpPr txBox="1"/>
          <p:nvPr/>
        </p:nvSpPr>
        <p:spPr>
          <a:xfrm>
            <a:off x="395536" y="5267380"/>
            <a:ext cx="8012948" cy="996127"/>
          </a:xfrm>
          <a:prstGeom prst="rect">
            <a:avLst/>
          </a:prstGeom>
          <a:noFill/>
          <a:ln>
            <a:noFill/>
          </a:ln>
        </p:spPr>
        <p:txBody>
          <a:bodyPr vert="horz" wrap="square" lIns="90000" tIns="45000" rIns="90000" bIns="45000" anchorCtr="0" compatLnSpc="0">
            <a:spAutoFit/>
          </a:bodyPr>
          <a:lstStyle/>
          <a:p>
            <a:pPr marL="342900" marR="0" lvl="0" indent="-342900" rtl="0" hangingPunct="0">
              <a:lnSpc>
                <a:spcPct val="100000"/>
              </a:lnSpc>
              <a:spcBef>
                <a:spcPts val="0"/>
              </a:spcBef>
              <a:spcAft>
                <a:spcPts val="575"/>
              </a:spcAft>
              <a:buSzPct val="66000"/>
              <a:buFont typeface="Arial" panose="020B0604020202020204" pitchFamily="34" charset="0"/>
              <a:buChar char="•"/>
              <a:tabLst/>
            </a:pPr>
            <a:r>
              <a:rPr lang="de-DE" sz="1600" b="1" i="0" u="none" strike="noStrike" kern="1200" dirty="0" smtClean="0">
                <a:ln>
                  <a:noFill/>
                </a:ln>
                <a:solidFill>
                  <a:schemeClr val="accent5">
                    <a:lumMod val="75000"/>
                    <a:lumOff val="25000"/>
                  </a:schemeClr>
                </a:solidFill>
                <a:ea typeface="DejaVu Sans" pitchFamily="2"/>
                <a:cs typeface="DejaVu Sans" pitchFamily="2"/>
              </a:rPr>
              <a:t> </a:t>
            </a:r>
            <a:r>
              <a:rPr lang="de-DE" sz="1600" b="1" i="0" u="none" strike="noStrike" kern="1200" dirty="0" err="1" smtClean="0">
                <a:ln>
                  <a:noFill/>
                </a:ln>
                <a:solidFill>
                  <a:schemeClr val="accent5">
                    <a:lumMod val="75000"/>
                    <a:lumOff val="25000"/>
                  </a:schemeClr>
                </a:solidFill>
                <a:ea typeface="DejaVu Sans" pitchFamily="2"/>
                <a:cs typeface="DejaVu Sans" pitchFamily="2"/>
              </a:rPr>
              <a:t>Differences</a:t>
            </a:r>
            <a:r>
              <a:rPr lang="de-DE" sz="1600" b="1" i="0" u="none" strike="noStrike" kern="1200" dirty="0" smtClean="0">
                <a:ln>
                  <a:noFill/>
                </a:ln>
                <a:solidFill>
                  <a:schemeClr val="accent5">
                    <a:lumMod val="75000"/>
                    <a:lumOff val="25000"/>
                  </a:schemeClr>
                </a:solidFill>
                <a:ea typeface="DejaVu Sans" pitchFamily="2"/>
                <a:cs typeface="DejaVu Sans" pitchFamily="2"/>
              </a:rPr>
              <a:t> </a:t>
            </a:r>
            <a:r>
              <a:rPr lang="de-DE" sz="1600" b="1" i="0" u="none" strike="noStrike" kern="1200" dirty="0" err="1">
                <a:ln>
                  <a:noFill/>
                </a:ln>
                <a:solidFill>
                  <a:schemeClr val="accent5">
                    <a:lumMod val="75000"/>
                    <a:lumOff val="25000"/>
                  </a:schemeClr>
                </a:solidFill>
                <a:ea typeface="DejaVu Sans" pitchFamily="2"/>
                <a:cs typeface="DejaVu Sans" pitchFamily="2"/>
              </a:rPr>
              <a:t>between</a:t>
            </a:r>
            <a:r>
              <a:rPr lang="de-DE" sz="1600" b="1" i="0" u="none" strike="noStrike" kern="1200" dirty="0">
                <a:ln>
                  <a:noFill/>
                </a:ln>
                <a:solidFill>
                  <a:schemeClr val="accent5">
                    <a:lumMod val="75000"/>
                    <a:lumOff val="25000"/>
                  </a:schemeClr>
                </a:solidFill>
                <a:ea typeface="DejaVu Sans" pitchFamily="2"/>
                <a:cs typeface="DejaVu Sans" pitchFamily="2"/>
              </a:rPr>
              <a:t> </a:t>
            </a:r>
            <a:r>
              <a:rPr lang="de-DE" sz="1600" b="1" i="0" u="none" strike="noStrike" kern="1200" dirty="0" err="1">
                <a:ln>
                  <a:noFill/>
                </a:ln>
                <a:solidFill>
                  <a:schemeClr val="accent5">
                    <a:lumMod val="75000"/>
                    <a:lumOff val="25000"/>
                  </a:schemeClr>
                </a:solidFill>
                <a:ea typeface="DejaVu Sans" pitchFamily="2"/>
                <a:cs typeface="DejaVu Sans" pitchFamily="2"/>
              </a:rPr>
              <a:t>reanalyses</a:t>
            </a:r>
            <a:r>
              <a:rPr lang="de-DE" sz="1600" b="1" i="0" u="none" strike="noStrike" kern="1200" dirty="0">
                <a:ln>
                  <a:noFill/>
                </a:ln>
                <a:solidFill>
                  <a:schemeClr val="accent5">
                    <a:lumMod val="75000"/>
                    <a:lumOff val="25000"/>
                  </a:schemeClr>
                </a:solidFill>
                <a:ea typeface="DejaVu Sans" pitchFamily="2"/>
                <a:cs typeface="DejaVu Sans" pitchFamily="2"/>
              </a:rPr>
              <a:t> </a:t>
            </a:r>
            <a:r>
              <a:rPr lang="de-DE" sz="1600" b="0" i="0" u="none" strike="noStrike" kern="1200" dirty="0" err="1">
                <a:ln>
                  <a:noFill/>
                </a:ln>
                <a:solidFill>
                  <a:schemeClr val="accent5">
                    <a:lumMod val="75000"/>
                    <a:lumOff val="25000"/>
                  </a:schemeClr>
                </a:solidFill>
                <a:ea typeface="DejaVu Sans" pitchFamily="2"/>
                <a:cs typeface="DejaVu Sans" pitchFamily="2"/>
              </a:rPr>
              <a:t>can</a:t>
            </a:r>
            <a:r>
              <a:rPr lang="de-DE" sz="1600" b="0" i="0" u="none" strike="noStrike" kern="1200" dirty="0">
                <a:ln>
                  <a:noFill/>
                </a:ln>
                <a:solidFill>
                  <a:schemeClr val="accent5">
                    <a:lumMod val="75000"/>
                    <a:lumOff val="25000"/>
                  </a:schemeClr>
                </a:solidFill>
                <a:ea typeface="DejaVu Sans" pitchFamily="2"/>
                <a:cs typeface="DejaVu Sans" pitchFamily="2"/>
              </a:rPr>
              <a:t> </a:t>
            </a:r>
            <a:r>
              <a:rPr lang="de-DE" sz="1600" b="0" i="0" u="none" strike="noStrike" kern="1200" dirty="0" err="1">
                <a:ln>
                  <a:noFill/>
                </a:ln>
                <a:solidFill>
                  <a:schemeClr val="accent5">
                    <a:lumMod val="75000"/>
                    <a:lumOff val="25000"/>
                  </a:schemeClr>
                </a:solidFill>
                <a:ea typeface="DejaVu Sans" pitchFamily="2"/>
                <a:cs typeface="DejaVu Sans" pitchFamily="2"/>
              </a:rPr>
              <a:t>be</a:t>
            </a:r>
            <a:r>
              <a:rPr lang="de-DE" sz="1600" b="0" i="0" u="none" strike="noStrike" kern="1200" dirty="0">
                <a:ln>
                  <a:noFill/>
                </a:ln>
                <a:solidFill>
                  <a:schemeClr val="accent5">
                    <a:lumMod val="75000"/>
                    <a:lumOff val="25000"/>
                  </a:schemeClr>
                </a:solidFill>
                <a:ea typeface="DejaVu Sans" pitchFamily="2"/>
                <a:cs typeface="DejaVu Sans" pitchFamily="2"/>
              </a:rPr>
              <a:t> </a:t>
            </a:r>
            <a:r>
              <a:rPr lang="de-DE" sz="1600" b="0" i="0" u="none" strike="noStrike" kern="1200" dirty="0" err="1">
                <a:ln>
                  <a:noFill/>
                </a:ln>
                <a:solidFill>
                  <a:schemeClr val="accent5">
                    <a:lumMod val="75000"/>
                    <a:lumOff val="25000"/>
                  </a:schemeClr>
                </a:solidFill>
                <a:ea typeface="DejaVu Sans" pitchFamily="2"/>
                <a:cs typeface="DejaVu Sans" pitchFamily="2"/>
              </a:rPr>
              <a:t>as</a:t>
            </a:r>
            <a:r>
              <a:rPr lang="de-DE" sz="1600" b="0" i="0" u="none" strike="noStrike" kern="1200" dirty="0">
                <a:ln>
                  <a:noFill/>
                </a:ln>
                <a:solidFill>
                  <a:schemeClr val="accent5">
                    <a:lumMod val="75000"/>
                    <a:lumOff val="25000"/>
                  </a:schemeClr>
                </a:solidFill>
                <a:ea typeface="DejaVu Sans" pitchFamily="2"/>
                <a:cs typeface="DejaVu Sans" pitchFamily="2"/>
              </a:rPr>
              <a:t> large </a:t>
            </a:r>
            <a:r>
              <a:rPr lang="de-DE" sz="1600" b="0" i="0" u="none" strike="noStrike" kern="1200" dirty="0" err="1">
                <a:ln>
                  <a:noFill/>
                </a:ln>
                <a:solidFill>
                  <a:schemeClr val="accent5">
                    <a:lumMod val="75000"/>
                    <a:lumOff val="25000"/>
                  </a:schemeClr>
                </a:solidFill>
                <a:ea typeface="DejaVu Sans" pitchFamily="2"/>
                <a:cs typeface="DejaVu Sans" pitchFamily="2"/>
              </a:rPr>
              <a:t>as</a:t>
            </a:r>
            <a:r>
              <a:rPr lang="de-DE" sz="1600" b="0" i="0" u="none" strike="noStrike" kern="1200" dirty="0">
                <a:ln>
                  <a:noFill/>
                </a:ln>
                <a:solidFill>
                  <a:schemeClr val="accent5">
                    <a:lumMod val="75000"/>
                    <a:lumOff val="25000"/>
                  </a:schemeClr>
                </a:solidFill>
                <a:ea typeface="DejaVu Sans" pitchFamily="2"/>
                <a:cs typeface="DejaVu Sans" pitchFamily="2"/>
              </a:rPr>
              <a:t> </a:t>
            </a:r>
            <a:r>
              <a:rPr lang="de-DE" sz="1600" b="0" i="0" u="none" strike="noStrike" kern="1200" dirty="0" err="1">
                <a:ln>
                  <a:noFill/>
                </a:ln>
                <a:solidFill>
                  <a:schemeClr val="accent5">
                    <a:lumMod val="75000"/>
                    <a:lumOff val="25000"/>
                  </a:schemeClr>
                </a:solidFill>
                <a:ea typeface="DejaVu Sans" pitchFamily="2"/>
                <a:cs typeface="DejaVu Sans" pitchFamily="2"/>
              </a:rPr>
              <a:t>intermodel</a:t>
            </a:r>
            <a:r>
              <a:rPr lang="de-DE" sz="1600" b="0" i="0" u="none" strike="noStrike" kern="1200" dirty="0">
                <a:ln>
                  <a:noFill/>
                </a:ln>
                <a:solidFill>
                  <a:schemeClr val="accent5">
                    <a:lumMod val="75000"/>
                    <a:lumOff val="25000"/>
                  </a:schemeClr>
                </a:solidFill>
                <a:ea typeface="DejaVu Sans" pitchFamily="2"/>
                <a:cs typeface="DejaVu Sans" pitchFamily="2"/>
              </a:rPr>
              <a:t> </a:t>
            </a:r>
            <a:r>
              <a:rPr lang="de-DE" sz="1600" b="0" i="0" u="none" strike="noStrike" kern="1200" dirty="0" err="1" smtClean="0">
                <a:ln>
                  <a:noFill/>
                </a:ln>
                <a:solidFill>
                  <a:schemeClr val="accent5">
                    <a:lumMod val="75000"/>
                    <a:lumOff val="25000"/>
                  </a:schemeClr>
                </a:solidFill>
                <a:ea typeface="DejaVu Sans" pitchFamily="2"/>
                <a:cs typeface="DejaVu Sans" pitchFamily="2"/>
              </a:rPr>
              <a:t>spread</a:t>
            </a:r>
            <a:endParaRPr lang="de-DE" sz="1600" b="0" i="0" u="none" strike="noStrike" kern="1200" dirty="0" smtClean="0">
              <a:ln>
                <a:noFill/>
              </a:ln>
              <a:solidFill>
                <a:schemeClr val="accent5">
                  <a:lumMod val="75000"/>
                  <a:lumOff val="25000"/>
                </a:schemeClr>
              </a:solidFill>
              <a:ea typeface="DejaVu Sans" pitchFamily="2"/>
              <a:cs typeface="DejaVu Sans" pitchFamily="2"/>
            </a:endParaRPr>
          </a:p>
          <a:p>
            <a:pPr marL="342900" marR="0" lvl="0" indent="-342900" rtl="0" hangingPunct="0">
              <a:lnSpc>
                <a:spcPct val="100000"/>
              </a:lnSpc>
              <a:spcBef>
                <a:spcPts val="0"/>
              </a:spcBef>
              <a:spcAft>
                <a:spcPts val="575"/>
              </a:spcAft>
              <a:buSzPct val="66000"/>
              <a:buFont typeface="Arial" panose="020B0604020202020204" pitchFamily="34" charset="0"/>
              <a:buChar char="•"/>
              <a:tabLst/>
            </a:pPr>
            <a:r>
              <a:rPr lang="de-DE" sz="1600" dirty="0">
                <a:solidFill>
                  <a:schemeClr val="accent5">
                    <a:lumMod val="75000"/>
                    <a:lumOff val="25000"/>
                  </a:schemeClr>
                </a:solidFill>
                <a:ea typeface="DejaVu Sans" pitchFamily="2"/>
                <a:cs typeface="DejaVu Sans" pitchFamily="2"/>
              </a:rPr>
              <a:t> </a:t>
            </a:r>
            <a:r>
              <a:rPr lang="de-DE" sz="1600" dirty="0" smtClean="0">
                <a:solidFill>
                  <a:schemeClr val="accent5">
                    <a:lumMod val="75000"/>
                    <a:lumOff val="25000"/>
                  </a:schemeClr>
                </a:solidFill>
                <a:ea typeface="DejaVu Sans" pitchFamily="2"/>
                <a:cs typeface="DejaVu Sans" pitchFamily="2"/>
              </a:rPr>
              <a:t>Need </a:t>
            </a:r>
            <a:r>
              <a:rPr lang="de-DE" sz="1600" dirty="0" err="1" smtClean="0">
                <a:solidFill>
                  <a:schemeClr val="accent5">
                    <a:lumMod val="75000"/>
                    <a:lumOff val="25000"/>
                  </a:schemeClr>
                </a:solidFill>
                <a:ea typeface="DejaVu Sans" pitchFamily="2"/>
                <a:cs typeface="DejaVu Sans" pitchFamily="2"/>
              </a:rPr>
              <a:t>for</a:t>
            </a:r>
            <a:r>
              <a:rPr lang="de-DE" sz="1600" dirty="0" smtClean="0">
                <a:solidFill>
                  <a:schemeClr val="accent5">
                    <a:lumMod val="75000"/>
                    <a:lumOff val="25000"/>
                  </a:schemeClr>
                </a:solidFill>
                <a:ea typeface="DejaVu Sans" pitchFamily="2"/>
                <a:cs typeface="DejaVu Sans" pitchFamily="2"/>
              </a:rPr>
              <a:t> </a:t>
            </a:r>
            <a:r>
              <a:rPr lang="de-DE" sz="1600" dirty="0" err="1" smtClean="0">
                <a:solidFill>
                  <a:schemeClr val="accent5">
                    <a:lumMod val="75000"/>
                    <a:lumOff val="25000"/>
                  </a:schemeClr>
                </a:solidFill>
                <a:ea typeface="DejaVu Sans" pitchFamily="2"/>
                <a:cs typeface="DejaVu Sans" pitchFamily="2"/>
              </a:rPr>
              <a:t>better</a:t>
            </a:r>
            <a:r>
              <a:rPr lang="de-DE" sz="1600" dirty="0" smtClean="0">
                <a:solidFill>
                  <a:schemeClr val="accent5">
                    <a:lumMod val="75000"/>
                    <a:lumOff val="25000"/>
                  </a:schemeClr>
                </a:solidFill>
                <a:ea typeface="DejaVu Sans" pitchFamily="2"/>
                <a:cs typeface="DejaVu Sans" pitchFamily="2"/>
              </a:rPr>
              <a:t> global </a:t>
            </a:r>
            <a:r>
              <a:rPr lang="de-DE" sz="1600" b="1" dirty="0" err="1" smtClean="0">
                <a:solidFill>
                  <a:schemeClr val="accent5">
                    <a:lumMod val="75000"/>
                    <a:lumOff val="25000"/>
                  </a:schemeClr>
                </a:solidFill>
                <a:ea typeface="DejaVu Sans" pitchFamily="2"/>
                <a:cs typeface="DejaVu Sans" pitchFamily="2"/>
              </a:rPr>
              <a:t>coverage</a:t>
            </a:r>
            <a:r>
              <a:rPr lang="de-DE" sz="1600" b="1" dirty="0" smtClean="0">
                <a:solidFill>
                  <a:schemeClr val="accent5">
                    <a:lumMod val="75000"/>
                    <a:lumOff val="25000"/>
                  </a:schemeClr>
                </a:solidFill>
                <a:ea typeface="DejaVu Sans" pitchFamily="2"/>
                <a:cs typeface="DejaVu Sans" pitchFamily="2"/>
              </a:rPr>
              <a:t> </a:t>
            </a:r>
            <a:r>
              <a:rPr lang="de-DE" sz="1600" b="1" dirty="0" err="1" smtClean="0">
                <a:solidFill>
                  <a:schemeClr val="accent5">
                    <a:lumMod val="75000"/>
                    <a:lumOff val="25000"/>
                  </a:schemeClr>
                </a:solidFill>
                <a:ea typeface="DejaVu Sans" pitchFamily="2"/>
                <a:cs typeface="DejaVu Sans" pitchFamily="2"/>
              </a:rPr>
              <a:t>of</a:t>
            </a:r>
            <a:r>
              <a:rPr lang="de-DE" sz="1600" b="1" dirty="0" smtClean="0">
                <a:solidFill>
                  <a:schemeClr val="accent5">
                    <a:lumMod val="75000"/>
                    <a:lumOff val="25000"/>
                  </a:schemeClr>
                </a:solidFill>
                <a:ea typeface="DejaVu Sans" pitchFamily="2"/>
                <a:cs typeface="DejaVu Sans" pitchFamily="2"/>
              </a:rPr>
              <a:t> </a:t>
            </a:r>
            <a:r>
              <a:rPr lang="de-DE" sz="1600" b="1" dirty="0" err="1" smtClean="0">
                <a:solidFill>
                  <a:schemeClr val="accent5">
                    <a:lumMod val="75000"/>
                    <a:lumOff val="25000"/>
                  </a:schemeClr>
                </a:solidFill>
                <a:ea typeface="DejaVu Sans" pitchFamily="2"/>
                <a:cs typeface="DejaVu Sans" pitchFamily="2"/>
              </a:rPr>
              <a:t>observations</a:t>
            </a:r>
            <a:r>
              <a:rPr lang="de-DE" sz="1600" b="1" dirty="0" smtClean="0">
                <a:solidFill>
                  <a:schemeClr val="accent5">
                    <a:lumMod val="75000"/>
                    <a:lumOff val="25000"/>
                  </a:schemeClr>
                </a:solidFill>
                <a:ea typeface="DejaVu Sans" pitchFamily="2"/>
                <a:cs typeface="DejaVu Sans" pitchFamily="2"/>
              </a:rPr>
              <a:t> </a:t>
            </a:r>
            <a:r>
              <a:rPr lang="de-DE" sz="1600" dirty="0" err="1" smtClean="0">
                <a:solidFill>
                  <a:schemeClr val="accent5">
                    <a:lumMod val="75000"/>
                    <a:lumOff val="25000"/>
                  </a:schemeClr>
                </a:solidFill>
                <a:ea typeface="DejaVu Sans" pitchFamily="2"/>
                <a:cs typeface="DejaVu Sans" pitchFamily="2"/>
              </a:rPr>
              <a:t>and</a:t>
            </a:r>
            <a:r>
              <a:rPr lang="de-DE" sz="1600" dirty="0" smtClean="0">
                <a:solidFill>
                  <a:schemeClr val="accent5">
                    <a:lumMod val="75000"/>
                    <a:lumOff val="25000"/>
                  </a:schemeClr>
                </a:solidFill>
                <a:ea typeface="DejaVu Sans" pitchFamily="2"/>
                <a:cs typeface="DejaVu Sans" pitchFamily="2"/>
              </a:rPr>
              <a:t> </a:t>
            </a:r>
            <a:r>
              <a:rPr lang="de-DE" sz="1600" dirty="0" err="1" smtClean="0">
                <a:solidFill>
                  <a:schemeClr val="accent5">
                    <a:lumMod val="75000"/>
                    <a:lumOff val="25000"/>
                  </a:schemeClr>
                </a:solidFill>
                <a:ea typeface="DejaVu Sans" pitchFamily="2"/>
                <a:cs typeface="DejaVu Sans" pitchFamily="2"/>
              </a:rPr>
              <a:t>improvement</a:t>
            </a:r>
            <a:r>
              <a:rPr lang="de-DE" sz="1600" dirty="0" smtClean="0">
                <a:solidFill>
                  <a:schemeClr val="accent5">
                    <a:lumMod val="75000"/>
                    <a:lumOff val="25000"/>
                  </a:schemeClr>
                </a:solidFill>
                <a:ea typeface="DejaVu Sans" pitchFamily="2"/>
                <a:cs typeface="DejaVu Sans" pitchFamily="2"/>
              </a:rPr>
              <a:t> </a:t>
            </a:r>
            <a:r>
              <a:rPr lang="de-DE" sz="1600" dirty="0" err="1" smtClean="0">
                <a:solidFill>
                  <a:schemeClr val="accent5">
                    <a:lumMod val="75000"/>
                    <a:lumOff val="25000"/>
                  </a:schemeClr>
                </a:solidFill>
                <a:ea typeface="DejaVu Sans" pitchFamily="2"/>
                <a:cs typeface="DejaVu Sans" pitchFamily="2"/>
              </a:rPr>
              <a:t>of</a:t>
            </a:r>
            <a:r>
              <a:rPr lang="de-DE" sz="1600" dirty="0" smtClean="0">
                <a:solidFill>
                  <a:schemeClr val="accent5">
                    <a:lumMod val="75000"/>
                    <a:lumOff val="25000"/>
                  </a:schemeClr>
                </a:solidFill>
                <a:ea typeface="DejaVu Sans" pitchFamily="2"/>
                <a:cs typeface="DejaVu Sans" pitchFamily="2"/>
              </a:rPr>
              <a:t> </a:t>
            </a:r>
            <a:r>
              <a:rPr lang="de-DE" sz="1600" dirty="0" err="1" smtClean="0">
                <a:solidFill>
                  <a:schemeClr val="accent5">
                    <a:lumMod val="75000"/>
                    <a:lumOff val="25000"/>
                  </a:schemeClr>
                </a:solidFill>
                <a:ea typeface="DejaVu Sans" pitchFamily="2"/>
                <a:cs typeface="DejaVu Sans" pitchFamily="2"/>
              </a:rPr>
              <a:t>reanalysis</a:t>
            </a:r>
            <a:r>
              <a:rPr lang="de-DE" sz="1600" dirty="0" smtClean="0">
                <a:solidFill>
                  <a:schemeClr val="accent5">
                    <a:lumMod val="75000"/>
                    <a:lumOff val="25000"/>
                  </a:schemeClr>
                </a:solidFill>
                <a:ea typeface="DejaVu Sans" pitchFamily="2"/>
                <a:cs typeface="DejaVu Sans" pitchFamily="2"/>
              </a:rPr>
              <a:t> </a:t>
            </a:r>
            <a:r>
              <a:rPr lang="de-DE" sz="1600" dirty="0" err="1" smtClean="0">
                <a:solidFill>
                  <a:schemeClr val="accent5">
                    <a:lumMod val="75000"/>
                    <a:lumOff val="25000"/>
                  </a:schemeClr>
                </a:solidFill>
                <a:ea typeface="DejaVu Sans" pitchFamily="2"/>
                <a:cs typeface="DejaVu Sans" pitchFamily="2"/>
              </a:rPr>
              <a:t>products</a:t>
            </a:r>
            <a:endParaRPr lang="de-DE" sz="1600" dirty="0" smtClean="0">
              <a:solidFill>
                <a:schemeClr val="accent5">
                  <a:lumMod val="75000"/>
                  <a:lumOff val="25000"/>
                </a:schemeClr>
              </a:solidFill>
              <a:ea typeface="DejaVu Sans" pitchFamily="2"/>
              <a:cs typeface="DejaVu Sans" pitchFamily="2"/>
            </a:endParaRPr>
          </a:p>
          <a:p>
            <a:pPr marL="342900" lvl="0" indent="-342900" hangingPunct="0">
              <a:spcBef>
                <a:spcPts val="0"/>
              </a:spcBef>
              <a:spcAft>
                <a:spcPts val="575"/>
              </a:spcAft>
              <a:buSzPct val="66000"/>
              <a:buFont typeface="Arial" panose="020B0604020202020204" pitchFamily="34" charset="0"/>
              <a:buChar char="•"/>
            </a:pPr>
            <a:r>
              <a:rPr lang="de-DE" sz="1600" dirty="0">
                <a:solidFill>
                  <a:schemeClr val="accent5">
                    <a:lumMod val="75000"/>
                    <a:lumOff val="25000"/>
                  </a:schemeClr>
                </a:solidFill>
                <a:ea typeface="DejaVu Sans" pitchFamily="2"/>
                <a:cs typeface="DejaVu Sans" pitchFamily="2"/>
              </a:rPr>
              <a:t>Model </a:t>
            </a:r>
            <a:r>
              <a:rPr lang="de-DE" sz="1600" dirty="0" err="1">
                <a:solidFill>
                  <a:schemeClr val="accent5">
                    <a:lumMod val="75000"/>
                    <a:lumOff val="25000"/>
                  </a:schemeClr>
                </a:solidFill>
                <a:ea typeface="DejaVu Sans" pitchFamily="2"/>
                <a:cs typeface="DejaVu Sans" pitchFamily="2"/>
              </a:rPr>
              <a:t>and</a:t>
            </a:r>
            <a:r>
              <a:rPr lang="de-DE" sz="1600" dirty="0">
                <a:solidFill>
                  <a:schemeClr val="accent5">
                    <a:lumMod val="75000"/>
                    <a:lumOff val="25000"/>
                  </a:schemeClr>
                </a:solidFill>
                <a:ea typeface="DejaVu Sans" pitchFamily="2"/>
                <a:cs typeface="DejaVu Sans" pitchFamily="2"/>
              </a:rPr>
              <a:t> </a:t>
            </a:r>
            <a:r>
              <a:rPr lang="de-DE" sz="1600" dirty="0" err="1">
                <a:solidFill>
                  <a:schemeClr val="accent5">
                    <a:lumMod val="75000"/>
                    <a:lumOff val="25000"/>
                  </a:schemeClr>
                </a:solidFill>
                <a:ea typeface="DejaVu Sans" pitchFamily="2"/>
                <a:cs typeface="DejaVu Sans" pitchFamily="2"/>
              </a:rPr>
              <a:t>reanalysis</a:t>
            </a:r>
            <a:r>
              <a:rPr lang="de-DE" sz="1600" b="1" dirty="0">
                <a:solidFill>
                  <a:schemeClr val="accent5">
                    <a:lumMod val="75000"/>
                    <a:lumOff val="25000"/>
                  </a:schemeClr>
                </a:solidFill>
                <a:ea typeface="DejaVu Sans" pitchFamily="2"/>
                <a:cs typeface="DejaVu Sans" pitchFamily="2"/>
              </a:rPr>
              <a:t> </a:t>
            </a:r>
            <a:r>
              <a:rPr lang="de-DE" sz="1600" b="1" dirty="0" err="1">
                <a:solidFill>
                  <a:schemeClr val="accent5">
                    <a:lumMod val="75000"/>
                    <a:lumOff val="25000"/>
                  </a:schemeClr>
                </a:solidFill>
                <a:ea typeface="DejaVu Sans" pitchFamily="2"/>
                <a:cs typeface="DejaVu Sans" pitchFamily="2"/>
              </a:rPr>
              <a:t>performance</a:t>
            </a:r>
            <a:r>
              <a:rPr lang="de-DE" sz="1600" b="1" dirty="0">
                <a:solidFill>
                  <a:schemeClr val="accent5">
                    <a:lumMod val="75000"/>
                    <a:lumOff val="25000"/>
                  </a:schemeClr>
                </a:solidFill>
                <a:ea typeface="DejaVu Sans" pitchFamily="2"/>
                <a:cs typeface="DejaVu Sans" pitchFamily="2"/>
              </a:rPr>
              <a:t> </a:t>
            </a:r>
            <a:r>
              <a:rPr lang="de-DE" sz="1600" b="1" dirty="0" err="1">
                <a:solidFill>
                  <a:schemeClr val="accent5">
                    <a:lumMod val="75000"/>
                    <a:lumOff val="25000"/>
                  </a:schemeClr>
                </a:solidFill>
                <a:ea typeface="DejaVu Sans" pitchFamily="2"/>
                <a:cs typeface="DejaVu Sans" pitchFamily="2"/>
              </a:rPr>
              <a:t>depends</a:t>
            </a:r>
            <a:r>
              <a:rPr lang="de-DE" sz="1600" b="1" dirty="0">
                <a:solidFill>
                  <a:schemeClr val="accent5">
                    <a:lumMod val="75000"/>
                    <a:lumOff val="25000"/>
                  </a:schemeClr>
                </a:solidFill>
                <a:ea typeface="DejaVu Sans" pitchFamily="2"/>
                <a:cs typeface="DejaVu Sans" pitchFamily="2"/>
              </a:rPr>
              <a:t> on </a:t>
            </a:r>
            <a:r>
              <a:rPr lang="de-DE" sz="1600" b="1" dirty="0" err="1" smtClean="0">
                <a:solidFill>
                  <a:schemeClr val="accent5">
                    <a:lumMod val="75000"/>
                    <a:lumOff val="25000"/>
                  </a:schemeClr>
                </a:solidFill>
                <a:ea typeface="DejaVu Sans" pitchFamily="2"/>
                <a:cs typeface="DejaVu Sans" pitchFamily="2"/>
              </a:rPr>
              <a:t>region</a:t>
            </a:r>
            <a:r>
              <a:rPr lang="de-DE" sz="1600" b="1" dirty="0" smtClean="0">
                <a:solidFill>
                  <a:schemeClr val="accent5">
                    <a:lumMod val="75000"/>
                    <a:lumOff val="25000"/>
                  </a:schemeClr>
                </a:solidFill>
                <a:ea typeface="DejaVu Sans" pitchFamily="2"/>
                <a:cs typeface="DejaVu Sans" pitchFamily="2"/>
              </a:rPr>
              <a:t> </a:t>
            </a:r>
            <a:r>
              <a:rPr lang="de-DE" sz="1600" b="1" dirty="0" err="1" smtClean="0">
                <a:solidFill>
                  <a:schemeClr val="accent5">
                    <a:lumMod val="75000"/>
                    <a:lumOff val="25000"/>
                  </a:schemeClr>
                </a:solidFill>
                <a:ea typeface="DejaVu Sans" pitchFamily="2"/>
                <a:cs typeface="DejaVu Sans" pitchFamily="2"/>
              </a:rPr>
              <a:t>and</a:t>
            </a:r>
            <a:r>
              <a:rPr lang="de-DE" sz="1600" b="1" dirty="0" smtClean="0">
                <a:solidFill>
                  <a:schemeClr val="accent5">
                    <a:lumMod val="75000"/>
                    <a:lumOff val="25000"/>
                  </a:schemeClr>
                </a:solidFill>
                <a:ea typeface="DejaVu Sans" pitchFamily="2"/>
                <a:cs typeface="DejaVu Sans" pitchFamily="2"/>
              </a:rPr>
              <a:t> </a:t>
            </a:r>
            <a:r>
              <a:rPr lang="de-DE" sz="1600" b="1" dirty="0" err="1" smtClean="0">
                <a:solidFill>
                  <a:schemeClr val="accent5">
                    <a:lumMod val="75000"/>
                    <a:lumOff val="25000"/>
                  </a:schemeClr>
                </a:solidFill>
                <a:ea typeface="DejaVu Sans" pitchFamily="2"/>
                <a:cs typeface="DejaVu Sans" pitchFamily="2"/>
              </a:rPr>
              <a:t>index</a:t>
            </a:r>
            <a:r>
              <a:rPr lang="de-DE" sz="1600" b="1" dirty="0" smtClean="0">
                <a:solidFill>
                  <a:schemeClr val="accent5">
                    <a:lumMod val="75000"/>
                    <a:lumOff val="25000"/>
                  </a:schemeClr>
                </a:solidFill>
                <a:ea typeface="DejaVu Sans" pitchFamily="2"/>
                <a:cs typeface="DejaVu Sans" pitchFamily="2"/>
              </a:rPr>
              <a:t> </a:t>
            </a:r>
            <a:r>
              <a:rPr lang="de-DE" sz="1600" dirty="0" err="1">
                <a:solidFill>
                  <a:schemeClr val="accent5">
                    <a:lumMod val="75000"/>
                    <a:lumOff val="25000"/>
                  </a:schemeClr>
                </a:solidFill>
                <a:ea typeface="DejaVu Sans" pitchFamily="2"/>
                <a:cs typeface="DejaVu Sans" pitchFamily="2"/>
              </a:rPr>
              <a:t>under</a:t>
            </a:r>
            <a:r>
              <a:rPr lang="de-DE" sz="1600" dirty="0">
                <a:solidFill>
                  <a:schemeClr val="accent5">
                    <a:lumMod val="75000"/>
                    <a:lumOff val="25000"/>
                  </a:schemeClr>
                </a:solidFill>
                <a:ea typeface="DejaVu Sans" pitchFamily="2"/>
                <a:cs typeface="DejaVu Sans" pitchFamily="2"/>
              </a:rPr>
              <a:t> </a:t>
            </a:r>
            <a:r>
              <a:rPr lang="de-DE" sz="1600" dirty="0" err="1">
                <a:solidFill>
                  <a:schemeClr val="accent5">
                    <a:lumMod val="75000"/>
                    <a:lumOff val="25000"/>
                  </a:schemeClr>
                </a:solidFill>
                <a:ea typeface="DejaVu Sans" pitchFamily="2"/>
                <a:cs typeface="DejaVu Sans" pitchFamily="2"/>
              </a:rPr>
              <a:t>consideration</a:t>
            </a:r>
            <a:endParaRPr lang="de-DE" sz="1600" i="0" u="none" strike="noStrike" kern="1200" dirty="0">
              <a:ln>
                <a:noFill/>
              </a:ln>
              <a:solidFill>
                <a:schemeClr val="accent5">
                  <a:lumMod val="75000"/>
                  <a:lumOff val="25000"/>
                </a:schemeClr>
              </a:solidFill>
              <a:ea typeface="DejaVu Sans" pitchFamily="2"/>
              <a:cs typeface="DejaVu Sans" pitchFamily="2"/>
            </a:endParaRPr>
          </a:p>
        </p:txBody>
      </p:sp>
      <p:sp>
        <p:nvSpPr>
          <p:cNvPr id="3" name="TextBox 2"/>
          <p:cNvSpPr txBox="1"/>
          <p:nvPr/>
        </p:nvSpPr>
        <p:spPr>
          <a:xfrm>
            <a:off x="6712266" y="4740145"/>
            <a:ext cx="2197442" cy="261610"/>
          </a:xfrm>
          <a:prstGeom prst="rect">
            <a:avLst/>
          </a:prstGeom>
          <a:noFill/>
        </p:spPr>
        <p:txBody>
          <a:bodyPr wrap="square" rtlCol="0">
            <a:spAutoFit/>
          </a:bodyPr>
          <a:lstStyle/>
          <a:p>
            <a:r>
              <a:rPr lang="en-US" sz="1100" dirty="0">
                <a:solidFill>
                  <a:schemeClr val="tx1">
                    <a:lumMod val="75000"/>
                    <a:lumOff val="25000"/>
                  </a:schemeClr>
                </a:solidFill>
              </a:rPr>
              <a:t>b</a:t>
            </a:r>
            <a:r>
              <a:rPr lang="en-US" sz="1100" dirty="0" smtClean="0">
                <a:solidFill>
                  <a:schemeClr val="tx1">
                    <a:lumMod val="75000"/>
                    <a:lumOff val="25000"/>
                  </a:schemeClr>
                </a:solidFill>
              </a:rPr>
              <a:t>ased on </a:t>
            </a:r>
            <a:r>
              <a:rPr lang="en-US" sz="1100" dirty="0" err="1" smtClean="0">
                <a:solidFill>
                  <a:schemeClr val="tx1">
                    <a:lumMod val="75000"/>
                    <a:lumOff val="25000"/>
                  </a:schemeClr>
                </a:solidFill>
              </a:rPr>
              <a:t>Sillmann</a:t>
            </a:r>
            <a:r>
              <a:rPr lang="en-US" sz="1100" dirty="0" smtClean="0">
                <a:solidFill>
                  <a:schemeClr val="tx1">
                    <a:lumMod val="75000"/>
                    <a:lumOff val="25000"/>
                  </a:schemeClr>
                </a:solidFill>
              </a:rPr>
              <a:t> et al. JGR 2013a</a:t>
            </a:r>
            <a:endParaRPr lang="en-US" sz="1100" dirty="0">
              <a:solidFill>
                <a:schemeClr val="tx1">
                  <a:lumMod val="75000"/>
                  <a:lumOff val="25000"/>
                </a:schemeClr>
              </a:solidFill>
            </a:endParaRPr>
          </a:p>
        </p:txBody>
      </p:sp>
      <p:grpSp>
        <p:nvGrpSpPr>
          <p:cNvPr id="10" name="Group 9"/>
          <p:cNvGrpSpPr/>
          <p:nvPr/>
        </p:nvGrpSpPr>
        <p:grpSpPr>
          <a:xfrm>
            <a:off x="99151" y="2852936"/>
            <a:ext cx="1185061" cy="1355866"/>
            <a:chOff x="7543306" y="2400392"/>
            <a:chExt cx="1448640" cy="1444258"/>
          </a:xfrm>
        </p:grpSpPr>
        <p:pic>
          <p:nvPicPr>
            <p:cNvPr id="6" name="Picture 5"/>
            <p:cNvPicPr>
              <a:picLocks noChangeAspect="1"/>
            </p:cNvPicPr>
            <p:nvPr/>
          </p:nvPicPr>
          <p:blipFill rotWithShape="1">
            <a:blip r:embed="rId4">
              <a:lum/>
              <a:alphaModFix/>
            </a:blip>
            <a:srcRect l="10131" t="6507" r="12831" b="9074"/>
            <a:stretch/>
          </p:blipFill>
          <p:spPr>
            <a:xfrm>
              <a:off x="7543306" y="2647510"/>
              <a:ext cx="1448640" cy="1197140"/>
            </a:xfrm>
            <a:prstGeom prst="rect">
              <a:avLst/>
            </a:prstGeom>
            <a:noFill/>
            <a:ln>
              <a:noFill/>
            </a:ln>
          </p:spPr>
        </p:pic>
        <p:sp>
          <p:nvSpPr>
            <p:cNvPr id="15" name="TextBox 14"/>
            <p:cNvSpPr txBox="1"/>
            <p:nvPr/>
          </p:nvSpPr>
          <p:spPr>
            <a:xfrm>
              <a:off x="7671588" y="2400392"/>
              <a:ext cx="1221269" cy="327842"/>
            </a:xfrm>
            <a:prstGeom prst="rect">
              <a:avLst/>
            </a:prstGeom>
            <a:noFill/>
          </p:spPr>
          <p:txBody>
            <a:bodyPr wrap="square" rtlCol="0">
              <a:spAutoFit/>
            </a:bodyPr>
            <a:lstStyle/>
            <a:p>
              <a:r>
                <a:rPr lang="nb-NO" sz="1400" dirty="0" smtClean="0">
                  <a:solidFill>
                    <a:schemeClr val="tx1">
                      <a:lumMod val="50000"/>
                      <a:lumOff val="50000"/>
                    </a:schemeClr>
                  </a:solidFill>
                </a:rPr>
                <a:t>Reanalyses</a:t>
              </a:r>
              <a:endParaRPr lang="en-US" sz="1400" dirty="0">
                <a:solidFill>
                  <a:schemeClr val="tx1">
                    <a:lumMod val="50000"/>
                    <a:lumOff val="50000"/>
                  </a:schemeClr>
                </a:solidFill>
              </a:endParaRPr>
            </a:p>
          </p:txBody>
        </p:sp>
      </p:grpSp>
      <p:sp>
        <p:nvSpPr>
          <p:cNvPr id="17" name="TextBox 16"/>
          <p:cNvSpPr txBox="1"/>
          <p:nvPr/>
        </p:nvSpPr>
        <p:spPr>
          <a:xfrm>
            <a:off x="1" y="0"/>
            <a:ext cx="6685630" cy="369332"/>
          </a:xfrm>
          <a:prstGeom prst="rect">
            <a:avLst/>
          </a:prstGeom>
          <a:noFill/>
        </p:spPr>
        <p:txBody>
          <a:bodyPr wrap="square" rtlCol="0">
            <a:spAutoFit/>
          </a:bodyPr>
          <a:lstStyle/>
          <a:p>
            <a:r>
              <a:rPr lang="nb-NO" dirty="0">
                <a:solidFill>
                  <a:schemeClr val="tx2">
                    <a:lumMod val="75000"/>
                  </a:schemeClr>
                </a:solidFill>
              </a:rPr>
              <a:t>2</a:t>
            </a:r>
            <a:r>
              <a:rPr lang="nb-NO" dirty="0" smtClean="0">
                <a:solidFill>
                  <a:schemeClr val="tx2">
                    <a:lumMod val="75000"/>
                  </a:schemeClr>
                </a:solidFill>
              </a:rPr>
              <a:t>. </a:t>
            </a:r>
            <a:r>
              <a:rPr lang="nb-NO" dirty="0">
                <a:solidFill>
                  <a:schemeClr val="tx2">
                    <a:lumMod val="75000"/>
                  </a:schemeClr>
                </a:solidFill>
              </a:rPr>
              <a:t>Model E</a:t>
            </a:r>
            <a:r>
              <a:rPr lang="nb-NO" dirty="0" smtClean="0">
                <a:solidFill>
                  <a:schemeClr val="tx2">
                    <a:lumMod val="75000"/>
                  </a:schemeClr>
                </a:solidFill>
              </a:rPr>
              <a:t>valuation</a:t>
            </a:r>
            <a:endParaRPr lang="en-US" dirty="0">
              <a:solidFill>
                <a:schemeClr val="tx2">
                  <a:lumMod val="75000"/>
                </a:schemeClr>
              </a:solidFill>
            </a:endParaRPr>
          </a:p>
        </p:txBody>
      </p:sp>
      <p:sp>
        <p:nvSpPr>
          <p:cNvPr id="9" name="TextBox 8"/>
          <p:cNvSpPr txBox="1"/>
          <p:nvPr/>
        </p:nvSpPr>
        <p:spPr>
          <a:xfrm>
            <a:off x="7642428" y="2388372"/>
            <a:ext cx="1154510" cy="1477328"/>
          </a:xfrm>
          <a:prstGeom prst="rect">
            <a:avLst/>
          </a:prstGeom>
          <a:noFill/>
        </p:spPr>
        <p:txBody>
          <a:bodyPr wrap="square" rtlCol="0">
            <a:spAutoFit/>
          </a:bodyPr>
          <a:lstStyle/>
          <a:p>
            <a:r>
              <a:rPr lang="nb-NO" b="1" dirty="0" err="1" smtClean="0"/>
              <a:t>Root</a:t>
            </a:r>
            <a:r>
              <a:rPr lang="nb-NO" b="1" dirty="0" smtClean="0"/>
              <a:t> </a:t>
            </a:r>
            <a:r>
              <a:rPr lang="nb-NO" b="1" dirty="0" err="1" smtClean="0"/>
              <a:t>Mean</a:t>
            </a:r>
            <a:r>
              <a:rPr lang="nb-NO" b="1" dirty="0" smtClean="0"/>
              <a:t> </a:t>
            </a:r>
            <a:r>
              <a:rPr lang="nb-NO" b="1" dirty="0" err="1" smtClean="0"/>
              <a:t>Square</a:t>
            </a:r>
            <a:r>
              <a:rPr lang="nb-NO" b="1" dirty="0" smtClean="0"/>
              <a:t> </a:t>
            </a:r>
            <a:r>
              <a:rPr lang="nb-NO" b="1" dirty="0" err="1" smtClean="0"/>
              <a:t>Error</a:t>
            </a:r>
            <a:r>
              <a:rPr lang="nb-NO" b="1" dirty="0" smtClean="0"/>
              <a:t> (RMSE)</a:t>
            </a:r>
            <a:endParaRPr lang="en-US" b="1" dirty="0"/>
          </a:p>
        </p:txBody>
      </p:sp>
      <p:sp>
        <p:nvSpPr>
          <p:cNvPr id="16" name="Title 1"/>
          <p:cNvSpPr txBox="1">
            <a:spLocks/>
          </p:cNvSpPr>
          <p:nvPr/>
        </p:nvSpPr>
        <p:spPr>
          <a:xfrm>
            <a:off x="0" y="586118"/>
            <a:ext cx="9125588" cy="703043"/>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3200" dirty="0" smtClean="0">
                <a:solidFill>
                  <a:schemeClr val="bg2">
                    <a:lumMod val="75000"/>
                  </a:schemeClr>
                </a:solidFill>
                <a:latin typeface="+mj-lt"/>
              </a:rPr>
              <a:t>IPCC </a:t>
            </a:r>
            <a:r>
              <a:rPr lang="nb-NO" sz="3200" dirty="0">
                <a:solidFill>
                  <a:schemeClr val="bg2">
                    <a:lumMod val="75000"/>
                  </a:schemeClr>
                </a:solidFill>
                <a:latin typeface="+mj-lt"/>
              </a:rPr>
              <a:t>AR5 </a:t>
            </a:r>
            <a:r>
              <a:rPr lang="nb-NO" sz="3200" dirty="0" smtClean="0">
                <a:solidFill>
                  <a:schemeClr val="bg2">
                    <a:lumMod val="75000"/>
                  </a:schemeClr>
                </a:solidFill>
                <a:latin typeface="+mj-lt"/>
              </a:rPr>
              <a:t>WGI</a:t>
            </a:r>
            <a:endParaRPr lang="nb-NO" sz="3200" dirty="0">
              <a:solidFill>
                <a:schemeClr val="bg2">
                  <a:lumMod val="75000"/>
                </a:schemeClr>
              </a:solidFill>
              <a:latin typeface="+mj-lt"/>
            </a:endParaRPr>
          </a:p>
        </p:txBody>
      </p:sp>
    </p:spTree>
    <p:extLst>
      <p:ext uri="{BB962C8B-B14F-4D97-AF65-F5344CB8AC3E}">
        <p14:creationId xmlns:p14="http://schemas.microsoft.com/office/powerpoint/2010/main" val="275386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6983" y="1367133"/>
            <a:ext cx="4824537" cy="4390876"/>
            <a:chOff x="18000" y="845456"/>
            <a:chExt cx="4824537" cy="4390876"/>
          </a:xfrm>
        </p:grpSpPr>
        <p:grpSp>
          <p:nvGrpSpPr>
            <p:cNvPr id="19" name="Group 18"/>
            <p:cNvGrpSpPr/>
            <p:nvPr/>
          </p:nvGrpSpPr>
          <p:grpSpPr>
            <a:xfrm>
              <a:off x="18000" y="845456"/>
              <a:ext cx="4824537" cy="4390876"/>
              <a:chOff x="0" y="2070000"/>
              <a:chExt cx="5074920" cy="4471560"/>
            </a:xfrm>
          </p:grpSpPr>
          <p:pic>
            <p:nvPicPr>
              <p:cNvPr id="21" name="Picture 20"/>
              <p:cNvPicPr>
                <a:picLocks noChangeAspect="1"/>
              </p:cNvPicPr>
              <p:nvPr/>
            </p:nvPicPr>
            <p:blipFill>
              <a:blip r:embed="rId3">
                <a:lum/>
                <a:alphaModFix/>
              </a:blip>
              <a:srcRect/>
              <a:stretch>
                <a:fillRect/>
              </a:stretch>
            </p:blipFill>
            <p:spPr>
              <a:xfrm>
                <a:off x="0" y="2070000"/>
                <a:ext cx="5074920" cy="4471560"/>
              </a:xfrm>
              <a:prstGeom prst="rect">
                <a:avLst/>
              </a:prstGeom>
              <a:noFill/>
              <a:ln>
                <a:noFill/>
              </a:ln>
            </p:spPr>
          </p:pic>
          <p:sp>
            <p:nvSpPr>
              <p:cNvPr id="22" name="TextBox 21"/>
              <p:cNvSpPr txBox="1"/>
              <p:nvPr/>
            </p:nvSpPr>
            <p:spPr>
              <a:xfrm>
                <a:off x="1084680" y="2093760"/>
                <a:ext cx="2971800" cy="346320"/>
              </a:xfrm>
              <a:prstGeom prst="rect">
                <a:avLst/>
              </a:prstGeom>
              <a:solidFill>
                <a:srgbClr val="FFFFFF"/>
              </a:solid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de-DE" sz="1800" b="1" i="0" u="none" strike="noStrike" kern="1200" dirty="0" err="1">
                    <a:ln>
                      <a:noFill/>
                    </a:ln>
                    <a:latin typeface="Liberation Sans" pitchFamily="18"/>
                    <a:ea typeface="DejaVu Sans" pitchFamily="2"/>
                    <a:cs typeface="DejaVu Sans" pitchFamily="2"/>
                  </a:rPr>
                  <a:t>Coldest</a:t>
                </a:r>
                <a:r>
                  <a:rPr lang="de-DE" sz="1800" b="1" i="0" u="none" strike="noStrike" kern="1200" dirty="0">
                    <a:ln>
                      <a:noFill/>
                    </a:ln>
                    <a:latin typeface="Liberation Sans" pitchFamily="18"/>
                    <a:ea typeface="DejaVu Sans" pitchFamily="2"/>
                    <a:cs typeface="DejaVu Sans" pitchFamily="2"/>
                  </a:rPr>
                  <a:t> </a:t>
                </a:r>
                <a:r>
                  <a:rPr lang="de-DE" sz="1800" b="1" i="0" u="none" strike="noStrike" kern="1200" dirty="0" err="1">
                    <a:ln>
                      <a:noFill/>
                    </a:ln>
                    <a:latin typeface="Liberation Sans" pitchFamily="18"/>
                    <a:ea typeface="DejaVu Sans" pitchFamily="2"/>
                    <a:cs typeface="DejaVu Sans" pitchFamily="2"/>
                  </a:rPr>
                  <a:t>daily</a:t>
                </a:r>
                <a:r>
                  <a:rPr lang="de-DE" sz="1800" b="1" i="0" u="none" strike="noStrike" kern="1200" dirty="0">
                    <a:ln>
                      <a:noFill/>
                    </a:ln>
                    <a:latin typeface="Liberation Sans" pitchFamily="18"/>
                    <a:ea typeface="DejaVu Sans" pitchFamily="2"/>
                    <a:cs typeface="DejaVu Sans" pitchFamily="2"/>
                  </a:rPr>
                  <a:t> </a:t>
                </a:r>
                <a:r>
                  <a:rPr lang="de-DE" sz="1800" b="1" i="0" u="none" strike="noStrike" kern="1200" dirty="0" err="1">
                    <a:ln>
                      <a:noFill/>
                    </a:ln>
                    <a:latin typeface="Liberation Sans" pitchFamily="18"/>
                    <a:ea typeface="DejaVu Sans" pitchFamily="2"/>
                    <a:cs typeface="DejaVu Sans" pitchFamily="2"/>
                  </a:rPr>
                  <a:t>Tmin</a:t>
                </a:r>
                <a:r>
                  <a:rPr lang="de-DE" sz="1800" b="1" i="0" u="none" strike="noStrike" kern="1200" dirty="0">
                    <a:ln>
                      <a:noFill/>
                    </a:ln>
                    <a:latin typeface="Liberation Sans" pitchFamily="18"/>
                    <a:ea typeface="DejaVu Sans" pitchFamily="2"/>
                    <a:cs typeface="DejaVu Sans" pitchFamily="2"/>
                  </a:rPr>
                  <a:t> (</a:t>
                </a:r>
                <a:r>
                  <a:rPr lang="de-DE" sz="1800" b="1" i="0" u="none" strike="noStrike" kern="1200" dirty="0" err="1">
                    <a:ln>
                      <a:noFill/>
                    </a:ln>
                    <a:latin typeface="Liberation Sans" pitchFamily="18"/>
                    <a:ea typeface="DejaVu Sans" pitchFamily="2"/>
                    <a:cs typeface="DejaVu Sans" pitchFamily="2"/>
                  </a:rPr>
                  <a:t>TNn</a:t>
                </a:r>
                <a:r>
                  <a:rPr lang="de-DE" sz="1800" b="1" i="0" u="none" strike="noStrike" kern="1200" dirty="0">
                    <a:ln>
                      <a:noFill/>
                    </a:ln>
                    <a:latin typeface="Liberation Sans" pitchFamily="18"/>
                    <a:ea typeface="DejaVu Sans" pitchFamily="2"/>
                    <a:cs typeface="DejaVu Sans" pitchFamily="2"/>
                  </a:rPr>
                  <a:t>)</a:t>
                </a:r>
              </a:p>
            </p:txBody>
          </p:sp>
        </p:grpSp>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48" y="1268760"/>
              <a:ext cx="13716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3" name="Group 22"/>
          <p:cNvGrpSpPr/>
          <p:nvPr/>
        </p:nvGrpSpPr>
        <p:grpSpPr>
          <a:xfrm>
            <a:off x="4488975" y="1365521"/>
            <a:ext cx="4661208" cy="4343916"/>
            <a:chOff x="4499992" y="836712"/>
            <a:chExt cx="4661208" cy="4343916"/>
          </a:xfrm>
        </p:grpSpPr>
        <p:grpSp>
          <p:nvGrpSpPr>
            <p:cNvPr id="24" name="Group 23"/>
            <p:cNvGrpSpPr/>
            <p:nvPr/>
          </p:nvGrpSpPr>
          <p:grpSpPr>
            <a:xfrm>
              <a:off x="4499992" y="836712"/>
              <a:ext cx="4661208" cy="4343916"/>
              <a:chOff x="4447296" y="1116000"/>
              <a:chExt cx="4661208" cy="4343916"/>
            </a:xfrm>
          </p:grpSpPr>
          <p:pic>
            <p:nvPicPr>
              <p:cNvPr id="26" name="Picture 25"/>
              <p:cNvPicPr>
                <a:picLocks noChangeAspect="1"/>
              </p:cNvPicPr>
              <p:nvPr/>
            </p:nvPicPr>
            <p:blipFill rotWithShape="1">
              <a:blip r:embed="rId5">
                <a:lum/>
                <a:alphaModFix/>
              </a:blip>
              <a:srcRect r="9966"/>
              <a:stretch/>
            </p:blipFill>
            <p:spPr>
              <a:xfrm>
                <a:off x="4447296" y="1116000"/>
                <a:ext cx="4661208" cy="4343916"/>
              </a:xfrm>
              <a:prstGeom prst="rect">
                <a:avLst/>
              </a:prstGeom>
              <a:noFill/>
              <a:ln>
                <a:noFill/>
              </a:ln>
            </p:spPr>
          </p:pic>
          <p:sp>
            <p:nvSpPr>
              <p:cNvPr id="27" name="TextBox 26"/>
              <p:cNvSpPr txBox="1"/>
              <p:nvPr/>
            </p:nvSpPr>
            <p:spPr>
              <a:xfrm>
                <a:off x="5518687" y="1124744"/>
                <a:ext cx="2902503" cy="356336"/>
              </a:xfrm>
              <a:prstGeom prst="rect">
                <a:avLst/>
              </a:prstGeom>
              <a:solidFill>
                <a:srgbClr val="FFFFFF"/>
              </a:solid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de-DE" b="1" dirty="0" err="1" smtClean="0">
                    <a:latin typeface="Liberation Sans" pitchFamily="18"/>
                    <a:ea typeface="DejaVu Sans" pitchFamily="2"/>
                    <a:cs typeface="DejaVu Sans" pitchFamily="2"/>
                  </a:rPr>
                  <a:t>Warmest</a:t>
                </a:r>
                <a:r>
                  <a:rPr lang="de-DE" sz="1800" b="1" i="0" u="none" strike="noStrike" kern="1200" dirty="0" smtClean="0">
                    <a:ln>
                      <a:noFill/>
                    </a:ln>
                    <a:latin typeface="Liberation Sans" pitchFamily="18"/>
                    <a:ea typeface="DejaVu Sans" pitchFamily="2"/>
                    <a:cs typeface="DejaVu Sans" pitchFamily="2"/>
                  </a:rPr>
                  <a:t> </a:t>
                </a:r>
                <a:r>
                  <a:rPr lang="de-DE" sz="1800" b="1" i="0" u="none" strike="noStrike" kern="1200" dirty="0" err="1">
                    <a:ln>
                      <a:noFill/>
                    </a:ln>
                    <a:latin typeface="Liberation Sans" pitchFamily="18"/>
                    <a:ea typeface="DejaVu Sans" pitchFamily="2"/>
                    <a:cs typeface="DejaVu Sans" pitchFamily="2"/>
                  </a:rPr>
                  <a:t>daily</a:t>
                </a:r>
                <a:r>
                  <a:rPr lang="de-DE" sz="1800" b="1" i="0" u="none" strike="noStrike" kern="1200" dirty="0">
                    <a:ln>
                      <a:noFill/>
                    </a:ln>
                    <a:latin typeface="Liberation Sans" pitchFamily="18"/>
                    <a:ea typeface="DejaVu Sans" pitchFamily="2"/>
                    <a:cs typeface="DejaVu Sans" pitchFamily="2"/>
                  </a:rPr>
                  <a:t> </a:t>
                </a:r>
                <a:r>
                  <a:rPr lang="de-DE" sz="1800" b="1" i="0" u="none" strike="noStrike" kern="1200" dirty="0" err="1" smtClean="0">
                    <a:ln>
                      <a:noFill/>
                    </a:ln>
                    <a:latin typeface="Liberation Sans" pitchFamily="18"/>
                    <a:ea typeface="DejaVu Sans" pitchFamily="2"/>
                    <a:cs typeface="DejaVu Sans" pitchFamily="2"/>
                  </a:rPr>
                  <a:t>Tmax</a:t>
                </a:r>
                <a:r>
                  <a:rPr lang="de-DE" sz="1800" b="1" i="0" u="none" strike="noStrike" kern="1200" dirty="0" smtClean="0">
                    <a:ln>
                      <a:noFill/>
                    </a:ln>
                    <a:latin typeface="Liberation Sans" pitchFamily="18"/>
                    <a:ea typeface="DejaVu Sans" pitchFamily="2"/>
                    <a:cs typeface="DejaVu Sans" pitchFamily="2"/>
                  </a:rPr>
                  <a:t> </a:t>
                </a:r>
                <a:r>
                  <a:rPr lang="de-DE" sz="1800" b="1" i="0" u="none" strike="noStrike" kern="1200" dirty="0">
                    <a:ln>
                      <a:noFill/>
                    </a:ln>
                    <a:latin typeface="Liberation Sans" pitchFamily="18"/>
                    <a:ea typeface="DejaVu Sans" pitchFamily="2"/>
                    <a:cs typeface="DejaVu Sans" pitchFamily="2"/>
                  </a:rPr>
                  <a:t>(</a:t>
                </a:r>
                <a:r>
                  <a:rPr lang="de-DE" sz="1800" b="1" i="0" u="none" strike="noStrike" kern="1200" dirty="0" err="1" smtClean="0">
                    <a:ln>
                      <a:noFill/>
                    </a:ln>
                    <a:latin typeface="Liberation Sans" pitchFamily="18"/>
                    <a:ea typeface="DejaVu Sans" pitchFamily="2"/>
                    <a:cs typeface="DejaVu Sans" pitchFamily="2"/>
                  </a:rPr>
                  <a:t>TXx</a:t>
                </a:r>
                <a:r>
                  <a:rPr lang="de-DE" sz="1800" b="1" i="0" u="none" strike="noStrike" kern="1200" dirty="0" smtClean="0">
                    <a:ln>
                      <a:noFill/>
                    </a:ln>
                    <a:latin typeface="Liberation Sans" pitchFamily="18"/>
                    <a:ea typeface="DejaVu Sans" pitchFamily="2"/>
                    <a:cs typeface="DejaVu Sans" pitchFamily="2"/>
                  </a:rPr>
                  <a:t>)</a:t>
                </a:r>
                <a:endParaRPr lang="de-DE" sz="1800" b="1" i="0" u="none" strike="noStrike" kern="1200" dirty="0">
                  <a:ln>
                    <a:noFill/>
                  </a:ln>
                  <a:latin typeface="Liberation Sans" pitchFamily="18"/>
                  <a:ea typeface="DejaVu Sans" pitchFamily="2"/>
                  <a:cs typeface="DejaVu Sans" pitchFamily="2"/>
                </a:endParaRPr>
              </a:p>
            </p:txBody>
          </p:sp>
        </p:grpSp>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1268760"/>
              <a:ext cx="13716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itle 1"/>
          <p:cNvSpPr txBox="1">
            <a:spLocks/>
          </p:cNvSpPr>
          <p:nvPr/>
        </p:nvSpPr>
        <p:spPr>
          <a:xfrm>
            <a:off x="0" y="586118"/>
            <a:ext cx="9125588" cy="703043"/>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3200" dirty="0" err="1" smtClean="0">
                <a:solidFill>
                  <a:schemeClr val="bg2">
                    <a:lumMod val="75000"/>
                  </a:schemeClr>
                </a:solidFill>
                <a:latin typeface="+mj-lt"/>
              </a:rPr>
              <a:t>Absolute</a:t>
            </a:r>
            <a:r>
              <a:rPr lang="nb-NO" sz="3200" dirty="0" smtClean="0">
                <a:solidFill>
                  <a:schemeClr val="bg2">
                    <a:lumMod val="75000"/>
                  </a:schemeClr>
                </a:solidFill>
                <a:latin typeface="+mj-lt"/>
              </a:rPr>
              <a:t> </a:t>
            </a:r>
            <a:r>
              <a:rPr lang="nb-NO" sz="3200" dirty="0" err="1" smtClean="0">
                <a:solidFill>
                  <a:schemeClr val="bg2">
                    <a:lumMod val="75000"/>
                  </a:schemeClr>
                </a:solidFill>
                <a:latin typeface="+mj-lt"/>
              </a:rPr>
              <a:t>Difference</a:t>
            </a:r>
            <a:endParaRPr lang="nb-NO" sz="3200" dirty="0">
              <a:solidFill>
                <a:schemeClr val="bg2">
                  <a:lumMod val="75000"/>
                </a:schemeClr>
              </a:solidFill>
              <a:latin typeface="+mj-lt"/>
            </a:endParaRPr>
          </a:p>
        </p:txBody>
      </p:sp>
      <p:sp>
        <p:nvSpPr>
          <p:cNvPr id="17" name="TextBox 16"/>
          <p:cNvSpPr txBox="1"/>
          <p:nvPr/>
        </p:nvSpPr>
        <p:spPr>
          <a:xfrm>
            <a:off x="1" y="0"/>
            <a:ext cx="6685630" cy="369332"/>
          </a:xfrm>
          <a:prstGeom prst="rect">
            <a:avLst/>
          </a:prstGeom>
          <a:noFill/>
        </p:spPr>
        <p:txBody>
          <a:bodyPr wrap="square" rtlCol="0">
            <a:spAutoFit/>
          </a:bodyPr>
          <a:lstStyle/>
          <a:p>
            <a:r>
              <a:rPr lang="nb-NO" dirty="0">
                <a:solidFill>
                  <a:schemeClr val="tx2">
                    <a:lumMod val="75000"/>
                  </a:schemeClr>
                </a:solidFill>
              </a:rPr>
              <a:t>2</a:t>
            </a:r>
            <a:r>
              <a:rPr lang="nb-NO" dirty="0" smtClean="0">
                <a:solidFill>
                  <a:schemeClr val="tx2">
                    <a:lumMod val="75000"/>
                  </a:schemeClr>
                </a:solidFill>
              </a:rPr>
              <a:t>. </a:t>
            </a:r>
            <a:r>
              <a:rPr lang="nb-NO" dirty="0">
                <a:solidFill>
                  <a:schemeClr val="tx2">
                    <a:lumMod val="75000"/>
                  </a:schemeClr>
                </a:solidFill>
              </a:rPr>
              <a:t>Model </a:t>
            </a:r>
            <a:r>
              <a:rPr lang="nb-NO" dirty="0" smtClean="0">
                <a:solidFill>
                  <a:schemeClr val="tx2">
                    <a:lumMod val="75000"/>
                  </a:schemeClr>
                </a:solidFill>
              </a:rPr>
              <a:t>Evaluation</a:t>
            </a:r>
            <a:endParaRPr lang="en-US" dirty="0">
              <a:solidFill>
                <a:schemeClr val="tx2">
                  <a:lumMod val="75000"/>
                </a:schemeClr>
              </a:solidFill>
            </a:endParaRPr>
          </a:p>
        </p:txBody>
      </p:sp>
      <p:sp>
        <p:nvSpPr>
          <p:cNvPr id="2" name="Rectangle 1"/>
          <p:cNvSpPr/>
          <p:nvPr/>
        </p:nvSpPr>
        <p:spPr>
          <a:xfrm>
            <a:off x="395536" y="5811981"/>
            <a:ext cx="2269083" cy="338554"/>
          </a:xfrm>
          <a:prstGeom prst="rect">
            <a:avLst/>
          </a:prstGeom>
        </p:spPr>
        <p:txBody>
          <a:bodyPr wrap="none">
            <a:spAutoFit/>
          </a:bodyPr>
          <a:lstStyle/>
          <a:p>
            <a:r>
              <a:rPr lang="en-US" sz="1600" dirty="0" err="1">
                <a:solidFill>
                  <a:schemeClr val="tx1">
                    <a:lumMod val="75000"/>
                    <a:lumOff val="25000"/>
                  </a:schemeClr>
                </a:solidFill>
              </a:rPr>
              <a:t>Sillmann</a:t>
            </a:r>
            <a:r>
              <a:rPr lang="en-US" sz="1600" dirty="0">
                <a:solidFill>
                  <a:schemeClr val="tx1">
                    <a:lumMod val="75000"/>
                    <a:lumOff val="25000"/>
                  </a:schemeClr>
                </a:solidFill>
              </a:rPr>
              <a:t> et al. JGR 2013a</a:t>
            </a:r>
          </a:p>
        </p:txBody>
      </p:sp>
    </p:spTree>
    <p:extLst>
      <p:ext uri="{BB962C8B-B14F-4D97-AF65-F5344CB8AC3E}">
        <p14:creationId xmlns:p14="http://schemas.microsoft.com/office/powerpoint/2010/main" val="226918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8503"/>
          <a:stretch/>
        </p:blipFill>
        <p:spPr>
          <a:xfrm>
            <a:off x="254493" y="1899833"/>
            <a:ext cx="4392488" cy="3481573"/>
          </a:xfrm>
          <a:prstGeom prst="rect">
            <a:avLst/>
          </a:prstGeom>
        </p:spPr>
      </p:pic>
      <p:sp>
        <p:nvSpPr>
          <p:cNvPr id="22" name="TextBox 21"/>
          <p:cNvSpPr txBox="1"/>
          <p:nvPr/>
        </p:nvSpPr>
        <p:spPr>
          <a:xfrm>
            <a:off x="1038148" y="1390464"/>
            <a:ext cx="2825179" cy="340071"/>
          </a:xfrm>
          <a:prstGeom prst="rect">
            <a:avLst/>
          </a:prstGeom>
          <a:solidFill>
            <a:srgbClr val="FFFFFF"/>
          </a:solid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de-DE" sz="1800" b="1" i="0" u="none" strike="noStrike" kern="1200" dirty="0" err="1">
                <a:ln>
                  <a:noFill/>
                </a:ln>
                <a:latin typeface="Liberation Sans" pitchFamily="18"/>
                <a:ea typeface="DejaVu Sans" pitchFamily="2"/>
                <a:cs typeface="DejaVu Sans" pitchFamily="2"/>
              </a:rPr>
              <a:t>Coldest</a:t>
            </a:r>
            <a:r>
              <a:rPr lang="de-DE" sz="1800" b="1" i="0" u="none" strike="noStrike" kern="1200" dirty="0">
                <a:ln>
                  <a:noFill/>
                </a:ln>
                <a:latin typeface="Liberation Sans" pitchFamily="18"/>
                <a:ea typeface="DejaVu Sans" pitchFamily="2"/>
                <a:cs typeface="DejaVu Sans" pitchFamily="2"/>
              </a:rPr>
              <a:t> </a:t>
            </a:r>
            <a:r>
              <a:rPr lang="de-DE" sz="1800" b="1" i="0" u="none" strike="noStrike" kern="1200" dirty="0" err="1">
                <a:ln>
                  <a:noFill/>
                </a:ln>
                <a:latin typeface="Liberation Sans" pitchFamily="18"/>
                <a:ea typeface="DejaVu Sans" pitchFamily="2"/>
                <a:cs typeface="DejaVu Sans" pitchFamily="2"/>
              </a:rPr>
              <a:t>daily</a:t>
            </a:r>
            <a:r>
              <a:rPr lang="de-DE" sz="1800" b="1" i="0" u="none" strike="noStrike" kern="1200" dirty="0">
                <a:ln>
                  <a:noFill/>
                </a:ln>
                <a:latin typeface="Liberation Sans" pitchFamily="18"/>
                <a:ea typeface="DejaVu Sans" pitchFamily="2"/>
                <a:cs typeface="DejaVu Sans" pitchFamily="2"/>
              </a:rPr>
              <a:t> </a:t>
            </a:r>
            <a:r>
              <a:rPr lang="de-DE" sz="1800" b="1" i="0" u="none" strike="noStrike" kern="1200" dirty="0" err="1">
                <a:ln>
                  <a:noFill/>
                </a:ln>
                <a:latin typeface="Liberation Sans" pitchFamily="18"/>
                <a:ea typeface="DejaVu Sans" pitchFamily="2"/>
                <a:cs typeface="DejaVu Sans" pitchFamily="2"/>
              </a:rPr>
              <a:t>Tmin</a:t>
            </a:r>
            <a:r>
              <a:rPr lang="de-DE" sz="1800" b="1" i="0" u="none" strike="noStrike" kern="1200" dirty="0">
                <a:ln>
                  <a:noFill/>
                </a:ln>
                <a:latin typeface="Liberation Sans" pitchFamily="18"/>
                <a:ea typeface="DejaVu Sans" pitchFamily="2"/>
                <a:cs typeface="DejaVu Sans" pitchFamily="2"/>
              </a:rPr>
              <a:t> (</a:t>
            </a:r>
            <a:r>
              <a:rPr lang="de-DE" sz="1800" b="1" i="0" u="none" strike="noStrike" kern="1200" dirty="0" err="1">
                <a:ln>
                  <a:noFill/>
                </a:ln>
                <a:latin typeface="Liberation Sans" pitchFamily="18"/>
                <a:ea typeface="DejaVu Sans" pitchFamily="2"/>
                <a:cs typeface="DejaVu Sans" pitchFamily="2"/>
              </a:rPr>
              <a:t>TNn</a:t>
            </a:r>
            <a:r>
              <a:rPr lang="de-DE" sz="1800" b="1" i="0" u="none" strike="noStrike" kern="1200" dirty="0">
                <a:ln>
                  <a:noFill/>
                </a:ln>
                <a:latin typeface="Liberation Sans" pitchFamily="18"/>
                <a:ea typeface="DejaVu Sans" pitchFamily="2"/>
                <a:cs typeface="DejaVu Sans" pitchFamily="2"/>
              </a:rPr>
              <a:t>)</a:t>
            </a:r>
          </a:p>
        </p:txBody>
      </p:sp>
      <p:sp>
        <p:nvSpPr>
          <p:cNvPr id="27" name="TextBox 26"/>
          <p:cNvSpPr txBox="1"/>
          <p:nvPr/>
        </p:nvSpPr>
        <p:spPr>
          <a:xfrm>
            <a:off x="5560366" y="1374265"/>
            <a:ext cx="2902503" cy="356336"/>
          </a:xfrm>
          <a:prstGeom prst="rect">
            <a:avLst/>
          </a:prstGeom>
          <a:solidFill>
            <a:srgbClr val="FFFFFF"/>
          </a:solid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de-DE" b="1" dirty="0" err="1" smtClean="0">
                <a:latin typeface="Liberation Sans" pitchFamily="18"/>
                <a:ea typeface="DejaVu Sans" pitchFamily="2"/>
                <a:cs typeface="DejaVu Sans" pitchFamily="2"/>
              </a:rPr>
              <a:t>Warmest</a:t>
            </a:r>
            <a:r>
              <a:rPr lang="de-DE" sz="1800" b="1" i="0" u="none" strike="noStrike" kern="1200" dirty="0" smtClean="0">
                <a:ln>
                  <a:noFill/>
                </a:ln>
                <a:latin typeface="Liberation Sans" pitchFamily="18"/>
                <a:ea typeface="DejaVu Sans" pitchFamily="2"/>
                <a:cs typeface="DejaVu Sans" pitchFamily="2"/>
              </a:rPr>
              <a:t> </a:t>
            </a:r>
            <a:r>
              <a:rPr lang="de-DE" sz="1800" b="1" i="0" u="none" strike="noStrike" kern="1200" dirty="0" err="1">
                <a:ln>
                  <a:noFill/>
                </a:ln>
                <a:latin typeface="Liberation Sans" pitchFamily="18"/>
                <a:ea typeface="DejaVu Sans" pitchFamily="2"/>
                <a:cs typeface="DejaVu Sans" pitchFamily="2"/>
              </a:rPr>
              <a:t>daily</a:t>
            </a:r>
            <a:r>
              <a:rPr lang="de-DE" sz="1800" b="1" i="0" u="none" strike="noStrike" kern="1200" dirty="0">
                <a:ln>
                  <a:noFill/>
                </a:ln>
                <a:latin typeface="Liberation Sans" pitchFamily="18"/>
                <a:ea typeface="DejaVu Sans" pitchFamily="2"/>
                <a:cs typeface="DejaVu Sans" pitchFamily="2"/>
              </a:rPr>
              <a:t> </a:t>
            </a:r>
            <a:r>
              <a:rPr lang="de-DE" sz="1800" b="1" i="0" u="none" strike="noStrike" kern="1200" dirty="0" err="1" smtClean="0">
                <a:ln>
                  <a:noFill/>
                </a:ln>
                <a:latin typeface="Liberation Sans" pitchFamily="18"/>
                <a:ea typeface="DejaVu Sans" pitchFamily="2"/>
                <a:cs typeface="DejaVu Sans" pitchFamily="2"/>
              </a:rPr>
              <a:t>Tmax</a:t>
            </a:r>
            <a:r>
              <a:rPr lang="de-DE" sz="1800" b="1" i="0" u="none" strike="noStrike" kern="1200" dirty="0" smtClean="0">
                <a:ln>
                  <a:noFill/>
                </a:ln>
                <a:latin typeface="Liberation Sans" pitchFamily="18"/>
                <a:ea typeface="DejaVu Sans" pitchFamily="2"/>
                <a:cs typeface="DejaVu Sans" pitchFamily="2"/>
              </a:rPr>
              <a:t> </a:t>
            </a:r>
            <a:r>
              <a:rPr lang="de-DE" sz="1800" b="1" i="0" u="none" strike="noStrike" kern="1200" dirty="0">
                <a:ln>
                  <a:noFill/>
                </a:ln>
                <a:latin typeface="Liberation Sans" pitchFamily="18"/>
                <a:ea typeface="DejaVu Sans" pitchFamily="2"/>
                <a:cs typeface="DejaVu Sans" pitchFamily="2"/>
              </a:rPr>
              <a:t>(</a:t>
            </a:r>
            <a:r>
              <a:rPr lang="de-DE" sz="1800" b="1" i="0" u="none" strike="noStrike" kern="1200" dirty="0" err="1" smtClean="0">
                <a:ln>
                  <a:noFill/>
                </a:ln>
                <a:latin typeface="Liberation Sans" pitchFamily="18"/>
                <a:ea typeface="DejaVu Sans" pitchFamily="2"/>
                <a:cs typeface="DejaVu Sans" pitchFamily="2"/>
              </a:rPr>
              <a:t>TXx</a:t>
            </a:r>
            <a:r>
              <a:rPr lang="de-DE" sz="1800" b="1" i="0" u="none" strike="noStrike" kern="1200" dirty="0" smtClean="0">
                <a:ln>
                  <a:noFill/>
                </a:ln>
                <a:latin typeface="Liberation Sans" pitchFamily="18"/>
                <a:ea typeface="DejaVu Sans" pitchFamily="2"/>
                <a:cs typeface="DejaVu Sans" pitchFamily="2"/>
              </a:rPr>
              <a:t>)</a:t>
            </a:r>
            <a:endParaRPr lang="de-DE" sz="1800" b="1" i="0" u="none" strike="noStrike" kern="1200" dirty="0">
              <a:ln>
                <a:noFill/>
              </a:ln>
              <a:latin typeface="Liberation Sans" pitchFamily="18"/>
              <a:ea typeface="DejaVu Sans" pitchFamily="2"/>
              <a:cs typeface="DejaVu Sans" pitchFamily="2"/>
            </a:endParaRPr>
          </a:p>
        </p:txBody>
      </p:sp>
      <p:sp>
        <p:nvSpPr>
          <p:cNvPr id="14" name="Title 1"/>
          <p:cNvSpPr txBox="1">
            <a:spLocks/>
          </p:cNvSpPr>
          <p:nvPr/>
        </p:nvSpPr>
        <p:spPr>
          <a:xfrm>
            <a:off x="0" y="586118"/>
            <a:ext cx="9125588" cy="703043"/>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3200" dirty="0" err="1" smtClean="0">
                <a:solidFill>
                  <a:schemeClr val="bg2">
                    <a:lumMod val="75000"/>
                  </a:schemeClr>
                </a:solidFill>
                <a:latin typeface="+mj-lt"/>
              </a:rPr>
              <a:t>Anomalies</a:t>
            </a:r>
            <a:endParaRPr lang="nb-NO" sz="3200" dirty="0">
              <a:solidFill>
                <a:schemeClr val="bg2">
                  <a:lumMod val="75000"/>
                </a:schemeClr>
              </a:solidFill>
              <a:latin typeface="+mj-lt"/>
            </a:endParaRPr>
          </a:p>
        </p:txBody>
      </p:sp>
      <p:sp>
        <p:nvSpPr>
          <p:cNvPr id="17" name="TextBox 16"/>
          <p:cNvSpPr txBox="1"/>
          <p:nvPr/>
        </p:nvSpPr>
        <p:spPr>
          <a:xfrm>
            <a:off x="1" y="0"/>
            <a:ext cx="6685630" cy="369332"/>
          </a:xfrm>
          <a:prstGeom prst="rect">
            <a:avLst/>
          </a:prstGeom>
          <a:noFill/>
        </p:spPr>
        <p:txBody>
          <a:bodyPr wrap="square" rtlCol="0">
            <a:spAutoFit/>
          </a:bodyPr>
          <a:lstStyle/>
          <a:p>
            <a:r>
              <a:rPr lang="nb-NO" dirty="0">
                <a:solidFill>
                  <a:schemeClr val="tx2">
                    <a:lumMod val="75000"/>
                  </a:schemeClr>
                </a:solidFill>
              </a:rPr>
              <a:t>2</a:t>
            </a:r>
            <a:r>
              <a:rPr lang="nb-NO" dirty="0" smtClean="0">
                <a:solidFill>
                  <a:schemeClr val="tx2">
                    <a:lumMod val="75000"/>
                  </a:schemeClr>
                </a:solidFill>
              </a:rPr>
              <a:t>. </a:t>
            </a:r>
            <a:r>
              <a:rPr lang="nb-NO" dirty="0">
                <a:solidFill>
                  <a:schemeClr val="tx2">
                    <a:lumMod val="75000"/>
                  </a:schemeClr>
                </a:solidFill>
              </a:rPr>
              <a:t>Model </a:t>
            </a:r>
            <a:r>
              <a:rPr lang="nb-NO" dirty="0" smtClean="0">
                <a:solidFill>
                  <a:schemeClr val="tx2">
                    <a:lumMod val="75000"/>
                  </a:schemeClr>
                </a:solidFill>
              </a:rPr>
              <a:t>Evaluation</a:t>
            </a:r>
            <a:endParaRPr lang="en-US" dirty="0">
              <a:solidFill>
                <a:schemeClr val="tx2">
                  <a:lumMod val="75000"/>
                </a:schemeClr>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1952" t="11102"/>
          <a:stretch/>
        </p:blipFill>
        <p:spPr>
          <a:xfrm>
            <a:off x="4993139" y="1857769"/>
            <a:ext cx="4036956" cy="3523637"/>
          </a:xfrm>
          <a:prstGeom prst="rect">
            <a:avLst/>
          </a:prstGeom>
        </p:spPr>
      </p:pic>
      <p:sp>
        <p:nvSpPr>
          <p:cNvPr id="16" name="Rectangle 15"/>
          <p:cNvSpPr/>
          <p:nvPr/>
        </p:nvSpPr>
        <p:spPr>
          <a:xfrm>
            <a:off x="395536" y="5811981"/>
            <a:ext cx="2269083" cy="338554"/>
          </a:xfrm>
          <a:prstGeom prst="rect">
            <a:avLst/>
          </a:prstGeom>
        </p:spPr>
        <p:txBody>
          <a:bodyPr wrap="none">
            <a:spAutoFit/>
          </a:bodyPr>
          <a:lstStyle/>
          <a:p>
            <a:r>
              <a:rPr lang="en-US" sz="1600" dirty="0" err="1">
                <a:solidFill>
                  <a:schemeClr val="tx1">
                    <a:lumMod val="75000"/>
                    <a:lumOff val="25000"/>
                  </a:schemeClr>
                </a:solidFill>
              </a:rPr>
              <a:t>Sillmann</a:t>
            </a:r>
            <a:r>
              <a:rPr lang="en-US" sz="1600" dirty="0">
                <a:solidFill>
                  <a:schemeClr val="tx1">
                    <a:lumMod val="75000"/>
                    <a:lumOff val="25000"/>
                  </a:schemeClr>
                </a:solidFill>
              </a:rPr>
              <a:t> et al. JGR 2013a</a:t>
            </a:r>
          </a:p>
        </p:txBody>
      </p:sp>
    </p:spTree>
    <p:extLst>
      <p:ext uri="{BB962C8B-B14F-4D97-AF65-F5344CB8AC3E}">
        <p14:creationId xmlns:p14="http://schemas.microsoft.com/office/powerpoint/2010/main" val="31233214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1340768"/>
            <a:ext cx="4480948" cy="302540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758131"/>
            <a:ext cx="8964488" cy="3099869"/>
          </a:xfrm>
          <a:prstGeom prst="rect">
            <a:avLst/>
          </a:prstGeom>
        </p:spPr>
      </p:pic>
      <p:sp>
        <p:nvSpPr>
          <p:cNvPr id="4" name="Title 1"/>
          <p:cNvSpPr txBox="1">
            <a:spLocks/>
          </p:cNvSpPr>
          <p:nvPr/>
        </p:nvSpPr>
        <p:spPr>
          <a:xfrm>
            <a:off x="0" y="586118"/>
            <a:ext cx="9125588" cy="703043"/>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3200" dirty="0" smtClean="0">
                <a:solidFill>
                  <a:schemeClr val="bg2">
                    <a:lumMod val="75000"/>
                  </a:schemeClr>
                </a:solidFill>
                <a:latin typeface="+mj-lt"/>
              </a:rPr>
              <a:t>Regional </a:t>
            </a:r>
            <a:r>
              <a:rPr lang="nb-NO" sz="3200" dirty="0" err="1" smtClean="0">
                <a:solidFill>
                  <a:schemeClr val="bg2">
                    <a:lumMod val="75000"/>
                  </a:schemeClr>
                </a:solidFill>
                <a:latin typeface="+mj-lt"/>
              </a:rPr>
              <a:t>Assessment</a:t>
            </a:r>
            <a:endParaRPr lang="nb-NO" sz="3200" dirty="0">
              <a:solidFill>
                <a:schemeClr val="bg2">
                  <a:lumMod val="75000"/>
                </a:schemeClr>
              </a:solidFill>
              <a:latin typeface="+mj-lt"/>
            </a:endParaRPr>
          </a:p>
        </p:txBody>
      </p:sp>
      <p:sp>
        <p:nvSpPr>
          <p:cNvPr id="5" name="TextBox 4"/>
          <p:cNvSpPr txBox="1"/>
          <p:nvPr/>
        </p:nvSpPr>
        <p:spPr>
          <a:xfrm>
            <a:off x="1" y="0"/>
            <a:ext cx="6685630" cy="369332"/>
          </a:xfrm>
          <a:prstGeom prst="rect">
            <a:avLst/>
          </a:prstGeom>
          <a:noFill/>
        </p:spPr>
        <p:txBody>
          <a:bodyPr wrap="square" rtlCol="0">
            <a:spAutoFit/>
          </a:bodyPr>
          <a:lstStyle/>
          <a:p>
            <a:r>
              <a:rPr lang="nb-NO" dirty="0">
                <a:solidFill>
                  <a:schemeClr val="tx2">
                    <a:lumMod val="75000"/>
                  </a:schemeClr>
                </a:solidFill>
              </a:rPr>
              <a:t>2</a:t>
            </a:r>
            <a:r>
              <a:rPr lang="nb-NO" dirty="0" smtClean="0">
                <a:solidFill>
                  <a:schemeClr val="tx2">
                    <a:lumMod val="75000"/>
                  </a:schemeClr>
                </a:solidFill>
              </a:rPr>
              <a:t>. </a:t>
            </a:r>
            <a:r>
              <a:rPr lang="nb-NO" dirty="0">
                <a:solidFill>
                  <a:schemeClr val="tx2">
                    <a:lumMod val="75000"/>
                  </a:schemeClr>
                </a:solidFill>
              </a:rPr>
              <a:t>Model </a:t>
            </a:r>
            <a:r>
              <a:rPr lang="nb-NO" dirty="0" smtClean="0">
                <a:solidFill>
                  <a:schemeClr val="tx2">
                    <a:lumMod val="75000"/>
                  </a:schemeClr>
                </a:solidFill>
              </a:rPr>
              <a:t>Evaluation</a:t>
            </a:r>
            <a:endParaRPr lang="en-US" dirty="0">
              <a:solidFill>
                <a:schemeClr val="tx2">
                  <a:lumMod val="75000"/>
                </a:schemeClr>
              </a:solidFill>
            </a:endParaRPr>
          </a:p>
        </p:txBody>
      </p:sp>
      <p:sp>
        <p:nvSpPr>
          <p:cNvPr id="6" name="Oval 5"/>
          <p:cNvSpPr/>
          <p:nvPr/>
        </p:nvSpPr>
        <p:spPr>
          <a:xfrm>
            <a:off x="1043608" y="4653136"/>
            <a:ext cx="360040" cy="504056"/>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6156175" y="5517232"/>
            <a:ext cx="529456" cy="864096"/>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721506" y="5373216"/>
            <a:ext cx="346438" cy="616570"/>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24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586118"/>
            <a:ext cx="9125588" cy="703043"/>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3200" dirty="0" smtClean="0">
                <a:solidFill>
                  <a:schemeClr val="bg2">
                    <a:lumMod val="75000"/>
                  </a:schemeClr>
                </a:solidFill>
                <a:latin typeface="+mj-lt"/>
              </a:rPr>
              <a:t>Model Evaluation </a:t>
            </a:r>
            <a:r>
              <a:rPr lang="nb-NO" sz="3200" dirty="0" err="1" smtClean="0">
                <a:solidFill>
                  <a:schemeClr val="bg2">
                    <a:lumMod val="75000"/>
                  </a:schemeClr>
                </a:solidFill>
                <a:latin typeface="+mj-lt"/>
              </a:rPr>
              <a:t>using</a:t>
            </a:r>
            <a:r>
              <a:rPr lang="nb-NO" sz="3200" dirty="0" smtClean="0">
                <a:solidFill>
                  <a:schemeClr val="bg2">
                    <a:lumMod val="75000"/>
                  </a:schemeClr>
                </a:solidFill>
                <a:latin typeface="+mj-lt"/>
              </a:rPr>
              <a:t> Proper </a:t>
            </a:r>
            <a:r>
              <a:rPr lang="nb-NO" sz="3200" dirty="0">
                <a:solidFill>
                  <a:schemeClr val="bg2">
                    <a:lumMod val="75000"/>
                  </a:schemeClr>
                </a:solidFill>
                <a:latin typeface="+mj-lt"/>
              </a:rPr>
              <a:t>S</a:t>
            </a:r>
            <a:r>
              <a:rPr lang="nb-NO" sz="3200" dirty="0" smtClean="0">
                <a:solidFill>
                  <a:schemeClr val="bg2">
                    <a:lumMod val="75000"/>
                  </a:schemeClr>
                </a:solidFill>
                <a:latin typeface="+mj-lt"/>
              </a:rPr>
              <a:t>kill </a:t>
            </a:r>
            <a:r>
              <a:rPr lang="nb-NO" sz="3200" dirty="0">
                <a:solidFill>
                  <a:schemeClr val="bg2">
                    <a:lumMod val="75000"/>
                  </a:schemeClr>
                </a:solidFill>
                <a:latin typeface="+mj-lt"/>
              </a:rPr>
              <a:t>S</a:t>
            </a:r>
            <a:r>
              <a:rPr lang="nb-NO" sz="3200" dirty="0" smtClean="0">
                <a:solidFill>
                  <a:schemeClr val="bg2">
                    <a:lumMod val="75000"/>
                  </a:schemeClr>
                </a:solidFill>
                <a:latin typeface="+mj-lt"/>
              </a:rPr>
              <a:t>cores</a:t>
            </a:r>
            <a:endParaRPr lang="nb-NO" sz="3200" dirty="0">
              <a:solidFill>
                <a:schemeClr val="bg2">
                  <a:lumMod val="75000"/>
                </a:schemeClr>
              </a:solidFill>
              <a:latin typeface="+mj-lt"/>
            </a:endParaRPr>
          </a:p>
        </p:txBody>
      </p:sp>
      <p:sp>
        <p:nvSpPr>
          <p:cNvPr id="17" name="TextBox 16"/>
          <p:cNvSpPr txBox="1"/>
          <p:nvPr/>
        </p:nvSpPr>
        <p:spPr>
          <a:xfrm>
            <a:off x="1" y="0"/>
            <a:ext cx="6685630" cy="369332"/>
          </a:xfrm>
          <a:prstGeom prst="rect">
            <a:avLst/>
          </a:prstGeom>
          <a:noFill/>
        </p:spPr>
        <p:txBody>
          <a:bodyPr wrap="square" rtlCol="0">
            <a:spAutoFit/>
          </a:bodyPr>
          <a:lstStyle/>
          <a:p>
            <a:r>
              <a:rPr lang="nb-NO" dirty="0">
                <a:solidFill>
                  <a:schemeClr val="tx2">
                    <a:lumMod val="75000"/>
                  </a:schemeClr>
                </a:solidFill>
              </a:rPr>
              <a:t>2</a:t>
            </a:r>
            <a:r>
              <a:rPr lang="nb-NO" dirty="0" smtClean="0">
                <a:solidFill>
                  <a:schemeClr val="tx2">
                    <a:lumMod val="75000"/>
                  </a:schemeClr>
                </a:solidFill>
              </a:rPr>
              <a:t>. </a:t>
            </a:r>
            <a:r>
              <a:rPr lang="nb-NO" dirty="0">
                <a:solidFill>
                  <a:schemeClr val="tx2">
                    <a:lumMod val="75000"/>
                  </a:schemeClr>
                </a:solidFill>
              </a:rPr>
              <a:t>Model </a:t>
            </a:r>
            <a:r>
              <a:rPr lang="nb-NO" dirty="0" smtClean="0">
                <a:solidFill>
                  <a:schemeClr val="tx2">
                    <a:lumMod val="75000"/>
                  </a:schemeClr>
                </a:solidFill>
              </a:rPr>
              <a:t>Evaluation</a:t>
            </a:r>
            <a:endParaRPr lang="en-US" dirty="0">
              <a:solidFill>
                <a:schemeClr val="tx2">
                  <a:lumMod val="75000"/>
                </a:schemeClr>
              </a:solidFill>
            </a:endParaRPr>
          </a:p>
        </p:txBody>
      </p:sp>
      <p:sp>
        <p:nvSpPr>
          <p:cNvPr id="3" name="TextBox 2"/>
          <p:cNvSpPr txBox="1"/>
          <p:nvPr/>
        </p:nvSpPr>
        <p:spPr>
          <a:xfrm>
            <a:off x="611560" y="1291756"/>
            <a:ext cx="7920880" cy="707886"/>
          </a:xfrm>
          <a:prstGeom prst="rect">
            <a:avLst/>
          </a:prstGeom>
          <a:noFill/>
        </p:spPr>
        <p:txBody>
          <a:bodyPr wrap="square" rtlCol="0">
            <a:spAutoFit/>
          </a:bodyPr>
          <a:lstStyle/>
          <a:p>
            <a:pPr lvl="0"/>
            <a:r>
              <a:rPr lang="en-US" sz="2000" dirty="0">
                <a:solidFill>
                  <a:schemeClr val="tx1">
                    <a:lumMod val="90000"/>
                    <a:lumOff val="10000"/>
                  </a:schemeClr>
                </a:solidFill>
                <a:ea typeface="DejaVu Sans" pitchFamily="2"/>
                <a:cs typeface="DejaVu Sans" pitchFamily="2"/>
              </a:rPr>
              <a:t>Development of model evaluation tools to compare the full distributions of observed and modeled extreme temperatures using monthly </a:t>
            </a:r>
            <a:r>
              <a:rPr lang="en-US" sz="2000" dirty="0" smtClean="0">
                <a:solidFill>
                  <a:schemeClr val="tx1">
                    <a:lumMod val="90000"/>
                    <a:lumOff val="10000"/>
                  </a:schemeClr>
                </a:solidFill>
                <a:ea typeface="DejaVu Sans" pitchFamily="2"/>
                <a:cs typeface="DejaVu Sans" pitchFamily="2"/>
              </a:rPr>
              <a:t>indices</a:t>
            </a:r>
            <a:endParaRPr lang="en-US" sz="2000" dirty="0">
              <a:solidFill>
                <a:schemeClr val="tx1">
                  <a:lumMod val="90000"/>
                  <a:lumOff val="10000"/>
                </a:schemeClr>
              </a:solidFill>
              <a:ea typeface="DejaVu Sans" pitchFamily="2"/>
              <a:cs typeface="DejaVu Sans" pitchFamily="2"/>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2407033"/>
            <a:ext cx="2286198" cy="209568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376" y="4878947"/>
            <a:ext cx="7524836" cy="1368152"/>
          </a:xfrm>
          <a:prstGeom prst="rect">
            <a:avLst/>
          </a:prstGeom>
        </p:spPr>
      </p:pic>
      <p:sp>
        <p:nvSpPr>
          <p:cNvPr id="13" name="Rectangle 12"/>
          <p:cNvSpPr/>
          <p:nvPr/>
        </p:nvSpPr>
        <p:spPr>
          <a:xfrm>
            <a:off x="971600" y="6253999"/>
            <a:ext cx="2097882" cy="307777"/>
          </a:xfrm>
          <a:prstGeom prst="rect">
            <a:avLst/>
          </a:prstGeom>
        </p:spPr>
        <p:txBody>
          <a:bodyPr wrap="none">
            <a:spAutoFit/>
          </a:bodyPr>
          <a:lstStyle/>
          <a:p>
            <a:r>
              <a:rPr lang="en-US" sz="1400" dirty="0" err="1" smtClean="0">
                <a:solidFill>
                  <a:srgbClr val="4C4C4C"/>
                </a:solidFill>
              </a:rPr>
              <a:t>Thorarinsdottir</a:t>
            </a:r>
            <a:r>
              <a:rPr lang="en-US" sz="1400" dirty="0" smtClean="0">
                <a:solidFill>
                  <a:srgbClr val="4C4C4C"/>
                </a:solidFill>
              </a:rPr>
              <a:t> et al. 2013</a:t>
            </a:r>
            <a:endParaRPr lang="en-US" sz="1400" dirty="0"/>
          </a:p>
        </p:txBody>
      </p:sp>
    </p:spTree>
    <p:extLst>
      <p:ext uri="{BB962C8B-B14F-4D97-AF65-F5344CB8AC3E}">
        <p14:creationId xmlns:p14="http://schemas.microsoft.com/office/powerpoint/2010/main" val="3652251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 y="0"/>
            <a:ext cx="6685630" cy="369332"/>
          </a:xfrm>
          <a:prstGeom prst="rect">
            <a:avLst/>
          </a:prstGeom>
          <a:noFill/>
        </p:spPr>
        <p:txBody>
          <a:bodyPr wrap="square" rtlCol="0">
            <a:spAutoFit/>
          </a:bodyPr>
          <a:lstStyle/>
          <a:p>
            <a:r>
              <a:rPr lang="nb-NO" dirty="0">
                <a:solidFill>
                  <a:schemeClr val="tx2">
                    <a:lumMod val="75000"/>
                  </a:schemeClr>
                </a:solidFill>
              </a:rPr>
              <a:t>2</a:t>
            </a:r>
            <a:r>
              <a:rPr lang="nb-NO" dirty="0" smtClean="0">
                <a:solidFill>
                  <a:schemeClr val="tx2">
                    <a:lumMod val="75000"/>
                  </a:schemeClr>
                </a:solidFill>
              </a:rPr>
              <a:t>. </a:t>
            </a:r>
            <a:r>
              <a:rPr lang="nb-NO" dirty="0">
                <a:solidFill>
                  <a:schemeClr val="tx2">
                    <a:lumMod val="75000"/>
                  </a:schemeClr>
                </a:solidFill>
              </a:rPr>
              <a:t>Model </a:t>
            </a:r>
            <a:r>
              <a:rPr lang="nb-NO" dirty="0" smtClean="0">
                <a:solidFill>
                  <a:schemeClr val="tx2">
                    <a:lumMod val="75000"/>
                  </a:schemeClr>
                </a:solidFill>
              </a:rPr>
              <a:t>Evaluation</a:t>
            </a:r>
            <a:endParaRPr lang="en-US" dirty="0">
              <a:solidFill>
                <a:schemeClr val="tx2">
                  <a:lumMod val="75000"/>
                </a:schemeClr>
              </a:solidFill>
            </a:endParaRPr>
          </a:p>
        </p:txBody>
      </p:sp>
      <p:sp>
        <p:nvSpPr>
          <p:cNvPr id="5" name="Title 1"/>
          <p:cNvSpPr txBox="1">
            <a:spLocks/>
          </p:cNvSpPr>
          <p:nvPr/>
        </p:nvSpPr>
        <p:spPr>
          <a:xfrm>
            <a:off x="0" y="586118"/>
            <a:ext cx="9125588" cy="703043"/>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3200" dirty="0" smtClean="0">
                <a:solidFill>
                  <a:schemeClr val="bg2">
                    <a:lumMod val="75000"/>
                  </a:schemeClr>
                </a:solidFill>
                <a:latin typeface="+mj-lt"/>
              </a:rPr>
              <a:t>Model Evaluation </a:t>
            </a:r>
            <a:r>
              <a:rPr lang="nb-NO" sz="3200" dirty="0" err="1" smtClean="0">
                <a:solidFill>
                  <a:schemeClr val="bg2">
                    <a:lumMod val="75000"/>
                  </a:schemeClr>
                </a:solidFill>
                <a:latin typeface="+mj-lt"/>
              </a:rPr>
              <a:t>using</a:t>
            </a:r>
            <a:r>
              <a:rPr lang="nb-NO" sz="3200" dirty="0" smtClean="0">
                <a:solidFill>
                  <a:schemeClr val="bg2">
                    <a:lumMod val="75000"/>
                  </a:schemeClr>
                </a:solidFill>
                <a:latin typeface="+mj-lt"/>
              </a:rPr>
              <a:t> Proper </a:t>
            </a:r>
            <a:r>
              <a:rPr lang="nb-NO" sz="3200" dirty="0">
                <a:solidFill>
                  <a:schemeClr val="bg2">
                    <a:lumMod val="75000"/>
                  </a:schemeClr>
                </a:solidFill>
                <a:latin typeface="+mj-lt"/>
              </a:rPr>
              <a:t>S</a:t>
            </a:r>
            <a:r>
              <a:rPr lang="nb-NO" sz="3200" dirty="0" smtClean="0">
                <a:solidFill>
                  <a:schemeClr val="bg2">
                    <a:lumMod val="75000"/>
                  </a:schemeClr>
                </a:solidFill>
                <a:latin typeface="+mj-lt"/>
              </a:rPr>
              <a:t>kill </a:t>
            </a:r>
            <a:r>
              <a:rPr lang="nb-NO" sz="3200" dirty="0">
                <a:solidFill>
                  <a:schemeClr val="bg2">
                    <a:lumMod val="75000"/>
                  </a:schemeClr>
                </a:solidFill>
                <a:latin typeface="+mj-lt"/>
              </a:rPr>
              <a:t>S</a:t>
            </a:r>
            <a:r>
              <a:rPr lang="nb-NO" sz="3200" dirty="0" smtClean="0">
                <a:solidFill>
                  <a:schemeClr val="bg2">
                    <a:lumMod val="75000"/>
                  </a:schemeClr>
                </a:solidFill>
                <a:latin typeface="+mj-lt"/>
              </a:rPr>
              <a:t>cores</a:t>
            </a:r>
            <a:endParaRPr lang="nb-NO" sz="3200" dirty="0">
              <a:solidFill>
                <a:schemeClr val="bg2">
                  <a:lumMod val="75000"/>
                </a:schemeClr>
              </a:solidFill>
              <a:latin typeface="+mj-lt"/>
            </a:endParaRPr>
          </a:p>
        </p:txBody>
      </p:sp>
      <p:sp>
        <p:nvSpPr>
          <p:cNvPr id="2" name="Rectangle 1"/>
          <p:cNvSpPr/>
          <p:nvPr/>
        </p:nvSpPr>
        <p:spPr>
          <a:xfrm>
            <a:off x="827584" y="1505947"/>
            <a:ext cx="8064896" cy="923330"/>
          </a:xfrm>
          <a:prstGeom prst="rect">
            <a:avLst/>
          </a:prstGeom>
        </p:spPr>
        <p:txBody>
          <a:bodyPr wrap="square">
            <a:spAutoFit/>
          </a:bodyPr>
          <a:lstStyle/>
          <a:p>
            <a:r>
              <a:rPr lang="en-US" dirty="0">
                <a:solidFill>
                  <a:srgbClr val="4C4C4C"/>
                </a:solidFill>
                <a:latin typeface="+mn-lt"/>
              </a:rPr>
              <a:t>T L </a:t>
            </a:r>
            <a:r>
              <a:rPr lang="en-US" dirty="0" err="1">
                <a:solidFill>
                  <a:srgbClr val="4C4C4C"/>
                </a:solidFill>
                <a:latin typeface="+mn-lt"/>
              </a:rPr>
              <a:t>Thorarinsdottir</a:t>
            </a:r>
            <a:r>
              <a:rPr lang="en-US" dirty="0">
                <a:solidFill>
                  <a:srgbClr val="4C4C4C"/>
                </a:solidFill>
                <a:latin typeface="+mn-lt"/>
              </a:rPr>
              <a:t>, T </a:t>
            </a:r>
            <a:r>
              <a:rPr lang="en-US" dirty="0" err="1">
                <a:solidFill>
                  <a:srgbClr val="4C4C4C"/>
                </a:solidFill>
                <a:latin typeface="+mn-lt"/>
              </a:rPr>
              <a:t>Gneiting</a:t>
            </a:r>
            <a:r>
              <a:rPr lang="en-US" dirty="0">
                <a:solidFill>
                  <a:srgbClr val="4C4C4C"/>
                </a:solidFill>
                <a:latin typeface="+mn-lt"/>
              </a:rPr>
              <a:t> and N </a:t>
            </a:r>
            <a:r>
              <a:rPr lang="en-US" dirty="0" err="1">
                <a:solidFill>
                  <a:srgbClr val="4C4C4C"/>
                </a:solidFill>
                <a:latin typeface="+mn-lt"/>
              </a:rPr>
              <a:t>Gissibl</a:t>
            </a:r>
            <a:r>
              <a:rPr lang="en-US" dirty="0">
                <a:solidFill>
                  <a:srgbClr val="4C4C4C"/>
                </a:solidFill>
                <a:latin typeface="+mn-lt"/>
              </a:rPr>
              <a:t> </a:t>
            </a:r>
            <a:r>
              <a:rPr lang="en-US" dirty="0">
                <a:latin typeface="+mn-lt"/>
              </a:rPr>
              <a:t/>
            </a:r>
            <a:br>
              <a:rPr lang="en-US" dirty="0">
                <a:latin typeface="+mn-lt"/>
              </a:rPr>
            </a:br>
            <a:r>
              <a:rPr lang="en-US" b="1" dirty="0">
                <a:solidFill>
                  <a:srgbClr val="4C4C4C"/>
                </a:solidFill>
                <a:latin typeface="+mn-lt"/>
              </a:rPr>
              <a:t>Using proper divergence functions to evaluate climate models</a:t>
            </a:r>
            <a:r>
              <a:rPr lang="en-US" dirty="0">
                <a:solidFill>
                  <a:srgbClr val="4C4C4C"/>
                </a:solidFill>
                <a:latin typeface="+mn-lt"/>
              </a:rPr>
              <a:t> </a:t>
            </a:r>
            <a:r>
              <a:rPr lang="en-US" dirty="0">
                <a:latin typeface="+mn-lt"/>
              </a:rPr>
              <a:t/>
            </a:r>
            <a:br>
              <a:rPr lang="en-US" dirty="0">
                <a:latin typeface="+mn-lt"/>
              </a:rPr>
            </a:br>
            <a:r>
              <a:rPr lang="en-US" i="1" dirty="0">
                <a:solidFill>
                  <a:srgbClr val="4C4C4C"/>
                </a:solidFill>
                <a:latin typeface="+mn-lt"/>
              </a:rPr>
              <a:t>SIAM/ASA Journal on Uncertainty Quantification</a:t>
            </a:r>
            <a:r>
              <a:rPr lang="en-US" dirty="0">
                <a:solidFill>
                  <a:srgbClr val="4C4C4C"/>
                </a:solidFill>
                <a:latin typeface="+mn-lt"/>
              </a:rPr>
              <a:t>, 1(1): 522-534, 2013</a:t>
            </a:r>
            <a:endParaRPr lang="en-US" dirty="0">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516" y="2622514"/>
            <a:ext cx="7846556" cy="4221168"/>
          </a:xfrm>
          <a:prstGeom prst="rect">
            <a:avLst/>
          </a:prstGeom>
        </p:spPr>
      </p:pic>
    </p:spTree>
    <p:extLst>
      <p:ext uri="{BB962C8B-B14F-4D97-AF65-F5344CB8AC3E}">
        <p14:creationId xmlns:p14="http://schemas.microsoft.com/office/powerpoint/2010/main" val="27250443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24090" y="496847"/>
            <a:ext cx="2390775" cy="3237498"/>
            <a:chOff x="629402" y="673768"/>
            <a:chExt cx="2390775" cy="3237498"/>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402" y="1053766"/>
              <a:ext cx="2390775" cy="2857500"/>
            </a:xfrm>
            <a:prstGeom prst="rect">
              <a:avLst/>
            </a:prstGeom>
          </p:spPr>
        </p:pic>
        <p:sp>
          <p:nvSpPr>
            <p:cNvPr id="5" name="TextBox 4"/>
            <p:cNvSpPr txBox="1"/>
            <p:nvPr/>
          </p:nvSpPr>
          <p:spPr>
            <a:xfrm>
              <a:off x="681789" y="673768"/>
              <a:ext cx="2286000" cy="369332"/>
            </a:xfrm>
            <a:prstGeom prst="rect">
              <a:avLst/>
            </a:prstGeom>
            <a:noFill/>
          </p:spPr>
          <p:txBody>
            <a:bodyPr wrap="square" rtlCol="0">
              <a:spAutoFit/>
            </a:bodyPr>
            <a:lstStyle/>
            <a:p>
              <a:pPr algn="ctr"/>
              <a:r>
                <a:rPr lang="nb-NO" dirty="0" smtClean="0"/>
                <a:t>Global</a:t>
              </a:r>
              <a:endParaRPr lang="en-US" dirty="0"/>
            </a:p>
          </p:txBody>
        </p:sp>
      </p:grpSp>
      <p:grpSp>
        <p:nvGrpSpPr>
          <p:cNvPr id="7" name="Group 6"/>
          <p:cNvGrpSpPr/>
          <p:nvPr/>
        </p:nvGrpSpPr>
        <p:grpSpPr>
          <a:xfrm>
            <a:off x="2920473" y="1543931"/>
            <a:ext cx="2710991" cy="2315076"/>
            <a:chOff x="3304674" y="2358189"/>
            <a:chExt cx="2710991" cy="2315076"/>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1580" t="16728" r="11841" b="11089"/>
            <a:stretch/>
          </p:blipFill>
          <p:spPr>
            <a:xfrm>
              <a:off x="3304674" y="2884570"/>
              <a:ext cx="2710991" cy="1788695"/>
            </a:xfrm>
            <a:prstGeom prst="rect">
              <a:avLst/>
            </a:prstGeom>
          </p:spPr>
        </p:pic>
        <p:sp>
          <p:nvSpPr>
            <p:cNvPr id="31" name="TextBox 30"/>
            <p:cNvSpPr txBox="1"/>
            <p:nvPr/>
          </p:nvSpPr>
          <p:spPr>
            <a:xfrm>
              <a:off x="3517169" y="2358189"/>
              <a:ext cx="2286000" cy="369332"/>
            </a:xfrm>
            <a:prstGeom prst="rect">
              <a:avLst/>
            </a:prstGeom>
            <a:noFill/>
          </p:spPr>
          <p:txBody>
            <a:bodyPr wrap="square" rtlCol="0">
              <a:spAutoFit/>
            </a:bodyPr>
            <a:lstStyle/>
            <a:p>
              <a:pPr algn="ctr"/>
              <a:r>
                <a:rPr lang="nb-NO" dirty="0" smtClean="0"/>
                <a:t>Regional</a:t>
              </a:r>
              <a:endParaRPr lang="en-US" dirty="0"/>
            </a:p>
          </p:txBody>
        </p:sp>
      </p:grpSp>
      <p:grpSp>
        <p:nvGrpSpPr>
          <p:cNvPr id="14" name="Group 13"/>
          <p:cNvGrpSpPr/>
          <p:nvPr/>
        </p:nvGrpSpPr>
        <p:grpSpPr>
          <a:xfrm>
            <a:off x="1" y="5774293"/>
            <a:ext cx="9143999" cy="761015"/>
            <a:chOff x="1" y="6008753"/>
            <a:chExt cx="9143999" cy="761015"/>
          </a:xfrm>
          <a:solidFill>
            <a:schemeClr val="accent2">
              <a:lumMod val="75000"/>
            </a:schemeClr>
          </a:solidFill>
        </p:grpSpPr>
        <p:sp>
          <p:nvSpPr>
            <p:cNvPr id="13" name="Left-Right Arrow 12"/>
            <p:cNvSpPr/>
            <p:nvPr/>
          </p:nvSpPr>
          <p:spPr>
            <a:xfrm>
              <a:off x="1" y="6008753"/>
              <a:ext cx="9143999" cy="761015"/>
            </a:xfrm>
            <a:prstGeom prst="leftRightArrow">
              <a:avLst/>
            </a:prstGeom>
            <a:grp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25828" y="6192253"/>
              <a:ext cx="8538660" cy="369332"/>
            </a:xfrm>
            <a:prstGeom prst="rect">
              <a:avLst/>
            </a:prstGeom>
            <a:grpFill/>
            <a:ln>
              <a:solidFill>
                <a:schemeClr val="accent2">
                  <a:lumMod val="75000"/>
                </a:schemeClr>
              </a:solidFill>
            </a:ln>
          </p:spPr>
          <p:txBody>
            <a:bodyPr wrap="square" rtlCol="0">
              <a:spAutoFit/>
            </a:bodyPr>
            <a:lstStyle/>
            <a:p>
              <a:r>
                <a:rPr lang="nb-NO" dirty="0" smtClean="0">
                  <a:solidFill>
                    <a:schemeClr val="accent2">
                      <a:lumMod val="20000"/>
                      <a:lumOff val="80000"/>
                    </a:schemeClr>
                  </a:solidFill>
                </a:rPr>
                <a:t>Century</a:t>
              </a:r>
              <a:r>
                <a:rPr lang="nb-NO" dirty="0">
                  <a:solidFill>
                    <a:schemeClr val="accent2">
                      <a:lumMod val="20000"/>
                      <a:lumOff val="80000"/>
                    </a:schemeClr>
                  </a:solidFill>
                </a:rPr>
                <a:t>	</a:t>
              </a:r>
              <a:r>
                <a:rPr lang="nb-NO" dirty="0" smtClean="0">
                  <a:solidFill>
                    <a:schemeClr val="accent2">
                      <a:lumMod val="20000"/>
                      <a:lumOff val="80000"/>
                    </a:schemeClr>
                  </a:solidFill>
                </a:rPr>
                <a:t>         </a:t>
              </a:r>
              <a:r>
                <a:rPr lang="nb-NO" dirty="0" err="1" smtClean="0">
                  <a:solidFill>
                    <a:schemeClr val="accent2">
                      <a:lumMod val="20000"/>
                      <a:lumOff val="80000"/>
                    </a:schemeClr>
                  </a:solidFill>
                </a:rPr>
                <a:t>Decade</a:t>
              </a:r>
              <a:r>
                <a:rPr lang="nb-NO" dirty="0" smtClean="0">
                  <a:solidFill>
                    <a:schemeClr val="accent2">
                      <a:lumMod val="20000"/>
                      <a:lumOff val="80000"/>
                    </a:schemeClr>
                  </a:solidFill>
                </a:rPr>
                <a:t>	   </a:t>
              </a:r>
              <a:r>
                <a:rPr lang="nb-NO" dirty="0" err="1" smtClean="0">
                  <a:solidFill>
                    <a:schemeClr val="accent2">
                      <a:lumMod val="20000"/>
                      <a:lumOff val="80000"/>
                    </a:schemeClr>
                  </a:solidFill>
                </a:rPr>
                <a:t>Season</a:t>
              </a:r>
              <a:r>
                <a:rPr lang="nb-NO" dirty="0" smtClean="0">
                  <a:solidFill>
                    <a:schemeClr val="accent2">
                      <a:lumMod val="20000"/>
                      <a:lumOff val="80000"/>
                    </a:schemeClr>
                  </a:solidFill>
                </a:rPr>
                <a:t>	            </a:t>
              </a:r>
              <a:r>
                <a:rPr lang="nb-NO" dirty="0" err="1" smtClean="0">
                  <a:solidFill>
                    <a:schemeClr val="accent2">
                      <a:lumMod val="20000"/>
                      <a:lumOff val="80000"/>
                    </a:schemeClr>
                  </a:solidFill>
                </a:rPr>
                <a:t>Month</a:t>
              </a:r>
              <a:r>
                <a:rPr lang="nb-NO" dirty="0">
                  <a:solidFill>
                    <a:schemeClr val="accent2">
                      <a:lumMod val="20000"/>
                      <a:lumOff val="80000"/>
                    </a:schemeClr>
                  </a:solidFill>
                </a:rPr>
                <a:t>	</a:t>
              </a:r>
              <a:r>
                <a:rPr lang="nb-NO" dirty="0" smtClean="0">
                  <a:solidFill>
                    <a:schemeClr val="accent2">
                      <a:lumMod val="20000"/>
                      <a:lumOff val="80000"/>
                    </a:schemeClr>
                  </a:solidFill>
                </a:rPr>
                <a:t>  </a:t>
              </a:r>
              <a:r>
                <a:rPr lang="nb-NO" dirty="0" err="1" smtClean="0">
                  <a:solidFill>
                    <a:schemeClr val="accent2">
                      <a:lumMod val="20000"/>
                      <a:lumOff val="80000"/>
                    </a:schemeClr>
                  </a:solidFill>
                </a:rPr>
                <a:t>Week</a:t>
              </a:r>
              <a:r>
                <a:rPr lang="nb-NO" dirty="0" smtClean="0">
                  <a:solidFill>
                    <a:schemeClr val="accent2">
                      <a:lumMod val="20000"/>
                      <a:lumOff val="80000"/>
                    </a:schemeClr>
                  </a:solidFill>
                </a:rPr>
                <a:t> 	      Day	    </a:t>
              </a:r>
              <a:r>
                <a:rPr lang="nb-NO" dirty="0" err="1" smtClean="0">
                  <a:solidFill>
                    <a:schemeClr val="accent2">
                      <a:lumMod val="20000"/>
                      <a:lumOff val="80000"/>
                    </a:schemeClr>
                  </a:solidFill>
                </a:rPr>
                <a:t>Hour</a:t>
              </a:r>
              <a:endParaRPr lang="en-US" dirty="0">
                <a:solidFill>
                  <a:schemeClr val="accent2">
                    <a:lumMod val="20000"/>
                    <a:lumOff val="80000"/>
                  </a:schemeClr>
                </a:solidFill>
              </a:endParaRPr>
            </a:p>
          </p:txBody>
        </p:sp>
      </p:grpSp>
      <p:grpSp>
        <p:nvGrpSpPr>
          <p:cNvPr id="16" name="Group 15"/>
          <p:cNvGrpSpPr/>
          <p:nvPr/>
        </p:nvGrpSpPr>
        <p:grpSpPr>
          <a:xfrm>
            <a:off x="4422795" y="2885730"/>
            <a:ext cx="4560143" cy="2950758"/>
            <a:chOff x="4422795" y="2885730"/>
            <a:chExt cx="4560143" cy="2950758"/>
          </a:xfrm>
        </p:grpSpPr>
        <p:sp>
          <p:nvSpPr>
            <p:cNvPr id="32" name="TextBox 31"/>
            <p:cNvSpPr txBox="1"/>
            <p:nvPr/>
          </p:nvSpPr>
          <p:spPr>
            <a:xfrm>
              <a:off x="6323769" y="2885730"/>
              <a:ext cx="2286000" cy="369332"/>
            </a:xfrm>
            <a:prstGeom prst="rect">
              <a:avLst/>
            </a:prstGeom>
            <a:noFill/>
          </p:spPr>
          <p:txBody>
            <a:bodyPr wrap="square" rtlCol="0">
              <a:spAutoFit/>
            </a:bodyPr>
            <a:lstStyle/>
            <a:p>
              <a:pPr algn="ctr"/>
              <a:r>
                <a:rPr lang="nb-NO" dirty="0" err="1" smtClean="0"/>
                <a:t>Local</a:t>
              </a:r>
              <a:endParaRPr lang="en-US" dirty="0"/>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20569" y="3452455"/>
              <a:ext cx="2862369" cy="178814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2795" y="4224029"/>
              <a:ext cx="2422358" cy="1612459"/>
            </a:xfrm>
            <a:prstGeom prst="rect">
              <a:avLst/>
            </a:prstGeom>
          </p:spPr>
        </p:pic>
      </p:grpSp>
      <p:sp>
        <p:nvSpPr>
          <p:cNvPr id="17" name="TextBox 16"/>
          <p:cNvSpPr txBox="1"/>
          <p:nvPr/>
        </p:nvSpPr>
        <p:spPr>
          <a:xfrm>
            <a:off x="269630" y="0"/>
            <a:ext cx="8609768" cy="369332"/>
          </a:xfrm>
          <a:prstGeom prst="rect">
            <a:avLst/>
          </a:prstGeom>
          <a:noFill/>
        </p:spPr>
        <p:txBody>
          <a:bodyPr wrap="square" rtlCol="0">
            <a:spAutoFit/>
          </a:bodyPr>
          <a:lstStyle/>
          <a:p>
            <a:pPr algn="ctr"/>
            <a:r>
              <a:rPr lang="nb-NO" dirty="0" smtClean="0">
                <a:solidFill>
                  <a:schemeClr val="tx2">
                    <a:lumMod val="75000"/>
                  </a:schemeClr>
                </a:solidFill>
              </a:rPr>
              <a:t>WCRP Grand Challenges </a:t>
            </a:r>
            <a:r>
              <a:rPr lang="nb-NO" dirty="0" err="1" smtClean="0">
                <a:solidFill>
                  <a:schemeClr val="tx2">
                    <a:lumMod val="75000"/>
                  </a:schemeClr>
                </a:solidFill>
              </a:rPr>
              <a:t>on</a:t>
            </a:r>
            <a:r>
              <a:rPr lang="nb-NO" dirty="0" smtClean="0">
                <a:solidFill>
                  <a:schemeClr val="tx2">
                    <a:lumMod val="75000"/>
                  </a:schemeClr>
                </a:solidFill>
              </a:rPr>
              <a:t> </a:t>
            </a:r>
            <a:r>
              <a:rPr lang="nb-NO" dirty="0" err="1" smtClean="0">
                <a:solidFill>
                  <a:schemeClr val="tx2">
                    <a:lumMod val="75000"/>
                  </a:schemeClr>
                </a:solidFill>
              </a:rPr>
              <a:t>Understanding</a:t>
            </a:r>
            <a:r>
              <a:rPr lang="nb-NO" dirty="0" smtClean="0">
                <a:solidFill>
                  <a:schemeClr val="tx2">
                    <a:lumMod val="75000"/>
                  </a:schemeClr>
                </a:solidFill>
              </a:rPr>
              <a:t> and </a:t>
            </a:r>
            <a:r>
              <a:rPr lang="nb-NO" dirty="0" err="1" smtClean="0">
                <a:solidFill>
                  <a:schemeClr val="tx2">
                    <a:lumMod val="75000"/>
                  </a:schemeClr>
                </a:solidFill>
              </a:rPr>
              <a:t>Predicting</a:t>
            </a:r>
            <a:r>
              <a:rPr lang="nb-NO" dirty="0" smtClean="0">
                <a:solidFill>
                  <a:schemeClr val="tx2">
                    <a:lumMod val="75000"/>
                  </a:schemeClr>
                </a:solidFill>
              </a:rPr>
              <a:t> </a:t>
            </a:r>
            <a:r>
              <a:rPr lang="nb-NO" dirty="0" err="1" smtClean="0">
                <a:solidFill>
                  <a:schemeClr val="tx2">
                    <a:lumMod val="75000"/>
                  </a:schemeClr>
                </a:solidFill>
              </a:rPr>
              <a:t>Weather</a:t>
            </a:r>
            <a:r>
              <a:rPr lang="nb-NO" dirty="0" smtClean="0">
                <a:solidFill>
                  <a:schemeClr val="tx2">
                    <a:lumMod val="75000"/>
                  </a:schemeClr>
                </a:solidFill>
              </a:rPr>
              <a:t> and </a:t>
            </a:r>
            <a:r>
              <a:rPr lang="nb-NO" dirty="0" err="1" smtClean="0">
                <a:solidFill>
                  <a:schemeClr val="tx2">
                    <a:lumMod val="75000"/>
                  </a:schemeClr>
                </a:solidFill>
              </a:rPr>
              <a:t>Climate</a:t>
            </a:r>
            <a:r>
              <a:rPr lang="nb-NO" dirty="0" smtClean="0">
                <a:solidFill>
                  <a:schemeClr val="tx2">
                    <a:lumMod val="75000"/>
                  </a:schemeClr>
                </a:solidFill>
              </a:rPr>
              <a:t> Extremes </a:t>
            </a:r>
            <a:endParaRPr lang="en-US" dirty="0">
              <a:solidFill>
                <a:schemeClr val="tx2">
                  <a:lumMod val="75000"/>
                </a:schemeClr>
              </a:solidFill>
            </a:endParaRPr>
          </a:p>
        </p:txBody>
      </p:sp>
    </p:spTree>
    <p:extLst>
      <p:ext uri="{BB962C8B-B14F-4D97-AF65-F5344CB8AC3E}">
        <p14:creationId xmlns:p14="http://schemas.microsoft.com/office/powerpoint/2010/main" val="25556866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586118"/>
            <a:ext cx="9125588" cy="703043"/>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3200" dirty="0" smtClean="0">
                <a:solidFill>
                  <a:schemeClr val="bg2">
                    <a:lumMod val="75000"/>
                  </a:schemeClr>
                </a:solidFill>
                <a:latin typeface="+mj-lt"/>
              </a:rPr>
              <a:t>Model Evaluation </a:t>
            </a:r>
            <a:r>
              <a:rPr lang="nb-NO" sz="3200" dirty="0" err="1" smtClean="0">
                <a:solidFill>
                  <a:schemeClr val="bg2">
                    <a:lumMod val="75000"/>
                  </a:schemeClr>
                </a:solidFill>
                <a:latin typeface="+mj-lt"/>
              </a:rPr>
              <a:t>using</a:t>
            </a:r>
            <a:r>
              <a:rPr lang="nb-NO" sz="3200" dirty="0" smtClean="0">
                <a:solidFill>
                  <a:schemeClr val="bg2">
                    <a:lumMod val="75000"/>
                  </a:schemeClr>
                </a:solidFill>
                <a:latin typeface="+mj-lt"/>
              </a:rPr>
              <a:t> Proper </a:t>
            </a:r>
            <a:r>
              <a:rPr lang="nb-NO" sz="3200" dirty="0">
                <a:solidFill>
                  <a:schemeClr val="bg2">
                    <a:lumMod val="75000"/>
                  </a:schemeClr>
                </a:solidFill>
                <a:latin typeface="+mj-lt"/>
              </a:rPr>
              <a:t>S</a:t>
            </a:r>
            <a:r>
              <a:rPr lang="nb-NO" sz="3200" dirty="0" smtClean="0">
                <a:solidFill>
                  <a:schemeClr val="bg2">
                    <a:lumMod val="75000"/>
                  </a:schemeClr>
                </a:solidFill>
                <a:latin typeface="+mj-lt"/>
              </a:rPr>
              <a:t>kill </a:t>
            </a:r>
            <a:r>
              <a:rPr lang="nb-NO" sz="3200" dirty="0">
                <a:solidFill>
                  <a:schemeClr val="bg2">
                    <a:lumMod val="75000"/>
                  </a:schemeClr>
                </a:solidFill>
                <a:latin typeface="+mj-lt"/>
              </a:rPr>
              <a:t>S</a:t>
            </a:r>
            <a:r>
              <a:rPr lang="nb-NO" sz="3200" dirty="0" smtClean="0">
                <a:solidFill>
                  <a:schemeClr val="bg2">
                    <a:lumMod val="75000"/>
                  </a:schemeClr>
                </a:solidFill>
                <a:latin typeface="+mj-lt"/>
              </a:rPr>
              <a:t>cores</a:t>
            </a:r>
            <a:endParaRPr lang="nb-NO" sz="3200" dirty="0">
              <a:solidFill>
                <a:schemeClr val="bg2">
                  <a:lumMod val="75000"/>
                </a:schemeClr>
              </a:solidFill>
              <a:latin typeface="+mj-lt"/>
            </a:endParaRPr>
          </a:p>
        </p:txBody>
      </p:sp>
      <p:sp>
        <p:nvSpPr>
          <p:cNvPr id="17" name="TextBox 16"/>
          <p:cNvSpPr txBox="1"/>
          <p:nvPr/>
        </p:nvSpPr>
        <p:spPr>
          <a:xfrm>
            <a:off x="1" y="0"/>
            <a:ext cx="6685630" cy="369332"/>
          </a:xfrm>
          <a:prstGeom prst="rect">
            <a:avLst/>
          </a:prstGeom>
          <a:noFill/>
        </p:spPr>
        <p:txBody>
          <a:bodyPr wrap="square" rtlCol="0">
            <a:spAutoFit/>
          </a:bodyPr>
          <a:lstStyle/>
          <a:p>
            <a:r>
              <a:rPr lang="nb-NO" dirty="0">
                <a:solidFill>
                  <a:schemeClr val="tx2">
                    <a:lumMod val="75000"/>
                  </a:schemeClr>
                </a:solidFill>
              </a:rPr>
              <a:t>2</a:t>
            </a:r>
            <a:r>
              <a:rPr lang="nb-NO" dirty="0" smtClean="0">
                <a:solidFill>
                  <a:schemeClr val="tx2">
                    <a:lumMod val="75000"/>
                  </a:schemeClr>
                </a:solidFill>
              </a:rPr>
              <a:t>. </a:t>
            </a:r>
            <a:r>
              <a:rPr lang="nb-NO" dirty="0">
                <a:solidFill>
                  <a:schemeClr val="tx2">
                    <a:lumMod val="75000"/>
                  </a:schemeClr>
                </a:solidFill>
              </a:rPr>
              <a:t>Model </a:t>
            </a:r>
            <a:r>
              <a:rPr lang="nb-NO" dirty="0" smtClean="0">
                <a:solidFill>
                  <a:schemeClr val="tx2">
                    <a:lumMod val="75000"/>
                  </a:schemeClr>
                </a:solidFill>
              </a:rPr>
              <a:t>Evaluation</a:t>
            </a:r>
            <a:endParaRPr lang="en-US" dirty="0">
              <a:solidFill>
                <a:schemeClr val="tx2">
                  <a:lumMod val="75000"/>
                </a:schemeClr>
              </a:solidFill>
            </a:endParaRPr>
          </a:p>
        </p:txBody>
      </p:sp>
      <p:sp>
        <p:nvSpPr>
          <p:cNvPr id="3" name="TextBox 2"/>
          <p:cNvSpPr txBox="1"/>
          <p:nvPr/>
        </p:nvSpPr>
        <p:spPr>
          <a:xfrm>
            <a:off x="467544" y="1208946"/>
            <a:ext cx="8280920" cy="707886"/>
          </a:xfrm>
          <a:prstGeom prst="rect">
            <a:avLst/>
          </a:prstGeom>
          <a:noFill/>
        </p:spPr>
        <p:txBody>
          <a:bodyPr wrap="square" rtlCol="0">
            <a:spAutoFit/>
          </a:bodyPr>
          <a:lstStyle/>
          <a:p>
            <a:pPr lvl="0"/>
            <a:r>
              <a:rPr lang="en-US" sz="2000" dirty="0">
                <a:solidFill>
                  <a:schemeClr val="tx1">
                    <a:lumMod val="90000"/>
                    <a:lumOff val="10000"/>
                  </a:schemeClr>
                </a:solidFill>
                <a:ea typeface="DejaVu Sans" pitchFamily="2"/>
                <a:cs typeface="DejaVu Sans" pitchFamily="2"/>
              </a:rPr>
              <a:t>Development of model evaluation tools to compare the full distributions of observed </a:t>
            </a:r>
            <a:r>
              <a:rPr lang="en-US" sz="2000" dirty="0" smtClean="0">
                <a:solidFill>
                  <a:schemeClr val="tx1">
                    <a:lumMod val="90000"/>
                    <a:lumOff val="10000"/>
                  </a:schemeClr>
                </a:solidFill>
                <a:ea typeface="DejaVu Sans" pitchFamily="2"/>
                <a:cs typeface="DejaVu Sans" pitchFamily="2"/>
              </a:rPr>
              <a:t>(HadEX2) and </a:t>
            </a:r>
            <a:r>
              <a:rPr lang="en-US" sz="2000" dirty="0">
                <a:solidFill>
                  <a:schemeClr val="tx1">
                    <a:lumMod val="90000"/>
                    <a:lumOff val="10000"/>
                  </a:schemeClr>
                </a:solidFill>
                <a:ea typeface="DejaVu Sans" pitchFamily="2"/>
                <a:cs typeface="DejaVu Sans" pitchFamily="2"/>
              </a:rPr>
              <a:t>modeled extreme temperatures using monthly </a:t>
            </a:r>
            <a:r>
              <a:rPr lang="en-US" sz="2000" dirty="0" smtClean="0">
                <a:solidFill>
                  <a:schemeClr val="tx1">
                    <a:lumMod val="90000"/>
                    <a:lumOff val="10000"/>
                  </a:schemeClr>
                </a:solidFill>
                <a:ea typeface="DejaVu Sans" pitchFamily="2"/>
                <a:cs typeface="DejaVu Sans" pitchFamily="2"/>
              </a:rPr>
              <a:t>indices</a:t>
            </a:r>
            <a:endParaRPr lang="en-US" sz="2000" dirty="0">
              <a:solidFill>
                <a:schemeClr val="tx1">
                  <a:lumMod val="90000"/>
                  <a:lumOff val="10000"/>
                </a:schemeClr>
              </a:solidFill>
              <a:ea typeface="DejaVu Sans" pitchFamily="2"/>
              <a:cs typeface="DejaVu Sans" pitchFamily="2"/>
            </a:endParaRPr>
          </a:p>
        </p:txBody>
      </p:sp>
      <p:grpSp>
        <p:nvGrpSpPr>
          <p:cNvPr id="10" name="Group 9"/>
          <p:cNvGrpSpPr/>
          <p:nvPr/>
        </p:nvGrpSpPr>
        <p:grpSpPr>
          <a:xfrm>
            <a:off x="1677888" y="1964759"/>
            <a:ext cx="5486400" cy="4824536"/>
            <a:chOff x="3478088" y="2132856"/>
            <a:chExt cx="5486400" cy="4824536"/>
          </a:xfrm>
          <a:solidFill>
            <a:schemeClr val="bg1"/>
          </a:solidFill>
        </p:grpSpPr>
        <p:grpSp>
          <p:nvGrpSpPr>
            <p:cNvPr id="8" name="Group 7"/>
            <p:cNvGrpSpPr/>
            <p:nvPr/>
          </p:nvGrpSpPr>
          <p:grpSpPr>
            <a:xfrm>
              <a:off x="3478088" y="2132856"/>
              <a:ext cx="5486400" cy="4824536"/>
              <a:chOff x="1828800" y="2097524"/>
              <a:chExt cx="5486400" cy="4824536"/>
            </a:xfrm>
            <a:grpFill/>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2097524"/>
                <a:ext cx="5486400" cy="2743200"/>
              </a:xfrm>
              <a:prstGeom prst="rect">
                <a:avLst/>
              </a:prstGeom>
              <a:grpFill/>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8961"/>
              <a:stretch/>
            </p:blipFill>
            <p:spPr>
              <a:xfrm>
                <a:off x="1828800" y="3933056"/>
                <a:ext cx="5486400" cy="2989004"/>
              </a:xfrm>
              <a:prstGeom prst="rect">
                <a:avLst/>
              </a:prstGeom>
              <a:grpFill/>
            </p:spPr>
          </p:pic>
        </p:grpSp>
        <p:sp>
          <p:nvSpPr>
            <p:cNvPr id="9" name="TextBox 8"/>
            <p:cNvSpPr txBox="1"/>
            <p:nvPr/>
          </p:nvSpPr>
          <p:spPr>
            <a:xfrm>
              <a:off x="3986730" y="2259442"/>
              <a:ext cx="1152128" cy="369332"/>
            </a:xfrm>
            <a:prstGeom prst="rect">
              <a:avLst/>
            </a:prstGeom>
            <a:grpFill/>
          </p:spPr>
          <p:txBody>
            <a:bodyPr wrap="square" rtlCol="0">
              <a:spAutoFit/>
            </a:bodyPr>
            <a:lstStyle/>
            <a:p>
              <a:r>
                <a:rPr lang="nb-NO" dirty="0" smtClean="0"/>
                <a:t>Europe</a:t>
              </a:r>
              <a:endParaRPr lang="en-US" dirty="0"/>
            </a:p>
          </p:txBody>
        </p:sp>
        <p:sp>
          <p:nvSpPr>
            <p:cNvPr id="12" name="TextBox 11"/>
            <p:cNvSpPr txBox="1"/>
            <p:nvPr/>
          </p:nvSpPr>
          <p:spPr>
            <a:xfrm>
              <a:off x="3995936" y="4094974"/>
              <a:ext cx="1728192" cy="369332"/>
            </a:xfrm>
            <a:prstGeom prst="rect">
              <a:avLst/>
            </a:prstGeom>
            <a:grpFill/>
          </p:spPr>
          <p:txBody>
            <a:bodyPr wrap="square" rtlCol="0">
              <a:spAutoFit/>
            </a:bodyPr>
            <a:lstStyle/>
            <a:p>
              <a:r>
                <a:rPr lang="nb-NO" dirty="0" smtClean="0"/>
                <a:t>North America</a:t>
              </a:r>
              <a:endParaRPr lang="en-US" dirty="0"/>
            </a:p>
          </p:txBody>
        </p:sp>
      </p:grpSp>
      <p:sp>
        <p:nvSpPr>
          <p:cNvPr id="4" name="TextBox 3"/>
          <p:cNvSpPr txBox="1"/>
          <p:nvPr/>
        </p:nvSpPr>
        <p:spPr>
          <a:xfrm>
            <a:off x="7149298" y="6386917"/>
            <a:ext cx="1976290" cy="461665"/>
          </a:xfrm>
          <a:prstGeom prst="rect">
            <a:avLst/>
          </a:prstGeom>
          <a:solidFill>
            <a:schemeClr val="bg1"/>
          </a:solidFill>
        </p:spPr>
        <p:txBody>
          <a:bodyPr wrap="square" rtlCol="0">
            <a:spAutoFit/>
          </a:bodyPr>
          <a:lstStyle/>
          <a:p>
            <a:r>
              <a:rPr lang="nb-NO" sz="1200" dirty="0" err="1" smtClean="0"/>
              <a:t>Sillmann</a:t>
            </a:r>
            <a:r>
              <a:rPr lang="nb-NO" sz="1200" dirty="0"/>
              <a:t>,</a:t>
            </a:r>
            <a:r>
              <a:rPr lang="nb-NO" sz="1200" dirty="0" smtClean="0"/>
              <a:t> Thorarinsdottir &amp; </a:t>
            </a:r>
            <a:r>
              <a:rPr lang="nb-NO" sz="1200" dirty="0" err="1" smtClean="0"/>
              <a:t>Gissibl</a:t>
            </a:r>
            <a:r>
              <a:rPr lang="nb-NO" sz="1200" dirty="0" smtClean="0"/>
              <a:t>, in prep.</a:t>
            </a:r>
            <a:endParaRPr lang="en-US" sz="1200" dirty="0"/>
          </a:p>
        </p:txBody>
      </p:sp>
      <p:sp>
        <p:nvSpPr>
          <p:cNvPr id="5" name="TextBox 4"/>
          <p:cNvSpPr txBox="1"/>
          <p:nvPr/>
        </p:nvSpPr>
        <p:spPr>
          <a:xfrm>
            <a:off x="4139952" y="6453336"/>
            <a:ext cx="1872208" cy="369332"/>
          </a:xfrm>
          <a:prstGeom prst="rect">
            <a:avLst/>
          </a:prstGeom>
          <a:noFill/>
        </p:spPr>
        <p:txBody>
          <a:bodyPr wrap="square" rtlCol="0">
            <a:spAutoFit/>
          </a:bodyPr>
          <a:lstStyle/>
          <a:p>
            <a:r>
              <a:rPr lang="nb-NO" dirty="0" smtClean="0">
                <a:solidFill>
                  <a:schemeClr val="accent1">
                    <a:lumMod val="75000"/>
                  </a:schemeClr>
                </a:solidFill>
              </a:rPr>
              <a:t>CMIP5 </a:t>
            </a:r>
            <a:r>
              <a:rPr lang="nb-NO" dirty="0" err="1" smtClean="0">
                <a:solidFill>
                  <a:schemeClr val="accent1">
                    <a:lumMod val="75000"/>
                  </a:schemeClr>
                </a:solidFill>
              </a:rPr>
              <a:t>models</a:t>
            </a:r>
            <a:endParaRPr lang="en-US" dirty="0">
              <a:solidFill>
                <a:schemeClr val="accent1">
                  <a:lumMod val="75000"/>
                </a:schemeClr>
              </a:solidFill>
            </a:endParaRPr>
          </a:p>
        </p:txBody>
      </p:sp>
      <p:cxnSp>
        <p:nvCxnSpPr>
          <p:cNvPr id="13" name="Straight Arrow Connector 12"/>
          <p:cNvCxnSpPr/>
          <p:nvPr/>
        </p:nvCxnSpPr>
        <p:spPr>
          <a:xfrm flipH="1" flipV="1">
            <a:off x="2627784" y="6638002"/>
            <a:ext cx="1440161" cy="83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5652120" y="6617749"/>
            <a:ext cx="1224136" cy="202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475656" y="6156012"/>
            <a:ext cx="1296144" cy="369332"/>
          </a:xfrm>
          <a:prstGeom prst="rect">
            <a:avLst/>
          </a:prstGeom>
          <a:noFill/>
        </p:spPr>
        <p:txBody>
          <a:bodyPr wrap="square" rtlCol="0">
            <a:spAutoFit/>
          </a:bodyPr>
          <a:lstStyle/>
          <a:p>
            <a:r>
              <a:rPr lang="nb-NO" dirty="0" smtClean="0">
                <a:solidFill>
                  <a:schemeClr val="accent1">
                    <a:lumMod val="75000"/>
                  </a:schemeClr>
                </a:solidFill>
              </a:rPr>
              <a:t>Reanalyses</a:t>
            </a:r>
            <a:endParaRPr lang="en-US" dirty="0">
              <a:solidFill>
                <a:schemeClr val="accent1">
                  <a:lumMod val="75000"/>
                </a:schemeClr>
              </a:solidFill>
            </a:endParaRPr>
          </a:p>
        </p:txBody>
      </p:sp>
      <p:sp>
        <p:nvSpPr>
          <p:cNvPr id="22" name="Right Brace 21"/>
          <p:cNvSpPr/>
          <p:nvPr/>
        </p:nvSpPr>
        <p:spPr>
          <a:xfrm rot="5400000">
            <a:off x="2247706" y="5883518"/>
            <a:ext cx="157808" cy="40576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TextBox 24"/>
          <p:cNvSpPr txBox="1"/>
          <p:nvPr/>
        </p:nvSpPr>
        <p:spPr>
          <a:xfrm>
            <a:off x="7149298" y="2153489"/>
            <a:ext cx="2424935" cy="646331"/>
          </a:xfrm>
          <a:prstGeom prst="rect">
            <a:avLst/>
          </a:prstGeom>
          <a:noFill/>
        </p:spPr>
        <p:txBody>
          <a:bodyPr wrap="square" rtlCol="0">
            <a:spAutoFit/>
          </a:bodyPr>
          <a:lstStyle/>
          <a:p>
            <a:r>
              <a:rPr lang="nb-NO" b="1" dirty="0" err="1" smtClean="0"/>
              <a:t>TXx</a:t>
            </a:r>
            <a:r>
              <a:rPr lang="nb-NO" b="1" dirty="0" smtClean="0"/>
              <a:t>- </a:t>
            </a:r>
            <a:r>
              <a:rPr lang="nb-NO" b="1" dirty="0" err="1" smtClean="0"/>
              <a:t>Monthly</a:t>
            </a:r>
            <a:r>
              <a:rPr lang="nb-NO" b="1" dirty="0" smtClean="0"/>
              <a:t> Maximum </a:t>
            </a:r>
            <a:r>
              <a:rPr lang="nb-NO" b="1" dirty="0" err="1" smtClean="0"/>
              <a:t>of</a:t>
            </a:r>
            <a:r>
              <a:rPr lang="nb-NO" b="1" dirty="0" smtClean="0"/>
              <a:t> </a:t>
            </a:r>
            <a:r>
              <a:rPr lang="nb-NO" b="1" dirty="0" err="1" smtClean="0"/>
              <a:t>Tmax</a:t>
            </a:r>
            <a:endParaRPr lang="en-US" b="1" dirty="0"/>
          </a:p>
        </p:txBody>
      </p:sp>
    </p:spTree>
    <p:extLst>
      <p:ext uri="{BB962C8B-B14F-4D97-AF65-F5344CB8AC3E}">
        <p14:creationId xmlns:p14="http://schemas.microsoft.com/office/powerpoint/2010/main" val="29630588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586118"/>
            <a:ext cx="9125588" cy="703043"/>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3200" dirty="0" smtClean="0">
                <a:solidFill>
                  <a:schemeClr val="bg2">
                    <a:lumMod val="75000"/>
                  </a:schemeClr>
                </a:solidFill>
                <a:latin typeface="+mj-lt"/>
              </a:rPr>
              <a:t>Challenges/Research Questions</a:t>
            </a:r>
            <a:endParaRPr lang="nb-NO" sz="3200" dirty="0">
              <a:solidFill>
                <a:schemeClr val="bg2">
                  <a:lumMod val="75000"/>
                </a:schemeClr>
              </a:solidFill>
              <a:latin typeface="+mj-lt"/>
            </a:endParaRPr>
          </a:p>
        </p:txBody>
      </p:sp>
      <p:sp>
        <p:nvSpPr>
          <p:cNvPr id="17" name="TextBox 16"/>
          <p:cNvSpPr txBox="1"/>
          <p:nvPr/>
        </p:nvSpPr>
        <p:spPr>
          <a:xfrm>
            <a:off x="1" y="0"/>
            <a:ext cx="6685630" cy="369332"/>
          </a:xfrm>
          <a:prstGeom prst="rect">
            <a:avLst/>
          </a:prstGeom>
          <a:noFill/>
        </p:spPr>
        <p:txBody>
          <a:bodyPr wrap="square" rtlCol="0">
            <a:spAutoFit/>
          </a:bodyPr>
          <a:lstStyle/>
          <a:p>
            <a:r>
              <a:rPr lang="nb-NO" dirty="0">
                <a:solidFill>
                  <a:schemeClr val="tx2">
                    <a:lumMod val="75000"/>
                  </a:schemeClr>
                </a:solidFill>
              </a:rPr>
              <a:t>2</a:t>
            </a:r>
            <a:r>
              <a:rPr lang="nb-NO" dirty="0" smtClean="0">
                <a:solidFill>
                  <a:schemeClr val="tx2">
                    <a:lumMod val="75000"/>
                  </a:schemeClr>
                </a:solidFill>
              </a:rPr>
              <a:t>. </a:t>
            </a:r>
            <a:r>
              <a:rPr lang="nb-NO" dirty="0">
                <a:solidFill>
                  <a:schemeClr val="tx2">
                    <a:lumMod val="75000"/>
                  </a:schemeClr>
                </a:solidFill>
              </a:rPr>
              <a:t>Model </a:t>
            </a:r>
            <a:r>
              <a:rPr lang="nb-NO" dirty="0" smtClean="0">
                <a:solidFill>
                  <a:schemeClr val="tx2">
                    <a:lumMod val="75000"/>
                  </a:schemeClr>
                </a:solidFill>
              </a:rPr>
              <a:t>Evaluation</a:t>
            </a:r>
            <a:endParaRPr lang="en-US" dirty="0">
              <a:solidFill>
                <a:schemeClr val="tx2">
                  <a:lumMod val="75000"/>
                </a:schemeClr>
              </a:solidFill>
            </a:endParaRPr>
          </a:p>
        </p:txBody>
      </p:sp>
      <p:sp>
        <p:nvSpPr>
          <p:cNvPr id="2" name="TextBox 1"/>
          <p:cNvSpPr txBox="1"/>
          <p:nvPr/>
        </p:nvSpPr>
        <p:spPr>
          <a:xfrm>
            <a:off x="673292" y="1225689"/>
            <a:ext cx="7779004" cy="5324535"/>
          </a:xfrm>
          <a:prstGeom prst="rect">
            <a:avLst/>
          </a:prstGeom>
          <a:noFill/>
        </p:spPr>
        <p:txBody>
          <a:bodyPr wrap="square" rtlCol="0">
            <a:spAutoFit/>
          </a:bodyPr>
          <a:lstStyle/>
          <a:p>
            <a:pPr marL="342900" indent="-342900">
              <a:buFont typeface="Courier New" panose="02070309020205020404" pitchFamily="49" charset="0"/>
              <a:buChar char="o"/>
            </a:pPr>
            <a:r>
              <a:rPr lang="en-US" sz="2000" dirty="0"/>
              <a:t>W</a:t>
            </a:r>
            <a:r>
              <a:rPr lang="en-US" sz="2000" dirty="0" smtClean="0"/>
              <a:t>hat </a:t>
            </a:r>
            <a:r>
              <a:rPr lang="en-US" sz="2000" dirty="0"/>
              <a:t>scores are currently available to assess </a:t>
            </a:r>
            <a:r>
              <a:rPr lang="en-US" sz="2000" dirty="0" smtClean="0"/>
              <a:t>extremes? </a:t>
            </a:r>
          </a:p>
          <a:p>
            <a:pPr marL="342900" indent="-342900">
              <a:buFont typeface="Courier New" panose="02070309020205020404" pitchFamily="49" charset="0"/>
              <a:buChar char="o"/>
            </a:pPr>
            <a:endParaRPr lang="en-US" sz="2000" dirty="0" smtClean="0"/>
          </a:p>
          <a:p>
            <a:pPr marL="342900" indent="-342900">
              <a:buFont typeface="Courier New" panose="02070309020205020404" pitchFamily="49" charset="0"/>
              <a:buChar char="o"/>
            </a:pPr>
            <a:r>
              <a:rPr lang="en-US" sz="2000" dirty="0" smtClean="0"/>
              <a:t>How </a:t>
            </a:r>
            <a:r>
              <a:rPr lang="en-US" sz="2000" dirty="0"/>
              <a:t>to calculate them based on an ensemble, and how to evaluate </a:t>
            </a:r>
            <a:r>
              <a:rPr lang="en-US" sz="2000" dirty="0" smtClean="0"/>
              <a:t>deterministic  forecasts </a:t>
            </a:r>
            <a:r>
              <a:rPr lang="en-US" sz="2000" dirty="0"/>
              <a:t>using </a:t>
            </a:r>
            <a:r>
              <a:rPr lang="en-US" sz="2000" dirty="0" smtClean="0"/>
              <a:t>scores?</a:t>
            </a:r>
          </a:p>
          <a:p>
            <a:pPr marL="342900" indent="-342900">
              <a:buFont typeface="Courier New" panose="02070309020205020404" pitchFamily="49" charset="0"/>
              <a:buChar char="o"/>
            </a:pPr>
            <a:endParaRPr lang="en-US" sz="2000" dirty="0"/>
          </a:p>
          <a:p>
            <a:pPr marL="342900" indent="-342900">
              <a:buFont typeface="Courier New" panose="02070309020205020404" pitchFamily="49" charset="0"/>
              <a:buChar char="o"/>
            </a:pPr>
            <a:r>
              <a:rPr lang="en-US" sz="2000" dirty="0" smtClean="0"/>
              <a:t>Quality </a:t>
            </a:r>
            <a:r>
              <a:rPr lang="en-US" sz="2000" dirty="0"/>
              <a:t>and availability of the underlying reference dataset (e.g., reanalysis or </a:t>
            </a:r>
            <a:r>
              <a:rPr lang="en-US" sz="2000" dirty="0" smtClean="0"/>
              <a:t>observations)</a:t>
            </a:r>
          </a:p>
          <a:p>
            <a:pPr marL="342900" indent="-342900">
              <a:buFont typeface="Courier New" panose="02070309020205020404" pitchFamily="49" charset="0"/>
              <a:buChar char="o"/>
            </a:pPr>
            <a:endParaRPr lang="en-US" sz="2000" dirty="0"/>
          </a:p>
          <a:p>
            <a:pPr marL="342900" indent="-342900">
              <a:buFont typeface="Courier New" panose="02070309020205020404" pitchFamily="49" charset="0"/>
              <a:buChar char="o"/>
            </a:pPr>
            <a:r>
              <a:rPr lang="en-US" sz="2000" dirty="0"/>
              <a:t>M</a:t>
            </a:r>
            <a:r>
              <a:rPr lang="en-US" sz="2000" dirty="0" smtClean="0"/>
              <a:t>ethods </a:t>
            </a:r>
            <a:r>
              <a:rPr lang="en-US" sz="2000" dirty="0"/>
              <a:t>applied need to account for </a:t>
            </a:r>
            <a:r>
              <a:rPr lang="en-US" sz="2000" dirty="0" smtClean="0"/>
              <a:t>uncertainty, also </a:t>
            </a:r>
            <a:r>
              <a:rPr lang="en-US" sz="2000" dirty="0"/>
              <a:t>in the </a:t>
            </a:r>
            <a:r>
              <a:rPr lang="en-US" sz="2000" dirty="0" smtClean="0"/>
              <a:t>observations </a:t>
            </a:r>
            <a:r>
              <a:rPr lang="en-US" sz="2000" dirty="0" smtClean="0">
                <a:sym typeface="Wingdings" panose="05000000000000000000" pitchFamily="2" charset="2"/>
              </a:rPr>
              <a:t> </a:t>
            </a:r>
            <a:r>
              <a:rPr lang="en-US" sz="2000" dirty="0" smtClean="0"/>
              <a:t>New </a:t>
            </a:r>
            <a:r>
              <a:rPr lang="en-US" sz="2000" dirty="0"/>
              <a:t>data sources (e.g. satellite or remote sensing data</a:t>
            </a:r>
            <a:r>
              <a:rPr lang="en-US" sz="2000" dirty="0" smtClean="0"/>
              <a:t>)</a:t>
            </a:r>
          </a:p>
          <a:p>
            <a:pPr marL="342900" indent="-342900">
              <a:buFont typeface="Courier New" panose="02070309020205020404" pitchFamily="49" charset="0"/>
              <a:buChar char="o"/>
            </a:pPr>
            <a:endParaRPr lang="en-US" sz="2000" dirty="0"/>
          </a:p>
          <a:p>
            <a:pPr marL="342900" indent="-342900">
              <a:buFont typeface="Courier New" panose="02070309020205020404" pitchFamily="49" charset="0"/>
              <a:buChar char="o"/>
            </a:pPr>
            <a:r>
              <a:rPr lang="en-US" sz="2000" dirty="0" smtClean="0"/>
              <a:t>Application </a:t>
            </a:r>
            <a:r>
              <a:rPr lang="en-US" sz="2000" dirty="0"/>
              <a:t>and development of model performance metrics suited for extremes </a:t>
            </a:r>
            <a:r>
              <a:rPr lang="en-US" sz="2000" dirty="0" smtClean="0"/>
              <a:t>statistics </a:t>
            </a:r>
            <a:r>
              <a:rPr lang="en-US" sz="2000" dirty="0"/>
              <a:t>(e.g., new scores, divergence or comparison measures for distributions</a:t>
            </a:r>
            <a:r>
              <a:rPr lang="en-US" sz="2000" dirty="0" smtClean="0"/>
              <a:t>)</a:t>
            </a:r>
          </a:p>
          <a:p>
            <a:pPr marL="342900" indent="-342900">
              <a:buFont typeface="Courier New" panose="02070309020205020404" pitchFamily="49" charset="0"/>
              <a:buChar char="o"/>
            </a:pPr>
            <a:endParaRPr lang="en-US" sz="2000" dirty="0"/>
          </a:p>
          <a:p>
            <a:pPr algn="ctr"/>
            <a:r>
              <a:rPr lang="en-US" sz="2000" dirty="0" smtClean="0"/>
              <a:t> </a:t>
            </a:r>
            <a:r>
              <a:rPr lang="en-US" sz="2000" u="sng" dirty="0" smtClean="0">
                <a:hlinkClick r:id="rId3"/>
              </a:rPr>
              <a:t>http</a:t>
            </a:r>
            <a:r>
              <a:rPr lang="en-US" sz="2000" u="sng" dirty="0">
                <a:hlinkClick r:id="rId3"/>
              </a:rPr>
              <a:t>://www.wcrp-climate.org/extremes-modeling-wkshp-about</a:t>
            </a:r>
            <a:endParaRPr lang="en-US" sz="2000" dirty="0"/>
          </a:p>
        </p:txBody>
      </p:sp>
    </p:spTree>
    <p:extLst>
      <p:ext uri="{BB962C8B-B14F-4D97-AF65-F5344CB8AC3E}">
        <p14:creationId xmlns:p14="http://schemas.microsoft.com/office/powerpoint/2010/main" val="10597506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0"/>
            <a:ext cx="7971211" cy="147078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518" y="1622641"/>
            <a:ext cx="6701260" cy="5235359"/>
          </a:xfrm>
          <a:prstGeom prst="rect">
            <a:avLst/>
          </a:prstGeom>
        </p:spPr>
      </p:pic>
    </p:spTree>
    <p:extLst>
      <p:ext uri="{BB962C8B-B14F-4D97-AF65-F5344CB8AC3E}">
        <p14:creationId xmlns:p14="http://schemas.microsoft.com/office/powerpoint/2010/main" val="30404888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solidFill>
                  <a:schemeClr val="bg2">
                    <a:lumMod val="75000"/>
                  </a:schemeClr>
                </a:solidFill>
                <a:latin typeface="+mj-lt"/>
              </a:rPr>
              <a:t>Outline</a:t>
            </a:r>
            <a:endParaRPr lang="en-US" dirty="0">
              <a:solidFill>
                <a:schemeClr val="bg2">
                  <a:lumMod val="75000"/>
                </a:schemeClr>
              </a:solidFill>
              <a:latin typeface="+mj-lt"/>
            </a:endParaRPr>
          </a:p>
        </p:txBody>
      </p:sp>
      <p:sp>
        <p:nvSpPr>
          <p:cNvPr id="3" name="TextBox 2"/>
          <p:cNvSpPr txBox="1"/>
          <p:nvPr/>
        </p:nvSpPr>
        <p:spPr>
          <a:xfrm>
            <a:off x="1250624" y="1484784"/>
            <a:ext cx="7066344" cy="3785652"/>
          </a:xfrm>
          <a:prstGeom prst="rect">
            <a:avLst/>
          </a:prstGeom>
          <a:noFill/>
        </p:spPr>
        <p:txBody>
          <a:bodyPr wrap="square" rtlCol="0">
            <a:spAutoFit/>
          </a:bodyPr>
          <a:lstStyle/>
          <a:p>
            <a:pPr marL="342900" indent="-342900">
              <a:buFont typeface="Courier New" panose="02070309020205020404" pitchFamily="49" charset="0"/>
              <a:buChar char="o"/>
            </a:pPr>
            <a:r>
              <a:rPr lang="nb-NO" sz="2400" dirty="0" err="1" smtClean="0">
                <a:solidFill>
                  <a:schemeClr val="tx1">
                    <a:lumMod val="25000"/>
                    <a:lumOff val="75000"/>
                  </a:schemeClr>
                </a:solidFill>
                <a:latin typeface="+mn-lt"/>
              </a:rPr>
              <a:t>Climate</a:t>
            </a:r>
            <a:r>
              <a:rPr lang="nb-NO" sz="2400" dirty="0" smtClean="0">
                <a:solidFill>
                  <a:schemeClr val="tx1">
                    <a:lumMod val="25000"/>
                    <a:lumOff val="75000"/>
                  </a:schemeClr>
                </a:solidFill>
                <a:latin typeface="+mn-lt"/>
              </a:rPr>
              <a:t> Extremes </a:t>
            </a:r>
            <a:r>
              <a:rPr lang="nb-NO" sz="2400" dirty="0" err="1" smtClean="0">
                <a:solidFill>
                  <a:schemeClr val="tx1">
                    <a:lumMod val="25000"/>
                    <a:lumOff val="75000"/>
                  </a:schemeClr>
                </a:solidFill>
                <a:latin typeface="+mn-lt"/>
              </a:rPr>
              <a:t>on</a:t>
            </a:r>
            <a:r>
              <a:rPr lang="nb-NO" sz="2400" dirty="0" smtClean="0">
                <a:solidFill>
                  <a:schemeClr val="tx1">
                    <a:lumMod val="25000"/>
                    <a:lumOff val="75000"/>
                  </a:schemeClr>
                </a:solidFill>
                <a:latin typeface="+mn-lt"/>
              </a:rPr>
              <a:t> Global </a:t>
            </a:r>
            <a:r>
              <a:rPr lang="nb-NO" sz="2400" dirty="0" err="1" smtClean="0">
                <a:solidFill>
                  <a:schemeClr val="tx1">
                    <a:lumMod val="25000"/>
                    <a:lumOff val="75000"/>
                  </a:schemeClr>
                </a:solidFill>
                <a:latin typeface="+mn-lt"/>
              </a:rPr>
              <a:t>Scale</a:t>
            </a:r>
            <a:endParaRPr lang="nb-NO" sz="2400" dirty="0" smtClean="0">
              <a:solidFill>
                <a:schemeClr val="tx1">
                  <a:lumMod val="25000"/>
                  <a:lumOff val="75000"/>
                </a:schemeClr>
              </a:solidFill>
              <a:latin typeface="+mn-lt"/>
            </a:endParaRPr>
          </a:p>
          <a:p>
            <a:pPr marL="342900" indent="-342900">
              <a:buFont typeface="Courier New" panose="02070309020205020404" pitchFamily="49" charset="0"/>
              <a:buChar char="o"/>
            </a:pPr>
            <a:endParaRPr lang="nb-NO" sz="2400" dirty="0">
              <a:solidFill>
                <a:schemeClr val="tx1">
                  <a:lumMod val="25000"/>
                  <a:lumOff val="75000"/>
                </a:schemeClr>
              </a:solidFill>
              <a:latin typeface="+mn-lt"/>
            </a:endParaRPr>
          </a:p>
          <a:p>
            <a:pPr marL="342900" indent="-342900">
              <a:buFont typeface="Courier New" panose="02070309020205020404" pitchFamily="49" charset="0"/>
              <a:buChar char="o"/>
            </a:pPr>
            <a:r>
              <a:rPr lang="nb-NO" sz="2400" dirty="0" smtClean="0">
                <a:solidFill>
                  <a:schemeClr val="tx1">
                    <a:lumMod val="25000"/>
                    <a:lumOff val="75000"/>
                  </a:schemeClr>
                </a:solidFill>
                <a:latin typeface="+mn-lt"/>
              </a:rPr>
              <a:t>Model Evaluation</a:t>
            </a:r>
          </a:p>
          <a:p>
            <a:pPr marL="342900" indent="-342900">
              <a:buFont typeface="Courier New" panose="02070309020205020404" pitchFamily="49" charset="0"/>
              <a:buChar char="o"/>
            </a:pPr>
            <a:endParaRPr lang="nb-NO" sz="2400" dirty="0">
              <a:solidFill>
                <a:schemeClr val="accent5">
                  <a:lumMod val="75000"/>
                  <a:lumOff val="25000"/>
                </a:schemeClr>
              </a:solidFill>
              <a:latin typeface="+mn-lt"/>
            </a:endParaRPr>
          </a:p>
          <a:p>
            <a:pPr marL="342900" indent="-342900">
              <a:buFont typeface="Courier New" panose="02070309020205020404" pitchFamily="49" charset="0"/>
              <a:buChar char="o"/>
            </a:pPr>
            <a:r>
              <a:rPr lang="nb-NO" sz="2400" dirty="0" err="1">
                <a:solidFill>
                  <a:schemeClr val="accent5">
                    <a:lumMod val="75000"/>
                    <a:lumOff val="25000"/>
                  </a:schemeClr>
                </a:solidFill>
              </a:rPr>
              <a:t>Climate</a:t>
            </a:r>
            <a:r>
              <a:rPr lang="nb-NO" sz="2400" dirty="0">
                <a:solidFill>
                  <a:schemeClr val="accent5">
                    <a:lumMod val="75000"/>
                    <a:lumOff val="25000"/>
                  </a:schemeClr>
                </a:solidFill>
              </a:rPr>
              <a:t> Extremes </a:t>
            </a:r>
            <a:r>
              <a:rPr lang="nb-NO" sz="2400" dirty="0" err="1">
                <a:solidFill>
                  <a:schemeClr val="accent5">
                    <a:lumMod val="75000"/>
                    <a:lumOff val="25000"/>
                  </a:schemeClr>
                </a:solidFill>
              </a:rPr>
              <a:t>on</a:t>
            </a:r>
            <a:r>
              <a:rPr lang="nb-NO" sz="2400" dirty="0">
                <a:solidFill>
                  <a:schemeClr val="accent5">
                    <a:lumMod val="75000"/>
                    <a:lumOff val="25000"/>
                  </a:schemeClr>
                </a:solidFill>
              </a:rPr>
              <a:t> </a:t>
            </a:r>
            <a:r>
              <a:rPr lang="nb-NO" sz="2400" dirty="0" smtClean="0">
                <a:solidFill>
                  <a:schemeClr val="accent5">
                    <a:lumMod val="75000"/>
                    <a:lumOff val="25000"/>
                  </a:schemeClr>
                </a:solidFill>
              </a:rPr>
              <a:t>Regional </a:t>
            </a:r>
            <a:r>
              <a:rPr lang="nb-NO" sz="2400" dirty="0" err="1" smtClean="0">
                <a:solidFill>
                  <a:schemeClr val="accent5">
                    <a:lumMod val="75000"/>
                    <a:lumOff val="25000"/>
                  </a:schemeClr>
                </a:solidFill>
              </a:rPr>
              <a:t>Scale</a:t>
            </a:r>
            <a:endParaRPr lang="nb-NO" sz="2400" dirty="0" smtClean="0">
              <a:solidFill>
                <a:schemeClr val="accent5">
                  <a:lumMod val="75000"/>
                  <a:lumOff val="25000"/>
                </a:schemeClr>
              </a:solidFill>
            </a:endParaRPr>
          </a:p>
          <a:p>
            <a:pPr marL="342900" indent="-342900">
              <a:buFont typeface="Courier New" panose="02070309020205020404" pitchFamily="49" charset="0"/>
              <a:buChar char="o"/>
            </a:pPr>
            <a:endParaRPr lang="nb-NO" sz="2400" dirty="0">
              <a:solidFill>
                <a:schemeClr val="accent5">
                  <a:lumMod val="75000"/>
                  <a:lumOff val="25000"/>
                </a:schemeClr>
              </a:solidFill>
              <a:latin typeface="+mn-lt"/>
            </a:endParaRPr>
          </a:p>
          <a:p>
            <a:pPr marL="342900" indent="-342900">
              <a:buFont typeface="Courier New" panose="02070309020205020404" pitchFamily="49" charset="0"/>
              <a:buChar char="o"/>
            </a:pPr>
            <a:r>
              <a:rPr lang="nb-NO" sz="2400" dirty="0" smtClean="0">
                <a:solidFill>
                  <a:schemeClr val="tx1">
                    <a:lumMod val="25000"/>
                    <a:lumOff val="75000"/>
                  </a:schemeClr>
                </a:solidFill>
                <a:latin typeface="+mn-lt"/>
              </a:rPr>
              <a:t>Statistical </a:t>
            </a:r>
            <a:r>
              <a:rPr lang="nb-NO" sz="2400" dirty="0" err="1" smtClean="0">
                <a:solidFill>
                  <a:schemeClr val="tx1">
                    <a:lumMod val="25000"/>
                    <a:lumOff val="75000"/>
                  </a:schemeClr>
                </a:solidFill>
                <a:latin typeface="+mn-lt"/>
              </a:rPr>
              <a:t>Modeling</a:t>
            </a:r>
            <a:r>
              <a:rPr lang="nb-NO" sz="2400" dirty="0" smtClean="0">
                <a:solidFill>
                  <a:schemeClr val="tx1">
                    <a:lumMod val="25000"/>
                    <a:lumOff val="75000"/>
                  </a:schemeClr>
                </a:solidFill>
                <a:latin typeface="+mn-lt"/>
              </a:rPr>
              <a:t> </a:t>
            </a:r>
            <a:r>
              <a:rPr lang="nb-NO" sz="2400" dirty="0" err="1" smtClean="0">
                <a:solidFill>
                  <a:schemeClr val="tx1">
                    <a:lumMod val="25000"/>
                    <a:lumOff val="75000"/>
                  </a:schemeClr>
                </a:solidFill>
                <a:latin typeface="+mn-lt"/>
              </a:rPr>
              <a:t>incorporating</a:t>
            </a:r>
            <a:r>
              <a:rPr lang="nb-NO" sz="2400" dirty="0" smtClean="0">
                <a:solidFill>
                  <a:schemeClr val="tx1">
                    <a:lumMod val="25000"/>
                    <a:lumOff val="75000"/>
                  </a:schemeClr>
                </a:solidFill>
                <a:latin typeface="+mn-lt"/>
              </a:rPr>
              <a:t> </a:t>
            </a:r>
            <a:r>
              <a:rPr lang="nb-NO" sz="2400" dirty="0" err="1">
                <a:solidFill>
                  <a:schemeClr val="tx1">
                    <a:lumMod val="25000"/>
                    <a:lumOff val="75000"/>
                  </a:schemeClr>
                </a:solidFill>
                <a:latin typeface="+mn-lt"/>
              </a:rPr>
              <a:t>U</a:t>
            </a:r>
            <a:r>
              <a:rPr lang="nb-NO" sz="2400" dirty="0" err="1" smtClean="0">
                <a:solidFill>
                  <a:schemeClr val="tx1">
                    <a:lumMod val="25000"/>
                    <a:lumOff val="75000"/>
                  </a:schemeClr>
                </a:solidFill>
                <a:latin typeface="+mn-lt"/>
              </a:rPr>
              <a:t>ncertainty</a:t>
            </a:r>
            <a:endParaRPr lang="nb-NO" sz="2400" dirty="0">
              <a:solidFill>
                <a:schemeClr val="tx1">
                  <a:lumMod val="25000"/>
                  <a:lumOff val="75000"/>
                </a:schemeClr>
              </a:solidFill>
              <a:latin typeface="+mn-lt"/>
            </a:endParaRPr>
          </a:p>
          <a:p>
            <a:r>
              <a:rPr lang="nb-NO" sz="2400" dirty="0" smtClean="0">
                <a:solidFill>
                  <a:schemeClr val="tx1">
                    <a:lumMod val="25000"/>
                    <a:lumOff val="75000"/>
                  </a:schemeClr>
                </a:solidFill>
                <a:latin typeface="+mn-lt"/>
              </a:rPr>
              <a:t> 	</a:t>
            </a:r>
          </a:p>
          <a:p>
            <a:pPr marL="342900" indent="-342900">
              <a:buFont typeface="Courier New" panose="02070309020205020404" pitchFamily="49" charset="0"/>
              <a:buChar char="o"/>
            </a:pPr>
            <a:r>
              <a:rPr lang="nb-NO" sz="2400" dirty="0" smtClean="0">
                <a:solidFill>
                  <a:schemeClr val="tx1">
                    <a:lumMod val="25000"/>
                    <a:lumOff val="75000"/>
                  </a:schemeClr>
                </a:solidFill>
                <a:latin typeface="+mn-lt"/>
              </a:rPr>
              <a:t>Outlook: </a:t>
            </a:r>
            <a:r>
              <a:rPr lang="nb-NO" sz="2400" dirty="0" err="1" smtClean="0">
                <a:solidFill>
                  <a:schemeClr val="tx1">
                    <a:lumMod val="25000"/>
                    <a:lumOff val="75000"/>
                  </a:schemeClr>
                </a:solidFill>
                <a:latin typeface="+mn-lt"/>
              </a:rPr>
              <a:t>Decision-making</a:t>
            </a:r>
            <a:r>
              <a:rPr lang="nb-NO" sz="2400" dirty="0" smtClean="0">
                <a:solidFill>
                  <a:schemeClr val="tx1">
                    <a:lumMod val="25000"/>
                    <a:lumOff val="75000"/>
                  </a:schemeClr>
                </a:solidFill>
                <a:latin typeface="+mn-lt"/>
              </a:rPr>
              <a:t> under </a:t>
            </a:r>
            <a:r>
              <a:rPr lang="nb-NO" sz="2400" dirty="0" err="1">
                <a:solidFill>
                  <a:schemeClr val="tx1">
                    <a:lumMod val="25000"/>
                    <a:lumOff val="75000"/>
                  </a:schemeClr>
                </a:solidFill>
                <a:latin typeface="+mn-lt"/>
              </a:rPr>
              <a:t>U</a:t>
            </a:r>
            <a:r>
              <a:rPr lang="nb-NO" sz="2400" dirty="0" err="1" smtClean="0">
                <a:solidFill>
                  <a:schemeClr val="tx1">
                    <a:lumMod val="25000"/>
                    <a:lumOff val="75000"/>
                  </a:schemeClr>
                </a:solidFill>
                <a:latin typeface="+mn-lt"/>
              </a:rPr>
              <a:t>ncertainty</a:t>
            </a:r>
            <a:r>
              <a:rPr lang="nb-NO" sz="2400" dirty="0" smtClean="0">
                <a:solidFill>
                  <a:schemeClr val="tx1">
                    <a:lumMod val="25000"/>
                    <a:lumOff val="75000"/>
                  </a:schemeClr>
                </a:solidFill>
                <a:latin typeface="+mn-lt"/>
              </a:rPr>
              <a:t> </a:t>
            </a:r>
          </a:p>
          <a:p>
            <a:endParaRPr lang="nb-NO" sz="2400" dirty="0" smtClean="0">
              <a:solidFill>
                <a:schemeClr val="tx1">
                  <a:lumMod val="25000"/>
                  <a:lumOff val="75000"/>
                </a:schemeClr>
              </a:solidFill>
              <a:latin typeface="+mn-lt"/>
            </a:endParaRPr>
          </a:p>
        </p:txBody>
      </p:sp>
    </p:spTree>
    <p:extLst>
      <p:ext uri="{BB962C8B-B14F-4D97-AF65-F5344CB8AC3E}">
        <p14:creationId xmlns:p14="http://schemas.microsoft.com/office/powerpoint/2010/main" val="36678127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8330" y="2352820"/>
            <a:ext cx="4067944" cy="2440766"/>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5428"/>
          <a:stretch/>
        </p:blipFill>
        <p:spPr>
          <a:xfrm>
            <a:off x="312086" y="2459159"/>
            <a:ext cx="3705544" cy="19050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5506" b="8901"/>
          <a:stretch/>
        </p:blipFill>
        <p:spPr>
          <a:xfrm>
            <a:off x="4598319" y="934374"/>
            <a:ext cx="3932022" cy="2227699"/>
          </a:xfrm>
          <a:prstGeom prst="rect">
            <a:avLst/>
          </a:prstGeom>
        </p:spPr>
      </p:pic>
      <p:pic>
        <p:nvPicPr>
          <p:cNvPr id="6" name="Picture 5"/>
          <p:cNvPicPr>
            <a:picLocks noChangeAspect="1"/>
          </p:cNvPicPr>
          <p:nvPr/>
        </p:nvPicPr>
        <p:blipFill>
          <a:blip r:embed="rId5"/>
          <a:stretch>
            <a:fillRect/>
          </a:stretch>
        </p:blipFill>
        <p:spPr>
          <a:xfrm>
            <a:off x="737725" y="831952"/>
            <a:ext cx="3695495" cy="21096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6655" y="2243163"/>
            <a:ext cx="2466975" cy="184785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201" y="4104350"/>
            <a:ext cx="3681955" cy="2068660"/>
          </a:xfrm>
          <a:prstGeom prst="rect">
            <a:avLst/>
          </a:prstGeom>
        </p:spPr>
      </p:pic>
      <p:sp>
        <p:nvSpPr>
          <p:cNvPr id="10" name="TextBox 9"/>
          <p:cNvSpPr txBox="1"/>
          <p:nvPr/>
        </p:nvSpPr>
        <p:spPr>
          <a:xfrm>
            <a:off x="879231" y="259751"/>
            <a:ext cx="7772399" cy="646331"/>
          </a:xfrm>
          <a:prstGeom prst="rect">
            <a:avLst/>
          </a:prstGeom>
          <a:noFill/>
        </p:spPr>
        <p:txBody>
          <a:bodyPr wrap="square" rtlCol="0">
            <a:spAutoFit/>
          </a:bodyPr>
          <a:lstStyle/>
          <a:p>
            <a:pPr algn="ctr"/>
            <a:r>
              <a:rPr lang="nb-NO" sz="3600" dirty="0" err="1" smtClean="0">
                <a:solidFill>
                  <a:schemeClr val="tx1">
                    <a:lumMod val="75000"/>
                    <a:lumOff val="25000"/>
                  </a:schemeClr>
                </a:solidFill>
              </a:rPr>
              <a:t>Getting</a:t>
            </a:r>
            <a:r>
              <a:rPr lang="nb-NO" sz="3600" dirty="0" smtClean="0">
                <a:solidFill>
                  <a:schemeClr val="tx1">
                    <a:lumMod val="75000"/>
                    <a:lumOff val="25000"/>
                  </a:schemeClr>
                </a:solidFill>
              </a:rPr>
              <a:t> to </a:t>
            </a:r>
            <a:r>
              <a:rPr lang="nb-NO" sz="3600" dirty="0" err="1" smtClean="0">
                <a:solidFill>
                  <a:schemeClr val="tx1">
                    <a:lumMod val="75000"/>
                    <a:lumOff val="25000"/>
                  </a:schemeClr>
                </a:solidFill>
              </a:rPr>
              <a:t>the</a:t>
            </a:r>
            <a:r>
              <a:rPr lang="nb-NO" sz="3600" dirty="0" smtClean="0">
                <a:solidFill>
                  <a:schemeClr val="tx1">
                    <a:lumMod val="75000"/>
                    <a:lumOff val="25000"/>
                  </a:schemeClr>
                </a:solidFill>
              </a:rPr>
              <a:t> </a:t>
            </a:r>
            <a:r>
              <a:rPr lang="nb-NO" sz="3600" dirty="0" err="1" smtClean="0">
                <a:solidFill>
                  <a:schemeClr val="tx1">
                    <a:lumMod val="75000"/>
                    <a:lumOff val="25000"/>
                  </a:schemeClr>
                </a:solidFill>
              </a:rPr>
              <a:t>scales</a:t>
            </a:r>
            <a:r>
              <a:rPr lang="nb-NO" sz="3600" dirty="0" smtClean="0">
                <a:solidFill>
                  <a:schemeClr val="tx1">
                    <a:lumMod val="75000"/>
                    <a:lumOff val="25000"/>
                  </a:schemeClr>
                </a:solidFill>
              </a:rPr>
              <a:t> </a:t>
            </a:r>
            <a:r>
              <a:rPr lang="nb-NO" sz="3600" dirty="0" err="1" smtClean="0">
                <a:solidFill>
                  <a:schemeClr val="tx1">
                    <a:lumMod val="75000"/>
                    <a:lumOff val="25000"/>
                  </a:schemeClr>
                </a:solidFill>
              </a:rPr>
              <a:t>of</a:t>
            </a:r>
            <a:r>
              <a:rPr lang="nb-NO" sz="3600" dirty="0" smtClean="0">
                <a:solidFill>
                  <a:schemeClr val="tx1">
                    <a:lumMod val="75000"/>
                    <a:lumOff val="25000"/>
                  </a:schemeClr>
                </a:solidFill>
              </a:rPr>
              <a:t> </a:t>
            </a:r>
            <a:r>
              <a:rPr lang="nb-NO" sz="3600" dirty="0" err="1" smtClean="0">
                <a:solidFill>
                  <a:schemeClr val="tx1">
                    <a:lumMod val="75000"/>
                    <a:lumOff val="25000"/>
                  </a:schemeClr>
                </a:solidFill>
              </a:rPr>
              <a:t>impacts</a:t>
            </a:r>
            <a:r>
              <a:rPr lang="nb-NO" sz="3600" dirty="0" smtClean="0">
                <a:solidFill>
                  <a:schemeClr val="tx1">
                    <a:lumMod val="75000"/>
                    <a:lumOff val="25000"/>
                  </a:schemeClr>
                </a:solidFill>
              </a:rPr>
              <a:t> … </a:t>
            </a:r>
            <a:endParaRPr lang="en-US" sz="3600" dirty="0">
              <a:solidFill>
                <a:schemeClr val="tx1">
                  <a:lumMod val="75000"/>
                  <a:lumOff val="25000"/>
                </a:schemeClr>
              </a:solidFill>
            </a:endParaRPr>
          </a:p>
        </p:txBody>
      </p:sp>
      <p:sp>
        <p:nvSpPr>
          <p:cNvPr id="16" name="Left-Right Arrow 15"/>
          <p:cNvSpPr/>
          <p:nvPr/>
        </p:nvSpPr>
        <p:spPr>
          <a:xfrm>
            <a:off x="1" y="6008753"/>
            <a:ext cx="9143999" cy="761015"/>
          </a:xfrm>
          <a:prstGeom prst="leftRightArrow">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9553" y="3864988"/>
            <a:ext cx="3180703" cy="2385527"/>
          </a:xfrm>
          <a:prstGeom prst="rect">
            <a:avLst/>
          </a:prstGeom>
        </p:spPr>
      </p:pic>
      <p:sp>
        <p:nvSpPr>
          <p:cNvPr id="19" name="TextBox 18"/>
          <p:cNvSpPr txBox="1"/>
          <p:nvPr/>
        </p:nvSpPr>
        <p:spPr>
          <a:xfrm>
            <a:off x="1" y="0"/>
            <a:ext cx="4186988" cy="369332"/>
          </a:xfrm>
          <a:prstGeom prst="rect">
            <a:avLst/>
          </a:prstGeom>
          <a:noFill/>
        </p:spPr>
        <p:txBody>
          <a:bodyPr wrap="square" rtlCol="0">
            <a:spAutoFit/>
          </a:bodyPr>
          <a:lstStyle/>
          <a:p>
            <a:r>
              <a:rPr lang="nb-NO" dirty="0">
                <a:solidFill>
                  <a:schemeClr val="tx2">
                    <a:lumMod val="75000"/>
                  </a:schemeClr>
                </a:solidFill>
              </a:rPr>
              <a:t>3</a:t>
            </a:r>
            <a:r>
              <a:rPr lang="nb-NO" dirty="0" smtClean="0">
                <a:solidFill>
                  <a:schemeClr val="tx2">
                    <a:lumMod val="75000"/>
                  </a:schemeClr>
                </a:solidFill>
              </a:rPr>
              <a:t>. </a:t>
            </a:r>
            <a:r>
              <a:rPr lang="nb-NO" dirty="0" err="1" smtClean="0">
                <a:solidFill>
                  <a:schemeClr val="tx2">
                    <a:lumMod val="75000"/>
                  </a:schemeClr>
                </a:solidFill>
              </a:rPr>
              <a:t>Climate</a:t>
            </a:r>
            <a:r>
              <a:rPr lang="nb-NO" dirty="0" smtClean="0">
                <a:solidFill>
                  <a:schemeClr val="tx2">
                    <a:lumMod val="75000"/>
                  </a:schemeClr>
                </a:solidFill>
              </a:rPr>
              <a:t> Extremes </a:t>
            </a:r>
            <a:r>
              <a:rPr lang="nb-NO" dirty="0" err="1" smtClean="0">
                <a:solidFill>
                  <a:schemeClr val="tx2">
                    <a:lumMod val="75000"/>
                  </a:schemeClr>
                </a:solidFill>
              </a:rPr>
              <a:t>on</a:t>
            </a:r>
            <a:r>
              <a:rPr lang="nb-NO" dirty="0" smtClean="0">
                <a:solidFill>
                  <a:schemeClr val="tx2">
                    <a:lumMod val="75000"/>
                  </a:schemeClr>
                </a:solidFill>
              </a:rPr>
              <a:t> Regional Scales</a:t>
            </a:r>
            <a:endParaRPr lang="en-US" dirty="0">
              <a:solidFill>
                <a:schemeClr val="tx2">
                  <a:lumMod val="75000"/>
                </a:schemeClr>
              </a:solidFill>
            </a:endParaRPr>
          </a:p>
        </p:txBody>
      </p:sp>
      <p:sp>
        <p:nvSpPr>
          <p:cNvPr id="20" name="TextBox 19"/>
          <p:cNvSpPr txBox="1"/>
          <p:nvPr/>
        </p:nvSpPr>
        <p:spPr>
          <a:xfrm>
            <a:off x="281812" y="6228020"/>
            <a:ext cx="8538660" cy="369332"/>
          </a:xfrm>
          <a:prstGeom prst="rect">
            <a:avLst/>
          </a:prstGeom>
          <a:solidFill>
            <a:schemeClr val="accent2">
              <a:lumMod val="75000"/>
            </a:schemeClr>
          </a:solidFill>
          <a:ln>
            <a:solidFill>
              <a:schemeClr val="accent2">
                <a:lumMod val="75000"/>
              </a:schemeClr>
            </a:solidFill>
          </a:ln>
        </p:spPr>
        <p:txBody>
          <a:bodyPr wrap="square" rtlCol="0">
            <a:spAutoFit/>
          </a:bodyPr>
          <a:lstStyle/>
          <a:p>
            <a:r>
              <a:rPr lang="nb-NO" dirty="0" smtClean="0">
                <a:solidFill>
                  <a:schemeClr val="accent2">
                    <a:lumMod val="20000"/>
                    <a:lumOff val="80000"/>
                  </a:schemeClr>
                </a:solidFill>
              </a:rPr>
              <a:t>Century</a:t>
            </a:r>
            <a:r>
              <a:rPr lang="nb-NO" dirty="0">
                <a:solidFill>
                  <a:schemeClr val="accent2">
                    <a:lumMod val="20000"/>
                    <a:lumOff val="80000"/>
                  </a:schemeClr>
                </a:solidFill>
              </a:rPr>
              <a:t>	</a:t>
            </a:r>
            <a:r>
              <a:rPr lang="nb-NO" dirty="0" smtClean="0">
                <a:solidFill>
                  <a:schemeClr val="accent2">
                    <a:lumMod val="20000"/>
                    <a:lumOff val="80000"/>
                  </a:schemeClr>
                </a:solidFill>
              </a:rPr>
              <a:t>         </a:t>
            </a:r>
            <a:r>
              <a:rPr lang="nb-NO" dirty="0" err="1" smtClean="0">
                <a:solidFill>
                  <a:schemeClr val="accent2">
                    <a:lumMod val="20000"/>
                    <a:lumOff val="80000"/>
                  </a:schemeClr>
                </a:solidFill>
              </a:rPr>
              <a:t>Decade</a:t>
            </a:r>
            <a:r>
              <a:rPr lang="nb-NO" dirty="0" smtClean="0">
                <a:solidFill>
                  <a:schemeClr val="accent2">
                    <a:lumMod val="20000"/>
                    <a:lumOff val="80000"/>
                  </a:schemeClr>
                </a:solidFill>
              </a:rPr>
              <a:t>	   </a:t>
            </a:r>
            <a:r>
              <a:rPr lang="nb-NO" dirty="0" err="1" smtClean="0">
                <a:solidFill>
                  <a:schemeClr val="accent2">
                    <a:lumMod val="20000"/>
                    <a:lumOff val="80000"/>
                  </a:schemeClr>
                </a:solidFill>
              </a:rPr>
              <a:t>Season</a:t>
            </a:r>
            <a:r>
              <a:rPr lang="nb-NO" dirty="0" smtClean="0">
                <a:solidFill>
                  <a:schemeClr val="accent2">
                    <a:lumMod val="20000"/>
                    <a:lumOff val="80000"/>
                  </a:schemeClr>
                </a:solidFill>
              </a:rPr>
              <a:t>	            </a:t>
            </a:r>
            <a:r>
              <a:rPr lang="nb-NO" dirty="0" err="1" smtClean="0">
                <a:solidFill>
                  <a:schemeClr val="accent2">
                    <a:lumMod val="20000"/>
                    <a:lumOff val="80000"/>
                  </a:schemeClr>
                </a:solidFill>
              </a:rPr>
              <a:t>Month</a:t>
            </a:r>
            <a:r>
              <a:rPr lang="nb-NO" dirty="0">
                <a:solidFill>
                  <a:schemeClr val="accent2">
                    <a:lumMod val="20000"/>
                    <a:lumOff val="80000"/>
                  </a:schemeClr>
                </a:solidFill>
              </a:rPr>
              <a:t>	</a:t>
            </a:r>
            <a:r>
              <a:rPr lang="nb-NO" dirty="0" smtClean="0">
                <a:solidFill>
                  <a:schemeClr val="accent2">
                    <a:lumMod val="20000"/>
                    <a:lumOff val="80000"/>
                  </a:schemeClr>
                </a:solidFill>
              </a:rPr>
              <a:t>  </a:t>
            </a:r>
            <a:r>
              <a:rPr lang="nb-NO" dirty="0" err="1" smtClean="0">
                <a:solidFill>
                  <a:schemeClr val="accent2">
                    <a:lumMod val="20000"/>
                    <a:lumOff val="80000"/>
                  </a:schemeClr>
                </a:solidFill>
              </a:rPr>
              <a:t>Week</a:t>
            </a:r>
            <a:r>
              <a:rPr lang="nb-NO" dirty="0" smtClean="0">
                <a:solidFill>
                  <a:schemeClr val="accent2">
                    <a:lumMod val="20000"/>
                    <a:lumOff val="80000"/>
                  </a:schemeClr>
                </a:solidFill>
              </a:rPr>
              <a:t> 	      Day	    </a:t>
            </a:r>
            <a:r>
              <a:rPr lang="nb-NO" dirty="0" err="1" smtClean="0">
                <a:solidFill>
                  <a:schemeClr val="accent2">
                    <a:lumMod val="20000"/>
                    <a:lumOff val="80000"/>
                  </a:schemeClr>
                </a:solidFill>
              </a:rPr>
              <a:t>Hour</a:t>
            </a:r>
            <a:endParaRPr lang="en-US" dirty="0">
              <a:solidFill>
                <a:schemeClr val="accent2">
                  <a:lumMod val="20000"/>
                  <a:lumOff val="80000"/>
                </a:schemeClr>
              </a:solidFill>
            </a:endParaRPr>
          </a:p>
        </p:txBody>
      </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281631" y="4481611"/>
            <a:ext cx="2862369" cy="1788147"/>
          </a:xfrm>
          <a:prstGeom prst="rect">
            <a:avLst/>
          </a:prstGeom>
        </p:spPr>
      </p:pic>
    </p:spTree>
    <p:extLst>
      <p:ext uri="{BB962C8B-B14F-4D97-AF65-F5344CB8AC3E}">
        <p14:creationId xmlns:p14="http://schemas.microsoft.com/office/powerpoint/2010/main" val="28965170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own Arrow 21"/>
          <p:cNvSpPr/>
          <p:nvPr/>
        </p:nvSpPr>
        <p:spPr>
          <a:xfrm rot="8028265">
            <a:off x="6636914" y="55404"/>
            <a:ext cx="792088" cy="50623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251520" y="931840"/>
            <a:ext cx="2633031" cy="1586429"/>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dirty="0" smtClean="0">
                <a:solidFill>
                  <a:schemeClr val="accent1">
                    <a:lumMod val="40000"/>
                    <a:lumOff val="60000"/>
                  </a:schemeClr>
                </a:solidFill>
              </a:rPr>
              <a:t>Global </a:t>
            </a:r>
            <a:r>
              <a:rPr lang="nb-NO" sz="3200" dirty="0" err="1" smtClean="0">
                <a:solidFill>
                  <a:schemeClr val="accent1">
                    <a:lumMod val="40000"/>
                    <a:lumOff val="60000"/>
                  </a:schemeClr>
                </a:solidFill>
              </a:rPr>
              <a:t>Climate</a:t>
            </a:r>
            <a:r>
              <a:rPr lang="nb-NO" sz="3200" dirty="0" smtClean="0">
                <a:solidFill>
                  <a:schemeClr val="accent1">
                    <a:lumMod val="40000"/>
                    <a:lumOff val="60000"/>
                  </a:schemeClr>
                </a:solidFill>
              </a:rPr>
              <a:t> Models</a:t>
            </a:r>
          </a:p>
          <a:p>
            <a:pPr algn="ctr"/>
            <a:r>
              <a:rPr lang="nb-NO" dirty="0" smtClean="0">
                <a:solidFill>
                  <a:schemeClr val="accent1">
                    <a:lumMod val="40000"/>
                    <a:lumOff val="60000"/>
                  </a:schemeClr>
                </a:solidFill>
              </a:rPr>
              <a:t>(multi- and single </a:t>
            </a:r>
            <a:r>
              <a:rPr lang="nb-NO" dirty="0" err="1" smtClean="0">
                <a:solidFill>
                  <a:schemeClr val="accent1">
                    <a:lumMod val="40000"/>
                    <a:lumOff val="60000"/>
                  </a:schemeClr>
                </a:solidFill>
              </a:rPr>
              <a:t>model</a:t>
            </a:r>
            <a:r>
              <a:rPr lang="nb-NO" dirty="0" smtClean="0">
                <a:solidFill>
                  <a:schemeClr val="accent1">
                    <a:lumMod val="40000"/>
                    <a:lumOff val="60000"/>
                  </a:schemeClr>
                </a:solidFill>
              </a:rPr>
              <a:t> ensembles)</a:t>
            </a:r>
            <a:endParaRPr lang="en-US" dirty="0">
              <a:solidFill>
                <a:schemeClr val="accent1">
                  <a:lumMod val="40000"/>
                  <a:lumOff val="60000"/>
                </a:schemeClr>
              </a:solidFill>
            </a:endParaRPr>
          </a:p>
        </p:txBody>
      </p:sp>
      <p:sp>
        <p:nvSpPr>
          <p:cNvPr id="4" name="Rounded Rectangle 3"/>
          <p:cNvSpPr/>
          <p:nvPr/>
        </p:nvSpPr>
        <p:spPr>
          <a:xfrm>
            <a:off x="2483768" y="2132856"/>
            <a:ext cx="2201575" cy="1468021"/>
          </a:xfrm>
          <a:prstGeom prst="roundRect">
            <a:avLst/>
          </a:prstGeom>
          <a:solidFill>
            <a:schemeClr val="bg2">
              <a:lumMod val="60000"/>
              <a:lumOff val="40000"/>
            </a:schemeClr>
          </a:solid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dirty="0" smtClean="0">
                <a:solidFill>
                  <a:schemeClr val="accent1">
                    <a:lumMod val="75000"/>
                  </a:schemeClr>
                </a:solidFill>
              </a:rPr>
              <a:t>Reanalyses</a:t>
            </a:r>
          </a:p>
          <a:p>
            <a:pPr algn="ctr"/>
            <a:r>
              <a:rPr lang="nb-NO" sz="1400" dirty="0" smtClean="0">
                <a:solidFill>
                  <a:schemeClr val="accent1">
                    <a:lumMod val="75000"/>
                  </a:schemeClr>
                </a:solidFill>
              </a:rPr>
              <a:t>(ERA40, </a:t>
            </a:r>
            <a:r>
              <a:rPr lang="nb-NO" sz="1400" dirty="0" err="1" smtClean="0">
                <a:solidFill>
                  <a:schemeClr val="accent1">
                    <a:lumMod val="75000"/>
                  </a:schemeClr>
                </a:solidFill>
              </a:rPr>
              <a:t>ERAInterim</a:t>
            </a:r>
            <a:r>
              <a:rPr lang="nb-NO" sz="1400" dirty="0" smtClean="0">
                <a:solidFill>
                  <a:schemeClr val="accent1">
                    <a:lumMod val="75000"/>
                  </a:schemeClr>
                </a:solidFill>
              </a:rPr>
              <a:t>, NCEP1, NCEP2)</a:t>
            </a:r>
            <a:endParaRPr lang="en-US" sz="1400" dirty="0">
              <a:solidFill>
                <a:schemeClr val="accent1">
                  <a:lumMod val="75000"/>
                </a:schemeClr>
              </a:solidFill>
            </a:endParaRPr>
          </a:p>
        </p:txBody>
      </p:sp>
      <p:grpSp>
        <p:nvGrpSpPr>
          <p:cNvPr id="5" name="Group 4"/>
          <p:cNvGrpSpPr/>
          <p:nvPr/>
        </p:nvGrpSpPr>
        <p:grpSpPr>
          <a:xfrm>
            <a:off x="4211960" y="3171813"/>
            <a:ext cx="2736304" cy="1798956"/>
            <a:chOff x="4823335" y="3140968"/>
            <a:chExt cx="2736304" cy="1798956"/>
          </a:xfrm>
        </p:grpSpPr>
        <p:sp>
          <p:nvSpPr>
            <p:cNvPr id="6" name="Isosceles Triangle 5"/>
            <p:cNvSpPr/>
            <p:nvPr/>
          </p:nvSpPr>
          <p:spPr>
            <a:xfrm rot="10800000">
              <a:off x="4823335" y="3140968"/>
              <a:ext cx="2736304" cy="1798956"/>
            </a:xfrm>
            <a:prstGeom prst="triangle">
              <a:avLst/>
            </a:prstGeom>
            <a:solidFill>
              <a:schemeClr val="accent2">
                <a:lumMod val="75000"/>
              </a:schemeClr>
            </a:solidFill>
            <a:ln>
              <a:solidFill>
                <a:schemeClr val="accent2">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 rtlCol="0" anchor="ctr"/>
            <a:lstStyle/>
            <a:p>
              <a:pPr algn="ctr"/>
              <a:endParaRPr lang="nb-NO" dirty="0" smtClean="0"/>
            </a:p>
          </p:txBody>
        </p:sp>
        <p:sp>
          <p:nvSpPr>
            <p:cNvPr id="7" name="TextBox 6"/>
            <p:cNvSpPr txBox="1"/>
            <p:nvPr/>
          </p:nvSpPr>
          <p:spPr>
            <a:xfrm>
              <a:off x="5210695" y="3252846"/>
              <a:ext cx="1961581" cy="1015663"/>
            </a:xfrm>
            <a:prstGeom prst="rect">
              <a:avLst/>
            </a:prstGeom>
            <a:noFill/>
          </p:spPr>
          <p:txBody>
            <a:bodyPr wrap="square" rtlCol="0">
              <a:spAutoFit/>
            </a:bodyPr>
            <a:lstStyle/>
            <a:p>
              <a:pPr algn="ctr"/>
              <a:r>
                <a:rPr lang="nb-NO" sz="2000" b="1" dirty="0" smtClean="0">
                  <a:solidFill>
                    <a:schemeClr val="accent2">
                      <a:lumMod val="20000"/>
                      <a:lumOff val="80000"/>
                    </a:schemeClr>
                  </a:solidFill>
                </a:rPr>
                <a:t>Regional </a:t>
              </a:r>
              <a:r>
                <a:rPr lang="nb-NO" sz="2000" b="1" dirty="0" err="1" smtClean="0">
                  <a:solidFill>
                    <a:schemeClr val="accent2">
                      <a:lumMod val="20000"/>
                      <a:lumOff val="80000"/>
                    </a:schemeClr>
                  </a:solidFill>
                </a:rPr>
                <a:t>Climate</a:t>
              </a:r>
              <a:r>
                <a:rPr lang="nb-NO" sz="2000" b="1" dirty="0" smtClean="0">
                  <a:solidFill>
                    <a:schemeClr val="accent2">
                      <a:lumMod val="20000"/>
                      <a:lumOff val="80000"/>
                    </a:schemeClr>
                  </a:solidFill>
                </a:rPr>
                <a:t> Models</a:t>
              </a:r>
            </a:p>
            <a:p>
              <a:pPr algn="ctr"/>
              <a:r>
                <a:rPr lang="nb-NO" sz="2000" b="1" dirty="0" smtClean="0">
                  <a:solidFill>
                    <a:schemeClr val="accent2">
                      <a:lumMod val="20000"/>
                      <a:lumOff val="80000"/>
                    </a:schemeClr>
                  </a:solidFill>
                </a:rPr>
                <a:t>(CORDEX)</a:t>
              </a:r>
              <a:endParaRPr lang="en-US" sz="2000" b="1" dirty="0">
                <a:solidFill>
                  <a:schemeClr val="accent2">
                    <a:lumMod val="20000"/>
                    <a:lumOff val="80000"/>
                  </a:schemeClr>
                </a:solidFill>
              </a:endParaRPr>
            </a:p>
          </p:txBody>
        </p:sp>
      </p:grpSp>
      <p:sp>
        <p:nvSpPr>
          <p:cNvPr id="8" name="Oval 7"/>
          <p:cNvSpPr/>
          <p:nvPr/>
        </p:nvSpPr>
        <p:spPr>
          <a:xfrm>
            <a:off x="5332076" y="4678568"/>
            <a:ext cx="3416388" cy="993601"/>
          </a:xfrm>
          <a:prstGeom prst="ellipse">
            <a:avLst/>
          </a:prstGeom>
          <a:solidFill>
            <a:schemeClr val="bg2">
              <a:lumMod val="7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dirty="0" err="1" smtClean="0">
                <a:solidFill>
                  <a:schemeClr val="bg2">
                    <a:lumMod val="60000"/>
                    <a:lumOff val="40000"/>
                  </a:schemeClr>
                </a:solidFill>
              </a:rPr>
              <a:t>Observations</a:t>
            </a:r>
            <a:endParaRPr lang="nb-NO" sz="3200" b="1" dirty="0" smtClean="0">
              <a:solidFill>
                <a:schemeClr val="bg2">
                  <a:lumMod val="60000"/>
                  <a:lumOff val="40000"/>
                </a:schemeClr>
              </a:solidFill>
            </a:endParaRPr>
          </a:p>
        </p:txBody>
      </p:sp>
      <p:sp>
        <p:nvSpPr>
          <p:cNvPr id="9" name="TextBox 8"/>
          <p:cNvSpPr txBox="1"/>
          <p:nvPr/>
        </p:nvSpPr>
        <p:spPr>
          <a:xfrm rot="2708984">
            <a:off x="5436980" y="1341380"/>
            <a:ext cx="882362" cy="369332"/>
          </a:xfrm>
          <a:prstGeom prst="rect">
            <a:avLst/>
          </a:prstGeom>
          <a:noFill/>
        </p:spPr>
        <p:txBody>
          <a:bodyPr wrap="square" rtlCol="0">
            <a:spAutoFit/>
          </a:bodyPr>
          <a:lstStyle/>
          <a:p>
            <a:r>
              <a:rPr lang="nb-NO" dirty="0" smtClean="0">
                <a:solidFill>
                  <a:schemeClr val="accent1">
                    <a:lumMod val="50000"/>
                  </a:schemeClr>
                </a:solidFill>
              </a:rPr>
              <a:t>Global</a:t>
            </a:r>
            <a:endParaRPr lang="en-US" dirty="0">
              <a:solidFill>
                <a:schemeClr val="accent1">
                  <a:lumMod val="50000"/>
                </a:schemeClr>
              </a:solidFill>
            </a:endParaRPr>
          </a:p>
        </p:txBody>
      </p:sp>
      <p:sp>
        <p:nvSpPr>
          <p:cNvPr id="10" name="TextBox 9"/>
          <p:cNvSpPr txBox="1"/>
          <p:nvPr/>
        </p:nvSpPr>
        <p:spPr>
          <a:xfrm rot="2708984">
            <a:off x="6622801" y="2589831"/>
            <a:ext cx="1072710" cy="369332"/>
          </a:xfrm>
          <a:prstGeom prst="rect">
            <a:avLst/>
          </a:prstGeom>
          <a:noFill/>
        </p:spPr>
        <p:txBody>
          <a:bodyPr wrap="square" rtlCol="0">
            <a:spAutoFit/>
          </a:bodyPr>
          <a:lstStyle/>
          <a:p>
            <a:r>
              <a:rPr lang="nb-NO" dirty="0" smtClean="0">
                <a:solidFill>
                  <a:schemeClr val="accent1">
                    <a:lumMod val="50000"/>
                  </a:schemeClr>
                </a:solidFill>
              </a:rPr>
              <a:t>Regional</a:t>
            </a:r>
            <a:endParaRPr lang="en-US" dirty="0">
              <a:solidFill>
                <a:schemeClr val="accent1">
                  <a:lumMod val="50000"/>
                </a:schemeClr>
              </a:solidFill>
            </a:endParaRPr>
          </a:p>
        </p:txBody>
      </p:sp>
      <p:sp>
        <p:nvSpPr>
          <p:cNvPr id="11" name="TextBox 10"/>
          <p:cNvSpPr txBox="1"/>
          <p:nvPr/>
        </p:nvSpPr>
        <p:spPr>
          <a:xfrm rot="2708984">
            <a:off x="8173285" y="3958467"/>
            <a:ext cx="882362" cy="369332"/>
          </a:xfrm>
          <a:prstGeom prst="rect">
            <a:avLst/>
          </a:prstGeom>
          <a:noFill/>
        </p:spPr>
        <p:txBody>
          <a:bodyPr wrap="square" rtlCol="0">
            <a:spAutoFit/>
          </a:bodyPr>
          <a:lstStyle/>
          <a:p>
            <a:r>
              <a:rPr lang="nb-NO" dirty="0" err="1" smtClean="0">
                <a:solidFill>
                  <a:schemeClr val="accent1">
                    <a:lumMod val="50000"/>
                  </a:schemeClr>
                </a:solidFill>
              </a:rPr>
              <a:t>Local</a:t>
            </a:r>
            <a:endParaRPr lang="en-US" dirty="0">
              <a:solidFill>
                <a:schemeClr val="accent1">
                  <a:lumMod val="50000"/>
                </a:schemeClr>
              </a:solidFill>
            </a:endParaRPr>
          </a:p>
        </p:txBody>
      </p:sp>
      <p:sp>
        <p:nvSpPr>
          <p:cNvPr id="12" name="TextBox 11"/>
          <p:cNvSpPr txBox="1"/>
          <p:nvPr/>
        </p:nvSpPr>
        <p:spPr>
          <a:xfrm>
            <a:off x="2157046" y="4970770"/>
            <a:ext cx="2942492" cy="707886"/>
          </a:xfrm>
          <a:prstGeom prst="rect">
            <a:avLst/>
          </a:prstGeom>
          <a:noFill/>
        </p:spPr>
        <p:txBody>
          <a:bodyPr wrap="square" rtlCol="0">
            <a:spAutoFit/>
          </a:bodyPr>
          <a:lstStyle/>
          <a:p>
            <a:r>
              <a:rPr lang="nb-NO" sz="2000" b="1" dirty="0" smtClean="0">
                <a:solidFill>
                  <a:srgbClr val="C00000"/>
                </a:solidFill>
              </a:rPr>
              <a:t>Do </a:t>
            </a:r>
            <a:r>
              <a:rPr lang="nb-NO" sz="2000" b="1" dirty="0" err="1" smtClean="0">
                <a:solidFill>
                  <a:srgbClr val="C00000"/>
                </a:solidFill>
              </a:rPr>
              <a:t>we</a:t>
            </a:r>
            <a:r>
              <a:rPr lang="nb-NO" sz="2000" b="1" dirty="0" smtClean="0">
                <a:solidFill>
                  <a:srgbClr val="C00000"/>
                </a:solidFill>
              </a:rPr>
              <a:t> have </a:t>
            </a:r>
            <a:r>
              <a:rPr lang="nb-NO" sz="2000" b="1" dirty="0" err="1" smtClean="0">
                <a:solidFill>
                  <a:srgbClr val="C00000"/>
                </a:solidFill>
              </a:rPr>
              <a:t>the</a:t>
            </a:r>
            <a:r>
              <a:rPr lang="nb-NO" sz="2000" b="1" dirty="0" smtClean="0">
                <a:solidFill>
                  <a:srgbClr val="C00000"/>
                </a:solidFill>
              </a:rPr>
              <a:t> </a:t>
            </a:r>
            <a:r>
              <a:rPr lang="nb-NO" sz="2000" b="1" dirty="0" err="1" smtClean="0">
                <a:solidFill>
                  <a:srgbClr val="C00000"/>
                </a:solidFill>
              </a:rPr>
              <a:t>necessary</a:t>
            </a:r>
            <a:r>
              <a:rPr lang="nb-NO" sz="2000" b="1" dirty="0" smtClean="0">
                <a:solidFill>
                  <a:srgbClr val="C00000"/>
                </a:solidFill>
              </a:rPr>
              <a:t> </a:t>
            </a:r>
            <a:r>
              <a:rPr lang="nb-NO" sz="2000" b="1" dirty="0" err="1" smtClean="0">
                <a:solidFill>
                  <a:srgbClr val="C00000"/>
                </a:solidFill>
              </a:rPr>
              <a:t>observations</a:t>
            </a:r>
            <a:r>
              <a:rPr lang="nb-NO" sz="2000" b="1" dirty="0" smtClean="0">
                <a:solidFill>
                  <a:srgbClr val="C00000"/>
                </a:solidFill>
              </a:rPr>
              <a:t>?</a:t>
            </a:r>
            <a:endParaRPr lang="en-US" sz="2000" b="1" dirty="0">
              <a:solidFill>
                <a:srgbClr val="C00000"/>
              </a:solidFill>
            </a:endParaRPr>
          </a:p>
        </p:txBody>
      </p:sp>
      <p:grpSp>
        <p:nvGrpSpPr>
          <p:cNvPr id="17" name="Group 16"/>
          <p:cNvGrpSpPr/>
          <p:nvPr/>
        </p:nvGrpSpPr>
        <p:grpSpPr>
          <a:xfrm>
            <a:off x="1" y="5774293"/>
            <a:ext cx="9143999" cy="761015"/>
            <a:chOff x="1" y="6008753"/>
            <a:chExt cx="9143999" cy="761015"/>
          </a:xfrm>
          <a:solidFill>
            <a:schemeClr val="accent2">
              <a:lumMod val="75000"/>
            </a:schemeClr>
          </a:solidFill>
        </p:grpSpPr>
        <p:sp>
          <p:nvSpPr>
            <p:cNvPr id="18" name="Left-Right Arrow 17"/>
            <p:cNvSpPr/>
            <p:nvPr/>
          </p:nvSpPr>
          <p:spPr>
            <a:xfrm>
              <a:off x="1" y="6008753"/>
              <a:ext cx="9143999" cy="761015"/>
            </a:xfrm>
            <a:prstGeom prst="leftRightArrow">
              <a:avLst/>
            </a:prstGeom>
            <a:grp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25828" y="6192253"/>
              <a:ext cx="8538660" cy="369332"/>
            </a:xfrm>
            <a:prstGeom prst="rect">
              <a:avLst/>
            </a:prstGeom>
            <a:grpFill/>
            <a:ln>
              <a:solidFill>
                <a:schemeClr val="accent2">
                  <a:lumMod val="75000"/>
                </a:schemeClr>
              </a:solidFill>
            </a:ln>
          </p:spPr>
          <p:txBody>
            <a:bodyPr wrap="square" rtlCol="0">
              <a:spAutoFit/>
            </a:bodyPr>
            <a:lstStyle/>
            <a:p>
              <a:r>
                <a:rPr lang="nb-NO" dirty="0" smtClean="0">
                  <a:solidFill>
                    <a:schemeClr val="accent2">
                      <a:lumMod val="20000"/>
                      <a:lumOff val="80000"/>
                    </a:schemeClr>
                  </a:solidFill>
                </a:rPr>
                <a:t>Century</a:t>
              </a:r>
              <a:r>
                <a:rPr lang="nb-NO" dirty="0">
                  <a:solidFill>
                    <a:schemeClr val="accent2">
                      <a:lumMod val="20000"/>
                      <a:lumOff val="80000"/>
                    </a:schemeClr>
                  </a:solidFill>
                </a:rPr>
                <a:t>	</a:t>
              </a:r>
              <a:r>
                <a:rPr lang="nb-NO" dirty="0" smtClean="0">
                  <a:solidFill>
                    <a:schemeClr val="accent2">
                      <a:lumMod val="20000"/>
                      <a:lumOff val="80000"/>
                    </a:schemeClr>
                  </a:solidFill>
                </a:rPr>
                <a:t>         </a:t>
              </a:r>
              <a:r>
                <a:rPr lang="nb-NO" dirty="0" err="1" smtClean="0">
                  <a:solidFill>
                    <a:schemeClr val="accent2">
                      <a:lumMod val="20000"/>
                      <a:lumOff val="80000"/>
                    </a:schemeClr>
                  </a:solidFill>
                </a:rPr>
                <a:t>Decade</a:t>
              </a:r>
              <a:r>
                <a:rPr lang="nb-NO" dirty="0" smtClean="0">
                  <a:solidFill>
                    <a:schemeClr val="accent2">
                      <a:lumMod val="20000"/>
                      <a:lumOff val="80000"/>
                    </a:schemeClr>
                  </a:solidFill>
                </a:rPr>
                <a:t>	   </a:t>
              </a:r>
              <a:r>
                <a:rPr lang="nb-NO" dirty="0" err="1" smtClean="0">
                  <a:solidFill>
                    <a:schemeClr val="accent2">
                      <a:lumMod val="20000"/>
                      <a:lumOff val="80000"/>
                    </a:schemeClr>
                  </a:solidFill>
                </a:rPr>
                <a:t>Season</a:t>
              </a:r>
              <a:r>
                <a:rPr lang="nb-NO" dirty="0" smtClean="0">
                  <a:solidFill>
                    <a:schemeClr val="accent2">
                      <a:lumMod val="20000"/>
                      <a:lumOff val="80000"/>
                    </a:schemeClr>
                  </a:solidFill>
                </a:rPr>
                <a:t>	            </a:t>
              </a:r>
              <a:r>
                <a:rPr lang="nb-NO" dirty="0" err="1" smtClean="0">
                  <a:solidFill>
                    <a:schemeClr val="accent2">
                      <a:lumMod val="20000"/>
                      <a:lumOff val="80000"/>
                    </a:schemeClr>
                  </a:solidFill>
                </a:rPr>
                <a:t>Month</a:t>
              </a:r>
              <a:r>
                <a:rPr lang="nb-NO" dirty="0">
                  <a:solidFill>
                    <a:schemeClr val="accent2">
                      <a:lumMod val="20000"/>
                      <a:lumOff val="80000"/>
                    </a:schemeClr>
                  </a:solidFill>
                </a:rPr>
                <a:t>	</a:t>
              </a:r>
              <a:r>
                <a:rPr lang="nb-NO" dirty="0" smtClean="0">
                  <a:solidFill>
                    <a:schemeClr val="accent2">
                      <a:lumMod val="20000"/>
                      <a:lumOff val="80000"/>
                    </a:schemeClr>
                  </a:solidFill>
                </a:rPr>
                <a:t>  </a:t>
              </a:r>
              <a:r>
                <a:rPr lang="nb-NO" dirty="0" err="1" smtClean="0">
                  <a:solidFill>
                    <a:schemeClr val="accent2">
                      <a:lumMod val="20000"/>
                      <a:lumOff val="80000"/>
                    </a:schemeClr>
                  </a:solidFill>
                </a:rPr>
                <a:t>Week</a:t>
              </a:r>
              <a:r>
                <a:rPr lang="nb-NO" dirty="0" smtClean="0">
                  <a:solidFill>
                    <a:schemeClr val="accent2">
                      <a:lumMod val="20000"/>
                      <a:lumOff val="80000"/>
                    </a:schemeClr>
                  </a:solidFill>
                </a:rPr>
                <a:t> 	      Day	    </a:t>
              </a:r>
              <a:r>
                <a:rPr lang="nb-NO" dirty="0" err="1" smtClean="0">
                  <a:solidFill>
                    <a:schemeClr val="accent2">
                      <a:lumMod val="20000"/>
                      <a:lumOff val="80000"/>
                    </a:schemeClr>
                  </a:solidFill>
                </a:rPr>
                <a:t>Hour</a:t>
              </a:r>
              <a:endParaRPr lang="en-US" dirty="0">
                <a:solidFill>
                  <a:schemeClr val="accent2">
                    <a:lumMod val="20000"/>
                    <a:lumOff val="80000"/>
                  </a:schemeClr>
                </a:solidFill>
              </a:endParaRPr>
            </a:p>
          </p:txBody>
        </p:sp>
      </p:grpSp>
      <p:sp>
        <p:nvSpPr>
          <p:cNvPr id="20" name="TextBox 19"/>
          <p:cNvSpPr txBox="1"/>
          <p:nvPr/>
        </p:nvSpPr>
        <p:spPr>
          <a:xfrm>
            <a:off x="1" y="0"/>
            <a:ext cx="4186988" cy="369332"/>
          </a:xfrm>
          <a:prstGeom prst="rect">
            <a:avLst/>
          </a:prstGeom>
          <a:noFill/>
        </p:spPr>
        <p:txBody>
          <a:bodyPr wrap="square" rtlCol="0">
            <a:spAutoFit/>
          </a:bodyPr>
          <a:lstStyle/>
          <a:p>
            <a:r>
              <a:rPr lang="nb-NO" dirty="0">
                <a:solidFill>
                  <a:schemeClr val="tx2">
                    <a:lumMod val="75000"/>
                  </a:schemeClr>
                </a:solidFill>
              </a:rPr>
              <a:t>3</a:t>
            </a:r>
            <a:r>
              <a:rPr lang="nb-NO" dirty="0" smtClean="0">
                <a:solidFill>
                  <a:schemeClr val="tx2">
                    <a:lumMod val="75000"/>
                  </a:schemeClr>
                </a:solidFill>
              </a:rPr>
              <a:t>. </a:t>
            </a:r>
            <a:r>
              <a:rPr lang="nb-NO" dirty="0" err="1" smtClean="0">
                <a:solidFill>
                  <a:schemeClr val="tx2">
                    <a:lumMod val="75000"/>
                  </a:schemeClr>
                </a:solidFill>
              </a:rPr>
              <a:t>Climate</a:t>
            </a:r>
            <a:r>
              <a:rPr lang="nb-NO" dirty="0" smtClean="0">
                <a:solidFill>
                  <a:schemeClr val="tx2">
                    <a:lumMod val="75000"/>
                  </a:schemeClr>
                </a:solidFill>
              </a:rPr>
              <a:t> Extremes </a:t>
            </a:r>
            <a:r>
              <a:rPr lang="nb-NO" dirty="0" err="1" smtClean="0">
                <a:solidFill>
                  <a:schemeClr val="tx2">
                    <a:lumMod val="75000"/>
                  </a:schemeClr>
                </a:solidFill>
              </a:rPr>
              <a:t>on</a:t>
            </a:r>
            <a:r>
              <a:rPr lang="nb-NO" dirty="0" smtClean="0">
                <a:solidFill>
                  <a:schemeClr val="tx2">
                    <a:lumMod val="75000"/>
                  </a:schemeClr>
                </a:solidFill>
              </a:rPr>
              <a:t> Regional Scales</a:t>
            </a:r>
            <a:endParaRPr lang="en-US" dirty="0">
              <a:solidFill>
                <a:schemeClr val="tx2">
                  <a:lumMod val="75000"/>
                </a:schemeClr>
              </a:solidFill>
            </a:endParaRPr>
          </a:p>
        </p:txBody>
      </p:sp>
    </p:spTree>
    <p:extLst>
      <p:ext uri="{BB962C8B-B14F-4D97-AF65-F5344CB8AC3E}">
        <p14:creationId xmlns:p14="http://schemas.microsoft.com/office/powerpoint/2010/main" val="359896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p:cNvSpPr>
          <p:nvPr/>
        </p:nvSpPr>
        <p:spPr>
          <a:xfrm>
            <a:off x="0" y="586118"/>
            <a:ext cx="9125588" cy="703043"/>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3200" dirty="0" smtClean="0">
                <a:solidFill>
                  <a:schemeClr val="bg2">
                    <a:lumMod val="75000"/>
                  </a:schemeClr>
                </a:solidFill>
                <a:latin typeface="+mj-lt"/>
              </a:rPr>
              <a:t>Extreme Heat </a:t>
            </a:r>
            <a:r>
              <a:rPr lang="nb-NO" sz="3200" dirty="0">
                <a:solidFill>
                  <a:schemeClr val="bg2">
                    <a:lumMod val="75000"/>
                  </a:schemeClr>
                </a:solidFill>
                <a:latin typeface="+mj-lt"/>
              </a:rPr>
              <a:t>W</a:t>
            </a:r>
            <a:r>
              <a:rPr lang="nb-NO" sz="3200" dirty="0" smtClean="0">
                <a:solidFill>
                  <a:schemeClr val="bg2">
                    <a:lumMod val="75000"/>
                  </a:schemeClr>
                </a:solidFill>
                <a:latin typeface="+mj-lt"/>
              </a:rPr>
              <a:t>aves</a:t>
            </a:r>
            <a:endParaRPr lang="en-US" sz="3200" dirty="0">
              <a:solidFill>
                <a:schemeClr val="bg2">
                  <a:lumMod val="75000"/>
                </a:schemeClr>
              </a:solidFill>
              <a:latin typeface="+mj-lt"/>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51037" t="45995" r="450" b="38620"/>
          <a:stretch/>
        </p:blipFill>
        <p:spPr>
          <a:xfrm>
            <a:off x="219959" y="1213742"/>
            <a:ext cx="4269605" cy="1489397"/>
          </a:xfrm>
          <a:prstGeom prst="rect">
            <a:avLst/>
          </a:prstGeom>
        </p:spPr>
      </p:pic>
      <p:grpSp>
        <p:nvGrpSpPr>
          <p:cNvPr id="7" name="Group 6"/>
          <p:cNvGrpSpPr/>
          <p:nvPr/>
        </p:nvGrpSpPr>
        <p:grpSpPr>
          <a:xfrm>
            <a:off x="238370" y="2317553"/>
            <a:ext cx="8753230" cy="4431367"/>
            <a:chOff x="238370" y="2317553"/>
            <a:chExt cx="8753230" cy="4431367"/>
          </a:xfrm>
        </p:grpSpPr>
        <p:sp>
          <p:nvSpPr>
            <p:cNvPr id="30" name="Rectangle 29"/>
            <p:cNvSpPr/>
            <p:nvPr/>
          </p:nvSpPr>
          <p:spPr>
            <a:xfrm>
              <a:off x="6195758" y="6147076"/>
              <a:ext cx="2795842" cy="307777"/>
            </a:xfrm>
            <a:prstGeom prst="rect">
              <a:avLst/>
            </a:prstGeom>
          </p:spPr>
          <p:txBody>
            <a:bodyPr wrap="square">
              <a:spAutoFit/>
            </a:bodyPr>
            <a:lstStyle/>
            <a:p>
              <a:r>
                <a:rPr lang="en-US" sz="1400" dirty="0" smtClean="0"/>
                <a:t>Russo, </a:t>
              </a:r>
              <a:r>
                <a:rPr lang="en-US" sz="1400" dirty="0" err="1" smtClean="0"/>
                <a:t>Sillmann</a:t>
              </a:r>
              <a:r>
                <a:rPr lang="en-US" sz="1400" dirty="0"/>
                <a:t> </a:t>
              </a:r>
              <a:r>
                <a:rPr lang="en-US" sz="1400" dirty="0" smtClean="0"/>
                <a:t>&amp; Fischer, ERL, 2015</a:t>
              </a:r>
              <a:endParaRPr lang="en-US" sz="14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4892" b="70063"/>
            <a:stretch/>
          </p:blipFill>
          <p:spPr>
            <a:xfrm>
              <a:off x="238370" y="2701690"/>
              <a:ext cx="8296930" cy="3520025"/>
            </a:xfrm>
            <a:prstGeom prst="rect">
              <a:avLst/>
            </a:prstGeom>
          </p:spPr>
        </p:pic>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l="17300" t="90668" r="17396"/>
            <a:stretch/>
          </p:blipFill>
          <p:spPr>
            <a:xfrm>
              <a:off x="577970" y="6092540"/>
              <a:ext cx="3407876" cy="656380"/>
            </a:xfrm>
            <a:prstGeom prst="rect">
              <a:avLst/>
            </a:prstGeom>
          </p:spPr>
        </p:pic>
        <p:sp>
          <p:nvSpPr>
            <p:cNvPr id="9" name="TextBox 8"/>
            <p:cNvSpPr txBox="1"/>
            <p:nvPr/>
          </p:nvSpPr>
          <p:spPr>
            <a:xfrm>
              <a:off x="1702546" y="2317553"/>
              <a:ext cx="6996083" cy="461665"/>
            </a:xfrm>
            <a:prstGeom prst="rect">
              <a:avLst/>
            </a:prstGeom>
            <a:noFill/>
          </p:spPr>
          <p:txBody>
            <a:bodyPr wrap="square" rtlCol="0">
              <a:spAutoFit/>
            </a:bodyPr>
            <a:lstStyle/>
            <a:p>
              <a:pPr algn="ctr"/>
              <a:r>
                <a:rPr lang="nb-NO" sz="2400" dirty="0" smtClean="0">
                  <a:solidFill>
                    <a:schemeClr val="tx1">
                      <a:lumMod val="75000"/>
                      <a:lumOff val="25000"/>
                    </a:schemeClr>
                  </a:solidFill>
                </a:rPr>
                <a:t>Regional </a:t>
              </a:r>
              <a:r>
                <a:rPr lang="nb-NO" sz="2400" dirty="0" err="1" smtClean="0">
                  <a:solidFill>
                    <a:schemeClr val="tx1">
                      <a:lumMod val="75000"/>
                      <a:lumOff val="25000"/>
                    </a:schemeClr>
                  </a:solidFill>
                </a:rPr>
                <a:t>Climate</a:t>
              </a:r>
              <a:r>
                <a:rPr lang="nb-NO" sz="2400" dirty="0" smtClean="0">
                  <a:solidFill>
                    <a:schemeClr val="tx1">
                      <a:lumMod val="75000"/>
                      <a:lumOff val="25000"/>
                    </a:schemeClr>
                  </a:solidFill>
                </a:rPr>
                <a:t> </a:t>
              </a:r>
              <a:r>
                <a:rPr lang="nb-NO" sz="2400" dirty="0">
                  <a:solidFill>
                    <a:schemeClr val="tx1">
                      <a:lumMod val="75000"/>
                      <a:lumOff val="25000"/>
                    </a:schemeClr>
                  </a:solidFill>
                </a:rPr>
                <a:t>Models – </a:t>
              </a:r>
              <a:r>
                <a:rPr lang="nb-NO" sz="2400" dirty="0" smtClean="0">
                  <a:solidFill>
                    <a:schemeClr val="tx1">
                      <a:lumMod val="75000"/>
                      <a:lumOff val="25000"/>
                    </a:schemeClr>
                  </a:solidFill>
                </a:rPr>
                <a:t>EURO-CORDEX</a:t>
              </a:r>
              <a:endParaRPr lang="nb-NO" dirty="0">
                <a:solidFill>
                  <a:schemeClr val="tx1">
                    <a:lumMod val="75000"/>
                    <a:lumOff val="25000"/>
                  </a:schemeClr>
                </a:solidFill>
              </a:endParaRPr>
            </a:p>
          </p:txBody>
        </p:sp>
      </p:grpSp>
      <p:sp>
        <p:nvSpPr>
          <p:cNvPr id="4" name="TextBox 3"/>
          <p:cNvSpPr txBox="1"/>
          <p:nvPr/>
        </p:nvSpPr>
        <p:spPr>
          <a:xfrm>
            <a:off x="4664402" y="1420816"/>
            <a:ext cx="3399906" cy="369332"/>
          </a:xfrm>
          <a:prstGeom prst="rect">
            <a:avLst/>
          </a:prstGeom>
          <a:noFill/>
        </p:spPr>
        <p:txBody>
          <a:bodyPr wrap="square" rtlCol="0">
            <a:spAutoFit/>
          </a:bodyPr>
          <a:lstStyle/>
          <a:p>
            <a:r>
              <a:rPr lang="nb-NO" dirty="0" smtClean="0">
                <a:solidFill>
                  <a:srgbClr val="FF0000"/>
                </a:solidFill>
              </a:rPr>
              <a:t>Russian Heat </a:t>
            </a:r>
            <a:r>
              <a:rPr lang="nb-NO" dirty="0" err="1" smtClean="0">
                <a:solidFill>
                  <a:srgbClr val="FF0000"/>
                </a:solidFill>
              </a:rPr>
              <a:t>Wave</a:t>
            </a:r>
            <a:r>
              <a:rPr lang="nb-NO" dirty="0" smtClean="0">
                <a:solidFill>
                  <a:srgbClr val="FF0000"/>
                </a:solidFill>
              </a:rPr>
              <a:t> 2010 in E-OBS</a:t>
            </a:r>
            <a:endParaRPr lang="en-US" dirty="0">
              <a:solidFill>
                <a:srgbClr val="FF0000"/>
              </a:solidFill>
            </a:endParaRPr>
          </a:p>
        </p:txBody>
      </p:sp>
      <p:sp>
        <p:nvSpPr>
          <p:cNvPr id="6" name="TextBox 5"/>
          <p:cNvSpPr txBox="1"/>
          <p:nvPr/>
        </p:nvSpPr>
        <p:spPr>
          <a:xfrm>
            <a:off x="678553" y="6526546"/>
            <a:ext cx="3377629" cy="307777"/>
          </a:xfrm>
          <a:prstGeom prst="rect">
            <a:avLst/>
          </a:prstGeom>
          <a:solidFill>
            <a:schemeClr val="bg1"/>
          </a:solidFill>
        </p:spPr>
        <p:txBody>
          <a:bodyPr wrap="square" rtlCol="0">
            <a:spAutoFit/>
          </a:bodyPr>
          <a:lstStyle/>
          <a:p>
            <a:r>
              <a:rPr lang="nb-NO" sz="1400" b="1" dirty="0" err="1" smtClean="0"/>
              <a:t>Heatwave</a:t>
            </a:r>
            <a:r>
              <a:rPr lang="nb-NO" sz="1400" b="1" dirty="0" smtClean="0"/>
              <a:t> Magnitude Index </a:t>
            </a:r>
            <a:r>
              <a:rPr lang="nb-NO" sz="1400" b="1" dirty="0" err="1" smtClean="0"/>
              <a:t>daily</a:t>
            </a:r>
            <a:r>
              <a:rPr lang="nb-NO" sz="1400" b="1" dirty="0" smtClean="0"/>
              <a:t> (</a:t>
            </a:r>
            <a:r>
              <a:rPr lang="nb-NO" sz="1400" b="1" dirty="0" err="1" smtClean="0"/>
              <a:t>HWMId</a:t>
            </a:r>
            <a:r>
              <a:rPr lang="nb-NO" sz="1400" b="1" dirty="0" smtClean="0"/>
              <a:t>)</a:t>
            </a:r>
            <a:endParaRPr lang="en-US" sz="1400" b="1" dirty="0"/>
          </a:p>
        </p:txBody>
      </p:sp>
      <p:sp>
        <p:nvSpPr>
          <p:cNvPr id="13" name="TextBox 12"/>
          <p:cNvSpPr txBox="1"/>
          <p:nvPr/>
        </p:nvSpPr>
        <p:spPr>
          <a:xfrm>
            <a:off x="1" y="0"/>
            <a:ext cx="4186988" cy="369332"/>
          </a:xfrm>
          <a:prstGeom prst="rect">
            <a:avLst/>
          </a:prstGeom>
          <a:noFill/>
        </p:spPr>
        <p:txBody>
          <a:bodyPr wrap="square" rtlCol="0">
            <a:spAutoFit/>
          </a:bodyPr>
          <a:lstStyle/>
          <a:p>
            <a:r>
              <a:rPr lang="nb-NO" dirty="0">
                <a:solidFill>
                  <a:schemeClr val="tx2">
                    <a:lumMod val="75000"/>
                  </a:schemeClr>
                </a:solidFill>
              </a:rPr>
              <a:t>3</a:t>
            </a:r>
            <a:r>
              <a:rPr lang="nb-NO" dirty="0" smtClean="0">
                <a:solidFill>
                  <a:schemeClr val="tx2">
                    <a:lumMod val="75000"/>
                  </a:schemeClr>
                </a:solidFill>
              </a:rPr>
              <a:t>. </a:t>
            </a:r>
            <a:r>
              <a:rPr lang="nb-NO" dirty="0" err="1" smtClean="0">
                <a:solidFill>
                  <a:schemeClr val="tx2">
                    <a:lumMod val="75000"/>
                  </a:schemeClr>
                </a:solidFill>
              </a:rPr>
              <a:t>Climate</a:t>
            </a:r>
            <a:r>
              <a:rPr lang="nb-NO" dirty="0" smtClean="0">
                <a:solidFill>
                  <a:schemeClr val="tx2">
                    <a:lumMod val="75000"/>
                  </a:schemeClr>
                </a:solidFill>
              </a:rPr>
              <a:t> Extremes </a:t>
            </a:r>
            <a:r>
              <a:rPr lang="nb-NO" dirty="0" err="1" smtClean="0">
                <a:solidFill>
                  <a:schemeClr val="tx2">
                    <a:lumMod val="75000"/>
                  </a:schemeClr>
                </a:solidFill>
              </a:rPr>
              <a:t>on</a:t>
            </a:r>
            <a:r>
              <a:rPr lang="nb-NO" dirty="0" smtClean="0">
                <a:solidFill>
                  <a:schemeClr val="tx2">
                    <a:lumMod val="75000"/>
                  </a:schemeClr>
                </a:solidFill>
              </a:rPr>
              <a:t> Regional Scales</a:t>
            </a:r>
            <a:endParaRPr lang="en-US" dirty="0">
              <a:solidFill>
                <a:schemeClr val="tx2">
                  <a:lumMod val="75000"/>
                </a:schemeClr>
              </a:solidFill>
            </a:endParaRPr>
          </a:p>
        </p:txBody>
      </p:sp>
    </p:spTree>
    <p:extLst>
      <p:ext uri="{BB962C8B-B14F-4D97-AF65-F5344CB8AC3E}">
        <p14:creationId xmlns:p14="http://schemas.microsoft.com/office/powerpoint/2010/main" val="327415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t="60880" r="4295"/>
          <a:stretch/>
        </p:blipFill>
        <p:spPr>
          <a:xfrm>
            <a:off x="371954" y="2044653"/>
            <a:ext cx="7522234" cy="4144207"/>
          </a:xfrm>
          <a:prstGeom prst="rect">
            <a:avLst/>
          </a:prstGeom>
        </p:spPr>
      </p:pic>
      <p:sp>
        <p:nvSpPr>
          <p:cNvPr id="30" name="TextBox 29"/>
          <p:cNvSpPr txBox="1"/>
          <p:nvPr/>
        </p:nvSpPr>
        <p:spPr>
          <a:xfrm>
            <a:off x="371954" y="6142073"/>
            <a:ext cx="8772046" cy="646331"/>
          </a:xfrm>
          <a:prstGeom prst="rect">
            <a:avLst/>
          </a:prstGeom>
          <a:noFill/>
        </p:spPr>
        <p:txBody>
          <a:bodyPr wrap="square" rtlCol="0">
            <a:spAutoFit/>
          </a:bodyPr>
          <a:lstStyle/>
          <a:p>
            <a:r>
              <a:rPr lang="en-US" b="1" dirty="0" smtClean="0">
                <a:solidFill>
                  <a:srgbClr val="C00000"/>
                </a:solidFill>
              </a:rPr>
              <a:t>Over the next 2 decades </a:t>
            </a:r>
            <a:r>
              <a:rPr lang="en-US" b="1" u="sng" dirty="0" smtClean="0">
                <a:solidFill>
                  <a:srgbClr val="C00000"/>
                </a:solidFill>
              </a:rPr>
              <a:t>increased </a:t>
            </a:r>
            <a:r>
              <a:rPr lang="en-US" b="1" u="sng" dirty="0">
                <a:solidFill>
                  <a:srgbClr val="C00000"/>
                </a:solidFill>
              </a:rPr>
              <a:t>probability of </a:t>
            </a:r>
            <a:r>
              <a:rPr lang="en-US" b="1" u="sng" dirty="0" smtClean="0">
                <a:solidFill>
                  <a:srgbClr val="C00000"/>
                </a:solidFill>
              </a:rPr>
              <a:t>extreme heatwaves</a:t>
            </a:r>
            <a:r>
              <a:rPr lang="en-US" b="1" dirty="0" smtClean="0">
                <a:solidFill>
                  <a:srgbClr val="C00000"/>
                </a:solidFill>
              </a:rPr>
              <a:t> </a:t>
            </a:r>
            <a:r>
              <a:rPr lang="en-US" b="1" dirty="0">
                <a:solidFill>
                  <a:srgbClr val="C00000"/>
                </a:solidFill>
              </a:rPr>
              <a:t>may regionally be masked or amplified by internal variability</a:t>
            </a:r>
          </a:p>
        </p:txBody>
      </p:sp>
      <p:sp>
        <p:nvSpPr>
          <p:cNvPr id="33" name="TextBox 32"/>
          <p:cNvSpPr txBox="1"/>
          <p:nvPr/>
        </p:nvSpPr>
        <p:spPr>
          <a:xfrm>
            <a:off x="7572207" y="5187966"/>
            <a:ext cx="1500765" cy="954107"/>
          </a:xfrm>
          <a:prstGeom prst="rect">
            <a:avLst/>
          </a:prstGeom>
          <a:noFill/>
        </p:spPr>
        <p:txBody>
          <a:bodyPr wrap="square" rtlCol="0">
            <a:spAutoFit/>
          </a:bodyPr>
          <a:lstStyle/>
          <a:p>
            <a:r>
              <a:rPr lang="nb-NO" sz="1400" dirty="0" err="1" smtClean="0">
                <a:solidFill>
                  <a:schemeClr val="tx1">
                    <a:lumMod val="75000"/>
                    <a:lumOff val="25000"/>
                  </a:schemeClr>
                </a:solidFill>
              </a:rPr>
              <a:t>Top</a:t>
            </a:r>
            <a:r>
              <a:rPr lang="nb-NO" sz="1400" dirty="0" smtClean="0">
                <a:solidFill>
                  <a:schemeClr val="tx1">
                    <a:lumMod val="75000"/>
                    <a:lumOff val="25000"/>
                  </a:schemeClr>
                </a:solidFill>
              </a:rPr>
              <a:t> </a:t>
            </a:r>
            <a:r>
              <a:rPr lang="nb-NO" sz="1400" dirty="0" err="1" smtClean="0">
                <a:solidFill>
                  <a:schemeClr val="tx1">
                    <a:lumMod val="75000"/>
                    <a:lumOff val="25000"/>
                  </a:schemeClr>
                </a:solidFill>
              </a:rPr>
              <a:t>ten</a:t>
            </a:r>
            <a:r>
              <a:rPr lang="nb-NO" sz="1400" dirty="0" smtClean="0">
                <a:solidFill>
                  <a:schemeClr val="tx1">
                    <a:lumMod val="75000"/>
                    <a:lumOff val="25000"/>
                  </a:schemeClr>
                </a:solidFill>
              </a:rPr>
              <a:t> European heat </a:t>
            </a:r>
            <a:r>
              <a:rPr lang="nb-NO" sz="1400" dirty="0" err="1" smtClean="0">
                <a:solidFill>
                  <a:schemeClr val="tx1">
                    <a:lumMod val="75000"/>
                    <a:lumOff val="25000"/>
                  </a:schemeClr>
                </a:solidFill>
              </a:rPr>
              <a:t>waves</a:t>
            </a:r>
            <a:endParaRPr lang="nb-NO" sz="1400" dirty="0" smtClean="0">
              <a:solidFill>
                <a:schemeClr val="tx1">
                  <a:lumMod val="75000"/>
                  <a:lumOff val="25000"/>
                </a:schemeClr>
              </a:solidFill>
            </a:endParaRPr>
          </a:p>
          <a:p>
            <a:r>
              <a:rPr lang="nb-NO" sz="1400" dirty="0" smtClean="0">
                <a:solidFill>
                  <a:schemeClr val="tx1">
                    <a:lumMod val="75000"/>
                    <a:lumOff val="25000"/>
                  </a:schemeClr>
                </a:solidFill>
              </a:rPr>
              <a:t>Russo, </a:t>
            </a:r>
            <a:r>
              <a:rPr lang="nb-NO" sz="1400" dirty="0" err="1" smtClean="0">
                <a:solidFill>
                  <a:schemeClr val="tx1">
                    <a:lumMod val="75000"/>
                    <a:lumOff val="25000"/>
                  </a:schemeClr>
                </a:solidFill>
              </a:rPr>
              <a:t>Sillmann</a:t>
            </a:r>
            <a:r>
              <a:rPr lang="nb-NO" sz="1400" dirty="0" smtClean="0">
                <a:solidFill>
                  <a:schemeClr val="tx1">
                    <a:lumMod val="75000"/>
                    <a:lumOff val="25000"/>
                  </a:schemeClr>
                </a:solidFill>
              </a:rPr>
              <a:t> &amp; Fischer (2015)</a:t>
            </a:r>
            <a:endParaRPr lang="en-US" sz="1400" dirty="0">
              <a:solidFill>
                <a:schemeClr val="tx1">
                  <a:lumMod val="75000"/>
                  <a:lumOff val="25000"/>
                </a:schemeClr>
              </a:solidFill>
            </a:endParaRPr>
          </a:p>
        </p:txBody>
      </p:sp>
      <p:sp>
        <p:nvSpPr>
          <p:cNvPr id="10" name="TextBox 9"/>
          <p:cNvSpPr txBox="1"/>
          <p:nvPr/>
        </p:nvSpPr>
        <p:spPr>
          <a:xfrm>
            <a:off x="1483164" y="1143098"/>
            <a:ext cx="6159260" cy="1200329"/>
          </a:xfrm>
          <a:prstGeom prst="rect">
            <a:avLst/>
          </a:prstGeom>
          <a:noFill/>
        </p:spPr>
        <p:txBody>
          <a:bodyPr wrap="square" rtlCol="0">
            <a:spAutoFit/>
          </a:bodyPr>
          <a:lstStyle/>
          <a:p>
            <a:pPr algn="ctr"/>
            <a:r>
              <a:rPr lang="nb-NO" sz="2400" dirty="0">
                <a:solidFill>
                  <a:schemeClr val="tx1">
                    <a:lumMod val="75000"/>
                    <a:lumOff val="25000"/>
                  </a:schemeClr>
                </a:solidFill>
              </a:rPr>
              <a:t>Regional </a:t>
            </a:r>
            <a:r>
              <a:rPr lang="nb-NO" sz="2400" dirty="0" err="1">
                <a:solidFill>
                  <a:schemeClr val="tx1">
                    <a:lumMod val="75000"/>
                    <a:lumOff val="25000"/>
                  </a:schemeClr>
                </a:solidFill>
              </a:rPr>
              <a:t>Climate</a:t>
            </a:r>
            <a:r>
              <a:rPr lang="nb-NO" sz="2400" dirty="0">
                <a:solidFill>
                  <a:schemeClr val="tx1">
                    <a:lumMod val="75000"/>
                    <a:lumOff val="25000"/>
                  </a:schemeClr>
                </a:solidFill>
              </a:rPr>
              <a:t> Models – EURO-CORDEX</a:t>
            </a:r>
          </a:p>
          <a:p>
            <a:pPr algn="ctr"/>
            <a:r>
              <a:rPr lang="nb-NO" sz="2400" b="1" dirty="0" err="1" smtClean="0">
                <a:solidFill>
                  <a:schemeClr val="tx1">
                    <a:lumMod val="75000"/>
                    <a:lumOff val="25000"/>
                  </a:schemeClr>
                </a:solidFill>
              </a:rPr>
              <a:t>Future</a:t>
            </a:r>
            <a:r>
              <a:rPr lang="nb-NO" sz="2400" b="1" dirty="0" smtClean="0">
                <a:solidFill>
                  <a:schemeClr val="tx1">
                    <a:lumMod val="75000"/>
                    <a:lumOff val="25000"/>
                  </a:schemeClr>
                </a:solidFill>
              </a:rPr>
              <a:t> </a:t>
            </a:r>
            <a:r>
              <a:rPr lang="nb-NO" sz="2400" b="1" dirty="0" err="1">
                <a:solidFill>
                  <a:schemeClr val="tx1">
                    <a:lumMod val="75000"/>
                    <a:lumOff val="25000"/>
                  </a:schemeClr>
                </a:solidFill>
              </a:rPr>
              <a:t>Climate</a:t>
            </a:r>
            <a:endParaRPr lang="en-US" sz="2400" b="1" dirty="0">
              <a:solidFill>
                <a:schemeClr val="tx1">
                  <a:lumMod val="75000"/>
                  <a:lumOff val="25000"/>
                </a:schemeClr>
              </a:solidFill>
            </a:endParaRPr>
          </a:p>
          <a:p>
            <a:pPr algn="ctr"/>
            <a:endParaRPr lang="nb-NO" sz="2400" dirty="0" smtClean="0">
              <a:solidFill>
                <a:schemeClr val="tx1">
                  <a:lumMod val="75000"/>
                  <a:lumOff val="25000"/>
                </a:schemeClr>
              </a:solidFill>
            </a:endParaRPr>
          </a:p>
        </p:txBody>
      </p:sp>
      <p:sp>
        <p:nvSpPr>
          <p:cNvPr id="12" name="Title 1"/>
          <p:cNvSpPr txBox="1">
            <a:spLocks/>
          </p:cNvSpPr>
          <p:nvPr/>
        </p:nvSpPr>
        <p:spPr>
          <a:xfrm>
            <a:off x="0" y="586118"/>
            <a:ext cx="9125588" cy="703043"/>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3200" dirty="0" smtClean="0">
                <a:solidFill>
                  <a:schemeClr val="bg2">
                    <a:lumMod val="75000"/>
                  </a:schemeClr>
                </a:solidFill>
                <a:latin typeface="+mj-lt"/>
              </a:rPr>
              <a:t>Extreme Heat </a:t>
            </a:r>
            <a:r>
              <a:rPr lang="nb-NO" sz="3200" dirty="0">
                <a:solidFill>
                  <a:schemeClr val="bg2">
                    <a:lumMod val="75000"/>
                  </a:schemeClr>
                </a:solidFill>
                <a:latin typeface="+mj-lt"/>
              </a:rPr>
              <a:t>W</a:t>
            </a:r>
            <a:r>
              <a:rPr lang="nb-NO" sz="3200" dirty="0" smtClean="0">
                <a:solidFill>
                  <a:schemeClr val="bg2">
                    <a:lumMod val="75000"/>
                  </a:schemeClr>
                </a:solidFill>
                <a:latin typeface="+mj-lt"/>
              </a:rPr>
              <a:t>aves</a:t>
            </a:r>
            <a:endParaRPr lang="en-US" sz="3200" dirty="0">
              <a:solidFill>
                <a:schemeClr val="bg2">
                  <a:lumMod val="75000"/>
                </a:schemeClr>
              </a:solidFill>
              <a:latin typeface="+mj-lt"/>
            </a:endParaRPr>
          </a:p>
        </p:txBody>
      </p:sp>
      <p:sp>
        <p:nvSpPr>
          <p:cNvPr id="9" name="TextBox 8"/>
          <p:cNvSpPr txBox="1"/>
          <p:nvPr/>
        </p:nvSpPr>
        <p:spPr>
          <a:xfrm>
            <a:off x="1" y="0"/>
            <a:ext cx="4186988" cy="369332"/>
          </a:xfrm>
          <a:prstGeom prst="rect">
            <a:avLst/>
          </a:prstGeom>
          <a:noFill/>
        </p:spPr>
        <p:txBody>
          <a:bodyPr wrap="square" rtlCol="0">
            <a:spAutoFit/>
          </a:bodyPr>
          <a:lstStyle/>
          <a:p>
            <a:r>
              <a:rPr lang="nb-NO" dirty="0">
                <a:solidFill>
                  <a:schemeClr val="tx2">
                    <a:lumMod val="75000"/>
                  </a:schemeClr>
                </a:solidFill>
              </a:rPr>
              <a:t>3</a:t>
            </a:r>
            <a:r>
              <a:rPr lang="nb-NO" dirty="0" smtClean="0">
                <a:solidFill>
                  <a:schemeClr val="tx2">
                    <a:lumMod val="75000"/>
                  </a:schemeClr>
                </a:solidFill>
              </a:rPr>
              <a:t>. </a:t>
            </a:r>
            <a:r>
              <a:rPr lang="nb-NO" dirty="0" err="1" smtClean="0">
                <a:solidFill>
                  <a:schemeClr val="tx2">
                    <a:lumMod val="75000"/>
                  </a:schemeClr>
                </a:solidFill>
              </a:rPr>
              <a:t>Climate</a:t>
            </a:r>
            <a:r>
              <a:rPr lang="nb-NO" dirty="0" smtClean="0">
                <a:solidFill>
                  <a:schemeClr val="tx2">
                    <a:lumMod val="75000"/>
                  </a:schemeClr>
                </a:solidFill>
              </a:rPr>
              <a:t> Extremes </a:t>
            </a:r>
            <a:r>
              <a:rPr lang="nb-NO" dirty="0" err="1" smtClean="0">
                <a:solidFill>
                  <a:schemeClr val="tx2">
                    <a:lumMod val="75000"/>
                  </a:schemeClr>
                </a:solidFill>
              </a:rPr>
              <a:t>on</a:t>
            </a:r>
            <a:r>
              <a:rPr lang="nb-NO" dirty="0" smtClean="0">
                <a:solidFill>
                  <a:schemeClr val="tx2">
                    <a:lumMod val="75000"/>
                  </a:schemeClr>
                </a:solidFill>
              </a:rPr>
              <a:t> Regional Scales</a:t>
            </a:r>
            <a:endParaRPr lang="en-US" dirty="0">
              <a:solidFill>
                <a:schemeClr val="tx2">
                  <a:lumMod val="75000"/>
                </a:schemeClr>
              </a:solidFill>
            </a:endParaRPr>
          </a:p>
        </p:txBody>
      </p:sp>
    </p:spTree>
    <p:extLst>
      <p:ext uri="{BB962C8B-B14F-4D97-AF65-F5344CB8AC3E}">
        <p14:creationId xmlns:p14="http://schemas.microsoft.com/office/powerpoint/2010/main" val="9569657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own Arrow 21"/>
          <p:cNvSpPr/>
          <p:nvPr/>
        </p:nvSpPr>
        <p:spPr>
          <a:xfrm rot="8028265">
            <a:off x="6636914" y="55404"/>
            <a:ext cx="792088" cy="50623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251520" y="931840"/>
            <a:ext cx="2633031" cy="1586429"/>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dirty="0" smtClean="0">
                <a:solidFill>
                  <a:schemeClr val="accent1">
                    <a:lumMod val="40000"/>
                    <a:lumOff val="60000"/>
                  </a:schemeClr>
                </a:solidFill>
              </a:rPr>
              <a:t>Global </a:t>
            </a:r>
            <a:r>
              <a:rPr lang="nb-NO" sz="3200" dirty="0" err="1" smtClean="0">
                <a:solidFill>
                  <a:schemeClr val="accent1">
                    <a:lumMod val="40000"/>
                    <a:lumOff val="60000"/>
                  </a:schemeClr>
                </a:solidFill>
              </a:rPr>
              <a:t>Climate</a:t>
            </a:r>
            <a:r>
              <a:rPr lang="nb-NO" sz="3200" dirty="0" smtClean="0">
                <a:solidFill>
                  <a:schemeClr val="accent1">
                    <a:lumMod val="40000"/>
                    <a:lumOff val="60000"/>
                  </a:schemeClr>
                </a:solidFill>
              </a:rPr>
              <a:t> Models</a:t>
            </a:r>
          </a:p>
          <a:p>
            <a:pPr algn="ctr"/>
            <a:r>
              <a:rPr lang="nb-NO" dirty="0" smtClean="0">
                <a:solidFill>
                  <a:schemeClr val="accent1">
                    <a:lumMod val="40000"/>
                    <a:lumOff val="60000"/>
                  </a:schemeClr>
                </a:solidFill>
              </a:rPr>
              <a:t>(multi- and single </a:t>
            </a:r>
            <a:r>
              <a:rPr lang="nb-NO" dirty="0" err="1" smtClean="0">
                <a:solidFill>
                  <a:schemeClr val="accent1">
                    <a:lumMod val="40000"/>
                    <a:lumOff val="60000"/>
                  </a:schemeClr>
                </a:solidFill>
              </a:rPr>
              <a:t>model</a:t>
            </a:r>
            <a:r>
              <a:rPr lang="nb-NO" dirty="0" smtClean="0">
                <a:solidFill>
                  <a:schemeClr val="accent1">
                    <a:lumMod val="40000"/>
                    <a:lumOff val="60000"/>
                  </a:schemeClr>
                </a:solidFill>
              </a:rPr>
              <a:t> ensembles)</a:t>
            </a:r>
            <a:endParaRPr lang="en-US" dirty="0">
              <a:solidFill>
                <a:schemeClr val="accent1">
                  <a:lumMod val="40000"/>
                  <a:lumOff val="60000"/>
                </a:schemeClr>
              </a:solidFill>
            </a:endParaRPr>
          </a:p>
        </p:txBody>
      </p:sp>
      <p:sp>
        <p:nvSpPr>
          <p:cNvPr id="4" name="Rounded Rectangle 3"/>
          <p:cNvSpPr/>
          <p:nvPr/>
        </p:nvSpPr>
        <p:spPr>
          <a:xfrm>
            <a:off x="2483768" y="2132856"/>
            <a:ext cx="2201575" cy="1468021"/>
          </a:xfrm>
          <a:prstGeom prst="roundRect">
            <a:avLst/>
          </a:prstGeom>
          <a:solidFill>
            <a:schemeClr val="bg2">
              <a:lumMod val="60000"/>
              <a:lumOff val="40000"/>
            </a:schemeClr>
          </a:solid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dirty="0" smtClean="0">
                <a:solidFill>
                  <a:schemeClr val="accent1">
                    <a:lumMod val="75000"/>
                  </a:schemeClr>
                </a:solidFill>
              </a:rPr>
              <a:t>Reanalyses</a:t>
            </a:r>
          </a:p>
          <a:p>
            <a:pPr algn="ctr"/>
            <a:r>
              <a:rPr lang="nb-NO" sz="1400" dirty="0" smtClean="0">
                <a:solidFill>
                  <a:schemeClr val="accent1">
                    <a:lumMod val="75000"/>
                  </a:schemeClr>
                </a:solidFill>
              </a:rPr>
              <a:t>(ERA40, </a:t>
            </a:r>
            <a:r>
              <a:rPr lang="nb-NO" sz="1400" dirty="0" err="1" smtClean="0">
                <a:solidFill>
                  <a:schemeClr val="accent1">
                    <a:lumMod val="75000"/>
                  </a:schemeClr>
                </a:solidFill>
              </a:rPr>
              <a:t>ERAInterim</a:t>
            </a:r>
            <a:r>
              <a:rPr lang="nb-NO" sz="1400" dirty="0" smtClean="0">
                <a:solidFill>
                  <a:schemeClr val="accent1">
                    <a:lumMod val="75000"/>
                  </a:schemeClr>
                </a:solidFill>
              </a:rPr>
              <a:t>, NCEP1, NCEP2)</a:t>
            </a:r>
            <a:endParaRPr lang="en-US" sz="1400" dirty="0">
              <a:solidFill>
                <a:schemeClr val="accent1">
                  <a:lumMod val="75000"/>
                </a:schemeClr>
              </a:solidFill>
            </a:endParaRPr>
          </a:p>
        </p:txBody>
      </p:sp>
      <p:grpSp>
        <p:nvGrpSpPr>
          <p:cNvPr id="5" name="Group 4"/>
          <p:cNvGrpSpPr/>
          <p:nvPr/>
        </p:nvGrpSpPr>
        <p:grpSpPr>
          <a:xfrm>
            <a:off x="4211960" y="3171813"/>
            <a:ext cx="2736304" cy="1798956"/>
            <a:chOff x="4823335" y="3140968"/>
            <a:chExt cx="2736304" cy="1798956"/>
          </a:xfrm>
        </p:grpSpPr>
        <p:sp>
          <p:nvSpPr>
            <p:cNvPr id="6" name="Isosceles Triangle 5"/>
            <p:cNvSpPr/>
            <p:nvPr/>
          </p:nvSpPr>
          <p:spPr>
            <a:xfrm rot="10800000">
              <a:off x="4823335" y="3140968"/>
              <a:ext cx="2736304" cy="1798956"/>
            </a:xfrm>
            <a:prstGeom prst="triangle">
              <a:avLst/>
            </a:prstGeom>
            <a:solidFill>
              <a:schemeClr val="accent2">
                <a:lumMod val="75000"/>
              </a:schemeClr>
            </a:solidFill>
            <a:ln>
              <a:solidFill>
                <a:schemeClr val="accent2">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 rtlCol="0" anchor="ctr"/>
            <a:lstStyle/>
            <a:p>
              <a:pPr algn="ctr"/>
              <a:endParaRPr lang="nb-NO" dirty="0" smtClean="0"/>
            </a:p>
          </p:txBody>
        </p:sp>
        <p:sp>
          <p:nvSpPr>
            <p:cNvPr id="7" name="TextBox 6"/>
            <p:cNvSpPr txBox="1"/>
            <p:nvPr/>
          </p:nvSpPr>
          <p:spPr>
            <a:xfrm>
              <a:off x="5210695" y="3252846"/>
              <a:ext cx="1961581" cy="1015663"/>
            </a:xfrm>
            <a:prstGeom prst="rect">
              <a:avLst/>
            </a:prstGeom>
            <a:noFill/>
          </p:spPr>
          <p:txBody>
            <a:bodyPr wrap="square" rtlCol="0">
              <a:spAutoFit/>
            </a:bodyPr>
            <a:lstStyle/>
            <a:p>
              <a:pPr algn="ctr"/>
              <a:r>
                <a:rPr lang="nb-NO" sz="2000" b="1" dirty="0" smtClean="0">
                  <a:solidFill>
                    <a:schemeClr val="accent2">
                      <a:lumMod val="20000"/>
                      <a:lumOff val="80000"/>
                    </a:schemeClr>
                  </a:solidFill>
                </a:rPr>
                <a:t>Regional </a:t>
              </a:r>
              <a:r>
                <a:rPr lang="nb-NO" sz="2000" b="1" dirty="0" err="1" smtClean="0">
                  <a:solidFill>
                    <a:schemeClr val="accent2">
                      <a:lumMod val="20000"/>
                      <a:lumOff val="80000"/>
                    </a:schemeClr>
                  </a:solidFill>
                </a:rPr>
                <a:t>Climate</a:t>
              </a:r>
              <a:r>
                <a:rPr lang="nb-NO" sz="2000" b="1" dirty="0" smtClean="0">
                  <a:solidFill>
                    <a:schemeClr val="accent2">
                      <a:lumMod val="20000"/>
                      <a:lumOff val="80000"/>
                    </a:schemeClr>
                  </a:solidFill>
                </a:rPr>
                <a:t> Models</a:t>
              </a:r>
            </a:p>
            <a:p>
              <a:pPr algn="ctr"/>
              <a:r>
                <a:rPr lang="nb-NO" sz="2000" b="1" dirty="0" smtClean="0">
                  <a:solidFill>
                    <a:schemeClr val="accent2">
                      <a:lumMod val="20000"/>
                      <a:lumOff val="80000"/>
                    </a:schemeClr>
                  </a:solidFill>
                </a:rPr>
                <a:t>(CORDEX)</a:t>
              </a:r>
              <a:endParaRPr lang="en-US" sz="2000" b="1" dirty="0">
                <a:solidFill>
                  <a:schemeClr val="accent2">
                    <a:lumMod val="20000"/>
                    <a:lumOff val="80000"/>
                  </a:schemeClr>
                </a:solidFill>
              </a:endParaRPr>
            </a:p>
          </p:txBody>
        </p:sp>
      </p:grpSp>
      <p:sp>
        <p:nvSpPr>
          <p:cNvPr id="8" name="Oval 7"/>
          <p:cNvSpPr/>
          <p:nvPr/>
        </p:nvSpPr>
        <p:spPr>
          <a:xfrm>
            <a:off x="5332076" y="4678568"/>
            <a:ext cx="3416388" cy="993601"/>
          </a:xfrm>
          <a:prstGeom prst="ellipse">
            <a:avLst/>
          </a:prstGeom>
          <a:solidFill>
            <a:schemeClr val="bg2">
              <a:lumMod val="7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dirty="0" err="1" smtClean="0">
                <a:solidFill>
                  <a:schemeClr val="bg2">
                    <a:lumMod val="60000"/>
                    <a:lumOff val="40000"/>
                  </a:schemeClr>
                </a:solidFill>
              </a:rPr>
              <a:t>Observations</a:t>
            </a:r>
            <a:endParaRPr lang="nb-NO" sz="3200" b="1" dirty="0" smtClean="0">
              <a:solidFill>
                <a:schemeClr val="bg2">
                  <a:lumMod val="60000"/>
                  <a:lumOff val="40000"/>
                </a:schemeClr>
              </a:solidFill>
            </a:endParaRPr>
          </a:p>
        </p:txBody>
      </p:sp>
      <p:sp>
        <p:nvSpPr>
          <p:cNvPr id="9" name="TextBox 8"/>
          <p:cNvSpPr txBox="1"/>
          <p:nvPr/>
        </p:nvSpPr>
        <p:spPr>
          <a:xfrm rot="2708984">
            <a:off x="5436980" y="1341380"/>
            <a:ext cx="882362" cy="369332"/>
          </a:xfrm>
          <a:prstGeom prst="rect">
            <a:avLst/>
          </a:prstGeom>
          <a:noFill/>
        </p:spPr>
        <p:txBody>
          <a:bodyPr wrap="square" rtlCol="0">
            <a:spAutoFit/>
          </a:bodyPr>
          <a:lstStyle/>
          <a:p>
            <a:r>
              <a:rPr lang="nb-NO" dirty="0" smtClean="0">
                <a:solidFill>
                  <a:schemeClr val="accent1">
                    <a:lumMod val="50000"/>
                  </a:schemeClr>
                </a:solidFill>
              </a:rPr>
              <a:t>Global</a:t>
            </a:r>
            <a:endParaRPr lang="en-US" dirty="0">
              <a:solidFill>
                <a:schemeClr val="accent1">
                  <a:lumMod val="50000"/>
                </a:schemeClr>
              </a:solidFill>
            </a:endParaRPr>
          </a:p>
        </p:txBody>
      </p:sp>
      <p:sp>
        <p:nvSpPr>
          <p:cNvPr id="10" name="TextBox 9"/>
          <p:cNvSpPr txBox="1"/>
          <p:nvPr/>
        </p:nvSpPr>
        <p:spPr>
          <a:xfrm rot="2708984">
            <a:off x="6622801" y="2589831"/>
            <a:ext cx="1072710" cy="369332"/>
          </a:xfrm>
          <a:prstGeom prst="rect">
            <a:avLst/>
          </a:prstGeom>
          <a:noFill/>
        </p:spPr>
        <p:txBody>
          <a:bodyPr wrap="square" rtlCol="0">
            <a:spAutoFit/>
          </a:bodyPr>
          <a:lstStyle/>
          <a:p>
            <a:r>
              <a:rPr lang="nb-NO" dirty="0" smtClean="0">
                <a:solidFill>
                  <a:schemeClr val="accent1">
                    <a:lumMod val="50000"/>
                  </a:schemeClr>
                </a:solidFill>
              </a:rPr>
              <a:t>Regional</a:t>
            </a:r>
            <a:endParaRPr lang="en-US" dirty="0">
              <a:solidFill>
                <a:schemeClr val="accent1">
                  <a:lumMod val="50000"/>
                </a:schemeClr>
              </a:solidFill>
            </a:endParaRPr>
          </a:p>
        </p:txBody>
      </p:sp>
      <p:sp>
        <p:nvSpPr>
          <p:cNvPr id="11" name="TextBox 10"/>
          <p:cNvSpPr txBox="1"/>
          <p:nvPr/>
        </p:nvSpPr>
        <p:spPr>
          <a:xfrm rot="2708984">
            <a:off x="8173285" y="3958467"/>
            <a:ext cx="882362" cy="369332"/>
          </a:xfrm>
          <a:prstGeom prst="rect">
            <a:avLst/>
          </a:prstGeom>
          <a:noFill/>
        </p:spPr>
        <p:txBody>
          <a:bodyPr wrap="square" rtlCol="0">
            <a:spAutoFit/>
          </a:bodyPr>
          <a:lstStyle/>
          <a:p>
            <a:r>
              <a:rPr lang="nb-NO" dirty="0" err="1" smtClean="0">
                <a:solidFill>
                  <a:schemeClr val="accent1">
                    <a:lumMod val="50000"/>
                  </a:schemeClr>
                </a:solidFill>
              </a:rPr>
              <a:t>Local</a:t>
            </a:r>
            <a:endParaRPr lang="en-US" dirty="0">
              <a:solidFill>
                <a:schemeClr val="accent1">
                  <a:lumMod val="50000"/>
                </a:schemeClr>
              </a:solidFill>
            </a:endParaRPr>
          </a:p>
        </p:txBody>
      </p:sp>
      <p:grpSp>
        <p:nvGrpSpPr>
          <p:cNvPr id="17" name="Group 16"/>
          <p:cNvGrpSpPr/>
          <p:nvPr/>
        </p:nvGrpSpPr>
        <p:grpSpPr>
          <a:xfrm>
            <a:off x="1" y="5774293"/>
            <a:ext cx="9143999" cy="761015"/>
            <a:chOff x="1" y="6008753"/>
            <a:chExt cx="9143999" cy="761015"/>
          </a:xfrm>
          <a:solidFill>
            <a:schemeClr val="accent2">
              <a:lumMod val="75000"/>
            </a:schemeClr>
          </a:solidFill>
        </p:grpSpPr>
        <p:sp>
          <p:nvSpPr>
            <p:cNvPr id="18" name="Left-Right Arrow 17"/>
            <p:cNvSpPr/>
            <p:nvPr/>
          </p:nvSpPr>
          <p:spPr>
            <a:xfrm>
              <a:off x="1" y="6008753"/>
              <a:ext cx="9143999" cy="761015"/>
            </a:xfrm>
            <a:prstGeom prst="leftRightArrow">
              <a:avLst/>
            </a:prstGeom>
            <a:grp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25828" y="6192253"/>
              <a:ext cx="8538660" cy="369332"/>
            </a:xfrm>
            <a:prstGeom prst="rect">
              <a:avLst/>
            </a:prstGeom>
            <a:grpFill/>
            <a:ln>
              <a:solidFill>
                <a:schemeClr val="accent2">
                  <a:lumMod val="75000"/>
                </a:schemeClr>
              </a:solidFill>
            </a:ln>
          </p:spPr>
          <p:txBody>
            <a:bodyPr wrap="square" rtlCol="0">
              <a:spAutoFit/>
            </a:bodyPr>
            <a:lstStyle/>
            <a:p>
              <a:r>
                <a:rPr lang="nb-NO" dirty="0" smtClean="0">
                  <a:solidFill>
                    <a:schemeClr val="accent2">
                      <a:lumMod val="20000"/>
                      <a:lumOff val="80000"/>
                    </a:schemeClr>
                  </a:solidFill>
                </a:rPr>
                <a:t>Century</a:t>
              </a:r>
              <a:r>
                <a:rPr lang="nb-NO" dirty="0">
                  <a:solidFill>
                    <a:schemeClr val="accent2">
                      <a:lumMod val="20000"/>
                      <a:lumOff val="80000"/>
                    </a:schemeClr>
                  </a:solidFill>
                </a:rPr>
                <a:t>	</a:t>
              </a:r>
              <a:r>
                <a:rPr lang="nb-NO" dirty="0" smtClean="0">
                  <a:solidFill>
                    <a:schemeClr val="accent2">
                      <a:lumMod val="20000"/>
                      <a:lumOff val="80000"/>
                    </a:schemeClr>
                  </a:solidFill>
                </a:rPr>
                <a:t>         </a:t>
              </a:r>
              <a:r>
                <a:rPr lang="nb-NO" dirty="0" err="1" smtClean="0">
                  <a:solidFill>
                    <a:schemeClr val="accent2">
                      <a:lumMod val="20000"/>
                      <a:lumOff val="80000"/>
                    </a:schemeClr>
                  </a:solidFill>
                </a:rPr>
                <a:t>Decade</a:t>
              </a:r>
              <a:r>
                <a:rPr lang="nb-NO" dirty="0" smtClean="0">
                  <a:solidFill>
                    <a:schemeClr val="accent2">
                      <a:lumMod val="20000"/>
                      <a:lumOff val="80000"/>
                    </a:schemeClr>
                  </a:solidFill>
                </a:rPr>
                <a:t>	   </a:t>
              </a:r>
              <a:r>
                <a:rPr lang="nb-NO" dirty="0" err="1" smtClean="0">
                  <a:solidFill>
                    <a:schemeClr val="accent2">
                      <a:lumMod val="20000"/>
                      <a:lumOff val="80000"/>
                    </a:schemeClr>
                  </a:solidFill>
                </a:rPr>
                <a:t>Season</a:t>
              </a:r>
              <a:r>
                <a:rPr lang="nb-NO" dirty="0" smtClean="0">
                  <a:solidFill>
                    <a:schemeClr val="accent2">
                      <a:lumMod val="20000"/>
                      <a:lumOff val="80000"/>
                    </a:schemeClr>
                  </a:solidFill>
                </a:rPr>
                <a:t>	            </a:t>
              </a:r>
              <a:r>
                <a:rPr lang="nb-NO" dirty="0" err="1" smtClean="0">
                  <a:solidFill>
                    <a:schemeClr val="accent2">
                      <a:lumMod val="20000"/>
                      <a:lumOff val="80000"/>
                    </a:schemeClr>
                  </a:solidFill>
                </a:rPr>
                <a:t>Month</a:t>
              </a:r>
              <a:r>
                <a:rPr lang="nb-NO" dirty="0">
                  <a:solidFill>
                    <a:schemeClr val="accent2">
                      <a:lumMod val="20000"/>
                      <a:lumOff val="80000"/>
                    </a:schemeClr>
                  </a:solidFill>
                </a:rPr>
                <a:t>	</a:t>
              </a:r>
              <a:r>
                <a:rPr lang="nb-NO" dirty="0" smtClean="0">
                  <a:solidFill>
                    <a:schemeClr val="accent2">
                      <a:lumMod val="20000"/>
                      <a:lumOff val="80000"/>
                    </a:schemeClr>
                  </a:solidFill>
                </a:rPr>
                <a:t>  </a:t>
              </a:r>
              <a:r>
                <a:rPr lang="nb-NO" dirty="0" err="1" smtClean="0">
                  <a:solidFill>
                    <a:schemeClr val="accent2">
                      <a:lumMod val="20000"/>
                      <a:lumOff val="80000"/>
                    </a:schemeClr>
                  </a:solidFill>
                </a:rPr>
                <a:t>Week</a:t>
              </a:r>
              <a:r>
                <a:rPr lang="nb-NO" dirty="0" smtClean="0">
                  <a:solidFill>
                    <a:schemeClr val="accent2">
                      <a:lumMod val="20000"/>
                      <a:lumOff val="80000"/>
                    </a:schemeClr>
                  </a:solidFill>
                </a:rPr>
                <a:t> 	      Day	    </a:t>
              </a:r>
              <a:r>
                <a:rPr lang="nb-NO" dirty="0" err="1" smtClean="0">
                  <a:solidFill>
                    <a:schemeClr val="accent2">
                      <a:lumMod val="20000"/>
                      <a:lumOff val="80000"/>
                    </a:schemeClr>
                  </a:solidFill>
                </a:rPr>
                <a:t>Hour</a:t>
              </a:r>
              <a:endParaRPr lang="en-US" dirty="0">
                <a:solidFill>
                  <a:schemeClr val="accent2">
                    <a:lumMod val="20000"/>
                    <a:lumOff val="80000"/>
                  </a:schemeClr>
                </a:solidFill>
              </a:endParaRPr>
            </a:p>
          </p:txBody>
        </p:sp>
      </p:grpSp>
      <p:sp>
        <p:nvSpPr>
          <p:cNvPr id="20" name="TextBox 19"/>
          <p:cNvSpPr txBox="1"/>
          <p:nvPr/>
        </p:nvSpPr>
        <p:spPr>
          <a:xfrm>
            <a:off x="98820" y="3011399"/>
            <a:ext cx="2592288" cy="707886"/>
          </a:xfrm>
          <a:prstGeom prst="rect">
            <a:avLst/>
          </a:prstGeom>
          <a:noFill/>
        </p:spPr>
        <p:txBody>
          <a:bodyPr wrap="square" rtlCol="0">
            <a:spAutoFit/>
          </a:bodyPr>
          <a:lstStyle/>
          <a:p>
            <a:r>
              <a:rPr lang="nb-NO" sz="2000" b="1" dirty="0" smtClean="0"/>
              <a:t>CanESM2 </a:t>
            </a:r>
          </a:p>
          <a:p>
            <a:r>
              <a:rPr lang="nb-NO" sz="2000" b="1" dirty="0" smtClean="0"/>
              <a:t>50-member ensemble</a:t>
            </a:r>
            <a:endParaRPr lang="en-US" sz="2000" b="1" dirty="0"/>
          </a:p>
        </p:txBody>
      </p:sp>
      <p:cxnSp>
        <p:nvCxnSpPr>
          <p:cNvPr id="21" name="Straight Arrow Connector 20"/>
          <p:cNvCxnSpPr/>
          <p:nvPr/>
        </p:nvCxnSpPr>
        <p:spPr>
          <a:xfrm>
            <a:off x="1043608" y="2603086"/>
            <a:ext cx="0" cy="4083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 y="0"/>
            <a:ext cx="4186988" cy="369332"/>
          </a:xfrm>
          <a:prstGeom prst="rect">
            <a:avLst/>
          </a:prstGeom>
          <a:noFill/>
        </p:spPr>
        <p:txBody>
          <a:bodyPr wrap="square" rtlCol="0">
            <a:spAutoFit/>
          </a:bodyPr>
          <a:lstStyle/>
          <a:p>
            <a:r>
              <a:rPr lang="nb-NO" dirty="0">
                <a:solidFill>
                  <a:schemeClr val="tx2">
                    <a:lumMod val="75000"/>
                  </a:schemeClr>
                </a:solidFill>
              </a:rPr>
              <a:t>3</a:t>
            </a:r>
            <a:r>
              <a:rPr lang="nb-NO" dirty="0" smtClean="0">
                <a:solidFill>
                  <a:schemeClr val="tx2">
                    <a:lumMod val="75000"/>
                  </a:schemeClr>
                </a:solidFill>
              </a:rPr>
              <a:t>. </a:t>
            </a:r>
            <a:r>
              <a:rPr lang="nb-NO" dirty="0" err="1" smtClean="0">
                <a:solidFill>
                  <a:schemeClr val="tx2">
                    <a:lumMod val="75000"/>
                  </a:schemeClr>
                </a:solidFill>
              </a:rPr>
              <a:t>Climate</a:t>
            </a:r>
            <a:r>
              <a:rPr lang="nb-NO" dirty="0" smtClean="0">
                <a:solidFill>
                  <a:schemeClr val="tx2">
                    <a:lumMod val="75000"/>
                  </a:schemeClr>
                </a:solidFill>
              </a:rPr>
              <a:t> Extremes </a:t>
            </a:r>
            <a:r>
              <a:rPr lang="nb-NO" dirty="0" err="1" smtClean="0">
                <a:solidFill>
                  <a:schemeClr val="tx2">
                    <a:lumMod val="75000"/>
                  </a:schemeClr>
                </a:solidFill>
              </a:rPr>
              <a:t>on</a:t>
            </a:r>
            <a:r>
              <a:rPr lang="nb-NO" dirty="0" smtClean="0">
                <a:solidFill>
                  <a:schemeClr val="tx2">
                    <a:lumMod val="75000"/>
                  </a:schemeClr>
                </a:solidFill>
              </a:rPr>
              <a:t> Regional Scales</a:t>
            </a:r>
            <a:endParaRPr lang="en-US" dirty="0">
              <a:solidFill>
                <a:schemeClr val="tx2">
                  <a:lumMod val="75000"/>
                </a:schemeClr>
              </a:solidFill>
            </a:endParaRPr>
          </a:p>
        </p:txBody>
      </p:sp>
    </p:spTree>
    <p:extLst>
      <p:ext uri="{BB962C8B-B14F-4D97-AF65-F5344CB8AC3E}">
        <p14:creationId xmlns:p14="http://schemas.microsoft.com/office/powerpoint/2010/main" val="5357012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3447"/>
          <a:stretch/>
        </p:blipFill>
        <p:spPr>
          <a:xfrm>
            <a:off x="1691680" y="1529408"/>
            <a:ext cx="5472608" cy="5283968"/>
          </a:xfrm>
          <a:prstGeom prst="rect">
            <a:avLst/>
          </a:prstGeom>
        </p:spPr>
      </p:pic>
      <p:sp>
        <p:nvSpPr>
          <p:cNvPr id="4" name="TextBox 3"/>
          <p:cNvSpPr txBox="1"/>
          <p:nvPr/>
        </p:nvSpPr>
        <p:spPr>
          <a:xfrm>
            <a:off x="1" y="0"/>
            <a:ext cx="4186988" cy="369332"/>
          </a:xfrm>
          <a:prstGeom prst="rect">
            <a:avLst/>
          </a:prstGeom>
          <a:noFill/>
        </p:spPr>
        <p:txBody>
          <a:bodyPr wrap="square" rtlCol="0">
            <a:spAutoFit/>
          </a:bodyPr>
          <a:lstStyle/>
          <a:p>
            <a:r>
              <a:rPr lang="nb-NO" dirty="0">
                <a:solidFill>
                  <a:schemeClr val="tx2">
                    <a:lumMod val="75000"/>
                  </a:schemeClr>
                </a:solidFill>
              </a:rPr>
              <a:t>3</a:t>
            </a:r>
            <a:r>
              <a:rPr lang="nb-NO" dirty="0" smtClean="0">
                <a:solidFill>
                  <a:schemeClr val="tx2">
                    <a:lumMod val="75000"/>
                  </a:schemeClr>
                </a:solidFill>
              </a:rPr>
              <a:t>. </a:t>
            </a:r>
            <a:r>
              <a:rPr lang="nb-NO" dirty="0" err="1" smtClean="0">
                <a:solidFill>
                  <a:schemeClr val="tx2">
                    <a:lumMod val="75000"/>
                  </a:schemeClr>
                </a:solidFill>
              </a:rPr>
              <a:t>Climate</a:t>
            </a:r>
            <a:r>
              <a:rPr lang="nb-NO" dirty="0" smtClean="0">
                <a:solidFill>
                  <a:schemeClr val="tx2">
                    <a:lumMod val="75000"/>
                  </a:schemeClr>
                </a:solidFill>
              </a:rPr>
              <a:t> Extremes </a:t>
            </a:r>
            <a:r>
              <a:rPr lang="nb-NO" dirty="0" err="1" smtClean="0">
                <a:solidFill>
                  <a:schemeClr val="tx2">
                    <a:lumMod val="75000"/>
                  </a:schemeClr>
                </a:solidFill>
              </a:rPr>
              <a:t>on</a:t>
            </a:r>
            <a:r>
              <a:rPr lang="nb-NO" dirty="0" smtClean="0">
                <a:solidFill>
                  <a:schemeClr val="tx2">
                    <a:lumMod val="75000"/>
                  </a:schemeClr>
                </a:solidFill>
              </a:rPr>
              <a:t> Regional Scales</a:t>
            </a:r>
            <a:endParaRPr lang="en-US" dirty="0">
              <a:solidFill>
                <a:schemeClr val="tx2">
                  <a:lumMod val="75000"/>
                </a:schemeClr>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200" y="4005064"/>
            <a:ext cx="2487546" cy="1805186"/>
          </a:xfrm>
          <a:prstGeom prst="rect">
            <a:avLst/>
          </a:prstGeom>
        </p:spPr>
      </p:pic>
      <p:sp>
        <p:nvSpPr>
          <p:cNvPr id="7" name="Title 1"/>
          <p:cNvSpPr txBox="1">
            <a:spLocks/>
          </p:cNvSpPr>
          <p:nvPr/>
        </p:nvSpPr>
        <p:spPr>
          <a:xfrm>
            <a:off x="0" y="586118"/>
            <a:ext cx="9125588" cy="703043"/>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3200" dirty="0" smtClean="0">
                <a:solidFill>
                  <a:schemeClr val="bg2">
                    <a:lumMod val="75000"/>
                  </a:schemeClr>
                </a:solidFill>
                <a:latin typeface="+mj-lt"/>
              </a:rPr>
              <a:t>Distribution </a:t>
            </a:r>
            <a:r>
              <a:rPr lang="nb-NO" sz="3200" dirty="0" err="1" smtClean="0">
                <a:solidFill>
                  <a:schemeClr val="bg2">
                    <a:lumMod val="75000"/>
                  </a:schemeClr>
                </a:solidFill>
                <a:latin typeface="+mj-lt"/>
              </a:rPr>
              <a:t>of</a:t>
            </a:r>
            <a:r>
              <a:rPr lang="nb-NO" sz="3200" dirty="0" smtClean="0">
                <a:solidFill>
                  <a:schemeClr val="bg2">
                    <a:lumMod val="75000"/>
                  </a:schemeClr>
                </a:solidFill>
                <a:latin typeface="+mj-lt"/>
              </a:rPr>
              <a:t> </a:t>
            </a:r>
            <a:r>
              <a:rPr lang="nb-NO" sz="3200" dirty="0" err="1" smtClean="0">
                <a:solidFill>
                  <a:schemeClr val="bg2">
                    <a:lumMod val="75000"/>
                  </a:schemeClr>
                </a:solidFill>
                <a:latin typeface="+mj-lt"/>
              </a:rPr>
              <a:t>heatwaves</a:t>
            </a:r>
            <a:r>
              <a:rPr lang="nb-NO" sz="3200" dirty="0" smtClean="0">
                <a:solidFill>
                  <a:schemeClr val="bg2">
                    <a:lumMod val="75000"/>
                  </a:schemeClr>
                </a:solidFill>
                <a:latin typeface="+mj-lt"/>
              </a:rPr>
              <a:t> in a 50-member ensemble</a:t>
            </a:r>
            <a:endParaRPr lang="en-US" sz="3200" dirty="0">
              <a:solidFill>
                <a:schemeClr val="bg2">
                  <a:lumMod val="75000"/>
                </a:schemeClr>
              </a:solidFill>
              <a:latin typeface="+mj-lt"/>
            </a:endParaRPr>
          </a:p>
        </p:txBody>
      </p:sp>
    </p:spTree>
    <p:extLst>
      <p:ext uri="{BB962C8B-B14F-4D97-AF65-F5344CB8AC3E}">
        <p14:creationId xmlns:p14="http://schemas.microsoft.com/office/powerpoint/2010/main" val="3222174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4317" y="1246187"/>
            <a:ext cx="6405449" cy="5539102"/>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800"/>
            </a:pPr>
            <a:endParaRPr lang="de-DE" sz="1800" b="0" i="1" u="none" strike="noStrike" kern="1200" dirty="0">
              <a:ln>
                <a:noFill/>
              </a:ln>
              <a:latin typeface="+mn-lt"/>
              <a:ea typeface="DejaVu Sans" pitchFamily="2"/>
              <a:cs typeface="DejaVu Sans" pitchFamily="2"/>
            </a:endParaRPr>
          </a:p>
          <a:p>
            <a:pPr marL="285750" marR="0" lvl="0" indent="-285750" rtl="0" hangingPunct="0">
              <a:lnSpc>
                <a:spcPct val="100000"/>
              </a:lnSpc>
              <a:spcBef>
                <a:spcPts val="0"/>
              </a:spcBef>
              <a:spcAft>
                <a:spcPts val="0"/>
              </a:spcAft>
              <a:buSzPct val="45000"/>
              <a:buFont typeface="Wingdings" panose="05000000000000000000" pitchFamily="2" charset="2"/>
              <a:buChar char="§"/>
              <a:tabLst/>
              <a:defRPr sz="1800"/>
            </a:pPr>
            <a:r>
              <a:rPr lang="de-DE" sz="1800" b="0" i="0" u="none" strike="noStrike" kern="1200" dirty="0">
                <a:ln>
                  <a:noFill/>
                </a:ln>
                <a:solidFill>
                  <a:schemeClr val="accent5">
                    <a:lumMod val="75000"/>
                    <a:lumOff val="25000"/>
                  </a:schemeClr>
                </a:solidFill>
                <a:latin typeface="+mn-lt"/>
                <a:ea typeface="DejaVu Sans" pitchFamily="2"/>
                <a:cs typeface="DejaVu Sans" pitchFamily="2"/>
              </a:rPr>
              <a:t>Extreme </a:t>
            </a:r>
            <a:r>
              <a:rPr lang="de-DE" sz="1800" b="0" i="0" u="none" strike="noStrike" kern="1200" dirty="0" err="1">
                <a:ln>
                  <a:noFill/>
                </a:ln>
                <a:solidFill>
                  <a:schemeClr val="accent5">
                    <a:lumMod val="75000"/>
                    <a:lumOff val="25000"/>
                  </a:schemeClr>
                </a:solidFill>
                <a:latin typeface="+mn-lt"/>
                <a:ea typeface="DejaVu Sans" pitchFamily="2"/>
                <a:cs typeface="DejaVu Sans" pitchFamily="2"/>
              </a:rPr>
              <a:t>events</a:t>
            </a:r>
            <a:r>
              <a:rPr lang="de-DE" sz="1800" b="0" i="0" u="none" strike="noStrike" kern="1200" dirty="0">
                <a:ln>
                  <a:noFill/>
                </a:ln>
                <a:solidFill>
                  <a:schemeClr val="accent5">
                    <a:lumMod val="75000"/>
                    <a:lumOff val="25000"/>
                  </a:schemeClr>
                </a:solidFill>
                <a:latin typeface="+mn-lt"/>
                <a:ea typeface="DejaVu Sans" pitchFamily="2"/>
                <a:cs typeface="DejaVu Sans" pitchFamily="2"/>
              </a:rPr>
              <a:t> </a:t>
            </a:r>
            <a:r>
              <a:rPr lang="de-DE" sz="1800" b="0" i="0" u="none" strike="noStrike" kern="1200" dirty="0" err="1">
                <a:ln>
                  <a:noFill/>
                </a:ln>
                <a:solidFill>
                  <a:schemeClr val="accent5">
                    <a:lumMod val="75000"/>
                    <a:lumOff val="25000"/>
                  </a:schemeClr>
                </a:solidFill>
                <a:latin typeface="+mn-lt"/>
                <a:ea typeface="DejaVu Sans" pitchFamily="2"/>
                <a:cs typeface="DejaVu Sans" pitchFamily="2"/>
              </a:rPr>
              <a:t>are</a:t>
            </a:r>
            <a:r>
              <a:rPr lang="de-DE" sz="1800" b="0" i="0" u="none" strike="noStrike" kern="1200" dirty="0">
                <a:ln>
                  <a:noFill/>
                </a:ln>
                <a:solidFill>
                  <a:schemeClr val="accent5">
                    <a:lumMod val="75000"/>
                    <a:lumOff val="25000"/>
                  </a:schemeClr>
                </a:solidFill>
                <a:latin typeface="+mn-lt"/>
                <a:ea typeface="DejaVu Sans" pitchFamily="2"/>
                <a:cs typeface="DejaVu Sans" pitchFamily="2"/>
              </a:rPr>
              <a:t> </a:t>
            </a:r>
            <a:r>
              <a:rPr lang="de-DE" sz="1800" b="1" i="0" u="none" strike="noStrike" kern="1200" dirty="0">
                <a:ln>
                  <a:noFill/>
                </a:ln>
                <a:solidFill>
                  <a:srgbClr val="C00000"/>
                </a:solidFill>
                <a:latin typeface="+mn-lt"/>
                <a:ea typeface="DejaVu Sans" pitchFamily="2"/>
                <a:cs typeface="DejaVu Sans" pitchFamily="2"/>
              </a:rPr>
              <a:t>rare</a:t>
            </a:r>
            <a:r>
              <a:rPr lang="de-DE" sz="1800" b="1" i="0" u="none" strike="noStrike" kern="1200" dirty="0">
                <a:ln>
                  <a:noFill/>
                </a:ln>
                <a:solidFill>
                  <a:schemeClr val="accent5">
                    <a:lumMod val="75000"/>
                    <a:lumOff val="25000"/>
                  </a:schemeClr>
                </a:solidFill>
                <a:latin typeface="+mn-lt"/>
                <a:ea typeface="DejaVu Sans" pitchFamily="2"/>
                <a:cs typeface="DejaVu Sans" pitchFamily="2"/>
              </a:rPr>
              <a:t> </a:t>
            </a:r>
            <a:r>
              <a:rPr lang="de-DE" sz="1800" i="0" u="none" strike="noStrike" kern="1200" dirty="0">
                <a:ln>
                  <a:noFill/>
                </a:ln>
                <a:solidFill>
                  <a:schemeClr val="accent5">
                    <a:lumMod val="75000"/>
                    <a:lumOff val="25000"/>
                  </a:schemeClr>
                </a:solidFill>
                <a:latin typeface="+mn-lt"/>
                <a:ea typeface="DejaVu Sans" pitchFamily="2"/>
                <a:cs typeface="DejaVu Sans" pitchFamily="2"/>
              </a:rPr>
              <a:t>in </a:t>
            </a:r>
            <a:r>
              <a:rPr lang="de-DE" sz="1800" i="0" u="none" strike="noStrike" kern="1200" dirty="0" err="1" smtClean="0">
                <a:ln>
                  <a:noFill/>
                </a:ln>
                <a:solidFill>
                  <a:schemeClr val="accent5">
                    <a:lumMod val="75000"/>
                    <a:lumOff val="25000"/>
                  </a:schemeClr>
                </a:solidFill>
                <a:latin typeface="+mn-lt"/>
                <a:ea typeface="DejaVu Sans" pitchFamily="2"/>
                <a:cs typeface="DejaVu Sans" pitchFamily="2"/>
              </a:rPr>
              <a:t>space</a:t>
            </a:r>
            <a:r>
              <a:rPr lang="de-DE" sz="1800" i="0" u="none" strike="noStrike" kern="1200" dirty="0" smtClean="0">
                <a:ln>
                  <a:noFill/>
                </a:ln>
                <a:solidFill>
                  <a:schemeClr val="accent5">
                    <a:lumMod val="75000"/>
                    <a:lumOff val="25000"/>
                  </a:schemeClr>
                </a:solidFill>
                <a:latin typeface="+mn-lt"/>
                <a:ea typeface="DejaVu Sans" pitchFamily="2"/>
                <a:cs typeface="DejaVu Sans" pitchFamily="2"/>
              </a:rPr>
              <a:t> </a:t>
            </a:r>
            <a:r>
              <a:rPr lang="de-DE" sz="1800" i="0" u="none" strike="noStrike" kern="1200" dirty="0" err="1">
                <a:ln>
                  <a:noFill/>
                </a:ln>
                <a:solidFill>
                  <a:schemeClr val="accent5">
                    <a:lumMod val="75000"/>
                    <a:lumOff val="25000"/>
                  </a:schemeClr>
                </a:solidFill>
                <a:latin typeface="+mn-lt"/>
                <a:ea typeface="DejaVu Sans" pitchFamily="2"/>
                <a:cs typeface="DejaVu Sans" pitchFamily="2"/>
              </a:rPr>
              <a:t>and</a:t>
            </a:r>
            <a:r>
              <a:rPr lang="de-DE" sz="1800" i="0" u="none" strike="noStrike" kern="1200" dirty="0">
                <a:ln>
                  <a:noFill/>
                </a:ln>
                <a:solidFill>
                  <a:schemeClr val="accent5">
                    <a:lumMod val="75000"/>
                    <a:lumOff val="25000"/>
                  </a:schemeClr>
                </a:solidFill>
                <a:latin typeface="+mn-lt"/>
                <a:ea typeface="DejaVu Sans" pitchFamily="2"/>
                <a:cs typeface="DejaVu Sans" pitchFamily="2"/>
              </a:rPr>
              <a:t> time</a:t>
            </a:r>
          </a:p>
          <a:p>
            <a:pPr marL="285750" marR="0" lvl="0" indent="-285750" rtl="0" hangingPunct="0">
              <a:lnSpc>
                <a:spcPct val="100000"/>
              </a:lnSpc>
              <a:spcBef>
                <a:spcPts val="0"/>
              </a:spcBef>
              <a:spcAft>
                <a:spcPts val="0"/>
              </a:spcAft>
              <a:buSzPct val="45000"/>
              <a:buFont typeface="Wingdings" panose="05000000000000000000" pitchFamily="2" charset="2"/>
              <a:buChar char="§"/>
              <a:tabLst/>
              <a:defRPr sz="1800"/>
            </a:pPr>
            <a:endParaRPr lang="de-DE" sz="1800" b="0" i="0" u="none" strike="noStrike" kern="1200" dirty="0">
              <a:ln>
                <a:noFill/>
              </a:ln>
              <a:solidFill>
                <a:schemeClr val="accent5">
                  <a:lumMod val="75000"/>
                  <a:lumOff val="25000"/>
                </a:schemeClr>
              </a:solidFill>
              <a:latin typeface="+mn-lt"/>
              <a:ea typeface="DejaVu Sans" pitchFamily="2"/>
              <a:cs typeface="DejaVu Sans" pitchFamily="2"/>
            </a:endParaRPr>
          </a:p>
          <a:p>
            <a:pPr marL="285750" indent="-285750" hangingPunct="0">
              <a:spcBef>
                <a:spcPts val="0"/>
              </a:spcBef>
              <a:spcAft>
                <a:spcPts val="0"/>
              </a:spcAft>
              <a:buSzPct val="45000"/>
              <a:buFont typeface="Wingdings" panose="05000000000000000000" pitchFamily="2" charset="2"/>
              <a:buChar char="§"/>
              <a:defRPr sz="1800"/>
            </a:pPr>
            <a:r>
              <a:rPr lang="de-DE" dirty="0" err="1">
                <a:solidFill>
                  <a:schemeClr val="accent5">
                    <a:lumMod val="75000"/>
                    <a:lumOff val="25000"/>
                  </a:schemeClr>
                </a:solidFill>
                <a:ea typeface="DejaVu Sans" pitchFamily="2"/>
                <a:cs typeface="DejaVu Sans" pitchFamily="2"/>
              </a:rPr>
              <a:t>Universally</a:t>
            </a:r>
            <a:r>
              <a:rPr lang="de-DE" dirty="0">
                <a:solidFill>
                  <a:schemeClr val="accent5">
                    <a:lumMod val="75000"/>
                    <a:lumOff val="25000"/>
                  </a:schemeClr>
                </a:solidFill>
                <a:ea typeface="DejaVu Sans" pitchFamily="2"/>
                <a:cs typeface="DejaVu Sans" pitchFamily="2"/>
              </a:rPr>
              <a:t> valid </a:t>
            </a:r>
            <a:r>
              <a:rPr lang="de-DE" b="1" dirty="0" err="1" smtClean="0">
                <a:solidFill>
                  <a:srgbClr val="C00000"/>
                </a:solidFill>
                <a:ea typeface="DejaVu Sans" pitchFamily="2"/>
                <a:cs typeface="DejaVu Sans" pitchFamily="2"/>
              </a:rPr>
              <a:t>definitions</a:t>
            </a:r>
            <a:endParaRPr lang="de-DE" b="1" dirty="0" smtClean="0">
              <a:solidFill>
                <a:srgbClr val="C00000"/>
              </a:solidFill>
              <a:ea typeface="DejaVu Sans" pitchFamily="2"/>
              <a:cs typeface="DejaVu Sans" pitchFamily="2"/>
            </a:endParaRPr>
          </a:p>
          <a:p>
            <a:pPr marL="285750" indent="-285750" hangingPunct="0">
              <a:spcBef>
                <a:spcPts val="0"/>
              </a:spcBef>
              <a:spcAft>
                <a:spcPts val="0"/>
              </a:spcAft>
              <a:buSzPct val="45000"/>
              <a:buFont typeface="Wingdings" panose="05000000000000000000" pitchFamily="2" charset="2"/>
              <a:buChar char="§"/>
              <a:defRPr sz="1800"/>
            </a:pPr>
            <a:endParaRPr lang="de-DE" dirty="0">
              <a:solidFill>
                <a:srgbClr val="C00000"/>
              </a:solidFill>
              <a:latin typeface="+mn-lt"/>
              <a:ea typeface="DejaVu Sans" pitchFamily="2"/>
              <a:cs typeface="DejaVu Sans" pitchFamily="2"/>
            </a:endParaRPr>
          </a:p>
          <a:p>
            <a:pPr marL="285750" marR="0" lvl="0" indent="-285750" rtl="0" hangingPunct="0">
              <a:lnSpc>
                <a:spcPct val="100000"/>
              </a:lnSpc>
              <a:spcBef>
                <a:spcPts val="0"/>
              </a:spcBef>
              <a:spcAft>
                <a:spcPts val="0"/>
              </a:spcAft>
              <a:buSzPct val="45000"/>
              <a:buFont typeface="Wingdings" panose="05000000000000000000" pitchFamily="2" charset="2"/>
              <a:buChar char="§"/>
              <a:tabLst/>
              <a:defRPr sz="1800"/>
            </a:pPr>
            <a:r>
              <a:rPr lang="de-DE" sz="1800" b="0" i="0" u="none" strike="noStrike" kern="1200" dirty="0" smtClean="0">
                <a:ln>
                  <a:noFill/>
                </a:ln>
                <a:solidFill>
                  <a:schemeClr val="accent5">
                    <a:lumMod val="75000"/>
                    <a:lumOff val="25000"/>
                  </a:schemeClr>
                </a:solidFill>
                <a:latin typeface="+mn-lt"/>
                <a:ea typeface="DejaVu Sans" pitchFamily="2"/>
                <a:cs typeface="DejaVu Sans" pitchFamily="2"/>
              </a:rPr>
              <a:t>Lack </a:t>
            </a:r>
            <a:r>
              <a:rPr lang="de-DE" sz="1800" b="0" i="0" u="none" strike="noStrike" kern="1200" dirty="0" err="1">
                <a:ln>
                  <a:noFill/>
                </a:ln>
                <a:solidFill>
                  <a:schemeClr val="accent5">
                    <a:lumMod val="75000"/>
                    <a:lumOff val="25000"/>
                  </a:schemeClr>
                </a:solidFill>
                <a:latin typeface="+mn-lt"/>
                <a:ea typeface="DejaVu Sans" pitchFamily="2"/>
                <a:cs typeface="DejaVu Sans" pitchFamily="2"/>
              </a:rPr>
              <a:t>of</a:t>
            </a:r>
            <a:r>
              <a:rPr lang="de-DE" sz="1800" b="0" i="0" u="none" strike="noStrike" kern="1200" dirty="0">
                <a:ln>
                  <a:noFill/>
                </a:ln>
                <a:solidFill>
                  <a:schemeClr val="accent5">
                    <a:lumMod val="75000"/>
                    <a:lumOff val="25000"/>
                  </a:schemeClr>
                </a:solidFill>
                <a:latin typeface="+mn-lt"/>
                <a:ea typeface="DejaVu Sans" pitchFamily="2"/>
                <a:cs typeface="DejaVu Sans" pitchFamily="2"/>
              </a:rPr>
              <a:t> </a:t>
            </a:r>
            <a:r>
              <a:rPr lang="de-DE" sz="1800" i="0" u="none" strike="noStrike" kern="1200" dirty="0" err="1">
                <a:ln>
                  <a:noFill/>
                </a:ln>
                <a:solidFill>
                  <a:schemeClr val="accent5">
                    <a:lumMod val="75000"/>
                    <a:lumOff val="25000"/>
                  </a:schemeClr>
                </a:solidFill>
                <a:latin typeface="+mn-lt"/>
                <a:ea typeface="DejaVu Sans" pitchFamily="2"/>
                <a:cs typeface="DejaVu Sans" pitchFamily="2"/>
              </a:rPr>
              <a:t>observational</a:t>
            </a:r>
            <a:r>
              <a:rPr lang="de-DE" sz="1800" b="0" i="0" u="none" strike="noStrike" kern="1200" dirty="0">
                <a:ln>
                  <a:noFill/>
                </a:ln>
                <a:solidFill>
                  <a:schemeClr val="accent5">
                    <a:lumMod val="75000"/>
                    <a:lumOff val="25000"/>
                  </a:schemeClr>
                </a:solidFill>
                <a:latin typeface="+mn-lt"/>
                <a:ea typeface="DejaVu Sans" pitchFamily="2"/>
                <a:cs typeface="DejaVu Sans" pitchFamily="2"/>
              </a:rPr>
              <a:t> </a:t>
            </a:r>
            <a:r>
              <a:rPr lang="de-DE" sz="1800" b="1" i="0" u="none" strike="noStrike" kern="1200" dirty="0" err="1" smtClean="0">
                <a:ln>
                  <a:noFill/>
                </a:ln>
                <a:solidFill>
                  <a:srgbClr val="C00000"/>
                </a:solidFill>
                <a:latin typeface="+mn-lt"/>
                <a:ea typeface="DejaVu Sans" pitchFamily="2"/>
                <a:cs typeface="DejaVu Sans" pitchFamily="2"/>
              </a:rPr>
              <a:t>data</a:t>
            </a:r>
            <a:endParaRPr lang="de-DE" sz="1800" b="0" i="0" u="none" strike="noStrike" kern="1200" dirty="0" smtClean="0">
              <a:ln>
                <a:noFill/>
              </a:ln>
              <a:solidFill>
                <a:schemeClr val="accent5">
                  <a:lumMod val="75000"/>
                  <a:lumOff val="25000"/>
                </a:schemeClr>
              </a:solidFill>
              <a:latin typeface="+mn-lt"/>
              <a:ea typeface="DejaVu Sans" pitchFamily="2"/>
              <a:cs typeface="DejaVu Sans" pitchFamily="2"/>
            </a:endParaRPr>
          </a:p>
          <a:p>
            <a:pPr marL="285750" marR="0" lvl="0" indent="-285750" rtl="0" hangingPunct="0">
              <a:lnSpc>
                <a:spcPct val="100000"/>
              </a:lnSpc>
              <a:spcBef>
                <a:spcPts val="0"/>
              </a:spcBef>
              <a:spcAft>
                <a:spcPts val="0"/>
              </a:spcAft>
              <a:buSzPct val="45000"/>
              <a:buFont typeface="Wingdings" panose="05000000000000000000" pitchFamily="2" charset="2"/>
              <a:buChar char="§"/>
              <a:tabLst/>
              <a:defRPr sz="1800"/>
            </a:pPr>
            <a:endParaRPr lang="de-DE" sz="1800" b="0" i="0" u="none" strike="noStrike" kern="1200" dirty="0">
              <a:ln>
                <a:noFill/>
              </a:ln>
              <a:solidFill>
                <a:schemeClr val="accent5">
                  <a:lumMod val="75000"/>
                  <a:lumOff val="25000"/>
                </a:schemeClr>
              </a:solidFill>
              <a:latin typeface="+mn-lt"/>
              <a:ea typeface="DejaVu Sans" pitchFamily="2"/>
              <a:cs typeface="DejaVu Sans" pitchFamily="2"/>
            </a:endParaRPr>
          </a:p>
          <a:p>
            <a:pPr marL="285750" marR="0" lvl="0" indent="-285750" rtl="0" hangingPunct="0">
              <a:lnSpc>
                <a:spcPct val="100000"/>
              </a:lnSpc>
              <a:spcBef>
                <a:spcPts val="0"/>
              </a:spcBef>
              <a:spcAft>
                <a:spcPts val="0"/>
              </a:spcAft>
              <a:buSzPct val="45000"/>
              <a:buFont typeface="Wingdings" panose="05000000000000000000" pitchFamily="2" charset="2"/>
              <a:buChar char="§"/>
              <a:tabLst/>
              <a:defRPr sz="1800"/>
            </a:pPr>
            <a:r>
              <a:rPr lang="de-DE" sz="1800" b="1" i="0" u="none" strike="noStrike" kern="1200" dirty="0" err="1" smtClean="0">
                <a:ln>
                  <a:noFill/>
                </a:ln>
                <a:solidFill>
                  <a:srgbClr val="C00000"/>
                </a:solidFill>
                <a:latin typeface="+mn-lt"/>
                <a:ea typeface="DejaVu Sans" pitchFamily="2"/>
                <a:cs typeface="DejaVu Sans" pitchFamily="2"/>
              </a:rPr>
              <a:t>Scale</a:t>
            </a:r>
            <a:r>
              <a:rPr lang="de-DE" sz="1800" b="1" i="0" u="none" strike="noStrike" kern="1200" dirty="0" smtClean="0">
                <a:ln>
                  <a:noFill/>
                </a:ln>
                <a:solidFill>
                  <a:schemeClr val="accent5">
                    <a:lumMod val="75000"/>
                    <a:lumOff val="25000"/>
                  </a:schemeClr>
                </a:solidFill>
                <a:latin typeface="+mn-lt"/>
                <a:ea typeface="DejaVu Sans" pitchFamily="2"/>
                <a:cs typeface="DejaVu Sans" pitchFamily="2"/>
              </a:rPr>
              <a:t> </a:t>
            </a:r>
            <a:r>
              <a:rPr lang="de-DE" sz="1800" i="0" u="none" strike="noStrike" kern="1200" dirty="0" err="1">
                <a:ln>
                  <a:noFill/>
                </a:ln>
                <a:solidFill>
                  <a:schemeClr val="accent5">
                    <a:lumMod val="75000"/>
                    <a:lumOff val="25000"/>
                  </a:schemeClr>
                </a:solidFill>
                <a:latin typeface="+mn-lt"/>
                <a:ea typeface="DejaVu Sans" pitchFamily="2"/>
                <a:cs typeface="DejaVu Sans" pitchFamily="2"/>
              </a:rPr>
              <a:t>mismatch</a:t>
            </a:r>
            <a:r>
              <a:rPr lang="de-DE" sz="1800" b="0" i="0" u="none" strike="noStrike" kern="1200" dirty="0">
                <a:ln>
                  <a:noFill/>
                </a:ln>
                <a:solidFill>
                  <a:schemeClr val="accent5">
                    <a:lumMod val="75000"/>
                    <a:lumOff val="25000"/>
                  </a:schemeClr>
                </a:solidFill>
                <a:latin typeface="+mn-lt"/>
                <a:ea typeface="DejaVu Sans" pitchFamily="2"/>
                <a:cs typeface="DejaVu Sans" pitchFamily="2"/>
              </a:rPr>
              <a:t> </a:t>
            </a:r>
            <a:r>
              <a:rPr lang="de-DE" sz="1800" b="0" i="0" u="none" strike="noStrike" kern="1200" dirty="0" err="1">
                <a:ln>
                  <a:noFill/>
                </a:ln>
                <a:solidFill>
                  <a:schemeClr val="accent5">
                    <a:lumMod val="75000"/>
                    <a:lumOff val="25000"/>
                  </a:schemeClr>
                </a:solidFill>
                <a:latin typeface="+mn-lt"/>
                <a:ea typeface="DejaVu Sans" pitchFamily="2"/>
                <a:cs typeface="DejaVu Sans" pitchFamily="2"/>
              </a:rPr>
              <a:t>between</a:t>
            </a:r>
            <a:r>
              <a:rPr lang="de-DE" sz="1800" b="0" i="0" u="none" strike="noStrike" kern="1200" dirty="0">
                <a:ln>
                  <a:noFill/>
                </a:ln>
                <a:solidFill>
                  <a:schemeClr val="accent5">
                    <a:lumMod val="75000"/>
                    <a:lumOff val="25000"/>
                  </a:schemeClr>
                </a:solidFill>
                <a:latin typeface="+mn-lt"/>
                <a:ea typeface="DejaVu Sans" pitchFamily="2"/>
                <a:cs typeface="DejaVu Sans" pitchFamily="2"/>
              </a:rPr>
              <a:t> </a:t>
            </a:r>
            <a:r>
              <a:rPr lang="de-DE" sz="1800" b="0" i="0" u="none" strike="noStrike" kern="1200" dirty="0" err="1" smtClean="0">
                <a:ln>
                  <a:noFill/>
                </a:ln>
                <a:solidFill>
                  <a:schemeClr val="accent5">
                    <a:lumMod val="75000"/>
                    <a:lumOff val="25000"/>
                  </a:schemeClr>
                </a:solidFill>
                <a:latin typeface="+mn-lt"/>
                <a:ea typeface="DejaVu Sans" pitchFamily="2"/>
                <a:cs typeface="DejaVu Sans" pitchFamily="2"/>
              </a:rPr>
              <a:t>observation</a:t>
            </a:r>
            <a:endParaRPr lang="de-DE" sz="1800" b="0" i="0" u="none" strike="noStrike" kern="1200" dirty="0" smtClean="0">
              <a:ln>
                <a:noFill/>
              </a:ln>
              <a:solidFill>
                <a:schemeClr val="accent5">
                  <a:lumMod val="75000"/>
                  <a:lumOff val="25000"/>
                </a:schemeClr>
              </a:solidFill>
              <a:latin typeface="+mn-lt"/>
              <a:ea typeface="DejaVu Sans" pitchFamily="2"/>
              <a:cs typeface="DejaVu Sans" pitchFamily="2"/>
            </a:endParaRPr>
          </a:p>
          <a:p>
            <a:pPr marR="0" lvl="0" rtl="0" hangingPunct="0">
              <a:lnSpc>
                <a:spcPct val="100000"/>
              </a:lnSpc>
              <a:spcBef>
                <a:spcPts val="0"/>
              </a:spcBef>
              <a:spcAft>
                <a:spcPts val="0"/>
              </a:spcAft>
              <a:buSzPct val="45000"/>
              <a:tabLst/>
              <a:defRPr sz="1800"/>
            </a:pPr>
            <a:r>
              <a:rPr lang="de-DE" dirty="0">
                <a:solidFill>
                  <a:schemeClr val="accent5">
                    <a:lumMod val="75000"/>
                    <a:lumOff val="25000"/>
                  </a:schemeClr>
                </a:solidFill>
                <a:latin typeface="+mn-lt"/>
                <a:ea typeface="DejaVu Sans" pitchFamily="2"/>
                <a:cs typeface="DejaVu Sans" pitchFamily="2"/>
              </a:rPr>
              <a:t> </a:t>
            </a:r>
            <a:r>
              <a:rPr lang="de-DE" dirty="0" smtClean="0">
                <a:solidFill>
                  <a:schemeClr val="accent5">
                    <a:lumMod val="75000"/>
                    <a:lumOff val="25000"/>
                  </a:schemeClr>
                </a:solidFill>
                <a:latin typeface="+mn-lt"/>
                <a:ea typeface="DejaVu Sans" pitchFamily="2"/>
                <a:cs typeface="DejaVu Sans" pitchFamily="2"/>
              </a:rPr>
              <a:t>   </a:t>
            </a:r>
            <a:r>
              <a:rPr lang="de-DE" sz="1800" b="0" i="0" u="none" strike="noStrike" kern="1200" dirty="0" smtClean="0">
                <a:ln>
                  <a:noFill/>
                </a:ln>
                <a:solidFill>
                  <a:schemeClr val="accent5">
                    <a:lumMod val="75000"/>
                    <a:lumOff val="25000"/>
                  </a:schemeClr>
                </a:solidFill>
                <a:latin typeface="+mn-lt"/>
                <a:ea typeface="DejaVu Sans" pitchFamily="2"/>
                <a:cs typeface="DejaVu Sans" pitchFamily="2"/>
              </a:rPr>
              <a:t> </a:t>
            </a:r>
            <a:r>
              <a:rPr lang="de-DE" sz="1800" b="0" i="0" u="none" strike="noStrike" kern="1200" dirty="0" err="1">
                <a:ln>
                  <a:noFill/>
                </a:ln>
                <a:solidFill>
                  <a:schemeClr val="accent5">
                    <a:lumMod val="75000"/>
                    <a:lumOff val="25000"/>
                  </a:schemeClr>
                </a:solidFill>
                <a:latin typeface="+mn-lt"/>
                <a:ea typeface="DejaVu Sans" pitchFamily="2"/>
                <a:cs typeface="DejaVu Sans" pitchFamily="2"/>
              </a:rPr>
              <a:t>and</a:t>
            </a:r>
            <a:r>
              <a:rPr lang="de-DE" sz="1800" b="0" i="0" u="none" strike="noStrike" kern="1200" dirty="0">
                <a:ln>
                  <a:noFill/>
                </a:ln>
                <a:solidFill>
                  <a:schemeClr val="accent5">
                    <a:lumMod val="75000"/>
                    <a:lumOff val="25000"/>
                  </a:schemeClr>
                </a:solidFill>
                <a:latin typeface="+mn-lt"/>
                <a:ea typeface="DejaVu Sans" pitchFamily="2"/>
                <a:cs typeface="DejaVu Sans" pitchFamily="2"/>
              </a:rPr>
              <a:t> </a:t>
            </a:r>
            <a:r>
              <a:rPr lang="de-DE" sz="1800" b="0" i="0" u="none" strike="noStrike" kern="1200" dirty="0" err="1">
                <a:ln>
                  <a:noFill/>
                </a:ln>
                <a:solidFill>
                  <a:schemeClr val="accent5">
                    <a:lumMod val="75000"/>
                    <a:lumOff val="25000"/>
                  </a:schemeClr>
                </a:solidFill>
                <a:latin typeface="+mn-lt"/>
                <a:ea typeface="DejaVu Sans" pitchFamily="2"/>
                <a:cs typeface="DejaVu Sans" pitchFamily="2"/>
              </a:rPr>
              <a:t>model</a:t>
            </a:r>
            <a:r>
              <a:rPr lang="de-DE" sz="1800" b="0" i="0" u="none" strike="noStrike" kern="1200" dirty="0">
                <a:ln>
                  <a:noFill/>
                </a:ln>
                <a:solidFill>
                  <a:schemeClr val="accent5">
                    <a:lumMod val="75000"/>
                    <a:lumOff val="25000"/>
                  </a:schemeClr>
                </a:solidFill>
                <a:latin typeface="+mn-lt"/>
                <a:ea typeface="DejaVu Sans" pitchFamily="2"/>
                <a:cs typeface="DejaVu Sans" pitchFamily="2"/>
              </a:rPr>
              <a:t> </a:t>
            </a:r>
            <a:r>
              <a:rPr lang="de-DE" sz="1800" b="0" i="0" u="none" strike="noStrike" kern="1200" dirty="0" err="1" smtClean="0">
                <a:ln>
                  <a:noFill/>
                </a:ln>
                <a:solidFill>
                  <a:schemeClr val="accent5">
                    <a:lumMod val="75000"/>
                    <a:lumOff val="25000"/>
                  </a:schemeClr>
                </a:solidFill>
                <a:latin typeface="+mn-lt"/>
                <a:ea typeface="DejaVu Sans" pitchFamily="2"/>
                <a:cs typeface="DejaVu Sans" pitchFamily="2"/>
              </a:rPr>
              <a:t>output</a:t>
            </a:r>
            <a:endParaRPr lang="de-DE" sz="1800" b="0" i="0" u="none" strike="noStrike" kern="1200" dirty="0">
              <a:ln>
                <a:noFill/>
              </a:ln>
              <a:solidFill>
                <a:schemeClr val="accent5">
                  <a:lumMod val="75000"/>
                  <a:lumOff val="25000"/>
                </a:schemeClr>
              </a:solidFill>
              <a:latin typeface="+mn-lt"/>
              <a:ea typeface="DejaVu Sans" pitchFamily="2"/>
              <a:cs typeface="DejaVu Sans" pitchFamily="2"/>
            </a:endParaRPr>
          </a:p>
          <a:p>
            <a:pPr marL="0" marR="0" lvl="0" indent="0" rtl="0" hangingPunct="0">
              <a:lnSpc>
                <a:spcPct val="100000"/>
              </a:lnSpc>
              <a:spcBef>
                <a:spcPts val="0"/>
              </a:spcBef>
              <a:spcAft>
                <a:spcPts val="0"/>
              </a:spcAft>
              <a:buSzPct val="45000"/>
              <a:tabLst/>
              <a:defRPr sz="1800"/>
            </a:pPr>
            <a:endParaRPr lang="de-DE" sz="1800" b="0" i="0" u="none" strike="noStrike" kern="1200" dirty="0" smtClean="0">
              <a:ln>
                <a:noFill/>
              </a:ln>
              <a:solidFill>
                <a:schemeClr val="accent5">
                  <a:lumMod val="75000"/>
                  <a:lumOff val="25000"/>
                </a:schemeClr>
              </a:solidFill>
              <a:latin typeface="+mn-lt"/>
              <a:ea typeface="DejaVu Sans" pitchFamily="2"/>
              <a:cs typeface="DejaVu Sans" pitchFamily="2"/>
            </a:endParaRPr>
          </a:p>
          <a:p>
            <a:pPr marL="0" marR="0" lvl="0" indent="0" rtl="0" hangingPunct="0">
              <a:lnSpc>
                <a:spcPct val="100000"/>
              </a:lnSpc>
              <a:spcBef>
                <a:spcPts val="0"/>
              </a:spcBef>
              <a:spcAft>
                <a:spcPts val="0"/>
              </a:spcAft>
              <a:buSzPct val="45000"/>
              <a:tabLst/>
              <a:defRPr sz="1800"/>
            </a:pPr>
            <a:endParaRPr lang="de-DE" sz="1800" b="0" i="0" u="none" strike="noStrike" kern="1200" dirty="0">
              <a:ln>
                <a:noFill/>
              </a:ln>
              <a:solidFill>
                <a:schemeClr val="accent5">
                  <a:lumMod val="75000"/>
                  <a:lumOff val="25000"/>
                </a:schemeClr>
              </a:solidFill>
              <a:latin typeface="+mn-lt"/>
              <a:ea typeface="DejaVu Sans" pitchFamily="2"/>
              <a:cs typeface="DejaVu Sans" pitchFamily="2"/>
            </a:endParaRPr>
          </a:p>
          <a:p>
            <a:pPr marL="0" marR="0" lvl="0" indent="0" rtl="0" hangingPunct="0">
              <a:lnSpc>
                <a:spcPct val="100000"/>
              </a:lnSpc>
              <a:spcBef>
                <a:spcPts val="0"/>
              </a:spcBef>
              <a:spcAft>
                <a:spcPts val="0"/>
              </a:spcAft>
              <a:buNone/>
              <a:tabLst/>
              <a:defRPr sz="1800"/>
            </a:pPr>
            <a:r>
              <a:rPr lang="de-DE" sz="2400" b="1" i="0" u="none" strike="noStrike" kern="1200" dirty="0" err="1">
                <a:ln>
                  <a:noFill/>
                </a:ln>
                <a:solidFill>
                  <a:schemeClr val="tx1">
                    <a:lumMod val="75000"/>
                    <a:lumOff val="25000"/>
                  </a:schemeClr>
                </a:solidFill>
                <a:latin typeface="+mn-lt"/>
                <a:ea typeface="DejaVu Sans" pitchFamily="2"/>
                <a:cs typeface="DejaVu Sans" pitchFamily="2"/>
              </a:rPr>
              <a:t>Approaches</a:t>
            </a:r>
            <a:r>
              <a:rPr lang="de-DE" sz="2400" b="1" i="0" u="none" strike="noStrike" kern="1200" dirty="0">
                <a:ln>
                  <a:noFill/>
                </a:ln>
                <a:solidFill>
                  <a:schemeClr val="tx1">
                    <a:lumMod val="75000"/>
                    <a:lumOff val="25000"/>
                  </a:schemeClr>
                </a:solidFill>
                <a:latin typeface="+mn-lt"/>
                <a:ea typeface="DejaVu Sans" pitchFamily="2"/>
                <a:cs typeface="DejaVu Sans" pitchFamily="2"/>
              </a:rPr>
              <a:t> in IPCC </a:t>
            </a:r>
            <a:r>
              <a:rPr lang="de-DE" sz="2400" b="1" i="0" u="none" strike="noStrike" kern="1200" dirty="0" smtClean="0">
                <a:ln>
                  <a:noFill/>
                </a:ln>
                <a:solidFill>
                  <a:schemeClr val="tx1">
                    <a:lumMod val="75000"/>
                    <a:lumOff val="25000"/>
                  </a:schemeClr>
                </a:solidFill>
                <a:latin typeface="+mn-lt"/>
                <a:ea typeface="DejaVu Sans" pitchFamily="2"/>
                <a:cs typeface="DejaVu Sans" pitchFamily="2"/>
              </a:rPr>
              <a:t>AR5</a:t>
            </a:r>
          </a:p>
          <a:p>
            <a:pPr marL="0" marR="0" lvl="0" indent="0" rtl="0" hangingPunct="0">
              <a:lnSpc>
                <a:spcPct val="100000"/>
              </a:lnSpc>
              <a:spcBef>
                <a:spcPts val="0"/>
              </a:spcBef>
              <a:spcAft>
                <a:spcPts val="0"/>
              </a:spcAft>
              <a:buNone/>
              <a:tabLst/>
              <a:defRPr sz="1800"/>
            </a:pPr>
            <a:endParaRPr lang="de-DE" dirty="0">
              <a:solidFill>
                <a:schemeClr val="accent5">
                  <a:lumMod val="75000"/>
                  <a:lumOff val="25000"/>
                </a:schemeClr>
              </a:solidFill>
              <a:latin typeface="+mn-lt"/>
              <a:ea typeface="DejaVu Sans" pitchFamily="2"/>
              <a:cs typeface="DejaVu Sans" pitchFamily="2"/>
            </a:endParaRPr>
          </a:p>
          <a:p>
            <a:pPr marL="285750" marR="0" lvl="0" indent="-285750" rtl="0" hangingPunct="0">
              <a:lnSpc>
                <a:spcPct val="100000"/>
              </a:lnSpc>
              <a:spcBef>
                <a:spcPts val="0"/>
              </a:spcBef>
              <a:spcAft>
                <a:spcPts val="0"/>
              </a:spcAft>
              <a:buSzPct val="45000"/>
              <a:buFont typeface="Wingdings" panose="05000000000000000000" pitchFamily="2" charset="2"/>
              <a:buChar char="§"/>
              <a:tabLst/>
              <a:defRPr sz="1800"/>
            </a:pPr>
            <a:r>
              <a:rPr lang="de-DE" b="1" dirty="0">
                <a:solidFill>
                  <a:srgbClr val="C00000"/>
                </a:solidFill>
                <a:latin typeface="+mn-lt"/>
                <a:ea typeface="DejaVu Sans" pitchFamily="2"/>
                <a:cs typeface="DejaVu Sans" pitchFamily="2"/>
              </a:rPr>
              <a:t>I</a:t>
            </a:r>
            <a:r>
              <a:rPr lang="de-DE" sz="1800" b="1" i="0" u="none" strike="noStrike" kern="1200" dirty="0" smtClean="0">
                <a:ln>
                  <a:noFill/>
                </a:ln>
                <a:solidFill>
                  <a:srgbClr val="C00000"/>
                </a:solidFill>
                <a:latin typeface="+mn-lt"/>
                <a:ea typeface="DejaVu Sans" pitchFamily="2"/>
                <a:cs typeface="DejaVu Sans" pitchFamily="2"/>
              </a:rPr>
              <a:t>ndices</a:t>
            </a:r>
            <a:r>
              <a:rPr lang="de-DE" sz="1800" b="0" i="0" u="none" strike="noStrike" kern="1200" dirty="0" smtClean="0">
                <a:ln>
                  <a:noFill/>
                </a:ln>
                <a:solidFill>
                  <a:schemeClr val="accent5">
                    <a:lumMod val="75000"/>
                    <a:lumOff val="25000"/>
                  </a:schemeClr>
                </a:solidFill>
                <a:latin typeface="+mn-lt"/>
                <a:ea typeface="DejaVu Sans" pitchFamily="2"/>
                <a:cs typeface="DejaVu Sans" pitchFamily="2"/>
              </a:rPr>
              <a:t> </a:t>
            </a:r>
            <a:r>
              <a:rPr lang="de-DE" sz="1800" b="0" i="0" u="none" strike="noStrike" kern="1200" dirty="0" err="1">
                <a:ln>
                  <a:noFill/>
                </a:ln>
                <a:solidFill>
                  <a:schemeClr val="accent5">
                    <a:lumMod val="75000"/>
                    <a:lumOff val="25000"/>
                  </a:schemeClr>
                </a:solidFill>
                <a:latin typeface="+mn-lt"/>
                <a:ea typeface="DejaVu Sans" pitchFamily="2"/>
                <a:cs typeface="DejaVu Sans" pitchFamily="2"/>
              </a:rPr>
              <a:t>for</a:t>
            </a:r>
            <a:r>
              <a:rPr lang="de-DE" sz="1800" b="0" i="0" u="none" strike="noStrike" kern="1200" dirty="0">
                <a:ln>
                  <a:noFill/>
                </a:ln>
                <a:solidFill>
                  <a:schemeClr val="accent5">
                    <a:lumMod val="75000"/>
                    <a:lumOff val="25000"/>
                  </a:schemeClr>
                </a:solidFill>
                <a:latin typeface="+mn-lt"/>
                <a:ea typeface="DejaVu Sans" pitchFamily="2"/>
                <a:cs typeface="DejaVu Sans" pitchFamily="2"/>
              </a:rPr>
              <a:t> </a:t>
            </a:r>
            <a:r>
              <a:rPr lang="de-DE" sz="1800" b="0" i="0" u="none" strike="noStrike" kern="1200" dirty="0" err="1">
                <a:ln>
                  <a:noFill/>
                </a:ln>
                <a:solidFill>
                  <a:schemeClr val="accent5">
                    <a:lumMod val="75000"/>
                    <a:lumOff val="25000"/>
                  </a:schemeClr>
                </a:solidFill>
                <a:latin typeface="+mn-lt"/>
                <a:ea typeface="DejaVu Sans" pitchFamily="2"/>
                <a:cs typeface="DejaVu Sans" pitchFamily="2"/>
              </a:rPr>
              <a:t>climate</a:t>
            </a:r>
            <a:r>
              <a:rPr lang="de-DE" sz="1800" b="0" i="0" u="none" strike="noStrike" kern="1200" dirty="0">
                <a:ln>
                  <a:noFill/>
                </a:ln>
                <a:solidFill>
                  <a:schemeClr val="accent5">
                    <a:lumMod val="75000"/>
                    <a:lumOff val="25000"/>
                  </a:schemeClr>
                </a:solidFill>
                <a:latin typeface="+mn-lt"/>
                <a:ea typeface="DejaVu Sans" pitchFamily="2"/>
                <a:cs typeface="DejaVu Sans" pitchFamily="2"/>
              </a:rPr>
              <a:t> </a:t>
            </a:r>
            <a:r>
              <a:rPr lang="de-DE" sz="1800" b="0" i="0" u="none" strike="noStrike" kern="1200" dirty="0" smtClean="0">
                <a:ln>
                  <a:noFill/>
                </a:ln>
                <a:solidFill>
                  <a:schemeClr val="accent5">
                    <a:lumMod val="75000"/>
                    <a:lumOff val="25000"/>
                  </a:schemeClr>
                </a:solidFill>
                <a:latin typeface="+mn-lt"/>
                <a:ea typeface="DejaVu Sans" pitchFamily="2"/>
                <a:cs typeface="DejaVu Sans" pitchFamily="2"/>
              </a:rPr>
              <a:t>extremes, such </a:t>
            </a:r>
            <a:r>
              <a:rPr lang="de-DE" sz="1800" b="0" i="0" u="none" strike="noStrike" kern="1200" dirty="0" err="1">
                <a:ln>
                  <a:noFill/>
                </a:ln>
                <a:solidFill>
                  <a:schemeClr val="accent5">
                    <a:lumMod val="75000"/>
                    <a:lumOff val="25000"/>
                  </a:schemeClr>
                </a:solidFill>
                <a:latin typeface="+mn-lt"/>
                <a:ea typeface="DejaVu Sans" pitchFamily="2"/>
                <a:cs typeface="DejaVu Sans" pitchFamily="2"/>
              </a:rPr>
              <a:t>as</a:t>
            </a:r>
            <a:r>
              <a:rPr lang="de-DE" sz="1800" b="0" i="0" u="none" strike="noStrike" kern="1200" dirty="0">
                <a:ln>
                  <a:noFill/>
                </a:ln>
                <a:solidFill>
                  <a:schemeClr val="accent5">
                    <a:lumMod val="75000"/>
                    <a:lumOff val="25000"/>
                  </a:schemeClr>
                </a:solidFill>
                <a:latin typeface="+mn-lt"/>
                <a:ea typeface="DejaVu Sans" pitchFamily="2"/>
                <a:cs typeface="DejaVu Sans" pitchFamily="2"/>
              </a:rPr>
              <a:t> </a:t>
            </a:r>
            <a:r>
              <a:rPr lang="de-DE" sz="1800" b="0" i="0" u="none" strike="noStrike" kern="1200" dirty="0" err="1">
                <a:ln>
                  <a:noFill/>
                </a:ln>
                <a:solidFill>
                  <a:schemeClr val="accent5">
                    <a:lumMod val="75000"/>
                    <a:lumOff val="25000"/>
                  </a:schemeClr>
                </a:solidFill>
                <a:latin typeface="+mn-lt"/>
                <a:ea typeface="DejaVu Sans" pitchFamily="2"/>
                <a:cs typeface="DejaVu Sans" pitchFamily="2"/>
              </a:rPr>
              <a:t>defined</a:t>
            </a:r>
            <a:r>
              <a:rPr lang="de-DE" sz="1800" b="0" i="0" u="none" strike="noStrike" kern="1200" dirty="0">
                <a:ln>
                  <a:noFill/>
                </a:ln>
                <a:solidFill>
                  <a:schemeClr val="accent5">
                    <a:lumMod val="75000"/>
                    <a:lumOff val="25000"/>
                  </a:schemeClr>
                </a:solidFill>
                <a:latin typeface="+mn-lt"/>
                <a:ea typeface="DejaVu Sans" pitchFamily="2"/>
                <a:cs typeface="DejaVu Sans" pitchFamily="2"/>
              </a:rPr>
              <a:t> </a:t>
            </a:r>
            <a:r>
              <a:rPr lang="de-DE" sz="1800" b="0" i="0" u="none" strike="noStrike" kern="1200" dirty="0" err="1">
                <a:ln>
                  <a:noFill/>
                </a:ln>
                <a:solidFill>
                  <a:schemeClr val="accent5">
                    <a:lumMod val="75000"/>
                    <a:lumOff val="25000"/>
                  </a:schemeClr>
                </a:solidFill>
                <a:latin typeface="+mn-lt"/>
                <a:ea typeface="DejaVu Sans" pitchFamily="2"/>
                <a:cs typeface="DejaVu Sans" pitchFamily="2"/>
              </a:rPr>
              <a:t>by</a:t>
            </a:r>
            <a:r>
              <a:rPr lang="de-DE" sz="1800" b="0" i="0" u="none" strike="noStrike" kern="1200" dirty="0">
                <a:ln>
                  <a:noFill/>
                </a:ln>
                <a:solidFill>
                  <a:schemeClr val="accent5">
                    <a:lumMod val="75000"/>
                    <a:lumOff val="25000"/>
                  </a:schemeClr>
                </a:solidFill>
                <a:latin typeface="+mn-lt"/>
                <a:ea typeface="DejaVu Sans" pitchFamily="2"/>
                <a:cs typeface="DejaVu Sans" pitchFamily="2"/>
              </a:rPr>
              <a:t> </a:t>
            </a:r>
            <a:r>
              <a:rPr lang="de-DE" sz="1800" b="0" i="0" u="none" strike="noStrike" kern="1200" dirty="0" err="1" smtClean="0">
                <a:ln>
                  <a:noFill/>
                </a:ln>
                <a:solidFill>
                  <a:schemeClr val="accent5">
                    <a:lumMod val="75000"/>
                    <a:lumOff val="25000"/>
                  </a:schemeClr>
                </a:solidFill>
                <a:latin typeface="+mn-lt"/>
                <a:ea typeface="DejaVu Sans" pitchFamily="2"/>
                <a:cs typeface="DejaVu Sans" pitchFamily="2"/>
              </a:rPr>
              <a:t>the</a:t>
            </a:r>
            <a:r>
              <a:rPr lang="de-DE" sz="1800" b="0" i="0" u="none" strike="noStrike" kern="1200" dirty="0" smtClean="0">
                <a:ln>
                  <a:noFill/>
                </a:ln>
                <a:solidFill>
                  <a:schemeClr val="accent5">
                    <a:lumMod val="75000"/>
                    <a:lumOff val="25000"/>
                  </a:schemeClr>
                </a:solidFill>
                <a:latin typeface="+mn-lt"/>
                <a:ea typeface="DejaVu Sans" pitchFamily="2"/>
                <a:cs typeface="DejaVu Sans" pitchFamily="2"/>
              </a:rPr>
              <a:t> </a:t>
            </a:r>
          </a:p>
          <a:p>
            <a:pPr marR="0" lvl="0" rtl="0" hangingPunct="0">
              <a:lnSpc>
                <a:spcPct val="100000"/>
              </a:lnSpc>
              <a:spcBef>
                <a:spcPts val="0"/>
              </a:spcBef>
              <a:spcAft>
                <a:spcPts val="0"/>
              </a:spcAft>
              <a:buSzPct val="45000"/>
              <a:tabLst/>
              <a:defRPr sz="1800"/>
            </a:pPr>
            <a:r>
              <a:rPr lang="de-DE" dirty="0" smtClean="0">
                <a:solidFill>
                  <a:schemeClr val="accent5">
                    <a:lumMod val="75000"/>
                    <a:lumOff val="25000"/>
                  </a:schemeClr>
                </a:solidFill>
                <a:latin typeface="+mn-lt"/>
                <a:ea typeface="DejaVu Sans" pitchFamily="2"/>
                <a:cs typeface="DejaVu Sans" pitchFamily="2"/>
              </a:rPr>
              <a:t>      </a:t>
            </a:r>
            <a:r>
              <a:rPr lang="de-DE" sz="1800" i="0" u="none" strike="noStrike" kern="1200" dirty="0" smtClean="0">
                <a:ln>
                  <a:noFill/>
                </a:ln>
                <a:solidFill>
                  <a:schemeClr val="accent5">
                    <a:lumMod val="75000"/>
                    <a:lumOff val="25000"/>
                  </a:schemeClr>
                </a:solidFill>
                <a:latin typeface="+mn-lt"/>
                <a:ea typeface="DejaVu Sans" pitchFamily="2"/>
                <a:cs typeface="DejaVu Sans" pitchFamily="2"/>
              </a:rPr>
              <a:t>Expert </a:t>
            </a:r>
            <a:r>
              <a:rPr lang="de-DE" sz="1800" i="0" u="none" strike="noStrike" kern="1200" dirty="0">
                <a:ln>
                  <a:noFill/>
                </a:ln>
                <a:solidFill>
                  <a:schemeClr val="accent5">
                    <a:lumMod val="75000"/>
                    <a:lumOff val="25000"/>
                  </a:schemeClr>
                </a:solidFill>
                <a:latin typeface="+mn-lt"/>
                <a:ea typeface="DejaVu Sans" pitchFamily="2"/>
                <a:cs typeface="DejaVu Sans" pitchFamily="2"/>
              </a:rPr>
              <a:t>Team on </a:t>
            </a:r>
            <a:r>
              <a:rPr lang="de-DE" sz="1800" i="0" u="none" strike="noStrike" kern="1200" dirty="0" err="1">
                <a:ln>
                  <a:noFill/>
                </a:ln>
                <a:solidFill>
                  <a:schemeClr val="accent5">
                    <a:lumMod val="75000"/>
                    <a:lumOff val="25000"/>
                  </a:schemeClr>
                </a:solidFill>
                <a:latin typeface="+mn-lt"/>
                <a:ea typeface="DejaVu Sans" pitchFamily="2"/>
                <a:cs typeface="DejaVu Sans" pitchFamily="2"/>
              </a:rPr>
              <a:t>Climate</a:t>
            </a:r>
            <a:r>
              <a:rPr lang="de-DE" sz="1800" i="0" u="none" strike="noStrike" kern="1200" dirty="0">
                <a:ln>
                  <a:noFill/>
                </a:ln>
                <a:solidFill>
                  <a:schemeClr val="accent5">
                    <a:lumMod val="75000"/>
                    <a:lumOff val="25000"/>
                  </a:schemeClr>
                </a:solidFill>
                <a:latin typeface="+mn-lt"/>
                <a:ea typeface="DejaVu Sans" pitchFamily="2"/>
                <a:cs typeface="DejaVu Sans" pitchFamily="2"/>
              </a:rPr>
              <a:t> Change </a:t>
            </a:r>
            <a:r>
              <a:rPr lang="de-DE" sz="1800" i="0" u="none" strike="noStrike" kern="1200" dirty="0" err="1">
                <a:ln>
                  <a:noFill/>
                </a:ln>
                <a:solidFill>
                  <a:schemeClr val="accent5">
                    <a:lumMod val="75000"/>
                    <a:lumOff val="25000"/>
                  </a:schemeClr>
                </a:solidFill>
                <a:latin typeface="+mn-lt"/>
                <a:ea typeface="DejaVu Sans" pitchFamily="2"/>
                <a:cs typeface="DejaVu Sans" pitchFamily="2"/>
              </a:rPr>
              <a:t>Detection</a:t>
            </a:r>
            <a:r>
              <a:rPr lang="de-DE" sz="1800" i="0" u="none" strike="noStrike" kern="1200" dirty="0">
                <a:ln>
                  <a:noFill/>
                </a:ln>
                <a:solidFill>
                  <a:schemeClr val="accent5">
                    <a:lumMod val="75000"/>
                    <a:lumOff val="25000"/>
                  </a:schemeClr>
                </a:solidFill>
                <a:latin typeface="+mn-lt"/>
                <a:ea typeface="DejaVu Sans" pitchFamily="2"/>
                <a:cs typeface="DejaVu Sans" pitchFamily="2"/>
              </a:rPr>
              <a:t> </a:t>
            </a:r>
            <a:r>
              <a:rPr lang="de-DE" sz="1800" i="0" u="none" strike="noStrike" kern="1200" dirty="0" err="1">
                <a:ln>
                  <a:noFill/>
                </a:ln>
                <a:solidFill>
                  <a:schemeClr val="accent5">
                    <a:lumMod val="75000"/>
                    <a:lumOff val="25000"/>
                  </a:schemeClr>
                </a:solidFill>
                <a:latin typeface="+mn-lt"/>
                <a:ea typeface="DejaVu Sans" pitchFamily="2"/>
                <a:cs typeface="DejaVu Sans" pitchFamily="2"/>
              </a:rPr>
              <a:t>and</a:t>
            </a:r>
            <a:r>
              <a:rPr lang="de-DE" sz="1800" i="0" u="none" strike="noStrike" kern="1200" dirty="0">
                <a:ln>
                  <a:noFill/>
                </a:ln>
                <a:solidFill>
                  <a:schemeClr val="accent5">
                    <a:lumMod val="75000"/>
                    <a:lumOff val="25000"/>
                  </a:schemeClr>
                </a:solidFill>
                <a:latin typeface="+mn-lt"/>
                <a:ea typeface="DejaVu Sans" pitchFamily="2"/>
                <a:cs typeface="DejaVu Sans" pitchFamily="2"/>
              </a:rPr>
              <a:t> </a:t>
            </a:r>
            <a:r>
              <a:rPr lang="de-DE" sz="1800" i="0" u="none" strike="noStrike" kern="1200" dirty="0" smtClean="0">
                <a:ln>
                  <a:noFill/>
                </a:ln>
                <a:solidFill>
                  <a:schemeClr val="accent5">
                    <a:lumMod val="75000"/>
                    <a:lumOff val="25000"/>
                  </a:schemeClr>
                </a:solidFill>
                <a:latin typeface="+mn-lt"/>
                <a:ea typeface="DejaVu Sans" pitchFamily="2"/>
                <a:cs typeface="DejaVu Sans" pitchFamily="2"/>
              </a:rPr>
              <a:t>Indices (ETCCDI)</a:t>
            </a:r>
          </a:p>
          <a:p>
            <a:pPr marL="285750" lvl="0" indent="-285750" hangingPunct="0">
              <a:spcBef>
                <a:spcPts val="0"/>
              </a:spcBef>
              <a:spcAft>
                <a:spcPts val="0"/>
              </a:spcAft>
              <a:buFont typeface="Wingdings" panose="05000000000000000000" pitchFamily="2" charset="2"/>
              <a:buChar char="§"/>
              <a:defRPr sz="1800"/>
            </a:pPr>
            <a:endParaRPr lang="de-DE" dirty="0">
              <a:solidFill>
                <a:schemeClr val="accent5">
                  <a:lumMod val="75000"/>
                  <a:lumOff val="25000"/>
                </a:schemeClr>
              </a:solidFill>
              <a:ea typeface="DejaVu Sans" pitchFamily="2"/>
              <a:cs typeface="DejaVu Sans" pitchFamily="2"/>
            </a:endParaRPr>
          </a:p>
          <a:p>
            <a:pPr marL="285750" lvl="0" indent="-285750" hangingPunct="0">
              <a:spcBef>
                <a:spcPts val="0"/>
              </a:spcBef>
              <a:spcAft>
                <a:spcPts val="0"/>
              </a:spcAft>
              <a:buSzPct val="45000"/>
              <a:buFont typeface="Wingdings" panose="05000000000000000000" pitchFamily="2" charset="2"/>
              <a:buChar char="§"/>
              <a:defRPr sz="1800"/>
            </a:pPr>
            <a:r>
              <a:rPr lang="de-DE" dirty="0">
                <a:solidFill>
                  <a:schemeClr val="accent5">
                    <a:lumMod val="75000"/>
                    <a:lumOff val="25000"/>
                  </a:schemeClr>
                </a:solidFill>
                <a:ea typeface="DejaVu Sans" pitchFamily="2"/>
                <a:cs typeface="DejaVu Sans" pitchFamily="2"/>
              </a:rPr>
              <a:t>Extreme </a:t>
            </a:r>
            <a:r>
              <a:rPr lang="de-DE" dirty="0" err="1">
                <a:solidFill>
                  <a:schemeClr val="accent5">
                    <a:lumMod val="75000"/>
                    <a:lumOff val="25000"/>
                  </a:schemeClr>
                </a:solidFill>
                <a:ea typeface="DejaVu Sans" pitchFamily="2"/>
                <a:cs typeface="DejaVu Sans" pitchFamily="2"/>
              </a:rPr>
              <a:t>value</a:t>
            </a:r>
            <a:r>
              <a:rPr lang="de-DE" dirty="0">
                <a:solidFill>
                  <a:schemeClr val="accent5">
                    <a:lumMod val="75000"/>
                    <a:lumOff val="25000"/>
                  </a:schemeClr>
                </a:solidFill>
                <a:ea typeface="DejaVu Sans" pitchFamily="2"/>
                <a:cs typeface="DejaVu Sans" pitchFamily="2"/>
              </a:rPr>
              <a:t> </a:t>
            </a:r>
            <a:r>
              <a:rPr lang="de-DE" dirty="0" err="1" smtClean="0">
                <a:solidFill>
                  <a:schemeClr val="accent5">
                    <a:lumMod val="75000"/>
                    <a:lumOff val="25000"/>
                  </a:schemeClr>
                </a:solidFill>
                <a:ea typeface="DejaVu Sans" pitchFamily="2"/>
                <a:cs typeface="DejaVu Sans" pitchFamily="2"/>
              </a:rPr>
              <a:t>analysis</a:t>
            </a:r>
            <a:r>
              <a:rPr lang="de-DE" dirty="0" smtClean="0">
                <a:solidFill>
                  <a:schemeClr val="accent5">
                    <a:lumMod val="75000"/>
                    <a:lumOff val="25000"/>
                  </a:schemeClr>
                </a:solidFill>
                <a:ea typeface="DejaVu Sans" pitchFamily="2"/>
                <a:cs typeface="DejaVu Sans" pitchFamily="2"/>
              </a:rPr>
              <a:t> </a:t>
            </a:r>
            <a:r>
              <a:rPr lang="de-DE" dirty="0">
                <a:solidFill>
                  <a:schemeClr val="accent5">
                    <a:lumMod val="75000"/>
                    <a:lumOff val="25000"/>
                  </a:schemeClr>
                </a:solidFill>
                <a:ea typeface="DejaVu Sans" pitchFamily="2"/>
                <a:cs typeface="DejaVu Sans" pitchFamily="2"/>
                <a:sym typeface="Wingdings" panose="05000000000000000000" pitchFamily="2" charset="2"/>
              </a:rPr>
              <a:t> </a:t>
            </a:r>
            <a:r>
              <a:rPr lang="de-DE" b="1" dirty="0">
                <a:solidFill>
                  <a:srgbClr val="C00000"/>
                </a:solidFill>
                <a:ea typeface="DejaVu Sans" pitchFamily="2"/>
                <a:cs typeface="DejaVu Sans" pitchFamily="2"/>
                <a:sym typeface="Wingdings" panose="05000000000000000000" pitchFamily="2" charset="2"/>
              </a:rPr>
              <a:t>Return </a:t>
            </a:r>
            <a:r>
              <a:rPr lang="de-DE" b="1" dirty="0" err="1" smtClean="0">
                <a:solidFill>
                  <a:srgbClr val="C00000"/>
                </a:solidFill>
                <a:ea typeface="DejaVu Sans" pitchFamily="2"/>
                <a:cs typeface="DejaVu Sans" pitchFamily="2"/>
                <a:sym typeface="Wingdings" panose="05000000000000000000" pitchFamily="2" charset="2"/>
              </a:rPr>
              <a:t>values</a:t>
            </a:r>
            <a:r>
              <a:rPr lang="de-DE" b="1" dirty="0" smtClean="0">
                <a:solidFill>
                  <a:srgbClr val="C00000"/>
                </a:solidFill>
                <a:ea typeface="DejaVu Sans" pitchFamily="2"/>
                <a:cs typeface="DejaVu Sans" pitchFamily="2"/>
                <a:sym typeface="Wingdings" panose="05000000000000000000" pitchFamily="2" charset="2"/>
              </a:rPr>
              <a:t>/</a:t>
            </a:r>
            <a:r>
              <a:rPr lang="de-DE" b="1" dirty="0" err="1" smtClean="0">
                <a:solidFill>
                  <a:srgbClr val="C00000"/>
                </a:solidFill>
                <a:ea typeface="DejaVu Sans" pitchFamily="2"/>
                <a:cs typeface="DejaVu Sans" pitchFamily="2"/>
                <a:sym typeface="Wingdings" panose="05000000000000000000" pitchFamily="2" charset="2"/>
              </a:rPr>
              <a:t>periods</a:t>
            </a:r>
            <a:endParaRPr lang="de-DE" b="1" dirty="0">
              <a:solidFill>
                <a:srgbClr val="C00000"/>
              </a:solidFill>
              <a:ea typeface="DejaVu Sans" pitchFamily="2"/>
              <a:cs typeface="DejaVu Sans" pitchFamily="2"/>
            </a:endParaRPr>
          </a:p>
          <a:p>
            <a:pPr marR="0" lvl="0" rtl="0" hangingPunct="0">
              <a:lnSpc>
                <a:spcPct val="100000"/>
              </a:lnSpc>
              <a:spcBef>
                <a:spcPts val="0"/>
              </a:spcBef>
              <a:spcAft>
                <a:spcPts val="0"/>
              </a:spcAft>
              <a:buSzPct val="45000"/>
              <a:tabLst/>
              <a:defRPr sz="1800"/>
            </a:pPr>
            <a:endParaRPr lang="de-DE" sz="1800" b="1" i="0" u="none" strike="noStrike" kern="1200" dirty="0">
              <a:ln>
                <a:noFill/>
              </a:ln>
              <a:solidFill>
                <a:schemeClr val="accent5">
                  <a:lumMod val="75000"/>
                  <a:lumOff val="25000"/>
                </a:schemeClr>
              </a:solidFill>
              <a:latin typeface="+mn-lt"/>
              <a:ea typeface="DejaVu Sans" pitchFamily="2"/>
              <a:cs typeface="DejaVu Sans" pitchFamily="2"/>
            </a:endParaRPr>
          </a:p>
          <a:p>
            <a:pPr marR="0" lvl="0" rtl="0" hangingPunct="0">
              <a:lnSpc>
                <a:spcPct val="100000"/>
              </a:lnSpc>
              <a:spcBef>
                <a:spcPts val="0"/>
              </a:spcBef>
              <a:spcAft>
                <a:spcPts val="0"/>
              </a:spcAft>
              <a:buSzPct val="45000"/>
              <a:tabLst/>
              <a:defRPr sz="1800"/>
            </a:pPr>
            <a:endParaRPr lang="de-DE" sz="1800" b="0" i="0" u="none" strike="noStrike" kern="1200" dirty="0">
              <a:ln>
                <a:noFill/>
              </a:ln>
              <a:solidFill>
                <a:srgbClr val="666666"/>
              </a:solidFill>
              <a:latin typeface="+mn-lt"/>
              <a:ea typeface="DejaVu Sans" pitchFamily="2"/>
              <a:cs typeface="DejaVu Sans" pitchFamily="2"/>
            </a:endParaRPr>
          </a:p>
        </p:txBody>
      </p:sp>
      <p:sp>
        <p:nvSpPr>
          <p:cNvPr id="5" name="Title 1"/>
          <p:cNvSpPr txBox="1">
            <a:spLocks/>
          </p:cNvSpPr>
          <p:nvPr/>
        </p:nvSpPr>
        <p:spPr>
          <a:xfrm>
            <a:off x="1" y="522958"/>
            <a:ext cx="9125588" cy="894680"/>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3600" dirty="0" smtClean="0">
                <a:solidFill>
                  <a:schemeClr val="bg2">
                    <a:lumMod val="75000"/>
                  </a:schemeClr>
                </a:solidFill>
                <a:latin typeface="+mj-lt"/>
              </a:rPr>
              <a:t>Challenges</a:t>
            </a:r>
            <a:endParaRPr lang="en-US" sz="3600" dirty="0">
              <a:solidFill>
                <a:schemeClr val="bg2">
                  <a:lumMod val="75000"/>
                </a:schemeClr>
              </a:solidFill>
              <a:latin typeface="+mj-lt"/>
            </a:endParaRPr>
          </a:p>
        </p:txBody>
      </p:sp>
      <p:grpSp>
        <p:nvGrpSpPr>
          <p:cNvPr id="7" name="First bellcurve group"/>
          <p:cNvGrpSpPr/>
          <p:nvPr/>
        </p:nvGrpSpPr>
        <p:grpSpPr>
          <a:xfrm>
            <a:off x="5090541" y="2043113"/>
            <a:ext cx="3706111" cy="2162240"/>
            <a:chOff x="5090541" y="2043113"/>
            <a:chExt cx="3706111" cy="2162240"/>
          </a:xfrm>
        </p:grpSpPr>
        <p:pic>
          <p:nvPicPr>
            <p:cNvPr id="8" name="First bellcurve"/>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090541" y="2043113"/>
              <a:ext cx="3706111" cy="1758227"/>
            </a:xfrm>
            <a:prstGeom prst="rect">
              <a:avLst/>
            </a:prstGeom>
          </p:spPr>
        </p:pic>
        <p:grpSp>
          <p:nvGrpSpPr>
            <p:cNvPr id="9" name="ColdAverageHot"/>
            <p:cNvGrpSpPr/>
            <p:nvPr/>
          </p:nvGrpSpPr>
          <p:grpSpPr>
            <a:xfrm>
              <a:off x="5508704" y="3796578"/>
              <a:ext cx="2869784" cy="408775"/>
              <a:chOff x="5508704" y="3796578"/>
              <a:chExt cx="2869784" cy="408775"/>
            </a:xfrm>
          </p:grpSpPr>
          <p:sp>
            <p:nvSpPr>
              <p:cNvPr id="10" name="TextBox 9"/>
              <p:cNvSpPr txBox="1"/>
              <p:nvPr/>
            </p:nvSpPr>
            <p:spPr>
              <a:xfrm>
                <a:off x="5508704" y="3836021"/>
                <a:ext cx="639336" cy="369332"/>
              </a:xfrm>
              <a:prstGeom prst="rect">
                <a:avLst/>
              </a:prstGeom>
              <a:noFill/>
              <a:ln>
                <a:noFill/>
              </a:ln>
            </p:spPr>
            <p:txBody>
              <a:bodyPr wrap="square" rtlCol="0">
                <a:spAutoFit/>
              </a:bodyPr>
              <a:lstStyle/>
              <a:p>
                <a:pPr algn="r" rtl="1"/>
                <a:r>
                  <a:rPr lang="en-NZ" dirty="0" smtClean="0"/>
                  <a:t>Cold</a:t>
                </a:r>
                <a:endParaRPr lang="en-NZ" dirty="0"/>
              </a:p>
            </p:txBody>
          </p:sp>
          <p:sp>
            <p:nvSpPr>
              <p:cNvPr id="11" name="TextBox 10"/>
              <p:cNvSpPr txBox="1"/>
              <p:nvPr/>
            </p:nvSpPr>
            <p:spPr>
              <a:xfrm>
                <a:off x="6430743" y="3836021"/>
                <a:ext cx="1025706" cy="369332"/>
              </a:xfrm>
              <a:prstGeom prst="rect">
                <a:avLst/>
              </a:prstGeom>
              <a:noFill/>
              <a:ln>
                <a:noFill/>
              </a:ln>
            </p:spPr>
            <p:txBody>
              <a:bodyPr wrap="square" rtlCol="0">
                <a:spAutoFit/>
              </a:bodyPr>
              <a:lstStyle/>
              <a:p>
                <a:pPr algn="ctr" rtl="1"/>
                <a:r>
                  <a:rPr lang="en-NZ" dirty="0" smtClean="0"/>
                  <a:t>Average</a:t>
                </a:r>
                <a:endParaRPr lang="en-NZ" dirty="0"/>
              </a:p>
            </p:txBody>
          </p:sp>
          <p:sp>
            <p:nvSpPr>
              <p:cNvPr id="12" name="TextBox 11"/>
              <p:cNvSpPr txBox="1"/>
              <p:nvPr/>
            </p:nvSpPr>
            <p:spPr>
              <a:xfrm>
                <a:off x="7739152" y="3836021"/>
                <a:ext cx="639336" cy="369332"/>
              </a:xfrm>
              <a:prstGeom prst="rect">
                <a:avLst/>
              </a:prstGeom>
              <a:noFill/>
              <a:ln>
                <a:noFill/>
              </a:ln>
            </p:spPr>
            <p:txBody>
              <a:bodyPr wrap="square" rtlCol="0">
                <a:spAutoFit/>
              </a:bodyPr>
              <a:lstStyle/>
              <a:p>
                <a:pPr algn="l" rtl="1"/>
                <a:r>
                  <a:rPr lang="en-NZ" dirty="0" smtClean="0"/>
                  <a:t>Hot</a:t>
                </a:r>
                <a:endParaRPr lang="en-NZ" dirty="0"/>
              </a:p>
            </p:txBody>
          </p:sp>
          <p:cxnSp>
            <p:nvCxnSpPr>
              <p:cNvPr id="13" name="Straight Connector 12"/>
              <p:cNvCxnSpPr/>
              <p:nvPr/>
            </p:nvCxnSpPr>
            <p:spPr>
              <a:xfrm flipV="1">
                <a:off x="6945848" y="3796578"/>
                <a:ext cx="0" cy="88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 name="Second bellcurve group"/>
          <p:cNvGrpSpPr/>
          <p:nvPr/>
        </p:nvGrpSpPr>
        <p:grpSpPr>
          <a:xfrm>
            <a:off x="5090541" y="1674504"/>
            <a:ext cx="4051657" cy="2126836"/>
            <a:chOff x="5090541" y="1674504"/>
            <a:chExt cx="4051657" cy="2126836"/>
          </a:xfrm>
        </p:grpSpPr>
        <p:pic>
          <p:nvPicPr>
            <p:cNvPr id="15" name="Second bellcurve"/>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090541" y="2044540"/>
              <a:ext cx="3704400" cy="1756800"/>
            </a:xfrm>
            <a:prstGeom prst="rect">
              <a:avLst/>
            </a:prstGeom>
          </p:spPr>
        </p:pic>
        <p:sp>
          <p:nvSpPr>
            <p:cNvPr id="16" name="TextBox 15"/>
            <p:cNvSpPr txBox="1"/>
            <p:nvPr/>
          </p:nvSpPr>
          <p:spPr>
            <a:xfrm>
              <a:off x="5508704" y="2406185"/>
              <a:ext cx="718851" cy="387798"/>
            </a:xfrm>
            <a:prstGeom prst="rect">
              <a:avLst/>
            </a:prstGeom>
            <a:noFill/>
          </p:spPr>
          <p:txBody>
            <a:bodyPr wrap="none" rtlCol="0">
              <a:spAutoFit/>
            </a:bodyPr>
            <a:lstStyle/>
            <a:p>
              <a:pPr algn="r" rtl="1">
                <a:lnSpc>
                  <a:spcPct val="80000"/>
                </a:lnSpc>
              </a:pPr>
              <a:r>
                <a:rPr lang="en-NZ" sz="1200" dirty="0" smtClean="0"/>
                <a:t>Previous</a:t>
              </a:r>
            </a:p>
            <a:p>
              <a:pPr algn="r" rtl="1">
                <a:lnSpc>
                  <a:spcPct val="80000"/>
                </a:lnSpc>
              </a:pPr>
              <a:r>
                <a:rPr lang="en-NZ" sz="1200" dirty="0" smtClean="0"/>
                <a:t>climate</a:t>
              </a:r>
              <a:endParaRPr lang="en-NZ" sz="1200" dirty="0"/>
            </a:p>
          </p:txBody>
        </p:sp>
        <p:sp>
          <p:nvSpPr>
            <p:cNvPr id="17" name="TextBox 16"/>
            <p:cNvSpPr txBox="1"/>
            <p:nvPr/>
          </p:nvSpPr>
          <p:spPr>
            <a:xfrm>
              <a:off x="5156460" y="2947609"/>
              <a:ext cx="704488" cy="535531"/>
            </a:xfrm>
            <a:prstGeom prst="rect">
              <a:avLst/>
            </a:prstGeom>
            <a:noFill/>
          </p:spPr>
          <p:txBody>
            <a:bodyPr wrap="none" rtlCol="0">
              <a:spAutoFit/>
            </a:bodyPr>
            <a:lstStyle/>
            <a:p>
              <a:pPr algn="ctr" rtl="1">
                <a:lnSpc>
                  <a:spcPct val="80000"/>
                </a:lnSpc>
              </a:pPr>
              <a:r>
                <a:rPr lang="en-NZ" sz="1200" dirty="0" smtClean="0"/>
                <a:t>Less</a:t>
              </a:r>
              <a:br>
                <a:rPr lang="en-NZ" sz="1200" dirty="0" smtClean="0"/>
              </a:br>
              <a:r>
                <a:rPr lang="en-NZ" sz="1200" dirty="0" smtClean="0">
                  <a:solidFill>
                    <a:srgbClr val="8BCDF3"/>
                  </a:solidFill>
                </a:rPr>
                <a:t>cold</a:t>
              </a:r>
              <a:r>
                <a:rPr lang="en-NZ" sz="1200" dirty="0" smtClean="0"/>
                <a:t/>
              </a:r>
              <a:br>
                <a:rPr lang="en-NZ" sz="1200" dirty="0" smtClean="0"/>
              </a:br>
              <a:r>
                <a:rPr lang="en-NZ" sz="1200" dirty="0" smtClean="0"/>
                <a:t>weather</a:t>
              </a:r>
              <a:endParaRPr lang="en-NZ" sz="1200" dirty="0"/>
            </a:p>
          </p:txBody>
        </p:sp>
        <p:sp>
          <p:nvSpPr>
            <p:cNvPr id="18" name="TextBox 17"/>
            <p:cNvSpPr txBox="1"/>
            <p:nvPr/>
          </p:nvSpPr>
          <p:spPr>
            <a:xfrm>
              <a:off x="6810740" y="3260328"/>
              <a:ext cx="643253" cy="391517"/>
            </a:xfrm>
            <a:prstGeom prst="rect">
              <a:avLst/>
            </a:prstGeom>
            <a:noFill/>
          </p:spPr>
          <p:txBody>
            <a:bodyPr wrap="none" rtlCol="0">
              <a:spAutoFit/>
            </a:bodyPr>
            <a:lstStyle/>
            <a:p>
              <a:pPr algn="ctr" rtl="1">
                <a:lnSpc>
                  <a:spcPct val="80000"/>
                </a:lnSpc>
              </a:pPr>
              <a:r>
                <a:rPr lang="en-NZ" sz="1200" dirty="0" smtClean="0"/>
                <a:t>New</a:t>
              </a:r>
            </a:p>
            <a:p>
              <a:pPr algn="ctr" rtl="1">
                <a:lnSpc>
                  <a:spcPct val="80000"/>
                </a:lnSpc>
              </a:pPr>
              <a:r>
                <a:rPr lang="en-NZ" sz="1200" dirty="0" smtClean="0"/>
                <a:t>climate</a:t>
              </a:r>
              <a:endParaRPr lang="en-NZ" sz="1200" dirty="0"/>
            </a:p>
          </p:txBody>
        </p:sp>
        <p:sp>
          <p:nvSpPr>
            <p:cNvPr id="19" name="TextBox 18"/>
            <p:cNvSpPr txBox="1"/>
            <p:nvPr/>
          </p:nvSpPr>
          <p:spPr>
            <a:xfrm>
              <a:off x="7948919" y="2268137"/>
              <a:ext cx="704488" cy="539250"/>
            </a:xfrm>
            <a:prstGeom prst="rect">
              <a:avLst/>
            </a:prstGeom>
            <a:noFill/>
          </p:spPr>
          <p:txBody>
            <a:bodyPr wrap="none" rtlCol="0">
              <a:spAutoFit/>
            </a:bodyPr>
            <a:lstStyle/>
            <a:p>
              <a:pPr algn="ctr" rtl="1">
                <a:lnSpc>
                  <a:spcPct val="80000"/>
                </a:lnSpc>
              </a:pPr>
              <a:r>
                <a:rPr lang="en-NZ" sz="1200" dirty="0" smtClean="0"/>
                <a:t>More</a:t>
              </a:r>
            </a:p>
            <a:p>
              <a:pPr algn="ctr" rtl="1">
                <a:lnSpc>
                  <a:spcPct val="80000"/>
                </a:lnSpc>
              </a:pPr>
              <a:r>
                <a:rPr lang="en-NZ" sz="1200" dirty="0">
                  <a:solidFill>
                    <a:srgbClr val="F7B3C9"/>
                  </a:solidFill>
                </a:rPr>
                <a:t>h</a:t>
              </a:r>
              <a:r>
                <a:rPr lang="en-NZ" sz="1200" dirty="0" smtClean="0">
                  <a:solidFill>
                    <a:srgbClr val="F7B3C9"/>
                  </a:solidFill>
                </a:rPr>
                <a:t>ot</a:t>
              </a:r>
            </a:p>
            <a:p>
              <a:pPr algn="ctr" rtl="1">
                <a:lnSpc>
                  <a:spcPct val="80000"/>
                </a:lnSpc>
              </a:pPr>
              <a:r>
                <a:rPr lang="en-NZ" sz="1200" dirty="0" smtClean="0"/>
                <a:t>weather</a:t>
              </a:r>
              <a:endParaRPr lang="en-NZ" sz="1200" dirty="0"/>
            </a:p>
          </p:txBody>
        </p:sp>
        <p:sp>
          <p:nvSpPr>
            <p:cNvPr id="20" name="TextBox 19"/>
            <p:cNvSpPr txBox="1"/>
            <p:nvPr/>
          </p:nvSpPr>
          <p:spPr>
            <a:xfrm>
              <a:off x="8304148" y="2896037"/>
              <a:ext cx="838050" cy="539250"/>
            </a:xfrm>
            <a:prstGeom prst="rect">
              <a:avLst/>
            </a:prstGeom>
            <a:solidFill>
              <a:schemeClr val="bg1"/>
            </a:solidFill>
          </p:spPr>
          <p:txBody>
            <a:bodyPr wrap="none" rtlCol="0">
              <a:spAutoFit/>
            </a:bodyPr>
            <a:lstStyle/>
            <a:p>
              <a:pPr algn="ctr" rtl="1">
                <a:lnSpc>
                  <a:spcPct val="80000"/>
                </a:lnSpc>
              </a:pPr>
              <a:r>
                <a:rPr lang="en-NZ" sz="1200" dirty="0" smtClean="0"/>
                <a:t>More</a:t>
              </a:r>
            </a:p>
            <a:p>
              <a:pPr algn="ctr" rtl="1">
                <a:lnSpc>
                  <a:spcPct val="80000"/>
                </a:lnSpc>
              </a:pPr>
              <a:r>
                <a:rPr lang="en-NZ" sz="1200" dirty="0" smtClean="0">
                  <a:solidFill>
                    <a:srgbClr val="DE011C"/>
                  </a:solidFill>
                </a:rPr>
                <a:t>record hot</a:t>
              </a:r>
              <a:r>
                <a:rPr lang="en-NZ" sz="1200" dirty="0" smtClean="0"/>
                <a:t/>
              </a:r>
              <a:br>
                <a:rPr lang="en-NZ" sz="1200" dirty="0" smtClean="0"/>
              </a:br>
              <a:r>
                <a:rPr lang="en-NZ" sz="1200" dirty="0" smtClean="0"/>
                <a:t>weather</a:t>
              </a:r>
            </a:p>
          </p:txBody>
        </p:sp>
        <p:sp>
          <p:nvSpPr>
            <p:cNvPr id="21" name="Freeform 20"/>
            <p:cNvSpPr/>
            <p:nvPr/>
          </p:nvSpPr>
          <p:spPr>
            <a:xfrm rot="3176370">
              <a:off x="8116065" y="2746099"/>
              <a:ext cx="82559" cy="298098"/>
            </a:xfrm>
            <a:custGeom>
              <a:avLst/>
              <a:gdLst>
                <a:gd name="connsiteX0" fmla="*/ 0 w 482753"/>
                <a:gd name="connsiteY0" fmla="*/ 0 h 1509132"/>
                <a:gd name="connsiteX1" fmla="*/ 468351 w 482753"/>
                <a:gd name="connsiteY1" fmla="*/ 706244 h 1509132"/>
                <a:gd name="connsiteX2" fmla="*/ 379141 w 482753"/>
                <a:gd name="connsiteY2" fmla="*/ 1509132 h 1509132"/>
              </a:gdLst>
              <a:ahLst/>
              <a:cxnLst>
                <a:cxn ang="0">
                  <a:pos x="connsiteX0" y="connsiteY0"/>
                </a:cxn>
                <a:cxn ang="0">
                  <a:pos x="connsiteX1" y="connsiteY1"/>
                </a:cxn>
                <a:cxn ang="0">
                  <a:pos x="connsiteX2" y="connsiteY2"/>
                </a:cxn>
              </a:cxnLst>
              <a:rect l="l" t="t" r="r" b="b"/>
              <a:pathLst>
                <a:path w="482753" h="1509132">
                  <a:moveTo>
                    <a:pt x="0" y="0"/>
                  </a:moveTo>
                  <a:cubicBezTo>
                    <a:pt x="202580" y="227361"/>
                    <a:pt x="405161" y="454722"/>
                    <a:pt x="468351" y="706244"/>
                  </a:cubicBezTo>
                  <a:cubicBezTo>
                    <a:pt x="531541" y="957766"/>
                    <a:pt x="365512" y="1423639"/>
                    <a:pt x="379141" y="1509132"/>
                  </a:cubicBezTo>
                </a:path>
              </a:pathLst>
            </a:custGeom>
            <a:no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NZ"/>
            </a:p>
          </p:txBody>
        </p:sp>
        <p:sp>
          <p:nvSpPr>
            <p:cNvPr id="22" name="Freeform 21"/>
            <p:cNvSpPr/>
            <p:nvPr/>
          </p:nvSpPr>
          <p:spPr>
            <a:xfrm rot="3176370">
              <a:off x="8538075" y="3389085"/>
              <a:ext cx="82559" cy="298098"/>
            </a:xfrm>
            <a:custGeom>
              <a:avLst/>
              <a:gdLst>
                <a:gd name="connsiteX0" fmla="*/ 0 w 482753"/>
                <a:gd name="connsiteY0" fmla="*/ 0 h 1509132"/>
                <a:gd name="connsiteX1" fmla="*/ 468351 w 482753"/>
                <a:gd name="connsiteY1" fmla="*/ 706244 h 1509132"/>
                <a:gd name="connsiteX2" fmla="*/ 379141 w 482753"/>
                <a:gd name="connsiteY2" fmla="*/ 1509132 h 1509132"/>
              </a:gdLst>
              <a:ahLst/>
              <a:cxnLst>
                <a:cxn ang="0">
                  <a:pos x="connsiteX0" y="connsiteY0"/>
                </a:cxn>
                <a:cxn ang="0">
                  <a:pos x="connsiteX1" y="connsiteY1"/>
                </a:cxn>
                <a:cxn ang="0">
                  <a:pos x="connsiteX2" y="connsiteY2"/>
                </a:cxn>
              </a:cxnLst>
              <a:rect l="l" t="t" r="r" b="b"/>
              <a:pathLst>
                <a:path w="482753" h="1509132">
                  <a:moveTo>
                    <a:pt x="0" y="0"/>
                  </a:moveTo>
                  <a:cubicBezTo>
                    <a:pt x="202580" y="227361"/>
                    <a:pt x="405161" y="454722"/>
                    <a:pt x="468351" y="706244"/>
                  </a:cubicBezTo>
                  <a:cubicBezTo>
                    <a:pt x="531541" y="957766"/>
                    <a:pt x="365512" y="1423639"/>
                    <a:pt x="379141" y="1509132"/>
                  </a:cubicBezTo>
                </a:path>
              </a:pathLst>
            </a:custGeom>
            <a:no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NZ"/>
            </a:p>
          </p:txBody>
        </p:sp>
        <p:sp>
          <p:nvSpPr>
            <p:cNvPr id="23" name="Freeform 22"/>
            <p:cNvSpPr/>
            <p:nvPr/>
          </p:nvSpPr>
          <p:spPr>
            <a:xfrm rot="18423630" flipH="1">
              <a:off x="5604697" y="3424098"/>
              <a:ext cx="82559" cy="298098"/>
            </a:xfrm>
            <a:custGeom>
              <a:avLst/>
              <a:gdLst>
                <a:gd name="connsiteX0" fmla="*/ 0 w 482753"/>
                <a:gd name="connsiteY0" fmla="*/ 0 h 1509132"/>
                <a:gd name="connsiteX1" fmla="*/ 468351 w 482753"/>
                <a:gd name="connsiteY1" fmla="*/ 706244 h 1509132"/>
                <a:gd name="connsiteX2" fmla="*/ 379141 w 482753"/>
                <a:gd name="connsiteY2" fmla="*/ 1509132 h 1509132"/>
              </a:gdLst>
              <a:ahLst/>
              <a:cxnLst>
                <a:cxn ang="0">
                  <a:pos x="connsiteX0" y="connsiteY0"/>
                </a:cxn>
                <a:cxn ang="0">
                  <a:pos x="connsiteX1" y="connsiteY1"/>
                </a:cxn>
                <a:cxn ang="0">
                  <a:pos x="connsiteX2" y="connsiteY2"/>
                </a:cxn>
              </a:cxnLst>
              <a:rect l="l" t="t" r="r" b="b"/>
              <a:pathLst>
                <a:path w="482753" h="1509132">
                  <a:moveTo>
                    <a:pt x="0" y="0"/>
                  </a:moveTo>
                  <a:cubicBezTo>
                    <a:pt x="202580" y="227361"/>
                    <a:pt x="405161" y="454722"/>
                    <a:pt x="468351" y="706244"/>
                  </a:cubicBezTo>
                  <a:cubicBezTo>
                    <a:pt x="531541" y="957766"/>
                    <a:pt x="365512" y="1423639"/>
                    <a:pt x="379141" y="1509132"/>
                  </a:cubicBezTo>
                </a:path>
              </a:pathLst>
            </a:custGeom>
            <a:no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NZ"/>
            </a:p>
          </p:txBody>
        </p:sp>
        <p:cxnSp>
          <p:nvCxnSpPr>
            <p:cNvPr id="24" name="Straight Connector 23"/>
            <p:cNvCxnSpPr/>
            <p:nvPr/>
          </p:nvCxnSpPr>
          <p:spPr>
            <a:xfrm>
              <a:off x="6132324" y="2616820"/>
              <a:ext cx="417701"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643371" y="3415367"/>
              <a:ext cx="274954"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943596" y="1939925"/>
              <a:ext cx="463679" cy="0"/>
            </a:xfrm>
            <a:prstGeom prst="line">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551129" y="1674504"/>
              <a:ext cx="1248612" cy="240066"/>
            </a:xfrm>
            <a:prstGeom prst="rect">
              <a:avLst/>
            </a:prstGeom>
            <a:noFill/>
          </p:spPr>
          <p:txBody>
            <a:bodyPr wrap="none" rtlCol="0">
              <a:spAutoFit/>
            </a:bodyPr>
            <a:lstStyle/>
            <a:p>
              <a:pPr algn="r" rtl="1">
                <a:lnSpc>
                  <a:spcPct val="80000"/>
                </a:lnSpc>
              </a:pPr>
              <a:r>
                <a:rPr lang="en-NZ" sz="1200" dirty="0" smtClean="0"/>
                <a:t>Increase in mean</a:t>
              </a:r>
              <a:endParaRPr lang="en-NZ" sz="1200" dirty="0"/>
            </a:p>
          </p:txBody>
        </p:sp>
      </p:grpSp>
      <p:sp>
        <p:nvSpPr>
          <p:cNvPr id="2" name="TextBox 1"/>
          <p:cNvSpPr txBox="1"/>
          <p:nvPr/>
        </p:nvSpPr>
        <p:spPr>
          <a:xfrm rot="5400000">
            <a:off x="8382357" y="2331152"/>
            <a:ext cx="966703" cy="215444"/>
          </a:xfrm>
          <a:prstGeom prst="rect">
            <a:avLst/>
          </a:prstGeom>
          <a:noFill/>
        </p:spPr>
        <p:txBody>
          <a:bodyPr wrap="square" rtlCol="0">
            <a:spAutoFit/>
          </a:bodyPr>
          <a:lstStyle/>
          <a:p>
            <a:r>
              <a:rPr lang="nb-NO" sz="800" dirty="0" smtClean="0">
                <a:solidFill>
                  <a:schemeClr val="bg1">
                    <a:lumMod val="65000"/>
                  </a:schemeClr>
                </a:solidFill>
              </a:rPr>
              <a:t>IPCC AR4 WGI</a:t>
            </a:r>
            <a:endParaRPr lang="en-US" sz="800" dirty="0">
              <a:solidFill>
                <a:schemeClr val="bg1">
                  <a:lumMod val="65000"/>
                </a:schemeClr>
              </a:solidFill>
            </a:endParaRPr>
          </a:p>
        </p:txBody>
      </p:sp>
    </p:spTree>
    <p:extLst>
      <p:ext uri="{BB962C8B-B14F-4D97-AF65-F5344CB8AC3E}">
        <p14:creationId xmlns:p14="http://schemas.microsoft.com/office/powerpoint/2010/main" val="30550012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15495"/>
          <a:stretch/>
        </p:blipFill>
        <p:spPr>
          <a:xfrm>
            <a:off x="2987824" y="3356992"/>
            <a:ext cx="3152832" cy="2664296"/>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5593"/>
          <a:stretch/>
        </p:blipFill>
        <p:spPr>
          <a:xfrm>
            <a:off x="2970343" y="404664"/>
            <a:ext cx="3156489" cy="2664296"/>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16555"/>
          <a:stretch/>
        </p:blipFill>
        <p:spPr>
          <a:xfrm>
            <a:off x="-36512" y="476672"/>
            <a:ext cx="3106597" cy="2592288"/>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b="14116"/>
          <a:stretch/>
        </p:blipFill>
        <p:spPr>
          <a:xfrm>
            <a:off x="6140655" y="449897"/>
            <a:ext cx="3133371" cy="2691071"/>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13521"/>
          <a:stretch/>
        </p:blipFill>
        <p:spPr>
          <a:xfrm>
            <a:off x="-108520" y="3356992"/>
            <a:ext cx="3164129" cy="2736304"/>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b="15176"/>
          <a:stretch/>
        </p:blipFill>
        <p:spPr>
          <a:xfrm>
            <a:off x="6084168" y="3356992"/>
            <a:ext cx="3140969" cy="2664296"/>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7875" t="86501" r="7751"/>
          <a:stretch/>
        </p:blipFill>
        <p:spPr>
          <a:xfrm>
            <a:off x="-36512" y="6021288"/>
            <a:ext cx="5400600" cy="864096"/>
          </a:xfrm>
          <a:prstGeom prst="rect">
            <a:avLst/>
          </a:prstGeom>
        </p:spPr>
      </p:pic>
      <p:sp>
        <p:nvSpPr>
          <p:cNvPr id="12" name="TextBox 11"/>
          <p:cNvSpPr txBox="1"/>
          <p:nvPr/>
        </p:nvSpPr>
        <p:spPr>
          <a:xfrm>
            <a:off x="-961576" y="692696"/>
            <a:ext cx="3446131" cy="461665"/>
          </a:xfrm>
          <a:prstGeom prst="rect">
            <a:avLst/>
          </a:prstGeom>
          <a:noFill/>
        </p:spPr>
        <p:txBody>
          <a:bodyPr wrap="square" rtlCol="0">
            <a:spAutoFit/>
          </a:bodyPr>
          <a:lstStyle/>
          <a:p>
            <a:pPr algn="ctr"/>
            <a:r>
              <a:rPr lang="nb-NO" sz="2400" dirty="0" smtClean="0">
                <a:solidFill>
                  <a:srgbClr val="FF0000"/>
                </a:solidFill>
              </a:rPr>
              <a:t>MEDIAN</a:t>
            </a:r>
            <a:endParaRPr lang="en-US" sz="2400" dirty="0">
              <a:solidFill>
                <a:srgbClr val="FF0000"/>
              </a:solidFill>
            </a:endParaRPr>
          </a:p>
        </p:txBody>
      </p:sp>
      <p:sp>
        <p:nvSpPr>
          <p:cNvPr id="13" name="TextBox 12"/>
          <p:cNvSpPr txBox="1"/>
          <p:nvPr/>
        </p:nvSpPr>
        <p:spPr>
          <a:xfrm>
            <a:off x="37070" y="3587824"/>
            <a:ext cx="1429120" cy="461665"/>
          </a:xfrm>
          <a:prstGeom prst="rect">
            <a:avLst/>
          </a:prstGeom>
          <a:noFill/>
        </p:spPr>
        <p:txBody>
          <a:bodyPr wrap="square" rtlCol="0">
            <a:spAutoFit/>
          </a:bodyPr>
          <a:lstStyle/>
          <a:p>
            <a:pPr algn="ctr"/>
            <a:r>
              <a:rPr lang="nb-NO" sz="2400" dirty="0" smtClean="0">
                <a:solidFill>
                  <a:srgbClr val="FF0000"/>
                </a:solidFill>
              </a:rPr>
              <a:t>EXTREME</a:t>
            </a:r>
            <a:endParaRPr lang="en-US" sz="2400" dirty="0">
              <a:solidFill>
                <a:srgbClr val="FF0000"/>
              </a:solidFill>
            </a:endParaRPr>
          </a:p>
        </p:txBody>
      </p:sp>
      <p:sp>
        <p:nvSpPr>
          <p:cNvPr id="14" name="TextBox 13"/>
          <p:cNvSpPr txBox="1"/>
          <p:nvPr/>
        </p:nvSpPr>
        <p:spPr>
          <a:xfrm>
            <a:off x="1" y="0"/>
            <a:ext cx="4186988" cy="369332"/>
          </a:xfrm>
          <a:prstGeom prst="rect">
            <a:avLst/>
          </a:prstGeom>
          <a:noFill/>
        </p:spPr>
        <p:txBody>
          <a:bodyPr wrap="square" rtlCol="0">
            <a:spAutoFit/>
          </a:bodyPr>
          <a:lstStyle/>
          <a:p>
            <a:r>
              <a:rPr lang="nb-NO" dirty="0">
                <a:solidFill>
                  <a:schemeClr val="tx2">
                    <a:lumMod val="75000"/>
                  </a:schemeClr>
                </a:solidFill>
              </a:rPr>
              <a:t>3</a:t>
            </a:r>
            <a:r>
              <a:rPr lang="nb-NO" dirty="0" smtClean="0">
                <a:solidFill>
                  <a:schemeClr val="tx2">
                    <a:lumMod val="75000"/>
                  </a:schemeClr>
                </a:solidFill>
              </a:rPr>
              <a:t>. </a:t>
            </a:r>
            <a:r>
              <a:rPr lang="nb-NO" dirty="0" err="1" smtClean="0">
                <a:solidFill>
                  <a:schemeClr val="tx2">
                    <a:lumMod val="75000"/>
                  </a:schemeClr>
                </a:solidFill>
              </a:rPr>
              <a:t>Climate</a:t>
            </a:r>
            <a:r>
              <a:rPr lang="nb-NO" dirty="0" smtClean="0">
                <a:solidFill>
                  <a:schemeClr val="tx2">
                    <a:lumMod val="75000"/>
                  </a:schemeClr>
                </a:solidFill>
              </a:rPr>
              <a:t> Extremes </a:t>
            </a:r>
            <a:r>
              <a:rPr lang="nb-NO" dirty="0" err="1" smtClean="0">
                <a:solidFill>
                  <a:schemeClr val="tx2">
                    <a:lumMod val="75000"/>
                  </a:schemeClr>
                </a:solidFill>
              </a:rPr>
              <a:t>on</a:t>
            </a:r>
            <a:r>
              <a:rPr lang="nb-NO" dirty="0" smtClean="0">
                <a:solidFill>
                  <a:schemeClr val="tx2">
                    <a:lumMod val="75000"/>
                  </a:schemeClr>
                </a:solidFill>
              </a:rPr>
              <a:t> Regional Scales</a:t>
            </a:r>
            <a:endParaRPr lang="en-US" dirty="0">
              <a:solidFill>
                <a:schemeClr val="tx2">
                  <a:lumMod val="75000"/>
                </a:schemeClr>
              </a:solidFill>
            </a:endParaRPr>
          </a:p>
        </p:txBody>
      </p:sp>
    </p:spTree>
    <p:extLst>
      <p:ext uri="{BB962C8B-B14F-4D97-AF65-F5344CB8AC3E}">
        <p14:creationId xmlns:p14="http://schemas.microsoft.com/office/powerpoint/2010/main" val="35034880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 y="476672"/>
            <a:ext cx="9036495" cy="1143000"/>
          </a:xfrm>
          <a:prstGeom prst="rect">
            <a:avLst/>
          </a:prstGeom>
        </p:spPr>
        <p:txBody>
          <a:bodyPr/>
          <a:lstStyle>
            <a:lvl1pPr algn="ctr" defTabSz="457200" rtl="0" eaLnBrk="0" fontAlgn="base" hangingPunct="0">
              <a:spcBef>
                <a:spcPct val="0"/>
              </a:spcBef>
              <a:spcAft>
                <a:spcPct val="0"/>
              </a:spcAft>
              <a:defRPr sz="4400" b="1" kern="1200">
                <a:solidFill>
                  <a:schemeClr val="tx2"/>
                </a:solidFill>
                <a:latin typeface="Arial"/>
                <a:ea typeface="Geneva" charset="0"/>
                <a:cs typeface="Arial"/>
              </a:defRPr>
            </a:lvl1pPr>
            <a:lvl2pPr algn="ctr" defTabSz="457200" rtl="0" eaLnBrk="0" fontAlgn="base" hangingPunct="0">
              <a:spcBef>
                <a:spcPct val="0"/>
              </a:spcBef>
              <a:spcAft>
                <a:spcPct val="0"/>
              </a:spcAft>
              <a:defRPr sz="4400" b="1">
                <a:solidFill>
                  <a:schemeClr val="tx2"/>
                </a:solidFill>
                <a:latin typeface="Arial" charset="0"/>
                <a:ea typeface="Geneva" charset="0"/>
                <a:cs typeface="Arial" charset="0"/>
              </a:defRPr>
            </a:lvl2pPr>
            <a:lvl3pPr algn="ctr" defTabSz="457200" rtl="0" eaLnBrk="0" fontAlgn="base" hangingPunct="0">
              <a:spcBef>
                <a:spcPct val="0"/>
              </a:spcBef>
              <a:spcAft>
                <a:spcPct val="0"/>
              </a:spcAft>
              <a:defRPr sz="4400" b="1">
                <a:solidFill>
                  <a:schemeClr val="tx2"/>
                </a:solidFill>
                <a:latin typeface="Arial" charset="0"/>
                <a:ea typeface="Geneva" charset="0"/>
                <a:cs typeface="Arial" charset="0"/>
              </a:defRPr>
            </a:lvl3pPr>
            <a:lvl4pPr algn="ctr" defTabSz="457200" rtl="0" eaLnBrk="0" fontAlgn="base" hangingPunct="0">
              <a:spcBef>
                <a:spcPct val="0"/>
              </a:spcBef>
              <a:spcAft>
                <a:spcPct val="0"/>
              </a:spcAft>
              <a:defRPr sz="4400" b="1">
                <a:solidFill>
                  <a:schemeClr val="tx2"/>
                </a:solidFill>
                <a:latin typeface="Arial" charset="0"/>
                <a:ea typeface="Geneva" charset="0"/>
                <a:cs typeface="Arial" charset="0"/>
              </a:defRPr>
            </a:lvl4pPr>
            <a:lvl5pPr algn="ctr" defTabSz="457200" rtl="0" eaLnBrk="0" fontAlgn="base" hangingPunct="0">
              <a:spcBef>
                <a:spcPct val="0"/>
              </a:spcBef>
              <a:spcAft>
                <a:spcPct val="0"/>
              </a:spcAft>
              <a:defRPr sz="4400" b="1">
                <a:solidFill>
                  <a:schemeClr val="tx2"/>
                </a:solidFill>
                <a:latin typeface="Arial" charset="0"/>
                <a:ea typeface="Geneva" charset="0"/>
                <a:cs typeface="Arial" charset="0"/>
              </a:defRPr>
            </a:lvl5pPr>
            <a:lvl6pPr marL="457200" algn="ctr" defTabSz="457200" rtl="0" fontAlgn="base">
              <a:spcBef>
                <a:spcPct val="0"/>
              </a:spcBef>
              <a:spcAft>
                <a:spcPct val="0"/>
              </a:spcAft>
              <a:defRPr sz="4400" b="1">
                <a:solidFill>
                  <a:schemeClr val="tx2"/>
                </a:solidFill>
                <a:latin typeface="Arial" charset="0"/>
                <a:ea typeface="Geneva" charset="0"/>
                <a:cs typeface="Arial" charset="0"/>
              </a:defRPr>
            </a:lvl6pPr>
            <a:lvl7pPr marL="914400" algn="ctr" defTabSz="457200" rtl="0" fontAlgn="base">
              <a:spcBef>
                <a:spcPct val="0"/>
              </a:spcBef>
              <a:spcAft>
                <a:spcPct val="0"/>
              </a:spcAft>
              <a:defRPr sz="4400" b="1">
                <a:solidFill>
                  <a:schemeClr val="tx2"/>
                </a:solidFill>
                <a:latin typeface="Arial" charset="0"/>
                <a:ea typeface="Geneva" charset="0"/>
                <a:cs typeface="Arial" charset="0"/>
              </a:defRPr>
            </a:lvl7pPr>
            <a:lvl8pPr marL="1371600" algn="ctr" defTabSz="457200" rtl="0" fontAlgn="base">
              <a:spcBef>
                <a:spcPct val="0"/>
              </a:spcBef>
              <a:spcAft>
                <a:spcPct val="0"/>
              </a:spcAft>
              <a:defRPr sz="4400" b="1">
                <a:solidFill>
                  <a:schemeClr val="tx2"/>
                </a:solidFill>
                <a:latin typeface="Arial" charset="0"/>
                <a:ea typeface="Geneva" charset="0"/>
                <a:cs typeface="Arial" charset="0"/>
              </a:defRPr>
            </a:lvl8pPr>
            <a:lvl9pPr marL="1828800" algn="ctr" defTabSz="457200" rtl="0" fontAlgn="base">
              <a:spcBef>
                <a:spcPct val="0"/>
              </a:spcBef>
              <a:spcAft>
                <a:spcPct val="0"/>
              </a:spcAft>
              <a:defRPr sz="4400" b="1">
                <a:solidFill>
                  <a:schemeClr val="tx2"/>
                </a:solidFill>
                <a:latin typeface="Arial" charset="0"/>
                <a:ea typeface="Geneva" charset="0"/>
                <a:cs typeface="Arial" charset="0"/>
              </a:defRPr>
            </a:lvl9pPr>
          </a:lstStyle>
          <a:p>
            <a:r>
              <a:rPr lang="nb-NO" sz="3200" dirty="0" smtClean="0">
                <a:solidFill>
                  <a:schemeClr val="bg2">
                    <a:lumMod val="75000"/>
                  </a:schemeClr>
                </a:solidFill>
                <a:latin typeface="+mj-lt"/>
              </a:rPr>
              <a:t>Fitting </a:t>
            </a:r>
            <a:r>
              <a:rPr lang="nb-NO" sz="3200" dirty="0" err="1" smtClean="0">
                <a:solidFill>
                  <a:schemeClr val="bg2">
                    <a:lumMod val="75000"/>
                  </a:schemeClr>
                </a:solidFill>
                <a:latin typeface="+mj-lt"/>
              </a:rPr>
              <a:t>Generalized</a:t>
            </a:r>
            <a:r>
              <a:rPr lang="nb-NO" sz="3200" dirty="0" smtClean="0">
                <a:solidFill>
                  <a:schemeClr val="bg2">
                    <a:lumMod val="75000"/>
                  </a:schemeClr>
                </a:solidFill>
                <a:latin typeface="+mj-lt"/>
              </a:rPr>
              <a:t> Extreme Value (GEV) </a:t>
            </a:r>
            <a:r>
              <a:rPr lang="nb-NO" sz="3200" dirty="0" err="1" smtClean="0">
                <a:solidFill>
                  <a:schemeClr val="bg2">
                    <a:lumMod val="75000"/>
                  </a:schemeClr>
                </a:solidFill>
                <a:latin typeface="+mj-lt"/>
              </a:rPr>
              <a:t>distribution</a:t>
            </a:r>
            <a:endParaRPr lang="en-US" sz="3200" dirty="0">
              <a:solidFill>
                <a:schemeClr val="bg2">
                  <a:lumMod val="75000"/>
                </a:schemeClr>
              </a:solidFill>
              <a:latin typeface="+mj-lt"/>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0625" r="16251" b="2751"/>
          <a:stretch/>
        </p:blipFill>
        <p:spPr>
          <a:xfrm>
            <a:off x="107504" y="1268760"/>
            <a:ext cx="6336704" cy="4896544"/>
          </a:xfrm>
          <a:prstGeom prst="rect">
            <a:avLst/>
          </a:prstGeom>
        </p:spPr>
      </p:pic>
      <p:sp>
        <p:nvSpPr>
          <p:cNvPr id="4" name="TextBox 3"/>
          <p:cNvSpPr txBox="1"/>
          <p:nvPr/>
        </p:nvSpPr>
        <p:spPr>
          <a:xfrm>
            <a:off x="7092280" y="4067780"/>
            <a:ext cx="1728192" cy="369332"/>
          </a:xfrm>
          <a:prstGeom prst="rect">
            <a:avLst/>
          </a:prstGeom>
          <a:noFill/>
        </p:spPr>
        <p:txBody>
          <a:bodyPr wrap="square" rtlCol="0">
            <a:spAutoFit/>
          </a:bodyPr>
          <a:lstStyle/>
          <a:p>
            <a:r>
              <a:rPr lang="nb-NO" b="1" dirty="0"/>
              <a:t>p</a:t>
            </a:r>
            <a:r>
              <a:rPr lang="nb-NO" b="1" dirty="0" smtClean="0"/>
              <a:t>-</a:t>
            </a:r>
            <a:r>
              <a:rPr lang="nb-NO" b="1" dirty="0" err="1" smtClean="0"/>
              <a:t>value</a:t>
            </a:r>
            <a:r>
              <a:rPr lang="nb-NO" b="1" dirty="0" smtClean="0"/>
              <a:t> &lt; 0.1</a:t>
            </a:r>
            <a:endParaRPr lang="en-US" b="1" dirty="0"/>
          </a:p>
        </p:txBody>
      </p:sp>
      <p:sp>
        <p:nvSpPr>
          <p:cNvPr id="5" name="TextBox 4"/>
          <p:cNvSpPr txBox="1"/>
          <p:nvPr/>
        </p:nvSpPr>
        <p:spPr>
          <a:xfrm>
            <a:off x="7092280" y="4437112"/>
            <a:ext cx="1728192" cy="369332"/>
          </a:xfrm>
          <a:prstGeom prst="rect">
            <a:avLst/>
          </a:prstGeom>
          <a:noFill/>
        </p:spPr>
        <p:txBody>
          <a:bodyPr wrap="square" rtlCol="0">
            <a:spAutoFit/>
          </a:bodyPr>
          <a:lstStyle/>
          <a:p>
            <a:r>
              <a:rPr lang="nb-NO" b="1" dirty="0"/>
              <a:t>p</a:t>
            </a:r>
            <a:r>
              <a:rPr lang="nb-NO" b="1" dirty="0" smtClean="0"/>
              <a:t>-</a:t>
            </a:r>
            <a:r>
              <a:rPr lang="nb-NO" b="1" dirty="0" err="1" smtClean="0"/>
              <a:t>value</a:t>
            </a:r>
            <a:r>
              <a:rPr lang="nb-NO" b="1" dirty="0" smtClean="0"/>
              <a:t> &gt; 0.1</a:t>
            </a:r>
            <a:endParaRPr lang="en-US" b="1" dirty="0"/>
          </a:p>
        </p:txBody>
      </p:sp>
      <p:sp>
        <p:nvSpPr>
          <p:cNvPr id="6" name="TextBox 5"/>
          <p:cNvSpPr txBox="1"/>
          <p:nvPr/>
        </p:nvSpPr>
        <p:spPr>
          <a:xfrm>
            <a:off x="6704136" y="1727045"/>
            <a:ext cx="2411760" cy="1200329"/>
          </a:xfrm>
          <a:prstGeom prst="rect">
            <a:avLst/>
          </a:prstGeom>
          <a:noFill/>
        </p:spPr>
        <p:txBody>
          <a:bodyPr wrap="square" rtlCol="0">
            <a:spAutoFit/>
          </a:bodyPr>
          <a:lstStyle/>
          <a:p>
            <a:r>
              <a:rPr lang="nb-NO" sz="2400" b="1" dirty="0" smtClean="0"/>
              <a:t>Testing </a:t>
            </a:r>
            <a:r>
              <a:rPr lang="nb-NO" sz="2400" b="1" dirty="0" err="1" smtClean="0"/>
              <a:t>Goodness-of-Fit</a:t>
            </a:r>
            <a:r>
              <a:rPr lang="nb-NO" sz="2400" b="1" dirty="0" smtClean="0"/>
              <a:t> (KS-test)</a:t>
            </a:r>
            <a:endParaRPr lang="en-US" sz="2400" b="1" dirty="0"/>
          </a:p>
        </p:txBody>
      </p:sp>
      <p:sp>
        <p:nvSpPr>
          <p:cNvPr id="7" name="Rectangle 6"/>
          <p:cNvSpPr/>
          <p:nvPr/>
        </p:nvSpPr>
        <p:spPr>
          <a:xfrm>
            <a:off x="6848152" y="4155534"/>
            <a:ext cx="244128" cy="21602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848152" y="4531732"/>
            <a:ext cx="244128" cy="216024"/>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 y="0"/>
            <a:ext cx="4186988" cy="369332"/>
          </a:xfrm>
          <a:prstGeom prst="rect">
            <a:avLst/>
          </a:prstGeom>
          <a:noFill/>
        </p:spPr>
        <p:txBody>
          <a:bodyPr wrap="square" rtlCol="0">
            <a:spAutoFit/>
          </a:bodyPr>
          <a:lstStyle/>
          <a:p>
            <a:r>
              <a:rPr lang="nb-NO" dirty="0">
                <a:solidFill>
                  <a:schemeClr val="tx2">
                    <a:lumMod val="75000"/>
                  </a:schemeClr>
                </a:solidFill>
              </a:rPr>
              <a:t>3</a:t>
            </a:r>
            <a:r>
              <a:rPr lang="nb-NO" dirty="0" smtClean="0">
                <a:solidFill>
                  <a:schemeClr val="tx2">
                    <a:lumMod val="75000"/>
                  </a:schemeClr>
                </a:solidFill>
              </a:rPr>
              <a:t>. </a:t>
            </a:r>
            <a:r>
              <a:rPr lang="nb-NO" dirty="0" err="1" smtClean="0">
                <a:solidFill>
                  <a:schemeClr val="tx2">
                    <a:lumMod val="75000"/>
                  </a:schemeClr>
                </a:solidFill>
              </a:rPr>
              <a:t>Climate</a:t>
            </a:r>
            <a:r>
              <a:rPr lang="nb-NO" dirty="0" smtClean="0">
                <a:solidFill>
                  <a:schemeClr val="tx2">
                    <a:lumMod val="75000"/>
                  </a:schemeClr>
                </a:solidFill>
              </a:rPr>
              <a:t> Extremes </a:t>
            </a:r>
            <a:r>
              <a:rPr lang="nb-NO" dirty="0" err="1" smtClean="0">
                <a:solidFill>
                  <a:schemeClr val="tx2">
                    <a:lumMod val="75000"/>
                  </a:schemeClr>
                </a:solidFill>
              </a:rPr>
              <a:t>on</a:t>
            </a:r>
            <a:r>
              <a:rPr lang="nb-NO" dirty="0" smtClean="0">
                <a:solidFill>
                  <a:schemeClr val="tx2">
                    <a:lumMod val="75000"/>
                  </a:schemeClr>
                </a:solidFill>
              </a:rPr>
              <a:t> Regional Scales</a:t>
            </a:r>
            <a:endParaRPr lang="en-US" dirty="0">
              <a:solidFill>
                <a:schemeClr val="tx2">
                  <a:lumMod val="75000"/>
                </a:schemeClr>
              </a:solidFill>
            </a:endParaRPr>
          </a:p>
        </p:txBody>
      </p:sp>
    </p:spTree>
    <p:extLst>
      <p:ext uri="{BB962C8B-B14F-4D97-AF65-F5344CB8AC3E}">
        <p14:creationId xmlns:p14="http://schemas.microsoft.com/office/powerpoint/2010/main" val="30167779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3768" y="548680"/>
            <a:ext cx="4950296" cy="461665"/>
          </a:xfrm>
          <a:prstGeom prst="rect">
            <a:avLst/>
          </a:prstGeom>
          <a:noFill/>
        </p:spPr>
        <p:txBody>
          <a:bodyPr wrap="square" rtlCol="0">
            <a:spAutoFit/>
          </a:bodyPr>
          <a:lstStyle/>
          <a:p>
            <a:r>
              <a:rPr lang="nb-NO" sz="2400" b="1" dirty="0" smtClean="0"/>
              <a:t>Testing </a:t>
            </a:r>
            <a:r>
              <a:rPr lang="nb-NO" sz="2400" b="1" dirty="0" err="1" smtClean="0"/>
              <a:t>Goodness-of-Fit</a:t>
            </a:r>
            <a:r>
              <a:rPr lang="nb-NO" sz="2400" b="1" dirty="0" smtClean="0"/>
              <a:t>: </a:t>
            </a:r>
            <a:r>
              <a:rPr lang="nb-NO" sz="2400" b="1" dirty="0" err="1" smtClean="0"/>
              <a:t>Good</a:t>
            </a:r>
            <a:r>
              <a:rPr lang="nb-NO" sz="2400" b="1" dirty="0" smtClean="0"/>
              <a:t> </a:t>
            </a:r>
            <a:r>
              <a:rPr lang="nb-NO" sz="2400" b="1" dirty="0" err="1" smtClean="0"/>
              <a:t>Fit</a:t>
            </a:r>
            <a:endParaRPr lang="en-US" sz="24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720" y="1124744"/>
            <a:ext cx="5288632" cy="5288632"/>
          </a:xfrm>
          <a:prstGeom prst="rect">
            <a:avLst/>
          </a:prstGeom>
        </p:spPr>
      </p:pic>
      <p:sp>
        <p:nvSpPr>
          <p:cNvPr id="5" name="TextBox 4"/>
          <p:cNvSpPr txBox="1"/>
          <p:nvPr/>
        </p:nvSpPr>
        <p:spPr>
          <a:xfrm>
            <a:off x="1" y="0"/>
            <a:ext cx="4186988" cy="369332"/>
          </a:xfrm>
          <a:prstGeom prst="rect">
            <a:avLst/>
          </a:prstGeom>
          <a:noFill/>
        </p:spPr>
        <p:txBody>
          <a:bodyPr wrap="square" rtlCol="0">
            <a:spAutoFit/>
          </a:bodyPr>
          <a:lstStyle/>
          <a:p>
            <a:r>
              <a:rPr lang="nb-NO" dirty="0">
                <a:solidFill>
                  <a:schemeClr val="tx2">
                    <a:lumMod val="75000"/>
                  </a:schemeClr>
                </a:solidFill>
              </a:rPr>
              <a:t>4</a:t>
            </a:r>
            <a:r>
              <a:rPr lang="nb-NO" dirty="0" smtClean="0">
                <a:solidFill>
                  <a:schemeClr val="tx2">
                    <a:lumMod val="75000"/>
                  </a:schemeClr>
                </a:solidFill>
              </a:rPr>
              <a:t>. </a:t>
            </a:r>
            <a:r>
              <a:rPr lang="nb-NO" dirty="0" err="1" smtClean="0">
                <a:solidFill>
                  <a:schemeClr val="tx2">
                    <a:lumMod val="75000"/>
                  </a:schemeClr>
                </a:solidFill>
              </a:rPr>
              <a:t>Climate</a:t>
            </a:r>
            <a:r>
              <a:rPr lang="nb-NO" dirty="0" smtClean="0">
                <a:solidFill>
                  <a:schemeClr val="tx2">
                    <a:lumMod val="75000"/>
                  </a:schemeClr>
                </a:solidFill>
              </a:rPr>
              <a:t> Extremes </a:t>
            </a:r>
            <a:r>
              <a:rPr lang="nb-NO" dirty="0" err="1" smtClean="0">
                <a:solidFill>
                  <a:schemeClr val="tx2">
                    <a:lumMod val="75000"/>
                  </a:schemeClr>
                </a:solidFill>
              </a:rPr>
              <a:t>on</a:t>
            </a:r>
            <a:r>
              <a:rPr lang="nb-NO" dirty="0" smtClean="0">
                <a:solidFill>
                  <a:schemeClr val="tx2">
                    <a:lumMod val="75000"/>
                  </a:schemeClr>
                </a:solidFill>
              </a:rPr>
              <a:t> Regional Scales</a:t>
            </a:r>
            <a:endParaRPr lang="en-US" dirty="0">
              <a:solidFill>
                <a:schemeClr val="tx2">
                  <a:lumMod val="75000"/>
                </a:schemeClr>
              </a:solidFill>
            </a:endParaRPr>
          </a:p>
        </p:txBody>
      </p:sp>
    </p:spTree>
    <p:extLst>
      <p:ext uri="{BB962C8B-B14F-4D97-AF65-F5344CB8AC3E}">
        <p14:creationId xmlns:p14="http://schemas.microsoft.com/office/powerpoint/2010/main" val="7741567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485800"/>
            <a:ext cx="8229600" cy="1143000"/>
          </a:xfrm>
          <a:prstGeom prst="rect">
            <a:avLst/>
          </a:prstGeom>
        </p:spPr>
        <p:txBody>
          <a:bodyPr/>
          <a:lstStyle>
            <a:lvl1pPr algn="ctr" defTabSz="457200" rtl="0" eaLnBrk="0" fontAlgn="base" hangingPunct="0">
              <a:spcBef>
                <a:spcPct val="0"/>
              </a:spcBef>
              <a:spcAft>
                <a:spcPct val="0"/>
              </a:spcAft>
              <a:defRPr sz="4400" b="1" kern="1200">
                <a:solidFill>
                  <a:schemeClr val="tx2"/>
                </a:solidFill>
                <a:latin typeface="Arial"/>
                <a:ea typeface="Geneva" charset="0"/>
                <a:cs typeface="Arial"/>
              </a:defRPr>
            </a:lvl1pPr>
            <a:lvl2pPr algn="ctr" defTabSz="457200" rtl="0" eaLnBrk="0" fontAlgn="base" hangingPunct="0">
              <a:spcBef>
                <a:spcPct val="0"/>
              </a:spcBef>
              <a:spcAft>
                <a:spcPct val="0"/>
              </a:spcAft>
              <a:defRPr sz="4400" b="1">
                <a:solidFill>
                  <a:schemeClr val="tx2"/>
                </a:solidFill>
                <a:latin typeface="Arial" charset="0"/>
                <a:ea typeface="Geneva" charset="0"/>
                <a:cs typeface="Arial" charset="0"/>
              </a:defRPr>
            </a:lvl2pPr>
            <a:lvl3pPr algn="ctr" defTabSz="457200" rtl="0" eaLnBrk="0" fontAlgn="base" hangingPunct="0">
              <a:spcBef>
                <a:spcPct val="0"/>
              </a:spcBef>
              <a:spcAft>
                <a:spcPct val="0"/>
              </a:spcAft>
              <a:defRPr sz="4400" b="1">
                <a:solidFill>
                  <a:schemeClr val="tx2"/>
                </a:solidFill>
                <a:latin typeface="Arial" charset="0"/>
                <a:ea typeface="Geneva" charset="0"/>
                <a:cs typeface="Arial" charset="0"/>
              </a:defRPr>
            </a:lvl3pPr>
            <a:lvl4pPr algn="ctr" defTabSz="457200" rtl="0" eaLnBrk="0" fontAlgn="base" hangingPunct="0">
              <a:spcBef>
                <a:spcPct val="0"/>
              </a:spcBef>
              <a:spcAft>
                <a:spcPct val="0"/>
              </a:spcAft>
              <a:defRPr sz="4400" b="1">
                <a:solidFill>
                  <a:schemeClr val="tx2"/>
                </a:solidFill>
                <a:latin typeface="Arial" charset="0"/>
                <a:ea typeface="Geneva" charset="0"/>
                <a:cs typeface="Arial" charset="0"/>
              </a:defRPr>
            </a:lvl4pPr>
            <a:lvl5pPr algn="ctr" defTabSz="457200" rtl="0" eaLnBrk="0" fontAlgn="base" hangingPunct="0">
              <a:spcBef>
                <a:spcPct val="0"/>
              </a:spcBef>
              <a:spcAft>
                <a:spcPct val="0"/>
              </a:spcAft>
              <a:defRPr sz="4400" b="1">
                <a:solidFill>
                  <a:schemeClr val="tx2"/>
                </a:solidFill>
                <a:latin typeface="Arial" charset="0"/>
                <a:ea typeface="Geneva" charset="0"/>
                <a:cs typeface="Arial" charset="0"/>
              </a:defRPr>
            </a:lvl5pPr>
            <a:lvl6pPr marL="457200" algn="ctr" defTabSz="457200" rtl="0" fontAlgn="base">
              <a:spcBef>
                <a:spcPct val="0"/>
              </a:spcBef>
              <a:spcAft>
                <a:spcPct val="0"/>
              </a:spcAft>
              <a:defRPr sz="4400" b="1">
                <a:solidFill>
                  <a:schemeClr val="tx2"/>
                </a:solidFill>
                <a:latin typeface="Arial" charset="0"/>
                <a:ea typeface="Geneva" charset="0"/>
                <a:cs typeface="Arial" charset="0"/>
              </a:defRPr>
            </a:lvl6pPr>
            <a:lvl7pPr marL="914400" algn="ctr" defTabSz="457200" rtl="0" fontAlgn="base">
              <a:spcBef>
                <a:spcPct val="0"/>
              </a:spcBef>
              <a:spcAft>
                <a:spcPct val="0"/>
              </a:spcAft>
              <a:defRPr sz="4400" b="1">
                <a:solidFill>
                  <a:schemeClr val="tx2"/>
                </a:solidFill>
                <a:latin typeface="Arial" charset="0"/>
                <a:ea typeface="Geneva" charset="0"/>
                <a:cs typeface="Arial" charset="0"/>
              </a:defRPr>
            </a:lvl7pPr>
            <a:lvl8pPr marL="1371600" algn="ctr" defTabSz="457200" rtl="0" fontAlgn="base">
              <a:spcBef>
                <a:spcPct val="0"/>
              </a:spcBef>
              <a:spcAft>
                <a:spcPct val="0"/>
              </a:spcAft>
              <a:defRPr sz="4400" b="1">
                <a:solidFill>
                  <a:schemeClr val="tx2"/>
                </a:solidFill>
                <a:latin typeface="Arial" charset="0"/>
                <a:ea typeface="Geneva" charset="0"/>
                <a:cs typeface="Arial" charset="0"/>
              </a:defRPr>
            </a:lvl8pPr>
            <a:lvl9pPr marL="1828800" algn="ctr" defTabSz="457200" rtl="0" fontAlgn="base">
              <a:spcBef>
                <a:spcPct val="0"/>
              </a:spcBef>
              <a:spcAft>
                <a:spcPct val="0"/>
              </a:spcAft>
              <a:defRPr sz="4400" b="1">
                <a:solidFill>
                  <a:schemeClr val="tx2"/>
                </a:solidFill>
                <a:latin typeface="Arial" charset="0"/>
                <a:ea typeface="Geneva" charset="0"/>
                <a:cs typeface="Arial" charset="0"/>
              </a:defRPr>
            </a:lvl9pPr>
          </a:lstStyle>
          <a:p>
            <a:r>
              <a:rPr lang="nb-NO" sz="3200" dirty="0" smtClean="0">
                <a:solidFill>
                  <a:schemeClr val="bg2">
                    <a:lumMod val="75000"/>
                  </a:schemeClr>
                </a:solidFill>
                <a:latin typeface="+mj-lt"/>
              </a:rPr>
              <a:t>10-yr </a:t>
            </a:r>
            <a:r>
              <a:rPr lang="nb-NO" sz="3200" dirty="0">
                <a:solidFill>
                  <a:schemeClr val="bg2">
                    <a:lumMod val="75000"/>
                  </a:schemeClr>
                </a:solidFill>
                <a:latin typeface="+mj-lt"/>
              </a:rPr>
              <a:t>R</a:t>
            </a:r>
            <a:r>
              <a:rPr lang="nb-NO" sz="3200" dirty="0" smtClean="0">
                <a:solidFill>
                  <a:schemeClr val="bg2">
                    <a:lumMod val="75000"/>
                  </a:schemeClr>
                </a:solidFill>
                <a:latin typeface="+mj-lt"/>
              </a:rPr>
              <a:t>eturn Values </a:t>
            </a:r>
            <a:r>
              <a:rPr lang="nb-NO" sz="3200" dirty="0" err="1">
                <a:solidFill>
                  <a:schemeClr val="bg2">
                    <a:lumMod val="75000"/>
                  </a:schemeClr>
                </a:solidFill>
                <a:latin typeface="+mj-lt"/>
              </a:rPr>
              <a:t>E</a:t>
            </a:r>
            <a:r>
              <a:rPr lang="nb-NO" sz="3200" dirty="0" err="1" smtClean="0">
                <a:solidFill>
                  <a:schemeClr val="bg2">
                    <a:lumMod val="75000"/>
                  </a:schemeClr>
                </a:solidFill>
                <a:latin typeface="+mj-lt"/>
              </a:rPr>
              <a:t>stimates</a:t>
            </a:r>
            <a:r>
              <a:rPr lang="nb-NO" sz="3200" dirty="0" smtClean="0">
                <a:solidFill>
                  <a:schemeClr val="bg2">
                    <a:lumMod val="75000"/>
                  </a:schemeClr>
                </a:solidFill>
                <a:latin typeface="+mj-lt"/>
              </a:rPr>
              <a:t> from GEV</a:t>
            </a:r>
            <a:endParaRPr lang="en-US" sz="3200" dirty="0">
              <a:solidFill>
                <a:schemeClr val="bg2">
                  <a:lumMod val="75000"/>
                </a:schemeClr>
              </a:solidFill>
              <a:latin typeface="+mj-lt"/>
            </a:endParaRPr>
          </a:p>
        </p:txBody>
      </p:sp>
      <p:grpSp>
        <p:nvGrpSpPr>
          <p:cNvPr id="12" name="Group 11"/>
          <p:cNvGrpSpPr/>
          <p:nvPr/>
        </p:nvGrpSpPr>
        <p:grpSpPr>
          <a:xfrm>
            <a:off x="-36512" y="1100137"/>
            <a:ext cx="3707904" cy="2518335"/>
            <a:chOff x="-36512" y="908720"/>
            <a:chExt cx="3707904" cy="2518335"/>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141644"/>
              <a:ext cx="3707904" cy="2285411"/>
            </a:xfrm>
            <a:prstGeom prst="rect">
              <a:avLst/>
            </a:prstGeom>
          </p:spPr>
        </p:pic>
        <p:sp>
          <p:nvSpPr>
            <p:cNvPr id="5" name="TextBox 4"/>
            <p:cNvSpPr txBox="1"/>
            <p:nvPr/>
          </p:nvSpPr>
          <p:spPr>
            <a:xfrm>
              <a:off x="251520" y="908720"/>
              <a:ext cx="2664296" cy="400110"/>
            </a:xfrm>
            <a:prstGeom prst="rect">
              <a:avLst/>
            </a:prstGeom>
            <a:noFill/>
          </p:spPr>
          <p:txBody>
            <a:bodyPr wrap="square" rtlCol="0">
              <a:spAutoFit/>
            </a:bodyPr>
            <a:lstStyle/>
            <a:p>
              <a:r>
                <a:rPr lang="nb-NO" sz="2000" b="1" dirty="0" smtClean="0"/>
                <a:t>1991-2000 (</a:t>
              </a:r>
              <a:r>
                <a:rPr lang="nb-NO" sz="2000" b="1" dirty="0" err="1" smtClean="0"/>
                <a:t>historical</a:t>
              </a:r>
              <a:r>
                <a:rPr lang="nb-NO" sz="2000" b="1" dirty="0" smtClean="0"/>
                <a:t>)</a:t>
              </a:r>
              <a:endParaRPr lang="en-US" sz="2000" b="1" dirty="0"/>
            </a:p>
          </p:txBody>
        </p:sp>
      </p:grpSp>
      <p:grpSp>
        <p:nvGrpSpPr>
          <p:cNvPr id="10" name="Group 9"/>
          <p:cNvGrpSpPr/>
          <p:nvPr/>
        </p:nvGrpSpPr>
        <p:grpSpPr>
          <a:xfrm>
            <a:off x="5125067" y="4150763"/>
            <a:ext cx="4068688" cy="2684312"/>
            <a:chOff x="5111824" y="3985048"/>
            <a:chExt cx="4068688" cy="2684312"/>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1824" y="4185103"/>
              <a:ext cx="4068688" cy="2484257"/>
            </a:xfrm>
            <a:prstGeom prst="rect">
              <a:avLst/>
            </a:prstGeom>
          </p:spPr>
        </p:pic>
        <p:sp>
          <p:nvSpPr>
            <p:cNvPr id="6" name="TextBox 5"/>
            <p:cNvSpPr txBox="1"/>
            <p:nvPr/>
          </p:nvSpPr>
          <p:spPr>
            <a:xfrm>
              <a:off x="5399856" y="3985048"/>
              <a:ext cx="2664296" cy="400110"/>
            </a:xfrm>
            <a:prstGeom prst="rect">
              <a:avLst/>
            </a:prstGeom>
            <a:noFill/>
          </p:spPr>
          <p:txBody>
            <a:bodyPr wrap="square" rtlCol="0">
              <a:spAutoFit/>
            </a:bodyPr>
            <a:lstStyle/>
            <a:p>
              <a:r>
                <a:rPr lang="nb-NO" sz="2000" b="1" dirty="0" smtClean="0"/>
                <a:t>2091-2100 (RCP8.5)</a:t>
              </a:r>
              <a:endParaRPr lang="en-US" sz="2000" b="1" dirty="0"/>
            </a:p>
          </p:txBody>
        </p:sp>
      </p:gr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79250"/>
          <a:stretch/>
        </p:blipFill>
        <p:spPr>
          <a:xfrm>
            <a:off x="35496" y="3642048"/>
            <a:ext cx="3484539" cy="723056"/>
          </a:xfrm>
          <a:prstGeom prst="rect">
            <a:avLst/>
          </a:prstGeom>
        </p:spPr>
      </p:pic>
      <p:grpSp>
        <p:nvGrpSpPr>
          <p:cNvPr id="11" name="Group 10"/>
          <p:cNvGrpSpPr/>
          <p:nvPr/>
        </p:nvGrpSpPr>
        <p:grpSpPr>
          <a:xfrm>
            <a:off x="3520035" y="1704596"/>
            <a:ext cx="3410390" cy="2559319"/>
            <a:chOff x="3419872" y="1556792"/>
            <a:chExt cx="3410390" cy="2559319"/>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9872" y="1791180"/>
              <a:ext cx="3410390" cy="2324931"/>
            </a:xfrm>
            <a:prstGeom prst="rect">
              <a:avLst/>
            </a:prstGeom>
          </p:spPr>
        </p:pic>
        <p:sp>
          <p:nvSpPr>
            <p:cNvPr id="9" name="TextBox 8"/>
            <p:cNvSpPr txBox="1"/>
            <p:nvPr/>
          </p:nvSpPr>
          <p:spPr>
            <a:xfrm>
              <a:off x="3697914" y="1556792"/>
              <a:ext cx="2664296" cy="400110"/>
            </a:xfrm>
            <a:prstGeom prst="rect">
              <a:avLst/>
            </a:prstGeom>
            <a:noFill/>
          </p:spPr>
          <p:txBody>
            <a:bodyPr wrap="square" rtlCol="0">
              <a:spAutoFit/>
            </a:bodyPr>
            <a:lstStyle/>
            <a:p>
              <a:r>
                <a:rPr lang="nb-NO" sz="2000" b="1" dirty="0" smtClean="0"/>
                <a:t>2031-2040 (RCP8.5)</a:t>
              </a:r>
              <a:endParaRPr lang="en-US" sz="2000" b="1" dirty="0"/>
            </a:p>
          </p:txBody>
        </p:sp>
      </p:grpSp>
      <p:sp>
        <p:nvSpPr>
          <p:cNvPr id="14" name="TextBox 13"/>
          <p:cNvSpPr txBox="1"/>
          <p:nvPr/>
        </p:nvSpPr>
        <p:spPr>
          <a:xfrm>
            <a:off x="1" y="0"/>
            <a:ext cx="4186988" cy="369332"/>
          </a:xfrm>
          <a:prstGeom prst="rect">
            <a:avLst/>
          </a:prstGeom>
          <a:noFill/>
        </p:spPr>
        <p:txBody>
          <a:bodyPr wrap="square" rtlCol="0">
            <a:spAutoFit/>
          </a:bodyPr>
          <a:lstStyle/>
          <a:p>
            <a:r>
              <a:rPr lang="nb-NO" dirty="0">
                <a:solidFill>
                  <a:schemeClr val="tx2">
                    <a:lumMod val="75000"/>
                  </a:schemeClr>
                </a:solidFill>
              </a:rPr>
              <a:t>3</a:t>
            </a:r>
            <a:r>
              <a:rPr lang="nb-NO" dirty="0" smtClean="0">
                <a:solidFill>
                  <a:schemeClr val="tx2">
                    <a:lumMod val="75000"/>
                  </a:schemeClr>
                </a:solidFill>
              </a:rPr>
              <a:t>. </a:t>
            </a:r>
            <a:r>
              <a:rPr lang="nb-NO" dirty="0" err="1" smtClean="0">
                <a:solidFill>
                  <a:schemeClr val="tx2">
                    <a:lumMod val="75000"/>
                  </a:schemeClr>
                </a:solidFill>
              </a:rPr>
              <a:t>Climate</a:t>
            </a:r>
            <a:r>
              <a:rPr lang="nb-NO" dirty="0" smtClean="0">
                <a:solidFill>
                  <a:schemeClr val="tx2">
                    <a:lumMod val="75000"/>
                  </a:schemeClr>
                </a:solidFill>
              </a:rPr>
              <a:t> Extremes </a:t>
            </a:r>
            <a:r>
              <a:rPr lang="nb-NO" dirty="0" err="1" smtClean="0">
                <a:solidFill>
                  <a:schemeClr val="tx2">
                    <a:lumMod val="75000"/>
                  </a:schemeClr>
                </a:solidFill>
              </a:rPr>
              <a:t>on</a:t>
            </a:r>
            <a:r>
              <a:rPr lang="nb-NO" dirty="0" smtClean="0">
                <a:solidFill>
                  <a:schemeClr val="tx2">
                    <a:lumMod val="75000"/>
                  </a:schemeClr>
                </a:solidFill>
              </a:rPr>
              <a:t> Regional Scales</a:t>
            </a:r>
            <a:endParaRPr lang="en-US" dirty="0">
              <a:solidFill>
                <a:schemeClr val="tx2">
                  <a:lumMod val="75000"/>
                </a:schemeClr>
              </a:solidFill>
            </a:endParaRPr>
          </a:p>
        </p:txBody>
      </p:sp>
    </p:spTree>
    <p:extLst>
      <p:ext uri="{BB962C8B-B14F-4D97-AF65-F5344CB8AC3E}">
        <p14:creationId xmlns:p14="http://schemas.microsoft.com/office/powerpoint/2010/main" val="10278938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586118"/>
            <a:ext cx="9125588" cy="703043"/>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3200" dirty="0" smtClean="0">
                <a:solidFill>
                  <a:schemeClr val="bg2">
                    <a:lumMod val="75000"/>
                  </a:schemeClr>
                </a:solidFill>
                <a:latin typeface="+mj-lt"/>
              </a:rPr>
              <a:t>Challenges/Research Questions</a:t>
            </a:r>
            <a:endParaRPr lang="nb-NO" sz="3200" dirty="0">
              <a:solidFill>
                <a:schemeClr val="bg2">
                  <a:lumMod val="75000"/>
                </a:schemeClr>
              </a:solidFill>
              <a:latin typeface="+mj-lt"/>
            </a:endParaRPr>
          </a:p>
        </p:txBody>
      </p:sp>
      <p:sp>
        <p:nvSpPr>
          <p:cNvPr id="2" name="TextBox 1"/>
          <p:cNvSpPr txBox="1"/>
          <p:nvPr/>
        </p:nvSpPr>
        <p:spPr>
          <a:xfrm>
            <a:off x="611560" y="1412776"/>
            <a:ext cx="7488832" cy="5139869"/>
          </a:xfrm>
          <a:prstGeom prst="rect">
            <a:avLst/>
          </a:prstGeom>
          <a:noFill/>
        </p:spPr>
        <p:txBody>
          <a:bodyPr wrap="square" rtlCol="0">
            <a:spAutoFit/>
          </a:bodyPr>
          <a:lstStyle/>
          <a:p>
            <a:pPr marL="342900" indent="-342900">
              <a:buFont typeface="Courier New" panose="02070309020205020404" pitchFamily="49" charset="0"/>
              <a:buChar char="o"/>
            </a:pPr>
            <a:r>
              <a:rPr lang="en-US" sz="2400" dirty="0"/>
              <a:t>N</a:t>
            </a:r>
            <a:r>
              <a:rPr lang="en-US" sz="2400" dirty="0" smtClean="0"/>
              <a:t>eed </a:t>
            </a:r>
            <a:r>
              <a:rPr lang="en-US" sz="2400" dirty="0"/>
              <a:t>to improve our understanding of the mechanisms that lead to the occurrence of extreme </a:t>
            </a:r>
            <a:r>
              <a:rPr lang="en-US" sz="2400" dirty="0" smtClean="0"/>
              <a:t>events</a:t>
            </a:r>
          </a:p>
          <a:p>
            <a:pPr marL="342900" indent="-342900">
              <a:buFont typeface="Courier New" panose="02070309020205020404" pitchFamily="49" charset="0"/>
              <a:buChar char="o"/>
            </a:pPr>
            <a:endParaRPr lang="nb-NO" sz="2400" dirty="0"/>
          </a:p>
          <a:p>
            <a:pPr marL="342900" indent="-342900">
              <a:buFont typeface="Courier New" panose="02070309020205020404" pitchFamily="49" charset="0"/>
              <a:buChar char="o"/>
            </a:pPr>
            <a:r>
              <a:rPr lang="en-US" sz="2400" dirty="0" smtClean="0"/>
              <a:t>Value </a:t>
            </a:r>
            <a:r>
              <a:rPr lang="en-US" sz="2400" dirty="0"/>
              <a:t>of single measurements (i.e. case studies of single events) versus robust statistics </a:t>
            </a:r>
            <a:r>
              <a:rPr lang="en-US" sz="2400" dirty="0" smtClean="0"/>
              <a:t>(ensembles?) over </a:t>
            </a:r>
            <a:r>
              <a:rPr lang="en-US" sz="2400" dirty="0"/>
              <a:t>a series of similar events or regions for model </a:t>
            </a:r>
            <a:r>
              <a:rPr lang="en-US" sz="2400" dirty="0" smtClean="0"/>
              <a:t>evaluation</a:t>
            </a:r>
          </a:p>
          <a:p>
            <a:pPr marL="342900" indent="-342900">
              <a:buFont typeface="Courier New" panose="02070309020205020404" pitchFamily="49" charset="0"/>
              <a:buChar char="o"/>
            </a:pPr>
            <a:endParaRPr lang="en-US" sz="2400" dirty="0"/>
          </a:p>
          <a:p>
            <a:pPr marL="342900" indent="-342900">
              <a:buFont typeface="Courier New" panose="02070309020205020404" pitchFamily="49" charset="0"/>
              <a:buChar char="o"/>
            </a:pPr>
            <a:r>
              <a:rPr lang="en-US" sz="2400" dirty="0" smtClean="0"/>
              <a:t>Both </a:t>
            </a:r>
            <a:r>
              <a:rPr lang="en-US" sz="2400" dirty="0"/>
              <a:t>dynamic and thermodynamic processes play a role, which is important to distinguish when evaluating model simulations and for the prediction of </a:t>
            </a:r>
            <a:r>
              <a:rPr lang="en-US" sz="2400" dirty="0" smtClean="0"/>
              <a:t>extremes</a:t>
            </a:r>
          </a:p>
          <a:p>
            <a:pPr marL="342900" indent="-342900">
              <a:buFont typeface="Courier New" panose="02070309020205020404" pitchFamily="49" charset="0"/>
              <a:buChar char="o"/>
            </a:pPr>
            <a:endParaRPr lang="nb-NO" sz="2400" dirty="0"/>
          </a:p>
          <a:p>
            <a:endParaRPr lang="en-US" sz="2000" dirty="0"/>
          </a:p>
          <a:p>
            <a:pPr algn="ctr"/>
            <a:r>
              <a:rPr lang="en-US" sz="2000" u="sng" dirty="0" smtClean="0">
                <a:hlinkClick r:id="rId3"/>
              </a:rPr>
              <a:t>http</a:t>
            </a:r>
            <a:r>
              <a:rPr lang="en-US" sz="2000" u="sng" dirty="0">
                <a:hlinkClick r:id="rId3"/>
              </a:rPr>
              <a:t>://www.wcrp-climate.org/extremes-modeling-wkshp-about</a:t>
            </a:r>
            <a:endParaRPr lang="en-US" sz="2000" dirty="0"/>
          </a:p>
          <a:p>
            <a:endParaRPr lang="en-US" sz="2400" dirty="0"/>
          </a:p>
        </p:txBody>
      </p:sp>
      <p:sp>
        <p:nvSpPr>
          <p:cNvPr id="6" name="TextBox 5"/>
          <p:cNvSpPr txBox="1"/>
          <p:nvPr/>
        </p:nvSpPr>
        <p:spPr>
          <a:xfrm>
            <a:off x="1" y="0"/>
            <a:ext cx="4186988" cy="369332"/>
          </a:xfrm>
          <a:prstGeom prst="rect">
            <a:avLst/>
          </a:prstGeom>
          <a:noFill/>
        </p:spPr>
        <p:txBody>
          <a:bodyPr wrap="square" rtlCol="0">
            <a:spAutoFit/>
          </a:bodyPr>
          <a:lstStyle/>
          <a:p>
            <a:r>
              <a:rPr lang="nb-NO" dirty="0">
                <a:solidFill>
                  <a:schemeClr val="tx2">
                    <a:lumMod val="75000"/>
                  </a:schemeClr>
                </a:solidFill>
              </a:rPr>
              <a:t>3</a:t>
            </a:r>
            <a:r>
              <a:rPr lang="nb-NO" dirty="0" smtClean="0">
                <a:solidFill>
                  <a:schemeClr val="tx2">
                    <a:lumMod val="75000"/>
                  </a:schemeClr>
                </a:solidFill>
              </a:rPr>
              <a:t>. </a:t>
            </a:r>
            <a:r>
              <a:rPr lang="nb-NO" dirty="0" err="1" smtClean="0">
                <a:solidFill>
                  <a:schemeClr val="tx2">
                    <a:lumMod val="75000"/>
                  </a:schemeClr>
                </a:solidFill>
              </a:rPr>
              <a:t>Climate</a:t>
            </a:r>
            <a:r>
              <a:rPr lang="nb-NO" dirty="0" smtClean="0">
                <a:solidFill>
                  <a:schemeClr val="tx2">
                    <a:lumMod val="75000"/>
                  </a:schemeClr>
                </a:solidFill>
              </a:rPr>
              <a:t> Extremes </a:t>
            </a:r>
            <a:r>
              <a:rPr lang="nb-NO" dirty="0" err="1" smtClean="0">
                <a:solidFill>
                  <a:schemeClr val="tx2">
                    <a:lumMod val="75000"/>
                  </a:schemeClr>
                </a:solidFill>
              </a:rPr>
              <a:t>on</a:t>
            </a:r>
            <a:r>
              <a:rPr lang="nb-NO" dirty="0" smtClean="0">
                <a:solidFill>
                  <a:schemeClr val="tx2">
                    <a:lumMod val="75000"/>
                  </a:schemeClr>
                </a:solidFill>
              </a:rPr>
              <a:t> Regional Scales</a:t>
            </a:r>
            <a:endParaRPr lang="en-US" dirty="0">
              <a:solidFill>
                <a:schemeClr val="tx2">
                  <a:lumMod val="75000"/>
                </a:schemeClr>
              </a:solidFill>
            </a:endParaRPr>
          </a:p>
        </p:txBody>
      </p:sp>
    </p:spTree>
    <p:extLst>
      <p:ext uri="{BB962C8B-B14F-4D97-AF65-F5344CB8AC3E}">
        <p14:creationId xmlns:p14="http://schemas.microsoft.com/office/powerpoint/2010/main" val="35763219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solidFill>
                  <a:schemeClr val="bg2">
                    <a:lumMod val="75000"/>
                  </a:schemeClr>
                </a:solidFill>
                <a:latin typeface="+mj-lt"/>
              </a:rPr>
              <a:t>Outline</a:t>
            </a:r>
            <a:endParaRPr lang="en-US" dirty="0">
              <a:solidFill>
                <a:schemeClr val="bg2">
                  <a:lumMod val="75000"/>
                </a:schemeClr>
              </a:solidFill>
              <a:latin typeface="+mj-lt"/>
            </a:endParaRPr>
          </a:p>
        </p:txBody>
      </p:sp>
      <p:sp>
        <p:nvSpPr>
          <p:cNvPr id="3" name="TextBox 2"/>
          <p:cNvSpPr txBox="1"/>
          <p:nvPr/>
        </p:nvSpPr>
        <p:spPr>
          <a:xfrm>
            <a:off x="1250624" y="1484784"/>
            <a:ext cx="7066344" cy="4154984"/>
          </a:xfrm>
          <a:prstGeom prst="rect">
            <a:avLst/>
          </a:prstGeom>
          <a:noFill/>
        </p:spPr>
        <p:txBody>
          <a:bodyPr wrap="square" rtlCol="0">
            <a:spAutoFit/>
          </a:bodyPr>
          <a:lstStyle/>
          <a:p>
            <a:pPr marL="342900" indent="-342900">
              <a:buFont typeface="Courier New" panose="02070309020205020404" pitchFamily="49" charset="0"/>
              <a:buChar char="o"/>
            </a:pPr>
            <a:r>
              <a:rPr lang="nb-NO" sz="2400" dirty="0" err="1" smtClean="0">
                <a:solidFill>
                  <a:schemeClr val="tx1">
                    <a:lumMod val="25000"/>
                    <a:lumOff val="75000"/>
                  </a:schemeClr>
                </a:solidFill>
                <a:latin typeface="+mn-lt"/>
              </a:rPr>
              <a:t>Climate</a:t>
            </a:r>
            <a:r>
              <a:rPr lang="nb-NO" sz="2400" dirty="0" smtClean="0">
                <a:solidFill>
                  <a:schemeClr val="tx1">
                    <a:lumMod val="25000"/>
                    <a:lumOff val="75000"/>
                  </a:schemeClr>
                </a:solidFill>
                <a:latin typeface="+mn-lt"/>
              </a:rPr>
              <a:t> Extremes </a:t>
            </a:r>
            <a:r>
              <a:rPr lang="nb-NO" sz="2400" dirty="0" err="1" smtClean="0">
                <a:solidFill>
                  <a:schemeClr val="tx1">
                    <a:lumMod val="25000"/>
                    <a:lumOff val="75000"/>
                  </a:schemeClr>
                </a:solidFill>
                <a:latin typeface="+mn-lt"/>
              </a:rPr>
              <a:t>on</a:t>
            </a:r>
            <a:r>
              <a:rPr lang="nb-NO" sz="2400" dirty="0" smtClean="0">
                <a:solidFill>
                  <a:schemeClr val="tx1">
                    <a:lumMod val="25000"/>
                    <a:lumOff val="75000"/>
                  </a:schemeClr>
                </a:solidFill>
                <a:latin typeface="+mn-lt"/>
              </a:rPr>
              <a:t> Global </a:t>
            </a:r>
            <a:r>
              <a:rPr lang="nb-NO" sz="2400" dirty="0" err="1" smtClean="0">
                <a:solidFill>
                  <a:schemeClr val="tx1">
                    <a:lumMod val="25000"/>
                    <a:lumOff val="75000"/>
                  </a:schemeClr>
                </a:solidFill>
                <a:latin typeface="+mn-lt"/>
              </a:rPr>
              <a:t>Scale</a:t>
            </a:r>
            <a:endParaRPr lang="nb-NO" sz="2400" dirty="0" smtClean="0">
              <a:solidFill>
                <a:schemeClr val="tx1">
                  <a:lumMod val="25000"/>
                  <a:lumOff val="75000"/>
                </a:schemeClr>
              </a:solidFill>
              <a:latin typeface="+mn-lt"/>
            </a:endParaRPr>
          </a:p>
          <a:p>
            <a:pPr marL="342900" indent="-342900">
              <a:buFont typeface="Courier New" panose="02070309020205020404" pitchFamily="49" charset="0"/>
              <a:buChar char="o"/>
            </a:pPr>
            <a:endParaRPr lang="nb-NO" sz="2400" dirty="0">
              <a:solidFill>
                <a:schemeClr val="tx1">
                  <a:lumMod val="25000"/>
                  <a:lumOff val="75000"/>
                </a:schemeClr>
              </a:solidFill>
              <a:latin typeface="+mn-lt"/>
            </a:endParaRPr>
          </a:p>
          <a:p>
            <a:pPr marL="342900" indent="-342900">
              <a:buFont typeface="Courier New" panose="02070309020205020404" pitchFamily="49" charset="0"/>
              <a:buChar char="o"/>
            </a:pPr>
            <a:r>
              <a:rPr lang="nb-NO" sz="2400" dirty="0" smtClean="0">
                <a:solidFill>
                  <a:schemeClr val="tx1">
                    <a:lumMod val="25000"/>
                    <a:lumOff val="75000"/>
                  </a:schemeClr>
                </a:solidFill>
                <a:latin typeface="+mn-lt"/>
              </a:rPr>
              <a:t>Model Evaluation</a:t>
            </a:r>
          </a:p>
          <a:p>
            <a:pPr marL="342900" indent="-342900">
              <a:buFont typeface="Courier New" panose="02070309020205020404" pitchFamily="49" charset="0"/>
              <a:buChar char="o"/>
            </a:pPr>
            <a:endParaRPr lang="nb-NO" sz="2400" dirty="0">
              <a:solidFill>
                <a:schemeClr val="tx1">
                  <a:lumMod val="25000"/>
                  <a:lumOff val="75000"/>
                </a:schemeClr>
              </a:solidFill>
              <a:latin typeface="+mn-lt"/>
            </a:endParaRPr>
          </a:p>
          <a:p>
            <a:pPr marL="342900" indent="-342900">
              <a:buFont typeface="Courier New" panose="02070309020205020404" pitchFamily="49" charset="0"/>
              <a:buChar char="o"/>
            </a:pPr>
            <a:r>
              <a:rPr lang="nb-NO" sz="2400" dirty="0" err="1">
                <a:solidFill>
                  <a:schemeClr val="tx1">
                    <a:lumMod val="25000"/>
                    <a:lumOff val="75000"/>
                  </a:schemeClr>
                </a:solidFill>
              </a:rPr>
              <a:t>Climate</a:t>
            </a:r>
            <a:r>
              <a:rPr lang="nb-NO" sz="2400" dirty="0">
                <a:solidFill>
                  <a:schemeClr val="tx1">
                    <a:lumMod val="25000"/>
                    <a:lumOff val="75000"/>
                  </a:schemeClr>
                </a:solidFill>
              </a:rPr>
              <a:t> Extremes </a:t>
            </a:r>
            <a:r>
              <a:rPr lang="nb-NO" sz="2400" dirty="0" err="1">
                <a:solidFill>
                  <a:schemeClr val="tx1">
                    <a:lumMod val="25000"/>
                    <a:lumOff val="75000"/>
                  </a:schemeClr>
                </a:solidFill>
              </a:rPr>
              <a:t>on</a:t>
            </a:r>
            <a:r>
              <a:rPr lang="nb-NO" sz="2400" dirty="0">
                <a:solidFill>
                  <a:schemeClr val="tx1">
                    <a:lumMod val="25000"/>
                    <a:lumOff val="75000"/>
                  </a:schemeClr>
                </a:solidFill>
              </a:rPr>
              <a:t> </a:t>
            </a:r>
            <a:r>
              <a:rPr lang="nb-NO" sz="2400" dirty="0" smtClean="0">
                <a:solidFill>
                  <a:schemeClr val="tx1">
                    <a:lumMod val="25000"/>
                    <a:lumOff val="75000"/>
                  </a:schemeClr>
                </a:solidFill>
              </a:rPr>
              <a:t>Regional </a:t>
            </a:r>
            <a:r>
              <a:rPr lang="nb-NO" sz="2400" dirty="0" err="1" smtClean="0">
                <a:solidFill>
                  <a:schemeClr val="tx1">
                    <a:lumMod val="25000"/>
                    <a:lumOff val="75000"/>
                  </a:schemeClr>
                </a:solidFill>
              </a:rPr>
              <a:t>Scale</a:t>
            </a:r>
            <a:endParaRPr lang="nb-NO" sz="2400" dirty="0" smtClean="0">
              <a:solidFill>
                <a:schemeClr val="tx1">
                  <a:lumMod val="25000"/>
                  <a:lumOff val="75000"/>
                </a:schemeClr>
              </a:solidFill>
            </a:endParaRPr>
          </a:p>
          <a:p>
            <a:pPr marL="342900" indent="-342900">
              <a:buFont typeface="Courier New" panose="02070309020205020404" pitchFamily="49" charset="0"/>
              <a:buChar char="o"/>
            </a:pPr>
            <a:endParaRPr lang="nb-NO" sz="2400" dirty="0">
              <a:solidFill>
                <a:schemeClr val="accent5">
                  <a:lumMod val="75000"/>
                  <a:lumOff val="25000"/>
                </a:schemeClr>
              </a:solidFill>
              <a:latin typeface="+mn-lt"/>
            </a:endParaRPr>
          </a:p>
          <a:p>
            <a:pPr marL="342900" indent="-342900">
              <a:buFont typeface="Courier New" panose="02070309020205020404" pitchFamily="49" charset="0"/>
              <a:buChar char="o"/>
            </a:pPr>
            <a:r>
              <a:rPr lang="nb-NO" sz="2400" dirty="0" smtClean="0">
                <a:solidFill>
                  <a:schemeClr val="accent5">
                    <a:lumMod val="75000"/>
                    <a:lumOff val="25000"/>
                  </a:schemeClr>
                </a:solidFill>
                <a:latin typeface="+mn-lt"/>
              </a:rPr>
              <a:t>Statistical </a:t>
            </a:r>
            <a:r>
              <a:rPr lang="nb-NO" sz="2400" dirty="0" err="1" smtClean="0">
                <a:solidFill>
                  <a:schemeClr val="accent5">
                    <a:lumMod val="75000"/>
                    <a:lumOff val="25000"/>
                  </a:schemeClr>
                </a:solidFill>
                <a:latin typeface="+mn-lt"/>
              </a:rPr>
              <a:t>Modeling</a:t>
            </a:r>
            <a:r>
              <a:rPr lang="nb-NO" sz="2400" dirty="0" smtClean="0">
                <a:solidFill>
                  <a:schemeClr val="accent5">
                    <a:lumMod val="75000"/>
                    <a:lumOff val="25000"/>
                  </a:schemeClr>
                </a:solidFill>
                <a:latin typeface="+mn-lt"/>
              </a:rPr>
              <a:t> </a:t>
            </a:r>
            <a:r>
              <a:rPr lang="nb-NO" sz="2400" dirty="0" err="1" smtClean="0">
                <a:solidFill>
                  <a:schemeClr val="accent5">
                    <a:lumMod val="75000"/>
                    <a:lumOff val="25000"/>
                  </a:schemeClr>
                </a:solidFill>
                <a:latin typeface="+mn-lt"/>
              </a:rPr>
              <a:t>incorporating</a:t>
            </a:r>
            <a:r>
              <a:rPr lang="nb-NO" sz="2400" dirty="0" smtClean="0">
                <a:solidFill>
                  <a:schemeClr val="accent5">
                    <a:lumMod val="75000"/>
                    <a:lumOff val="25000"/>
                  </a:schemeClr>
                </a:solidFill>
                <a:latin typeface="+mn-lt"/>
              </a:rPr>
              <a:t> </a:t>
            </a:r>
            <a:r>
              <a:rPr lang="nb-NO" sz="2400" dirty="0" err="1">
                <a:solidFill>
                  <a:schemeClr val="accent5">
                    <a:lumMod val="75000"/>
                    <a:lumOff val="25000"/>
                  </a:schemeClr>
                </a:solidFill>
                <a:latin typeface="+mn-lt"/>
              </a:rPr>
              <a:t>U</a:t>
            </a:r>
            <a:r>
              <a:rPr lang="nb-NO" sz="2400" dirty="0" err="1" smtClean="0">
                <a:solidFill>
                  <a:schemeClr val="accent5">
                    <a:lumMod val="75000"/>
                    <a:lumOff val="25000"/>
                  </a:schemeClr>
                </a:solidFill>
                <a:latin typeface="+mn-lt"/>
              </a:rPr>
              <a:t>ncertainty</a:t>
            </a:r>
            <a:endParaRPr lang="nb-NO" sz="2400" dirty="0">
              <a:solidFill>
                <a:schemeClr val="accent5">
                  <a:lumMod val="75000"/>
                  <a:lumOff val="25000"/>
                </a:schemeClr>
              </a:solidFill>
              <a:latin typeface="+mn-lt"/>
            </a:endParaRPr>
          </a:p>
          <a:p>
            <a:r>
              <a:rPr lang="nb-NO" sz="2400" dirty="0" smtClean="0">
                <a:solidFill>
                  <a:schemeClr val="accent5">
                    <a:lumMod val="75000"/>
                    <a:lumOff val="25000"/>
                  </a:schemeClr>
                </a:solidFill>
                <a:latin typeface="+mn-lt"/>
              </a:rPr>
              <a:t> 	</a:t>
            </a:r>
          </a:p>
          <a:p>
            <a:pPr marL="342900" indent="-342900">
              <a:buFont typeface="Courier New" panose="02070309020205020404" pitchFamily="49" charset="0"/>
              <a:buChar char="o"/>
            </a:pPr>
            <a:r>
              <a:rPr lang="nb-NO" sz="2400" dirty="0" smtClean="0">
                <a:solidFill>
                  <a:schemeClr val="tx1">
                    <a:lumMod val="25000"/>
                    <a:lumOff val="75000"/>
                  </a:schemeClr>
                </a:solidFill>
                <a:latin typeface="+mn-lt"/>
              </a:rPr>
              <a:t>Outlook: </a:t>
            </a:r>
            <a:r>
              <a:rPr lang="nb-NO" sz="2400" dirty="0" err="1" smtClean="0">
                <a:solidFill>
                  <a:schemeClr val="tx1">
                    <a:lumMod val="25000"/>
                    <a:lumOff val="75000"/>
                  </a:schemeClr>
                </a:solidFill>
                <a:latin typeface="+mn-lt"/>
              </a:rPr>
              <a:t>Decision-making</a:t>
            </a:r>
            <a:r>
              <a:rPr lang="nb-NO" sz="2400" dirty="0" smtClean="0">
                <a:solidFill>
                  <a:schemeClr val="tx1">
                    <a:lumMod val="25000"/>
                    <a:lumOff val="75000"/>
                  </a:schemeClr>
                </a:solidFill>
                <a:latin typeface="+mn-lt"/>
              </a:rPr>
              <a:t> under </a:t>
            </a:r>
            <a:r>
              <a:rPr lang="nb-NO" sz="2400" dirty="0" err="1">
                <a:solidFill>
                  <a:schemeClr val="tx1">
                    <a:lumMod val="25000"/>
                    <a:lumOff val="75000"/>
                  </a:schemeClr>
                </a:solidFill>
                <a:latin typeface="+mn-lt"/>
              </a:rPr>
              <a:t>U</a:t>
            </a:r>
            <a:r>
              <a:rPr lang="nb-NO" sz="2400" dirty="0" err="1" smtClean="0">
                <a:solidFill>
                  <a:schemeClr val="tx1">
                    <a:lumMod val="25000"/>
                    <a:lumOff val="75000"/>
                  </a:schemeClr>
                </a:solidFill>
                <a:latin typeface="+mn-lt"/>
              </a:rPr>
              <a:t>ncertainty</a:t>
            </a:r>
            <a:r>
              <a:rPr lang="nb-NO" sz="2400" dirty="0" smtClean="0">
                <a:solidFill>
                  <a:schemeClr val="tx1">
                    <a:lumMod val="25000"/>
                    <a:lumOff val="75000"/>
                  </a:schemeClr>
                </a:solidFill>
                <a:latin typeface="+mn-lt"/>
              </a:rPr>
              <a:t> </a:t>
            </a:r>
          </a:p>
          <a:p>
            <a:endParaRPr lang="nb-NO" sz="2400" dirty="0" smtClean="0">
              <a:solidFill>
                <a:schemeClr val="tx1">
                  <a:lumMod val="25000"/>
                  <a:lumOff val="75000"/>
                </a:schemeClr>
              </a:solidFill>
              <a:latin typeface="+mn-lt"/>
            </a:endParaRPr>
          </a:p>
          <a:p>
            <a:endParaRPr lang="en-US" sz="2400" dirty="0">
              <a:solidFill>
                <a:schemeClr val="accent5">
                  <a:lumMod val="75000"/>
                  <a:lumOff val="25000"/>
                </a:schemeClr>
              </a:solidFill>
              <a:latin typeface="+mn-lt"/>
            </a:endParaRPr>
          </a:p>
        </p:txBody>
      </p:sp>
    </p:spTree>
    <p:extLst>
      <p:ext uri="{BB962C8B-B14F-4D97-AF65-F5344CB8AC3E}">
        <p14:creationId xmlns:p14="http://schemas.microsoft.com/office/powerpoint/2010/main" val="3503986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7070" y="-27384"/>
            <a:ext cx="4894970" cy="369332"/>
          </a:xfrm>
          <a:prstGeom prst="rect">
            <a:avLst/>
          </a:prstGeom>
          <a:noFill/>
        </p:spPr>
        <p:txBody>
          <a:bodyPr wrap="square" rtlCol="0">
            <a:spAutoFit/>
          </a:bodyPr>
          <a:lstStyle/>
          <a:p>
            <a:r>
              <a:rPr lang="nb-NO" dirty="0" smtClean="0">
                <a:solidFill>
                  <a:schemeClr val="tx2">
                    <a:lumMod val="75000"/>
                  </a:schemeClr>
                </a:solidFill>
              </a:rPr>
              <a:t>4</a:t>
            </a:r>
            <a:r>
              <a:rPr lang="nb-NO" dirty="0" smtClean="0">
                <a:solidFill>
                  <a:schemeClr val="tx2">
                    <a:lumMod val="75000"/>
                  </a:schemeClr>
                </a:solidFill>
              </a:rPr>
              <a:t>. </a:t>
            </a:r>
            <a:r>
              <a:rPr lang="nb-NO" dirty="0">
                <a:solidFill>
                  <a:schemeClr val="tx2">
                    <a:lumMod val="75000"/>
                  </a:schemeClr>
                </a:solidFill>
              </a:rPr>
              <a:t>Statistical </a:t>
            </a:r>
            <a:r>
              <a:rPr lang="nb-NO" dirty="0" err="1">
                <a:solidFill>
                  <a:schemeClr val="tx2">
                    <a:lumMod val="75000"/>
                  </a:schemeClr>
                </a:solidFill>
              </a:rPr>
              <a:t>Modeling</a:t>
            </a:r>
            <a:r>
              <a:rPr lang="nb-NO" dirty="0">
                <a:solidFill>
                  <a:schemeClr val="tx2">
                    <a:lumMod val="75000"/>
                  </a:schemeClr>
                </a:solidFill>
              </a:rPr>
              <a:t> </a:t>
            </a:r>
            <a:r>
              <a:rPr lang="nb-NO" dirty="0" err="1">
                <a:solidFill>
                  <a:schemeClr val="tx2">
                    <a:lumMod val="75000"/>
                  </a:schemeClr>
                </a:solidFill>
              </a:rPr>
              <a:t>incorporating</a:t>
            </a:r>
            <a:r>
              <a:rPr lang="nb-NO" dirty="0">
                <a:solidFill>
                  <a:schemeClr val="tx2">
                    <a:lumMod val="75000"/>
                  </a:schemeClr>
                </a:solidFill>
              </a:rPr>
              <a:t> </a:t>
            </a:r>
            <a:r>
              <a:rPr lang="nb-NO" dirty="0" err="1" smtClean="0">
                <a:solidFill>
                  <a:schemeClr val="tx2">
                    <a:lumMod val="75000"/>
                  </a:schemeClr>
                </a:solidFill>
              </a:rPr>
              <a:t>Uncertainty</a:t>
            </a:r>
            <a:endParaRPr lang="nb-NO" dirty="0">
              <a:solidFill>
                <a:schemeClr val="tx2">
                  <a:lumMod val="75000"/>
                </a:schemeClr>
              </a:solidFill>
            </a:endParaRPr>
          </a:p>
        </p:txBody>
      </p:sp>
      <p:sp>
        <p:nvSpPr>
          <p:cNvPr id="11" name="Straight Connector 10"/>
          <p:cNvSpPr/>
          <p:nvPr/>
        </p:nvSpPr>
        <p:spPr>
          <a:xfrm>
            <a:off x="2302546" y="2664977"/>
            <a:ext cx="2129400" cy="12600"/>
          </a:xfrm>
          <a:prstGeom prst="line">
            <a:avLst/>
          </a:prstGeom>
          <a:noFill/>
          <a:ln w="54720">
            <a:solidFill>
              <a:srgbClr val="C0C0C0"/>
            </a:solidFill>
            <a:prstDash val="solid"/>
            <a:tailEnd type="arrow"/>
          </a:ln>
        </p:spPr>
        <p:txBody>
          <a:bodyPr vert="horz" wrap="none" lIns="117360" tIns="72360" rIns="117360" bIns="7236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mn-lt"/>
              <a:ea typeface="DejaVu Sans" pitchFamily="2"/>
              <a:cs typeface="DejaVu Sans" pitchFamily="2"/>
            </a:endParaRPr>
          </a:p>
        </p:txBody>
      </p:sp>
      <p:sp>
        <p:nvSpPr>
          <p:cNvPr id="13" name="Straight Connector 12"/>
          <p:cNvSpPr/>
          <p:nvPr/>
        </p:nvSpPr>
        <p:spPr>
          <a:xfrm>
            <a:off x="2302546" y="3782837"/>
            <a:ext cx="2129400" cy="12600"/>
          </a:xfrm>
          <a:prstGeom prst="line">
            <a:avLst/>
          </a:prstGeom>
          <a:noFill/>
          <a:ln w="54720">
            <a:solidFill>
              <a:srgbClr val="C0C0C0"/>
            </a:solidFill>
            <a:prstDash val="solid"/>
            <a:tailEnd type="arrow"/>
          </a:ln>
        </p:spPr>
        <p:txBody>
          <a:bodyPr vert="horz" wrap="none" lIns="117360" tIns="72360" rIns="117360" bIns="7236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mn-lt"/>
              <a:ea typeface="DejaVu Sans" pitchFamily="2"/>
              <a:cs typeface="DejaVu Sans" pitchFamily="2"/>
            </a:endParaRPr>
          </a:p>
        </p:txBody>
      </p:sp>
      <p:sp>
        <p:nvSpPr>
          <p:cNvPr id="14" name="TextBox 13"/>
          <p:cNvSpPr txBox="1"/>
          <p:nvPr/>
        </p:nvSpPr>
        <p:spPr>
          <a:xfrm>
            <a:off x="2660110" y="1336640"/>
            <a:ext cx="2852041" cy="372687"/>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600"/>
            </a:pPr>
            <a:r>
              <a:rPr lang="de-DE" sz="1800" b="1" i="0" u="none" strike="noStrike" kern="1200" dirty="0">
                <a:ln>
                  <a:noFill/>
                </a:ln>
                <a:solidFill>
                  <a:schemeClr val="accent2">
                    <a:lumMod val="75000"/>
                  </a:schemeClr>
                </a:solidFill>
                <a:latin typeface="+mn-lt"/>
                <a:ea typeface="DejaVu Sans" pitchFamily="2"/>
                <a:cs typeface="DejaVu Sans" pitchFamily="2"/>
              </a:rPr>
              <a:t>Modes </a:t>
            </a:r>
            <a:r>
              <a:rPr lang="de-DE" sz="1800" b="1" i="0" u="none" strike="noStrike" kern="1200" dirty="0" err="1">
                <a:ln>
                  <a:noFill/>
                </a:ln>
                <a:solidFill>
                  <a:schemeClr val="accent2">
                    <a:lumMod val="75000"/>
                  </a:schemeClr>
                </a:solidFill>
                <a:latin typeface="+mn-lt"/>
                <a:ea typeface="DejaVu Sans" pitchFamily="2"/>
                <a:cs typeface="DejaVu Sans" pitchFamily="2"/>
              </a:rPr>
              <a:t>of</a:t>
            </a:r>
            <a:r>
              <a:rPr lang="de-DE" sz="1800" b="1" i="0" u="none" strike="noStrike" kern="1200" dirty="0">
                <a:ln>
                  <a:noFill/>
                </a:ln>
                <a:solidFill>
                  <a:schemeClr val="accent2">
                    <a:lumMod val="75000"/>
                  </a:schemeClr>
                </a:solidFill>
                <a:latin typeface="+mn-lt"/>
                <a:ea typeface="DejaVu Sans" pitchFamily="2"/>
                <a:cs typeface="DejaVu Sans" pitchFamily="2"/>
              </a:rPr>
              <a:t> </a:t>
            </a:r>
            <a:r>
              <a:rPr lang="de-DE" sz="1800" b="1" i="0" u="none" strike="noStrike" kern="1200" dirty="0" err="1">
                <a:ln>
                  <a:noFill/>
                </a:ln>
                <a:solidFill>
                  <a:schemeClr val="accent2">
                    <a:lumMod val="75000"/>
                  </a:schemeClr>
                </a:solidFill>
                <a:latin typeface="+mn-lt"/>
                <a:ea typeface="DejaVu Sans" pitchFamily="2"/>
                <a:cs typeface="DejaVu Sans" pitchFamily="2"/>
              </a:rPr>
              <a:t>climate</a:t>
            </a:r>
            <a:r>
              <a:rPr lang="de-DE" sz="1800" b="1" i="0" u="none" strike="noStrike" kern="1200" dirty="0">
                <a:ln>
                  <a:noFill/>
                </a:ln>
                <a:solidFill>
                  <a:schemeClr val="accent2">
                    <a:lumMod val="75000"/>
                  </a:schemeClr>
                </a:solidFill>
                <a:latin typeface="+mn-lt"/>
                <a:ea typeface="DejaVu Sans" pitchFamily="2"/>
                <a:cs typeface="DejaVu Sans" pitchFamily="2"/>
              </a:rPr>
              <a:t> </a:t>
            </a:r>
            <a:r>
              <a:rPr lang="de-DE" sz="1800" b="1" i="0" u="none" strike="noStrike" kern="1200" dirty="0" err="1" smtClean="0">
                <a:ln>
                  <a:noFill/>
                </a:ln>
                <a:solidFill>
                  <a:schemeClr val="accent2">
                    <a:lumMod val="75000"/>
                  </a:schemeClr>
                </a:solidFill>
                <a:latin typeface="+mn-lt"/>
                <a:ea typeface="DejaVu Sans" pitchFamily="2"/>
                <a:cs typeface="DejaVu Sans" pitchFamily="2"/>
              </a:rPr>
              <a:t>variability</a:t>
            </a:r>
            <a:endParaRPr lang="de-DE" sz="1800" b="1" i="0" u="none" strike="noStrike" kern="1200" dirty="0">
              <a:ln>
                <a:noFill/>
              </a:ln>
              <a:solidFill>
                <a:schemeClr val="accent2">
                  <a:lumMod val="75000"/>
                </a:schemeClr>
              </a:solidFill>
              <a:latin typeface="+mn-lt"/>
              <a:ea typeface="DejaVu Sans" pitchFamily="2"/>
              <a:cs typeface="DejaVu Sans" pitchFamily="2"/>
            </a:endParaRPr>
          </a:p>
        </p:txBody>
      </p:sp>
      <p:sp>
        <p:nvSpPr>
          <p:cNvPr id="15" name="Straight Connector 14"/>
          <p:cNvSpPr/>
          <p:nvPr/>
        </p:nvSpPr>
        <p:spPr>
          <a:xfrm flipH="1" flipV="1">
            <a:off x="2315086" y="4209692"/>
            <a:ext cx="1600200" cy="1600199"/>
          </a:xfrm>
          <a:prstGeom prst="line">
            <a:avLst/>
          </a:prstGeom>
          <a:noFill/>
          <a:ln w="43815">
            <a:solidFill>
              <a:srgbClr val="FF6633"/>
            </a:solidFill>
            <a:prstDash val="solid"/>
            <a:tailEnd type="arrow"/>
          </a:ln>
        </p:spPr>
        <p:txBody>
          <a:bodyPr vert="horz" wrap="none" lIns="108360" tIns="63360" rIns="108360" bIns="6336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mn-lt"/>
              <a:ea typeface="DejaVu Sans" pitchFamily="2"/>
              <a:cs typeface="DejaVu Sans" pitchFamily="2"/>
            </a:endParaRPr>
          </a:p>
        </p:txBody>
      </p:sp>
      <p:sp>
        <p:nvSpPr>
          <p:cNvPr id="16" name="TextBox 15"/>
          <p:cNvSpPr txBox="1"/>
          <p:nvPr/>
        </p:nvSpPr>
        <p:spPr>
          <a:xfrm>
            <a:off x="3464496" y="5788610"/>
            <a:ext cx="4247358" cy="372687"/>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800"/>
            </a:pPr>
            <a:r>
              <a:rPr lang="de-DE" sz="1800" b="1" i="0" u="none" strike="noStrike" kern="1200" dirty="0" smtClean="0">
                <a:ln>
                  <a:noFill/>
                </a:ln>
                <a:solidFill>
                  <a:srgbClr val="FF6633"/>
                </a:solidFill>
                <a:latin typeface="+mn-lt"/>
                <a:ea typeface="DejaVu Sans" pitchFamily="2"/>
                <a:cs typeface="DejaVu Sans" pitchFamily="2"/>
              </a:rPr>
              <a:t>Aerosols/Short-</a:t>
            </a:r>
            <a:r>
              <a:rPr lang="de-DE" sz="1800" b="1" i="0" u="none" strike="noStrike" kern="1200" dirty="0" err="1" smtClean="0">
                <a:ln>
                  <a:noFill/>
                </a:ln>
                <a:solidFill>
                  <a:srgbClr val="FF6633"/>
                </a:solidFill>
                <a:latin typeface="+mn-lt"/>
                <a:ea typeface="DejaVu Sans" pitchFamily="2"/>
                <a:cs typeface="DejaVu Sans" pitchFamily="2"/>
              </a:rPr>
              <a:t>lived</a:t>
            </a:r>
            <a:r>
              <a:rPr lang="de-DE" sz="1800" b="1" i="0" u="none" strike="noStrike" kern="1200" dirty="0" smtClean="0">
                <a:ln>
                  <a:noFill/>
                </a:ln>
                <a:solidFill>
                  <a:srgbClr val="FF6633"/>
                </a:solidFill>
                <a:latin typeface="+mn-lt"/>
                <a:ea typeface="DejaVu Sans" pitchFamily="2"/>
                <a:cs typeface="DejaVu Sans" pitchFamily="2"/>
              </a:rPr>
              <a:t> </a:t>
            </a:r>
            <a:r>
              <a:rPr lang="de-DE" sz="1800" b="1" i="0" u="none" strike="noStrike" kern="1200" dirty="0" err="1">
                <a:ln>
                  <a:noFill/>
                </a:ln>
                <a:solidFill>
                  <a:srgbClr val="FF6633"/>
                </a:solidFill>
                <a:latin typeface="+mn-lt"/>
                <a:ea typeface="DejaVu Sans" pitchFamily="2"/>
                <a:cs typeface="DejaVu Sans" pitchFamily="2"/>
              </a:rPr>
              <a:t>climate</a:t>
            </a:r>
            <a:r>
              <a:rPr lang="de-DE" sz="1800" b="1" i="0" u="none" strike="noStrike" kern="1200" dirty="0">
                <a:ln>
                  <a:noFill/>
                </a:ln>
                <a:solidFill>
                  <a:srgbClr val="FF6633"/>
                </a:solidFill>
                <a:latin typeface="+mn-lt"/>
                <a:ea typeface="DejaVu Sans" pitchFamily="2"/>
                <a:cs typeface="DejaVu Sans" pitchFamily="2"/>
              </a:rPr>
              <a:t> </a:t>
            </a:r>
            <a:r>
              <a:rPr lang="de-DE" sz="1800" b="1" i="0" u="none" strike="noStrike" kern="1200" dirty="0" err="1">
                <a:ln>
                  <a:noFill/>
                </a:ln>
                <a:solidFill>
                  <a:srgbClr val="FF6633"/>
                </a:solidFill>
                <a:latin typeface="+mn-lt"/>
                <a:ea typeface="DejaVu Sans" pitchFamily="2"/>
                <a:cs typeface="DejaVu Sans" pitchFamily="2"/>
              </a:rPr>
              <a:t>forcers</a:t>
            </a:r>
            <a:r>
              <a:rPr lang="de-DE" sz="1800" b="1" i="0" u="none" strike="noStrike" kern="1200" dirty="0">
                <a:ln>
                  <a:noFill/>
                </a:ln>
                <a:solidFill>
                  <a:srgbClr val="FF6633"/>
                </a:solidFill>
                <a:latin typeface="+mn-lt"/>
                <a:ea typeface="DejaVu Sans" pitchFamily="2"/>
                <a:cs typeface="DejaVu Sans" pitchFamily="2"/>
              </a:rPr>
              <a:t> (SLCF)</a:t>
            </a:r>
          </a:p>
        </p:txBody>
      </p:sp>
      <p:sp>
        <p:nvSpPr>
          <p:cNvPr id="17" name="TextBox 16"/>
          <p:cNvSpPr txBox="1"/>
          <p:nvPr/>
        </p:nvSpPr>
        <p:spPr>
          <a:xfrm>
            <a:off x="344276" y="5809891"/>
            <a:ext cx="1958270" cy="372687"/>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800"/>
            </a:pPr>
            <a:r>
              <a:rPr lang="de-DE" sz="1800" b="1" i="0" u="none" strike="noStrike" kern="1200" dirty="0" err="1">
                <a:ln>
                  <a:noFill/>
                </a:ln>
                <a:solidFill>
                  <a:schemeClr val="tx2">
                    <a:lumMod val="50000"/>
                  </a:schemeClr>
                </a:solidFill>
                <a:latin typeface="+mn-lt"/>
                <a:ea typeface="DejaVu Sans" pitchFamily="2"/>
                <a:cs typeface="DejaVu Sans" pitchFamily="2"/>
              </a:rPr>
              <a:t>Greenhouse</a:t>
            </a:r>
            <a:r>
              <a:rPr lang="de-DE" sz="1800" b="1" i="0" u="none" strike="noStrike" kern="1200" dirty="0">
                <a:ln>
                  <a:noFill/>
                </a:ln>
                <a:solidFill>
                  <a:schemeClr val="tx2">
                    <a:lumMod val="50000"/>
                  </a:schemeClr>
                </a:solidFill>
                <a:latin typeface="+mn-lt"/>
                <a:ea typeface="DejaVu Sans" pitchFamily="2"/>
                <a:cs typeface="DejaVu Sans" pitchFamily="2"/>
              </a:rPr>
              <a:t> </a:t>
            </a:r>
            <a:r>
              <a:rPr lang="de-DE" sz="1800" b="1" i="0" u="none" strike="noStrike" kern="1200" dirty="0" smtClean="0">
                <a:ln>
                  <a:noFill/>
                </a:ln>
                <a:solidFill>
                  <a:schemeClr val="tx2">
                    <a:lumMod val="50000"/>
                  </a:schemeClr>
                </a:solidFill>
                <a:latin typeface="+mn-lt"/>
                <a:ea typeface="DejaVu Sans" pitchFamily="2"/>
                <a:cs typeface="DejaVu Sans" pitchFamily="2"/>
              </a:rPr>
              <a:t>Gases</a:t>
            </a:r>
            <a:endParaRPr lang="de-DE" sz="1800" b="1" i="0" u="none" strike="noStrike" kern="1200" dirty="0">
              <a:ln>
                <a:noFill/>
              </a:ln>
              <a:solidFill>
                <a:schemeClr val="tx2">
                  <a:lumMod val="50000"/>
                </a:schemeClr>
              </a:solidFill>
              <a:latin typeface="+mn-lt"/>
              <a:ea typeface="DejaVu Sans" pitchFamily="2"/>
              <a:cs typeface="DejaVu Sans" pitchFamily="2"/>
            </a:endParaRPr>
          </a:p>
        </p:txBody>
      </p:sp>
      <p:sp>
        <p:nvSpPr>
          <p:cNvPr id="18" name="TextBox 17"/>
          <p:cNvSpPr txBox="1"/>
          <p:nvPr/>
        </p:nvSpPr>
        <p:spPr>
          <a:xfrm>
            <a:off x="5889254" y="1958177"/>
            <a:ext cx="2156209" cy="372687"/>
          </a:xfrm>
          <a:prstGeom prst="rect">
            <a:avLst/>
          </a:prstGeom>
          <a:solidFill>
            <a:srgbClr val="FFFFFF"/>
          </a:solid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1800"/>
            </a:pPr>
            <a:r>
              <a:rPr lang="de-DE" sz="1800" b="1" i="0" u="none" strike="noStrike" kern="1200" dirty="0" err="1">
                <a:ln>
                  <a:noFill/>
                </a:ln>
                <a:latin typeface="+mn-lt"/>
                <a:ea typeface="DejaVu Sans" pitchFamily="2"/>
                <a:cs typeface="DejaVu Sans" pitchFamily="2"/>
              </a:rPr>
              <a:t>Changes</a:t>
            </a:r>
            <a:r>
              <a:rPr lang="de-DE" sz="1800" b="1" i="0" u="none" strike="noStrike" kern="1200" dirty="0">
                <a:ln>
                  <a:noFill/>
                </a:ln>
                <a:latin typeface="+mn-lt"/>
                <a:ea typeface="DejaVu Sans" pitchFamily="2"/>
                <a:cs typeface="DejaVu Sans" pitchFamily="2"/>
              </a:rPr>
              <a:t> in Extremes</a:t>
            </a:r>
          </a:p>
        </p:txBody>
      </p:sp>
      <p:grpSp>
        <p:nvGrpSpPr>
          <p:cNvPr id="19" name="First bellcurve group"/>
          <p:cNvGrpSpPr/>
          <p:nvPr/>
        </p:nvGrpSpPr>
        <p:grpSpPr>
          <a:xfrm>
            <a:off x="4978660" y="2451393"/>
            <a:ext cx="3706111" cy="2162240"/>
            <a:chOff x="5090541" y="2043113"/>
            <a:chExt cx="3706111" cy="2162240"/>
          </a:xfrm>
        </p:grpSpPr>
        <p:pic>
          <p:nvPicPr>
            <p:cNvPr id="20" name="First bellcurve"/>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090541" y="2043113"/>
              <a:ext cx="3706111" cy="1758227"/>
            </a:xfrm>
            <a:prstGeom prst="rect">
              <a:avLst/>
            </a:prstGeom>
          </p:spPr>
        </p:pic>
        <p:grpSp>
          <p:nvGrpSpPr>
            <p:cNvPr id="21" name="ColdAverageHot"/>
            <p:cNvGrpSpPr/>
            <p:nvPr/>
          </p:nvGrpSpPr>
          <p:grpSpPr>
            <a:xfrm>
              <a:off x="5508704" y="3796578"/>
              <a:ext cx="2869784" cy="408775"/>
              <a:chOff x="5508704" y="3796578"/>
              <a:chExt cx="2869784" cy="408775"/>
            </a:xfrm>
          </p:grpSpPr>
          <p:sp>
            <p:nvSpPr>
              <p:cNvPr id="22" name="TextBox 21"/>
              <p:cNvSpPr txBox="1"/>
              <p:nvPr/>
            </p:nvSpPr>
            <p:spPr>
              <a:xfrm>
                <a:off x="5508704" y="3836021"/>
                <a:ext cx="639336" cy="369332"/>
              </a:xfrm>
              <a:prstGeom prst="rect">
                <a:avLst/>
              </a:prstGeom>
              <a:noFill/>
              <a:ln>
                <a:noFill/>
              </a:ln>
            </p:spPr>
            <p:txBody>
              <a:bodyPr wrap="square" rtlCol="0">
                <a:spAutoFit/>
              </a:bodyPr>
              <a:lstStyle/>
              <a:p>
                <a:pPr algn="r" rtl="1"/>
                <a:r>
                  <a:rPr lang="en-NZ" dirty="0" smtClean="0"/>
                  <a:t>Cold</a:t>
                </a:r>
                <a:endParaRPr lang="en-NZ" dirty="0"/>
              </a:p>
            </p:txBody>
          </p:sp>
          <p:sp>
            <p:nvSpPr>
              <p:cNvPr id="24" name="TextBox 23"/>
              <p:cNvSpPr txBox="1"/>
              <p:nvPr/>
            </p:nvSpPr>
            <p:spPr>
              <a:xfrm>
                <a:off x="6430743" y="3836021"/>
                <a:ext cx="1025706" cy="369332"/>
              </a:xfrm>
              <a:prstGeom prst="rect">
                <a:avLst/>
              </a:prstGeom>
              <a:noFill/>
              <a:ln>
                <a:noFill/>
              </a:ln>
            </p:spPr>
            <p:txBody>
              <a:bodyPr wrap="square" rtlCol="0">
                <a:spAutoFit/>
              </a:bodyPr>
              <a:lstStyle/>
              <a:p>
                <a:pPr algn="ctr" rtl="1"/>
                <a:r>
                  <a:rPr lang="en-NZ" dirty="0" smtClean="0"/>
                  <a:t>Average</a:t>
                </a:r>
                <a:endParaRPr lang="en-NZ" dirty="0"/>
              </a:p>
            </p:txBody>
          </p:sp>
          <p:sp>
            <p:nvSpPr>
              <p:cNvPr id="26" name="TextBox 25"/>
              <p:cNvSpPr txBox="1"/>
              <p:nvPr/>
            </p:nvSpPr>
            <p:spPr>
              <a:xfrm>
                <a:off x="7739152" y="3836021"/>
                <a:ext cx="639336" cy="369332"/>
              </a:xfrm>
              <a:prstGeom prst="rect">
                <a:avLst/>
              </a:prstGeom>
              <a:noFill/>
              <a:ln>
                <a:noFill/>
              </a:ln>
            </p:spPr>
            <p:txBody>
              <a:bodyPr wrap="square" rtlCol="0">
                <a:spAutoFit/>
              </a:bodyPr>
              <a:lstStyle/>
              <a:p>
                <a:pPr algn="l" rtl="1"/>
                <a:r>
                  <a:rPr lang="en-NZ" dirty="0" smtClean="0"/>
                  <a:t>Hot</a:t>
                </a:r>
                <a:endParaRPr lang="en-NZ" dirty="0"/>
              </a:p>
            </p:txBody>
          </p:sp>
          <p:cxnSp>
            <p:nvCxnSpPr>
              <p:cNvPr id="27" name="Straight Connector 26"/>
              <p:cNvCxnSpPr/>
              <p:nvPr/>
            </p:nvCxnSpPr>
            <p:spPr>
              <a:xfrm flipV="1">
                <a:off x="6945848" y="3796578"/>
                <a:ext cx="0" cy="88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4" name="Second bellcurve group"/>
          <p:cNvGrpSpPr/>
          <p:nvPr/>
        </p:nvGrpSpPr>
        <p:grpSpPr>
          <a:xfrm>
            <a:off x="4978660" y="2348205"/>
            <a:ext cx="4051657" cy="1861415"/>
            <a:chOff x="5090541" y="1939925"/>
            <a:chExt cx="4051657" cy="1861415"/>
          </a:xfrm>
        </p:grpSpPr>
        <p:pic>
          <p:nvPicPr>
            <p:cNvPr id="35" name="Second bellcurve"/>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090541" y="2044540"/>
              <a:ext cx="3704400" cy="1756800"/>
            </a:xfrm>
            <a:prstGeom prst="rect">
              <a:avLst/>
            </a:prstGeom>
          </p:spPr>
        </p:pic>
        <p:sp>
          <p:nvSpPr>
            <p:cNvPr id="36" name="TextBox 35"/>
            <p:cNvSpPr txBox="1"/>
            <p:nvPr/>
          </p:nvSpPr>
          <p:spPr>
            <a:xfrm>
              <a:off x="5508704" y="2406185"/>
              <a:ext cx="718851" cy="387798"/>
            </a:xfrm>
            <a:prstGeom prst="rect">
              <a:avLst/>
            </a:prstGeom>
            <a:noFill/>
          </p:spPr>
          <p:txBody>
            <a:bodyPr wrap="none" rtlCol="0">
              <a:spAutoFit/>
            </a:bodyPr>
            <a:lstStyle/>
            <a:p>
              <a:pPr algn="r" rtl="1">
                <a:lnSpc>
                  <a:spcPct val="80000"/>
                </a:lnSpc>
              </a:pPr>
              <a:r>
                <a:rPr lang="en-NZ" sz="1200" dirty="0" smtClean="0"/>
                <a:t>Previous</a:t>
              </a:r>
            </a:p>
            <a:p>
              <a:pPr algn="r" rtl="1">
                <a:lnSpc>
                  <a:spcPct val="80000"/>
                </a:lnSpc>
              </a:pPr>
              <a:r>
                <a:rPr lang="en-NZ" sz="1200" dirty="0" smtClean="0"/>
                <a:t>climate</a:t>
              </a:r>
              <a:endParaRPr lang="en-NZ" sz="1200" dirty="0"/>
            </a:p>
          </p:txBody>
        </p:sp>
        <p:sp>
          <p:nvSpPr>
            <p:cNvPr id="37" name="TextBox 36"/>
            <p:cNvSpPr txBox="1"/>
            <p:nvPr/>
          </p:nvSpPr>
          <p:spPr>
            <a:xfrm>
              <a:off x="5156460" y="2947609"/>
              <a:ext cx="704488" cy="535531"/>
            </a:xfrm>
            <a:prstGeom prst="rect">
              <a:avLst/>
            </a:prstGeom>
            <a:noFill/>
          </p:spPr>
          <p:txBody>
            <a:bodyPr wrap="none" rtlCol="0">
              <a:spAutoFit/>
            </a:bodyPr>
            <a:lstStyle/>
            <a:p>
              <a:pPr algn="ctr" rtl="1">
                <a:lnSpc>
                  <a:spcPct val="80000"/>
                </a:lnSpc>
              </a:pPr>
              <a:r>
                <a:rPr lang="en-NZ" sz="1200" dirty="0" smtClean="0"/>
                <a:t>Less</a:t>
              </a:r>
              <a:br>
                <a:rPr lang="en-NZ" sz="1200" dirty="0" smtClean="0"/>
              </a:br>
              <a:r>
                <a:rPr lang="en-NZ" sz="1200" dirty="0" smtClean="0">
                  <a:solidFill>
                    <a:srgbClr val="8BCDF3"/>
                  </a:solidFill>
                </a:rPr>
                <a:t>cold</a:t>
              </a:r>
              <a:r>
                <a:rPr lang="en-NZ" sz="1200" dirty="0" smtClean="0"/>
                <a:t/>
              </a:r>
              <a:br>
                <a:rPr lang="en-NZ" sz="1200" dirty="0" smtClean="0"/>
              </a:br>
              <a:r>
                <a:rPr lang="en-NZ" sz="1200" dirty="0" smtClean="0"/>
                <a:t>weather</a:t>
              </a:r>
              <a:endParaRPr lang="en-NZ" sz="1200" dirty="0"/>
            </a:p>
          </p:txBody>
        </p:sp>
        <p:sp>
          <p:nvSpPr>
            <p:cNvPr id="38" name="TextBox 37"/>
            <p:cNvSpPr txBox="1"/>
            <p:nvPr/>
          </p:nvSpPr>
          <p:spPr>
            <a:xfrm>
              <a:off x="6810740" y="3260328"/>
              <a:ext cx="643253" cy="391517"/>
            </a:xfrm>
            <a:prstGeom prst="rect">
              <a:avLst/>
            </a:prstGeom>
            <a:noFill/>
          </p:spPr>
          <p:txBody>
            <a:bodyPr wrap="none" rtlCol="0">
              <a:spAutoFit/>
            </a:bodyPr>
            <a:lstStyle/>
            <a:p>
              <a:pPr algn="ctr" rtl="1">
                <a:lnSpc>
                  <a:spcPct val="80000"/>
                </a:lnSpc>
              </a:pPr>
              <a:r>
                <a:rPr lang="en-NZ" sz="1200" dirty="0" smtClean="0"/>
                <a:t>New</a:t>
              </a:r>
            </a:p>
            <a:p>
              <a:pPr algn="ctr" rtl="1">
                <a:lnSpc>
                  <a:spcPct val="80000"/>
                </a:lnSpc>
              </a:pPr>
              <a:r>
                <a:rPr lang="en-NZ" sz="1200" dirty="0" smtClean="0"/>
                <a:t>climate</a:t>
              </a:r>
              <a:endParaRPr lang="en-NZ" sz="1200" dirty="0"/>
            </a:p>
          </p:txBody>
        </p:sp>
        <p:sp>
          <p:nvSpPr>
            <p:cNvPr id="39" name="TextBox 38"/>
            <p:cNvSpPr txBox="1"/>
            <p:nvPr/>
          </p:nvSpPr>
          <p:spPr>
            <a:xfrm>
              <a:off x="7948919" y="2268137"/>
              <a:ext cx="704488" cy="539250"/>
            </a:xfrm>
            <a:prstGeom prst="rect">
              <a:avLst/>
            </a:prstGeom>
            <a:noFill/>
          </p:spPr>
          <p:txBody>
            <a:bodyPr wrap="none" rtlCol="0">
              <a:spAutoFit/>
            </a:bodyPr>
            <a:lstStyle/>
            <a:p>
              <a:pPr algn="ctr" rtl="1">
                <a:lnSpc>
                  <a:spcPct val="80000"/>
                </a:lnSpc>
              </a:pPr>
              <a:r>
                <a:rPr lang="en-NZ" sz="1200" dirty="0" smtClean="0"/>
                <a:t>More</a:t>
              </a:r>
            </a:p>
            <a:p>
              <a:pPr algn="ctr" rtl="1">
                <a:lnSpc>
                  <a:spcPct val="80000"/>
                </a:lnSpc>
              </a:pPr>
              <a:r>
                <a:rPr lang="en-NZ" sz="1200" dirty="0">
                  <a:solidFill>
                    <a:srgbClr val="F7B3C9"/>
                  </a:solidFill>
                </a:rPr>
                <a:t>h</a:t>
              </a:r>
              <a:r>
                <a:rPr lang="en-NZ" sz="1200" dirty="0" smtClean="0">
                  <a:solidFill>
                    <a:srgbClr val="F7B3C9"/>
                  </a:solidFill>
                </a:rPr>
                <a:t>ot</a:t>
              </a:r>
            </a:p>
            <a:p>
              <a:pPr algn="ctr" rtl="1">
                <a:lnSpc>
                  <a:spcPct val="80000"/>
                </a:lnSpc>
              </a:pPr>
              <a:r>
                <a:rPr lang="en-NZ" sz="1200" dirty="0" smtClean="0"/>
                <a:t>weather</a:t>
              </a:r>
              <a:endParaRPr lang="en-NZ" sz="1200" dirty="0"/>
            </a:p>
          </p:txBody>
        </p:sp>
        <p:sp>
          <p:nvSpPr>
            <p:cNvPr id="40" name="TextBox 39"/>
            <p:cNvSpPr txBox="1"/>
            <p:nvPr/>
          </p:nvSpPr>
          <p:spPr>
            <a:xfrm>
              <a:off x="8304148" y="2896037"/>
              <a:ext cx="838050" cy="539250"/>
            </a:xfrm>
            <a:prstGeom prst="rect">
              <a:avLst/>
            </a:prstGeom>
            <a:solidFill>
              <a:schemeClr val="bg1"/>
            </a:solidFill>
          </p:spPr>
          <p:txBody>
            <a:bodyPr wrap="none" rtlCol="0">
              <a:spAutoFit/>
            </a:bodyPr>
            <a:lstStyle/>
            <a:p>
              <a:pPr algn="ctr" rtl="1">
                <a:lnSpc>
                  <a:spcPct val="80000"/>
                </a:lnSpc>
              </a:pPr>
              <a:r>
                <a:rPr lang="en-NZ" sz="1200" dirty="0" smtClean="0"/>
                <a:t>More</a:t>
              </a:r>
            </a:p>
            <a:p>
              <a:pPr algn="ctr" rtl="1">
                <a:lnSpc>
                  <a:spcPct val="80000"/>
                </a:lnSpc>
              </a:pPr>
              <a:r>
                <a:rPr lang="en-NZ" sz="1200" dirty="0" smtClean="0">
                  <a:solidFill>
                    <a:srgbClr val="DE011C"/>
                  </a:solidFill>
                </a:rPr>
                <a:t>record hot</a:t>
              </a:r>
              <a:r>
                <a:rPr lang="en-NZ" sz="1200" dirty="0" smtClean="0"/>
                <a:t/>
              </a:r>
              <a:br>
                <a:rPr lang="en-NZ" sz="1200" dirty="0" smtClean="0"/>
              </a:br>
              <a:r>
                <a:rPr lang="en-NZ" sz="1200" dirty="0" smtClean="0"/>
                <a:t>weather</a:t>
              </a:r>
            </a:p>
          </p:txBody>
        </p:sp>
        <p:sp>
          <p:nvSpPr>
            <p:cNvPr id="41" name="Freeform 40"/>
            <p:cNvSpPr/>
            <p:nvPr/>
          </p:nvSpPr>
          <p:spPr>
            <a:xfrm rot="3176370">
              <a:off x="8116065" y="2746099"/>
              <a:ext cx="82559" cy="298098"/>
            </a:xfrm>
            <a:custGeom>
              <a:avLst/>
              <a:gdLst>
                <a:gd name="connsiteX0" fmla="*/ 0 w 482753"/>
                <a:gd name="connsiteY0" fmla="*/ 0 h 1509132"/>
                <a:gd name="connsiteX1" fmla="*/ 468351 w 482753"/>
                <a:gd name="connsiteY1" fmla="*/ 706244 h 1509132"/>
                <a:gd name="connsiteX2" fmla="*/ 379141 w 482753"/>
                <a:gd name="connsiteY2" fmla="*/ 1509132 h 1509132"/>
              </a:gdLst>
              <a:ahLst/>
              <a:cxnLst>
                <a:cxn ang="0">
                  <a:pos x="connsiteX0" y="connsiteY0"/>
                </a:cxn>
                <a:cxn ang="0">
                  <a:pos x="connsiteX1" y="connsiteY1"/>
                </a:cxn>
                <a:cxn ang="0">
                  <a:pos x="connsiteX2" y="connsiteY2"/>
                </a:cxn>
              </a:cxnLst>
              <a:rect l="l" t="t" r="r" b="b"/>
              <a:pathLst>
                <a:path w="482753" h="1509132">
                  <a:moveTo>
                    <a:pt x="0" y="0"/>
                  </a:moveTo>
                  <a:cubicBezTo>
                    <a:pt x="202580" y="227361"/>
                    <a:pt x="405161" y="454722"/>
                    <a:pt x="468351" y="706244"/>
                  </a:cubicBezTo>
                  <a:cubicBezTo>
                    <a:pt x="531541" y="957766"/>
                    <a:pt x="365512" y="1423639"/>
                    <a:pt x="379141" y="1509132"/>
                  </a:cubicBezTo>
                </a:path>
              </a:pathLst>
            </a:custGeom>
            <a:no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NZ"/>
            </a:p>
          </p:txBody>
        </p:sp>
        <p:sp>
          <p:nvSpPr>
            <p:cNvPr id="42" name="Freeform 41"/>
            <p:cNvSpPr/>
            <p:nvPr/>
          </p:nvSpPr>
          <p:spPr>
            <a:xfrm rot="3176370">
              <a:off x="8538075" y="3389085"/>
              <a:ext cx="82559" cy="298098"/>
            </a:xfrm>
            <a:custGeom>
              <a:avLst/>
              <a:gdLst>
                <a:gd name="connsiteX0" fmla="*/ 0 w 482753"/>
                <a:gd name="connsiteY0" fmla="*/ 0 h 1509132"/>
                <a:gd name="connsiteX1" fmla="*/ 468351 w 482753"/>
                <a:gd name="connsiteY1" fmla="*/ 706244 h 1509132"/>
                <a:gd name="connsiteX2" fmla="*/ 379141 w 482753"/>
                <a:gd name="connsiteY2" fmla="*/ 1509132 h 1509132"/>
              </a:gdLst>
              <a:ahLst/>
              <a:cxnLst>
                <a:cxn ang="0">
                  <a:pos x="connsiteX0" y="connsiteY0"/>
                </a:cxn>
                <a:cxn ang="0">
                  <a:pos x="connsiteX1" y="connsiteY1"/>
                </a:cxn>
                <a:cxn ang="0">
                  <a:pos x="connsiteX2" y="connsiteY2"/>
                </a:cxn>
              </a:cxnLst>
              <a:rect l="l" t="t" r="r" b="b"/>
              <a:pathLst>
                <a:path w="482753" h="1509132">
                  <a:moveTo>
                    <a:pt x="0" y="0"/>
                  </a:moveTo>
                  <a:cubicBezTo>
                    <a:pt x="202580" y="227361"/>
                    <a:pt x="405161" y="454722"/>
                    <a:pt x="468351" y="706244"/>
                  </a:cubicBezTo>
                  <a:cubicBezTo>
                    <a:pt x="531541" y="957766"/>
                    <a:pt x="365512" y="1423639"/>
                    <a:pt x="379141" y="1509132"/>
                  </a:cubicBezTo>
                </a:path>
              </a:pathLst>
            </a:custGeom>
            <a:no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NZ"/>
            </a:p>
          </p:txBody>
        </p:sp>
        <p:sp>
          <p:nvSpPr>
            <p:cNvPr id="43" name="Freeform 42"/>
            <p:cNvSpPr/>
            <p:nvPr/>
          </p:nvSpPr>
          <p:spPr>
            <a:xfrm rot="18423630" flipH="1">
              <a:off x="5604697" y="3424098"/>
              <a:ext cx="82559" cy="298098"/>
            </a:xfrm>
            <a:custGeom>
              <a:avLst/>
              <a:gdLst>
                <a:gd name="connsiteX0" fmla="*/ 0 w 482753"/>
                <a:gd name="connsiteY0" fmla="*/ 0 h 1509132"/>
                <a:gd name="connsiteX1" fmla="*/ 468351 w 482753"/>
                <a:gd name="connsiteY1" fmla="*/ 706244 h 1509132"/>
                <a:gd name="connsiteX2" fmla="*/ 379141 w 482753"/>
                <a:gd name="connsiteY2" fmla="*/ 1509132 h 1509132"/>
              </a:gdLst>
              <a:ahLst/>
              <a:cxnLst>
                <a:cxn ang="0">
                  <a:pos x="connsiteX0" y="connsiteY0"/>
                </a:cxn>
                <a:cxn ang="0">
                  <a:pos x="connsiteX1" y="connsiteY1"/>
                </a:cxn>
                <a:cxn ang="0">
                  <a:pos x="connsiteX2" y="connsiteY2"/>
                </a:cxn>
              </a:cxnLst>
              <a:rect l="l" t="t" r="r" b="b"/>
              <a:pathLst>
                <a:path w="482753" h="1509132">
                  <a:moveTo>
                    <a:pt x="0" y="0"/>
                  </a:moveTo>
                  <a:cubicBezTo>
                    <a:pt x="202580" y="227361"/>
                    <a:pt x="405161" y="454722"/>
                    <a:pt x="468351" y="706244"/>
                  </a:cubicBezTo>
                  <a:cubicBezTo>
                    <a:pt x="531541" y="957766"/>
                    <a:pt x="365512" y="1423639"/>
                    <a:pt x="379141" y="1509132"/>
                  </a:cubicBezTo>
                </a:path>
              </a:pathLst>
            </a:custGeom>
            <a:no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NZ"/>
            </a:p>
          </p:txBody>
        </p:sp>
        <p:cxnSp>
          <p:nvCxnSpPr>
            <p:cNvPr id="44" name="Straight Connector 43"/>
            <p:cNvCxnSpPr/>
            <p:nvPr/>
          </p:nvCxnSpPr>
          <p:spPr>
            <a:xfrm>
              <a:off x="6132324" y="2616820"/>
              <a:ext cx="417701"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6643371" y="3415367"/>
              <a:ext cx="274954"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943596" y="1939925"/>
              <a:ext cx="463679" cy="0"/>
            </a:xfrm>
            <a:prstGeom prst="line">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Title 1"/>
          <p:cNvSpPr txBox="1">
            <a:spLocks/>
          </p:cNvSpPr>
          <p:nvPr/>
        </p:nvSpPr>
        <p:spPr>
          <a:xfrm>
            <a:off x="0" y="388874"/>
            <a:ext cx="9125588" cy="703043"/>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3200" dirty="0" smtClean="0">
                <a:solidFill>
                  <a:schemeClr val="bg2">
                    <a:lumMod val="75000"/>
                  </a:schemeClr>
                </a:solidFill>
                <a:latin typeface="+mj-lt"/>
              </a:rPr>
              <a:t>Sources </a:t>
            </a:r>
            <a:r>
              <a:rPr lang="nb-NO" sz="3200" dirty="0" err="1" smtClean="0">
                <a:solidFill>
                  <a:schemeClr val="bg2">
                    <a:lumMod val="75000"/>
                  </a:schemeClr>
                </a:solidFill>
                <a:latin typeface="+mj-lt"/>
              </a:rPr>
              <a:t>of</a:t>
            </a:r>
            <a:r>
              <a:rPr lang="nb-NO" sz="3200" dirty="0" smtClean="0">
                <a:solidFill>
                  <a:schemeClr val="bg2">
                    <a:lumMod val="75000"/>
                  </a:schemeClr>
                </a:solidFill>
                <a:latin typeface="+mj-lt"/>
              </a:rPr>
              <a:t> </a:t>
            </a:r>
            <a:r>
              <a:rPr lang="nb-NO" sz="3200" dirty="0" err="1" smtClean="0">
                <a:solidFill>
                  <a:schemeClr val="bg2">
                    <a:lumMod val="75000"/>
                  </a:schemeClr>
                </a:solidFill>
                <a:latin typeface="+mj-lt"/>
              </a:rPr>
              <a:t>Uncertainty</a:t>
            </a:r>
            <a:endParaRPr lang="en-US" sz="3200" dirty="0">
              <a:solidFill>
                <a:schemeClr val="bg2">
                  <a:lumMod val="75000"/>
                </a:schemeClr>
              </a:solidFill>
              <a:latin typeface="+mj-lt"/>
            </a:endParaRPr>
          </a:p>
        </p:txBody>
      </p:sp>
      <p:sp>
        <p:nvSpPr>
          <p:cNvPr id="48" name="Straight Connector 47"/>
          <p:cNvSpPr/>
          <p:nvPr/>
        </p:nvSpPr>
        <p:spPr>
          <a:xfrm flipH="1">
            <a:off x="2302546" y="1768383"/>
            <a:ext cx="797256" cy="708757"/>
          </a:xfrm>
          <a:prstGeom prst="line">
            <a:avLst/>
          </a:prstGeom>
          <a:noFill/>
          <a:ln w="43815">
            <a:solidFill>
              <a:schemeClr val="accent2">
                <a:lumMod val="75000"/>
              </a:schemeClr>
            </a:solidFill>
            <a:prstDash val="solid"/>
            <a:tailEnd type="arrow"/>
          </a:ln>
        </p:spPr>
        <p:txBody>
          <a:bodyPr vert="horz" wrap="none" lIns="99000" tIns="54000" rIns="99000" bIns="54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Liberation Sans" pitchFamily="18"/>
              <a:ea typeface="DejaVu Sans" pitchFamily="2"/>
              <a:cs typeface="DejaVu Sans" pitchFamily="2"/>
            </a:endParaRPr>
          </a:p>
        </p:txBody>
      </p:sp>
      <p:grpSp>
        <p:nvGrpSpPr>
          <p:cNvPr id="49" name="Group 48"/>
          <p:cNvGrpSpPr/>
          <p:nvPr/>
        </p:nvGrpSpPr>
        <p:grpSpPr>
          <a:xfrm>
            <a:off x="248654" y="1276998"/>
            <a:ext cx="2053892" cy="3457163"/>
            <a:chOff x="248654" y="1276998"/>
            <a:chExt cx="2053892" cy="3457163"/>
          </a:xfrm>
        </p:grpSpPr>
        <p:sp>
          <p:nvSpPr>
            <p:cNvPr id="50" name="Rounded Rectangle 49"/>
            <p:cNvSpPr/>
            <p:nvPr/>
          </p:nvSpPr>
          <p:spPr>
            <a:xfrm>
              <a:off x="248654" y="1276998"/>
              <a:ext cx="2053892" cy="3457163"/>
            </a:xfrm>
            <a:prstGeom prst="roundRect">
              <a:avLst/>
            </a:prstGeom>
            <a:solidFill>
              <a:schemeClr val="bg2">
                <a:lumMod val="40000"/>
                <a:lumOff val="60000"/>
              </a:schemeClr>
            </a:solidFill>
            <a:ln>
              <a:solidFill>
                <a:schemeClr val="bg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606218" y="1443188"/>
              <a:ext cx="1307432" cy="461665"/>
            </a:xfrm>
            <a:prstGeom prst="rect">
              <a:avLst/>
            </a:prstGeom>
            <a:noFill/>
          </p:spPr>
          <p:txBody>
            <a:bodyPr wrap="square" rtlCol="0">
              <a:spAutoFit/>
            </a:bodyPr>
            <a:lstStyle/>
            <a:p>
              <a:pPr algn="ctr"/>
              <a:r>
                <a:rPr lang="nb-NO" sz="2400" dirty="0" err="1" smtClean="0">
                  <a:solidFill>
                    <a:schemeClr val="tx1">
                      <a:lumMod val="75000"/>
                      <a:lumOff val="25000"/>
                    </a:schemeClr>
                  </a:solidFill>
                </a:rPr>
                <a:t>Climate</a:t>
              </a:r>
              <a:endParaRPr lang="en-US" sz="2400" dirty="0">
                <a:solidFill>
                  <a:schemeClr val="tx1">
                    <a:lumMod val="75000"/>
                    <a:lumOff val="25000"/>
                  </a:schemeClr>
                </a:solidFill>
              </a:endParaRPr>
            </a:p>
          </p:txBody>
        </p:sp>
        <p:sp>
          <p:nvSpPr>
            <p:cNvPr id="52" name="Rounded Rectangle 51"/>
            <p:cNvSpPr/>
            <p:nvPr/>
          </p:nvSpPr>
          <p:spPr>
            <a:xfrm>
              <a:off x="361102" y="2122648"/>
              <a:ext cx="1797666" cy="789562"/>
            </a:xfrm>
            <a:prstGeom prst="roundRect">
              <a:avLst/>
            </a:prstGeom>
            <a:solidFill>
              <a:schemeClr val="bg1">
                <a:lumMod val="95000"/>
              </a:schemeClr>
            </a:solidFill>
            <a:ln>
              <a:solidFill>
                <a:schemeClr val="tx1">
                  <a:lumMod val="25000"/>
                  <a:lumOff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smtClean="0">
                  <a:solidFill>
                    <a:schemeClr val="bg1">
                      <a:lumMod val="65000"/>
                    </a:schemeClr>
                  </a:solidFill>
                </a:rPr>
                <a:t>Natural </a:t>
              </a:r>
              <a:r>
                <a:rPr lang="nb-NO" sz="1600" dirty="0" err="1" smtClean="0">
                  <a:solidFill>
                    <a:schemeClr val="bg1">
                      <a:lumMod val="65000"/>
                    </a:schemeClr>
                  </a:solidFill>
                </a:rPr>
                <a:t>Variability</a:t>
              </a:r>
              <a:endParaRPr lang="en-US" sz="1600" dirty="0">
                <a:solidFill>
                  <a:schemeClr val="bg1">
                    <a:lumMod val="65000"/>
                  </a:schemeClr>
                </a:solidFill>
              </a:endParaRPr>
            </a:p>
          </p:txBody>
        </p:sp>
        <p:sp>
          <p:nvSpPr>
            <p:cNvPr id="53" name="Rounded Rectangle 52"/>
            <p:cNvSpPr/>
            <p:nvPr/>
          </p:nvSpPr>
          <p:spPr>
            <a:xfrm>
              <a:off x="361101" y="3312393"/>
              <a:ext cx="1797667" cy="789563"/>
            </a:xfrm>
            <a:prstGeom prst="roundRect">
              <a:avLst/>
            </a:prstGeom>
            <a:solidFill>
              <a:schemeClr val="bg1">
                <a:lumMod val="95000"/>
              </a:schemeClr>
            </a:solidFill>
            <a:ln>
              <a:solidFill>
                <a:schemeClr val="tx1">
                  <a:lumMod val="25000"/>
                  <a:lumOff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err="1" smtClean="0">
                  <a:solidFill>
                    <a:schemeClr val="bg1">
                      <a:lumMod val="65000"/>
                    </a:schemeClr>
                  </a:solidFill>
                </a:rPr>
                <a:t>Anthropogenic</a:t>
              </a:r>
              <a:r>
                <a:rPr lang="nb-NO" sz="1600" dirty="0" smtClean="0">
                  <a:solidFill>
                    <a:schemeClr val="bg1">
                      <a:lumMod val="65000"/>
                    </a:schemeClr>
                  </a:solidFill>
                </a:rPr>
                <a:t> </a:t>
              </a:r>
              <a:r>
                <a:rPr lang="nb-NO" sz="1600" dirty="0" err="1" smtClean="0">
                  <a:solidFill>
                    <a:schemeClr val="bg1">
                      <a:lumMod val="65000"/>
                    </a:schemeClr>
                  </a:solidFill>
                </a:rPr>
                <a:t>Climate</a:t>
              </a:r>
              <a:r>
                <a:rPr lang="nb-NO" sz="1600" dirty="0" smtClean="0">
                  <a:solidFill>
                    <a:schemeClr val="bg1">
                      <a:lumMod val="65000"/>
                    </a:schemeClr>
                  </a:solidFill>
                </a:rPr>
                <a:t> </a:t>
              </a:r>
              <a:r>
                <a:rPr lang="nb-NO" sz="1600" dirty="0" err="1" smtClean="0">
                  <a:solidFill>
                    <a:schemeClr val="bg1">
                      <a:lumMod val="65000"/>
                    </a:schemeClr>
                  </a:solidFill>
                </a:rPr>
                <a:t>Change</a:t>
              </a:r>
              <a:endParaRPr lang="en-US" sz="1600" dirty="0">
                <a:solidFill>
                  <a:schemeClr val="bg1">
                    <a:lumMod val="65000"/>
                  </a:schemeClr>
                </a:solidFill>
              </a:endParaRPr>
            </a:p>
          </p:txBody>
        </p:sp>
      </p:grpSp>
      <p:sp>
        <p:nvSpPr>
          <p:cNvPr id="54" name="Straight Connector 53"/>
          <p:cNvSpPr/>
          <p:nvPr/>
        </p:nvSpPr>
        <p:spPr>
          <a:xfrm flipV="1">
            <a:off x="1249702" y="4734161"/>
            <a:ext cx="0" cy="1075730"/>
          </a:xfrm>
          <a:prstGeom prst="line">
            <a:avLst/>
          </a:prstGeom>
          <a:noFill/>
          <a:ln w="43815">
            <a:solidFill>
              <a:schemeClr val="tx2">
                <a:lumMod val="50000"/>
              </a:schemeClr>
            </a:solidFill>
            <a:prstDash val="solid"/>
            <a:tailEnd type="arrow"/>
          </a:ln>
        </p:spPr>
        <p:txBody>
          <a:bodyPr vert="horz" wrap="none" lIns="108360" tIns="63360" rIns="108360" bIns="6336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mn-lt"/>
              <a:ea typeface="DejaVu Sans" pitchFamily="2"/>
              <a:cs typeface="DejaVu Sans" pitchFamily="2"/>
            </a:endParaRPr>
          </a:p>
        </p:txBody>
      </p:sp>
    </p:spTree>
    <p:extLst>
      <p:ext uri="{BB962C8B-B14F-4D97-AF65-F5344CB8AC3E}">
        <p14:creationId xmlns:p14="http://schemas.microsoft.com/office/powerpoint/2010/main" val="8321177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0988" y="2257153"/>
            <a:ext cx="6273461" cy="3044055"/>
          </a:xfrm>
          <a:prstGeom prst="rect">
            <a:avLst/>
          </a:prstGeom>
        </p:spPr>
      </p:pic>
      <p:sp>
        <p:nvSpPr>
          <p:cNvPr id="25" name="TextBox 24"/>
          <p:cNvSpPr txBox="1"/>
          <p:nvPr/>
        </p:nvSpPr>
        <p:spPr>
          <a:xfrm>
            <a:off x="2656698" y="1288504"/>
            <a:ext cx="3269964" cy="466559"/>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defRPr sz="1600"/>
            </a:pPr>
            <a:r>
              <a:rPr lang="de-DE" sz="2400" b="1" i="0" u="none" strike="noStrike" kern="1200" dirty="0" smtClean="0">
                <a:ln>
                  <a:noFill/>
                </a:ln>
                <a:solidFill>
                  <a:schemeClr val="accent2">
                    <a:lumMod val="75000"/>
                  </a:schemeClr>
                </a:solidFill>
                <a:latin typeface="+mn-lt"/>
                <a:ea typeface="DejaVu Sans" pitchFamily="2"/>
                <a:cs typeface="DejaVu Sans" pitchFamily="2"/>
              </a:rPr>
              <a:t> </a:t>
            </a:r>
            <a:r>
              <a:rPr lang="de-DE" sz="2400" b="1" i="0" u="none" strike="noStrike" kern="1200" dirty="0" err="1" smtClean="0">
                <a:ln>
                  <a:noFill/>
                </a:ln>
                <a:solidFill>
                  <a:schemeClr val="accent2">
                    <a:lumMod val="75000"/>
                  </a:schemeClr>
                </a:solidFill>
                <a:latin typeface="+mn-lt"/>
                <a:ea typeface="DejaVu Sans" pitchFamily="2"/>
                <a:cs typeface="DejaVu Sans" pitchFamily="2"/>
              </a:rPr>
              <a:t>Atmospheric</a:t>
            </a:r>
            <a:r>
              <a:rPr lang="de-DE" sz="2400" b="1" i="0" u="none" strike="noStrike" kern="1200" dirty="0" smtClean="0">
                <a:ln>
                  <a:noFill/>
                </a:ln>
                <a:solidFill>
                  <a:schemeClr val="accent2">
                    <a:lumMod val="75000"/>
                  </a:schemeClr>
                </a:solidFill>
                <a:latin typeface="+mn-lt"/>
                <a:ea typeface="DejaVu Sans" pitchFamily="2"/>
                <a:cs typeface="DejaVu Sans" pitchFamily="2"/>
              </a:rPr>
              <a:t> </a:t>
            </a:r>
            <a:r>
              <a:rPr lang="de-DE" sz="2400" b="1" i="0" u="none" strike="noStrike" kern="1200" dirty="0" err="1" smtClean="0">
                <a:ln>
                  <a:noFill/>
                </a:ln>
                <a:solidFill>
                  <a:schemeClr val="accent2">
                    <a:lumMod val="75000"/>
                  </a:schemeClr>
                </a:solidFill>
                <a:latin typeface="+mn-lt"/>
                <a:ea typeface="DejaVu Sans" pitchFamily="2"/>
                <a:cs typeface="DejaVu Sans" pitchFamily="2"/>
              </a:rPr>
              <a:t>blocking</a:t>
            </a:r>
            <a:r>
              <a:rPr lang="de-DE" sz="2400" b="1" dirty="0">
                <a:solidFill>
                  <a:schemeClr val="accent2">
                    <a:lumMod val="75000"/>
                  </a:schemeClr>
                </a:solidFill>
                <a:latin typeface="+mn-lt"/>
                <a:ea typeface="DejaVu Sans" pitchFamily="2"/>
                <a:cs typeface="DejaVu Sans" pitchFamily="2"/>
              </a:rPr>
              <a:t> </a:t>
            </a:r>
            <a:endParaRPr lang="de-DE" sz="2400" i="0" u="none" strike="noStrike" kern="1200" dirty="0">
              <a:ln>
                <a:noFill/>
              </a:ln>
              <a:solidFill>
                <a:schemeClr val="accent2">
                  <a:lumMod val="75000"/>
                </a:schemeClr>
              </a:solidFill>
              <a:latin typeface="+mn-lt"/>
              <a:ea typeface="DejaVu Sans" pitchFamily="2"/>
              <a:cs typeface="DejaVu Sans" pitchFamily="2"/>
            </a:endParaRPr>
          </a:p>
        </p:txBody>
      </p:sp>
      <p:grpSp>
        <p:nvGrpSpPr>
          <p:cNvPr id="28" name="Group 27"/>
          <p:cNvGrpSpPr/>
          <p:nvPr/>
        </p:nvGrpSpPr>
        <p:grpSpPr>
          <a:xfrm>
            <a:off x="248654" y="1276998"/>
            <a:ext cx="2053892" cy="3457163"/>
            <a:chOff x="248654" y="1276998"/>
            <a:chExt cx="2053892" cy="3457163"/>
          </a:xfrm>
        </p:grpSpPr>
        <p:sp>
          <p:nvSpPr>
            <p:cNvPr id="29" name="Rounded Rectangle 28"/>
            <p:cNvSpPr/>
            <p:nvPr/>
          </p:nvSpPr>
          <p:spPr>
            <a:xfrm>
              <a:off x="248654" y="1276998"/>
              <a:ext cx="2053892" cy="3457163"/>
            </a:xfrm>
            <a:prstGeom prst="roundRect">
              <a:avLst/>
            </a:prstGeom>
            <a:solidFill>
              <a:schemeClr val="bg2">
                <a:lumMod val="40000"/>
                <a:lumOff val="60000"/>
              </a:schemeClr>
            </a:solidFill>
            <a:ln>
              <a:solidFill>
                <a:schemeClr val="bg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06218" y="1443188"/>
              <a:ext cx="1307432" cy="461665"/>
            </a:xfrm>
            <a:prstGeom prst="rect">
              <a:avLst/>
            </a:prstGeom>
            <a:noFill/>
          </p:spPr>
          <p:txBody>
            <a:bodyPr wrap="square" rtlCol="0">
              <a:spAutoFit/>
            </a:bodyPr>
            <a:lstStyle/>
            <a:p>
              <a:pPr algn="ctr"/>
              <a:r>
                <a:rPr lang="nb-NO" sz="2400" dirty="0" err="1" smtClean="0">
                  <a:solidFill>
                    <a:schemeClr val="bg2">
                      <a:lumMod val="50000"/>
                    </a:schemeClr>
                  </a:solidFill>
                </a:rPr>
                <a:t>Climate</a:t>
              </a:r>
              <a:endParaRPr lang="en-US" sz="2400" dirty="0">
                <a:solidFill>
                  <a:schemeClr val="bg2">
                    <a:lumMod val="50000"/>
                  </a:schemeClr>
                </a:solidFill>
              </a:endParaRPr>
            </a:p>
          </p:txBody>
        </p:sp>
        <p:sp>
          <p:nvSpPr>
            <p:cNvPr id="31" name="Rounded Rectangle 30"/>
            <p:cNvSpPr/>
            <p:nvPr/>
          </p:nvSpPr>
          <p:spPr>
            <a:xfrm>
              <a:off x="361102" y="2122648"/>
              <a:ext cx="1797666" cy="789562"/>
            </a:xfrm>
            <a:prstGeom prst="roundRect">
              <a:avLst/>
            </a:prstGeom>
            <a:solidFill>
              <a:schemeClr val="bg1">
                <a:lumMod val="95000"/>
              </a:schemeClr>
            </a:solidFill>
            <a:ln>
              <a:solidFill>
                <a:schemeClr val="tx1">
                  <a:lumMod val="25000"/>
                  <a:lumOff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smtClean="0">
                  <a:solidFill>
                    <a:schemeClr val="bg1">
                      <a:lumMod val="65000"/>
                    </a:schemeClr>
                  </a:solidFill>
                </a:rPr>
                <a:t>Natural </a:t>
              </a:r>
              <a:r>
                <a:rPr lang="nb-NO" sz="1600" dirty="0" err="1" smtClean="0">
                  <a:solidFill>
                    <a:schemeClr val="bg1">
                      <a:lumMod val="65000"/>
                    </a:schemeClr>
                  </a:solidFill>
                </a:rPr>
                <a:t>Variability</a:t>
              </a:r>
              <a:endParaRPr lang="en-US" sz="1600" dirty="0">
                <a:solidFill>
                  <a:schemeClr val="bg1">
                    <a:lumMod val="65000"/>
                  </a:schemeClr>
                </a:solidFill>
              </a:endParaRPr>
            </a:p>
          </p:txBody>
        </p:sp>
        <p:sp>
          <p:nvSpPr>
            <p:cNvPr id="32" name="Rounded Rectangle 31"/>
            <p:cNvSpPr/>
            <p:nvPr/>
          </p:nvSpPr>
          <p:spPr>
            <a:xfrm>
              <a:off x="361101" y="3312393"/>
              <a:ext cx="1797667" cy="789563"/>
            </a:xfrm>
            <a:prstGeom prst="roundRect">
              <a:avLst/>
            </a:prstGeom>
            <a:solidFill>
              <a:schemeClr val="bg1">
                <a:lumMod val="95000"/>
              </a:schemeClr>
            </a:solidFill>
            <a:ln>
              <a:solidFill>
                <a:schemeClr val="tx1">
                  <a:lumMod val="25000"/>
                  <a:lumOff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err="1" smtClean="0">
                  <a:solidFill>
                    <a:schemeClr val="bg1">
                      <a:lumMod val="65000"/>
                    </a:schemeClr>
                  </a:solidFill>
                </a:rPr>
                <a:t>Anthropogenic</a:t>
              </a:r>
              <a:r>
                <a:rPr lang="nb-NO" sz="1600" dirty="0" smtClean="0">
                  <a:solidFill>
                    <a:schemeClr val="bg1">
                      <a:lumMod val="65000"/>
                    </a:schemeClr>
                  </a:solidFill>
                </a:rPr>
                <a:t> </a:t>
              </a:r>
              <a:r>
                <a:rPr lang="nb-NO" sz="1600" dirty="0" err="1" smtClean="0">
                  <a:solidFill>
                    <a:schemeClr val="bg1">
                      <a:lumMod val="65000"/>
                    </a:schemeClr>
                  </a:solidFill>
                </a:rPr>
                <a:t>Climate</a:t>
              </a:r>
              <a:r>
                <a:rPr lang="nb-NO" sz="1600" dirty="0" smtClean="0">
                  <a:solidFill>
                    <a:schemeClr val="bg1">
                      <a:lumMod val="65000"/>
                    </a:schemeClr>
                  </a:solidFill>
                </a:rPr>
                <a:t> </a:t>
              </a:r>
              <a:r>
                <a:rPr lang="nb-NO" sz="1600" dirty="0" err="1" smtClean="0">
                  <a:solidFill>
                    <a:schemeClr val="bg1">
                      <a:lumMod val="65000"/>
                    </a:schemeClr>
                  </a:solidFill>
                </a:rPr>
                <a:t>Change</a:t>
              </a:r>
              <a:endParaRPr lang="en-US" sz="1600" dirty="0">
                <a:solidFill>
                  <a:schemeClr val="bg1">
                    <a:lumMod val="65000"/>
                  </a:schemeClr>
                </a:solidFill>
              </a:endParaRPr>
            </a:p>
          </p:txBody>
        </p:sp>
      </p:grpSp>
      <p:sp>
        <p:nvSpPr>
          <p:cNvPr id="33" name="Straight Connector 32"/>
          <p:cNvSpPr/>
          <p:nvPr/>
        </p:nvSpPr>
        <p:spPr>
          <a:xfrm flipH="1">
            <a:off x="2323708" y="1857709"/>
            <a:ext cx="797256" cy="581123"/>
          </a:xfrm>
          <a:prstGeom prst="line">
            <a:avLst/>
          </a:prstGeom>
          <a:noFill/>
          <a:ln w="43815">
            <a:solidFill>
              <a:schemeClr val="accent2">
                <a:lumMod val="75000"/>
              </a:schemeClr>
            </a:solidFill>
            <a:prstDash val="solid"/>
            <a:tailEnd type="arrow"/>
          </a:ln>
        </p:spPr>
        <p:txBody>
          <a:bodyPr vert="horz" wrap="none" lIns="99000" tIns="54000" rIns="99000" bIns="54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Liberation Sans" pitchFamily="18"/>
              <a:ea typeface="DejaVu Sans" pitchFamily="2"/>
              <a:cs typeface="DejaVu Sans" pitchFamily="2"/>
            </a:endParaRPr>
          </a:p>
        </p:txBody>
      </p:sp>
      <p:sp>
        <p:nvSpPr>
          <p:cNvPr id="12" name="TextBox 11"/>
          <p:cNvSpPr txBox="1"/>
          <p:nvPr/>
        </p:nvSpPr>
        <p:spPr>
          <a:xfrm>
            <a:off x="37070" y="-27384"/>
            <a:ext cx="4894970" cy="369332"/>
          </a:xfrm>
          <a:prstGeom prst="rect">
            <a:avLst/>
          </a:prstGeom>
          <a:noFill/>
        </p:spPr>
        <p:txBody>
          <a:bodyPr wrap="square" rtlCol="0">
            <a:spAutoFit/>
          </a:bodyPr>
          <a:lstStyle/>
          <a:p>
            <a:r>
              <a:rPr lang="nb-NO" dirty="0" smtClean="0">
                <a:solidFill>
                  <a:schemeClr val="tx2">
                    <a:lumMod val="75000"/>
                  </a:schemeClr>
                </a:solidFill>
              </a:rPr>
              <a:t>4</a:t>
            </a:r>
            <a:r>
              <a:rPr lang="nb-NO" dirty="0" smtClean="0">
                <a:solidFill>
                  <a:schemeClr val="tx2">
                    <a:lumMod val="75000"/>
                  </a:schemeClr>
                </a:solidFill>
              </a:rPr>
              <a:t>. </a:t>
            </a:r>
            <a:r>
              <a:rPr lang="nb-NO" dirty="0">
                <a:solidFill>
                  <a:schemeClr val="tx2">
                    <a:lumMod val="75000"/>
                  </a:schemeClr>
                </a:solidFill>
              </a:rPr>
              <a:t>Statistical </a:t>
            </a:r>
            <a:r>
              <a:rPr lang="nb-NO" dirty="0" err="1">
                <a:solidFill>
                  <a:schemeClr val="tx2">
                    <a:lumMod val="75000"/>
                  </a:schemeClr>
                </a:solidFill>
              </a:rPr>
              <a:t>Modeling</a:t>
            </a:r>
            <a:r>
              <a:rPr lang="nb-NO" dirty="0">
                <a:solidFill>
                  <a:schemeClr val="tx2">
                    <a:lumMod val="75000"/>
                  </a:schemeClr>
                </a:solidFill>
              </a:rPr>
              <a:t> </a:t>
            </a:r>
            <a:r>
              <a:rPr lang="nb-NO" dirty="0" err="1">
                <a:solidFill>
                  <a:schemeClr val="tx2">
                    <a:lumMod val="75000"/>
                  </a:schemeClr>
                </a:solidFill>
              </a:rPr>
              <a:t>incorporating</a:t>
            </a:r>
            <a:r>
              <a:rPr lang="nb-NO" dirty="0">
                <a:solidFill>
                  <a:schemeClr val="tx2">
                    <a:lumMod val="75000"/>
                  </a:schemeClr>
                </a:solidFill>
              </a:rPr>
              <a:t> </a:t>
            </a:r>
            <a:r>
              <a:rPr lang="nb-NO" dirty="0" err="1" smtClean="0">
                <a:solidFill>
                  <a:schemeClr val="tx2">
                    <a:lumMod val="75000"/>
                  </a:schemeClr>
                </a:solidFill>
              </a:rPr>
              <a:t>Uncertainty</a:t>
            </a:r>
            <a:endParaRPr lang="nb-NO" dirty="0">
              <a:solidFill>
                <a:schemeClr val="tx2">
                  <a:lumMod val="75000"/>
                </a:schemeClr>
              </a:solidFill>
            </a:endParaRPr>
          </a:p>
        </p:txBody>
      </p:sp>
      <p:sp>
        <p:nvSpPr>
          <p:cNvPr id="11" name="Title 1"/>
          <p:cNvSpPr txBox="1">
            <a:spLocks/>
          </p:cNvSpPr>
          <p:nvPr/>
        </p:nvSpPr>
        <p:spPr>
          <a:xfrm>
            <a:off x="0" y="388874"/>
            <a:ext cx="9125588" cy="703043"/>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3200" dirty="0" err="1" smtClean="0">
                <a:solidFill>
                  <a:schemeClr val="bg2">
                    <a:lumMod val="75000"/>
                  </a:schemeClr>
                </a:solidFill>
                <a:latin typeface="+mj-lt"/>
              </a:rPr>
              <a:t>Uncertainty</a:t>
            </a:r>
            <a:r>
              <a:rPr lang="nb-NO" sz="3200" dirty="0" smtClean="0">
                <a:solidFill>
                  <a:schemeClr val="bg2">
                    <a:lumMod val="75000"/>
                  </a:schemeClr>
                </a:solidFill>
                <a:latin typeface="+mj-lt"/>
              </a:rPr>
              <a:t> from </a:t>
            </a:r>
            <a:r>
              <a:rPr lang="nb-NO" sz="3200" dirty="0">
                <a:solidFill>
                  <a:schemeClr val="bg2">
                    <a:lumMod val="75000"/>
                  </a:schemeClr>
                </a:solidFill>
                <a:latin typeface="+mj-lt"/>
              </a:rPr>
              <a:t>N</a:t>
            </a:r>
            <a:r>
              <a:rPr lang="nb-NO" sz="3200" dirty="0" smtClean="0">
                <a:solidFill>
                  <a:schemeClr val="bg2">
                    <a:lumMod val="75000"/>
                  </a:schemeClr>
                </a:solidFill>
                <a:latin typeface="+mj-lt"/>
              </a:rPr>
              <a:t>atural </a:t>
            </a:r>
            <a:r>
              <a:rPr lang="nb-NO" sz="3200" dirty="0" err="1">
                <a:solidFill>
                  <a:schemeClr val="bg2">
                    <a:lumMod val="75000"/>
                  </a:schemeClr>
                </a:solidFill>
                <a:latin typeface="+mj-lt"/>
              </a:rPr>
              <a:t>V</a:t>
            </a:r>
            <a:r>
              <a:rPr lang="nb-NO" sz="3200" dirty="0" err="1" smtClean="0">
                <a:solidFill>
                  <a:schemeClr val="bg2">
                    <a:lumMod val="75000"/>
                  </a:schemeClr>
                </a:solidFill>
                <a:latin typeface="+mj-lt"/>
              </a:rPr>
              <a:t>ariability</a:t>
            </a:r>
            <a:endParaRPr lang="en-US" sz="3200" dirty="0">
              <a:solidFill>
                <a:schemeClr val="bg2">
                  <a:lumMod val="75000"/>
                </a:schemeClr>
              </a:solidFill>
              <a:latin typeface="+mj-lt"/>
            </a:endParaRPr>
          </a:p>
        </p:txBody>
      </p:sp>
    </p:spTree>
    <p:extLst>
      <p:ext uri="{BB962C8B-B14F-4D97-AF65-F5344CB8AC3E}">
        <p14:creationId xmlns:p14="http://schemas.microsoft.com/office/powerpoint/2010/main" val="41038068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0140"/>
          <a:stretch/>
        </p:blipFill>
        <p:spPr>
          <a:xfrm>
            <a:off x="1795083" y="1196752"/>
            <a:ext cx="6449325" cy="4896544"/>
          </a:xfrm>
          <a:prstGeom prst="rect">
            <a:avLst/>
          </a:prstGeom>
        </p:spPr>
      </p:pic>
      <p:sp>
        <p:nvSpPr>
          <p:cNvPr id="8" name="TextBox 7"/>
          <p:cNvSpPr txBox="1"/>
          <p:nvPr/>
        </p:nvSpPr>
        <p:spPr>
          <a:xfrm>
            <a:off x="7435212" y="6093296"/>
            <a:ext cx="1618392" cy="307777"/>
          </a:xfrm>
          <a:prstGeom prst="rect">
            <a:avLst/>
          </a:prstGeom>
          <a:noFill/>
        </p:spPr>
        <p:txBody>
          <a:bodyPr wrap="none" rtlCol="0">
            <a:spAutoFit/>
          </a:bodyPr>
          <a:lstStyle/>
          <a:p>
            <a:r>
              <a:rPr lang="nb-NO" sz="1400" dirty="0" err="1" smtClean="0"/>
              <a:t>Sillmann</a:t>
            </a:r>
            <a:r>
              <a:rPr lang="nb-NO" sz="1400" dirty="0" smtClean="0"/>
              <a:t> et al. 2011</a:t>
            </a:r>
            <a:endParaRPr lang="en-US" sz="1400" dirty="0"/>
          </a:p>
        </p:txBody>
      </p:sp>
      <p:sp>
        <p:nvSpPr>
          <p:cNvPr id="5" name="TextBox 4"/>
          <p:cNvSpPr txBox="1"/>
          <p:nvPr/>
        </p:nvSpPr>
        <p:spPr>
          <a:xfrm>
            <a:off x="37070" y="-27384"/>
            <a:ext cx="4894970" cy="369332"/>
          </a:xfrm>
          <a:prstGeom prst="rect">
            <a:avLst/>
          </a:prstGeom>
          <a:noFill/>
        </p:spPr>
        <p:txBody>
          <a:bodyPr wrap="square" rtlCol="0">
            <a:spAutoFit/>
          </a:bodyPr>
          <a:lstStyle/>
          <a:p>
            <a:r>
              <a:rPr lang="nb-NO" dirty="0" smtClean="0">
                <a:solidFill>
                  <a:schemeClr val="tx2">
                    <a:lumMod val="75000"/>
                  </a:schemeClr>
                </a:solidFill>
              </a:rPr>
              <a:t>4</a:t>
            </a:r>
            <a:r>
              <a:rPr lang="nb-NO" dirty="0" smtClean="0">
                <a:solidFill>
                  <a:schemeClr val="tx2">
                    <a:lumMod val="75000"/>
                  </a:schemeClr>
                </a:solidFill>
              </a:rPr>
              <a:t>. </a:t>
            </a:r>
            <a:r>
              <a:rPr lang="nb-NO" dirty="0">
                <a:solidFill>
                  <a:schemeClr val="tx2">
                    <a:lumMod val="75000"/>
                  </a:schemeClr>
                </a:solidFill>
              </a:rPr>
              <a:t>Statistical </a:t>
            </a:r>
            <a:r>
              <a:rPr lang="nb-NO" dirty="0" err="1">
                <a:solidFill>
                  <a:schemeClr val="tx2">
                    <a:lumMod val="75000"/>
                  </a:schemeClr>
                </a:solidFill>
              </a:rPr>
              <a:t>Modeling</a:t>
            </a:r>
            <a:r>
              <a:rPr lang="nb-NO" dirty="0">
                <a:solidFill>
                  <a:schemeClr val="tx2">
                    <a:lumMod val="75000"/>
                  </a:schemeClr>
                </a:solidFill>
              </a:rPr>
              <a:t> </a:t>
            </a:r>
            <a:r>
              <a:rPr lang="nb-NO" dirty="0" err="1">
                <a:solidFill>
                  <a:schemeClr val="tx2">
                    <a:lumMod val="75000"/>
                  </a:schemeClr>
                </a:solidFill>
              </a:rPr>
              <a:t>incorporating</a:t>
            </a:r>
            <a:r>
              <a:rPr lang="nb-NO" dirty="0">
                <a:solidFill>
                  <a:schemeClr val="tx2">
                    <a:lumMod val="75000"/>
                  </a:schemeClr>
                </a:solidFill>
              </a:rPr>
              <a:t> </a:t>
            </a:r>
            <a:r>
              <a:rPr lang="nb-NO" dirty="0" err="1" smtClean="0">
                <a:solidFill>
                  <a:schemeClr val="tx2">
                    <a:lumMod val="75000"/>
                  </a:schemeClr>
                </a:solidFill>
              </a:rPr>
              <a:t>Uncertainty</a:t>
            </a:r>
            <a:endParaRPr lang="nb-NO" dirty="0">
              <a:solidFill>
                <a:schemeClr val="tx2">
                  <a:lumMod val="75000"/>
                </a:schemeClr>
              </a:solidFill>
            </a:endParaRPr>
          </a:p>
        </p:txBody>
      </p:sp>
      <p:sp>
        <p:nvSpPr>
          <p:cNvPr id="6" name="Title 1"/>
          <p:cNvSpPr txBox="1">
            <a:spLocks/>
          </p:cNvSpPr>
          <p:nvPr/>
        </p:nvSpPr>
        <p:spPr>
          <a:xfrm>
            <a:off x="-30233" y="493709"/>
            <a:ext cx="9125588" cy="703043"/>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3200" dirty="0" err="1" smtClean="0">
                <a:solidFill>
                  <a:schemeClr val="bg2">
                    <a:lumMod val="75000"/>
                  </a:schemeClr>
                </a:solidFill>
                <a:latin typeface="+mj-lt"/>
              </a:rPr>
              <a:t>Climatology</a:t>
            </a:r>
            <a:r>
              <a:rPr lang="nb-NO" sz="3200" dirty="0" smtClean="0">
                <a:solidFill>
                  <a:schemeClr val="bg2">
                    <a:lumMod val="75000"/>
                  </a:schemeClr>
                </a:solidFill>
                <a:latin typeface="+mj-lt"/>
              </a:rPr>
              <a:t> </a:t>
            </a:r>
            <a:r>
              <a:rPr lang="nb-NO" sz="3200" dirty="0" err="1" smtClean="0">
                <a:solidFill>
                  <a:schemeClr val="bg2">
                    <a:lumMod val="75000"/>
                  </a:schemeClr>
                </a:solidFill>
                <a:latin typeface="+mj-lt"/>
              </a:rPr>
              <a:t>of</a:t>
            </a:r>
            <a:r>
              <a:rPr lang="nb-NO" sz="3200" dirty="0" smtClean="0">
                <a:solidFill>
                  <a:schemeClr val="bg2">
                    <a:lumMod val="75000"/>
                  </a:schemeClr>
                </a:solidFill>
                <a:latin typeface="+mj-lt"/>
              </a:rPr>
              <a:t> North Atlantic </a:t>
            </a:r>
            <a:r>
              <a:rPr lang="nb-NO" sz="3200" dirty="0" err="1" smtClean="0">
                <a:solidFill>
                  <a:schemeClr val="bg2">
                    <a:lumMod val="75000"/>
                  </a:schemeClr>
                </a:solidFill>
                <a:latin typeface="+mj-lt"/>
              </a:rPr>
              <a:t>Atmospheric</a:t>
            </a:r>
            <a:r>
              <a:rPr lang="nb-NO" sz="3200" dirty="0" smtClean="0">
                <a:solidFill>
                  <a:schemeClr val="bg2">
                    <a:lumMod val="75000"/>
                  </a:schemeClr>
                </a:solidFill>
                <a:latin typeface="+mj-lt"/>
              </a:rPr>
              <a:t> </a:t>
            </a:r>
            <a:r>
              <a:rPr lang="nb-NO" sz="3200" dirty="0" err="1" smtClean="0">
                <a:solidFill>
                  <a:schemeClr val="bg2">
                    <a:lumMod val="75000"/>
                  </a:schemeClr>
                </a:solidFill>
                <a:latin typeface="+mj-lt"/>
              </a:rPr>
              <a:t>Blocking</a:t>
            </a:r>
            <a:endParaRPr lang="en-US" sz="3200" dirty="0">
              <a:solidFill>
                <a:schemeClr val="bg2">
                  <a:lumMod val="75000"/>
                </a:schemeClr>
              </a:solidFill>
              <a:latin typeface="+mj-lt"/>
            </a:endParaRPr>
          </a:p>
        </p:txBody>
      </p:sp>
      <p:sp>
        <p:nvSpPr>
          <p:cNvPr id="3" name="TextBox 2"/>
          <p:cNvSpPr txBox="1"/>
          <p:nvPr/>
        </p:nvSpPr>
        <p:spPr>
          <a:xfrm>
            <a:off x="112842" y="1715129"/>
            <a:ext cx="1434821" cy="400110"/>
          </a:xfrm>
          <a:prstGeom prst="rect">
            <a:avLst/>
          </a:prstGeom>
          <a:noFill/>
        </p:spPr>
        <p:txBody>
          <a:bodyPr wrap="square" rtlCol="0">
            <a:spAutoFit/>
          </a:bodyPr>
          <a:lstStyle/>
          <a:p>
            <a:r>
              <a:rPr lang="nb-NO" sz="2000" dirty="0" err="1" smtClean="0">
                <a:solidFill>
                  <a:schemeClr val="tx1">
                    <a:lumMod val="75000"/>
                    <a:lumOff val="25000"/>
                  </a:schemeClr>
                </a:solidFill>
              </a:rPr>
              <a:t>Reanalysis</a:t>
            </a:r>
            <a:endParaRPr lang="en-US" sz="2000" dirty="0">
              <a:solidFill>
                <a:schemeClr val="tx1">
                  <a:lumMod val="75000"/>
                  <a:lumOff val="25000"/>
                </a:schemeClr>
              </a:solidFill>
            </a:endParaRPr>
          </a:p>
        </p:txBody>
      </p:sp>
      <p:sp>
        <p:nvSpPr>
          <p:cNvPr id="7" name="TextBox 6"/>
          <p:cNvSpPr txBox="1"/>
          <p:nvPr/>
        </p:nvSpPr>
        <p:spPr>
          <a:xfrm>
            <a:off x="184851" y="3244914"/>
            <a:ext cx="1794861" cy="707886"/>
          </a:xfrm>
          <a:prstGeom prst="rect">
            <a:avLst/>
          </a:prstGeom>
          <a:noFill/>
        </p:spPr>
        <p:txBody>
          <a:bodyPr wrap="square" rtlCol="0">
            <a:spAutoFit/>
          </a:bodyPr>
          <a:lstStyle/>
          <a:p>
            <a:r>
              <a:rPr lang="nb-NO" sz="2000" dirty="0" err="1" smtClean="0">
                <a:solidFill>
                  <a:schemeClr val="tx1">
                    <a:lumMod val="75000"/>
                    <a:lumOff val="25000"/>
                  </a:schemeClr>
                </a:solidFill>
              </a:rPr>
              <a:t>Climate</a:t>
            </a:r>
            <a:r>
              <a:rPr lang="nb-NO" sz="2000" dirty="0" smtClean="0">
                <a:solidFill>
                  <a:schemeClr val="tx1">
                    <a:lumMod val="75000"/>
                    <a:lumOff val="25000"/>
                  </a:schemeClr>
                </a:solidFill>
              </a:rPr>
              <a:t> </a:t>
            </a:r>
            <a:r>
              <a:rPr lang="nb-NO" sz="2000" dirty="0" err="1" smtClean="0">
                <a:solidFill>
                  <a:schemeClr val="tx1">
                    <a:lumMod val="75000"/>
                    <a:lumOff val="25000"/>
                  </a:schemeClr>
                </a:solidFill>
              </a:rPr>
              <a:t>model</a:t>
            </a:r>
            <a:r>
              <a:rPr lang="nb-NO" sz="2000" dirty="0" smtClean="0">
                <a:solidFill>
                  <a:schemeClr val="tx1">
                    <a:lumMod val="75000"/>
                    <a:lumOff val="25000"/>
                  </a:schemeClr>
                </a:solidFill>
              </a:rPr>
              <a:t>- present</a:t>
            </a:r>
            <a:endParaRPr lang="en-US" sz="2000" dirty="0">
              <a:solidFill>
                <a:schemeClr val="tx1">
                  <a:lumMod val="75000"/>
                  <a:lumOff val="25000"/>
                </a:schemeClr>
              </a:solidFill>
            </a:endParaRPr>
          </a:p>
        </p:txBody>
      </p:sp>
      <p:sp>
        <p:nvSpPr>
          <p:cNvPr id="9" name="TextBox 8"/>
          <p:cNvSpPr txBox="1"/>
          <p:nvPr/>
        </p:nvSpPr>
        <p:spPr>
          <a:xfrm>
            <a:off x="149899" y="4669105"/>
            <a:ext cx="1794861" cy="707886"/>
          </a:xfrm>
          <a:prstGeom prst="rect">
            <a:avLst/>
          </a:prstGeom>
          <a:noFill/>
        </p:spPr>
        <p:txBody>
          <a:bodyPr wrap="square" rtlCol="0">
            <a:spAutoFit/>
          </a:bodyPr>
          <a:lstStyle/>
          <a:p>
            <a:r>
              <a:rPr lang="nb-NO" sz="2000" dirty="0" err="1" smtClean="0">
                <a:solidFill>
                  <a:schemeClr val="tx1">
                    <a:lumMod val="75000"/>
                    <a:lumOff val="25000"/>
                  </a:schemeClr>
                </a:solidFill>
              </a:rPr>
              <a:t>Climate</a:t>
            </a:r>
            <a:r>
              <a:rPr lang="nb-NO" sz="2000" dirty="0" smtClean="0">
                <a:solidFill>
                  <a:schemeClr val="tx1">
                    <a:lumMod val="75000"/>
                    <a:lumOff val="25000"/>
                  </a:schemeClr>
                </a:solidFill>
              </a:rPr>
              <a:t> </a:t>
            </a:r>
            <a:r>
              <a:rPr lang="nb-NO" sz="2000" dirty="0" err="1" smtClean="0">
                <a:solidFill>
                  <a:schemeClr val="tx1">
                    <a:lumMod val="75000"/>
                    <a:lumOff val="25000"/>
                  </a:schemeClr>
                </a:solidFill>
              </a:rPr>
              <a:t>model</a:t>
            </a:r>
            <a:r>
              <a:rPr lang="nb-NO" sz="2000" dirty="0" smtClean="0">
                <a:solidFill>
                  <a:schemeClr val="tx1">
                    <a:lumMod val="75000"/>
                    <a:lumOff val="25000"/>
                  </a:schemeClr>
                </a:solidFill>
              </a:rPr>
              <a:t>- </a:t>
            </a:r>
            <a:r>
              <a:rPr lang="nb-NO" sz="2000" dirty="0" err="1" smtClean="0">
                <a:solidFill>
                  <a:schemeClr val="tx1">
                    <a:lumMod val="75000"/>
                    <a:lumOff val="25000"/>
                  </a:schemeClr>
                </a:solidFill>
              </a:rPr>
              <a:t>future</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5983596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0902" r="21433"/>
          <a:stretch/>
        </p:blipFill>
        <p:spPr>
          <a:xfrm>
            <a:off x="2237062" y="1665563"/>
            <a:ext cx="4608512" cy="52041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3" t="-7187" r="16722" b="7187"/>
          <a:stretch/>
        </p:blipFill>
        <p:spPr>
          <a:xfrm>
            <a:off x="2978400" y="2340873"/>
            <a:ext cx="3960440" cy="97070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7062" y="3893404"/>
            <a:ext cx="4669875" cy="2376264"/>
          </a:xfrm>
          <a:prstGeom prst="rect">
            <a:avLst/>
          </a:prstGeom>
        </p:spPr>
      </p:pic>
      <p:sp>
        <p:nvSpPr>
          <p:cNvPr id="6" name="TextBox 5"/>
          <p:cNvSpPr txBox="1"/>
          <p:nvPr/>
        </p:nvSpPr>
        <p:spPr>
          <a:xfrm>
            <a:off x="37070" y="-27384"/>
            <a:ext cx="4894970" cy="369332"/>
          </a:xfrm>
          <a:prstGeom prst="rect">
            <a:avLst/>
          </a:prstGeom>
          <a:noFill/>
        </p:spPr>
        <p:txBody>
          <a:bodyPr wrap="square" rtlCol="0">
            <a:spAutoFit/>
          </a:bodyPr>
          <a:lstStyle/>
          <a:p>
            <a:r>
              <a:rPr lang="nb-NO" dirty="0" smtClean="0">
                <a:solidFill>
                  <a:schemeClr val="tx2">
                    <a:lumMod val="75000"/>
                  </a:schemeClr>
                </a:solidFill>
              </a:rPr>
              <a:t>4</a:t>
            </a:r>
            <a:r>
              <a:rPr lang="nb-NO" dirty="0" smtClean="0">
                <a:solidFill>
                  <a:schemeClr val="tx2">
                    <a:lumMod val="75000"/>
                  </a:schemeClr>
                </a:solidFill>
              </a:rPr>
              <a:t>. </a:t>
            </a:r>
            <a:r>
              <a:rPr lang="nb-NO" dirty="0">
                <a:solidFill>
                  <a:schemeClr val="tx2">
                    <a:lumMod val="75000"/>
                  </a:schemeClr>
                </a:solidFill>
              </a:rPr>
              <a:t>Statistical </a:t>
            </a:r>
            <a:r>
              <a:rPr lang="nb-NO" dirty="0" err="1">
                <a:solidFill>
                  <a:schemeClr val="tx2">
                    <a:lumMod val="75000"/>
                  </a:schemeClr>
                </a:solidFill>
              </a:rPr>
              <a:t>Modeling</a:t>
            </a:r>
            <a:r>
              <a:rPr lang="nb-NO" dirty="0">
                <a:solidFill>
                  <a:schemeClr val="tx2">
                    <a:lumMod val="75000"/>
                  </a:schemeClr>
                </a:solidFill>
              </a:rPr>
              <a:t> </a:t>
            </a:r>
            <a:r>
              <a:rPr lang="nb-NO" dirty="0" err="1">
                <a:solidFill>
                  <a:schemeClr val="tx2">
                    <a:lumMod val="75000"/>
                  </a:schemeClr>
                </a:solidFill>
              </a:rPr>
              <a:t>incorporating</a:t>
            </a:r>
            <a:r>
              <a:rPr lang="nb-NO" dirty="0">
                <a:solidFill>
                  <a:schemeClr val="tx2">
                    <a:lumMod val="75000"/>
                  </a:schemeClr>
                </a:solidFill>
              </a:rPr>
              <a:t> </a:t>
            </a:r>
            <a:r>
              <a:rPr lang="nb-NO" dirty="0" err="1" smtClean="0">
                <a:solidFill>
                  <a:schemeClr val="tx2">
                    <a:lumMod val="75000"/>
                  </a:schemeClr>
                </a:solidFill>
              </a:rPr>
              <a:t>Uncertainty</a:t>
            </a:r>
            <a:endParaRPr lang="nb-NO" dirty="0">
              <a:solidFill>
                <a:schemeClr val="tx2">
                  <a:lumMod val="75000"/>
                </a:schemeClr>
              </a:solidFill>
            </a:endParaRPr>
          </a:p>
        </p:txBody>
      </p:sp>
      <p:sp>
        <p:nvSpPr>
          <p:cNvPr id="7" name="Title 1"/>
          <p:cNvSpPr txBox="1">
            <a:spLocks/>
          </p:cNvSpPr>
          <p:nvPr/>
        </p:nvSpPr>
        <p:spPr>
          <a:xfrm>
            <a:off x="457200" y="456712"/>
            <a:ext cx="8229600" cy="668032"/>
          </a:xfrm>
          <a:prstGeom prst="rect">
            <a:avLst/>
          </a:prstGeom>
        </p:spPr>
        <p:txBody>
          <a:bodyPr/>
          <a:lstStyle>
            <a:lvl1pPr algn="ctr" defTabSz="457200" rtl="0" eaLnBrk="0" fontAlgn="base" hangingPunct="0">
              <a:spcBef>
                <a:spcPct val="0"/>
              </a:spcBef>
              <a:spcAft>
                <a:spcPct val="0"/>
              </a:spcAft>
              <a:defRPr sz="4400" b="1" kern="1200">
                <a:solidFill>
                  <a:schemeClr val="tx2"/>
                </a:solidFill>
                <a:latin typeface="Arial"/>
                <a:ea typeface="Geneva" charset="0"/>
                <a:cs typeface="Arial"/>
              </a:defRPr>
            </a:lvl1pPr>
            <a:lvl2pPr algn="ctr" defTabSz="457200" rtl="0" eaLnBrk="0" fontAlgn="base" hangingPunct="0">
              <a:spcBef>
                <a:spcPct val="0"/>
              </a:spcBef>
              <a:spcAft>
                <a:spcPct val="0"/>
              </a:spcAft>
              <a:defRPr sz="4400" b="1">
                <a:solidFill>
                  <a:schemeClr val="tx2"/>
                </a:solidFill>
                <a:latin typeface="Arial" charset="0"/>
                <a:ea typeface="Geneva" charset="0"/>
                <a:cs typeface="Arial" charset="0"/>
              </a:defRPr>
            </a:lvl2pPr>
            <a:lvl3pPr algn="ctr" defTabSz="457200" rtl="0" eaLnBrk="0" fontAlgn="base" hangingPunct="0">
              <a:spcBef>
                <a:spcPct val="0"/>
              </a:spcBef>
              <a:spcAft>
                <a:spcPct val="0"/>
              </a:spcAft>
              <a:defRPr sz="4400" b="1">
                <a:solidFill>
                  <a:schemeClr val="tx2"/>
                </a:solidFill>
                <a:latin typeface="Arial" charset="0"/>
                <a:ea typeface="Geneva" charset="0"/>
                <a:cs typeface="Arial" charset="0"/>
              </a:defRPr>
            </a:lvl3pPr>
            <a:lvl4pPr algn="ctr" defTabSz="457200" rtl="0" eaLnBrk="0" fontAlgn="base" hangingPunct="0">
              <a:spcBef>
                <a:spcPct val="0"/>
              </a:spcBef>
              <a:spcAft>
                <a:spcPct val="0"/>
              </a:spcAft>
              <a:defRPr sz="4400" b="1">
                <a:solidFill>
                  <a:schemeClr val="tx2"/>
                </a:solidFill>
                <a:latin typeface="Arial" charset="0"/>
                <a:ea typeface="Geneva" charset="0"/>
                <a:cs typeface="Arial" charset="0"/>
              </a:defRPr>
            </a:lvl4pPr>
            <a:lvl5pPr algn="ctr" defTabSz="457200" rtl="0" eaLnBrk="0" fontAlgn="base" hangingPunct="0">
              <a:spcBef>
                <a:spcPct val="0"/>
              </a:spcBef>
              <a:spcAft>
                <a:spcPct val="0"/>
              </a:spcAft>
              <a:defRPr sz="4400" b="1">
                <a:solidFill>
                  <a:schemeClr val="tx2"/>
                </a:solidFill>
                <a:latin typeface="Arial" charset="0"/>
                <a:ea typeface="Geneva" charset="0"/>
                <a:cs typeface="Arial" charset="0"/>
              </a:defRPr>
            </a:lvl5pPr>
            <a:lvl6pPr marL="457200" algn="ctr" defTabSz="457200" rtl="0" fontAlgn="base">
              <a:spcBef>
                <a:spcPct val="0"/>
              </a:spcBef>
              <a:spcAft>
                <a:spcPct val="0"/>
              </a:spcAft>
              <a:defRPr sz="4400" b="1">
                <a:solidFill>
                  <a:schemeClr val="tx2"/>
                </a:solidFill>
                <a:latin typeface="Arial" charset="0"/>
                <a:ea typeface="Geneva" charset="0"/>
                <a:cs typeface="Arial" charset="0"/>
              </a:defRPr>
            </a:lvl6pPr>
            <a:lvl7pPr marL="914400" algn="ctr" defTabSz="457200" rtl="0" fontAlgn="base">
              <a:spcBef>
                <a:spcPct val="0"/>
              </a:spcBef>
              <a:spcAft>
                <a:spcPct val="0"/>
              </a:spcAft>
              <a:defRPr sz="4400" b="1">
                <a:solidFill>
                  <a:schemeClr val="tx2"/>
                </a:solidFill>
                <a:latin typeface="Arial" charset="0"/>
                <a:ea typeface="Geneva" charset="0"/>
                <a:cs typeface="Arial" charset="0"/>
              </a:defRPr>
            </a:lvl7pPr>
            <a:lvl8pPr marL="1371600" algn="ctr" defTabSz="457200" rtl="0" fontAlgn="base">
              <a:spcBef>
                <a:spcPct val="0"/>
              </a:spcBef>
              <a:spcAft>
                <a:spcPct val="0"/>
              </a:spcAft>
              <a:defRPr sz="4400" b="1">
                <a:solidFill>
                  <a:schemeClr val="tx2"/>
                </a:solidFill>
                <a:latin typeface="Arial" charset="0"/>
                <a:ea typeface="Geneva" charset="0"/>
                <a:cs typeface="Arial" charset="0"/>
              </a:defRPr>
            </a:lvl8pPr>
            <a:lvl9pPr marL="1828800" algn="ctr" defTabSz="457200" rtl="0" fontAlgn="base">
              <a:spcBef>
                <a:spcPct val="0"/>
              </a:spcBef>
              <a:spcAft>
                <a:spcPct val="0"/>
              </a:spcAft>
              <a:defRPr sz="4400" b="1">
                <a:solidFill>
                  <a:schemeClr val="tx2"/>
                </a:solidFill>
                <a:latin typeface="Arial" charset="0"/>
                <a:ea typeface="Geneva" charset="0"/>
                <a:cs typeface="Arial" charset="0"/>
              </a:defRPr>
            </a:lvl9pPr>
          </a:lstStyle>
          <a:p>
            <a:r>
              <a:rPr lang="nb-NO" sz="3600" dirty="0" err="1" smtClean="0">
                <a:solidFill>
                  <a:schemeClr val="bg2">
                    <a:lumMod val="75000"/>
                  </a:schemeClr>
                </a:solidFill>
                <a:latin typeface="+mj-lt"/>
              </a:rPr>
              <a:t>Atmospheric</a:t>
            </a:r>
            <a:r>
              <a:rPr lang="nb-NO" sz="3600" dirty="0" smtClean="0">
                <a:solidFill>
                  <a:schemeClr val="bg2">
                    <a:lumMod val="75000"/>
                  </a:schemeClr>
                </a:solidFill>
                <a:latin typeface="+mj-lt"/>
              </a:rPr>
              <a:t> </a:t>
            </a:r>
            <a:r>
              <a:rPr lang="nb-NO" sz="3600" dirty="0" err="1" smtClean="0">
                <a:solidFill>
                  <a:schemeClr val="bg2">
                    <a:lumMod val="75000"/>
                  </a:schemeClr>
                </a:solidFill>
                <a:latin typeface="+mj-lt"/>
              </a:rPr>
              <a:t>Blocking</a:t>
            </a:r>
            <a:r>
              <a:rPr lang="nb-NO" sz="3600" dirty="0" smtClean="0">
                <a:solidFill>
                  <a:schemeClr val="bg2">
                    <a:lumMod val="75000"/>
                  </a:schemeClr>
                </a:solidFill>
                <a:latin typeface="+mj-lt"/>
              </a:rPr>
              <a:t> as co-</a:t>
            </a:r>
            <a:r>
              <a:rPr lang="nb-NO" sz="3600" dirty="0" err="1" smtClean="0">
                <a:solidFill>
                  <a:schemeClr val="bg2">
                    <a:lumMod val="75000"/>
                  </a:schemeClr>
                </a:solidFill>
                <a:latin typeface="+mj-lt"/>
              </a:rPr>
              <a:t>variate</a:t>
            </a:r>
            <a:r>
              <a:rPr lang="nb-NO" sz="3600" dirty="0" smtClean="0">
                <a:solidFill>
                  <a:schemeClr val="bg2">
                    <a:lumMod val="75000"/>
                  </a:schemeClr>
                </a:solidFill>
                <a:latin typeface="+mj-lt"/>
              </a:rPr>
              <a:t> in </a:t>
            </a:r>
            <a:r>
              <a:rPr lang="nb-NO" sz="3600" dirty="0" smtClean="0">
                <a:solidFill>
                  <a:schemeClr val="bg2">
                    <a:lumMod val="75000"/>
                  </a:schemeClr>
                </a:solidFill>
                <a:latin typeface="+mj-lt"/>
              </a:rPr>
              <a:t>GEV</a:t>
            </a:r>
            <a:endParaRPr lang="en-US" sz="3600" dirty="0">
              <a:solidFill>
                <a:schemeClr val="bg2">
                  <a:lumMod val="75000"/>
                </a:schemeClr>
              </a:solidFill>
              <a:latin typeface="+mj-lt"/>
            </a:endParaRPr>
          </a:p>
        </p:txBody>
      </p:sp>
      <p:sp>
        <p:nvSpPr>
          <p:cNvPr id="8" name="TextBox 7"/>
          <p:cNvSpPr txBox="1"/>
          <p:nvPr/>
        </p:nvSpPr>
        <p:spPr>
          <a:xfrm>
            <a:off x="7435212" y="6093296"/>
            <a:ext cx="1618392" cy="307777"/>
          </a:xfrm>
          <a:prstGeom prst="rect">
            <a:avLst/>
          </a:prstGeom>
          <a:noFill/>
        </p:spPr>
        <p:txBody>
          <a:bodyPr wrap="none" rtlCol="0">
            <a:spAutoFit/>
          </a:bodyPr>
          <a:lstStyle/>
          <a:p>
            <a:r>
              <a:rPr lang="nb-NO" sz="1400" dirty="0" err="1" smtClean="0"/>
              <a:t>Sillmann</a:t>
            </a:r>
            <a:r>
              <a:rPr lang="nb-NO" sz="1400" dirty="0" smtClean="0"/>
              <a:t> et al. 2011</a:t>
            </a:r>
            <a:endParaRPr lang="en-US" sz="1400" dirty="0"/>
          </a:p>
        </p:txBody>
      </p:sp>
    </p:spTree>
    <p:extLst>
      <p:ext uri="{BB962C8B-B14F-4D97-AF65-F5344CB8AC3E}">
        <p14:creationId xmlns:p14="http://schemas.microsoft.com/office/powerpoint/2010/main" val="27418848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solidFill>
                  <a:schemeClr val="bg2">
                    <a:lumMod val="75000"/>
                  </a:schemeClr>
                </a:solidFill>
                <a:latin typeface="+mj-lt"/>
              </a:rPr>
              <a:t>Outline</a:t>
            </a:r>
            <a:endParaRPr lang="en-US" dirty="0">
              <a:solidFill>
                <a:schemeClr val="bg2">
                  <a:lumMod val="75000"/>
                </a:schemeClr>
              </a:solidFill>
              <a:latin typeface="+mj-lt"/>
            </a:endParaRPr>
          </a:p>
        </p:txBody>
      </p:sp>
      <p:sp>
        <p:nvSpPr>
          <p:cNvPr id="3" name="TextBox 2"/>
          <p:cNvSpPr txBox="1"/>
          <p:nvPr/>
        </p:nvSpPr>
        <p:spPr>
          <a:xfrm>
            <a:off x="1250624" y="1484784"/>
            <a:ext cx="7066344" cy="4154984"/>
          </a:xfrm>
          <a:prstGeom prst="rect">
            <a:avLst/>
          </a:prstGeom>
          <a:noFill/>
        </p:spPr>
        <p:txBody>
          <a:bodyPr wrap="square" rtlCol="0">
            <a:spAutoFit/>
          </a:bodyPr>
          <a:lstStyle/>
          <a:p>
            <a:pPr marL="342900" indent="-342900">
              <a:buFont typeface="Courier New" panose="02070309020205020404" pitchFamily="49" charset="0"/>
              <a:buChar char="o"/>
            </a:pPr>
            <a:r>
              <a:rPr lang="nb-NO" sz="2400" dirty="0" err="1" smtClean="0">
                <a:latin typeface="+mn-lt"/>
              </a:rPr>
              <a:t>Climate</a:t>
            </a:r>
            <a:r>
              <a:rPr lang="nb-NO" sz="2400" dirty="0" smtClean="0">
                <a:latin typeface="+mn-lt"/>
              </a:rPr>
              <a:t> Extremes </a:t>
            </a:r>
            <a:r>
              <a:rPr lang="nb-NO" sz="2400" dirty="0" err="1" smtClean="0">
                <a:latin typeface="+mn-lt"/>
              </a:rPr>
              <a:t>on</a:t>
            </a:r>
            <a:r>
              <a:rPr lang="nb-NO" sz="2400" dirty="0" smtClean="0">
                <a:latin typeface="+mn-lt"/>
              </a:rPr>
              <a:t> Global </a:t>
            </a:r>
            <a:r>
              <a:rPr lang="nb-NO" sz="2400" dirty="0" err="1" smtClean="0">
                <a:latin typeface="+mn-lt"/>
              </a:rPr>
              <a:t>Scale</a:t>
            </a:r>
            <a:endParaRPr lang="nb-NO" sz="2400" dirty="0" smtClean="0">
              <a:latin typeface="+mn-lt"/>
            </a:endParaRPr>
          </a:p>
          <a:p>
            <a:pPr marL="342900" indent="-342900">
              <a:buFont typeface="Courier New" panose="02070309020205020404" pitchFamily="49" charset="0"/>
              <a:buChar char="o"/>
            </a:pPr>
            <a:endParaRPr lang="nb-NO" sz="2400" dirty="0">
              <a:latin typeface="+mn-lt"/>
            </a:endParaRPr>
          </a:p>
          <a:p>
            <a:pPr marL="342900" indent="-342900">
              <a:buFont typeface="Courier New" panose="02070309020205020404" pitchFamily="49" charset="0"/>
              <a:buChar char="o"/>
            </a:pPr>
            <a:r>
              <a:rPr lang="nb-NO" sz="2400" dirty="0" smtClean="0">
                <a:latin typeface="+mn-lt"/>
              </a:rPr>
              <a:t>Model Evaluation</a:t>
            </a:r>
          </a:p>
          <a:p>
            <a:pPr marL="342900" indent="-342900">
              <a:buFont typeface="Courier New" panose="02070309020205020404" pitchFamily="49" charset="0"/>
              <a:buChar char="o"/>
            </a:pPr>
            <a:endParaRPr lang="nb-NO" sz="2400" dirty="0">
              <a:latin typeface="+mn-lt"/>
            </a:endParaRPr>
          </a:p>
          <a:p>
            <a:pPr marL="342900" indent="-342900">
              <a:buFont typeface="Courier New" panose="02070309020205020404" pitchFamily="49" charset="0"/>
              <a:buChar char="o"/>
            </a:pPr>
            <a:r>
              <a:rPr lang="nb-NO" sz="2400" dirty="0" err="1"/>
              <a:t>Climate</a:t>
            </a:r>
            <a:r>
              <a:rPr lang="nb-NO" sz="2400" dirty="0"/>
              <a:t> Extremes </a:t>
            </a:r>
            <a:r>
              <a:rPr lang="nb-NO" sz="2400" dirty="0" err="1"/>
              <a:t>on</a:t>
            </a:r>
            <a:r>
              <a:rPr lang="nb-NO" sz="2400" dirty="0"/>
              <a:t> </a:t>
            </a:r>
            <a:r>
              <a:rPr lang="nb-NO" sz="2400" dirty="0" smtClean="0"/>
              <a:t>Regional </a:t>
            </a:r>
            <a:r>
              <a:rPr lang="nb-NO" sz="2400" dirty="0" err="1" smtClean="0"/>
              <a:t>Scale</a:t>
            </a:r>
            <a:endParaRPr lang="nb-NO" sz="2400" dirty="0" smtClean="0"/>
          </a:p>
          <a:p>
            <a:pPr marL="342900" indent="-342900">
              <a:buFont typeface="Courier New" panose="02070309020205020404" pitchFamily="49" charset="0"/>
              <a:buChar char="o"/>
            </a:pPr>
            <a:endParaRPr lang="nb-NO" sz="2400" dirty="0">
              <a:latin typeface="+mn-lt"/>
            </a:endParaRPr>
          </a:p>
          <a:p>
            <a:pPr marL="342900" indent="-342900">
              <a:buFont typeface="Courier New" panose="02070309020205020404" pitchFamily="49" charset="0"/>
              <a:buChar char="o"/>
            </a:pPr>
            <a:r>
              <a:rPr lang="nb-NO" sz="2400" dirty="0" smtClean="0">
                <a:latin typeface="+mn-lt"/>
              </a:rPr>
              <a:t>Statistical </a:t>
            </a:r>
            <a:r>
              <a:rPr lang="nb-NO" sz="2400" dirty="0" err="1" smtClean="0">
                <a:latin typeface="+mn-lt"/>
              </a:rPr>
              <a:t>Modeling</a:t>
            </a:r>
            <a:r>
              <a:rPr lang="nb-NO" sz="2400" dirty="0" smtClean="0">
                <a:latin typeface="+mn-lt"/>
              </a:rPr>
              <a:t> </a:t>
            </a:r>
            <a:r>
              <a:rPr lang="nb-NO" sz="2400" dirty="0" err="1" smtClean="0">
                <a:latin typeface="+mn-lt"/>
              </a:rPr>
              <a:t>incorporating</a:t>
            </a:r>
            <a:r>
              <a:rPr lang="nb-NO" sz="2400" dirty="0" smtClean="0">
                <a:latin typeface="+mn-lt"/>
              </a:rPr>
              <a:t> </a:t>
            </a:r>
            <a:r>
              <a:rPr lang="nb-NO" sz="2400" dirty="0" err="1">
                <a:latin typeface="+mn-lt"/>
              </a:rPr>
              <a:t>U</a:t>
            </a:r>
            <a:r>
              <a:rPr lang="nb-NO" sz="2400" dirty="0" err="1" smtClean="0">
                <a:latin typeface="+mn-lt"/>
              </a:rPr>
              <a:t>ncertainty</a:t>
            </a:r>
            <a:endParaRPr lang="nb-NO" sz="2400" dirty="0">
              <a:latin typeface="+mn-lt"/>
            </a:endParaRPr>
          </a:p>
          <a:p>
            <a:r>
              <a:rPr lang="nb-NO" sz="2400" dirty="0" smtClean="0">
                <a:latin typeface="+mn-lt"/>
              </a:rPr>
              <a:t> 	</a:t>
            </a:r>
          </a:p>
          <a:p>
            <a:pPr marL="342900" indent="-342900">
              <a:buFont typeface="Courier New" panose="02070309020205020404" pitchFamily="49" charset="0"/>
              <a:buChar char="o"/>
            </a:pPr>
            <a:r>
              <a:rPr lang="nb-NO" sz="2400" dirty="0" smtClean="0">
                <a:latin typeface="+mn-lt"/>
              </a:rPr>
              <a:t>Outlook</a:t>
            </a:r>
            <a:r>
              <a:rPr lang="en-US" sz="2400" dirty="0">
                <a:latin typeface="+mn-lt"/>
              </a:rPr>
              <a:t>:</a:t>
            </a:r>
            <a:r>
              <a:rPr lang="en-US" sz="2400" dirty="0" smtClean="0">
                <a:latin typeface="+mn-lt"/>
              </a:rPr>
              <a:t> </a:t>
            </a:r>
            <a:r>
              <a:rPr lang="nb-NO" sz="2400" dirty="0" err="1" smtClean="0">
                <a:latin typeface="+mn-lt"/>
              </a:rPr>
              <a:t>Decision-making</a:t>
            </a:r>
            <a:r>
              <a:rPr lang="nb-NO" sz="2400" dirty="0" smtClean="0">
                <a:latin typeface="+mn-lt"/>
              </a:rPr>
              <a:t> under </a:t>
            </a:r>
            <a:r>
              <a:rPr lang="nb-NO" sz="2400" dirty="0" err="1">
                <a:latin typeface="+mn-lt"/>
              </a:rPr>
              <a:t>U</a:t>
            </a:r>
            <a:r>
              <a:rPr lang="nb-NO" sz="2400" dirty="0" err="1" smtClean="0">
                <a:latin typeface="+mn-lt"/>
              </a:rPr>
              <a:t>ncertainty</a:t>
            </a:r>
            <a:r>
              <a:rPr lang="nb-NO" sz="2400" dirty="0" smtClean="0">
                <a:latin typeface="+mn-lt"/>
              </a:rPr>
              <a:t> </a:t>
            </a:r>
          </a:p>
          <a:p>
            <a:endParaRPr lang="nb-NO" sz="2400" dirty="0" smtClean="0">
              <a:latin typeface="+mn-lt"/>
            </a:endParaRPr>
          </a:p>
          <a:p>
            <a:endParaRPr lang="en-US" sz="2400" dirty="0">
              <a:latin typeface="+mn-lt"/>
            </a:endParaRPr>
          </a:p>
        </p:txBody>
      </p:sp>
    </p:spTree>
    <p:extLst>
      <p:ext uri="{BB962C8B-B14F-4D97-AF65-F5344CB8AC3E}">
        <p14:creationId xmlns:p14="http://schemas.microsoft.com/office/powerpoint/2010/main" val="27497453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4791"/>
          <a:stretch/>
        </p:blipFill>
        <p:spPr>
          <a:xfrm>
            <a:off x="723363" y="1308834"/>
            <a:ext cx="7697274" cy="5576550"/>
          </a:xfrm>
          <a:prstGeom prst="rect">
            <a:avLst/>
          </a:prstGeom>
        </p:spPr>
      </p:pic>
      <p:sp>
        <p:nvSpPr>
          <p:cNvPr id="4" name="TextBox 3"/>
          <p:cNvSpPr txBox="1"/>
          <p:nvPr/>
        </p:nvSpPr>
        <p:spPr>
          <a:xfrm>
            <a:off x="37070" y="-27384"/>
            <a:ext cx="4894970" cy="369332"/>
          </a:xfrm>
          <a:prstGeom prst="rect">
            <a:avLst/>
          </a:prstGeom>
          <a:noFill/>
        </p:spPr>
        <p:txBody>
          <a:bodyPr wrap="square" rtlCol="0">
            <a:spAutoFit/>
          </a:bodyPr>
          <a:lstStyle/>
          <a:p>
            <a:r>
              <a:rPr lang="nb-NO" dirty="0" smtClean="0">
                <a:solidFill>
                  <a:schemeClr val="tx2">
                    <a:lumMod val="75000"/>
                  </a:schemeClr>
                </a:solidFill>
              </a:rPr>
              <a:t>4. </a:t>
            </a:r>
            <a:r>
              <a:rPr lang="nb-NO" dirty="0">
                <a:solidFill>
                  <a:schemeClr val="tx2">
                    <a:lumMod val="75000"/>
                  </a:schemeClr>
                </a:solidFill>
              </a:rPr>
              <a:t>Statistical </a:t>
            </a:r>
            <a:r>
              <a:rPr lang="nb-NO" dirty="0" err="1">
                <a:solidFill>
                  <a:schemeClr val="tx2">
                    <a:lumMod val="75000"/>
                  </a:schemeClr>
                </a:solidFill>
              </a:rPr>
              <a:t>Modeling</a:t>
            </a:r>
            <a:r>
              <a:rPr lang="nb-NO" dirty="0">
                <a:solidFill>
                  <a:schemeClr val="tx2">
                    <a:lumMod val="75000"/>
                  </a:schemeClr>
                </a:solidFill>
              </a:rPr>
              <a:t> </a:t>
            </a:r>
            <a:r>
              <a:rPr lang="nb-NO" dirty="0" err="1">
                <a:solidFill>
                  <a:schemeClr val="tx2">
                    <a:lumMod val="75000"/>
                  </a:schemeClr>
                </a:solidFill>
              </a:rPr>
              <a:t>incorporating</a:t>
            </a:r>
            <a:r>
              <a:rPr lang="nb-NO" dirty="0">
                <a:solidFill>
                  <a:schemeClr val="tx2">
                    <a:lumMod val="75000"/>
                  </a:schemeClr>
                </a:solidFill>
              </a:rPr>
              <a:t> </a:t>
            </a:r>
            <a:r>
              <a:rPr lang="nb-NO" dirty="0" err="1" smtClean="0">
                <a:solidFill>
                  <a:schemeClr val="tx2">
                    <a:lumMod val="75000"/>
                  </a:schemeClr>
                </a:solidFill>
              </a:rPr>
              <a:t>Uncertainty</a:t>
            </a:r>
            <a:endParaRPr lang="nb-NO" dirty="0">
              <a:solidFill>
                <a:schemeClr val="tx2">
                  <a:lumMod val="75000"/>
                </a:schemeClr>
              </a:solidFill>
            </a:endParaRPr>
          </a:p>
        </p:txBody>
      </p:sp>
      <p:sp>
        <p:nvSpPr>
          <p:cNvPr id="5" name="Title 1"/>
          <p:cNvSpPr txBox="1">
            <a:spLocks/>
          </p:cNvSpPr>
          <p:nvPr/>
        </p:nvSpPr>
        <p:spPr>
          <a:xfrm>
            <a:off x="457200" y="456712"/>
            <a:ext cx="8229600" cy="668032"/>
          </a:xfrm>
          <a:prstGeom prst="rect">
            <a:avLst/>
          </a:prstGeom>
        </p:spPr>
        <p:txBody>
          <a:bodyPr/>
          <a:lstStyle>
            <a:lvl1pPr algn="ctr" defTabSz="457200" rtl="0" eaLnBrk="0" fontAlgn="base" hangingPunct="0">
              <a:spcBef>
                <a:spcPct val="0"/>
              </a:spcBef>
              <a:spcAft>
                <a:spcPct val="0"/>
              </a:spcAft>
              <a:defRPr sz="4400" b="1" kern="1200">
                <a:solidFill>
                  <a:schemeClr val="tx2"/>
                </a:solidFill>
                <a:latin typeface="Arial"/>
                <a:ea typeface="Geneva" charset="0"/>
                <a:cs typeface="Arial"/>
              </a:defRPr>
            </a:lvl1pPr>
            <a:lvl2pPr algn="ctr" defTabSz="457200" rtl="0" eaLnBrk="0" fontAlgn="base" hangingPunct="0">
              <a:spcBef>
                <a:spcPct val="0"/>
              </a:spcBef>
              <a:spcAft>
                <a:spcPct val="0"/>
              </a:spcAft>
              <a:defRPr sz="4400" b="1">
                <a:solidFill>
                  <a:schemeClr val="tx2"/>
                </a:solidFill>
                <a:latin typeface="Arial" charset="0"/>
                <a:ea typeface="Geneva" charset="0"/>
                <a:cs typeface="Arial" charset="0"/>
              </a:defRPr>
            </a:lvl2pPr>
            <a:lvl3pPr algn="ctr" defTabSz="457200" rtl="0" eaLnBrk="0" fontAlgn="base" hangingPunct="0">
              <a:spcBef>
                <a:spcPct val="0"/>
              </a:spcBef>
              <a:spcAft>
                <a:spcPct val="0"/>
              </a:spcAft>
              <a:defRPr sz="4400" b="1">
                <a:solidFill>
                  <a:schemeClr val="tx2"/>
                </a:solidFill>
                <a:latin typeface="Arial" charset="0"/>
                <a:ea typeface="Geneva" charset="0"/>
                <a:cs typeface="Arial" charset="0"/>
              </a:defRPr>
            </a:lvl3pPr>
            <a:lvl4pPr algn="ctr" defTabSz="457200" rtl="0" eaLnBrk="0" fontAlgn="base" hangingPunct="0">
              <a:spcBef>
                <a:spcPct val="0"/>
              </a:spcBef>
              <a:spcAft>
                <a:spcPct val="0"/>
              </a:spcAft>
              <a:defRPr sz="4400" b="1">
                <a:solidFill>
                  <a:schemeClr val="tx2"/>
                </a:solidFill>
                <a:latin typeface="Arial" charset="0"/>
                <a:ea typeface="Geneva" charset="0"/>
                <a:cs typeface="Arial" charset="0"/>
              </a:defRPr>
            </a:lvl4pPr>
            <a:lvl5pPr algn="ctr" defTabSz="457200" rtl="0" eaLnBrk="0" fontAlgn="base" hangingPunct="0">
              <a:spcBef>
                <a:spcPct val="0"/>
              </a:spcBef>
              <a:spcAft>
                <a:spcPct val="0"/>
              </a:spcAft>
              <a:defRPr sz="4400" b="1">
                <a:solidFill>
                  <a:schemeClr val="tx2"/>
                </a:solidFill>
                <a:latin typeface="Arial" charset="0"/>
                <a:ea typeface="Geneva" charset="0"/>
                <a:cs typeface="Arial" charset="0"/>
              </a:defRPr>
            </a:lvl5pPr>
            <a:lvl6pPr marL="457200" algn="ctr" defTabSz="457200" rtl="0" fontAlgn="base">
              <a:spcBef>
                <a:spcPct val="0"/>
              </a:spcBef>
              <a:spcAft>
                <a:spcPct val="0"/>
              </a:spcAft>
              <a:defRPr sz="4400" b="1">
                <a:solidFill>
                  <a:schemeClr val="tx2"/>
                </a:solidFill>
                <a:latin typeface="Arial" charset="0"/>
                <a:ea typeface="Geneva" charset="0"/>
                <a:cs typeface="Arial" charset="0"/>
              </a:defRPr>
            </a:lvl6pPr>
            <a:lvl7pPr marL="914400" algn="ctr" defTabSz="457200" rtl="0" fontAlgn="base">
              <a:spcBef>
                <a:spcPct val="0"/>
              </a:spcBef>
              <a:spcAft>
                <a:spcPct val="0"/>
              </a:spcAft>
              <a:defRPr sz="4400" b="1">
                <a:solidFill>
                  <a:schemeClr val="tx2"/>
                </a:solidFill>
                <a:latin typeface="Arial" charset="0"/>
                <a:ea typeface="Geneva" charset="0"/>
                <a:cs typeface="Arial" charset="0"/>
              </a:defRPr>
            </a:lvl7pPr>
            <a:lvl8pPr marL="1371600" algn="ctr" defTabSz="457200" rtl="0" fontAlgn="base">
              <a:spcBef>
                <a:spcPct val="0"/>
              </a:spcBef>
              <a:spcAft>
                <a:spcPct val="0"/>
              </a:spcAft>
              <a:defRPr sz="4400" b="1">
                <a:solidFill>
                  <a:schemeClr val="tx2"/>
                </a:solidFill>
                <a:latin typeface="Arial" charset="0"/>
                <a:ea typeface="Geneva" charset="0"/>
                <a:cs typeface="Arial" charset="0"/>
              </a:defRPr>
            </a:lvl8pPr>
            <a:lvl9pPr marL="1828800" algn="ctr" defTabSz="457200" rtl="0" fontAlgn="base">
              <a:spcBef>
                <a:spcPct val="0"/>
              </a:spcBef>
              <a:spcAft>
                <a:spcPct val="0"/>
              </a:spcAft>
              <a:defRPr sz="4400" b="1">
                <a:solidFill>
                  <a:schemeClr val="tx2"/>
                </a:solidFill>
                <a:latin typeface="Arial" charset="0"/>
                <a:ea typeface="Geneva" charset="0"/>
                <a:cs typeface="Arial" charset="0"/>
              </a:defRPr>
            </a:lvl9pPr>
          </a:lstStyle>
          <a:p>
            <a:r>
              <a:rPr lang="nb-NO" sz="3600" dirty="0" err="1" smtClean="0">
                <a:solidFill>
                  <a:schemeClr val="bg2">
                    <a:lumMod val="75000"/>
                  </a:schemeClr>
                </a:solidFill>
                <a:latin typeface="+mj-lt"/>
              </a:rPr>
              <a:t>Atmospheric</a:t>
            </a:r>
            <a:r>
              <a:rPr lang="nb-NO" sz="3600" dirty="0" smtClean="0">
                <a:solidFill>
                  <a:schemeClr val="bg2">
                    <a:lumMod val="75000"/>
                  </a:schemeClr>
                </a:solidFill>
                <a:latin typeface="+mj-lt"/>
              </a:rPr>
              <a:t> </a:t>
            </a:r>
            <a:r>
              <a:rPr lang="nb-NO" sz="3600" dirty="0" err="1" smtClean="0">
                <a:solidFill>
                  <a:schemeClr val="bg2">
                    <a:lumMod val="75000"/>
                  </a:schemeClr>
                </a:solidFill>
                <a:latin typeface="+mj-lt"/>
              </a:rPr>
              <a:t>Blocking</a:t>
            </a:r>
            <a:r>
              <a:rPr lang="nb-NO" sz="3600" dirty="0" smtClean="0">
                <a:solidFill>
                  <a:schemeClr val="bg2">
                    <a:lumMod val="75000"/>
                  </a:schemeClr>
                </a:solidFill>
                <a:latin typeface="+mj-lt"/>
              </a:rPr>
              <a:t> as co-</a:t>
            </a:r>
            <a:r>
              <a:rPr lang="nb-NO" sz="3600" dirty="0" err="1" smtClean="0">
                <a:solidFill>
                  <a:schemeClr val="bg2">
                    <a:lumMod val="75000"/>
                  </a:schemeClr>
                </a:solidFill>
                <a:latin typeface="+mj-lt"/>
              </a:rPr>
              <a:t>variate</a:t>
            </a:r>
            <a:r>
              <a:rPr lang="nb-NO" sz="3600" dirty="0" smtClean="0">
                <a:solidFill>
                  <a:schemeClr val="bg2">
                    <a:lumMod val="75000"/>
                  </a:schemeClr>
                </a:solidFill>
                <a:latin typeface="+mj-lt"/>
              </a:rPr>
              <a:t> in </a:t>
            </a:r>
            <a:r>
              <a:rPr lang="nb-NO" sz="3600" dirty="0" smtClean="0">
                <a:solidFill>
                  <a:schemeClr val="bg2">
                    <a:lumMod val="75000"/>
                  </a:schemeClr>
                </a:solidFill>
                <a:latin typeface="+mj-lt"/>
              </a:rPr>
              <a:t>GEV</a:t>
            </a:r>
            <a:endParaRPr lang="en-US" sz="3600" dirty="0">
              <a:solidFill>
                <a:schemeClr val="bg2">
                  <a:lumMod val="75000"/>
                </a:schemeClr>
              </a:solidFill>
              <a:latin typeface="+mj-lt"/>
            </a:endParaRPr>
          </a:p>
        </p:txBody>
      </p:sp>
      <p:sp>
        <p:nvSpPr>
          <p:cNvPr id="6" name="TextBox 5"/>
          <p:cNvSpPr txBox="1"/>
          <p:nvPr/>
        </p:nvSpPr>
        <p:spPr>
          <a:xfrm>
            <a:off x="457200" y="6550223"/>
            <a:ext cx="1618392" cy="307777"/>
          </a:xfrm>
          <a:prstGeom prst="rect">
            <a:avLst/>
          </a:prstGeom>
          <a:noFill/>
        </p:spPr>
        <p:txBody>
          <a:bodyPr wrap="none" rtlCol="0">
            <a:spAutoFit/>
          </a:bodyPr>
          <a:lstStyle/>
          <a:p>
            <a:r>
              <a:rPr lang="nb-NO" sz="1400" dirty="0" err="1" smtClean="0"/>
              <a:t>Sillmann</a:t>
            </a:r>
            <a:r>
              <a:rPr lang="nb-NO" sz="1400" dirty="0" smtClean="0"/>
              <a:t> et al. 2011</a:t>
            </a:r>
            <a:endParaRPr lang="en-US" sz="1400" dirty="0"/>
          </a:p>
        </p:txBody>
      </p:sp>
    </p:spTree>
    <p:extLst>
      <p:ext uri="{BB962C8B-B14F-4D97-AF65-F5344CB8AC3E}">
        <p14:creationId xmlns:p14="http://schemas.microsoft.com/office/powerpoint/2010/main" val="1757232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8759"/>
          <a:stretch/>
        </p:blipFill>
        <p:spPr>
          <a:xfrm>
            <a:off x="1816447" y="965026"/>
            <a:ext cx="4305901" cy="5494934"/>
          </a:xfrm>
          <a:prstGeom prst="rect">
            <a:avLst/>
          </a:prstGeom>
        </p:spPr>
      </p:pic>
      <p:sp>
        <p:nvSpPr>
          <p:cNvPr id="4" name="TextBox 3"/>
          <p:cNvSpPr txBox="1"/>
          <p:nvPr/>
        </p:nvSpPr>
        <p:spPr>
          <a:xfrm>
            <a:off x="37070" y="-27384"/>
            <a:ext cx="4894970" cy="369332"/>
          </a:xfrm>
          <a:prstGeom prst="rect">
            <a:avLst/>
          </a:prstGeom>
          <a:noFill/>
        </p:spPr>
        <p:txBody>
          <a:bodyPr wrap="square" rtlCol="0">
            <a:spAutoFit/>
          </a:bodyPr>
          <a:lstStyle/>
          <a:p>
            <a:r>
              <a:rPr lang="nb-NO" dirty="0" smtClean="0">
                <a:solidFill>
                  <a:schemeClr val="tx2">
                    <a:lumMod val="75000"/>
                  </a:schemeClr>
                </a:solidFill>
              </a:rPr>
              <a:t>4. </a:t>
            </a:r>
            <a:r>
              <a:rPr lang="nb-NO" dirty="0">
                <a:solidFill>
                  <a:schemeClr val="tx2">
                    <a:lumMod val="75000"/>
                  </a:schemeClr>
                </a:solidFill>
              </a:rPr>
              <a:t>Statistical </a:t>
            </a:r>
            <a:r>
              <a:rPr lang="nb-NO" dirty="0" err="1">
                <a:solidFill>
                  <a:schemeClr val="tx2">
                    <a:lumMod val="75000"/>
                  </a:schemeClr>
                </a:solidFill>
              </a:rPr>
              <a:t>Modeling</a:t>
            </a:r>
            <a:r>
              <a:rPr lang="nb-NO" dirty="0">
                <a:solidFill>
                  <a:schemeClr val="tx2">
                    <a:lumMod val="75000"/>
                  </a:schemeClr>
                </a:solidFill>
              </a:rPr>
              <a:t> </a:t>
            </a:r>
            <a:r>
              <a:rPr lang="nb-NO" dirty="0" err="1">
                <a:solidFill>
                  <a:schemeClr val="tx2">
                    <a:lumMod val="75000"/>
                  </a:schemeClr>
                </a:solidFill>
              </a:rPr>
              <a:t>incorporating</a:t>
            </a:r>
            <a:r>
              <a:rPr lang="nb-NO" dirty="0">
                <a:solidFill>
                  <a:schemeClr val="tx2">
                    <a:lumMod val="75000"/>
                  </a:schemeClr>
                </a:solidFill>
              </a:rPr>
              <a:t> </a:t>
            </a:r>
            <a:r>
              <a:rPr lang="nb-NO" dirty="0" err="1" smtClean="0">
                <a:solidFill>
                  <a:schemeClr val="tx2">
                    <a:lumMod val="75000"/>
                  </a:schemeClr>
                </a:solidFill>
              </a:rPr>
              <a:t>Uncertainty</a:t>
            </a:r>
            <a:endParaRPr lang="nb-NO" dirty="0">
              <a:solidFill>
                <a:schemeClr val="tx2">
                  <a:lumMod val="75000"/>
                </a:schemeClr>
              </a:solidFill>
            </a:endParaRPr>
          </a:p>
        </p:txBody>
      </p:sp>
      <p:sp>
        <p:nvSpPr>
          <p:cNvPr id="5" name="TextBox 4"/>
          <p:cNvSpPr txBox="1"/>
          <p:nvPr/>
        </p:nvSpPr>
        <p:spPr>
          <a:xfrm>
            <a:off x="683568" y="6550223"/>
            <a:ext cx="1618392" cy="307777"/>
          </a:xfrm>
          <a:prstGeom prst="rect">
            <a:avLst/>
          </a:prstGeom>
          <a:noFill/>
        </p:spPr>
        <p:txBody>
          <a:bodyPr wrap="none" rtlCol="0">
            <a:spAutoFit/>
          </a:bodyPr>
          <a:lstStyle/>
          <a:p>
            <a:r>
              <a:rPr lang="nb-NO" sz="1400" dirty="0" err="1" smtClean="0"/>
              <a:t>Sillmann</a:t>
            </a:r>
            <a:r>
              <a:rPr lang="nb-NO" sz="1400" dirty="0" smtClean="0"/>
              <a:t> et al. 2011</a:t>
            </a:r>
            <a:endParaRPr lang="en-US" sz="1400" dirty="0"/>
          </a:p>
        </p:txBody>
      </p:sp>
      <p:sp>
        <p:nvSpPr>
          <p:cNvPr id="6" name="Title 1"/>
          <p:cNvSpPr txBox="1">
            <a:spLocks/>
          </p:cNvSpPr>
          <p:nvPr/>
        </p:nvSpPr>
        <p:spPr>
          <a:xfrm>
            <a:off x="457200" y="456712"/>
            <a:ext cx="8229600" cy="668032"/>
          </a:xfrm>
          <a:prstGeom prst="rect">
            <a:avLst/>
          </a:prstGeom>
        </p:spPr>
        <p:txBody>
          <a:bodyPr/>
          <a:lstStyle>
            <a:lvl1pPr algn="ctr" defTabSz="457200" rtl="0" eaLnBrk="0" fontAlgn="base" hangingPunct="0">
              <a:spcBef>
                <a:spcPct val="0"/>
              </a:spcBef>
              <a:spcAft>
                <a:spcPct val="0"/>
              </a:spcAft>
              <a:defRPr sz="4400" b="1" kern="1200">
                <a:solidFill>
                  <a:schemeClr val="tx2"/>
                </a:solidFill>
                <a:latin typeface="Arial"/>
                <a:ea typeface="Geneva" charset="0"/>
                <a:cs typeface="Arial"/>
              </a:defRPr>
            </a:lvl1pPr>
            <a:lvl2pPr algn="ctr" defTabSz="457200" rtl="0" eaLnBrk="0" fontAlgn="base" hangingPunct="0">
              <a:spcBef>
                <a:spcPct val="0"/>
              </a:spcBef>
              <a:spcAft>
                <a:spcPct val="0"/>
              </a:spcAft>
              <a:defRPr sz="4400" b="1">
                <a:solidFill>
                  <a:schemeClr val="tx2"/>
                </a:solidFill>
                <a:latin typeface="Arial" charset="0"/>
                <a:ea typeface="Geneva" charset="0"/>
                <a:cs typeface="Arial" charset="0"/>
              </a:defRPr>
            </a:lvl2pPr>
            <a:lvl3pPr algn="ctr" defTabSz="457200" rtl="0" eaLnBrk="0" fontAlgn="base" hangingPunct="0">
              <a:spcBef>
                <a:spcPct val="0"/>
              </a:spcBef>
              <a:spcAft>
                <a:spcPct val="0"/>
              </a:spcAft>
              <a:defRPr sz="4400" b="1">
                <a:solidFill>
                  <a:schemeClr val="tx2"/>
                </a:solidFill>
                <a:latin typeface="Arial" charset="0"/>
                <a:ea typeface="Geneva" charset="0"/>
                <a:cs typeface="Arial" charset="0"/>
              </a:defRPr>
            </a:lvl3pPr>
            <a:lvl4pPr algn="ctr" defTabSz="457200" rtl="0" eaLnBrk="0" fontAlgn="base" hangingPunct="0">
              <a:spcBef>
                <a:spcPct val="0"/>
              </a:spcBef>
              <a:spcAft>
                <a:spcPct val="0"/>
              </a:spcAft>
              <a:defRPr sz="4400" b="1">
                <a:solidFill>
                  <a:schemeClr val="tx2"/>
                </a:solidFill>
                <a:latin typeface="Arial" charset="0"/>
                <a:ea typeface="Geneva" charset="0"/>
                <a:cs typeface="Arial" charset="0"/>
              </a:defRPr>
            </a:lvl4pPr>
            <a:lvl5pPr algn="ctr" defTabSz="457200" rtl="0" eaLnBrk="0" fontAlgn="base" hangingPunct="0">
              <a:spcBef>
                <a:spcPct val="0"/>
              </a:spcBef>
              <a:spcAft>
                <a:spcPct val="0"/>
              </a:spcAft>
              <a:defRPr sz="4400" b="1">
                <a:solidFill>
                  <a:schemeClr val="tx2"/>
                </a:solidFill>
                <a:latin typeface="Arial" charset="0"/>
                <a:ea typeface="Geneva" charset="0"/>
                <a:cs typeface="Arial" charset="0"/>
              </a:defRPr>
            </a:lvl5pPr>
            <a:lvl6pPr marL="457200" algn="ctr" defTabSz="457200" rtl="0" fontAlgn="base">
              <a:spcBef>
                <a:spcPct val="0"/>
              </a:spcBef>
              <a:spcAft>
                <a:spcPct val="0"/>
              </a:spcAft>
              <a:defRPr sz="4400" b="1">
                <a:solidFill>
                  <a:schemeClr val="tx2"/>
                </a:solidFill>
                <a:latin typeface="Arial" charset="0"/>
                <a:ea typeface="Geneva" charset="0"/>
                <a:cs typeface="Arial" charset="0"/>
              </a:defRPr>
            </a:lvl6pPr>
            <a:lvl7pPr marL="914400" algn="ctr" defTabSz="457200" rtl="0" fontAlgn="base">
              <a:spcBef>
                <a:spcPct val="0"/>
              </a:spcBef>
              <a:spcAft>
                <a:spcPct val="0"/>
              </a:spcAft>
              <a:defRPr sz="4400" b="1">
                <a:solidFill>
                  <a:schemeClr val="tx2"/>
                </a:solidFill>
                <a:latin typeface="Arial" charset="0"/>
                <a:ea typeface="Geneva" charset="0"/>
                <a:cs typeface="Arial" charset="0"/>
              </a:defRPr>
            </a:lvl7pPr>
            <a:lvl8pPr marL="1371600" algn="ctr" defTabSz="457200" rtl="0" fontAlgn="base">
              <a:spcBef>
                <a:spcPct val="0"/>
              </a:spcBef>
              <a:spcAft>
                <a:spcPct val="0"/>
              </a:spcAft>
              <a:defRPr sz="4400" b="1">
                <a:solidFill>
                  <a:schemeClr val="tx2"/>
                </a:solidFill>
                <a:latin typeface="Arial" charset="0"/>
                <a:ea typeface="Geneva" charset="0"/>
                <a:cs typeface="Arial" charset="0"/>
              </a:defRPr>
            </a:lvl8pPr>
            <a:lvl9pPr marL="1828800" algn="ctr" defTabSz="457200" rtl="0" fontAlgn="base">
              <a:spcBef>
                <a:spcPct val="0"/>
              </a:spcBef>
              <a:spcAft>
                <a:spcPct val="0"/>
              </a:spcAft>
              <a:defRPr sz="4400" b="1">
                <a:solidFill>
                  <a:schemeClr val="tx2"/>
                </a:solidFill>
                <a:latin typeface="Arial" charset="0"/>
                <a:ea typeface="Geneva" charset="0"/>
                <a:cs typeface="Arial" charset="0"/>
              </a:defRPr>
            </a:lvl9pPr>
          </a:lstStyle>
          <a:p>
            <a:r>
              <a:rPr lang="nb-NO" sz="3600" dirty="0" err="1" smtClean="0">
                <a:solidFill>
                  <a:schemeClr val="bg2">
                    <a:lumMod val="75000"/>
                  </a:schemeClr>
                </a:solidFill>
                <a:latin typeface="+mj-lt"/>
              </a:rPr>
              <a:t>Atmospheric</a:t>
            </a:r>
            <a:r>
              <a:rPr lang="nb-NO" sz="3600" dirty="0" smtClean="0">
                <a:solidFill>
                  <a:schemeClr val="bg2">
                    <a:lumMod val="75000"/>
                  </a:schemeClr>
                </a:solidFill>
                <a:latin typeface="+mj-lt"/>
              </a:rPr>
              <a:t> </a:t>
            </a:r>
            <a:r>
              <a:rPr lang="nb-NO" sz="3600" dirty="0" err="1" smtClean="0">
                <a:solidFill>
                  <a:schemeClr val="bg2">
                    <a:lumMod val="75000"/>
                  </a:schemeClr>
                </a:solidFill>
                <a:latin typeface="+mj-lt"/>
              </a:rPr>
              <a:t>Blocking</a:t>
            </a:r>
            <a:r>
              <a:rPr lang="nb-NO" sz="3600" dirty="0" smtClean="0">
                <a:solidFill>
                  <a:schemeClr val="bg2">
                    <a:lumMod val="75000"/>
                  </a:schemeClr>
                </a:solidFill>
                <a:latin typeface="+mj-lt"/>
              </a:rPr>
              <a:t> as co-</a:t>
            </a:r>
            <a:r>
              <a:rPr lang="nb-NO" sz="3600" dirty="0" err="1" smtClean="0">
                <a:solidFill>
                  <a:schemeClr val="bg2">
                    <a:lumMod val="75000"/>
                  </a:schemeClr>
                </a:solidFill>
                <a:latin typeface="+mj-lt"/>
              </a:rPr>
              <a:t>variate</a:t>
            </a:r>
            <a:r>
              <a:rPr lang="nb-NO" sz="3600" dirty="0" smtClean="0">
                <a:solidFill>
                  <a:schemeClr val="bg2">
                    <a:lumMod val="75000"/>
                  </a:schemeClr>
                </a:solidFill>
                <a:latin typeface="+mj-lt"/>
              </a:rPr>
              <a:t> in </a:t>
            </a:r>
            <a:r>
              <a:rPr lang="nb-NO" sz="3600" dirty="0" smtClean="0">
                <a:solidFill>
                  <a:schemeClr val="bg2">
                    <a:lumMod val="75000"/>
                  </a:schemeClr>
                </a:solidFill>
                <a:latin typeface="+mj-lt"/>
              </a:rPr>
              <a:t>GEV</a:t>
            </a:r>
            <a:endParaRPr lang="en-US" sz="3600" dirty="0">
              <a:solidFill>
                <a:schemeClr val="bg2">
                  <a:lumMod val="75000"/>
                </a:schemeClr>
              </a:solidFill>
              <a:latin typeface="+mj-lt"/>
            </a:endParaRPr>
          </a:p>
        </p:txBody>
      </p:sp>
      <p:sp>
        <p:nvSpPr>
          <p:cNvPr id="7" name="TextBox 6"/>
          <p:cNvSpPr txBox="1"/>
          <p:nvPr/>
        </p:nvSpPr>
        <p:spPr>
          <a:xfrm>
            <a:off x="6737578" y="1855370"/>
            <a:ext cx="1434821" cy="400110"/>
          </a:xfrm>
          <a:prstGeom prst="rect">
            <a:avLst/>
          </a:prstGeom>
          <a:noFill/>
        </p:spPr>
        <p:txBody>
          <a:bodyPr wrap="square" rtlCol="0">
            <a:spAutoFit/>
          </a:bodyPr>
          <a:lstStyle/>
          <a:p>
            <a:r>
              <a:rPr lang="nb-NO" sz="2000" dirty="0" err="1" smtClean="0">
                <a:solidFill>
                  <a:schemeClr val="tx1">
                    <a:lumMod val="75000"/>
                    <a:lumOff val="25000"/>
                  </a:schemeClr>
                </a:solidFill>
              </a:rPr>
              <a:t>Reanalysis</a:t>
            </a:r>
            <a:endParaRPr lang="en-US" sz="2000" dirty="0">
              <a:solidFill>
                <a:schemeClr val="tx1">
                  <a:lumMod val="75000"/>
                  <a:lumOff val="25000"/>
                </a:schemeClr>
              </a:solidFill>
            </a:endParaRPr>
          </a:p>
        </p:txBody>
      </p:sp>
      <p:sp>
        <p:nvSpPr>
          <p:cNvPr id="8" name="TextBox 7"/>
          <p:cNvSpPr txBox="1"/>
          <p:nvPr/>
        </p:nvSpPr>
        <p:spPr>
          <a:xfrm>
            <a:off x="6809587" y="3385155"/>
            <a:ext cx="1794861" cy="707886"/>
          </a:xfrm>
          <a:prstGeom prst="rect">
            <a:avLst/>
          </a:prstGeom>
          <a:noFill/>
        </p:spPr>
        <p:txBody>
          <a:bodyPr wrap="square" rtlCol="0">
            <a:spAutoFit/>
          </a:bodyPr>
          <a:lstStyle/>
          <a:p>
            <a:r>
              <a:rPr lang="nb-NO" sz="2000" dirty="0" err="1" smtClean="0">
                <a:solidFill>
                  <a:schemeClr val="tx1">
                    <a:lumMod val="75000"/>
                    <a:lumOff val="25000"/>
                  </a:schemeClr>
                </a:solidFill>
              </a:rPr>
              <a:t>Climate</a:t>
            </a:r>
            <a:r>
              <a:rPr lang="nb-NO" sz="2000" dirty="0" smtClean="0">
                <a:solidFill>
                  <a:schemeClr val="tx1">
                    <a:lumMod val="75000"/>
                    <a:lumOff val="25000"/>
                  </a:schemeClr>
                </a:solidFill>
              </a:rPr>
              <a:t> </a:t>
            </a:r>
            <a:r>
              <a:rPr lang="nb-NO" sz="2000" dirty="0" err="1" smtClean="0">
                <a:solidFill>
                  <a:schemeClr val="tx1">
                    <a:lumMod val="75000"/>
                    <a:lumOff val="25000"/>
                  </a:schemeClr>
                </a:solidFill>
              </a:rPr>
              <a:t>model</a:t>
            </a:r>
            <a:r>
              <a:rPr lang="nb-NO" sz="2000" dirty="0" smtClean="0">
                <a:solidFill>
                  <a:schemeClr val="tx1">
                    <a:lumMod val="75000"/>
                    <a:lumOff val="25000"/>
                  </a:schemeClr>
                </a:solidFill>
              </a:rPr>
              <a:t>- present</a:t>
            </a:r>
            <a:endParaRPr lang="en-US" sz="2000" dirty="0">
              <a:solidFill>
                <a:schemeClr val="tx1">
                  <a:lumMod val="75000"/>
                  <a:lumOff val="25000"/>
                </a:schemeClr>
              </a:solidFill>
            </a:endParaRPr>
          </a:p>
        </p:txBody>
      </p:sp>
      <p:sp>
        <p:nvSpPr>
          <p:cNvPr id="9" name="TextBox 8"/>
          <p:cNvSpPr txBox="1"/>
          <p:nvPr/>
        </p:nvSpPr>
        <p:spPr>
          <a:xfrm>
            <a:off x="6774635" y="5025370"/>
            <a:ext cx="1794861" cy="707886"/>
          </a:xfrm>
          <a:prstGeom prst="rect">
            <a:avLst/>
          </a:prstGeom>
          <a:noFill/>
        </p:spPr>
        <p:txBody>
          <a:bodyPr wrap="square" rtlCol="0">
            <a:spAutoFit/>
          </a:bodyPr>
          <a:lstStyle/>
          <a:p>
            <a:r>
              <a:rPr lang="nb-NO" sz="2000" dirty="0" err="1" smtClean="0">
                <a:solidFill>
                  <a:schemeClr val="tx1">
                    <a:lumMod val="75000"/>
                    <a:lumOff val="25000"/>
                  </a:schemeClr>
                </a:solidFill>
              </a:rPr>
              <a:t>Climate</a:t>
            </a:r>
            <a:r>
              <a:rPr lang="nb-NO" sz="2000" dirty="0" smtClean="0">
                <a:solidFill>
                  <a:schemeClr val="tx1">
                    <a:lumMod val="75000"/>
                    <a:lumOff val="25000"/>
                  </a:schemeClr>
                </a:solidFill>
              </a:rPr>
              <a:t> </a:t>
            </a:r>
            <a:r>
              <a:rPr lang="nb-NO" sz="2000" dirty="0" err="1" smtClean="0">
                <a:solidFill>
                  <a:schemeClr val="tx1">
                    <a:lumMod val="75000"/>
                    <a:lumOff val="25000"/>
                  </a:schemeClr>
                </a:solidFill>
              </a:rPr>
              <a:t>model</a:t>
            </a:r>
            <a:r>
              <a:rPr lang="nb-NO" sz="2000" dirty="0" smtClean="0">
                <a:solidFill>
                  <a:schemeClr val="tx1">
                    <a:lumMod val="75000"/>
                    <a:lumOff val="25000"/>
                  </a:schemeClr>
                </a:solidFill>
              </a:rPr>
              <a:t>- </a:t>
            </a:r>
            <a:r>
              <a:rPr lang="nb-NO" sz="2000" dirty="0" err="1" smtClean="0">
                <a:solidFill>
                  <a:schemeClr val="tx1">
                    <a:lumMod val="75000"/>
                    <a:lumOff val="25000"/>
                  </a:schemeClr>
                </a:solidFill>
              </a:rPr>
              <a:t>future</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10106449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672"/>
            <a:ext cx="9125588" cy="703043"/>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3200" dirty="0" smtClean="0">
                <a:solidFill>
                  <a:schemeClr val="bg2">
                    <a:lumMod val="75000"/>
                  </a:schemeClr>
                </a:solidFill>
                <a:latin typeface="+mj-lt"/>
              </a:rPr>
              <a:t>Cold Spells and </a:t>
            </a:r>
            <a:r>
              <a:rPr lang="nb-NO" sz="3200" dirty="0" err="1" smtClean="0">
                <a:solidFill>
                  <a:schemeClr val="bg2">
                    <a:lumMod val="75000"/>
                  </a:schemeClr>
                </a:solidFill>
                <a:latin typeface="+mj-lt"/>
              </a:rPr>
              <a:t>Atmospheric</a:t>
            </a:r>
            <a:r>
              <a:rPr lang="nb-NO" sz="3200" dirty="0" smtClean="0">
                <a:solidFill>
                  <a:schemeClr val="bg2">
                    <a:lumMod val="75000"/>
                  </a:schemeClr>
                </a:solidFill>
                <a:latin typeface="+mj-lt"/>
              </a:rPr>
              <a:t> </a:t>
            </a:r>
            <a:r>
              <a:rPr lang="nb-NO" sz="3200" dirty="0" err="1" smtClean="0">
                <a:solidFill>
                  <a:schemeClr val="bg2">
                    <a:lumMod val="75000"/>
                  </a:schemeClr>
                </a:solidFill>
                <a:latin typeface="+mj-lt"/>
              </a:rPr>
              <a:t>Blocking</a:t>
            </a:r>
            <a:endParaRPr lang="en-US" sz="3200" dirty="0">
              <a:solidFill>
                <a:schemeClr val="bg2">
                  <a:lumMod val="75000"/>
                </a:schemeClr>
              </a:solidFill>
              <a:latin typeface="+mj-lt"/>
            </a:endParaRPr>
          </a:p>
        </p:txBody>
      </p:sp>
      <p:sp>
        <p:nvSpPr>
          <p:cNvPr id="4" name="Rectangle 3"/>
          <p:cNvSpPr/>
          <p:nvPr/>
        </p:nvSpPr>
        <p:spPr>
          <a:xfrm>
            <a:off x="1885411" y="1058328"/>
            <a:ext cx="5396285" cy="461665"/>
          </a:xfrm>
          <a:prstGeom prst="rect">
            <a:avLst/>
          </a:prstGeom>
        </p:spPr>
        <p:txBody>
          <a:bodyPr wrap="none">
            <a:spAutoFit/>
          </a:bodyPr>
          <a:lstStyle/>
          <a:p>
            <a:r>
              <a:rPr lang="en-US" sz="2400" dirty="0"/>
              <a:t>Regional Climate Models – </a:t>
            </a:r>
            <a:r>
              <a:rPr lang="en-US" sz="2400" dirty="0" smtClean="0"/>
              <a:t>North America</a:t>
            </a:r>
            <a:endParaRPr lang="en-US" sz="24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9637"/>
          <a:stretch/>
        </p:blipFill>
        <p:spPr>
          <a:xfrm>
            <a:off x="1078777" y="1505947"/>
            <a:ext cx="7397007" cy="2351508"/>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972" b="14525"/>
          <a:stretch/>
        </p:blipFill>
        <p:spPr>
          <a:xfrm>
            <a:off x="1116463" y="3822587"/>
            <a:ext cx="4514360" cy="3035413"/>
          </a:xfrm>
          <a:prstGeom prst="rect">
            <a:avLst/>
          </a:prstGeom>
        </p:spPr>
      </p:pic>
      <p:sp>
        <p:nvSpPr>
          <p:cNvPr id="7" name="TextBox 6"/>
          <p:cNvSpPr txBox="1"/>
          <p:nvPr/>
        </p:nvSpPr>
        <p:spPr>
          <a:xfrm>
            <a:off x="5158153" y="3407089"/>
            <a:ext cx="1254370" cy="369332"/>
          </a:xfrm>
          <a:prstGeom prst="rect">
            <a:avLst/>
          </a:prstGeom>
          <a:noFill/>
        </p:spPr>
        <p:txBody>
          <a:bodyPr wrap="square" rtlCol="0">
            <a:spAutoFit/>
          </a:bodyPr>
          <a:lstStyle/>
          <a:p>
            <a:r>
              <a:rPr lang="nb-NO" b="1" dirty="0" smtClean="0"/>
              <a:t>Re-</a:t>
            </a:r>
            <a:r>
              <a:rPr lang="nb-NO" b="1" dirty="0" err="1" smtClean="0"/>
              <a:t>analysis</a:t>
            </a:r>
            <a:endParaRPr lang="en-US" b="1" dirty="0"/>
          </a:p>
        </p:txBody>
      </p:sp>
      <p:sp>
        <p:nvSpPr>
          <p:cNvPr id="8" name="TextBox 7"/>
          <p:cNvSpPr txBox="1"/>
          <p:nvPr/>
        </p:nvSpPr>
        <p:spPr>
          <a:xfrm>
            <a:off x="3024553" y="5155627"/>
            <a:ext cx="867762" cy="369332"/>
          </a:xfrm>
          <a:prstGeom prst="rect">
            <a:avLst/>
          </a:prstGeom>
          <a:noFill/>
        </p:spPr>
        <p:txBody>
          <a:bodyPr wrap="square" rtlCol="0">
            <a:spAutoFit/>
          </a:bodyPr>
          <a:lstStyle/>
          <a:p>
            <a:r>
              <a:rPr lang="nb-NO" b="1" dirty="0" err="1" smtClean="0"/>
              <a:t>RCMs</a:t>
            </a:r>
            <a:endParaRPr lang="en-US" b="1" dirty="0"/>
          </a:p>
        </p:txBody>
      </p:sp>
      <p:sp>
        <p:nvSpPr>
          <p:cNvPr id="9" name="TextBox 8"/>
          <p:cNvSpPr txBox="1"/>
          <p:nvPr/>
        </p:nvSpPr>
        <p:spPr>
          <a:xfrm>
            <a:off x="2825514" y="3407089"/>
            <a:ext cx="867762" cy="369332"/>
          </a:xfrm>
          <a:prstGeom prst="rect">
            <a:avLst/>
          </a:prstGeom>
          <a:noFill/>
        </p:spPr>
        <p:txBody>
          <a:bodyPr wrap="square" rtlCol="0">
            <a:spAutoFit/>
          </a:bodyPr>
          <a:lstStyle/>
          <a:p>
            <a:r>
              <a:rPr lang="nb-NO" b="1" dirty="0" smtClean="0"/>
              <a:t>Obs</a:t>
            </a:r>
            <a:endParaRPr lang="en-US" b="1" dirty="0"/>
          </a:p>
        </p:txBody>
      </p:sp>
      <p:sp>
        <p:nvSpPr>
          <p:cNvPr id="10" name="TextBox 9"/>
          <p:cNvSpPr txBox="1"/>
          <p:nvPr/>
        </p:nvSpPr>
        <p:spPr>
          <a:xfrm>
            <a:off x="6156176" y="4247686"/>
            <a:ext cx="2529629" cy="1815882"/>
          </a:xfrm>
          <a:prstGeom prst="rect">
            <a:avLst/>
          </a:prstGeom>
          <a:noFill/>
        </p:spPr>
        <p:txBody>
          <a:bodyPr wrap="square" rtlCol="0">
            <a:spAutoFit/>
          </a:bodyPr>
          <a:lstStyle/>
          <a:p>
            <a:r>
              <a:rPr lang="en-US" sz="1600" dirty="0">
                <a:solidFill>
                  <a:schemeClr val="tx1">
                    <a:lumMod val="75000"/>
                    <a:lumOff val="25000"/>
                  </a:schemeClr>
                </a:solidFill>
              </a:rPr>
              <a:t>The influence of atmospheric blocking on extreme winter minimum temperatures in</a:t>
            </a:r>
          </a:p>
          <a:p>
            <a:r>
              <a:rPr lang="en-US" sz="1600" dirty="0">
                <a:solidFill>
                  <a:schemeClr val="tx1">
                    <a:lumMod val="75000"/>
                    <a:lumOff val="25000"/>
                  </a:schemeClr>
                </a:solidFill>
              </a:rPr>
              <a:t>North </a:t>
            </a:r>
            <a:r>
              <a:rPr lang="en-US" sz="1600" dirty="0" smtClean="0">
                <a:solidFill>
                  <a:schemeClr val="tx1">
                    <a:lumMod val="75000"/>
                    <a:lumOff val="25000"/>
                  </a:schemeClr>
                </a:solidFill>
              </a:rPr>
              <a:t>America</a:t>
            </a:r>
          </a:p>
          <a:p>
            <a:r>
              <a:rPr lang="nb-NO" sz="1600" dirty="0" err="1" smtClean="0">
                <a:solidFill>
                  <a:schemeClr val="tx1">
                    <a:lumMod val="75000"/>
                    <a:lumOff val="25000"/>
                  </a:schemeClr>
                </a:solidFill>
              </a:rPr>
              <a:t>Whan</a:t>
            </a:r>
            <a:r>
              <a:rPr lang="nb-NO" sz="1600" dirty="0" smtClean="0">
                <a:solidFill>
                  <a:schemeClr val="tx1">
                    <a:lumMod val="75000"/>
                    <a:lumOff val="25000"/>
                  </a:schemeClr>
                </a:solidFill>
              </a:rPr>
              <a:t>, </a:t>
            </a:r>
            <a:r>
              <a:rPr lang="nb-NO" sz="1600" dirty="0" err="1" smtClean="0">
                <a:solidFill>
                  <a:schemeClr val="tx1">
                    <a:lumMod val="75000"/>
                    <a:lumOff val="25000"/>
                  </a:schemeClr>
                </a:solidFill>
              </a:rPr>
              <a:t>Zwiers</a:t>
            </a:r>
            <a:r>
              <a:rPr lang="nb-NO" sz="1600" dirty="0" smtClean="0">
                <a:solidFill>
                  <a:schemeClr val="tx1">
                    <a:lumMod val="75000"/>
                    <a:lumOff val="25000"/>
                  </a:schemeClr>
                </a:solidFill>
              </a:rPr>
              <a:t> &amp; </a:t>
            </a:r>
            <a:r>
              <a:rPr lang="nb-NO" sz="1600" dirty="0" err="1" smtClean="0">
                <a:solidFill>
                  <a:schemeClr val="tx1">
                    <a:lumMod val="75000"/>
                    <a:lumOff val="25000"/>
                  </a:schemeClr>
                </a:solidFill>
              </a:rPr>
              <a:t>Sillmann</a:t>
            </a:r>
            <a:r>
              <a:rPr lang="nb-NO" sz="1600" dirty="0" smtClean="0">
                <a:solidFill>
                  <a:schemeClr val="tx1">
                    <a:lumMod val="75000"/>
                    <a:lumOff val="25000"/>
                  </a:schemeClr>
                </a:solidFill>
              </a:rPr>
              <a:t>, 2016</a:t>
            </a:r>
            <a:endParaRPr lang="en-US" sz="1600" dirty="0">
              <a:solidFill>
                <a:schemeClr val="tx1">
                  <a:lumMod val="75000"/>
                  <a:lumOff val="25000"/>
                </a:schemeClr>
              </a:solidFill>
            </a:endParaRPr>
          </a:p>
        </p:txBody>
      </p:sp>
      <p:sp>
        <p:nvSpPr>
          <p:cNvPr id="11" name="TextBox 10"/>
          <p:cNvSpPr txBox="1"/>
          <p:nvPr/>
        </p:nvSpPr>
        <p:spPr>
          <a:xfrm>
            <a:off x="37070" y="-27384"/>
            <a:ext cx="4894970" cy="369332"/>
          </a:xfrm>
          <a:prstGeom prst="rect">
            <a:avLst/>
          </a:prstGeom>
          <a:noFill/>
        </p:spPr>
        <p:txBody>
          <a:bodyPr wrap="square" rtlCol="0">
            <a:spAutoFit/>
          </a:bodyPr>
          <a:lstStyle/>
          <a:p>
            <a:r>
              <a:rPr lang="nb-NO" dirty="0" smtClean="0">
                <a:solidFill>
                  <a:schemeClr val="tx2">
                    <a:lumMod val="75000"/>
                  </a:schemeClr>
                </a:solidFill>
              </a:rPr>
              <a:t>4. </a:t>
            </a:r>
            <a:r>
              <a:rPr lang="nb-NO" dirty="0">
                <a:solidFill>
                  <a:schemeClr val="tx2">
                    <a:lumMod val="75000"/>
                  </a:schemeClr>
                </a:solidFill>
              </a:rPr>
              <a:t>Statistical </a:t>
            </a:r>
            <a:r>
              <a:rPr lang="nb-NO" dirty="0" err="1">
                <a:solidFill>
                  <a:schemeClr val="tx2">
                    <a:lumMod val="75000"/>
                  </a:schemeClr>
                </a:solidFill>
              </a:rPr>
              <a:t>Modeling</a:t>
            </a:r>
            <a:r>
              <a:rPr lang="nb-NO" dirty="0">
                <a:solidFill>
                  <a:schemeClr val="tx2">
                    <a:lumMod val="75000"/>
                  </a:schemeClr>
                </a:solidFill>
              </a:rPr>
              <a:t> </a:t>
            </a:r>
            <a:r>
              <a:rPr lang="nb-NO" dirty="0" err="1">
                <a:solidFill>
                  <a:schemeClr val="tx2">
                    <a:lumMod val="75000"/>
                  </a:schemeClr>
                </a:solidFill>
              </a:rPr>
              <a:t>incorporating</a:t>
            </a:r>
            <a:r>
              <a:rPr lang="nb-NO" dirty="0">
                <a:solidFill>
                  <a:schemeClr val="tx2">
                    <a:lumMod val="75000"/>
                  </a:schemeClr>
                </a:solidFill>
              </a:rPr>
              <a:t> </a:t>
            </a:r>
            <a:r>
              <a:rPr lang="nb-NO" dirty="0" err="1" smtClean="0">
                <a:solidFill>
                  <a:schemeClr val="tx2">
                    <a:lumMod val="75000"/>
                  </a:schemeClr>
                </a:solidFill>
              </a:rPr>
              <a:t>Uncertainty</a:t>
            </a:r>
            <a:endParaRPr lang="nb-NO" dirty="0">
              <a:solidFill>
                <a:schemeClr val="tx2">
                  <a:lumMod val="75000"/>
                </a:schemeClr>
              </a:solidFill>
            </a:endParaRPr>
          </a:p>
        </p:txBody>
      </p:sp>
    </p:spTree>
    <p:extLst>
      <p:ext uri="{BB962C8B-B14F-4D97-AF65-F5344CB8AC3E}">
        <p14:creationId xmlns:p14="http://schemas.microsoft.com/office/powerpoint/2010/main" val="40399270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586118"/>
            <a:ext cx="9125588" cy="703043"/>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3200" dirty="0" smtClean="0">
                <a:solidFill>
                  <a:schemeClr val="bg2">
                    <a:lumMod val="75000"/>
                  </a:schemeClr>
                </a:solidFill>
                <a:latin typeface="+mj-lt"/>
              </a:rPr>
              <a:t>Challenges/Research Questions</a:t>
            </a:r>
            <a:endParaRPr lang="nb-NO" sz="3200" dirty="0">
              <a:solidFill>
                <a:schemeClr val="bg2">
                  <a:lumMod val="75000"/>
                </a:schemeClr>
              </a:solidFill>
              <a:latin typeface="+mj-lt"/>
            </a:endParaRPr>
          </a:p>
        </p:txBody>
      </p:sp>
      <p:sp>
        <p:nvSpPr>
          <p:cNvPr id="5" name="TextBox 4"/>
          <p:cNvSpPr txBox="1"/>
          <p:nvPr/>
        </p:nvSpPr>
        <p:spPr>
          <a:xfrm>
            <a:off x="602354" y="1844824"/>
            <a:ext cx="7920880" cy="3785652"/>
          </a:xfrm>
          <a:prstGeom prst="rect">
            <a:avLst/>
          </a:prstGeom>
          <a:noFill/>
        </p:spPr>
        <p:txBody>
          <a:bodyPr wrap="square" rtlCol="0">
            <a:spAutoFit/>
          </a:bodyPr>
          <a:lstStyle/>
          <a:p>
            <a:pPr marL="342900" indent="-342900">
              <a:buFont typeface="Courier New" panose="02070309020205020404" pitchFamily="49" charset="0"/>
              <a:buChar char="o"/>
            </a:pPr>
            <a:r>
              <a:rPr lang="nb-NO" sz="2400" dirty="0" err="1" smtClean="0"/>
              <a:t>Climate</a:t>
            </a:r>
            <a:r>
              <a:rPr lang="nb-NO" sz="2400" dirty="0" smtClean="0"/>
              <a:t> </a:t>
            </a:r>
            <a:r>
              <a:rPr lang="nb-NO" sz="2400" dirty="0" err="1" smtClean="0"/>
              <a:t>model</a:t>
            </a:r>
            <a:r>
              <a:rPr lang="nb-NO" sz="2400" dirty="0" smtClean="0"/>
              <a:t> </a:t>
            </a:r>
            <a:r>
              <a:rPr lang="nb-NO" sz="2400" dirty="0" err="1" smtClean="0"/>
              <a:t>simulations</a:t>
            </a:r>
            <a:r>
              <a:rPr lang="nb-NO" sz="2400" dirty="0" smtClean="0"/>
              <a:t> at different </a:t>
            </a:r>
            <a:r>
              <a:rPr lang="nb-NO" sz="2400" dirty="0" err="1" smtClean="0"/>
              <a:t>resolutions</a:t>
            </a:r>
            <a:r>
              <a:rPr lang="nb-NO" sz="2400" dirty="0" smtClean="0"/>
              <a:t> (global to regional) </a:t>
            </a:r>
            <a:r>
              <a:rPr lang="nb-NO" sz="2400" dirty="0" err="1" smtClean="0"/>
              <a:t>necessary</a:t>
            </a:r>
            <a:r>
              <a:rPr lang="nb-NO" sz="2400" dirty="0" smtClean="0"/>
              <a:t> to understand and </a:t>
            </a:r>
            <a:r>
              <a:rPr lang="nb-NO" sz="2400" dirty="0" err="1" smtClean="0"/>
              <a:t>simulate</a:t>
            </a:r>
            <a:r>
              <a:rPr lang="nb-NO" sz="2400" dirty="0" smtClean="0"/>
              <a:t> </a:t>
            </a:r>
            <a:r>
              <a:rPr lang="nb-NO" sz="2400" dirty="0" err="1" smtClean="0"/>
              <a:t>extremes</a:t>
            </a:r>
            <a:r>
              <a:rPr lang="nb-NO" sz="2400" dirty="0" smtClean="0"/>
              <a:t> and </a:t>
            </a:r>
            <a:r>
              <a:rPr lang="nb-NO" sz="2400" dirty="0" err="1" smtClean="0"/>
              <a:t>their</a:t>
            </a:r>
            <a:r>
              <a:rPr lang="nb-NO" sz="2400" dirty="0" smtClean="0"/>
              <a:t> </a:t>
            </a:r>
            <a:r>
              <a:rPr lang="nb-NO" sz="2400" dirty="0" err="1" smtClean="0"/>
              <a:t>changes</a:t>
            </a:r>
            <a:endParaRPr lang="nb-NO" sz="2400" dirty="0" smtClean="0"/>
          </a:p>
          <a:p>
            <a:pPr marL="342900" indent="-342900">
              <a:buFont typeface="Courier New" panose="02070309020205020404" pitchFamily="49" charset="0"/>
              <a:buChar char="o"/>
            </a:pPr>
            <a:endParaRPr lang="nb-NO" sz="2400" dirty="0"/>
          </a:p>
          <a:p>
            <a:pPr marL="342900" indent="-342900">
              <a:buFont typeface="Courier New" panose="02070309020205020404" pitchFamily="49" charset="0"/>
              <a:buChar char="o"/>
            </a:pPr>
            <a:r>
              <a:rPr lang="nb-NO" sz="2400" dirty="0" smtClean="0"/>
              <a:t>Non-</a:t>
            </a:r>
            <a:r>
              <a:rPr lang="nb-NO" sz="2400" dirty="0" err="1" smtClean="0"/>
              <a:t>stationary</a:t>
            </a:r>
            <a:r>
              <a:rPr lang="nb-NO" sz="2400" dirty="0" smtClean="0"/>
              <a:t> </a:t>
            </a:r>
            <a:r>
              <a:rPr lang="nb-NO" sz="2400" dirty="0" err="1" smtClean="0"/>
              <a:t>extreme</a:t>
            </a:r>
            <a:r>
              <a:rPr lang="nb-NO" sz="2400" dirty="0" smtClean="0"/>
              <a:t> </a:t>
            </a:r>
            <a:r>
              <a:rPr lang="nb-NO" sz="2400" dirty="0" err="1" smtClean="0"/>
              <a:t>values</a:t>
            </a:r>
            <a:r>
              <a:rPr lang="nb-NO" sz="2400" dirty="0"/>
              <a:t> </a:t>
            </a:r>
            <a:r>
              <a:rPr lang="nb-NO" sz="2400" dirty="0" err="1" smtClean="0"/>
              <a:t>distribution</a:t>
            </a:r>
            <a:r>
              <a:rPr lang="nb-NO" sz="2400" dirty="0" smtClean="0"/>
              <a:t> </a:t>
            </a:r>
            <a:r>
              <a:rPr lang="nb-NO" sz="2400" dirty="0" err="1" smtClean="0"/>
              <a:t>can</a:t>
            </a:r>
            <a:r>
              <a:rPr lang="nb-NO" sz="2400" dirty="0" smtClean="0"/>
              <a:t> </a:t>
            </a:r>
            <a:r>
              <a:rPr lang="nb-NO" sz="2400" dirty="0" err="1" smtClean="0"/>
              <a:t>help</a:t>
            </a:r>
            <a:r>
              <a:rPr lang="nb-NO" sz="2400" dirty="0" smtClean="0"/>
              <a:t> to </a:t>
            </a:r>
            <a:r>
              <a:rPr lang="nb-NO" sz="2400" dirty="0" err="1" smtClean="0"/>
              <a:t>include</a:t>
            </a:r>
            <a:r>
              <a:rPr lang="nb-NO" sz="2400" dirty="0" smtClean="0"/>
              <a:t> </a:t>
            </a:r>
            <a:r>
              <a:rPr lang="nb-NO" sz="2400" dirty="0" err="1" smtClean="0"/>
              <a:t>important</a:t>
            </a:r>
            <a:r>
              <a:rPr lang="nb-NO" sz="2400" dirty="0" smtClean="0"/>
              <a:t> </a:t>
            </a:r>
            <a:r>
              <a:rPr lang="nb-NO" sz="2400" dirty="0" err="1" smtClean="0"/>
              <a:t>processes</a:t>
            </a:r>
            <a:r>
              <a:rPr lang="nb-NO" sz="2400" dirty="0" smtClean="0"/>
              <a:t> in </a:t>
            </a:r>
            <a:r>
              <a:rPr lang="nb-NO" sz="2400" dirty="0" err="1" smtClean="0"/>
              <a:t>the</a:t>
            </a:r>
            <a:r>
              <a:rPr lang="nb-NO" sz="2400" dirty="0" smtClean="0"/>
              <a:t> </a:t>
            </a:r>
            <a:r>
              <a:rPr lang="nb-NO" sz="2400" dirty="0" err="1" smtClean="0"/>
              <a:t>estimation</a:t>
            </a:r>
            <a:r>
              <a:rPr lang="nb-NO" sz="2400" dirty="0" smtClean="0"/>
              <a:t> </a:t>
            </a:r>
            <a:r>
              <a:rPr lang="nb-NO" sz="2400" dirty="0" err="1" smtClean="0"/>
              <a:t>of</a:t>
            </a:r>
            <a:r>
              <a:rPr lang="nb-NO" sz="2400" dirty="0" smtClean="0"/>
              <a:t> </a:t>
            </a:r>
            <a:r>
              <a:rPr lang="nb-NO" sz="2400" dirty="0" err="1" smtClean="0"/>
              <a:t>return</a:t>
            </a:r>
            <a:r>
              <a:rPr lang="nb-NO" sz="2400" dirty="0" smtClean="0"/>
              <a:t> </a:t>
            </a:r>
            <a:r>
              <a:rPr lang="nb-NO" sz="2400" dirty="0" err="1" smtClean="0"/>
              <a:t>values</a:t>
            </a:r>
            <a:r>
              <a:rPr lang="nb-NO" sz="2400" dirty="0" smtClean="0"/>
              <a:t>/</a:t>
            </a:r>
            <a:r>
              <a:rPr lang="nb-NO" sz="2400" dirty="0" err="1" smtClean="0"/>
              <a:t>periods</a:t>
            </a:r>
            <a:r>
              <a:rPr lang="nb-NO" sz="2400" dirty="0" smtClean="0"/>
              <a:t> and </a:t>
            </a:r>
            <a:r>
              <a:rPr lang="nb-NO" sz="2400" dirty="0" err="1" smtClean="0"/>
              <a:t>enables</a:t>
            </a:r>
            <a:r>
              <a:rPr lang="nb-NO" sz="2400" dirty="0" smtClean="0"/>
              <a:t> </a:t>
            </a:r>
            <a:r>
              <a:rPr lang="nb-NO" sz="2400" dirty="0" err="1" smtClean="0"/>
              <a:t>quantification</a:t>
            </a:r>
            <a:r>
              <a:rPr lang="nb-NO" sz="2400" dirty="0" smtClean="0"/>
              <a:t> </a:t>
            </a:r>
            <a:r>
              <a:rPr lang="nb-NO" sz="2400" dirty="0" err="1" smtClean="0"/>
              <a:t>of</a:t>
            </a:r>
            <a:r>
              <a:rPr lang="nb-NO" sz="2400" dirty="0" smtClean="0"/>
              <a:t> </a:t>
            </a:r>
            <a:r>
              <a:rPr lang="nb-NO" sz="2400" dirty="0" err="1" smtClean="0"/>
              <a:t>uncertainties</a:t>
            </a:r>
            <a:endParaRPr lang="nb-NO" sz="2400" dirty="0" smtClean="0"/>
          </a:p>
          <a:p>
            <a:pPr marL="342900" indent="-342900">
              <a:buFont typeface="Courier New" panose="02070309020205020404" pitchFamily="49" charset="0"/>
              <a:buChar char="o"/>
            </a:pPr>
            <a:endParaRPr lang="nb-NO" sz="2400" dirty="0"/>
          </a:p>
          <a:p>
            <a:pPr marL="342900" indent="-342900">
              <a:buFont typeface="Courier New" panose="02070309020205020404" pitchFamily="49" charset="0"/>
              <a:buChar char="o"/>
            </a:pPr>
            <a:r>
              <a:rPr lang="nb-NO" sz="2400" dirty="0" smtClean="0"/>
              <a:t>How to </a:t>
            </a:r>
            <a:r>
              <a:rPr lang="nb-NO" sz="2400" dirty="0" err="1" smtClean="0"/>
              <a:t>use</a:t>
            </a:r>
            <a:r>
              <a:rPr lang="nb-NO" sz="2400" dirty="0" smtClean="0"/>
              <a:t> non-</a:t>
            </a:r>
            <a:r>
              <a:rPr lang="nb-NO" sz="2400" dirty="0" err="1" smtClean="0"/>
              <a:t>stationary</a:t>
            </a:r>
            <a:r>
              <a:rPr lang="nb-NO" sz="2400" dirty="0" smtClean="0"/>
              <a:t>  </a:t>
            </a:r>
            <a:r>
              <a:rPr lang="nb-NO" sz="2400" dirty="0" err="1" smtClean="0"/>
              <a:t>return</a:t>
            </a:r>
            <a:r>
              <a:rPr lang="nb-NO" sz="2400" dirty="0" smtClean="0"/>
              <a:t> </a:t>
            </a:r>
            <a:r>
              <a:rPr lang="nb-NO" sz="2400" dirty="0" err="1" smtClean="0"/>
              <a:t>values</a:t>
            </a:r>
            <a:r>
              <a:rPr lang="nb-NO" sz="2400" dirty="0" smtClean="0"/>
              <a:t>/</a:t>
            </a:r>
            <a:r>
              <a:rPr lang="nb-NO" sz="2400" dirty="0" err="1" smtClean="0"/>
              <a:t>periods</a:t>
            </a:r>
            <a:r>
              <a:rPr lang="nb-NO" sz="2400" dirty="0" smtClean="0"/>
              <a:t> in standards and design </a:t>
            </a:r>
            <a:r>
              <a:rPr lang="nb-NO" sz="2400" dirty="0" err="1" smtClean="0"/>
              <a:t>values</a:t>
            </a:r>
            <a:r>
              <a:rPr lang="nb-NO" sz="2400" dirty="0" smtClean="0"/>
              <a:t>?</a:t>
            </a:r>
          </a:p>
        </p:txBody>
      </p:sp>
      <p:sp>
        <p:nvSpPr>
          <p:cNvPr id="6" name="TextBox 5"/>
          <p:cNvSpPr txBox="1"/>
          <p:nvPr/>
        </p:nvSpPr>
        <p:spPr>
          <a:xfrm>
            <a:off x="37070" y="-27384"/>
            <a:ext cx="4894970" cy="369332"/>
          </a:xfrm>
          <a:prstGeom prst="rect">
            <a:avLst/>
          </a:prstGeom>
          <a:noFill/>
        </p:spPr>
        <p:txBody>
          <a:bodyPr wrap="square" rtlCol="0">
            <a:spAutoFit/>
          </a:bodyPr>
          <a:lstStyle/>
          <a:p>
            <a:r>
              <a:rPr lang="nb-NO" dirty="0" smtClean="0">
                <a:solidFill>
                  <a:schemeClr val="tx2">
                    <a:lumMod val="75000"/>
                  </a:schemeClr>
                </a:solidFill>
              </a:rPr>
              <a:t>4. </a:t>
            </a:r>
            <a:r>
              <a:rPr lang="nb-NO" dirty="0">
                <a:solidFill>
                  <a:schemeClr val="tx2">
                    <a:lumMod val="75000"/>
                  </a:schemeClr>
                </a:solidFill>
              </a:rPr>
              <a:t>Statistical </a:t>
            </a:r>
            <a:r>
              <a:rPr lang="nb-NO" dirty="0" err="1">
                <a:solidFill>
                  <a:schemeClr val="tx2">
                    <a:lumMod val="75000"/>
                  </a:schemeClr>
                </a:solidFill>
              </a:rPr>
              <a:t>Modeling</a:t>
            </a:r>
            <a:r>
              <a:rPr lang="nb-NO" dirty="0">
                <a:solidFill>
                  <a:schemeClr val="tx2">
                    <a:lumMod val="75000"/>
                  </a:schemeClr>
                </a:solidFill>
              </a:rPr>
              <a:t> </a:t>
            </a:r>
            <a:r>
              <a:rPr lang="nb-NO" dirty="0" err="1">
                <a:solidFill>
                  <a:schemeClr val="tx2">
                    <a:lumMod val="75000"/>
                  </a:schemeClr>
                </a:solidFill>
              </a:rPr>
              <a:t>incorporating</a:t>
            </a:r>
            <a:r>
              <a:rPr lang="nb-NO" dirty="0">
                <a:solidFill>
                  <a:schemeClr val="tx2">
                    <a:lumMod val="75000"/>
                  </a:schemeClr>
                </a:solidFill>
              </a:rPr>
              <a:t> </a:t>
            </a:r>
            <a:r>
              <a:rPr lang="nb-NO" dirty="0" err="1" smtClean="0">
                <a:solidFill>
                  <a:schemeClr val="tx2">
                    <a:lumMod val="75000"/>
                  </a:schemeClr>
                </a:solidFill>
              </a:rPr>
              <a:t>Uncertainty</a:t>
            </a:r>
            <a:endParaRPr lang="nb-NO" dirty="0">
              <a:solidFill>
                <a:schemeClr val="tx2">
                  <a:lumMod val="75000"/>
                </a:schemeClr>
              </a:solidFill>
            </a:endParaRPr>
          </a:p>
        </p:txBody>
      </p:sp>
    </p:spTree>
    <p:extLst>
      <p:ext uri="{BB962C8B-B14F-4D97-AF65-F5344CB8AC3E}">
        <p14:creationId xmlns:p14="http://schemas.microsoft.com/office/powerpoint/2010/main" val="6866608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solidFill>
                  <a:schemeClr val="bg2">
                    <a:lumMod val="75000"/>
                  </a:schemeClr>
                </a:solidFill>
                <a:latin typeface="+mj-lt"/>
              </a:rPr>
              <a:t>Outline</a:t>
            </a:r>
            <a:endParaRPr lang="en-US" dirty="0">
              <a:solidFill>
                <a:schemeClr val="bg2">
                  <a:lumMod val="75000"/>
                </a:schemeClr>
              </a:solidFill>
              <a:latin typeface="+mj-lt"/>
            </a:endParaRPr>
          </a:p>
        </p:txBody>
      </p:sp>
      <p:sp>
        <p:nvSpPr>
          <p:cNvPr id="3" name="TextBox 2"/>
          <p:cNvSpPr txBox="1"/>
          <p:nvPr/>
        </p:nvSpPr>
        <p:spPr>
          <a:xfrm>
            <a:off x="1250624" y="1484784"/>
            <a:ext cx="7066344" cy="4154984"/>
          </a:xfrm>
          <a:prstGeom prst="rect">
            <a:avLst/>
          </a:prstGeom>
          <a:noFill/>
        </p:spPr>
        <p:txBody>
          <a:bodyPr wrap="square" rtlCol="0">
            <a:spAutoFit/>
          </a:bodyPr>
          <a:lstStyle/>
          <a:p>
            <a:pPr marL="342900" indent="-342900">
              <a:buFont typeface="Courier New" panose="02070309020205020404" pitchFamily="49" charset="0"/>
              <a:buChar char="o"/>
            </a:pPr>
            <a:r>
              <a:rPr lang="nb-NO" sz="2400" dirty="0" err="1" smtClean="0">
                <a:solidFill>
                  <a:schemeClr val="tx1">
                    <a:lumMod val="25000"/>
                    <a:lumOff val="75000"/>
                  </a:schemeClr>
                </a:solidFill>
                <a:latin typeface="+mn-lt"/>
              </a:rPr>
              <a:t>Climate</a:t>
            </a:r>
            <a:r>
              <a:rPr lang="nb-NO" sz="2400" dirty="0" smtClean="0">
                <a:solidFill>
                  <a:schemeClr val="tx1">
                    <a:lumMod val="25000"/>
                    <a:lumOff val="75000"/>
                  </a:schemeClr>
                </a:solidFill>
                <a:latin typeface="+mn-lt"/>
              </a:rPr>
              <a:t> Extremes </a:t>
            </a:r>
            <a:r>
              <a:rPr lang="nb-NO" sz="2400" dirty="0" err="1" smtClean="0">
                <a:solidFill>
                  <a:schemeClr val="tx1">
                    <a:lumMod val="25000"/>
                    <a:lumOff val="75000"/>
                  </a:schemeClr>
                </a:solidFill>
                <a:latin typeface="+mn-lt"/>
              </a:rPr>
              <a:t>on</a:t>
            </a:r>
            <a:r>
              <a:rPr lang="nb-NO" sz="2400" dirty="0" smtClean="0">
                <a:solidFill>
                  <a:schemeClr val="tx1">
                    <a:lumMod val="25000"/>
                    <a:lumOff val="75000"/>
                  </a:schemeClr>
                </a:solidFill>
                <a:latin typeface="+mn-lt"/>
              </a:rPr>
              <a:t> Global </a:t>
            </a:r>
            <a:r>
              <a:rPr lang="nb-NO" sz="2400" dirty="0" err="1" smtClean="0">
                <a:solidFill>
                  <a:schemeClr val="tx1">
                    <a:lumMod val="25000"/>
                    <a:lumOff val="75000"/>
                  </a:schemeClr>
                </a:solidFill>
                <a:latin typeface="+mn-lt"/>
              </a:rPr>
              <a:t>Scale</a:t>
            </a:r>
            <a:endParaRPr lang="nb-NO" sz="2400" dirty="0" smtClean="0">
              <a:solidFill>
                <a:schemeClr val="tx1">
                  <a:lumMod val="25000"/>
                  <a:lumOff val="75000"/>
                </a:schemeClr>
              </a:solidFill>
              <a:latin typeface="+mn-lt"/>
            </a:endParaRPr>
          </a:p>
          <a:p>
            <a:pPr marL="342900" indent="-342900">
              <a:buFont typeface="Courier New" panose="02070309020205020404" pitchFamily="49" charset="0"/>
              <a:buChar char="o"/>
            </a:pPr>
            <a:endParaRPr lang="nb-NO" sz="2400" dirty="0">
              <a:solidFill>
                <a:schemeClr val="tx1">
                  <a:lumMod val="25000"/>
                  <a:lumOff val="75000"/>
                </a:schemeClr>
              </a:solidFill>
              <a:latin typeface="+mn-lt"/>
            </a:endParaRPr>
          </a:p>
          <a:p>
            <a:pPr marL="342900" indent="-342900">
              <a:buFont typeface="Courier New" panose="02070309020205020404" pitchFamily="49" charset="0"/>
              <a:buChar char="o"/>
            </a:pPr>
            <a:r>
              <a:rPr lang="nb-NO" sz="2400" dirty="0" smtClean="0">
                <a:solidFill>
                  <a:schemeClr val="tx1">
                    <a:lumMod val="25000"/>
                    <a:lumOff val="75000"/>
                  </a:schemeClr>
                </a:solidFill>
                <a:latin typeface="+mn-lt"/>
              </a:rPr>
              <a:t>Model Evaluation</a:t>
            </a:r>
          </a:p>
          <a:p>
            <a:pPr marL="342900" indent="-342900">
              <a:buFont typeface="Courier New" panose="02070309020205020404" pitchFamily="49" charset="0"/>
              <a:buChar char="o"/>
            </a:pPr>
            <a:endParaRPr lang="nb-NO" sz="2400" dirty="0">
              <a:solidFill>
                <a:schemeClr val="tx1">
                  <a:lumMod val="25000"/>
                  <a:lumOff val="75000"/>
                </a:schemeClr>
              </a:solidFill>
              <a:latin typeface="+mn-lt"/>
            </a:endParaRPr>
          </a:p>
          <a:p>
            <a:pPr marL="342900" indent="-342900">
              <a:buFont typeface="Courier New" panose="02070309020205020404" pitchFamily="49" charset="0"/>
              <a:buChar char="o"/>
            </a:pPr>
            <a:r>
              <a:rPr lang="nb-NO" sz="2400" dirty="0" err="1">
                <a:solidFill>
                  <a:schemeClr val="tx1">
                    <a:lumMod val="25000"/>
                    <a:lumOff val="75000"/>
                  </a:schemeClr>
                </a:solidFill>
              </a:rPr>
              <a:t>Climate</a:t>
            </a:r>
            <a:r>
              <a:rPr lang="nb-NO" sz="2400" dirty="0">
                <a:solidFill>
                  <a:schemeClr val="tx1">
                    <a:lumMod val="25000"/>
                    <a:lumOff val="75000"/>
                  </a:schemeClr>
                </a:solidFill>
              </a:rPr>
              <a:t> Extremes </a:t>
            </a:r>
            <a:r>
              <a:rPr lang="nb-NO" sz="2400" dirty="0" err="1">
                <a:solidFill>
                  <a:schemeClr val="tx1">
                    <a:lumMod val="25000"/>
                    <a:lumOff val="75000"/>
                  </a:schemeClr>
                </a:solidFill>
              </a:rPr>
              <a:t>on</a:t>
            </a:r>
            <a:r>
              <a:rPr lang="nb-NO" sz="2400" dirty="0">
                <a:solidFill>
                  <a:schemeClr val="tx1">
                    <a:lumMod val="25000"/>
                    <a:lumOff val="75000"/>
                  </a:schemeClr>
                </a:solidFill>
              </a:rPr>
              <a:t> </a:t>
            </a:r>
            <a:r>
              <a:rPr lang="nb-NO" sz="2400" dirty="0" smtClean="0">
                <a:solidFill>
                  <a:schemeClr val="tx1">
                    <a:lumMod val="25000"/>
                    <a:lumOff val="75000"/>
                  </a:schemeClr>
                </a:solidFill>
              </a:rPr>
              <a:t>Regional </a:t>
            </a:r>
            <a:r>
              <a:rPr lang="nb-NO" sz="2400" dirty="0" err="1" smtClean="0">
                <a:solidFill>
                  <a:schemeClr val="tx1">
                    <a:lumMod val="25000"/>
                    <a:lumOff val="75000"/>
                  </a:schemeClr>
                </a:solidFill>
              </a:rPr>
              <a:t>Scale</a:t>
            </a:r>
            <a:endParaRPr lang="nb-NO" sz="2400" dirty="0" smtClean="0">
              <a:solidFill>
                <a:schemeClr val="tx1">
                  <a:lumMod val="25000"/>
                  <a:lumOff val="75000"/>
                </a:schemeClr>
              </a:solidFill>
            </a:endParaRPr>
          </a:p>
          <a:p>
            <a:pPr marL="342900" indent="-342900">
              <a:buFont typeface="Courier New" panose="02070309020205020404" pitchFamily="49" charset="0"/>
              <a:buChar char="o"/>
            </a:pPr>
            <a:endParaRPr lang="nb-NO" sz="2400" dirty="0">
              <a:solidFill>
                <a:schemeClr val="tx1">
                  <a:lumMod val="25000"/>
                  <a:lumOff val="75000"/>
                </a:schemeClr>
              </a:solidFill>
              <a:latin typeface="+mn-lt"/>
            </a:endParaRPr>
          </a:p>
          <a:p>
            <a:pPr marL="342900" indent="-342900">
              <a:buFont typeface="Courier New" panose="02070309020205020404" pitchFamily="49" charset="0"/>
              <a:buChar char="o"/>
            </a:pPr>
            <a:r>
              <a:rPr lang="nb-NO" sz="2400" dirty="0" smtClean="0">
                <a:solidFill>
                  <a:schemeClr val="tx1">
                    <a:lumMod val="25000"/>
                    <a:lumOff val="75000"/>
                  </a:schemeClr>
                </a:solidFill>
                <a:latin typeface="+mn-lt"/>
              </a:rPr>
              <a:t>Statistical </a:t>
            </a:r>
            <a:r>
              <a:rPr lang="nb-NO" sz="2400" dirty="0" err="1" smtClean="0">
                <a:solidFill>
                  <a:schemeClr val="tx1">
                    <a:lumMod val="25000"/>
                    <a:lumOff val="75000"/>
                  </a:schemeClr>
                </a:solidFill>
                <a:latin typeface="+mn-lt"/>
              </a:rPr>
              <a:t>Modeling</a:t>
            </a:r>
            <a:r>
              <a:rPr lang="nb-NO" sz="2400" dirty="0" smtClean="0">
                <a:solidFill>
                  <a:schemeClr val="tx1">
                    <a:lumMod val="25000"/>
                    <a:lumOff val="75000"/>
                  </a:schemeClr>
                </a:solidFill>
                <a:latin typeface="+mn-lt"/>
              </a:rPr>
              <a:t> </a:t>
            </a:r>
            <a:r>
              <a:rPr lang="nb-NO" sz="2400" dirty="0" err="1" smtClean="0">
                <a:solidFill>
                  <a:schemeClr val="tx1">
                    <a:lumMod val="25000"/>
                    <a:lumOff val="75000"/>
                  </a:schemeClr>
                </a:solidFill>
                <a:latin typeface="+mn-lt"/>
              </a:rPr>
              <a:t>incorporating</a:t>
            </a:r>
            <a:r>
              <a:rPr lang="nb-NO" sz="2400" dirty="0" smtClean="0">
                <a:solidFill>
                  <a:schemeClr val="tx1">
                    <a:lumMod val="25000"/>
                    <a:lumOff val="75000"/>
                  </a:schemeClr>
                </a:solidFill>
                <a:latin typeface="+mn-lt"/>
              </a:rPr>
              <a:t> </a:t>
            </a:r>
            <a:r>
              <a:rPr lang="nb-NO" sz="2400" dirty="0" err="1">
                <a:solidFill>
                  <a:schemeClr val="tx1">
                    <a:lumMod val="25000"/>
                    <a:lumOff val="75000"/>
                  </a:schemeClr>
                </a:solidFill>
                <a:latin typeface="+mn-lt"/>
              </a:rPr>
              <a:t>U</a:t>
            </a:r>
            <a:r>
              <a:rPr lang="nb-NO" sz="2400" dirty="0" err="1" smtClean="0">
                <a:solidFill>
                  <a:schemeClr val="tx1">
                    <a:lumMod val="25000"/>
                    <a:lumOff val="75000"/>
                  </a:schemeClr>
                </a:solidFill>
                <a:latin typeface="+mn-lt"/>
              </a:rPr>
              <a:t>ncertainty</a:t>
            </a:r>
            <a:endParaRPr lang="nb-NO" sz="2400" dirty="0">
              <a:solidFill>
                <a:schemeClr val="tx1">
                  <a:lumMod val="25000"/>
                  <a:lumOff val="75000"/>
                </a:schemeClr>
              </a:solidFill>
              <a:latin typeface="+mn-lt"/>
            </a:endParaRPr>
          </a:p>
          <a:p>
            <a:r>
              <a:rPr lang="nb-NO" sz="2400" dirty="0" smtClean="0">
                <a:solidFill>
                  <a:schemeClr val="accent5">
                    <a:lumMod val="75000"/>
                    <a:lumOff val="25000"/>
                  </a:schemeClr>
                </a:solidFill>
                <a:latin typeface="+mn-lt"/>
              </a:rPr>
              <a:t> 	</a:t>
            </a:r>
            <a:endParaRPr lang="nb-NO" sz="2400" dirty="0" smtClean="0">
              <a:latin typeface="+mn-lt"/>
            </a:endParaRPr>
          </a:p>
          <a:p>
            <a:pPr marL="342900" indent="-342900">
              <a:buFont typeface="Courier New" panose="02070309020205020404" pitchFamily="49" charset="0"/>
              <a:buChar char="o"/>
            </a:pPr>
            <a:r>
              <a:rPr lang="nb-NO" sz="2400" dirty="0" smtClean="0">
                <a:latin typeface="+mn-lt"/>
              </a:rPr>
              <a:t>Outlook</a:t>
            </a:r>
            <a:r>
              <a:rPr lang="en-US" sz="2400" dirty="0">
                <a:latin typeface="+mn-lt"/>
              </a:rPr>
              <a:t>:</a:t>
            </a:r>
            <a:r>
              <a:rPr lang="en-US" sz="2400" dirty="0" smtClean="0">
                <a:latin typeface="+mn-lt"/>
              </a:rPr>
              <a:t> </a:t>
            </a:r>
            <a:r>
              <a:rPr lang="nb-NO" sz="2400" dirty="0" err="1" smtClean="0">
                <a:latin typeface="+mn-lt"/>
              </a:rPr>
              <a:t>Decision-making</a:t>
            </a:r>
            <a:r>
              <a:rPr lang="nb-NO" sz="2400" dirty="0" smtClean="0">
                <a:latin typeface="+mn-lt"/>
              </a:rPr>
              <a:t> under </a:t>
            </a:r>
            <a:r>
              <a:rPr lang="nb-NO" sz="2400" dirty="0" err="1">
                <a:latin typeface="+mn-lt"/>
              </a:rPr>
              <a:t>U</a:t>
            </a:r>
            <a:r>
              <a:rPr lang="nb-NO" sz="2400" dirty="0" err="1" smtClean="0">
                <a:latin typeface="+mn-lt"/>
              </a:rPr>
              <a:t>ncertainty</a:t>
            </a:r>
            <a:r>
              <a:rPr lang="nb-NO" sz="2400" dirty="0" smtClean="0">
                <a:latin typeface="+mn-lt"/>
              </a:rPr>
              <a:t> </a:t>
            </a:r>
          </a:p>
          <a:p>
            <a:endParaRPr lang="nb-NO" sz="2400" dirty="0" smtClean="0">
              <a:solidFill>
                <a:schemeClr val="accent5">
                  <a:lumMod val="75000"/>
                  <a:lumOff val="25000"/>
                </a:schemeClr>
              </a:solidFill>
              <a:latin typeface="+mn-lt"/>
            </a:endParaRPr>
          </a:p>
          <a:p>
            <a:endParaRPr lang="en-US" sz="2400" dirty="0">
              <a:solidFill>
                <a:schemeClr val="accent5">
                  <a:lumMod val="75000"/>
                  <a:lumOff val="25000"/>
                </a:schemeClr>
              </a:solidFill>
              <a:latin typeface="+mn-lt"/>
            </a:endParaRPr>
          </a:p>
        </p:txBody>
      </p:sp>
    </p:spTree>
    <p:extLst>
      <p:ext uri="{BB962C8B-B14F-4D97-AF65-F5344CB8AC3E}">
        <p14:creationId xmlns:p14="http://schemas.microsoft.com/office/powerpoint/2010/main" val="42689804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05576" y="6020188"/>
            <a:ext cx="1380805" cy="307777"/>
          </a:xfrm>
          <a:prstGeom prst="rect">
            <a:avLst/>
          </a:prstGeom>
          <a:noFill/>
        </p:spPr>
        <p:txBody>
          <a:bodyPr wrap="square" rtlCol="0">
            <a:spAutoFit/>
          </a:bodyPr>
          <a:lstStyle/>
          <a:p>
            <a:r>
              <a:rPr lang="nb-NO" sz="1400" dirty="0"/>
              <a:t>d</a:t>
            </a:r>
            <a:r>
              <a:rPr lang="nb-NO" sz="1400" dirty="0" smtClean="0"/>
              <a:t>e </a:t>
            </a:r>
            <a:r>
              <a:rPr lang="nb-NO" sz="1400" dirty="0" err="1" smtClean="0"/>
              <a:t>Bruin</a:t>
            </a:r>
            <a:r>
              <a:rPr lang="nb-NO" sz="1400" dirty="0" smtClean="0"/>
              <a:t> 2015 </a:t>
            </a:r>
            <a:endParaRPr lang="en-US" sz="1400" dirty="0"/>
          </a:p>
        </p:txBody>
      </p:sp>
      <p:sp>
        <p:nvSpPr>
          <p:cNvPr id="3" name="TextBox 2"/>
          <p:cNvSpPr txBox="1"/>
          <p:nvPr/>
        </p:nvSpPr>
        <p:spPr>
          <a:xfrm>
            <a:off x="578149" y="1390202"/>
            <a:ext cx="1233520" cy="369332"/>
          </a:xfrm>
          <a:prstGeom prst="rect">
            <a:avLst/>
          </a:prstGeom>
          <a:noFill/>
        </p:spPr>
        <p:txBody>
          <a:bodyPr wrap="square" rtlCol="0">
            <a:spAutoFit/>
          </a:bodyPr>
          <a:lstStyle/>
          <a:p>
            <a:r>
              <a:rPr lang="nb-NO" b="1" dirty="0" err="1" smtClean="0">
                <a:solidFill>
                  <a:srgbClr val="C00000"/>
                </a:solidFill>
              </a:rPr>
              <a:t>Traditional</a:t>
            </a:r>
            <a:endParaRPr lang="en-US" b="1" dirty="0">
              <a:solidFill>
                <a:srgbClr val="C00000"/>
              </a:solidFill>
            </a:endParaRPr>
          </a:p>
        </p:txBody>
      </p:sp>
      <p:sp>
        <p:nvSpPr>
          <p:cNvPr id="4" name="TextBox 3"/>
          <p:cNvSpPr txBox="1"/>
          <p:nvPr/>
        </p:nvSpPr>
        <p:spPr>
          <a:xfrm>
            <a:off x="3174128" y="955496"/>
            <a:ext cx="3387576" cy="369332"/>
          </a:xfrm>
          <a:prstGeom prst="rect">
            <a:avLst/>
          </a:prstGeom>
          <a:noFill/>
        </p:spPr>
        <p:txBody>
          <a:bodyPr wrap="square" rtlCol="0">
            <a:spAutoFit/>
          </a:bodyPr>
          <a:lstStyle/>
          <a:p>
            <a:r>
              <a:rPr lang="nb-NO" dirty="0" err="1" smtClean="0">
                <a:solidFill>
                  <a:schemeClr val="tx1">
                    <a:lumMod val="75000"/>
                    <a:lumOff val="25000"/>
                  </a:schemeClr>
                </a:solidFill>
              </a:rPr>
              <a:t>Economic</a:t>
            </a:r>
            <a:r>
              <a:rPr lang="nb-NO" dirty="0" smtClean="0">
                <a:solidFill>
                  <a:schemeClr val="tx1">
                    <a:lumMod val="75000"/>
                    <a:lumOff val="25000"/>
                  </a:schemeClr>
                </a:solidFill>
              </a:rPr>
              <a:t> </a:t>
            </a:r>
            <a:r>
              <a:rPr lang="nb-NO" dirty="0" err="1" smtClean="0">
                <a:solidFill>
                  <a:schemeClr val="tx1">
                    <a:lumMod val="75000"/>
                    <a:lumOff val="25000"/>
                  </a:schemeClr>
                </a:solidFill>
              </a:rPr>
              <a:t>Decision</a:t>
            </a:r>
            <a:r>
              <a:rPr lang="nb-NO" dirty="0" smtClean="0">
                <a:solidFill>
                  <a:schemeClr val="tx1">
                    <a:lumMod val="75000"/>
                    <a:lumOff val="25000"/>
                  </a:schemeClr>
                </a:solidFill>
              </a:rPr>
              <a:t> Support </a:t>
            </a:r>
            <a:r>
              <a:rPr lang="nb-NO" dirty="0">
                <a:solidFill>
                  <a:schemeClr val="tx1">
                    <a:lumMod val="75000"/>
                    <a:lumOff val="25000"/>
                  </a:schemeClr>
                </a:solidFill>
              </a:rPr>
              <a:t>T</a:t>
            </a:r>
            <a:r>
              <a:rPr lang="nb-NO" dirty="0" smtClean="0">
                <a:solidFill>
                  <a:schemeClr val="tx1">
                    <a:lumMod val="75000"/>
                    <a:lumOff val="25000"/>
                  </a:schemeClr>
                </a:solidFill>
              </a:rPr>
              <a:t>ools</a:t>
            </a:r>
            <a:endParaRPr lang="en-US" dirty="0">
              <a:solidFill>
                <a:schemeClr val="tx1">
                  <a:lumMod val="75000"/>
                  <a:lumOff val="25000"/>
                </a:schemeClr>
              </a:solidFill>
            </a:endParaRPr>
          </a:p>
        </p:txBody>
      </p:sp>
      <p:sp>
        <p:nvSpPr>
          <p:cNvPr id="5" name="TextBox 4"/>
          <p:cNvSpPr txBox="1"/>
          <p:nvPr/>
        </p:nvSpPr>
        <p:spPr>
          <a:xfrm>
            <a:off x="6922470" y="1803658"/>
            <a:ext cx="1778649" cy="646331"/>
          </a:xfrm>
          <a:prstGeom prst="rect">
            <a:avLst/>
          </a:prstGeom>
          <a:noFill/>
        </p:spPr>
        <p:txBody>
          <a:bodyPr wrap="square" rtlCol="0">
            <a:spAutoFit/>
          </a:bodyPr>
          <a:lstStyle/>
          <a:p>
            <a:r>
              <a:rPr lang="nb-NO" b="1" dirty="0" smtClean="0">
                <a:solidFill>
                  <a:srgbClr val="C00000"/>
                </a:solidFill>
              </a:rPr>
              <a:t>Accounting for </a:t>
            </a:r>
            <a:r>
              <a:rPr lang="nb-NO" b="1" dirty="0" err="1" smtClean="0">
                <a:solidFill>
                  <a:srgbClr val="C00000"/>
                </a:solidFill>
              </a:rPr>
              <a:t>uncertainty</a:t>
            </a:r>
            <a:endParaRPr lang="en-US" b="1" dirty="0">
              <a:solidFill>
                <a:srgbClr val="C0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2466" y="6409204"/>
            <a:ext cx="1804882" cy="332282"/>
          </a:xfrm>
          <a:prstGeom prst="rect">
            <a:avLst/>
          </a:prstGeom>
        </p:spPr>
      </p:pic>
      <p:grpSp>
        <p:nvGrpSpPr>
          <p:cNvPr id="7" name="Group 6"/>
          <p:cNvGrpSpPr/>
          <p:nvPr/>
        </p:nvGrpSpPr>
        <p:grpSpPr>
          <a:xfrm>
            <a:off x="598374" y="1382661"/>
            <a:ext cx="7567637" cy="4970038"/>
            <a:chOff x="1228171" y="1276644"/>
            <a:chExt cx="7567637" cy="4970038"/>
          </a:xfrm>
        </p:grpSpPr>
        <p:grpSp>
          <p:nvGrpSpPr>
            <p:cNvPr id="8" name="Group 7"/>
            <p:cNvGrpSpPr/>
            <p:nvPr/>
          </p:nvGrpSpPr>
          <p:grpSpPr>
            <a:xfrm>
              <a:off x="1228171" y="1276644"/>
              <a:ext cx="7567637" cy="4970038"/>
              <a:chOff x="562811" y="726820"/>
              <a:chExt cx="8354425" cy="5510158"/>
            </a:xfrm>
          </p:grpSpPr>
          <p:grpSp>
            <p:nvGrpSpPr>
              <p:cNvPr id="10" name="Group 9"/>
              <p:cNvGrpSpPr/>
              <p:nvPr/>
            </p:nvGrpSpPr>
            <p:grpSpPr>
              <a:xfrm>
                <a:off x="562811" y="726820"/>
                <a:ext cx="8354425" cy="4551445"/>
                <a:chOff x="562811" y="726820"/>
                <a:chExt cx="8354425" cy="4551445"/>
              </a:xfrm>
            </p:grpSpPr>
            <p:grpSp>
              <p:nvGrpSpPr>
                <p:cNvPr id="12" name="Group 11"/>
                <p:cNvGrpSpPr/>
                <p:nvPr/>
              </p:nvGrpSpPr>
              <p:grpSpPr>
                <a:xfrm rot="18620178">
                  <a:off x="6177049" y="2477574"/>
                  <a:ext cx="1520831" cy="1315697"/>
                  <a:chOff x="1956368" y="807431"/>
                  <a:chExt cx="1520831" cy="1315697"/>
                </a:xfrm>
              </p:grpSpPr>
              <p:sp>
                <p:nvSpPr>
                  <p:cNvPr id="34" name="Hexagon 33"/>
                  <p:cNvSpPr/>
                  <p:nvPr/>
                </p:nvSpPr>
                <p:spPr>
                  <a:xfrm>
                    <a:off x="1956368" y="807431"/>
                    <a:ext cx="1520831" cy="1315697"/>
                  </a:xfrm>
                  <a:prstGeom prst="hexagon">
                    <a:avLst>
                      <a:gd name="adj" fmla="val 28570"/>
                      <a:gd name="vf" fmla="val 115470"/>
                    </a:avLst>
                  </a:prstGeom>
                  <a:solidFill>
                    <a:srgbClr val="0280C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Hexagon 4"/>
                  <p:cNvSpPr/>
                  <p:nvPr/>
                </p:nvSpPr>
                <p:spPr>
                  <a:xfrm rot="2979822">
                    <a:off x="2208402" y="1025470"/>
                    <a:ext cx="1016763" cy="8796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Robust decision making</a:t>
                    </a:r>
                    <a:endParaRPr lang="en-US" sz="1400" kern="1200" dirty="0"/>
                  </a:p>
                </p:txBody>
              </p:sp>
            </p:grpSp>
            <p:grpSp>
              <p:nvGrpSpPr>
                <p:cNvPr id="13" name="Group 12"/>
                <p:cNvGrpSpPr>
                  <a:grpSpLocks noChangeAspect="1"/>
                </p:cNvGrpSpPr>
                <p:nvPr/>
              </p:nvGrpSpPr>
              <p:grpSpPr>
                <a:xfrm>
                  <a:off x="3411978" y="2405584"/>
                  <a:ext cx="2320045" cy="2046832"/>
                  <a:chOff x="2571446" y="1460075"/>
                  <a:chExt cx="1856036" cy="1605359"/>
                </a:xfrm>
              </p:grpSpPr>
              <p:sp>
                <p:nvSpPr>
                  <p:cNvPr id="32" name="Hexagon 31"/>
                  <p:cNvSpPr/>
                  <p:nvPr/>
                </p:nvSpPr>
                <p:spPr>
                  <a:xfrm>
                    <a:off x="2571446" y="1460075"/>
                    <a:ext cx="1856036" cy="1605359"/>
                  </a:xfrm>
                  <a:prstGeom prst="hexagon">
                    <a:avLst>
                      <a:gd name="adj" fmla="val 28570"/>
                      <a:gd name="vf" fmla="val 115470"/>
                    </a:avLst>
                  </a:prstGeom>
                  <a:solidFill>
                    <a:srgbClr val="005F8B"/>
                  </a:solidFill>
                  <a:ln>
                    <a:solidFill>
                      <a:srgbClr val="005F8B"/>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3" name="Hexagon 4"/>
                  <p:cNvSpPr/>
                  <p:nvPr/>
                </p:nvSpPr>
                <p:spPr>
                  <a:xfrm>
                    <a:off x="2878999" y="1726090"/>
                    <a:ext cx="1240930" cy="10733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Decision support tools</a:t>
                    </a:r>
                    <a:endParaRPr lang="en-US" sz="2400" b="1" kern="1200" dirty="0"/>
                  </a:p>
                </p:txBody>
              </p:sp>
            </p:grpSp>
            <p:grpSp>
              <p:nvGrpSpPr>
                <p:cNvPr id="14" name="Group 13"/>
                <p:cNvGrpSpPr/>
                <p:nvPr/>
              </p:nvGrpSpPr>
              <p:grpSpPr>
                <a:xfrm rot="18620178">
                  <a:off x="1780897" y="829387"/>
                  <a:ext cx="1520831" cy="1315697"/>
                  <a:chOff x="1956368" y="807431"/>
                  <a:chExt cx="1520831" cy="1315697"/>
                </a:xfrm>
              </p:grpSpPr>
              <p:sp>
                <p:nvSpPr>
                  <p:cNvPr id="30" name="Hexagon 29"/>
                  <p:cNvSpPr/>
                  <p:nvPr/>
                </p:nvSpPr>
                <p:spPr>
                  <a:xfrm>
                    <a:off x="1956368" y="807431"/>
                    <a:ext cx="1520831" cy="1315697"/>
                  </a:xfrm>
                  <a:prstGeom prst="hexagon">
                    <a:avLst>
                      <a:gd name="adj" fmla="val 28570"/>
                      <a:gd name="vf" fmla="val 115470"/>
                    </a:avLst>
                  </a:prstGeom>
                  <a:solidFill>
                    <a:srgbClr val="0280C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Hexagon 4"/>
                  <p:cNvSpPr/>
                  <p:nvPr/>
                </p:nvSpPr>
                <p:spPr>
                  <a:xfrm rot="2979822">
                    <a:off x="2208402" y="1025470"/>
                    <a:ext cx="1016763" cy="8796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Multi-criteria analysis</a:t>
                    </a:r>
                    <a:endParaRPr lang="en-US" sz="1400" kern="1200" dirty="0"/>
                  </a:p>
                </p:txBody>
              </p:sp>
            </p:grpSp>
            <p:grpSp>
              <p:nvGrpSpPr>
                <p:cNvPr id="15" name="Group 14"/>
                <p:cNvGrpSpPr/>
                <p:nvPr/>
              </p:nvGrpSpPr>
              <p:grpSpPr>
                <a:xfrm rot="18620178">
                  <a:off x="1528489" y="2197758"/>
                  <a:ext cx="1520831" cy="1315697"/>
                  <a:chOff x="2023400" y="702780"/>
                  <a:chExt cx="1520831" cy="1315697"/>
                </a:xfrm>
              </p:grpSpPr>
              <p:sp>
                <p:nvSpPr>
                  <p:cNvPr id="28" name="Hexagon 27"/>
                  <p:cNvSpPr/>
                  <p:nvPr/>
                </p:nvSpPr>
                <p:spPr>
                  <a:xfrm>
                    <a:off x="2023400" y="702780"/>
                    <a:ext cx="1520831" cy="1315697"/>
                  </a:xfrm>
                  <a:prstGeom prst="hexagon">
                    <a:avLst>
                      <a:gd name="adj" fmla="val 28570"/>
                      <a:gd name="vf" fmla="val 115470"/>
                    </a:avLst>
                  </a:prstGeom>
                  <a:solidFill>
                    <a:srgbClr val="0280C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Hexagon 4"/>
                  <p:cNvSpPr/>
                  <p:nvPr/>
                </p:nvSpPr>
                <p:spPr>
                  <a:xfrm rot="2979822">
                    <a:off x="2275434" y="920819"/>
                    <a:ext cx="1016763" cy="8796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Cost-effectiveness analysis</a:t>
                    </a:r>
                    <a:endParaRPr lang="en-US" sz="1400" kern="1200" dirty="0"/>
                  </a:p>
                </p:txBody>
              </p:sp>
            </p:grpSp>
            <p:grpSp>
              <p:nvGrpSpPr>
                <p:cNvPr id="16" name="Group 15"/>
                <p:cNvGrpSpPr/>
                <p:nvPr/>
              </p:nvGrpSpPr>
              <p:grpSpPr>
                <a:xfrm rot="18620178">
                  <a:off x="7241947" y="3459265"/>
                  <a:ext cx="1520831" cy="1315697"/>
                  <a:chOff x="1956368" y="807431"/>
                  <a:chExt cx="1520831" cy="1315697"/>
                </a:xfrm>
              </p:grpSpPr>
              <p:sp>
                <p:nvSpPr>
                  <p:cNvPr id="26" name="Hexagon 25"/>
                  <p:cNvSpPr/>
                  <p:nvPr/>
                </p:nvSpPr>
                <p:spPr>
                  <a:xfrm>
                    <a:off x="1956368" y="807431"/>
                    <a:ext cx="1520831" cy="1315697"/>
                  </a:xfrm>
                  <a:prstGeom prst="hexagon">
                    <a:avLst>
                      <a:gd name="adj" fmla="val 28570"/>
                      <a:gd name="vf" fmla="val 115470"/>
                    </a:avLst>
                  </a:prstGeom>
                  <a:solidFill>
                    <a:srgbClr val="0280C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Hexagon 4"/>
                  <p:cNvSpPr/>
                  <p:nvPr/>
                </p:nvSpPr>
                <p:spPr>
                  <a:xfrm rot="2979822">
                    <a:off x="2208402" y="1025470"/>
                    <a:ext cx="1016763" cy="8796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Portfolio analysis</a:t>
                    </a:r>
                    <a:endParaRPr lang="en-US" sz="1400" kern="1200" dirty="0"/>
                  </a:p>
                </p:txBody>
              </p:sp>
            </p:grpSp>
            <p:grpSp>
              <p:nvGrpSpPr>
                <p:cNvPr id="17" name="Group 16"/>
                <p:cNvGrpSpPr/>
                <p:nvPr/>
              </p:nvGrpSpPr>
              <p:grpSpPr>
                <a:xfrm rot="18620178">
                  <a:off x="5885352" y="3860001"/>
                  <a:ext cx="1520831" cy="1315697"/>
                  <a:chOff x="1956368" y="807431"/>
                  <a:chExt cx="1520831" cy="1315697"/>
                </a:xfrm>
              </p:grpSpPr>
              <p:sp>
                <p:nvSpPr>
                  <p:cNvPr id="24" name="Hexagon 23"/>
                  <p:cNvSpPr/>
                  <p:nvPr/>
                </p:nvSpPr>
                <p:spPr>
                  <a:xfrm>
                    <a:off x="1956368" y="807431"/>
                    <a:ext cx="1520831" cy="1315697"/>
                  </a:xfrm>
                  <a:prstGeom prst="hexagon">
                    <a:avLst>
                      <a:gd name="adj" fmla="val 28570"/>
                      <a:gd name="vf" fmla="val 115470"/>
                    </a:avLst>
                  </a:prstGeom>
                  <a:solidFill>
                    <a:srgbClr val="0280C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Hexagon 4"/>
                  <p:cNvSpPr/>
                  <p:nvPr/>
                </p:nvSpPr>
                <p:spPr>
                  <a:xfrm rot="2979822">
                    <a:off x="2208402" y="1025470"/>
                    <a:ext cx="1016763" cy="8796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Real options analysis</a:t>
                    </a:r>
                    <a:endParaRPr lang="en-US" sz="1400" kern="1200" dirty="0"/>
                  </a:p>
                </p:txBody>
              </p:sp>
            </p:grpSp>
            <p:grpSp>
              <p:nvGrpSpPr>
                <p:cNvPr id="18" name="Group 17"/>
                <p:cNvGrpSpPr/>
                <p:nvPr/>
              </p:nvGrpSpPr>
              <p:grpSpPr>
                <a:xfrm rot="18620178">
                  <a:off x="7498972" y="2014015"/>
                  <a:ext cx="1520831" cy="1315697"/>
                  <a:chOff x="1956368" y="807431"/>
                  <a:chExt cx="1520831" cy="1315697"/>
                </a:xfrm>
              </p:grpSpPr>
              <p:sp>
                <p:nvSpPr>
                  <p:cNvPr id="22" name="Hexagon 21"/>
                  <p:cNvSpPr/>
                  <p:nvPr/>
                </p:nvSpPr>
                <p:spPr>
                  <a:xfrm>
                    <a:off x="1956368" y="807431"/>
                    <a:ext cx="1520831" cy="1315697"/>
                  </a:xfrm>
                  <a:prstGeom prst="hexagon">
                    <a:avLst>
                      <a:gd name="adj" fmla="val 28570"/>
                      <a:gd name="vf" fmla="val 115470"/>
                    </a:avLst>
                  </a:prstGeom>
                  <a:solidFill>
                    <a:srgbClr val="0280C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Hexagon 4"/>
                  <p:cNvSpPr/>
                  <p:nvPr/>
                </p:nvSpPr>
                <p:spPr>
                  <a:xfrm rot="2979822">
                    <a:off x="2208402" y="1025470"/>
                    <a:ext cx="1016763" cy="8796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Iterative risk (adaptive) management</a:t>
                    </a:r>
                    <a:endParaRPr lang="en-US" sz="1400" kern="1200" dirty="0"/>
                  </a:p>
                </p:txBody>
              </p:sp>
            </p:grpSp>
            <p:grpSp>
              <p:nvGrpSpPr>
                <p:cNvPr id="19" name="Group 18"/>
                <p:cNvGrpSpPr/>
                <p:nvPr/>
              </p:nvGrpSpPr>
              <p:grpSpPr>
                <a:xfrm rot="18620178">
                  <a:off x="460244" y="1297350"/>
                  <a:ext cx="1520831" cy="1315697"/>
                  <a:chOff x="1956368" y="807431"/>
                  <a:chExt cx="1520831" cy="1315697"/>
                </a:xfrm>
              </p:grpSpPr>
              <p:sp>
                <p:nvSpPr>
                  <p:cNvPr id="20" name="Hexagon 19"/>
                  <p:cNvSpPr/>
                  <p:nvPr/>
                </p:nvSpPr>
                <p:spPr>
                  <a:xfrm>
                    <a:off x="1956368" y="807431"/>
                    <a:ext cx="1520831" cy="1315697"/>
                  </a:xfrm>
                  <a:prstGeom prst="hexagon">
                    <a:avLst>
                      <a:gd name="adj" fmla="val 28570"/>
                      <a:gd name="vf" fmla="val 115470"/>
                    </a:avLst>
                  </a:prstGeom>
                  <a:solidFill>
                    <a:srgbClr val="0280C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Hexagon 4"/>
                  <p:cNvSpPr/>
                  <p:nvPr/>
                </p:nvSpPr>
                <p:spPr>
                  <a:xfrm rot="2979822">
                    <a:off x="2208402" y="1025470"/>
                    <a:ext cx="1016763" cy="8796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Cost-benefit analysis</a:t>
                    </a:r>
                    <a:endParaRPr lang="en-US" sz="1400" kern="1200" dirty="0"/>
                  </a:p>
                </p:txBody>
              </p:sp>
            </p:grpSp>
          </p:grpSp>
          <p:sp>
            <p:nvSpPr>
              <p:cNvPr id="11" name="Hexagon 10"/>
              <p:cNvSpPr/>
              <p:nvPr/>
            </p:nvSpPr>
            <p:spPr>
              <a:xfrm rot="18620178">
                <a:off x="6939468" y="4818714"/>
                <a:ext cx="1520831" cy="1315697"/>
              </a:xfrm>
              <a:prstGeom prst="hexagon">
                <a:avLst>
                  <a:gd name="adj" fmla="val 28570"/>
                  <a:gd name="vf" fmla="val 115470"/>
                </a:avLst>
              </a:prstGeom>
              <a:solidFill>
                <a:srgbClr val="0280C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9" name="Hexagon 4"/>
            <p:cNvSpPr/>
            <p:nvPr/>
          </p:nvSpPr>
          <p:spPr>
            <a:xfrm>
              <a:off x="7191501" y="5117260"/>
              <a:ext cx="1016763" cy="8796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Rule based decision support for uncertainty</a:t>
              </a:r>
              <a:endParaRPr lang="en-US" sz="1400" kern="1200" dirty="0"/>
            </a:p>
          </p:txBody>
        </p:sp>
      </p:grpSp>
      <p:sp>
        <p:nvSpPr>
          <p:cNvPr id="36" name="Oval 35"/>
          <p:cNvSpPr>
            <a:spLocks noChangeAspect="1"/>
          </p:cNvSpPr>
          <p:nvPr/>
        </p:nvSpPr>
        <p:spPr>
          <a:xfrm>
            <a:off x="5377877" y="4075382"/>
            <a:ext cx="1478455" cy="1478291"/>
          </a:xfrm>
          <a:prstGeom prst="ellipse">
            <a:avLst/>
          </a:prstGeom>
          <a:noFill/>
          <a:ln w="444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a:spLocks noChangeAspect="1"/>
          </p:cNvSpPr>
          <p:nvPr/>
        </p:nvSpPr>
        <p:spPr>
          <a:xfrm>
            <a:off x="6598914" y="3665917"/>
            <a:ext cx="1478455" cy="1478291"/>
          </a:xfrm>
          <a:prstGeom prst="ellipse">
            <a:avLst/>
          </a:prstGeom>
          <a:noFill/>
          <a:ln w="444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itle 1"/>
          <p:cNvSpPr txBox="1">
            <a:spLocks/>
          </p:cNvSpPr>
          <p:nvPr/>
        </p:nvSpPr>
        <p:spPr>
          <a:xfrm>
            <a:off x="0" y="428656"/>
            <a:ext cx="9125588" cy="703043"/>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3200" dirty="0" err="1" smtClean="0">
                <a:solidFill>
                  <a:schemeClr val="bg2">
                    <a:lumMod val="75000"/>
                  </a:schemeClr>
                </a:solidFill>
                <a:latin typeface="+mj-lt"/>
              </a:rPr>
              <a:t>Decision-making</a:t>
            </a:r>
            <a:r>
              <a:rPr lang="nb-NO" sz="3200" dirty="0" smtClean="0">
                <a:solidFill>
                  <a:schemeClr val="bg2">
                    <a:lumMod val="75000"/>
                  </a:schemeClr>
                </a:solidFill>
                <a:latin typeface="+mj-lt"/>
              </a:rPr>
              <a:t> under </a:t>
            </a:r>
            <a:r>
              <a:rPr lang="nb-NO" sz="3200" dirty="0" err="1">
                <a:solidFill>
                  <a:schemeClr val="bg2">
                    <a:lumMod val="75000"/>
                  </a:schemeClr>
                </a:solidFill>
                <a:latin typeface="+mj-lt"/>
              </a:rPr>
              <a:t>U</a:t>
            </a:r>
            <a:r>
              <a:rPr lang="nb-NO" sz="3200" dirty="0" err="1" smtClean="0">
                <a:solidFill>
                  <a:schemeClr val="bg2">
                    <a:lumMod val="75000"/>
                  </a:schemeClr>
                </a:solidFill>
                <a:latin typeface="+mj-lt"/>
              </a:rPr>
              <a:t>ncertainty</a:t>
            </a:r>
            <a:endParaRPr lang="nb-NO" sz="3200" dirty="0">
              <a:solidFill>
                <a:schemeClr val="bg2">
                  <a:lumMod val="75000"/>
                </a:schemeClr>
              </a:solidFill>
              <a:latin typeface="+mj-lt"/>
            </a:endParaRPr>
          </a:p>
        </p:txBody>
      </p:sp>
      <p:sp>
        <p:nvSpPr>
          <p:cNvPr id="39" name="TextBox 38"/>
          <p:cNvSpPr txBox="1"/>
          <p:nvPr/>
        </p:nvSpPr>
        <p:spPr>
          <a:xfrm>
            <a:off x="37070" y="-27384"/>
            <a:ext cx="4894970" cy="369332"/>
          </a:xfrm>
          <a:prstGeom prst="rect">
            <a:avLst/>
          </a:prstGeom>
          <a:noFill/>
        </p:spPr>
        <p:txBody>
          <a:bodyPr wrap="square" rtlCol="0">
            <a:spAutoFit/>
          </a:bodyPr>
          <a:lstStyle/>
          <a:p>
            <a:r>
              <a:rPr lang="nb-NO" dirty="0">
                <a:solidFill>
                  <a:schemeClr val="tx2">
                    <a:lumMod val="75000"/>
                  </a:schemeClr>
                </a:solidFill>
              </a:rPr>
              <a:t>5</a:t>
            </a:r>
            <a:r>
              <a:rPr lang="nb-NO" dirty="0" smtClean="0">
                <a:solidFill>
                  <a:schemeClr val="tx2">
                    <a:lumMod val="75000"/>
                  </a:schemeClr>
                </a:solidFill>
              </a:rPr>
              <a:t>. Outlook</a:t>
            </a:r>
            <a:endParaRPr lang="nb-NO" dirty="0">
              <a:solidFill>
                <a:schemeClr val="tx2">
                  <a:lumMod val="75000"/>
                </a:schemeClr>
              </a:solidFill>
            </a:endParaRPr>
          </a:p>
        </p:txBody>
      </p:sp>
    </p:spTree>
    <p:extLst>
      <p:ext uri="{BB962C8B-B14F-4D97-AF65-F5344CB8AC3E}">
        <p14:creationId xmlns:p14="http://schemas.microsoft.com/office/powerpoint/2010/main" val="774742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2466" y="6409204"/>
            <a:ext cx="1804882" cy="332282"/>
          </a:xfrm>
          <a:prstGeom prst="rect">
            <a:avLst/>
          </a:prstGeom>
        </p:spPr>
      </p:pic>
      <p:sp>
        <p:nvSpPr>
          <p:cNvPr id="38" name="Title 1"/>
          <p:cNvSpPr txBox="1">
            <a:spLocks/>
          </p:cNvSpPr>
          <p:nvPr/>
        </p:nvSpPr>
        <p:spPr>
          <a:xfrm>
            <a:off x="0" y="428656"/>
            <a:ext cx="9125588" cy="703043"/>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3200" dirty="0" err="1" smtClean="0">
                <a:solidFill>
                  <a:schemeClr val="bg2">
                    <a:lumMod val="75000"/>
                  </a:schemeClr>
                </a:solidFill>
                <a:latin typeface="+mj-lt"/>
              </a:rPr>
              <a:t>Decision-making</a:t>
            </a:r>
            <a:r>
              <a:rPr lang="nb-NO" sz="3200" dirty="0" smtClean="0">
                <a:solidFill>
                  <a:schemeClr val="bg2">
                    <a:lumMod val="75000"/>
                  </a:schemeClr>
                </a:solidFill>
                <a:latin typeface="+mj-lt"/>
              </a:rPr>
              <a:t> under </a:t>
            </a:r>
            <a:r>
              <a:rPr lang="nb-NO" sz="3200" dirty="0" err="1">
                <a:solidFill>
                  <a:schemeClr val="bg2">
                    <a:lumMod val="75000"/>
                  </a:schemeClr>
                </a:solidFill>
                <a:latin typeface="+mj-lt"/>
              </a:rPr>
              <a:t>U</a:t>
            </a:r>
            <a:r>
              <a:rPr lang="nb-NO" sz="3200" dirty="0" err="1" smtClean="0">
                <a:solidFill>
                  <a:schemeClr val="bg2">
                    <a:lumMod val="75000"/>
                  </a:schemeClr>
                </a:solidFill>
                <a:latin typeface="+mj-lt"/>
              </a:rPr>
              <a:t>ncertainty</a:t>
            </a:r>
            <a:endParaRPr lang="nb-NO" sz="3200" dirty="0">
              <a:solidFill>
                <a:schemeClr val="bg2">
                  <a:lumMod val="75000"/>
                </a:schemeClr>
              </a:solidFill>
              <a:latin typeface="+mj-lt"/>
            </a:endParaRPr>
          </a:p>
        </p:txBody>
      </p:sp>
      <p:sp>
        <p:nvSpPr>
          <p:cNvPr id="39" name="TextBox 38"/>
          <p:cNvSpPr txBox="1"/>
          <p:nvPr/>
        </p:nvSpPr>
        <p:spPr>
          <a:xfrm>
            <a:off x="37070" y="-27384"/>
            <a:ext cx="4894970" cy="369332"/>
          </a:xfrm>
          <a:prstGeom prst="rect">
            <a:avLst/>
          </a:prstGeom>
          <a:noFill/>
        </p:spPr>
        <p:txBody>
          <a:bodyPr wrap="square" rtlCol="0">
            <a:spAutoFit/>
          </a:bodyPr>
          <a:lstStyle/>
          <a:p>
            <a:r>
              <a:rPr lang="nb-NO" dirty="0">
                <a:solidFill>
                  <a:schemeClr val="tx2">
                    <a:lumMod val="75000"/>
                  </a:schemeClr>
                </a:solidFill>
              </a:rPr>
              <a:t>5</a:t>
            </a:r>
            <a:r>
              <a:rPr lang="nb-NO" dirty="0" smtClean="0">
                <a:solidFill>
                  <a:schemeClr val="tx2">
                    <a:lumMod val="75000"/>
                  </a:schemeClr>
                </a:solidFill>
              </a:rPr>
              <a:t>. Outlook</a:t>
            </a:r>
            <a:endParaRPr lang="nb-NO" dirty="0">
              <a:solidFill>
                <a:schemeClr val="tx2">
                  <a:lumMod val="75000"/>
                </a:schemeClr>
              </a:solidFill>
            </a:endParaRPr>
          </a:p>
        </p:txBody>
      </p:sp>
      <p:pic>
        <p:nvPicPr>
          <p:cNvPr id="41" name="Picture 40"/>
          <p:cNvPicPr>
            <a:picLocks noChangeAspect="1"/>
          </p:cNvPicPr>
          <p:nvPr/>
        </p:nvPicPr>
        <p:blipFill>
          <a:blip r:embed="rId3"/>
          <a:stretch>
            <a:fillRect/>
          </a:stretch>
        </p:blipFill>
        <p:spPr>
          <a:xfrm>
            <a:off x="971600" y="1988840"/>
            <a:ext cx="6831737" cy="4284714"/>
          </a:xfrm>
          <a:prstGeom prst="rect">
            <a:avLst/>
          </a:prstGeom>
        </p:spPr>
      </p:pic>
      <p:sp>
        <p:nvSpPr>
          <p:cNvPr id="45" name="TextBox 44"/>
          <p:cNvSpPr txBox="1"/>
          <p:nvPr/>
        </p:nvSpPr>
        <p:spPr>
          <a:xfrm>
            <a:off x="2385092" y="1096145"/>
            <a:ext cx="4392488" cy="461665"/>
          </a:xfrm>
          <a:prstGeom prst="rect">
            <a:avLst/>
          </a:prstGeom>
          <a:noFill/>
        </p:spPr>
        <p:txBody>
          <a:bodyPr wrap="square" rtlCol="0">
            <a:spAutoFit/>
          </a:bodyPr>
          <a:lstStyle/>
          <a:p>
            <a:pPr algn="ctr"/>
            <a:r>
              <a:rPr lang="nb-NO" sz="2400" b="1" dirty="0" smtClean="0">
                <a:solidFill>
                  <a:schemeClr val="tx1">
                    <a:lumMod val="75000"/>
                    <a:lumOff val="25000"/>
                  </a:schemeClr>
                </a:solidFill>
              </a:rPr>
              <a:t>Real Options Analysis</a:t>
            </a:r>
            <a:endParaRPr lang="en-US" sz="2400" b="1" dirty="0">
              <a:solidFill>
                <a:schemeClr val="tx1">
                  <a:lumMod val="75000"/>
                  <a:lumOff val="25000"/>
                </a:schemeClr>
              </a:solidFill>
            </a:endParaRPr>
          </a:p>
        </p:txBody>
      </p:sp>
      <p:sp>
        <p:nvSpPr>
          <p:cNvPr id="46" name="Hexagon 45"/>
          <p:cNvSpPr/>
          <p:nvPr/>
        </p:nvSpPr>
        <p:spPr>
          <a:xfrm rot="18620178">
            <a:off x="7393288" y="1077332"/>
            <a:ext cx="1371755" cy="1191790"/>
          </a:xfrm>
          <a:prstGeom prst="hexagon">
            <a:avLst>
              <a:gd name="adj" fmla="val 28570"/>
              <a:gd name="vf" fmla="val 115470"/>
            </a:avLst>
          </a:prstGeom>
          <a:solidFill>
            <a:srgbClr val="0280C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Hexagon 4"/>
          <p:cNvSpPr/>
          <p:nvPr/>
        </p:nvSpPr>
        <p:spPr>
          <a:xfrm>
            <a:off x="7618661" y="1276529"/>
            <a:ext cx="921008" cy="7933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Real options analysis</a:t>
            </a:r>
            <a:endParaRPr lang="en-US" sz="1400" kern="1200" dirty="0"/>
          </a:p>
        </p:txBody>
      </p:sp>
      <p:sp>
        <p:nvSpPr>
          <p:cNvPr id="48" name="TextBox 47"/>
          <p:cNvSpPr txBox="1"/>
          <p:nvPr/>
        </p:nvSpPr>
        <p:spPr>
          <a:xfrm>
            <a:off x="7765633" y="6033602"/>
            <a:ext cx="1380805" cy="307777"/>
          </a:xfrm>
          <a:prstGeom prst="rect">
            <a:avLst/>
          </a:prstGeom>
          <a:noFill/>
        </p:spPr>
        <p:txBody>
          <a:bodyPr wrap="square" rtlCol="0">
            <a:spAutoFit/>
          </a:bodyPr>
          <a:lstStyle/>
          <a:p>
            <a:r>
              <a:rPr lang="nb-NO" sz="1400" dirty="0"/>
              <a:t>d</a:t>
            </a:r>
            <a:r>
              <a:rPr lang="nb-NO" sz="1400" dirty="0" smtClean="0"/>
              <a:t>e </a:t>
            </a:r>
            <a:r>
              <a:rPr lang="nb-NO" sz="1400" dirty="0" err="1" smtClean="0"/>
              <a:t>Bruin</a:t>
            </a:r>
            <a:r>
              <a:rPr lang="nb-NO" sz="1400" dirty="0" smtClean="0"/>
              <a:t> 2015 </a:t>
            </a:r>
            <a:endParaRPr lang="en-US" sz="1400" dirty="0"/>
          </a:p>
        </p:txBody>
      </p:sp>
    </p:spTree>
    <p:extLst>
      <p:ext uri="{BB962C8B-B14F-4D97-AF65-F5344CB8AC3E}">
        <p14:creationId xmlns:p14="http://schemas.microsoft.com/office/powerpoint/2010/main" val="16456256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7784" y="6425188"/>
            <a:ext cx="1804882" cy="332282"/>
          </a:xfrm>
          <a:prstGeom prst="rect">
            <a:avLst/>
          </a:prstGeom>
        </p:spPr>
      </p:pic>
      <p:sp>
        <p:nvSpPr>
          <p:cNvPr id="38" name="Title 1"/>
          <p:cNvSpPr txBox="1">
            <a:spLocks/>
          </p:cNvSpPr>
          <p:nvPr/>
        </p:nvSpPr>
        <p:spPr>
          <a:xfrm>
            <a:off x="0" y="428656"/>
            <a:ext cx="9125588" cy="703043"/>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3200" dirty="0" err="1" smtClean="0">
                <a:solidFill>
                  <a:schemeClr val="bg2">
                    <a:lumMod val="75000"/>
                  </a:schemeClr>
                </a:solidFill>
                <a:latin typeface="+mj-lt"/>
              </a:rPr>
              <a:t>Decision-making</a:t>
            </a:r>
            <a:r>
              <a:rPr lang="nb-NO" sz="3200" dirty="0" smtClean="0">
                <a:solidFill>
                  <a:schemeClr val="bg2">
                    <a:lumMod val="75000"/>
                  </a:schemeClr>
                </a:solidFill>
                <a:latin typeface="+mj-lt"/>
              </a:rPr>
              <a:t> under </a:t>
            </a:r>
            <a:r>
              <a:rPr lang="nb-NO" sz="3200" dirty="0" err="1">
                <a:solidFill>
                  <a:schemeClr val="bg2">
                    <a:lumMod val="75000"/>
                  </a:schemeClr>
                </a:solidFill>
                <a:latin typeface="+mj-lt"/>
              </a:rPr>
              <a:t>U</a:t>
            </a:r>
            <a:r>
              <a:rPr lang="nb-NO" sz="3200" dirty="0" err="1" smtClean="0">
                <a:solidFill>
                  <a:schemeClr val="bg2">
                    <a:lumMod val="75000"/>
                  </a:schemeClr>
                </a:solidFill>
                <a:latin typeface="+mj-lt"/>
              </a:rPr>
              <a:t>ncertainty</a:t>
            </a:r>
            <a:endParaRPr lang="nb-NO" sz="3200" dirty="0">
              <a:solidFill>
                <a:schemeClr val="bg2">
                  <a:lumMod val="75000"/>
                </a:schemeClr>
              </a:solidFill>
              <a:latin typeface="+mj-lt"/>
            </a:endParaRPr>
          </a:p>
        </p:txBody>
      </p:sp>
      <p:sp>
        <p:nvSpPr>
          <p:cNvPr id="39" name="TextBox 38"/>
          <p:cNvSpPr txBox="1"/>
          <p:nvPr/>
        </p:nvSpPr>
        <p:spPr>
          <a:xfrm>
            <a:off x="2385092" y="1096145"/>
            <a:ext cx="4392488" cy="461665"/>
          </a:xfrm>
          <a:prstGeom prst="rect">
            <a:avLst/>
          </a:prstGeom>
          <a:noFill/>
        </p:spPr>
        <p:txBody>
          <a:bodyPr wrap="square" rtlCol="0">
            <a:spAutoFit/>
          </a:bodyPr>
          <a:lstStyle/>
          <a:p>
            <a:pPr algn="ctr"/>
            <a:r>
              <a:rPr lang="nb-NO" sz="2400" b="1" dirty="0" smtClean="0">
                <a:solidFill>
                  <a:schemeClr val="tx1">
                    <a:lumMod val="75000"/>
                    <a:lumOff val="25000"/>
                  </a:schemeClr>
                </a:solidFill>
              </a:rPr>
              <a:t>Real Options Analysis</a:t>
            </a:r>
            <a:endParaRPr lang="en-US" sz="2400" b="1" dirty="0">
              <a:solidFill>
                <a:schemeClr val="tx1">
                  <a:lumMod val="75000"/>
                  <a:lumOff val="25000"/>
                </a:schemeClr>
              </a:solidFill>
            </a:endParaRPr>
          </a:p>
        </p:txBody>
      </p:sp>
      <p:grpSp>
        <p:nvGrpSpPr>
          <p:cNvPr id="40" name="Group 39"/>
          <p:cNvGrpSpPr/>
          <p:nvPr/>
        </p:nvGrpSpPr>
        <p:grpSpPr>
          <a:xfrm>
            <a:off x="107504" y="2281376"/>
            <a:ext cx="8097548" cy="3412853"/>
            <a:chOff x="107504" y="1765418"/>
            <a:chExt cx="8097548" cy="3412853"/>
          </a:xfrm>
        </p:grpSpPr>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6505" y="1765418"/>
              <a:ext cx="6658547" cy="3412853"/>
            </a:xfrm>
            <a:prstGeom prst="rect">
              <a:avLst/>
            </a:prstGeom>
          </p:spPr>
        </p:pic>
        <p:sp>
          <p:nvSpPr>
            <p:cNvPr id="42" name="TextBox 41"/>
            <p:cNvSpPr txBox="1"/>
            <p:nvPr/>
          </p:nvSpPr>
          <p:spPr>
            <a:xfrm>
              <a:off x="107504" y="3463727"/>
              <a:ext cx="1528091" cy="369332"/>
            </a:xfrm>
            <a:prstGeom prst="rect">
              <a:avLst/>
            </a:prstGeom>
            <a:noFill/>
          </p:spPr>
          <p:txBody>
            <a:bodyPr wrap="square" rtlCol="0">
              <a:spAutoFit/>
            </a:bodyPr>
            <a:lstStyle/>
            <a:p>
              <a:r>
                <a:rPr lang="nb-NO" dirty="0" err="1" smtClean="0"/>
                <a:t>Decision</a:t>
              </a:r>
              <a:r>
                <a:rPr lang="nb-NO" dirty="0" smtClean="0"/>
                <a:t> </a:t>
              </a:r>
              <a:r>
                <a:rPr lang="nb-NO" dirty="0" err="1" smtClean="0"/>
                <a:t>Tree</a:t>
              </a:r>
              <a:endParaRPr lang="en-US" dirty="0"/>
            </a:p>
          </p:txBody>
        </p:sp>
        <p:sp>
          <p:nvSpPr>
            <p:cNvPr id="43" name="Down Arrow 42"/>
            <p:cNvSpPr/>
            <p:nvPr/>
          </p:nvSpPr>
          <p:spPr>
            <a:xfrm>
              <a:off x="3823297" y="2726603"/>
              <a:ext cx="202518" cy="687334"/>
            </a:xfrm>
            <a:prstGeom prst="downArrow">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3075968" y="2309886"/>
              <a:ext cx="643001" cy="26711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4864761" y="4042633"/>
              <a:ext cx="643001" cy="2863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4581336" y="4450451"/>
              <a:ext cx="643001" cy="2863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4583270" y="2659197"/>
              <a:ext cx="643001" cy="2863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4804768" y="2986902"/>
              <a:ext cx="761746" cy="2863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6857211" y="2078362"/>
              <a:ext cx="643001" cy="26711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3419872" y="2009919"/>
              <a:ext cx="1738098" cy="646331"/>
            </a:xfrm>
            <a:prstGeom prst="rect">
              <a:avLst/>
            </a:prstGeom>
            <a:noFill/>
          </p:spPr>
          <p:txBody>
            <a:bodyPr wrap="square" rtlCol="0">
              <a:spAutoFit/>
            </a:bodyPr>
            <a:lstStyle/>
            <a:p>
              <a:r>
                <a:rPr lang="nb-NO" b="1" dirty="0" err="1" smtClean="0">
                  <a:solidFill>
                    <a:schemeClr val="tx2">
                      <a:lumMod val="40000"/>
                      <a:lumOff val="60000"/>
                    </a:schemeClr>
                  </a:solidFill>
                </a:rPr>
                <a:t>Tailored</a:t>
              </a:r>
              <a:r>
                <a:rPr lang="nb-NO" b="1" dirty="0" smtClean="0">
                  <a:solidFill>
                    <a:schemeClr val="tx2">
                      <a:lumMod val="40000"/>
                      <a:lumOff val="60000"/>
                    </a:schemeClr>
                  </a:solidFill>
                </a:rPr>
                <a:t> </a:t>
              </a:r>
              <a:r>
                <a:rPr lang="nb-NO" b="1" dirty="0" err="1" smtClean="0">
                  <a:solidFill>
                    <a:schemeClr val="tx2">
                      <a:lumMod val="40000"/>
                      <a:lumOff val="60000"/>
                    </a:schemeClr>
                  </a:solidFill>
                </a:rPr>
                <a:t>climate</a:t>
              </a:r>
              <a:r>
                <a:rPr lang="nb-NO" b="1" dirty="0" smtClean="0">
                  <a:solidFill>
                    <a:schemeClr val="tx2">
                      <a:lumMod val="40000"/>
                      <a:lumOff val="60000"/>
                    </a:schemeClr>
                  </a:solidFill>
                </a:rPr>
                <a:t> </a:t>
              </a:r>
              <a:r>
                <a:rPr lang="nb-NO" b="1" dirty="0" err="1" smtClean="0">
                  <a:solidFill>
                    <a:schemeClr val="tx2">
                      <a:lumMod val="40000"/>
                      <a:lumOff val="60000"/>
                    </a:schemeClr>
                  </a:solidFill>
                </a:rPr>
                <a:t>information</a:t>
              </a:r>
              <a:endParaRPr lang="en-US" b="1" dirty="0">
                <a:solidFill>
                  <a:schemeClr val="tx2">
                    <a:lumMod val="40000"/>
                    <a:lumOff val="60000"/>
                  </a:schemeClr>
                </a:solidFill>
              </a:endParaRPr>
            </a:p>
          </p:txBody>
        </p:sp>
      </p:grpSp>
      <p:sp>
        <p:nvSpPr>
          <p:cNvPr id="51" name="TextBox 50"/>
          <p:cNvSpPr txBox="1"/>
          <p:nvPr/>
        </p:nvSpPr>
        <p:spPr>
          <a:xfrm>
            <a:off x="7245332" y="5066600"/>
            <a:ext cx="1749019" cy="738664"/>
          </a:xfrm>
          <a:prstGeom prst="rect">
            <a:avLst/>
          </a:prstGeom>
          <a:noFill/>
        </p:spPr>
        <p:txBody>
          <a:bodyPr wrap="square" rtlCol="0">
            <a:spAutoFit/>
          </a:bodyPr>
          <a:lstStyle/>
          <a:p>
            <a:r>
              <a:rPr lang="nb-NO" sz="1400" dirty="0"/>
              <a:t>d</a:t>
            </a:r>
            <a:r>
              <a:rPr lang="nb-NO" sz="1400" dirty="0" smtClean="0"/>
              <a:t>e </a:t>
            </a:r>
            <a:r>
              <a:rPr lang="nb-NO" sz="1400" dirty="0" err="1" smtClean="0"/>
              <a:t>Bruin</a:t>
            </a:r>
            <a:r>
              <a:rPr lang="nb-NO" sz="1400" dirty="0" smtClean="0"/>
              <a:t> and </a:t>
            </a:r>
            <a:r>
              <a:rPr lang="nb-NO" sz="1400" dirty="0" err="1" smtClean="0"/>
              <a:t>Ansink</a:t>
            </a:r>
            <a:r>
              <a:rPr lang="nb-NO" sz="1400" dirty="0" smtClean="0"/>
              <a:t>, </a:t>
            </a:r>
            <a:r>
              <a:rPr lang="nb-NO" sz="1400" dirty="0" err="1" smtClean="0"/>
              <a:t>Clim</a:t>
            </a:r>
            <a:r>
              <a:rPr lang="nb-NO" sz="1400" dirty="0" smtClean="0"/>
              <a:t> </a:t>
            </a:r>
            <a:r>
              <a:rPr lang="nb-NO" sz="1400" dirty="0" err="1" smtClean="0"/>
              <a:t>Change</a:t>
            </a:r>
            <a:r>
              <a:rPr lang="nb-NO" sz="1400" dirty="0" smtClean="0"/>
              <a:t> </a:t>
            </a:r>
            <a:r>
              <a:rPr lang="nb-NO" sz="1400" dirty="0" err="1" smtClean="0"/>
              <a:t>Econ</a:t>
            </a:r>
            <a:r>
              <a:rPr lang="nb-NO" sz="1400" dirty="0"/>
              <a:t>,</a:t>
            </a:r>
            <a:r>
              <a:rPr lang="nb-NO" sz="1400" dirty="0" smtClean="0"/>
              <a:t> 2011 </a:t>
            </a:r>
            <a:endParaRPr lang="en-US" sz="1400" dirty="0"/>
          </a:p>
        </p:txBody>
      </p:sp>
      <p:sp>
        <p:nvSpPr>
          <p:cNvPr id="52" name="TextBox 51"/>
          <p:cNvSpPr txBox="1"/>
          <p:nvPr/>
        </p:nvSpPr>
        <p:spPr>
          <a:xfrm>
            <a:off x="4829084" y="3424288"/>
            <a:ext cx="430887" cy="1605109"/>
          </a:xfrm>
          <a:prstGeom prst="rect">
            <a:avLst/>
          </a:prstGeom>
          <a:noFill/>
        </p:spPr>
        <p:txBody>
          <a:bodyPr vert="eaVert" wrap="square" rtlCol="0">
            <a:spAutoFit/>
          </a:bodyPr>
          <a:lstStyle/>
          <a:p>
            <a:r>
              <a:rPr lang="nb-NO" sz="1600" b="1" spc="300" dirty="0" err="1" smtClean="0">
                <a:solidFill>
                  <a:schemeClr val="accent6"/>
                </a:solidFill>
              </a:rPr>
              <a:t>Uncertainty</a:t>
            </a:r>
            <a:endParaRPr lang="en-US" sz="1600" b="1" spc="300" dirty="0">
              <a:solidFill>
                <a:schemeClr val="accent6"/>
              </a:solidFill>
            </a:endParaRPr>
          </a:p>
        </p:txBody>
      </p:sp>
      <p:sp>
        <p:nvSpPr>
          <p:cNvPr id="18" name="TextBox 17"/>
          <p:cNvSpPr txBox="1"/>
          <p:nvPr/>
        </p:nvSpPr>
        <p:spPr>
          <a:xfrm>
            <a:off x="37070" y="-27384"/>
            <a:ext cx="4894970" cy="369332"/>
          </a:xfrm>
          <a:prstGeom prst="rect">
            <a:avLst/>
          </a:prstGeom>
          <a:noFill/>
        </p:spPr>
        <p:txBody>
          <a:bodyPr wrap="square" rtlCol="0">
            <a:spAutoFit/>
          </a:bodyPr>
          <a:lstStyle/>
          <a:p>
            <a:r>
              <a:rPr lang="nb-NO" dirty="0">
                <a:solidFill>
                  <a:schemeClr val="tx2">
                    <a:lumMod val="75000"/>
                  </a:schemeClr>
                </a:solidFill>
              </a:rPr>
              <a:t>5</a:t>
            </a:r>
            <a:r>
              <a:rPr lang="nb-NO" dirty="0" smtClean="0">
                <a:solidFill>
                  <a:schemeClr val="tx2">
                    <a:lumMod val="75000"/>
                  </a:schemeClr>
                </a:solidFill>
              </a:rPr>
              <a:t>. Outlook</a:t>
            </a:r>
            <a:endParaRPr lang="nb-NO" dirty="0">
              <a:solidFill>
                <a:schemeClr val="tx2">
                  <a:lumMod val="75000"/>
                </a:schemeClr>
              </a:solidFill>
            </a:endParaRPr>
          </a:p>
        </p:txBody>
      </p:sp>
    </p:spTree>
    <p:extLst>
      <p:ext uri="{BB962C8B-B14F-4D97-AF65-F5344CB8AC3E}">
        <p14:creationId xmlns:p14="http://schemas.microsoft.com/office/powerpoint/2010/main" val="9666782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586118"/>
            <a:ext cx="9125588" cy="703043"/>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3200" dirty="0" err="1" smtClean="0">
                <a:solidFill>
                  <a:schemeClr val="bg2">
                    <a:lumMod val="75000"/>
                  </a:schemeClr>
                </a:solidFill>
                <a:latin typeface="+mj-lt"/>
              </a:rPr>
              <a:t>Conclusions</a:t>
            </a:r>
            <a:endParaRPr lang="nb-NO" sz="3200" dirty="0">
              <a:solidFill>
                <a:schemeClr val="bg2">
                  <a:lumMod val="75000"/>
                </a:schemeClr>
              </a:solidFill>
              <a:latin typeface="+mj-lt"/>
            </a:endParaRPr>
          </a:p>
        </p:txBody>
      </p:sp>
      <p:sp>
        <p:nvSpPr>
          <p:cNvPr id="3" name="TextBox 2"/>
          <p:cNvSpPr txBox="1"/>
          <p:nvPr/>
        </p:nvSpPr>
        <p:spPr>
          <a:xfrm>
            <a:off x="611560" y="1412776"/>
            <a:ext cx="7488832" cy="3785652"/>
          </a:xfrm>
          <a:prstGeom prst="rect">
            <a:avLst/>
          </a:prstGeom>
          <a:noFill/>
        </p:spPr>
        <p:txBody>
          <a:bodyPr wrap="square" rtlCol="0">
            <a:spAutoFit/>
          </a:bodyPr>
          <a:lstStyle/>
          <a:p>
            <a:pPr marL="342900" indent="-342900">
              <a:buFont typeface="Courier New" panose="02070309020205020404" pitchFamily="49" charset="0"/>
              <a:buChar char="o"/>
            </a:pPr>
            <a:r>
              <a:rPr lang="nb-NO" sz="2400" dirty="0" err="1" smtClean="0"/>
              <a:t>Observations</a:t>
            </a:r>
            <a:r>
              <a:rPr lang="nb-NO" sz="2400" dirty="0" smtClean="0"/>
              <a:t>, </a:t>
            </a:r>
            <a:r>
              <a:rPr lang="nb-NO" sz="2400" dirty="0" err="1" smtClean="0"/>
              <a:t>observations</a:t>
            </a:r>
            <a:r>
              <a:rPr lang="nb-NO" sz="2400" dirty="0" smtClean="0"/>
              <a:t>, </a:t>
            </a:r>
            <a:r>
              <a:rPr lang="nb-NO" sz="2400" dirty="0" err="1" smtClean="0"/>
              <a:t>observations</a:t>
            </a:r>
            <a:r>
              <a:rPr lang="nb-NO" sz="2400" dirty="0" smtClean="0"/>
              <a:t> …</a:t>
            </a:r>
            <a:endParaRPr lang="en-US" sz="2400" dirty="0" smtClean="0"/>
          </a:p>
          <a:p>
            <a:pPr marL="342900" indent="-342900">
              <a:buFont typeface="Courier New" panose="02070309020205020404" pitchFamily="49" charset="0"/>
              <a:buChar char="o"/>
            </a:pPr>
            <a:endParaRPr lang="nb-NO" sz="2400" dirty="0"/>
          </a:p>
          <a:p>
            <a:pPr marL="342900" indent="-342900">
              <a:buFont typeface="Courier New" panose="02070309020205020404" pitchFamily="49" charset="0"/>
              <a:buChar char="o"/>
            </a:pPr>
            <a:r>
              <a:rPr lang="nb-NO" sz="2400" dirty="0" err="1" smtClean="0"/>
              <a:t>Process</a:t>
            </a:r>
            <a:r>
              <a:rPr lang="nb-NO" sz="2400" dirty="0" smtClean="0"/>
              <a:t> </a:t>
            </a:r>
            <a:r>
              <a:rPr lang="nb-NO" sz="2400" dirty="0" err="1" smtClean="0"/>
              <a:t>understanding</a:t>
            </a:r>
            <a:r>
              <a:rPr lang="nb-NO" sz="2400" dirty="0" smtClean="0"/>
              <a:t> is </a:t>
            </a:r>
            <a:r>
              <a:rPr lang="nb-NO" sz="2400" dirty="0" err="1" smtClean="0"/>
              <a:t>key</a:t>
            </a:r>
            <a:r>
              <a:rPr lang="nb-NO" sz="2400" dirty="0" smtClean="0"/>
              <a:t> to </a:t>
            </a:r>
            <a:r>
              <a:rPr lang="nb-NO" sz="2400" dirty="0" err="1" smtClean="0"/>
              <a:t>model</a:t>
            </a:r>
            <a:r>
              <a:rPr lang="nb-NO" sz="2400" dirty="0" smtClean="0"/>
              <a:t> </a:t>
            </a:r>
            <a:r>
              <a:rPr lang="nb-NO" sz="2400" dirty="0" err="1" smtClean="0"/>
              <a:t>evaluation</a:t>
            </a:r>
            <a:r>
              <a:rPr lang="nb-NO" sz="2400" dirty="0" smtClean="0"/>
              <a:t> and </a:t>
            </a:r>
            <a:r>
              <a:rPr lang="nb-NO" sz="2400" dirty="0" err="1" smtClean="0"/>
              <a:t>uncertainty</a:t>
            </a:r>
            <a:r>
              <a:rPr lang="nb-NO" sz="2400" dirty="0" smtClean="0"/>
              <a:t> </a:t>
            </a:r>
            <a:r>
              <a:rPr lang="nb-NO" sz="2400" dirty="0" err="1" smtClean="0"/>
              <a:t>assessment</a:t>
            </a:r>
            <a:endParaRPr lang="en-US" sz="2400" dirty="0" smtClean="0"/>
          </a:p>
          <a:p>
            <a:pPr marL="342900" indent="-342900">
              <a:buFont typeface="Courier New" panose="02070309020205020404" pitchFamily="49" charset="0"/>
              <a:buChar char="o"/>
            </a:pPr>
            <a:endParaRPr lang="en-US" sz="2400" dirty="0"/>
          </a:p>
          <a:p>
            <a:pPr marL="342900" indent="-342900">
              <a:buFont typeface="Courier New" panose="02070309020205020404" pitchFamily="49" charset="0"/>
              <a:buChar char="o"/>
            </a:pPr>
            <a:r>
              <a:rPr lang="nb-NO" sz="2400" dirty="0" smtClean="0"/>
              <a:t>How </a:t>
            </a:r>
            <a:r>
              <a:rPr lang="nb-NO" sz="2400" dirty="0" err="1" smtClean="0"/>
              <a:t>sophisticated</a:t>
            </a:r>
            <a:r>
              <a:rPr lang="nb-NO" sz="2400" dirty="0" smtClean="0"/>
              <a:t> </a:t>
            </a:r>
            <a:r>
              <a:rPr lang="nb-NO" sz="2400" dirty="0" err="1" smtClean="0"/>
              <a:t>can</a:t>
            </a:r>
            <a:r>
              <a:rPr lang="nb-NO" sz="2400" dirty="0" smtClean="0"/>
              <a:t> </a:t>
            </a:r>
            <a:r>
              <a:rPr lang="nb-NO" sz="2400" dirty="0" err="1" smtClean="0"/>
              <a:t>we</a:t>
            </a:r>
            <a:r>
              <a:rPr lang="nb-NO" sz="2400" dirty="0" smtClean="0"/>
              <a:t> </a:t>
            </a:r>
            <a:r>
              <a:rPr lang="nb-NO" sz="2400" dirty="0" err="1" smtClean="0"/>
              <a:t>go</a:t>
            </a:r>
            <a:r>
              <a:rPr lang="nb-NO" sz="2400" dirty="0" smtClean="0"/>
              <a:t> </a:t>
            </a:r>
            <a:r>
              <a:rPr lang="nb-NO" sz="2400" dirty="0" err="1" smtClean="0"/>
              <a:t>with</a:t>
            </a:r>
            <a:r>
              <a:rPr lang="nb-NO" sz="2400" dirty="0" smtClean="0"/>
              <a:t> </a:t>
            </a:r>
            <a:r>
              <a:rPr lang="nb-NO" sz="2400" dirty="0" err="1" smtClean="0"/>
              <a:t>using</a:t>
            </a:r>
            <a:r>
              <a:rPr lang="nb-NO" sz="2400" dirty="0" smtClean="0"/>
              <a:t> </a:t>
            </a:r>
            <a:r>
              <a:rPr lang="nb-NO" sz="2400" dirty="0" err="1" smtClean="0"/>
              <a:t>statistics</a:t>
            </a:r>
            <a:r>
              <a:rPr lang="nb-NO" sz="2400" dirty="0" smtClean="0"/>
              <a:t>, </a:t>
            </a:r>
            <a:r>
              <a:rPr lang="nb-NO" sz="2400" dirty="0" err="1" smtClean="0"/>
              <a:t>but</a:t>
            </a:r>
            <a:r>
              <a:rPr lang="nb-NO" sz="2400" dirty="0" smtClean="0"/>
              <a:t> still </a:t>
            </a:r>
            <a:r>
              <a:rPr lang="nb-NO" sz="2400" dirty="0" err="1" smtClean="0"/>
              <a:t>being</a:t>
            </a:r>
            <a:r>
              <a:rPr lang="nb-NO" sz="2400" dirty="0" smtClean="0"/>
              <a:t> </a:t>
            </a:r>
            <a:r>
              <a:rPr lang="nb-NO" sz="2400" dirty="0" err="1" smtClean="0"/>
              <a:t>able</a:t>
            </a:r>
            <a:r>
              <a:rPr lang="nb-NO" sz="2400" dirty="0" smtClean="0"/>
              <a:t> to </a:t>
            </a:r>
            <a:r>
              <a:rPr lang="nb-NO" sz="2400" dirty="0" err="1" smtClean="0"/>
              <a:t>apply</a:t>
            </a:r>
            <a:r>
              <a:rPr lang="nb-NO" sz="2400" dirty="0" smtClean="0"/>
              <a:t> it to </a:t>
            </a:r>
            <a:r>
              <a:rPr lang="nb-NO" sz="2400" dirty="0" err="1" smtClean="0"/>
              <a:t>large</a:t>
            </a:r>
            <a:r>
              <a:rPr lang="nb-NO" sz="2400" dirty="0" smtClean="0"/>
              <a:t> </a:t>
            </a:r>
            <a:r>
              <a:rPr lang="nb-NO" sz="2400" dirty="0" err="1" smtClean="0"/>
              <a:t>climate</a:t>
            </a:r>
            <a:r>
              <a:rPr lang="nb-NO" sz="2400" dirty="0" smtClean="0"/>
              <a:t> </a:t>
            </a:r>
            <a:r>
              <a:rPr lang="nb-NO" sz="2400" dirty="0" err="1" smtClean="0"/>
              <a:t>simulations</a:t>
            </a:r>
            <a:r>
              <a:rPr lang="nb-NO" sz="2400" dirty="0" smtClean="0"/>
              <a:t> (i.e. </a:t>
            </a:r>
            <a:r>
              <a:rPr lang="nb-NO" sz="2400" dirty="0" err="1" smtClean="0"/>
              <a:t>thousands</a:t>
            </a:r>
            <a:r>
              <a:rPr lang="nb-NO" sz="2400" dirty="0" smtClean="0"/>
              <a:t> </a:t>
            </a:r>
            <a:r>
              <a:rPr lang="nb-NO" sz="2400" dirty="0" err="1" smtClean="0"/>
              <a:t>of</a:t>
            </a:r>
            <a:r>
              <a:rPr lang="nb-NO" sz="2400" dirty="0" smtClean="0"/>
              <a:t> grid </a:t>
            </a:r>
            <a:r>
              <a:rPr lang="nb-NO" sz="2400" dirty="0" err="1" smtClean="0"/>
              <a:t>points</a:t>
            </a:r>
            <a:r>
              <a:rPr lang="nb-NO" sz="2400" dirty="0" smtClean="0"/>
              <a:t>, </a:t>
            </a:r>
            <a:r>
              <a:rPr lang="nb-NO" sz="2400" dirty="0" err="1" smtClean="0"/>
              <a:t>large</a:t>
            </a:r>
            <a:r>
              <a:rPr lang="nb-NO" sz="2400" dirty="0" smtClean="0"/>
              <a:t> ensembles) and «real </a:t>
            </a:r>
            <a:r>
              <a:rPr lang="nb-NO" sz="2400" dirty="0" err="1" smtClean="0"/>
              <a:t>world</a:t>
            </a:r>
            <a:r>
              <a:rPr lang="nb-NO" sz="2400" dirty="0" smtClean="0"/>
              <a:t>» </a:t>
            </a:r>
            <a:r>
              <a:rPr lang="nb-NO" sz="2400" dirty="0" err="1" smtClean="0"/>
              <a:t>applications</a:t>
            </a:r>
            <a:r>
              <a:rPr lang="nb-NO" sz="2400" dirty="0" smtClean="0"/>
              <a:t>? </a:t>
            </a:r>
            <a:endParaRPr lang="en-US" sz="2000" dirty="0"/>
          </a:p>
          <a:p>
            <a:endParaRPr lang="en-US" sz="2400" dirty="0"/>
          </a:p>
        </p:txBody>
      </p:sp>
    </p:spTree>
    <p:extLst>
      <p:ext uri="{BB962C8B-B14F-4D97-AF65-F5344CB8AC3E}">
        <p14:creationId xmlns:p14="http://schemas.microsoft.com/office/powerpoint/2010/main" val="7763938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1" y="846138"/>
            <a:ext cx="9144000" cy="5080725"/>
          </a:xfrm>
          <a:prstGeom prst="rect">
            <a:avLst/>
          </a:prstGeom>
        </p:spPr>
      </p:pic>
      <p:sp>
        <p:nvSpPr>
          <p:cNvPr id="8" name="Title 1"/>
          <p:cNvSpPr txBox="1">
            <a:spLocks/>
          </p:cNvSpPr>
          <p:nvPr/>
        </p:nvSpPr>
        <p:spPr>
          <a:xfrm>
            <a:off x="1" y="274638"/>
            <a:ext cx="9125588" cy="1143000"/>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4000" dirty="0" err="1" smtClean="0">
                <a:latin typeface="+mj-lt"/>
              </a:rPr>
              <a:t>Thank</a:t>
            </a:r>
            <a:r>
              <a:rPr lang="nb-NO" sz="4000" dirty="0" smtClean="0">
                <a:latin typeface="+mj-lt"/>
              </a:rPr>
              <a:t> </a:t>
            </a:r>
            <a:r>
              <a:rPr lang="nb-NO" sz="4000" dirty="0" err="1" smtClean="0">
                <a:latin typeface="+mj-lt"/>
              </a:rPr>
              <a:t>You</a:t>
            </a:r>
            <a:r>
              <a:rPr lang="nb-NO" sz="4000" dirty="0" smtClean="0">
                <a:latin typeface="+mj-lt"/>
              </a:rPr>
              <a:t>!</a:t>
            </a:r>
            <a:endParaRPr lang="nb-NO" sz="4000" dirty="0">
              <a:latin typeface="+mj-lt"/>
            </a:endParaRPr>
          </a:p>
          <a:p>
            <a:endParaRPr lang="nb-NO" sz="4000" dirty="0">
              <a:latin typeface="+mj-lt"/>
            </a:endParaRPr>
          </a:p>
        </p:txBody>
      </p:sp>
      <p:sp>
        <p:nvSpPr>
          <p:cNvPr id="5" name="TextBox 4"/>
          <p:cNvSpPr txBox="1"/>
          <p:nvPr/>
        </p:nvSpPr>
        <p:spPr>
          <a:xfrm>
            <a:off x="1749501" y="5983277"/>
            <a:ext cx="5626588" cy="369332"/>
          </a:xfrm>
          <a:prstGeom prst="rect">
            <a:avLst/>
          </a:prstGeom>
          <a:noFill/>
        </p:spPr>
        <p:txBody>
          <a:bodyPr wrap="square" rtlCol="0">
            <a:spAutoFit/>
          </a:bodyPr>
          <a:lstStyle/>
          <a:p>
            <a:r>
              <a:rPr lang="en-US" u="sng" dirty="0">
                <a:hlinkClick r:id="rId3"/>
              </a:rPr>
              <a:t>http://www.cicero.uio.no/no/employee/35/jana-sillmann</a:t>
            </a:r>
            <a:endParaRPr lang="nb-NO" dirty="0" smtClean="0"/>
          </a:p>
        </p:txBody>
      </p:sp>
    </p:spTree>
    <p:extLst>
      <p:ext uri="{BB962C8B-B14F-4D97-AF65-F5344CB8AC3E}">
        <p14:creationId xmlns:p14="http://schemas.microsoft.com/office/powerpoint/2010/main" val="17237925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solidFill>
                  <a:schemeClr val="bg2">
                    <a:lumMod val="75000"/>
                  </a:schemeClr>
                </a:solidFill>
                <a:latin typeface="+mj-lt"/>
              </a:rPr>
              <a:t>Outline</a:t>
            </a:r>
            <a:endParaRPr lang="en-US" dirty="0">
              <a:solidFill>
                <a:schemeClr val="bg2">
                  <a:lumMod val="75000"/>
                </a:schemeClr>
              </a:solidFill>
              <a:latin typeface="+mj-lt"/>
            </a:endParaRPr>
          </a:p>
        </p:txBody>
      </p:sp>
      <p:sp>
        <p:nvSpPr>
          <p:cNvPr id="3" name="TextBox 2"/>
          <p:cNvSpPr txBox="1"/>
          <p:nvPr/>
        </p:nvSpPr>
        <p:spPr>
          <a:xfrm>
            <a:off x="1250624" y="1484784"/>
            <a:ext cx="7066344" cy="4154984"/>
          </a:xfrm>
          <a:prstGeom prst="rect">
            <a:avLst/>
          </a:prstGeom>
          <a:noFill/>
        </p:spPr>
        <p:txBody>
          <a:bodyPr wrap="square" rtlCol="0">
            <a:spAutoFit/>
          </a:bodyPr>
          <a:lstStyle/>
          <a:p>
            <a:pPr marL="342900" indent="-342900">
              <a:buFont typeface="Courier New" panose="02070309020205020404" pitchFamily="49" charset="0"/>
              <a:buChar char="o"/>
            </a:pPr>
            <a:r>
              <a:rPr lang="nb-NO" sz="2400" dirty="0" err="1" smtClean="0">
                <a:solidFill>
                  <a:schemeClr val="accent5">
                    <a:lumMod val="75000"/>
                    <a:lumOff val="25000"/>
                  </a:schemeClr>
                </a:solidFill>
                <a:latin typeface="+mn-lt"/>
              </a:rPr>
              <a:t>Climate</a:t>
            </a:r>
            <a:r>
              <a:rPr lang="nb-NO" sz="2400" dirty="0" smtClean="0">
                <a:solidFill>
                  <a:schemeClr val="accent5">
                    <a:lumMod val="75000"/>
                    <a:lumOff val="25000"/>
                  </a:schemeClr>
                </a:solidFill>
                <a:latin typeface="+mn-lt"/>
              </a:rPr>
              <a:t> Extremes </a:t>
            </a:r>
            <a:r>
              <a:rPr lang="nb-NO" sz="2400" dirty="0" err="1" smtClean="0">
                <a:solidFill>
                  <a:schemeClr val="accent5">
                    <a:lumMod val="75000"/>
                    <a:lumOff val="25000"/>
                  </a:schemeClr>
                </a:solidFill>
                <a:latin typeface="+mn-lt"/>
              </a:rPr>
              <a:t>on</a:t>
            </a:r>
            <a:r>
              <a:rPr lang="nb-NO" sz="2400" dirty="0" smtClean="0">
                <a:solidFill>
                  <a:schemeClr val="accent5">
                    <a:lumMod val="75000"/>
                    <a:lumOff val="25000"/>
                  </a:schemeClr>
                </a:solidFill>
                <a:latin typeface="+mn-lt"/>
              </a:rPr>
              <a:t> Global </a:t>
            </a:r>
            <a:r>
              <a:rPr lang="nb-NO" sz="2400" dirty="0" err="1" smtClean="0">
                <a:solidFill>
                  <a:schemeClr val="accent5">
                    <a:lumMod val="75000"/>
                    <a:lumOff val="25000"/>
                  </a:schemeClr>
                </a:solidFill>
                <a:latin typeface="+mn-lt"/>
              </a:rPr>
              <a:t>Scale</a:t>
            </a:r>
            <a:endParaRPr lang="nb-NO" sz="2400" dirty="0" smtClean="0">
              <a:solidFill>
                <a:schemeClr val="accent5">
                  <a:lumMod val="75000"/>
                  <a:lumOff val="25000"/>
                </a:schemeClr>
              </a:solidFill>
              <a:latin typeface="+mn-lt"/>
            </a:endParaRPr>
          </a:p>
          <a:p>
            <a:pPr marL="342900" indent="-342900">
              <a:buFont typeface="Courier New" panose="02070309020205020404" pitchFamily="49" charset="0"/>
              <a:buChar char="o"/>
            </a:pPr>
            <a:endParaRPr lang="nb-NO" sz="2400" dirty="0">
              <a:solidFill>
                <a:schemeClr val="accent5">
                  <a:lumMod val="75000"/>
                  <a:lumOff val="25000"/>
                </a:schemeClr>
              </a:solidFill>
              <a:latin typeface="+mn-lt"/>
            </a:endParaRPr>
          </a:p>
          <a:p>
            <a:pPr marL="342900" indent="-342900">
              <a:buFont typeface="Courier New" panose="02070309020205020404" pitchFamily="49" charset="0"/>
              <a:buChar char="o"/>
            </a:pPr>
            <a:r>
              <a:rPr lang="nb-NO" sz="2400" dirty="0" smtClean="0">
                <a:solidFill>
                  <a:schemeClr val="tx1">
                    <a:lumMod val="25000"/>
                    <a:lumOff val="75000"/>
                  </a:schemeClr>
                </a:solidFill>
                <a:latin typeface="+mn-lt"/>
              </a:rPr>
              <a:t>Model Evaluation</a:t>
            </a:r>
          </a:p>
          <a:p>
            <a:pPr marL="342900" indent="-342900">
              <a:buFont typeface="Courier New" panose="02070309020205020404" pitchFamily="49" charset="0"/>
              <a:buChar char="o"/>
            </a:pPr>
            <a:endParaRPr lang="nb-NO" sz="2400" dirty="0">
              <a:solidFill>
                <a:schemeClr val="tx1">
                  <a:lumMod val="25000"/>
                  <a:lumOff val="75000"/>
                </a:schemeClr>
              </a:solidFill>
              <a:latin typeface="+mn-lt"/>
            </a:endParaRPr>
          </a:p>
          <a:p>
            <a:pPr marL="342900" indent="-342900">
              <a:buFont typeface="Courier New" panose="02070309020205020404" pitchFamily="49" charset="0"/>
              <a:buChar char="o"/>
            </a:pPr>
            <a:r>
              <a:rPr lang="nb-NO" sz="2400" dirty="0" err="1">
                <a:solidFill>
                  <a:schemeClr val="tx1">
                    <a:lumMod val="25000"/>
                    <a:lumOff val="75000"/>
                  </a:schemeClr>
                </a:solidFill>
              </a:rPr>
              <a:t>Climate</a:t>
            </a:r>
            <a:r>
              <a:rPr lang="nb-NO" sz="2400" dirty="0">
                <a:solidFill>
                  <a:schemeClr val="tx1">
                    <a:lumMod val="25000"/>
                    <a:lumOff val="75000"/>
                  </a:schemeClr>
                </a:solidFill>
              </a:rPr>
              <a:t> Extremes </a:t>
            </a:r>
            <a:r>
              <a:rPr lang="nb-NO" sz="2400" dirty="0" err="1">
                <a:solidFill>
                  <a:schemeClr val="tx1">
                    <a:lumMod val="25000"/>
                    <a:lumOff val="75000"/>
                  </a:schemeClr>
                </a:solidFill>
              </a:rPr>
              <a:t>on</a:t>
            </a:r>
            <a:r>
              <a:rPr lang="nb-NO" sz="2400" dirty="0">
                <a:solidFill>
                  <a:schemeClr val="tx1">
                    <a:lumMod val="25000"/>
                    <a:lumOff val="75000"/>
                  </a:schemeClr>
                </a:solidFill>
              </a:rPr>
              <a:t> </a:t>
            </a:r>
            <a:r>
              <a:rPr lang="nb-NO" sz="2400" dirty="0" smtClean="0">
                <a:solidFill>
                  <a:schemeClr val="tx1">
                    <a:lumMod val="25000"/>
                    <a:lumOff val="75000"/>
                  </a:schemeClr>
                </a:solidFill>
              </a:rPr>
              <a:t>Regional </a:t>
            </a:r>
            <a:r>
              <a:rPr lang="nb-NO" sz="2400" dirty="0" err="1" smtClean="0">
                <a:solidFill>
                  <a:schemeClr val="tx1">
                    <a:lumMod val="25000"/>
                    <a:lumOff val="75000"/>
                  </a:schemeClr>
                </a:solidFill>
              </a:rPr>
              <a:t>Scale</a:t>
            </a:r>
            <a:endParaRPr lang="nb-NO" sz="2400" dirty="0" smtClean="0">
              <a:solidFill>
                <a:schemeClr val="tx1">
                  <a:lumMod val="25000"/>
                  <a:lumOff val="75000"/>
                </a:schemeClr>
              </a:solidFill>
            </a:endParaRPr>
          </a:p>
          <a:p>
            <a:pPr marL="342900" indent="-342900">
              <a:buFont typeface="Courier New" panose="02070309020205020404" pitchFamily="49" charset="0"/>
              <a:buChar char="o"/>
            </a:pPr>
            <a:endParaRPr lang="nb-NO" sz="2400" dirty="0">
              <a:solidFill>
                <a:schemeClr val="tx1">
                  <a:lumMod val="25000"/>
                  <a:lumOff val="75000"/>
                </a:schemeClr>
              </a:solidFill>
              <a:latin typeface="+mn-lt"/>
            </a:endParaRPr>
          </a:p>
          <a:p>
            <a:pPr marL="342900" indent="-342900">
              <a:buFont typeface="Courier New" panose="02070309020205020404" pitchFamily="49" charset="0"/>
              <a:buChar char="o"/>
            </a:pPr>
            <a:r>
              <a:rPr lang="nb-NO" sz="2400" dirty="0" smtClean="0">
                <a:solidFill>
                  <a:schemeClr val="tx1">
                    <a:lumMod val="25000"/>
                    <a:lumOff val="75000"/>
                  </a:schemeClr>
                </a:solidFill>
                <a:latin typeface="+mn-lt"/>
              </a:rPr>
              <a:t>Statistical </a:t>
            </a:r>
            <a:r>
              <a:rPr lang="nb-NO" sz="2400" dirty="0" err="1" smtClean="0">
                <a:solidFill>
                  <a:schemeClr val="tx1">
                    <a:lumMod val="25000"/>
                    <a:lumOff val="75000"/>
                  </a:schemeClr>
                </a:solidFill>
                <a:latin typeface="+mn-lt"/>
              </a:rPr>
              <a:t>Modeling</a:t>
            </a:r>
            <a:r>
              <a:rPr lang="nb-NO" sz="2400" dirty="0" smtClean="0">
                <a:solidFill>
                  <a:schemeClr val="tx1">
                    <a:lumMod val="25000"/>
                    <a:lumOff val="75000"/>
                  </a:schemeClr>
                </a:solidFill>
                <a:latin typeface="+mn-lt"/>
              </a:rPr>
              <a:t> </a:t>
            </a:r>
            <a:r>
              <a:rPr lang="nb-NO" sz="2400" dirty="0" err="1" smtClean="0">
                <a:solidFill>
                  <a:schemeClr val="tx1">
                    <a:lumMod val="25000"/>
                    <a:lumOff val="75000"/>
                  </a:schemeClr>
                </a:solidFill>
                <a:latin typeface="+mn-lt"/>
              </a:rPr>
              <a:t>incorporating</a:t>
            </a:r>
            <a:r>
              <a:rPr lang="nb-NO" sz="2400" dirty="0" smtClean="0">
                <a:solidFill>
                  <a:schemeClr val="tx1">
                    <a:lumMod val="25000"/>
                    <a:lumOff val="75000"/>
                  </a:schemeClr>
                </a:solidFill>
                <a:latin typeface="+mn-lt"/>
              </a:rPr>
              <a:t> </a:t>
            </a:r>
            <a:r>
              <a:rPr lang="nb-NO" sz="2400" dirty="0" err="1">
                <a:solidFill>
                  <a:schemeClr val="tx1">
                    <a:lumMod val="25000"/>
                    <a:lumOff val="75000"/>
                  </a:schemeClr>
                </a:solidFill>
                <a:latin typeface="+mn-lt"/>
              </a:rPr>
              <a:t>U</a:t>
            </a:r>
            <a:r>
              <a:rPr lang="nb-NO" sz="2400" dirty="0" err="1" smtClean="0">
                <a:solidFill>
                  <a:schemeClr val="tx1">
                    <a:lumMod val="25000"/>
                    <a:lumOff val="75000"/>
                  </a:schemeClr>
                </a:solidFill>
                <a:latin typeface="+mn-lt"/>
              </a:rPr>
              <a:t>ncertainty</a:t>
            </a:r>
            <a:endParaRPr lang="nb-NO" sz="2400" dirty="0">
              <a:solidFill>
                <a:schemeClr val="tx1">
                  <a:lumMod val="25000"/>
                  <a:lumOff val="75000"/>
                </a:schemeClr>
              </a:solidFill>
              <a:latin typeface="+mn-lt"/>
            </a:endParaRPr>
          </a:p>
          <a:p>
            <a:r>
              <a:rPr lang="nb-NO" sz="2400" dirty="0" smtClean="0">
                <a:solidFill>
                  <a:schemeClr val="tx1">
                    <a:lumMod val="25000"/>
                    <a:lumOff val="75000"/>
                  </a:schemeClr>
                </a:solidFill>
                <a:latin typeface="+mn-lt"/>
              </a:rPr>
              <a:t> 	</a:t>
            </a:r>
          </a:p>
          <a:p>
            <a:pPr marL="342900" indent="-342900">
              <a:buFont typeface="Courier New" panose="02070309020205020404" pitchFamily="49" charset="0"/>
              <a:buChar char="o"/>
            </a:pPr>
            <a:r>
              <a:rPr lang="nb-NO" sz="2400" dirty="0" smtClean="0">
                <a:solidFill>
                  <a:schemeClr val="tx1">
                    <a:lumMod val="25000"/>
                    <a:lumOff val="75000"/>
                  </a:schemeClr>
                </a:solidFill>
                <a:latin typeface="+mn-lt"/>
              </a:rPr>
              <a:t>Outlook</a:t>
            </a:r>
            <a:r>
              <a:rPr lang="en-US" sz="2400" dirty="0">
                <a:solidFill>
                  <a:schemeClr val="tx1">
                    <a:lumMod val="25000"/>
                    <a:lumOff val="75000"/>
                  </a:schemeClr>
                </a:solidFill>
                <a:latin typeface="+mn-lt"/>
              </a:rPr>
              <a:t>:</a:t>
            </a:r>
            <a:r>
              <a:rPr lang="en-US" sz="2400" dirty="0" smtClean="0">
                <a:solidFill>
                  <a:schemeClr val="tx1">
                    <a:lumMod val="25000"/>
                    <a:lumOff val="75000"/>
                  </a:schemeClr>
                </a:solidFill>
                <a:latin typeface="+mn-lt"/>
              </a:rPr>
              <a:t> </a:t>
            </a:r>
            <a:r>
              <a:rPr lang="nb-NO" sz="2400" dirty="0" err="1" smtClean="0">
                <a:solidFill>
                  <a:schemeClr val="tx1">
                    <a:lumMod val="25000"/>
                    <a:lumOff val="75000"/>
                  </a:schemeClr>
                </a:solidFill>
                <a:latin typeface="+mn-lt"/>
              </a:rPr>
              <a:t>Decision-making</a:t>
            </a:r>
            <a:r>
              <a:rPr lang="nb-NO" sz="2400" dirty="0" smtClean="0">
                <a:solidFill>
                  <a:schemeClr val="tx1">
                    <a:lumMod val="25000"/>
                    <a:lumOff val="75000"/>
                  </a:schemeClr>
                </a:solidFill>
                <a:latin typeface="+mn-lt"/>
              </a:rPr>
              <a:t> under </a:t>
            </a:r>
            <a:r>
              <a:rPr lang="nb-NO" sz="2400" dirty="0" err="1">
                <a:solidFill>
                  <a:schemeClr val="tx1">
                    <a:lumMod val="25000"/>
                    <a:lumOff val="75000"/>
                  </a:schemeClr>
                </a:solidFill>
                <a:latin typeface="+mn-lt"/>
              </a:rPr>
              <a:t>U</a:t>
            </a:r>
            <a:r>
              <a:rPr lang="nb-NO" sz="2400" dirty="0" err="1" smtClean="0">
                <a:solidFill>
                  <a:schemeClr val="tx1">
                    <a:lumMod val="25000"/>
                    <a:lumOff val="75000"/>
                  </a:schemeClr>
                </a:solidFill>
                <a:latin typeface="+mn-lt"/>
              </a:rPr>
              <a:t>ncertainty</a:t>
            </a:r>
            <a:r>
              <a:rPr lang="nb-NO" sz="2400" dirty="0" smtClean="0">
                <a:solidFill>
                  <a:schemeClr val="tx1">
                    <a:lumMod val="25000"/>
                    <a:lumOff val="75000"/>
                  </a:schemeClr>
                </a:solidFill>
                <a:latin typeface="+mn-lt"/>
              </a:rPr>
              <a:t> </a:t>
            </a:r>
          </a:p>
          <a:p>
            <a:endParaRPr lang="nb-NO" sz="2400" dirty="0" smtClean="0">
              <a:solidFill>
                <a:schemeClr val="tx1">
                  <a:lumMod val="25000"/>
                  <a:lumOff val="75000"/>
                </a:schemeClr>
              </a:solidFill>
              <a:latin typeface="+mn-lt"/>
            </a:endParaRPr>
          </a:p>
          <a:p>
            <a:endParaRPr lang="en-US" sz="2400" dirty="0">
              <a:solidFill>
                <a:schemeClr val="accent5">
                  <a:lumMod val="75000"/>
                  <a:lumOff val="25000"/>
                </a:schemeClr>
              </a:solidFill>
              <a:latin typeface="+mn-lt"/>
            </a:endParaRPr>
          </a:p>
        </p:txBody>
      </p:sp>
    </p:spTree>
    <p:extLst>
      <p:ext uri="{BB962C8B-B14F-4D97-AF65-F5344CB8AC3E}">
        <p14:creationId xmlns:p14="http://schemas.microsoft.com/office/powerpoint/2010/main" val="34150689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own Arrow 21"/>
          <p:cNvSpPr/>
          <p:nvPr/>
        </p:nvSpPr>
        <p:spPr>
          <a:xfrm rot="8028265">
            <a:off x="6636914" y="55404"/>
            <a:ext cx="792088" cy="50623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p:cNvSpPr txBox="1"/>
          <p:nvPr/>
        </p:nvSpPr>
        <p:spPr>
          <a:xfrm>
            <a:off x="1" y="0"/>
            <a:ext cx="4186988" cy="369332"/>
          </a:xfrm>
          <a:prstGeom prst="rect">
            <a:avLst/>
          </a:prstGeom>
          <a:noFill/>
        </p:spPr>
        <p:txBody>
          <a:bodyPr wrap="square" rtlCol="0">
            <a:spAutoFit/>
          </a:bodyPr>
          <a:lstStyle/>
          <a:p>
            <a:r>
              <a:rPr lang="nb-NO" dirty="0">
                <a:solidFill>
                  <a:schemeClr val="tx2">
                    <a:lumMod val="75000"/>
                  </a:schemeClr>
                </a:solidFill>
              </a:rPr>
              <a:t>4</a:t>
            </a:r>
            <a:r>
              <a:rPr lang="nb-NO" dirty="0" smtClean="0">
                <a:solidFill>
                  <a:schemeClr val="tx2">
                    <a:lumMod val="75000"/>
                  </a:schemeClr>
                </a:solidFill>
              </a:rPr>
              <a:t>. Regional </a:t>
            </a:r>
            <a:r>
              <a:rPr lang="nb-NO" dirty="0" err="1" smtClean="0">
                <a:solidFill>
                  <a:schemeClr val="tx2">
                    <a:lumMod val="75000"/>
                  </a:schemeClr>
                </a:solidFill>
              </a:rPr>
              <a:t>Modeling</a:t>
            </a:r>
            <a:endParaRPr lang="en-US" dirty="0">
              <a:solidFill>
                <a:schemeClr val="tx2">
                  <a:lumMod val="75000"/>
                </a:schemeClr>
              </a:solidFill>
            </a:endParaRPr>
          </a:p>
        </p:txBody>
      </p:sp>
      <p:sp>
        <p:nvSpPr>
          <p:cNvPr id="3" name="Rectangle 2"/>
          <p:cNvSpPr/>
          <p:nvPr/>
        </p:nvSpPr>
        <p:spPr>
          <a:xfrm>
            <a:off x="251520" y="931840"/>
            <a:ext cx="2633031" cy="1586429"/>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dirty="0" smtClean="0">
                <a:solidFill>
                  <a:schemeClr val="accent1">
                    <a:lumMod val="40000"/>
                    <a:lumOff val="60000"/>
                  </a:schemeClr>
                </a:solidFill>
              </a:rPr>
              <a:t>Global </a:t>
            </a:r>
            <a:r>
              <a:rPr lang="nb-NO" sz="3200" dirty="0" err="1" smtClean="0">
                <a:solidFill>
                  <a:schemeClr val="accent1">
                    <a:lumMod val="40000"/>
                    <a:lumOff val="60000"/>
                  </a:schemeClr>
                </a:solidFill>
              </a:rPr>
              <a:t>Climate</a:t>
            </a:r>
            <a:r>
              <a:rPr lang="nb-NO" sz="3200" dirty="0" smtClean="0">
                <a:solidFill>
                  <a:schemeClr val="accent1">
                    <a:lumMod val="40000"/>
                    <a:lumOff val="60000"/>
                  </a:schemeClr>
                </a:solidFill>
              </a:rPr>
              <a:t> Models</a:t>
            </a:r>
          </a:p>
          <a:p>
            <a:pPr algn="ctr"/>
            <a:r>
              <a:rPr lang="nb-NO" dirty="0" smtClean="0">
                <a:solidFill>
                  <a:schemeClr val="accent1">
                    <a:lumMod val="40000"/>
                    <a:lumOff val="60000"/>
                  </a:schemeClr>
                </a:solidFill>
              </a:rPr>
              <a:t>(multi- and single </a:t>
            </a:r>
            <a:r>
              <a:rPr lang="nb-NO" dirty="0" err="1" smtClean="0">
                <a:solidFill>
                  <a:schemeClr val="accent1">
                    <a:lumMod val="40000"/>
                    <a:lumOff val="60000"/>
                  </a:schemeClr>
                </a:solidFill>
              </a:rPr>
              <a:t>model</a:t>
            </a:r>
            <a:r>
              <a:rPr lang="nb-NO" dirty="0" smtClean="0">
                <a:solidFill>
                  <a:schemeClr val="accent1">
                    <a:lumMod val="40000"/>
                    <a:lumOff val="60000"/>
                  </a:schemeClr>
                </a:solidFill>
              </a:rPr>
              <a:t> ensembles)</a:t>
            </a:r>
            <a:endParaRPr lang="en-US" dirty="0">
              <a:solidFill>
                <a:schemeClr val="accent1">
                  <a:lumMod val="40000"/>
                  <a:lumOff val="60000"/>
                </a:schemeClr>
              </a:solidFill>
            </a:endParaRPr>
          </a:p>
        </p:txBody>
      </p:sp>
      <p:sp>
        <p:nvSpPr>
          <p:cNvPr id="4" name="Rounded Rectangle 3"/>
          <p:cNvSpPr/>
          <p:nvPr/>
        </p:nvSpPr>
        <p:spPr>
          <a:xfrm>
            <a:off x="2483768" y="2132856"/>
            <a:ext cx="2201575" cy="1468021"/>
          </a:xfrm>
          <a:prstGeom prst="roundRect">
            <a:avLst/>
          </a:prstGeom>
          <a:solidFill>
            <a:schemeClr val="bg2">
              <a:lumMod val="60000"/>
              <a:lumOff val="40000"/>
            </a:schemeClr>
          </a:solid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dirty="0" smtClean="0">
                <a:solidFill>
                  <a:schemeClr val="accent1">
                    <a:lumMod val="75000"/>
                  </a:schemeClr>
                </a:solidFill>
              </a:rPr>
              <a:t>Reanalyses</a:t>
            </a:r>
          </a:p>
          <a:p>
            <a:pPr algn="ctr"/>
            <a:r>
              <a:rPr lang="nb-NO" sz="1400" dirty="0" smtClean="0">
                <a:solidFill>
                  <a:schemeClr val="accent1">
                    <a:lumMod val="75000"/>
                  </a:schemeClr>
                </a:solidFill>
              </a:rPr>
              <a:t>(ERA40, </a:t>
            </a:r>
            <a:r>
              <a:rPr lang="nb-NO" sz="1400" dirty="0" err="1" smtClean="0">
                <a:solidFill>
                  <a:schemeClr val="accent1">
                    <a:lumMod val="75000"/>
                  </a:schemeClr>
                </a:solidFill>
              </a:rPr>
              <a:t>ERAInterim</a:t>
            </a:r>
            <a:r>
              <a:rPr lang="nb-NO" sz="1400" dirty="0" smtClean="0">
                <a:solidFill>
                  <a:schemeClr val="accent1">
                    <a:lumMod val="75000"/>
                  </a:schemeClr>
                </a:solidFill>
              </a:rPr>
              <a:t>, NCEP1, NCEP2)</a:t>
            </a:r>
            <a:endParaRPr lang="en-US" sz="1400" dirty="0">
              <a:solidFill>
                <a:schemeClr val="accent1">
                  <a:lumMod val="75000"/>
                </a:schemeClr>
              </a:solidFill>
            </a:endParaRPr>
          </a:p>
        </p:txBody>
      </p:sp>
      <p:grpSp>
        <p:nvGrpSpPr>
          <p:cNvPr id="5" name="Group 4"/>
          <p:cNvGrpSpPr/>
          <p:nvPr/>
        </p:nvGrpSpPr>
        <p:grpSpPr>
          <a:xfrm>
            <a:off x="4211960" y="3171813"/>
            <a:ext cx="2736304" cy="1798956"/>
            <a:chOff x="4823335" y="3140968"/>
            <a:chExt cx="2736304" cy="1798956"/>
          </a:xfrm>
        </p:grpSpPr>
        <p:sp>
          <p:nvSpPr>
            <p:cNvPr id="6" name="Isosceles Triangle 5"/>
            <p:cNvSpPr/>
            <p:nvPr/>
          </p:nvSpPr>
          <p:spPr>
            <a:xfrm rot="10800000">
              <a:off x="4823335" y="3140968"/>
              <a:ext cx="2736304" cy="1798956"/>
            </a:xfrm>
            <a:prstGeom prst="triangle">
              <a:avLst/>
            </a:prstGeom>
            <a:solidFill>
              <a:schemeClr val="accent2">
                <a:lumMod val="75000"/>
              </a:schemeClr>
            </a:solidFill>
            <a:ln>
              <a:solidFill>
                <a:schemeClr val="accent2">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 rtlCol="0" anchor="ctr"/>
            <a:lstStyle/>
            <a:p>
              <a:pPr algn="ctr"/>
              <a:endParaRPr lang="nb-NO" dirty="0" smtClean="0"/>
            </a:p>
          </p:txBody>
        </p:sp>
        <p:sp>
          <p:nvSpPr>
            <p:cNvPr id="7" name="TextBox 6"/>
            <p:cNvSpPr txBox="1"/>
            <p:nvPr/>
          </p:nvSpPr>
          <p:spPr>
            <a:xfrm>
              <a:off x="5210695" y="3252846"/>
              <a:ext cx="1961581" cy="1015663"/>
            </a:xfrm>
            <a:prstGeom prst="rect">
              <a:avLst/>
            </a:prstGeom>
            <a:noFill/>
          </p:spPr>
          <p:txBody>
            <a:bodyPr wrap="square" rtlCol="0">
              <a:spAutoFit/>
            </a:bodyPr>
            <a:lstStyle/>
            <a:p>
              <a:pPr algn="ctr"/>
              <a:r>
                <a:rPr lang="nb-NO" sz="2000" b="1" dirty="0" smtClean="0">
                  <a:solidFill>
                    <a:schemeClr val="accent2">
                      <a:lumMod val="20000"/>
                      <a:lumOff val="80000"/>
                    </a:schemeClr>
                  </a:solidFill>
                </a:rPr>
                <a:t>Regional </a:t>
              </a:r>
              <a:r>
                <a:rPr lang="nb-NO" sz="2000" b="1" dirty="0" err="1" smtClean="0">
                  <a:solidFill>
                    <a:schemeClr val="accent2">
                      <a:lumMod val="20000"/>
                      <a:lumOff val="80000"/>
                    </a:schemeClr>
                  </a:solidFill>
                </a:rPr>
                <a:t>Climate</a:t>
              </a:r>
              <a:r>
                <a:rPr lang="nb-NO" sz="2000" b="1" dirty="0" smtClean="0">
                  <a:solidFill>
                    <a:schemeClr val="accent2">
                      <a:lumMod val="20000"/>
                      <a:lumOff val="80000"/>
                    </a:schemeClr>
                  </a:solidFill>
                </a:rPr>
                <a:t> Models</a:t>
              </a:r>
            </a:p>
            <a:p>
              <a:pPr algn="ctr"/>
              <a:r>
                <a:rPr lang="nb-NO" sz="2000" b="1" dirty="0" smtClean="0">
                  <a:solidFill>
                    <a:schemeClr val="accent2">
                      <a:lumMod val="20000"/>
                      <a:lumOff val="80000"/>
                    </a:schemeClr>
                  </a:solidFill>
                </a:rPr>
                <a:t>(CORDEX)</a:t>
              </a:r>
              <a:endParaRPr lang="en-US" sz="2000" b="1" dirty="0">
                <a:solidFill>
                  <a:schemeClr val="accent2">
                    <a:lumMod val="20000"/>
                    <a:lumOff val="80000"/>
                  </a:schemeClr>
                </a:solidFill>
              </a:endParaRPr>
            </a:p>
          </p:txBody>
        </p:sp>
      </p:grpSp>
      <p:sp>
        <p:nvSpPr>
          <p:cNvPr id="8" name="Oval 7"/>
          <p:cNvSpPr/>
          <p:nvPr/>
        </p:nvSpPr>
        <p:spPr>
          <a:xfrm>
            <a:off x="5332076" y="4678568"/>
            <a:ext cx="3416388" cy="993601"/>
          </a:xfrm>
          <a:prstGeom prst="ellipse">
            <a:avLst/>
          </a:prstGeom>
          <a:solidFill>
            <a:schemeClr val="bg2">
              <a:lumMod val="7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dirty="0" err="1" smtClean="0">
                <a:solidFill>
                  <a:schemeClr val="bg2">
                    <a:lumMod val="60000"/>
                    <a:lumOff val="40000"/>
                  </a:schemeClr>
                </a:solidFill>
              </a:rPr>
              <a:t>Observations</a:t>
            </a:r>
            <a:endParaRPr lang="nb-NO" sz="3200" b="1" dirty="0" smtClean="0">
              <a:solidFill>
                <a:schemeClr val="bg2">
                  <a:lumMod val="60000"/>
                  <a:lumOff val="40000"/>
                </a:schemeClr>
              </a:solidFill>
            </a:endParaRPr>
          </a:p>
        </p:txBody>
      </p:sp>
      <p:sp>
        <p:nvSpPr>
          <p:cNvPr id="9" name="TextBox 8"/>
          <p:cNvSpPr txBox="1"/>
          <p:nvPr/>
        </p:nvSpPr>
        <p:spPr>
          <a:xfrm rot="2708984">
            <a:off x="5436980" y="1341380"/>
            <a:ext cx="882362" cy="369332"/>
          </a:xfrm>
          <a:prstGeom prst="rect">
            <a:avLst/>
          </a:prstGeom>
          <a:noFill/>
        </p:spPr>
        <p:txBody>
          <a:bodyPr wrap="square" rtlCol="0">
            <a:spAutoFit/>
          </a:bodyPr>
          <a:lstStyle/>
          <a:p>
            <a:r>
              <a:rPr lang="nb-NO" dirty="0" smtClean="0">
                <a:solidFill>
                  <a:schemeClr val="accent1">
                    <a:lumMod val="50000"/>
                  </a:schemeClr>
                </a:solidFill>
              </a:rPr>
              <a:t>Global</a:t>
            </a:r>
            <a:endParaRPr lang="en-US" dirty="0">
              <a:solidFill>
                <a:schemeClr val="accent1">
                  <a:lumMod val="50000"/>
                </a:schemeClr>
              </a:solidFill>
            </a:endParaRPr>
          </a:p>
        </p:txBody>
      </p:sp>
      <p:sp>
        <p:nvSpPr>
          <p:cNvPr id="10" name="TextBox 9"/>
          <p:cNvSpPr txBox="1"/>
          <p:nvPr/>
        </p:nvSpPr>
        <p:spPr>
          <a:xfrm rot="2708984">
            <a:off x="6622801" y="2589831"/>
            <a:ext cx="1072710" cy="369332"/>
          </a:xfrm>
          <a:prstGeom prst="rect">
            <a:avLst/>
          </a:prstGeom>
          <a:noFill/>
        </p:spPr>
        <p:txBody>
          <a:bodyPr wrap="square" rtlCol="0">
            <a:spAutoFit/>
          </a:bodyPr>
          <a:lstStyle/>
          <a:p>
            <a:r>
              <a:rPr lang="nb-NO" dirty="0" smtClean="0">
                <a:solidFill>
                  <a:schemeClr val="accent1">
                    <a:lumMod val="50000"/>
                  </a:schemeClr>
                </a:solidFill>
              </a:rPr>
              <a:t>Regional</a:t>
            </a:r>
            <a:endParaRPr lang="en-US" dirty="0">
              <a:solidFill>
                <a:schemeClr val="accent1">
                  <a:lumMod val="50000"/>
                </a:schemeClr>
              </a:solidFill>
            </a:endParaRPr>
          </a:p>
        </p:txBody>
      </p:sp>
      <p:sp>
        <p:nvSpPr>
          <p:cNvPr id="11" name="TextBox 10"/>
          <p:cNvSpPr txBox="1"/>
          <p:nvPr/>
        </p:nvSpPr>
        <p:spPr>
          <a:xfrm rot="2708984">
            <a:off x="8173285" y="3958467"/>
            <a:ext cx="882362" cy="369332"/>
          </a:xfrm>
          <a:prstGeom prst="rect">
            <a:avLst/>
          </a:prstGeom>
          <a:noFill/>
        </p:spPr>
        <p:txBody>
          <a:bodyPr wrap="square" rtlCol="0">
            <a:spAutoFit/>
          </a:bodyPr>
          <a:lstStyle/>
          <a:p>
            <a:r>
              <a:rPr lang="nb-NO" dirty="0" err="1" smtClean="0">
                <a:solidFill>
                  <a:schemeClr val="accent1">
                    <a:lumMod val="50000"/>
                  </a:schemeClr>
                </a:solidFill>
              </a:rPr>
              <a:t>Local</a:t>
            </a:r>
            <a:endParaRPr lang="en-US" dirty="0">
              <a:solidFill>
                <a:schemeClr val="accent1">
                  <a:lumMod val="50000"/>
                </a:schemeClr>
              </a:solidFill>
            </a:endParaRPr>
          </a:p>
        </p:txBody>
      </p:sp>
      <p:grpSp>
        <p:nvGrpSpPr>
          <p:cNvPr id="17" name="Group 16"/>
          <p:cNvGrpSpPr/>
          <p:nvPr/>
        </p:nvGrpSpPr>
        <p:grpSpPr>
          <a:xfrm>
            <a:off x="1" y="5774293"/>
            <a:ext cx="9143999" cy="761015"/>
            <a:chOff x="1" y="6008753"/>
            <a:chExt cx="9143999" cy="761015"/>
          </a:xfrm>
          <a:solidFill>
            <a:schemeClr val="accent2">
              <a:lumMod val="75000"/>
            </a:schemeClr>
          </a:solidFill>
        </p:grpSpPr>
        <p:sp>
          <p:nvSpPr>
            <p:cNvPr id="18" name="Left-Right Arrow 17"/>
            <p:cNvSpPr/>
            <p:nvPr/>
          </p:nvSpPr>
          <p:spPr>
            <a:xfrm>
              <a:off x="1" y="6008753"/>
              <a:ext cx="9143999" cy="761015"/>
            </a:xfrm>
            <a:prstGeom prst="leftRightArrow">
              <a:avLst/>
            </a:prstGeom>
            <a:grp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25828" y="6192253"/>
              <a:ext cx="8538660" cy="369332"/>
            </a:xfrm>
            <a:prstGeom prst="rect">
              <a:avLst/>
            </a:prstGeom>
            <a:grpFill/>
            <a:ln>
              <a:solidFill>
                <a:schemeClr val="accent2">
                  <a:lumMod val="75000"/>
                </a:schemeClr>
              </a:solidFill>
            </a:ln>
          </p:spPr>
          <p:txBody>
            <a:bodyPr wrap="square" rtlCol="0">
              <a:spAutoFit/>
            </a:bodyPr>
            <a:lstStyle/>
            <a:p>
              <a:r>
                <a:rPr lang="nb-NO" dirty="0" smtClean="0">
                  <a:solidFill>
                    <a:schemeClr val="accent2">
                      <a:lumMod val="20000"/>
                      <a:lumOff val="80000"/>
                    </a:schemeClr>
                  </a:solidFill>
                </a:rPr>
                <a:t>Century</a:t>
              </a:r>
              <a:r>
                <a:rPr lang="nb-NO" dirty="0">
                  <a:solidFill>
                    <a:schemeClr val="accent2">
                      <a:lumMod val="20000"/>
                      <a:lumOff val="80000"/>
                    </a:schemeClr>
                  </a:solidFill>
                </a:rPr>
                <a:t>	</a:t>
              </a:r>
              <a:r>
                <a:rPr lang="nb-NO" dirty="0" smtClean="0">
                  <a:solidFill>
                    <a:schemeClr val="accent2">
                      <a:lumMod val="20000"/>
                      <a:lumOff val="80000"/>
                    </a:schemeClr>
                  </a:solidFill>
                </a:rPr>
                <a:t>         </a:t>
              </a:r>
              <a:r>
                <a:rPr lang="nb-NO" dirty="0" err="1" smtClean="0">
                  <a:solidFill>
                    <a:schemeClr val="accent2">
                      <a:lumMod val="20000"/>
                      <a:lumOff val="80000"/>
                    </a:schemeClr>
                  </a:solidFill>
                </a:rPr>
                <a:t>Decade</a:t>
              </a:r>
              <a:r>
                <a:rPr lang="nb-NO" dirty="0" smtClean="0">
                  <a:solidFill>
                    <a:schemeClr val="accent2">
                      <a:lumMod val="20000"/>
                      <a:lumOff val="80000"/>
                    </a:schemeClr>
                  </a:solidFill>
                </a:rPr>
                <a:t>	   </a:t>
              </a:r>
              <a:r>
                <a:rPr lang="nb-NO" dirty="0" err="1" smtClean="0">
                  <a:solidFill>
                    <a:schemeClr val="accent2">
                      <a:lumMod val="20000"/>
                      <a:lumOff val="80000"/>
                    </a:schemeClr>
                  </a:solidFill>
                </a:rPr>
                <a:t>Season</a:t>
              </a:r>
              <a:r>
                <a:rPr lang="nb-NO" dirty="0" smtClean="0">
                  <a:solidFill>
                    <a:schemeClr val="accent2">
                      <a:lumMod val="20000"/>
                      <a:lumOff val="80000"/>
                    </a:schemeClr>
                  </a:solidFill>
                </a:rPr>
                <a:t>	            </a:t>
              </a:r>
              <a:r>
                <a:rPr lang="nb-NO" dirty="0" err="1" smtClean="0">
                  <a:solidFill>
                    <a:schemeClr val="accent2">
                      <a:lumMod val="20000"/>
                      <a:lumOff val="80000"/>
                    </a:schemeClr>
                  </a:solidFill>
                </a:rPr>
                <a:t>Month</a:t>
              </a:r>
              <a:r>
                <a:rPr lang="nb-NO" dirty="0">
                  <a:solidFill>
                    <a:schemeClr val="accent2">
                      <a:lumMod val="20000"/>
                      <a:lumOff val="80000"/>
                    </a:schemeClr>
                  </a:solidFill>
                </a:rPr>
                <a:t>	</a:t>
              </a:r>
              <a:r>
                <a:rPr lang="nb-NO" dirty="0" smtClean="0">
                  <a:solidFill>
                    <a:schemeClr val="accent2">
                      <a:lumMod val="20000"/>
                      <a:lumOff val="80000"/>
                    </a:schemeClr>
                  </a:solidFill>
                </a:rPr>
                <a:t>  </a:t>
              </a:r>
              <a:r>
                <a:rPr lang="nb-NO" dirty="0" err="1" smtClean="0">
                  <a:solidFill>
                    <a:schemeClr val="accent2">
                      <a:lumMod val="20000"/>
                      <a:lumOff val="80000"/>
                    </a:schemeClr>
                  </a:solidFill>
                </a:rPr>
                <a:t>Week</a:t>
              </a:r>
              <a:r>
                <a:rPr lang="nb-NO" dirty="0" smtClean="0">
                  <a:solidFill>
                    <a:schemeClr val="accent2">
                      <a:lumMod val="20000"/>
                      <a:lumOff val="80000"/>
                    </a:schemeClr>
                  </a:solidFill>
                </a:rPr>
                <a:t> 	      Day	    </a:t>
              </a:r>
              <a:r>
                <a:rPr lang="nb-NO" dirty="0" err="1" smtClean="0">
                  <a:solidFill>
                    <a:schemeClr val="accent2">
                      <a:lumMod val="20000"/>
                      <a:lumOff val="80000"/>
                    </a:schemeClr>
                  </a:solidFill>
                </a:rPr>
                <a:t>Hour</a:t>
              </a:r>
              <a:endParaRPr lang="en-US" dirty="0">
                <a:solidFill>
                  <a:schemeClr val="accent2">
                    <a:lumMod val="20000"/>
                    <a:lumOff val="80000"/>
                  </a:schemeClr>
                </a:solidFill>
              </a:endParaRPr>
            </a:p>
          </p:txBody>
        </p:sp>
      </p:grpSp>
      <p:sp>
        <p:nvSpPr>
          <p:cNvPr id="23" name="TextBox 22"/>
          <p:cNvSpPr txBox="1"/>
          <p:nvPr/>
        </p:nvSpPr>
        <p:spPr>
          <a:xfrm>
            <a:off x="3496572" y="4253273"/>
            <a:ext cx="2592288" cy="707886"/>
          </a:xfrm>
          <a:prstGeom prst="rect">
            <a:avLst/>
          </a:prstGeom>
          <a:noFill/>
        </p:spPr>
        <p:txBody>
          <a:bodyPr wrap="square" rtlCol="0">
            <a:spAutoFit/>
          </a:bodyPr>
          <a:lstStyle/>
          <a:p>
            <a:r>
              <a:rPr lang="nb-NO" sz="2000" b="1" dirty="0" smtClean="0"/>
              <a:t>WRF </a:t>
            </a:r>
          </a:p>
          <a:p>
            <a:r>
              <a:rPr lang="nb-NO" sz="2000" b="1" dirty="0" smtClean="0"/>
              <a:t>15km and 3km</a:t>
            </a:r>
          </a:p>
        </p:txBody>
      </p:sp>
      <p:cxnSp>
        <p:nvCxnSpPr>
          <p:cNvPr id="24" name="Straight Arrow Connector 23"/>
          <p:cNvCxnSpPr/>
          <p:nvPr/>
        </p:nvCxnSpPr>
        <p:spPr>
          <a:xfrm flipH="1">
            <a:off x="4599320" y="4437112"/>
            <a:ext cx="43204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36811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2404" t="4995" r="2744" b="8595"/>
          <a:stretch/>
        </p:blipFill>
        <p:spPr>
          <a:xfrm>
            <a:off x="2864414" y="1268760"/>
            <a:ext cx="519750" cy="22680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0845" t="6795" r="18947" b="10395"/>
          <a:stretch/>
        </p:blipFill>
        <p:spPr>
          <a:xfrm>
            <a:off x="2784630" y="1279508"/>
            <a:ext cx="2520000" cy="2229231"/>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0846" t="6795" r="20297" b="10395"/>
          <a:stretch/>
        </p:blipFill>
        <p:spPr>
          <a:xfrm>
            <a:off x="2784630" y="1286954"/>
            <a:ext cx="2474609" cy="2232000"/>
          </a:xfrm>
          <a:prstGeom prst="rect">
            <a:avLst/>
          </a:prstGeom>
        </p:spPr>
      </p:pic>
      <p:pic>
        <p:nvPicPr>
          <p:cNvPr id="5" name="Content Placeholder 4"/>
          <p:cNvPicPr>
            <a:picLocks noChangeAspect="1"/>
          </p:cNvPicPr>
          <p:nvPr/>
        </p:nvPicPr>
        <p:blipFill rotWithShape="1">
          <a:blip r:embed="rId6">
            <a:extLst>
              <a:ext uri="{28A0092B-C50C-407E-A947-70E740481C1C}">
                <a14:useLocalDpi xmlns:a14="http://schemas.microsoft.com/office/drawing/2010/main" val="0"/>
              </a:ext>
            </a:extLst>
          </a:blip>
          <a:srcRect l="10845" t="6742" r="18947" b="10449"/>
          <a:stretch/>
        </p:blipFill>
        <p:spPr>
          <a:xfrm>
            <a:off x="74351" y="1279508"/>
            <a:ext cx="2520000" cy="2229232"/>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82404" t="4995" r="2744" b="8595"/>
          <a:stretch/>
        </p:blipFill>
        <p:spPr>
          <a:xfrm>
            <a:off x="5412577" y="1274134"/>
            <a:ext cx="519750" cy="2268000"/>
          </a:xfrm>
          <a:prstGeom prst="rect">
            <a:avLst/>
          </a:prstGeom>
        </p:spPr>
      </p:pic>
      <p:sp>
        <p:nvSpPr>
          <p:cNvPr id="7" name="TextBox 6"/>
          <p:cNvSpPr txBox="1"/>
          <p:nvPr/>
        </p:nvSpPr>
        <p:spPr>
          <a:xfrm>
            <a:off x="153718" y="3458571"/>
            <a:ext cx="2414839" cy="461665"/>
          </a:xfrm>
          <a:prstGeom prst="rect">
            <a:avLst/>
          </a:prstGeom>
          <a:noFill/>
        </p:spPr>
        <p:txBody>
          <a:bodyPr wrap="square" rtlCol="0">
            <a:spAutoFit/>
          </a:bodyPr>
          <a:lstStyle/>
          <a:p>
            <a:pPr algn="ctr"/>
            <a:r>
              <a:rPr lang="nb-NO" smtClean="0">
                <a:latin typeface="+mn-lt"/>
              </a:rPr>
              <a:t>2.5</a:t>
            </a:r>
            <a:r>
              <a:rPr lang="nb-NO" smtClean="0">
                <a:latin typeface="Calibri" panose="020F0502020204030204" pitchFamily="34" charset="0"/>
              </a:rPr>
              <a:t>° lon</a:t>
            </a:r>
            <a:r>
              <a:rPr lang="nb-NO" smtClean="0">
                <a:latin typeface="+mn-lt"/>
              </a:rPr>
              <a:t> x 1.9</a:t>
            </a:r>
            <a:r>
              <a:rPr lang="nb-NO" smtClean="0">
                <a:latin typeface="Calibri" panose="020F0502020204030204" pitchFamily="34" charset="0"/>
              </a:rPr>
              <a:t> °</a:t>
            </a:r>
            <a:r>
              <a:rPr lang="nb-NO" smtClean="0">
                <a:latin typeface="+mn-lt"/>
              </a:rPr>
              <a:t> lat</a:t>
            </a:r>
            <a:endParaRPr lang="en-US">
              <a:latin typeface="+mn-lt"/>
            </a:endParaRPr>
          </a:p>
        </p:txBody>
      </p:sp>
      <p:sp>
        <p:nvSpPr>
          <p:cNvPr id="8" name="TextBox 7"/>
          <p:cNvSpPr txBox="1"/>
          <p:nvPr/>
        </p:nvSpPr>
        <p:spPr>
          <a:xfrm>
            <a:off x="2844711" y="3458570"/>
            <a:ext cx="2414839" cy="461665"/>
          </a:xfrm>
          <a:prstGeom prst="rect">
            <a:avLst/>
          </a:prstGeom>
          <a:noFill/>
        </p:spPr>
        <p:txBody>
          <a:bodyPr wrap="square" rtlCol="0">
            <a:spAutoFit/>
          </a:bodyPr>
          <a:lstStyle/>
          <a:p>
            <a:pPr algn="ctr"/>
            <a:r>
              <a:rPr lang="nb-NO" smtClean="0">
                <a:latin typeface="+mn-lt"/>
              </a:rPr>
              <a:t>15 km x 15 km</a:t>
            </a:r>
            <a:endParaRPr lang="en-US">
              <a:latin typeface="+mn-lt"/>
            </a:endParaRPr>
          </a:p>
        </p:txBody>
      </p:sp>
      <p:sp>
        <p:nvSpPr>
          <p:cNvPr id="9" name="Content Placeholder 2"/>
          <p:cNvSpPr txBox="1">
            <a:spLocks/>
          </p:cNvSpPr>
          <p:nvPr/>
        </p:nvSpPr>
        <p:spPr bwMode="auto">
          <a:xfrm>
            <a:off x="4495219" y="1369135"/>
            <a:ext cx="727179" cy="333344"/>
          </a:xfrm>
          <a:prstGeom prst="rect">
            <a:avLst/>
          </a:prstGeom>
          <a:solidFill>
            <a:schemeClr val="bg1"/>
          </a:solidFill>
          <a:ln w="38100">
            <a:solidFill>
              <a:srgbClr val="000000"/>
            </a:solidFill>
            <a:miter lim="800000"/>
            <a:headEnd/>
            <a:tailEnd/>
          </a:ln>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rial"/>
                <a:ea typeface="Arial" charset="0"/>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Arial" charset="0"/>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Arial" charset="0"/>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nb-NO" sz="1800" b="1" smtClean="0"/>
              <a:t>RCM</a:t>
            </a:r>
            <a:endParaRPr lang="en-US" sz="1800" b="1"/>
          </a:p>
        </p:txBody>
      </p:sp>
      <p:sp>
        <p:nvSpPr>
          <p:cNvPr id="10" name="Content Placeholder 2"/>
          <p:cNvSpPr txBox="1">
            <a:spLocks/>
          </p:cNvSpPr>
          <p:nvPr/>
        </p:nvSpPr>
        <p:spPr bwMode="auto">
          <a:xfrm>
            <a:off x="1733754" y="1358894"/>
            <a:ext cx="727179" cy="333344"/>
          </a:xfrm>
          <a:prstGeom prst="rect">
            <a:avLst/>
          </a:prstGeom>
          <a:solidFill>
            <a:schemeClr val="bg1"/>
          </a:solidFill>
          <a:ln w="38100">
            <a:solidFill>
              <a:srgbClr val="000000"/>
            </a:solidFill>
            <a:miter lim="800000"/>
            <a:headEnd/>
            <a:tailEnd/>
          </a:ln>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rial"/>
                <a:ea typeface="Arial" charset="0"/>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Arial" charset="0"/>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Arial" charset="0"/>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nb-NO" sz="1800" b="1"/>
              <a:t>G</a:t>
            </a:r>
            <a:r>
              <a:rPr lang="nb-NO" sz="1800" b="1" smtClean="0"/>
              <a:t>CM</a:t>
            </a:r>
            <a:endParaRPr lang="en-US" sz="1800" b="1"/>
          </a:p>
        </p:txBody>
      </p:sp>
      <p:sp>
        <p:nvSpPr>
          <p:cNvPr id="11" name="TextBox 10"/>
          <p:cNvSpPr txBox="1"/>
          <p:nvPr/>
        </p:nvSpPr>
        <p:spPr>
          <a:xfrm>
            <a:off x="2800959" y="836110"/>
            <a:ext cx="2899874" cy="461665"/>
          </a:xfrm>
          <a:prstGeom prst="rect">
            <a:avLst/>
          </a:prstGeom>
          <a:noFill/>
        </p:spPr>
        <p:txBody>
          <a:bodyPr wrap="square" rtlCol="0">
            <a:spAutoFit/>
          </a:bodyPr>
          <a:lstStyle/>
          <a:p>
            <a:pPr algn="ctr"/>
            <a:r>
              <a:rPr lang="nb-NO" sz="2400" b="1" dirty="0" err="1" smtClean="0">
                <a:latin typeface="+mn-lt"/>
              </a:rPr>
              <a:t>Terrain</a:t>
            </a:r>
            <a:r>
              <a:rPr lang="nb-NO" sz="2400" b="1" dirty="0" smtClean="0">
                <a:latin typeface="+mn-lt"/>
              </a:rPr>
              <a:t> </a:t>
            </a:r>
            <a:r>
              <a:rPr lang="nb-NO" sz="2400" b="1" dirty="0" err="1" smtClean="0">
                <a:latin typeface="+mn-lt"/>
              </a:rPr>
              <a:t>height</a:t>
            </a:r>
            <a:r>
              <a:rPr lang="nb-NO" sz="2400" b="1" dirty="0" smtClean="0">
                <a:latin typeface="+mn-lt"/>
              </a:rPr>
              <a:t> (m)</a:t>
            </a:r>
            <a:endParaRPr lang="en-US" sz="2400" b="1" dirty="0">
              <a:latin typeface="+mn-lt"/>
            </a:endParaRPr>
          </a:p>
        </p:txBody>
      </p:sp>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10846" t="4995" r="2744" b="8595"/>
          <a:stretch/>
        </p:blipFill>
        <p:spPr>
          <a:xfrm>
            <a:off x="6072000" y="1253111"/>
            <a:ext cx="3072000" cy="2304000"/>
          </a:xfrm>
          <a:prstGeom prst="rect">
            <a:avLst/>
          </a:prstGeom>
        </p:spPr>
      </p:pic>
      <p:sp>
        <p:nvSpPr>
          <p:cNvPr id="13" name="Rectangle 12"/>
          <p:cNvSpPr/>
          <p:nvPr/>
        </p:nvSpPr>
        <p:spPr>
          <a:xfrm>
            <a:off x="3125020" y="2017759"/>
            <a:ext cx="621858" cy="523709"/>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10845" t="6795" r="18947" b="10395"/>
          <a:stretch/>
        </p:blipFill>
        <p:spPr>
          <a:xfrm>
            <a:off x="74351" y="4244178"/>
            <a:ext cx="2520000" cy="2229231"/>
          </a:xfrm>
          <a:prstGeom prst="rect">
            <a:avLst/>
          </a:prstGeom>
        </p:spPr>
      </p:pic>
      <p:sp>
        <p:nvSpPr>
          <p:cNvPr id="15" name="TextBox 14"/>
          <p:cNvSpPr txBox="1"/>
          <p:nvPr/>
        </p:nvSpPr>
        <p:spPr>
          <a:xfrm>
            <a:off x="1655676" y="3717941"/>
            <a:ext cx="5832648" cy="523220"/>
          </a:xfrm>
          <a:prstGeom prst="rect">
            <a:avLst/>
          </a:prstGeom>
          <a:noFill/>
        </p:spPr>
        <p:txBody>
          <a:bodyPr wrap="square" rtlCol="0">
            <a:spAutoFit/>
          </a:bodyPr>
          <a:lstStyle/>
          <a:p>
            <a:pPr algn="ctr"/>
            <a:r>
              <a:rPr lang="nb-NO" sz="2800" b="1" dirty="0" smtClean="0">
                <a:latin typeface="+mn-lt"/>
              </a:rPr>
              <a:t>Summer </a:t>
            </a:r>
            <a:r>
              <a:rPr lang="nb-NO" sz="2800" b="1" dirty="0" err="1" smtClean="0">
                <a:latin typeface="+mn-lt"/>
              </a:rPr>
              <a:t>precipitation</a:t>
            </a:r>
            <a:r>
              <a:rPr lang="nb-NO" sz="2800" b="1" dirty="0" smtClean="0">
                <a:latin typeface="+mn-lt"/>
              </a:rPr>
              <a:t> (mm/</a:t>
            </a:r>
            <a:r>
              <a:rPr lang="nb-NO" sz="2800" b="1" dirty="0" err="1" smtClean="0">
                <a:latin typeface="+mn-lt"/>
              </a:rPr>
              <a:t>month</a:t>
            </a:r>
            <a:r>
              <a:rPr lang="nb-NO" sz="2800" b="1" dirty="0" smtClean="0">
                <a:latin typeface="+mn-lt"/>
              </a:rPr>
              <a:t>)</a:t>
            </a:r>
            <a:endParaRPr lang="en-US" sz="2800" b="1" dirty="0">
              <a:latin typeface="+mn-lt"/>
            </a:endParaRPr>
          </a:p>
        </p:txBody>
      </p:sp>
      <p:sp>
        <p:nvSpPr>
          <p:cNvPr id="16" name="Content Placeholder 2"/>
          <p:cNvSpPr txBox="1">
            <a:spLocks/>
          </p:cNvSpPr>
          <p:nvPr/>
        </p:nvSpPr>
        <p:spPr bwMode="auto">
          <a:xfrm>
            <a:off x="1731428" y="4329624"/>
            <a:ext cx="727179" cy="333344"/>
          </a:xfrm>
          <a:prstGeom prst="rect">
            <a:avLst/>
          </a:prstGeom>
          <a:solidFill>
            <a:schemeClr val="bg1"/>
          </a:solidFill>
          <a:ln w="38100">
            <a:solidFill>
              <a:srgbClr val="000000"/>
            </a:solidFill>
            <a:miter lim="800000"/>
            <a:headEnd/>
            <a:tailEnd/>
          </a:ln>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rial"/>
                <a:ea typeface="Arial" charset="0"/>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Arial" charset="0"/>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Arial" charset="0"/>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nb-NO" sz="1800" b="1"/>
              <a:t>G</a:t>
            </a:r>
            <a:r>
              <a:rPr lang="nb-NO" sz="1800" b="1" smtClean="0"/>
              <a:t>CM</a:t>
            </a:r>
            <a:endParaRPr lang="en-US" sz="1800" b="1"/>
          </a:p>
        </p:txBody>
      </p:sp>
      <p:pic>
        <p:nvPicPr>
          <p:cNvPr id="17" name="Picture 16"/>
          <p:cNvPicPr>
            <a:picLocks noChangeAspect="1"/>
          </p:cNvPicPr>
          <p:nvPr/>
        </p:nvPicPr>
        <p:blipFill rotWithShape="1">
          <a:blip r:embed="rId9">
            <a:extLst>
              <a:ext uri="{28A0092B-C50C-407E-A947-70E740481C1C}">
                <a14:useLocalDpi xmlns:a14="http://schemas.microsoft.com/office/drawing/2010/main" val="0"/>
              </a:ext>
            </a:extLst>
          </a:blip>
          <a:srcRect l="10846" t="4995" r="5445" b="8595"/>
          <a:stretch/>
        </p:blipFill>
        <p:spPr>
          <a:xfrm>
            <a:off x="6052271" y="4206793"/>
            <a:ext cx="2976000" cy="2304000"/>
          </a:xfrm>
          <a:prstGeom prst="rect">
            <a:avLst/>
          </a:prstGeom>
        </p:spPr>
      </p:pic>
      <p:pic>
        <p:nvPicPr>
          <p:cNvPr id="18" name="Picture 17"/>
          <p:cNvPicPr>
            <a:picLocks noChangeAspect="1"/>
          </p:cNvPicPr>
          <p:nvPr/>
        </p:nvPicPr>
        <p:blipFill rotWithShape="1">
          <a:blip r:embed="rId9">
            <a:extLst>
              <a:ext uri="{28A0092B-C50C-407E-A947-70E740481C1C}">
                <a14:useLocalDpi xmlns:a14="http://schemas.microsoft.com/office/drawing/2010/main" val="0"/>
              </a:ext>
            </a:extLst>
          </a:blip>
          <a:srcRect l="80373" t="4995" r="5445" b="8595"/>
          <a:stretch/>
        </p:blipFill>
        <p:spPr>
          <a:xfrm>
            <a:off x="2778191" y="4242923"/>
            <a:ext cx="488458" cy="2232000"/>
          </a:xfrm>
          <a:prstGeom prst="rect">
            <a:avLst/>
          </a:prstGeom>
        </p:spPr>
      </p:pic>
      <p:pic>
        <p:nvPicPr>
          <p:cNvPr id="19" name="Picture 18"/>
          <p:cNvPicPr>
            <a:picLocks noChangeAspect="1"/>
          </p:cNvPicPr>
          <p:nvPr/>
        </p:nvPicPr>
        <p:blipFill rotWithShape="1">
          <a:blip r:embed="rId10">
            <a:extLst>
              <a:ext uri="{28A0092B-C50C-407E-A947-70E740481C1C}">
                <a14:useLocalDpi xmlns:a14="http://schemas.microsoft.com/office/drawing/2010/main" val="0"/>
              </a:ext>
            </a:extLst>
          </a:blip>
          <a:srcRect l="10845" t="4008" r="4621" b="7721"/>
          <a:stretch/>
        </p:blipFill>
        <p:spPr>
          <a:xfrm>
            <a:off x="2761934" y="4169153"/>
            <a:ext cx="3034202" cy="2376263"/>
          </a:xfrm>
          <a:prstGeom prst="rect">
            <a:avLst/>
          </a:prstGeom>
        </p:spPr>
      </p:pic>
      <p:sp>
        <p:nvSpPr>
          <p:cNvPr id="20" name="Rectangle 19"/>
          <p:cNvSpPr/>
          <p:nvPr/>
        </p:nvSpPr>
        <p:spPr>
          <a:xfrm>
            <a:off x="3131840" y="4961241"/>
            <a:ext cx="621858" cy="523709"/>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Content Placeholder 2"/>
          <p:cNvSpPr txBox="1">
            <a:spLocks/>
          </p:cNvSpPr>
          <p:nvPr/>
        </p:nvSpPr>
        <p:spPr bwMode="auto">
          <a:xfrm>
            <a:off x="4492893" y="4339865"/>
            <a:ext cx="727179" cy="333344"/>
          </a:xfrm>
          <a:prstGeom prst="rect">
            <a:avLst/>
          </a:prstGeom>
          <a:solidFill>
            <a:schemeClr val="bg1"/>
          </a:solidFill>
          <a:ln w="38100">
            <a:solidFill>
              <a:srgbClr val="000000"/>
            </a:solidFill>
            <a:miter lim="800000"/>
            <a:headEnd/>
            <a:tailEnd/>
          </a:ln>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rial"/>
                <a:ea typeface="Arial" charset="0"/>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Arial" charset="0"/>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Arial" charset="0"/>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nb-NO" sz="1800" b="1" smtClean="0"/>
              <a:t>RCM</a:t>
            </a:r>
            <a:endParaRPr lang="en-US" sz="1800" b="1"/>
          </a:p>
        </p:txBody>
      </p:sp>
      <p:sp>
        <p:nvSpPr>
          <p:cNvPr id="22" name="TextBox 21"/>
          <p:cNvSpPr txBox="1"/>
          <p:nvPr/>
        </p:nvSpPr>
        <p:spPr>
          <a:xfrm>
            <a:off x="2844711" y="3471390"/>
            <a:ext cx="2414839" cy="461665"/>
          </a:xfrm>
          <a:prstGeom prst="rect">
            <a:avLst/>
          </a:prstGeom>
          <a:noFill/>
        </p:spPr>
        <p:txBody>
          <a:bodyPr wrap="square" rtlCol="0">
            <a:spAutoFit/>
          </a:bodyPr>
          <a:lstStyle/>
          <a:p>
            <a:pPr algn="ctr"/>
            <a:r>
              <a:rPr lang="nb-NO">
                <a:latin typeface="+mn-lt"/>
              </a:rPr>
              <a:t>3</a:t>
            </a:r>
            <a:r>
              <a:rPr lang="nb-NO" smtClean="0">
                <a:latin typeface="+mn-lt"/>
              </a:rPr>
              <a:t> km x 3 km</a:t>
            </a:r>
            <a:endParaRPr lang="en-US">
              <a:latin typeface="+mn-lt"/>
            </a:endParaRPr>
          </a:p>
        </p:txBody>
      </p:sp>
      <p:sp>
        <p:nvSpPr>
          <p:cNvPr id="24" name="Title 1"/>
          <p:cNvSpPr txBox="1">
            <a:spLocks/>
          </p:cNvSpPr>
          <p:nvPr/>
        </p:nvSpPr>
        <p:spPr>
          <a:xfrm>
            <a:off x="32395" y="279818"/>
            <a:ext cx="9125588" cy="703043"/>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3200" dirty="0" smtClean="0">
                <a:solidFill>
                  <a:schemeClr val="bg2">
                    <a:lumMod val="75000"/>
                  </a:schemeClr>
                </a:solidFill>
                <a:latin typeface="+mj-lt"/>
              </a:rPr>
              <a:t>Extreme </a:t>
            </a:r>
            <a:r>
              <a:rPr lang="nb-NO" sz="3200" dirty="0" err="1" smtClean="0">
                <a:solidFill>
                  <a:schemeClr val="bg2">
                    <a:lumMod val="75000"/>
                  </a:schemeClr>
                </a:solidFill>
                <a:latin typeface="+mj-lt"/>
              </a:rPr>
              <a:t>Precipitation</a:t>
            </a:r>
            <a:r>
              <a:rPr lang="nb-NO" sz="3200" dirty="0" smtClean="0">
                <a:solidFill>
                  <a:schemeClr val="bg2">
                    <a:lumMod val="75000"/>
                  </a:schemeClr>
                </a:solidFill>
                <a:latin typeface="+mj-lt"/>
              </a:rPr>
              <a:t> – High-Resolution </a:t>
            </a:r>
            <a:endParaRPr lang="en-US" sz="3200" dirty="0">
              <a:solidFill>
                <a:schemeClr val="bg2">
                  <a:lumMod val="75000"/>
                </a:schemeClr>
              </a:solidFill>
              <a:latin typeface="+mj-lt"/>
            </a:endParaRPr>
          </a:p>
        </p:txBody>
      </p:sp>
      <p:sp>
        <p:nvSpPr>
          <p:cNvPr id="25" name="TextBox 24"/>
          <p:cNvSpPr txBox="1"/>
          <p:nvPr/>
        </p:nvSpPr>
        <p:spPr>
          <a:xfrm>
            <a:off x="70338" y="6522365"/>
            <a:ext cx="7108897" cy="338554"/>
          </a:xfrm>
          <a:prstGeom prst="rect">
            <a:avLst/>
          </a:prstGeom>
          <a:noFill/>
        </p:spPr>
        <p:txBody>
          <a:bodyPr wrap="square" rtlCol="0">
            <a:spAutoFit/>
          </a:bodyPr>
          <a:lstStyle/>
          <a:p>
            <a:r>
              <a:rPr lang="nb-NO" sz="1600" dirty="0" err="1" smtClean="0"/>
              <a:t>Courtesy</a:t>
            </a:r>
            <a:r>
              <a:rPr lang="nb-NO" sz="1600" dirty="0" smtClean="0"/>
              <a:t> </a:t>
            </a:r>
            <a:r>
              <a:rPr lang="nb-NO" sz="1600" dirty="0" err="1" smtClean="0"/>
              <a:t>of</a:t>
            </a:r>
            <a:r>
              <a:rPr lang="nb-NO" sz="1600" dirty="0" smtClean="0"/>
              <a:t> Øivind </a:t>
            </a:r>
            <a:r>
              <a:rPr lang="nb-NO" sz="1600" dirty="0" err="1" smtClean="0"/>
              <a:t>Hodnebrog</a:t>
            </a:r>
            <a:r>
              <a:rPr lang="nb-NO" sz="1600" dirty="0" smtClean="0"/>
              <a:t>, </a:t>
            </a:r>
            <a:r>
              <a:rPr lang="nb-NO" sz="1600" dirty="0" err="1" smtClean="0"/>
              <a:t>projects</a:t>
            </a:r>
            <a:r>
              <a:rPr lang="nb-NO" sz="1600" dirty="0" smtClean="0"/>
              <a:t> HYPRE</a:t>
            </a:r>
            <a:r>
              <a:rPr lang="nb-NO" sz="1600" dirty="0"/>
              <a:t> </a:t>
            </a:r>
            <a:r>
              <a:rPr lang="nb-NO" sz="1600" dirty="0" smtClean="0"/>
              <a:t>and SUPER @</a:t>
            </a:r>
            <a:endParaRPr lang="en-US" sz="1600" dirty="0"/>
          </a:p>
        </p:txBody>
      </p:sp>
      <p:sp>
        <p:nvSpPr>
          <p:cNvPr id="26" name="TextBox 25"/>
          <p:cNvSpPr txBox="1"/>
          <p:nvPr/>
        </p:nvSpPr>
        <p:spPr>
          <a:xfrm>
            <a:off x="1" y="0"/>
            <a:ext cx="4186988" cy="369332"/>
          </a:xfrm>
          <a:prstGeom prst="rect">
            <a:avLst/>
          </a:prstGeom>
          <a:noFill/>
        </p:spPr>
        <p:txBody>
          <a:bodyPr wrap="square" rtlCol="0">
            <a:spAutoFit/>
          </a:bodyPr>
          <a:lstStyle/>
          <a:p>
            <a:r>
              <a:rPr lang="nb-NO" dirty="0">
                <a:solidFill>
                  <a:schemeClr val="tx2">
                    <a:lumMod val="75000"/>
                  </a:schemeClr>
                </a:solidFill>
              </a:rPr>
              <a:t>4</a:t>
            </a:r>
            <a:r>
              <a:rPr lang="nb-NO" dirty="0" smtClean="0">
                <a:solidFill>
                  <a:schemeClr val="tx2">
                    <a:lumMod val="75000"/>
                  </a:schemeClr>
                </a:solidFill>
              </a:rPr>
              <a:t>. Regional </a:t>
            </a:r>
            <a:r>
              <a:rPr lang="nb-NO" dirty="0" err="1" smtClean="0">
                <a:solidFill>
                  <a:schemeClr val="tx2">
                    <a:lumMod val="75000"/>
                  </a:schemeClr>
                </a:solidFill>
              </a:rPr>
              <a:t>Modeling</a:t>
            </a:r>
            <a:endParaRPr lang="en-US" dirty="0">
              <a:solidFill>
                <a:schemeClr val="tx2">
                  <a:lumMod val="75000"/>
                </a:schemeClr>
              </a:solidFill>
            </a:endParaRPr>
          </a:p>
        </p:txBody>
      </p:sp>
      <p:pic>
        <p:nvPicPr>
          <p:cNvPr id="27" name="Picture 26"/>
          <p:cNvPicPr>
            <a:picLocks noChangeAspect="1"/>
          </p:cNvPicPr>
          <p:nvPr/>
        </p:nvPicPr>
        <p:blipFill rotWithShape="1">
          <a:blip r:embed="rId11" cstate="print">
            <a:extLst>
              <a:ext uri="{28A0092B-C50C-407E-A947-70E740481C1C}">
                <a14:useLocalDpi xmlns:a14="http://schemas.microsoft.com/office/drawing/2010/main" val="0"/>
              </a:ext>
            </a:extLst>
          </a:blip>
          <a:srcRect l="11580" t="16728" r="11841" b="11089"/>
          <a:stretch/>
        </p:blipFill>
        <p:spPr>
          <a:xfrm>
            <a:off x="8253260" y="29917"/>
            <a:ext cx="890739" cy="587704"/>
          </a:xfrm>
          <a:prstGeom prst="rect">
            <a:avLst/>
          </a:prstGeom>
        </p:spPr>
      </p:pic>
    </p:spTree>
    <p:extLst>
      <p:ext uri="{BB962C8B-B14F-4D97-AF65-F5344CB8AC3E}">
        <p14:creationId xmlns:p14="http://schemas.microsoft.com/office/powerpoint/2010/main" val="338440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animBg="1"/>
      <p:bldP spid="13" grpId="0" animBg="1"/>
      <p:bldP spid="15" grpId="0"/>
      <p:bldP spid="16" grpId="0" animBg="1"/>
      <p:bldP spid="20" grpId="0" animBg="1"/>
      <p:bldP spid="21" grpId="0" animBg="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87829"/>
          <a:stretch/>
        </p:blipFill>
        <p:spPr>
          <a:xfrm>
            <a:off x="0" y="44625"/>
            <a:ext cx="9144000" cy="792088"/>
          </a:xfrm>
          <a:prstGeom prst="rect">
            <a:avLst/>
          </a:prstGeom>
        </p:spPr>
      </p:pic>
      <p:sp>
        <p:nvSpPr>
          <p:cNvPr id="4" name="Rectangle 3"/>
          <p:cNvSpPr/>
          <p:nvPr/>
        </p:nvSpPr>
        <p:spPr>
          <a:xfrm>
            <a:off x="755576" y="1196752"/>
            <a:ext cx="8100392" cy="1569660"/>
          </a:xfrm>
          <a:prstGeom prst="rect">
            <a:avLst/>
          </a:prstGeom>
        </p:spPr>
        <p:txBody>
          <a:bodyPr wrap="square">
            <a:spAutoFit/>
          </a:bodyPr>
          <a:lstStyle/>
          <a:p>
            <a:r>
              <a:rPr lang="en-US" sz="2400" dirty="0"/>
              <a:t>developed an internationally coordinated </a:t>
            </a:r>
            <a:r>
              <a:rPr lang="en-US" sz="2400" dirty="0" smtClean="0"/>
              <a:t>set of </a:t>
            </a:r>
            <a:r>
              <a:rPr lang="en-US" sz="2400" dirty="0"/>
              <a:t>climate indices - core set consists of </a:t>
            </a:r>
            <a:r>
              <a:rPr lang="en-US" sz="2400" dirty="0" smtClean="0"/>
              <a:t>27 descriptive indices</a:t>
            </a:r>
          </a:p>
          <a:p>
            <a:endParaRPr lang="nb-NO" sz="2400" dirty="0"/>
          </a:p>
          <a:p>
            <a:endParaRPr lang="en-US" sz="2400" dirty="0"/>
          </a:p>
        </p:txBody>
      </p:sp>
      <p:sp>
        <p:nvSpPr>
          <p:cNvPr id="6" name="Rectangle 5"/>
          <p:cNvSpPr/>
          <p:nvPr/>
        </p:nvSpPr>
        <p:spPr>
          <a:xfrm>
            <a:off x="680338" y="5730225"/>
            <a:ext cx="8175630" cy="707886"/>
          </a:xfrm>
          <a:prstGeom prst="rect">
            <a:avLst/>
          </a:prstGeom>
        </p:spPr>
        <p:txBody>
          <a:bodyPr wrap="square">
            <a:spAutoFit/>
          </a:bodyPr>
          <a:lstStyle/>
          <a:p>
            <a:r>
              <a:rPr lang="en-US" sz="2000" dirty="0"/>
              <a:t>focus on counts of days crossing a </a:t>
            </a:r>
            <a:r>
              <a:rPr lang="en-US" sz="2000" dirty="0" smtClean="0"/>
              <a:t>threshold; either </a:t>
            </a:r>
            <a:r>
              <a:rPr lang="en-US" sz="2000" dirty="0"/>
              <a:t>absolute/fixed thresholds or percentile/variable thresholds relative to local climate</a:t>
            </a:r>
          </a:p>
        </p:txBody>
      </p:sp>
      <p:grpSp>
        <p:nvGrpSpPr>
          <p:cNvPr id="7" name="First bellcurve group"/>
          <p:cNvGrpSpPr/>
          <p:nvPr/>
        </p:nvGrpSpPr>
        <p:grpSpPr>
          <a:xfrm>
            <a:off x="784917" y="2636912"/>
            <a:ext cx="3706111" cy="2162240"/>
            <a:chOff x="5090541" y="2043113"/>
            <a:chExt cx="3706111" cy="2162240"/>
          </a:xfrm>
        </p:grpSpPr>
        <p:pic>
          <p:nvPicPr>
            <p:cNvPr id="8" name="First bellcurve"/>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090541" y="2043113"/>
              <a:ext cx="3706111" cy="1758227"/>
            </a:xfrm>
            <a:prstGeom prst="rect">
              <a:avLst/>
            </a:prstGeom>
          </p:spPr>
        </p:pic>
        <p:grpSp>
          <p:nvGrpSpPr>
            <p:cNvPr id="9" name="ColdAverageHot"/>
            <p:cNvGrpSpPr/>
            <p:nvPr/>
          </p:nvGrpSpPr>
          <p:grpSpPr>
            <a:xfrm>
              <a:off x="5508704" y="3796578"/>
              <a:ext cx="2869784" cy="408775"/>
              <a:chOff x="5508704" y="3796578"/>
              <a:chExt cx="2869784" cy="408775"/>
            </a:xfrm>
          </p:grpSpPr>
          <p:sp>
            <p:nvSpPr>
              <p:cNvPr id="10" name="TextBox 9"/>
              <p:cNvSpPr txBox="1"/>
              <p:nvPr/>
            </p:nvSpPr>
            <p:spPr>
              <a:xfrm>
                <a:off x="5508704" y="3836021"/>
                <a:ext cx="639336" cy="369332"/>
              </a:xfrm>
              <a:prstGeom prst="rect">
                <a:avLst/>
              </a:prstGeom>
              <a:noFill/>
              <a:ln>
                <a:noFill/>
              </a:ln>
            </p:spPr>
            <p:txBody>
              <a:bodyPr wrap="square" rtlCol="0">
                <a:spAutoFit/>
              </a:bodyPr>
              <a:lstStyle/>
              <a:p>
                <a:pPr algn="r" rtl="1"/>
                <a:r>
                  <a:rPr lang="en-NZ" dirty="0" smtClean="0"/>
                  <a:t>Cold</a:t>
                </a:r>
                <a:endParaRPr lang="en-NZ" dirty="0"/>
              </a:p>
            </p:txBody>
          </p:sp>
          <p:sp>
            <p:nvSpPr>
              <p:cNvPr id="11" name="TextBox 10"/>
              <p:cNvSpPr txBox="1"/>
              <p:nvPr/>
            </p:nvSpPr>
            <p:spPr>
              <a:xfrm>
                <a:off x="6430743" y="3836021"/>
                <a:ext cx="1025706" cy="369332"/>
              </a:xfrm>
              <a:prstGeom prst="rect">
                <a:avLst/>
              </a:prstGeom>
              <a:noFill/>
              <a:ln>
                <a:noFill/>
              </a:ln>
            </p:spPr>
            <p:txBody>
              <a:bodyPr wrap="square" rtlCol="0">
                <a:spAutoFit/>
              </a:bodyPr>
              <a:lstStyle/>
              <a:p>
                <a:pPr algn="ctr" rtl="1"/>
                <a:r>
                  <a:rPr lang="en-NZ" dirty="0" smtClean="0"/>
                  <a:t>Average</a:t>
                </a:r>
                <a:endParaRPr lang="en-NZ" dirty="0"/>
              </a:p>
            </p:txBody>
          </p:sp>
          <p:sp>
            <p:nvSpPr>
              <p:cNvPr id="12" name="TextBox 11"/>
              <p:cNvSpPr txBox="1"/>
              <p:nvPr/>
            </p:nvSpPr>
            <p:spPr>
              <a:xfrm>
                <a:off x="7739152" y="3836021"/>
                <a:ext cx="639336" cy="369332"/>
              </a:xfrm>
              <a:prstGeom prst="rect">
                <a:avLst/>
              </a:prstGeom>
              <a:noFill/>
              <a:ln>
                <a:noFill/>
              </a:ln>
            </p:spPr>
            <p:txBody>
              <a:bodyPr wrap="square" rtlCol="0">
                <a:spAutoFit/>
              </a:bodyPr>
              <a:lstStyle/>
              <a:p>
                <a:pPr algn="l" rtl="1"/>
                <a:r>
                  <a:rPr lang="en-NZ" dirty="0" smtClean="0"/>
                  <a:t>Hot</a:t>
                </a:r>
                <a:endParaRPr lang="en-NZ" dirty="0"/>
              </a:p>
            </p:txBody>
          </p:sp>
          <p:cxnSp>
            <p:nvCxnSpPr>
              <p:cNvPr id="13" name="Straight Connector 12"/>
              <p:cNvCxnSpPr/>
              <p:nvPr/>
            </p:nvCxnSpPr>
            <p:spPr>
              <a:xfrm flipV="1">
                <a:off x="6945848" y="3796578"/>
                <a:ext cx="0" cy="88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 name="Second bellcurve group"/>
          <p:cNvGrpSpPr/>
          <p:nvPr/>
        </p:nvGrpSpPr>
        <p:grpSpPr>
          <a:xfrm>
            <a:off x="784917" y="2268303"/>
            <a:ext cx="4051657" cy="2126836"/>
            <a:chOff x="5090541" y="1674504"/>
            <a:chExt cx="4051657" cy="2126836"/>
          </a:xfrm>
        </p:grpSpPr>
        <p:pic>
          <p:nvPicPr>
            <p:cNvPr id="15" name="Second bellcurve"/>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090541" y="2044540"/>
              <a:ext cx="3704400" cy="1756800"/>
            </a:xfrm>
            <a:prstGeom prst="rect">
              <a:avLst/>
            </a:prstGeom>
          </p:spPr>
        </p:pic>
        <p:sp>
          <p:nvSpPr>
            <p:cNvPr id="16" name="TextBox 15"/>
            <p:cNvSpPr txBox="1"/>
            <p:nvPr/>
          </p:nvSpPr>
          <p:spPr>
            <a:xfrm>
              <a:off x="5508704" y="2406185"/>
              <a:ext cx="718851" cy="387798"/>
            </a:xfrm>
            <a:prstGeom prst="rect">
              <a:avLst/>
            </a:prstGeom>
            <a:noFill/>
          </p:spPr>
          <p:txBody>
            <a:bodyPr wrap="none" rtlCol="0">
              <a:spAutoFit/>
            </a:bodyPr>
            <a:lstStyle/>
            <a:p>
              <a:pPr algn="r" rtl="1">
                <a:lnSpc>
                  <a:spcPct val="80000"/>
                </a:lnSpc>
              </a:pPr>
              <a:r>
                <a:rPr lang="en-NZ" sz="1200" dirty="0" smtClean="0"/>
                <a:t>Previous</a:t>
              </a:r>
            </a:p>
            <a:p>
              <a:pPr algn="r" rtl="1">
                <a:lnSpc>
                  <a:spcPct val="80000"/>
                </a:lnSpc>
              </a:pPr>
              <a:r>
                <a:rPr lang="en-NZ" sz="1200" dirty="0" smtClean="0"/>
                <a:t>climate</a:t>
              </a:r>
              <a:endParaRPr lang="en-NZ" sz="1200" dirty="0"/>
            </a:p>
          </p:txBody>
        </p:sp>
        <p:sp>
          <p:nvSpPr>
            <p:cNvPr id="17" name="TextBox 16"/>
            <p:cNvSpPr txBox="1"/>
            <p:nvPr/>
          </p:nvSpPr>
          <p:spPr>
            <a:xfrm>
              <a:off x="5156460" y="2947609"/>
              <a:ext cx="704488" cy="535531"/>
            </a:xfrm>
            <a:prstGeom prst="rect">
              <a:avLst/>
            </a:prstGeom>
            <a:noFill/>
          </p:spPr>
          <p:txBody>
            <a:bodyPr wrap="none" rtlCol="0">
              <a:spAutoFit/>
            </a:bodyPr>
            <a:lstStyle/>
            <a:p>
              <a:pPr algn="ctr" rtl="1">
                <a:lnSpc>
                  <a:spcPct val="80000"/>
                </a:lnSpc>
              </a:pPr>
              <a:r>
                <a:rPr lang="en-NZ" sz="1200" dirty="0" smtClean="0"/>
                <a:t>Less</a:t>
              </a:r>
              <a:br>
                <a:rPr lang="en-NZ" sz="1200" dirty="0" smtClean="0"/>
              </a:br>
              <a:r>
                <a:rPr lang="en-NZ" sz="1200" dirty="0" smtClean="0">
                  <a:solidFill>
                    <a:srgbClr val="8BCDF3"/>
                  </a:solidFill>
                </a:rPr>
                <a:t>cold</a:t>
              </a:r>
              <a:r>
                <a:rPr lang="en-NZ" sz="1200" dirty="0" smtClean="0"/>
                <a:t/>
              </a:r>
              <a:br>
                <a:rPr lang="en-NZ" sz="1200" dirty="0" smtClean="0"/>
              </a:br>
              <a:r>
                <a:rPr lang="en-NZ" sz="1200" dirty="0" smtClean="0"/>
                <a:t>weather</a:t>
              </a:r>
              <a:endParaRPr lang="en-NZ" sz="1200" dirty="0"/>
            </a:p>
          </p:txBody>
        </p:sp>
        <p:sp>
          <p:nvSpPr>
            <p:cNvPr id="18" name="TextBox 17"/>
            <p:cNvSpPr txBox="1"/>
            <p:nvPr/>
          </p:nvSpPr>
          <p:spPr>
            <a:xfrm>
              <a:off x="6810740" y="3260328"/>
              <a:ext cx="643253" cy="391517"/>
            </a:xfrm>
            <a:prstGeom prst="rect">
              <a:avLst/>
            </a:prstGeom>
            <a:noFill/>
          </p:spPr>
          <p:txBody>
            <a:bodyPr wrap="none" rtlCol="0">
              <a:spAutoFit/>
            </a:bodyPr>
            <a:lstStyle/>
            <a:p>
              <a:pPr algn="ctr" rtl="1">
                <a:lnSpc>
                  <a:spcPct val="80000"/>
                </a:lnSpc>
              </a:pPr>
              <a:r>
                <a:rPr lang="en-NZ" sz="1200" dirty="0" smtClean="0"/>
                <a:t>New</a:t>
              </a:r>
            </a:p>
            <a:p>
              <a:pPr algn="ctr" rtl="1">
                <a:lnSpc>
                  <a:spcPct val="80000"/>
                </a:lnSpc>
              </a:pPr>
              <a:r>
                <a:rPr lang="en-NZ" sz="1200" dirty="0" smtClean="0"/>
                <a:t>climate</a:t>
              </a:r>
              <a:endParaRPr lang="en-NZ" sz="1200" dirty="0"/>
            </a:p>
          </p:txBody>
        </p:sp>
        <p:sp>
          <p:nvSpPr>
            <p:cNvPr id="19" name="TextBox 18"/>
            <p:cNvSpPr txBox="1"/>
            <p:nvPr/>
          </p:nvSpPr>
          <p:spPr>
            <a:xfrm>
              <a:off x="7948919" y="2268137"/>
              <a:ext cx="704488" cy="539250"/>
            </a:xfrm>
            <a:prstGeom prst="rect">
              <a:avLst/>
            </a:prstGeom>
            <a:noFill/>
          </p:spPr>
          <p:txBody>
            <a:bodyPr wrap="none" rtlCol="0">
              <a:spAutoFit/>
            </a:bodyPr>
            <a:lstStyle/>
            <a:p>
              <a:pPr algn="ctr" rtl="1">
                <a:lnSpc>
                  <a:spcPct val="80000"/>
                </a:lnSpc>
              </a:pPr>
              <a:r>
                <a:rPr lang="en-NZ" sz="1200" dirty="0" smtClean="0"/>
                <a:t>More</a:t>
              </a:r>
            </a:p>
            <a:p>
              <a:pPr algn="ctr" rtl="1">
                <a:lnSpc>
                  <a:spcPct val="80000"/>
                </a:lnSpc>
              </a:pPr>
              <a:r>
                <a:rPr lang="en-NZ" sz="1200" dirty="0">
                  <a:solidFill>
                    <a:srgbClr val="F7B3C9"/>
                  </a:solidFill>
                </a:rPr>
                <a:t>h</a:t>
              </a:r>
              <a:r>
                <a:rPr lang="en-NZ" sz="1200" dirty="0" smtClean="0">
                  <a:solidFill>
                    <a:srgbClr val="F7B3C9"/>
                  </a:solidFill>
                </a:rPr>
                <a:t>ot</a:t>
              </a:r>
            </a:p>
            <a:p>
              <a:pPr algn="ctr" rtl="1">
                <a:lnSpc>
                  <a:spcPct val="80000"/>
                </a:lnSpc>
              </a:pPr>
              <a:r>
                <a:rPr lang="en-NZ" sz="1200" dirty="0" smtClean="0"/>
                <a:t>weather</a:t>
              </a:r>
              <a:endParaRPr lang="en-NZ" sz="1200" dirty="0"/>
            </a:p>
          </p:txBody>
        </p:sp>
        <p:sp>
          <p:nvSpPr>
            <p:cNvPr id="20" name="TextBox 19"/>
            <p:cNvSpPr txBox="1"/>
            <p:nvPr/>
          </p:nvSpPr>
          <p:spPr>
            <a:xfrm>
              <a:off x="8304148" y="2896037"/>
              <a:ext cx="838050" cy="539250"/>
            </a:xfrm>
            <a:prstGeom prst="rect">
              <a:avLst/>
            </a:prstGeom>
            <a:solidFill>
              <a:schemeClr val="bg1"/>
            </a:solidFill>
          </p:spPr>
          <p:txBody>
            <a:bodyPr wrap="none" rtlCol="0">
              <a:spAutoFit/>
            </a:bodyPr>
            <a:lstStyle/>
            <a:p>
              <a:pPr algn="ctr" rtl="1">
                <a:lnSpc>
                  <a:spcPct val="80000"/>
                </a:lnSpc>
              </a:pPr>
              <a:r>
                <a:rPr lang="en-NZ" sz="1200" dirty="0" smtClean="0"/>
                <a:t>More</a:t>
              </a:r>
            </a:p>
            <a:p>
              <a:pPr algn="ctr" rtl="1">
                <a:lnSpc>
                  <a:spcPct val="80000"/>
                </a:lnSpc>
              </a:pPr>
              <a:r>
                <a:rPr lang="en-NZ" sz="1200" dirty="0" smtClean="0">
                  <a:solidFill>
                    <a:srgbClr val="DE011C"/>
                  </a:solidFill>
                </a:rPr>
                <a:t>record hot</a:t>
              </a:r>
              <a:r>
                <a:rPr lang="en-NZ" sz="1200" dirty="0" smtClean="0"/>
                <a:t/>
              </a:r>
              <a:br>
                <a:rPr lang="en-NZ" sz="1200" dirty="0" smtClean="0"/>
              </a:br>
              <a:r>
                <a:rPr lang="en-NZ" sz="1200" dirty="0" smtClean="0"/>
                <a:t>weather</a:t>
              </a:r>
            </a:p>
          </p:txBody>
        </p:sp>
        <p:sp>
          <p:nvSpPr>
            <p:cNvPr id="21" name="Freeform 20"/>
            <p:cNvSpPr/>
            <p:nvPr/>
          </p:nvSpPr>
          <p:spPr>
            <a:xfrm rot="3176370">
              <a:off x="8116065" y="2746099"/>
              <a:ext cx="82559" cy="298098"/>
            </a:xfrm>
            <a:custGeom>
              <a:avLst/>
              <a:gdLst>
                <a:gd name="connsiteX0" fmla="*/ 0 w 482753"/>
                <a:gd name="connsiteY0" fmla="*/ 0 h 1509132"/>
                <a:gd name="connsiteX1" fmla="*/ 468351 w 482753"/>
                <a:gd name="connsiteY1" fmla="*/ 706244 h 1509132"/>
                <a:gd name="connsiteX2" fmla="*/ 379141 w 482753"/>
                <a:gd name="connsiteY2" fmla="*/ 1509132 h 1509132"/>
              </a:gdLst>
              <a:ahLst/>
              <a:cxnLst>
                <a:cxn ang="0">
                  <a:pos x="connsiteX0" y="connsiteY0"/>
                </a:cxn>
                <a:cxn ang="0">
                  <a:pos x="connsiteX1" y="connsiteY1"/>
                </a:cxn>
                <a:cxn ang="0">
                  <a:pos x="connsiteX2" y="connsiteY2"/>
                </a:cxn>
              </a:cxnLst>
              <a:rect l="l" t="t" r="r" b="b"/>
              <a:pathLst>
                <a:path w="482753" h="1509132">
                  <a:moveTo>
                    <a:pt x="0" y="0"/>
                  </a:moveTo>
                  <a:cubicBezTo>
                    <a:pt x="202580" y="227361"/>
                    <a:pt x="405161" y="454722"/>
                    <a:pt x="468351" y="706244"/>
                  </a:cubicBezTo>
                  <a:cubicBezTo>
                    <a:pt x="531541" y="957766"/>
                    <a:pt x="365512" y="1423639"/>
                    <a:pt x="379141" y="1509132"/>
                  </a:cubicBezTo>
                </a:path>
              </a:pathLst>
            </a:custGeom>
            <a:no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NZ"/>
            </a:p>
          </p:txBody>
        </p:sp>
        <p:sp>
          <p:nvSpPr>
            <p:cNvPr id="22" name="Freeform 21"/>
            <p:cNvSpPr/>
            <p:nvPr/>
          </p:nvSpPr>
          <p:spPr>
            <a:xfrm rot="3176370">
              <a:off x="8538075" y="3389085"/>
              <a:ext cx="82559" cy="298098"/>
            </a:xfrm>
            <a:custGeom>
              <a:avLst/>
              <a:gdLst>
                <a:gd name="connsiteX0" fmla="*/ 0 w 482753"/>
                <a:gd name="connsiteY0" fmla="*/ 0 h 1509132"/>
                <a:gd name="connsiteX1" fmla="*/ 468351 w 482753"/>
                <a:gd name="connsiteY1" fmla="*/ 706244 h 1509132"/>
                <a:gd name="connsiteX2" fmla="*/ 379141 w 482753"/>
                <a:gd name="connsiteY2" fmla="*/ 1509132 h 1509132"/>
              </a:gdLst>
              <a:ahLst/>
              <a:cxnLst>
                <a:cxn ang="0">
                  <a:pos x="connsiteX0" y="connsiteY0"/>
                </a:cxn>
                <a:cxn ang="0">
                  <a:pos x="connsiteX1" y="connsiteY1"/>
                </a:cxn>
                <a:cxn ang="0">
                  <a:pos x="connsiteX2" y="connsiteY2"/>
                </a:cxn>
              </a:cxnLst>
              <a:rect l="l" t="t" r="r" b="b"/>
              <a:pathLst>
                <a:path w="482753" h="1509132">
                  <a:moveTo>
                    <a:pt x="0" y="0"/>
                  </a:moveTo>
                  <a:cubicBezTo>
                    <a:pt x="202580" y="227361"/>
                    <a:pt x="405161" y="454722"/>
                    <a:pt x="468351" y="706244"/>
                  </a:cubicBezTo>
                  <a:cubicBezTo>
                    <a:pt x="531541" y="957766"/>
                    <a:pt x="365512" y="1423639"/>
                    <a:pt x="379141" y="1509132"/>
                  </a:cubicBezTo>
                </a:path>
              </a:pathLst>
            </a:custGeom>
            <a:no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NZ"/>
            </a:p>
          </p:txBody>
        </p:sp>
        <p:sp>
          <p:nvSpPr>
            <p:cNvPr id="23" name="Freeform 22"/>
            <p:cNvSpPr/>
            <p:nvPr/>
          </p:nvSpPr>
          <p:spPr>
            <a:xfrm rot="18423630" flipH="1">
              <a:off x="5604697" y="3424098"/>
              <a:ext cx="82559" cy="298098"/>
            </a:xfrm>
            <a:custGeom>
              <a:avLst/>
              <a:gdLst>
                <a:gd name="connsiteX0" fmla="*/ 0 w 482753"/>
                <a:gd name="connsiteY0" fmla="*/ 0 h 1509132"/>
                <a:gd name="connsiteX1" fmla="*/ 468351 w 482753"/>
                <a:gd name="connsiteY1" fmla="*/ 706244 h 1509132"/>
                <a:gd name="connsiteX2" fmla="*/ 379141 w 482753"/>
                <a:gd name="connsiteY2" fmla="*/ 1509132 h 1509132"/>
              </a:gdLst>
              <a:ahLst/>
              <a:cxnLst>
                <a:cxn ang="0">
                  <a:pos x="connsiteX0" y="connsiteY0"/>
                </a:cxn>
                <a:cxn ang="0">
                  <a:pos x="connsiteX1" y="connsiteY1"/>
                </a:cxn>
                <a:cxn ang="0">
                  <a:pos x="connsiteX2" y="connsiteY2"/>
                </a:cxn>
              </a:cxnLst>
              <a:rect l="l" t="t" r="r" b="b"/>
              <a:pathLst>
                <a:path w="482753" h="1509132">
                  <a:moveTo>
                    <a:pt x="0" y="0"/>
                  </a:moveTo>
                  <a:cubicBezTo>
                    <a:pt x="202580" y="227361"/>
                    <a:pt x="405161" y="454722"/>
                    <a:pt x="468351" y="706244"/>
                  </a:cubicBezTo>
                  <a:cubicBezTo>
                    <a:pt x="531541" y="957766"/>
                    <a:pt x="365512" y="1423639"/>
                    <a:pt x="379141" y="1509132"/>
                  </a:cubicBezTo>
                </a:path>
              </a:pathLst>
            </a:custGeom>
            <a:no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NZ"/>
            </a:p>
          </p:txBody>
        </p:sp>
        <p:cxnSp>
          <p:nvCxnSpPr>
            <p:cNvPr id="24" name="Straight Connector 23"/>
            <p:cNvCxnSpPr/>
            <p:nvPr/>
          </p:nvCxnSpPr>
          <p:spPr>
            <a:xfrm>
              <a:off x="6132324" y="2616820"/>
              <a:ext cx="417701"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643371" y="3415367"/>
              <a:ext cx="274954"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943596" y="1939925"/>
              <a:ext cx="463679" cy="0"/>
            </a:xfrm>
            <a:prstGeom prst="line">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551129" y="1674504"/>
              <a:ext cx="1248612" cy="240066"/>
            </a:xfrm>
            <a:prstGeom prst="rect">
              <a:avLst/>
            </a:prstGeom>
            <a:noFill/>
          </p:spPr>
          <p:txBody>
            <a:bodyPr wrap="none" rtlCol="0">
              <a:spAutoFit/>
            </a:bodyPr>
            <a:lstStyle/>
            <a:p>
              <a:pPr algn="r" rtl="1">
                <a:lnSpc>
                  <a:spcPct val="80000"/>
                </a:lnSpc>
              </a:pPr>
              <a:r>
                <a:rPr lang="en-NZ" sz="1200" dirty="0" smtClean="0"/>
                <a:t>Increase in mean</a:t>
              </a:r>
              <a:endParaRPr lang="en-NZ" sz="1200" dirty="0"/>
            </a:p>
          </p:txBody>
        </p:sp>
      </p:grpSp>
      <p:sp>
        <p:nvSpPr>
          <p:cNvPr id="28" name="TextBox 27"/>
          <p:cNvSpPr txBox="1"/>
          <p:nvPr/>
        </p:nvSpPr>
        <p:spPr>
          <a:xfrm rot="5400000">
            <a:off x="4076733" y="2924951"/>
            <a:ext cx="966703" cy="215444"/>
          </a:xfrm>
          <a:prstGeom prst="rect">
            <a:avLst/>
          </a:prstGeom>
          <a:noFill/>
        </p:spPr>
        <p:txBody>
          <a:bodyPr wrap="square" rtlCol="0">
            <a:spAutoFit/>
          </a:bodyPr>
          <a:lstStyle/>
          <a:p>
            <a:r>
              <a:rPr lang="nb-NO" sz="800" dirty="0" smtClean="0">
                <a:solidFill>
                  <a:schemeClr val="bg1">
                    <a:lumMod val="65000"/>
                  </a:schemeClr>
                </a:solidFill>
              </a:rPr>
              <a:t>IPCC AR4 WGI</a:t>
            </a:r>
            <a:endParaRPr lang="en-US" sz="800" dirty="0">
              <a:solidFill>
                <a:schemeClr val="bg1">
                  <a:lumMod val="65000"/>
                </a:schemeClr>
              </a:solidFill>
            </a:endParaRPr>
          </a:p>
        </p:txBody>
      </p:sp>
      <p:sp>
        <p:nvSpPr>
          <p:cNvPr id="29" name="TextBox 28"/>
          <p:cNvSpPr txBox="1"/>
          <p:nvPr/>
        </p:nvSpPr>
        <p:spPr>
          <a:xfrm>
            <a:off x="5432155" y="2060848"/>
            <a:ext cx="3528392" cy="3416320"/>
          </a:xfrm>
          <a:prstGeom prst="rect">
            <a:avLst/>
          </a:prstGeom>
          <a:noFill/>
        </p:spPr>
        <p:txBody>
          <a:bodyPr wrap="square" rtlCol="0">
            <a:spAutoFit/>
          </a:bodyPr>
          <a:lstStyle/>
          <a:p>
            <a:r>
              <a:rPr lang="en-US" dirty="0" smtClean="0">
                <a:solidFill>
                  <a:schemeClr val="tx2">
                    <a:lumMod val="60000"/>
                    <a:lumOff val="40000"/>
                  </a:schemeClr>
                </a:solidFill>
              </a:rPr>
              <a:t>FD,</a:t>
            </a:r>
            <a:r>
              <a:rPr lang="en-US" dirty="0" smtClean="0">
                <a:solidFill>
                  <a:srgbClr val="C00000"/>
                </a:solidFill>
              </a:rPr>
              <a:t> </a:t>
            </a:r>
            <a:r>
              <a:rPr lang="en-US" dirty="0">
                <a:solidFill>
                  <a:schemeClr val="tx2">
                    <a:lumMod val="60000"/>
                    <a:lumOff val="40000"/>
                  </a:schemeClr>
                </a:solidFill>
              </a:rPr>
              <a:t>ID</a:t>
            </a:r>
            <a:r>
              <a:rPr lang="en-US" dirty="0" smtClean="0">
                <a:solidFill>
                  <a:schemeClr val="tx2">
                    <a:lumMod val="60000"/>
                    <a:lumOff val="40000"/>
                  </a:schemeClr>
                </a:solidFill>
              </a:rPr>
              <a:t>, </a:t>
            </a:r>
            <a:r>
              <a:rPr lang="en-US" dirty="0" smtClean="0">
                <a:solidFill>
                  <a:srgbClr val="C00000"/>
                </a:solidFill>
              </a:rPr>
              <a:t>SU,</a:t>
            </a:r>
            <a:r>
              <a:rPr lang="en-US" dirty="0">
                <a:solidFill>
                  <a:srgbClr val="C00000"/>
                </a:solidFill>
              </a:rPr>
              <a:t> </a:t>
            </a:r>
            <a:r>
              <a:rPr lang="en-US" dirty="0" smtClean="0">
                <a:solidFill>
                  <a:srgbClr val="C00000"/>
                </a:solidFill>
              </a:rPr>
              <a:t>TR</a:t>
            </a:r>
            <a:endParaRPr lang="en-US" dirty="0">
              <a:solidFill>
                <a:srgbClr val="C00000"/>
              </a:solidFill>
            </a:endParaRPr>
          </a:p>
          <a:p>
            <a:r>
              <a:rPr lang="en-US" dirty="0" err="1" smtClean="0">
                <a:solidFill>
                  <a:schemeClr val="tx2">
                    <a:lumMod val="60000"/>
                    <a:lumOff val="40000"/>
                  </a:schemeClr>
                </a:solidFill>
              </a:rPr>
              <a:t>TX</a:t>
            </a:r>
            <a:r>
              <a:rPr lang="en-US" baseline="-25000" dirty="0" err="1" smtClean="0">
                <a:solidFill>
                  <a:schemeClr val="tx2">
                    <a:lumMod val="60000"/>
                    <a:lumOff val="40000"/>
                  </a:schemeClr>
                </a:solidFill>
              </a:rPr>
              <a:t>n</a:t>
            </a:r>
            <a:r>
              <a:rPr lang="en-US" dirty="0">
                <a:solidFill>
                  <a:schemeClr val="tx2">
                    <a:lumMod val="60000"/>
                    <a:lumOff val="40000"/>
                  </a:schemeClr>
                </a:solidFill>
              </a:rPr>
              <a:t>, </a:t>
            </a:r>
            <a:r>
              <a:rPr lang="en-US" dirty="0" err="1" smtClean="0">
                <a:solidFill>
                  <a:schemeClr val="tx2">
                    <a:lumMod val="60000"/>
                    <a:lumOff val="40000"/>
                  </a:schemeClr>
                </a:solidFill>
              </a:rPr>
              <a:t>TN</a:t>
            </a:r>
            <a:r>
              <a:rPr lang="en-US" baseline="-25000" dirty="0" err="1" smtClean="0">
                <a:solidFill>
                  <a:schemeClr val="tx2">
                    <a:lumMod val="60000"/>
                    <a:lumOff val="40000"/>
                  </a:schemeClr>
                </a:solidFill>
              </a:rPr>
              <a:t>n</a:t>
            </a:r>
            <a:r>
              <a:rPr lang="en-US" dirty="0">
                <a:solidFill>
                  <a:srgbClr val="C00000"/>
                </a:solidFill>
              </a:rPr>
              <a:t>, </a:t>
            </a:r>
            <a:r>
              <a:rPr lang="en-US" dirty="0" err="1" smtClean="0">
                <a:solidFill>
                  <a:srgbClr val="C00000"/>
                </a:solidFill>
              </a:rPr>
              <a:t>TX</a:t>
            </a:r>
            <a:r>
              <a:rPr lang="en-US" baseline="-25000" dirty="0" err="1" smtClean="0">
                <a:solidFill>
                  <a:srgbClr val="C00000"/>
                </a:solidFill>
              </a:rPr>
              <a:t>x</a:t>
            </a:r>
            <a:r>
              <a:rPr lang="en-US" dirty="0">
                <a:solidFill>
                  <a:srgbClr val="C00000"/>
                </a:solidFill>
              </a:rPr>
              <a:t>, </a:t>
            </a:r>
            <a:r>
              <a:rPr lang="en-US" dirty="0" err="1" smtClean="0">
                <a:solidFill>
                  <a:srgbClr val="C00000"/>
                </a:solidFill>
              </a:rPr>
              <a:t>TN</a:t>
            </a:r>
            <a:r>
              <a:rPr lang="en-US" baseline="-25000" dirty="0" err="1" smtClean="0">
                <a:solidFill>
                  <a:srgbClr val="C00000"/>
                </a:solidFill>
              </a:rPr>
              <a:t>x</a:t>
            </a:r>
            <a:endParaRPr lang="en-US" baseline="-25000" dirty="0" smtClean="0">
              <a:solidFill>
                <a:srgbClr val="C00000"/>
              </a:solidFill>
            </a:endParaRPr>
          </a:p>
          <a:p>
            <a:r>
              <a:rPr lang="en-US" dirty="0" smtClean="0">
                <a:solidFill>
                  <a:schemeClr val="tx2">
                    <a:lumMod val="60000"/>
                    <a:lumOff val="40000"/>
                  </a:schemeClr>
                </a:solidFill>
              </a:rPr>
              <a:t>TN10p</a:t>
            </a:r>
            <a:r>
              <a:rPr lang="en-US" dirty="0">
                <a:solidFill>
                  <a:schemeClr val="tx2">
                    <a:lumMod val="60000"/>
                    <a:lumOff val="40000"/>
                  </a:schemeClr>
                </a:solidFill>
              </a:rPr>
              <a:t>, TX10p, </a:t>
            </a:r>
            <a:r>
              <a:rPr lang="en-US" dirty="0">
                <a:solidFill>
                  <a:srgbClr val="C00000"/>
                </a:solidFill>
              </a:rPr>
              <a:t>TN90p, TX90p</a:t>
            </a:r>
          </a:p>
          <a:p>
            <a:r>
              <a:rPr lang="en-US" dirty="0" smtClean="0">
                <a:solidFill>
                  <a:schemeClr val="tx2">
                    <a:lumMod val="60000"/>
                    <a:lumOff val="40000"/>
                  </a:schemeClr>
                </a:solidFill>
              </a:rPr>
              <a:t>CSDI</a:t>
            </a:r>
            <a:r>
              <a:rPr lang="en-US" dirty="0" smtClean="0">
                <a:solidFill>
                  <a:srgbClr val="C00000"/>
                </a:solidFill>
              </a:rPr>
              <a:t>, WSDI</a:t>
            </a:r>
          </a:p>
          <a:p>
            <a:r>
              <a:rPr lang="en-US" dirty="0" smtClean="0">
                <a:solidFill>
                  <a:srgbClr val="00B050"/>
                </a:solidFill>
              </a:rPr>
              <a:t>GSL</a:t>
            </a:r>
            <a:r>
              <a:rPr lang="en-US" dirty="0">
                <a:solidFill>
                  <a:srgbClr val="00B050"/>
                </a:solidFill>
              </a:rPr>
              <a:t>, </a:t>
            </a:r>
            <a:r>
              <a:rPr lang="en-US" dirty="0" smtClean="0">
                <a:solidFill>
                  <a:srgbClr val="00B050"/>
                </a:solidFill>
              </a:rPr>
              <a:t>DTR</a:t>
            </a:r>
          </a:p>
          <a:p>
            <a:endParaRPr lang="en-US" dirty="0" smtClean="0">
              <a:solidFill>
                <a:srgbClr val="00B050"/>
              </a:solidFill>
            </a:endParaRPr>
          </a:p>
          <a:p>
            <a:r>
              <a:rPr lang="en-US" dirty="0" smtClean="0">
                <a:solidFill>
                  <a:schemeClr val="tx1">
                    <a:lumMod val="50000"/>
                    <a:lumOff val="50000"/>
                  </a:schemeClr>
                </a:solidFill>
              </a:rPr>
              <a:t>Rx1day</a:t>
            </a:r>
            <a:r>
              <a:rPr lang="en-US" dirty="0">
                <a:solidFill>
                  <a:schemeClr val="tx1">
                    <a:lumMod val="50000"/>
                    <a:lumOff val="50000"/>
                  </a:schemeClr>
                </a:solidFill>
              </a:rPr>
              <a:t>, Rx5day</a:t>
            </a:r>
          </a:p>
          <a:p>
            <a:r>
              <a:rPr lang="en-US" dirty="0">
                <a:solidFill>
                  <a:schemeClr val="tx1">
                    <a:lumMod val="50000"/>
                    <a:lumOff val="50000"/>
                  </a:schemeClr>
                </a:solidFill>
              </a:rPr>
              <a:t>SDII </a:t>
            </a:r>
          </a:p>
          <a:p>
            <a:r>
              <a:rPr lang="en-US" dirty="0">
                <a:solidFill>
                  <a:schemeClr val="tx1">
                    <a:lumMod val="50000"/>
                    <a:lumOff val="50000"/>
                  </a:schemeClr>
                </a:solidFill>
              </a:rPr>
              <a:t>R10mm, R20mm, </a:t>
            </a:r>
            <a:r>
              <a:rPr lang="en-US" dirty="0" err="1">
                <a:solidFill>
                  <a:schemeClr val="tx1">
                    <a:lumMod val="50000"/>
                    <a:lumOff val="50000"/>
                  </a:schemeClr>
                </a:solidFill>
              </a:rPr>
              <a:t>Rnnmm</a:t>
            </a:r>
            <a:r>
              <a:rPr lang="en-US" dirty="0">
                <a:solidFill>
                  <a:schemeClr val="tx1">
                    <a:lumMod val="50000"/>
                    <a:lumOff val="50000"/>
                  </a:schemeClr>
                </a:solidFill>
              </a:rPr>
              <a:t> </a:t>
            </a:r>
          </a:p>
          <a:p>
            <a:r>
              <a:rPr lang="en-US" dirty="0">
                <a:solidFill>
                  <a:schemeClr val="tx1">
                    <a:lumMod val="50000"/>
                    <a:lumOff val="50000"/>
                  </a:schemeClr>
                </a:solidFill>
              </a:rPr>
              <a:t>CDD, CWD</a:t>
            </a:r>
          </a:p>
          <a:p>
            <a:r>
              <a:rPr lang="en-US" dirty="0">
                <a:solidFill>
                  <a:schemeClr val="tx1">
                    <a:lumMod val="50000"/>
                    <a:lumOff val="50000"/>
                  </a:schemeClr>
                </a:solidFill>
              </a:rPr>
              <a:t>R95pTOT, R99pTOT</a:t>
            </a:r>
          </a:p>
          <a:p>
            <a:r>
              <a:rPr lang="en-US" dirty="0" smtClean="0">
                <a:solidFill>
                  <a:schemeClr val="tx1">
                    <a:lumMod val="50000"/>
                    <a:lumOff val="50000"/>
                  </a:schemeClr>
                </a:solidFill>
              </a:rPr>
              <a:t>PRCPTOT</a:t>
            </a:r>
            <a:endParaRPr lang="en-US" dirty="0">
              <a:solidFill>
                <a:schemeClr val="tx1">
                  <a:lumMod val="50000"/>
                  <a:lumOff val="50000"/>
                </a:schemeClr>
              </a:solidFill>
            </a:endParaRPr>
          </a:p>
        </p:txBody>
      </p:sp>
      <p:sp>
        <p:nvSpPr>
          <p:cNvPr id="30" name="Rectangle 29"/>
          <p:cNvSpPr/>
          <p:nvPr/>
        </p:nvSpPr>
        <p:spPr>
          <a:xfrm>
            <a:off x="395536" y="805195"/>
            <a:ext cx="5682292" cy="276999"/>
          </a:xfrm>
          <a:prstGeom prst="rect">
            <a:avLst/>
          </a:prstGeom>
        </p:spPr>
        <p:txBody>
          <a:bodyPr wrap="square">
            <a:spAutoFit/>
          </a:bodyPr>
          <a:lstStyle/>
          <a:p>
            <a:r>
              <a:rPr lang="en-US" sz="1200" dirty="0"/>
              <a:t>http://etccdi.pacificclimate.org/list_27_indices.shtml</a:t>
            </a:r>
          </a:p>
        </p:txBody>
      </p:sp>
      <p:pic>
        <p:nvPicPr>
          <p:cNvPr id="31" name="Picture 30"/>
          <p:cNvPicPr>
            <a:picLocks noChangeAspect="1"/>
          </p:cNvPicPr>
          <p:nvPr/>
        </p:nvPicPr>
        <p:blipFill rotWithShape="1">
          <a:blip r:embed="rId6" cstate="print">
            <a:extLst>
              <a:ext uri="{28A0092B-C50C-407E-A947-70E740481C1C}">
                <a14:useLocalDpi xmlns:a14="http://schemas.microsoft.com/office/drawing/2010/main" val="0"/>
              </a:ext>
            </a:extLst>
          </a:blip>
          <a:srcRect l="1688" t="1298" r="1688" b="18140"/>
          <a:stretch/>
        </p:blipFill>
        <p:spPr>
          <a:xfrm>
            <a:off x="8606588" y="0"/>
            <a:ext cx="537412" cy="535546"/>
          </a:xfrm>
          <a:prstGeom prst="rect">
            <a:avLst/>
          </a:prstGeom>
        </p:spPr>
      </p:pic>
    </p:spTree>
    <p:extLst>
      <p:ext uri="{BB962C8B-B14F-4D97-AF65-F5344CB8AC3E}">
        <p14:creationId xmlns:p14="http://schemas.microsoft.com/office/powerpoint/2010/main" val="2335795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61"/>
          <a:stretch/>
        </p:blipFill>
        <p:spPr>
          <a:xfrm>
            <a:off x="0" y="44624"/>
            <a:ext cx="9144000" cy="6484513"/>
          </a:xfrm>
          <a:prstGeom prst="rect">
            <a:avLst/>
          </a:prstGeom>
        </p:spPr>
      </p:pic>
      <p:sp>
        <p:nvSpPr>
          <p:cNvPr id="3" name="Rectangle 2"/>
          <p:cNvSpPr/>
          <p:nvPr/>
        </p:nvSpPr>
        <p:spPr>
          <a:xfrm>
            <a:off x="27962" y="6552664"/>
            <a:ext cx="3275256" cy="369332"/>
          </a:xfrm>
          <a:prstGeom prst="rect">
            <a:avLst/>
          </a:prstGeom>
        </p:spPr>
        <p:txBody>
          <a:bodyPr wrap="none">
            <a:spAutoFit/>
          </a:bodyPr>
          <a:lstStyle/>
          <a:p>
            <a:r>
              <a:rPr lang="en-US" dirty="0"/>
              <a:t>http://etccdi.pacificclimate.org/</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688" t="1298" r="1688" b="18140"/>
          <a:stretch/>
        </p:blipFill>
        <p:spPr>
          <a:xfrm>
            <a:off x="8606588" y="0"/>
            <a:ext cx="537412" cy="535546"/>
          </a:xfrm>
          <a:prstGeom prst="rect">
            <a:avLst/>
          </a:prstGeom>
        </p:spPr>
      </p:pic>
    </p:spTree>
    <p:extLst>
      <p:ext uri="{BB962C8B-B14F-4D97-AF65-F5344CB8AC3E}">
        <p14:creationId xmlns:p14="http://schemas.microsoft.com/office/powerpoint/2010/main" val="8447910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0" y="332656"/>
            <a:ext cx="9180512" cy="1223984"/>
          </a:xfrm>
          <a:custGeom>
            <a:avLst>
              <a:gd name="f0" fmla="val 19465"/>
              <a:gd name="f1" fmla="val 5324"/>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chemeClr val="tx1">
              <a:lumMod val="10000"/>
              <a:lumOff val="90000"/>
            </a:scheme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Liberation Sans" pitchFamily="18"/>
              <a:ea typeface="DejaVu Sans" pitchFamily="2"/>
              <a:cs typeface="DejaVu Sans" pitchFamily="2"/>
            </a:endParaRPr>
          </a:p>
        </p:txBody>
      </p:sp>
      <p:sp>
        <p:nvSpPr>
          <p:cNvPr id="5" name="TextBox 4"/>
          <p:cNvSpPr txBox="1"/>
          <p:nvPr/>
        </p:nvSpPr>
        <p:spPr>
          <a:xfrm>
            <a:off x="3875224" y="613440"/>
            <a:ext cx="2286000" cy="5720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de-DE" sz="1800" b="1" i="0" u="none" strike="noStrike" kern="1200" dirty="0">
                <a:ln>
                  <a:noFill/>
                </a:ln>
                <a:solidFill>
                  <a:srgbClr val="4C4C4C"/>
                </a:solidFill>
                <a:latin typeface="Liberation Sans" pitchFamily="18"/>
                <a:ea typeface="DejaVu Sans" pitchFamily="2"/>
                <a:cs typeface="DejaVu Sans" pitchFamily="2"/>
              </a:rPr>
              <a:t>IPCC SREX (2012)</a:t>
            </a:r>
          </a:p>
          <a:p>
            <a:pPr marL="0" marR="0" lvl="0" indent="0" algn="ctr" rtl="0" hangingPunct="0">
              <a:lnSpc>
                <a:spcPct val="100000"/>
              </a:lnSpc>
              <a:spcBef>
                <a:spcPts val="0"/>
              </a:spcBef>
              <a:spcAft>
                <a:spcPts val="0"/>
              </a:spcAft>
              <a:buNone/>
              <a:tabLst/>
            </a:pPr>
            <a:r>
              <a:rPr lang="de-DE" sz="1600" b="1" i="0" u="none" strike="noStrike" kern="1200" dirty="0">
                <a:ln>
                  <a:noFill/>
                </a:ln>
                <a:solidFill>
                  <a:srgbClr val="4C4C4C"/>
                </a:solidFill>
                <a:latin typeface="Liberation Sans" pitchFamily="18"/>
                <a:ea typeface="DejaVu Sans" pitchFamily="2"/>
                <a:cs typeface="DejaVu Sans" pitchFamily="2"/>
              </a:rPr>
              <a:t>CMIP3 </a:t>
            </a:r>
            <a:r>
              <a:rPr lang="de-DE" sz="1600" b="1" i="0" u="none" strike="noStrike" kern="1200" dirty="0" err="1">
                <a:ln>
                  <a:noFill/>
                </a:ln>
                <a:solidFill>
                  <a:srgbClr val="4C4C4C"/>
                </a:solidFill>
                <a:latin typeface="Liberation Sans" pitchFamily="18"/>
                <a:ea typeface="DejaVu Sans" pitchFamily="2"/>
                <a:cs typeface="DejaVu Sans" pitchFamily="2"/>
              </a:rPr>
              <a:t>models</a:t>
            </a:r>
            <a:endParaRPr lang="de-DE" sz="1600" b="1" i="0" u="none" strike="noStrike" kern="1200" dirty="0">
              <a:ln>
                <a:noFill/>
              </a:ln>
              <a:solidFill>
                <a:srgbClr val="4C4C4C"/>
              </a:solidFill>
              <a:latin typeface="Liberation Sans" pitchFamily="18"/>
              <a:ea typeface="DejaVu Sans" pitchFamily="2"/>
              <a:cs typeface="DejaVu Sans" pitchFamily="2"/>
            </a:endParaRPr>
          </a:p>
        </p:txBody>
      </p:sp>
      <p:sp>
        <p:nvSpPr>
          <p:cNvPr id="6" name="TextBox 5"/>
          <p:cNvSpPr txBox="1"/>
          <p:nvPr/>
        </p:nvSpPr>
        <p:spPr>
          <a:xfrm>
            <a:off x="6660232" y="613440"/>
            <a:ext cx="2755800" cy="572040"/>
          </a:xfrm>
          <a:prstGeom prst="rect">
            <a:avLst/>
          </a:prstGeom>
          <a:noFill/>
          <a:ln>
            <a:noFill/>
          </a:ln>
        </p:spPr>
        <p:txBody>
          <a:bodyPr vert="horz" wrap="none" lIns="90000" tIns="45000" rIns="90000" bIns="45000" anchorCtr="0" compatLnSpc="0"/>
          <a:lstStyle/>
          <a:p>
            <a:pPr marL="0" marR="0" lvl="0" indent="0" algn="ctr" rtl="0" hangingPunct="0">
              <a:lnSpc>
                <a:spcPct val="100000"/>
              </a:lnSpc>
              <a:spcBef>
                <a:spcPts val="0"/>
              </a:spcBef>
              <a:spcAft>
                <a:spcPts val="0"/>
              </a:spcAft>
              <a:buNone/>
              <a:tabLst/>
            </a:pPr>
            <a:r>
              <a:rPr lang="de-DE" sz="1800" b="1" i="1" u="none" strike="noStrike" kern="1200" dirty="0">
                <a:ln>
                  <a:noFill/>
                </a:ln>
                <a:solidFill>
                  <a:srgbClr val="4C4C4C"/>
                </a:solidFill>
                <a:latin typeface="Liberation Sans" pitchFamily="18"/>
                <a:ea typeface="DejaVu Sans" pitchFamily="2"/>
                <a:cs typeface="DejaVu Sans" pitchFamily="2"/>
              </a:rPr>
              <a:t>IPCC AR5 (2013)</a:t>
            </a:r>
          </a:p>
          <a:p>
            <a:pPr marL="0" marR="0" lvl="0" indent="0" algn="ctr" rtl="0" hangingPunct="0">
              <a:lnSpc>
                <a:spcPct val="100000"/>
              </a:lnSpc>
              <a:spcBef>
                <a:spcPts val="0"/>
              </a:spcBef>
              <a:spcAft>
                <a:spcPts val="0"/>
              </a:spcAft>
              <a:buNone/>
              <a:tabLst/>
            </a:pPr>
            <a:r>
              <a:rPr lang="de-DE" sz="1600" b="1" i="1" u="none" strike="noStrike" kern="1200" dirty="0">
                <a:ln>
                  <a:noFill/>
                </a:ln>
                <a:solidFill>
                  <a:srgbClr val="4C4C4C"/>
                </a:solidFill>
                <a:latin typeface="Liberation Sans" pitchFamily="18"/>
                <a:ea typeface="DejaVu Sans" pitchFamily="2"/>
                <a:cs typeface="DejaVu Sans" pitchFamily="2"/>
              </a:rPr>
              <a:t>CMIP3/CMIP5</a:t>
            </a:r>
          </a:p>
        </p:txBody>
      </p:sp>
      <p:sp>
        <p:nvSpPr>
          <p:cNvPr id="7" name="TextBox 6"/>
          <p:cNvSpPr txBox="1"/>
          <p:nvPr/>
        </p:nvSpPr>
        <p:spPr>
          <a:xfrm>
            <a:off x="442624" y="603720"/>
            <a:ext cx="2223000" cy="572040"/>
          </a:xfrm>
          <a:prstGeom prst="rect">
            <a:avLst/>
          </a:prstGeom>
          <a:noFill/>
          <a:ln>
            <a:noFill/>
          </a:ln>
        </p:spPr>
        <p:txBody>
          <a:bodyPr vert="horz" wrap="none" lIns="90000" tIns="45000" rIns="90000" bIns="45000" anchorCtr="0" compatLnSpc="0"/>
          <a:lstStyle/>
          <a:p>
            <a:pPr marL="0" marR="0" lvl="0" indent="0" algn="ctr" rtl="0" hangingPunct="0">
              <a:lnSpc>
                <a:spcPct val="100000"/>
              </a:lnSpc>
              <a:spcBef>
                <a:spcPts val="0"/>
              </a:spcBef>
              <a:spcAft>
                <a:spcPts val="0"/>
              </a:spcAft>
              <a:buNone/>
              <a:tabLst/>
            </a:pPr>
            <a:r>
              <a:rPr lang="de-DE" sz="1800" b="1" i="0" u="none" strike="noStrike" kern="1200" dirty="0">
                <a:ln>
                  <a:noFill/>
                </a:ln>
                <a:solidFill>
                  <a:srgbClr val="4C4C4C"/>
                </a:solidFill>
                <a:latin typeface="Liberation Sans" pitchFamily="18"/>
                <a:ea typeface="DejaVu Sans" pitchFamily="2"/>
                <a:cs typeface="DejaVu Sans" pitchFamily="2"/>
              </a:rPr>
              <a:t>IPCC AR4 (2007) </a:t>
            </a:r>
            <a:r>
              <a:rPr lang="de-DE" sz="1600" b="1" i="0" u="none" strike="noStrike" kern="1200" dirty="0">
                <a:ln>
                  <a:noFill/>
                </a:ln>
                <a:solidFill>
                  <a:srgbClr val="4C4C4C"/>
                </a:solidFill>
                <a:latin typeface="Liberation Sans" pitchFamily="18"/>
                <a:ea typeface="DejaVu Sans" pitchFamily="2"/>
                <a:cs typeface="DejaVu Sans" pitchFamily="2"/>
              </a:rPr>
              <a:t> </a:t>
            </a:r>
            <a:endParaRPr lang="de-DE" sz="1600" b="1" i="0" u="none" strike="noStrike" kern="1200" dirty="0" smtClean="0">
              <a:ln>
                <a:noFill/>
              </a:ln>
              <a:solidFill>
                <a:srgbClr val="4C4C4C"/>
              </a:solidFill>
              <a:latin typeface="Liberation Sans" pitchFamily="18"/>
              <a:ea typeface="DejaVu Sans" pitchFamily="2"/>
              <a:cs typeface="DejaVu Sans" pitchFamily="2"/>
            </a:endParaRPr>
          </a:p>
          <a:p>
            <a:pPr marL="0" marR="0" lvl="0" indent="0" algn="ctr" rtl="0" hangingPunct="0">
              <a:lnSpc>
                <a:spcPct val="100000"/>
              </a:lnSpc>
              <a:spcBef>
                <a:spcPts val="0"/>
              </a:spcBef>
              <a:spcAft>
                <a:spcPts val="0"/>
              </a:spcAft>
              <a:buNone/>
              <a:tabLst/>
            </a:pPr>
            <a:r>
              <a:rPr lang="de-DE" sz="1600" b="1" i="0" u="none" strike="noStrike" kern="1200" dirty="0" smtClean="0">
                <a:ln>
                  <a:noFill/>
                </a:ln>
                <a:solidFill>
                  <a:srgbClr val="4C4C4C"/>
                </a:solidFill>
                <a:latin typeface="Liberation Sans" pitchFamily="18"/>
                <a:ea typeface="DejaVu Sans" pitchFamily="2"/>
                <a:cs typeface="DejaVu Sans" pitchFamily="2"/>
              </a:rPr>
              <a:t>CMIP3 </a:t>
            </a:r>
            <a:r>
              <a:rPr lang="de-DE" sz="1600" b="1" i="0" u="none" strike="noStrike" kern="1200" dirty="0" err="1">
                <a:ln>
                  <a:noFill/>
                </a:ln>
                <a:solidFill>
                  <a:srgbClr val="4C4C4C"/>
                </a:solidFill>
                <a:latin typeface="Liberation Sans" pitchFamily="18"/>
                <a:ea typeface="DejaVu Sans" pitchFamily="2"/>
                <a:cs typeface="DejaVu Sans" pitchFamily="2"/>
              </a:rPr>
              <a:t>models</a:t>
            </a:r>
            <a:endParaRPr lang="de-DE" sz="1600" b="1" i="0" u="none" strike="noStrike" kern="1200" dirty="0">
              <a:ln>
                <a:noFill/>
              </a:ln>
              <a:solidFill>
                <a:srgbClr val="4C4C4C"/>
              </a:solidFill>
              <a:latin typeface="Liberation Sans" pitchFamily="18"/>
              <a:ea typeface="DejaVu Sans" pitchFamily="2"/>
              <a:cs typeface="DejaVu Sans" pitchFamily="2"/>
            </a:endParaRPr>
          </a:p>
        </p:txBody>
      </p:sp>
      <p:grpSp>
        <p:nvGrpSpPr>
          <p:cNvPr id="8" name="Group 7"/>
          <p:cNvGrpSpPr/>
          <p:nvPr/>
        </p:nvGrpSpPr>
        <p:grpSpPr>
          <a:xfrm>
            <a:off x="43089" y="1484784"/>
            <a:ext cx="9137423" cy="4890471"/>
            <a:chOff x="43089" y="1484784"/>
            <a:chExt cx="9137423" cy="4890471"/>
          </a:xfrm>
        </p:grpSpPr>
        <p:pic>
          <p:nvPicPr>
            <p:cNvPr id="9" name="Picture 8"/>
            <p:cNvPicPr>
              <a:picLocks noChangeAspect="1"/>
            </p:cNvPicPr>
            <p:nvPr/>
          </p:nvPicPr>
          <p:blipFill>
            <a:blip r:embed="rId3">
              <a:lum/>
              <a:alphaModFix/>
            </a:blip>
            <a:srcRect l="48000" t="33261" b="33132"/>
            <a:stretch>
              <a:fillRect/>
            </a:stretch>
          </p:blipFill>
          <p:spPr>
            <a:xfrm>
              <a:off x="53137" y="3903016"/>
              <a:ext cx="3031903" cy="2227502"/>
            </a:xfrm>
            <a:prstGeom prst="rect">
              <a:avLst/>
            </a:prstGeom>
            <a:noFill/>
            <a:ln>
              <a:noFill/>
            </a:ln>
          </p:spPr>
        </p:pic>
        <p:pic>
          <p:nvPicPr>
            <p:cNvPr id="10" name="Picture 9"/>
            <p:cNvPicPr>
              <a:picLocks noChangeAspect="1"/>
            </p:cNvPicPr>
            <p:nvPr/>
          </p:nvPicPr>
          <p:blipFill>
            <a:blip r:embed="rId3">
              <a:lum/>
              <a:alphaModFix/>
            </a:blip>
            <a:srcRect t="32609" r="52114" b="33913"/>
            <a:stretch>
              <a:fillRect/>
            </a:stretch>
          </p:blipFill>
          <p:spPr>
            <a:xfrm>
              <a:off x="43089" y="1556792"/>
              <a:ext cx="3088751" cy="2077485"/>
            </a:xfrm>
            <a:prstGeom prst="rect">
              <a:avLst/>
            </a:prstGeom>
            <a:noFill/>
            <a:ln>
              <a:noFill/>
            </a:ln>
          </p:spPr>
        </p:pic>
        <p:pic>
          <p:nvPicPr>
            <p:cNvPr id="11" name="Picture 10"/>
            <p:cNvPicPr>
              <a:picLocks noChangeAspect="1"/>
            </p:cNvPicPr>
            <p:nvPr/>
          </p:nvPicPr>
          <p:blipFill>
            <a:blip r:embed="rId4">
              <a:lum/>
              <a:alphaModFix/>
            </a:blip>
            <a:srcRect/>
            <a:stretch>
              <a:fillRect/>
            </a:stretch>
          </p:blipFill>
          <p:spPr>
            <a:xfrm>
              <a:off x="6271084" y="1556640"/>
              <a:ext cx="2909428" cy="4615920"/>
            </a:xfrm>
            <a:prstGeom prst="rect">
              <a:avLst/>
            </a:prstGeom>
            <a:noFill/>
            <a:ln>
              <a:noFill/>
            </a:ln>
          </p:spPr>
        </p:pic>
        <p:grpSp>
          <p:nvGrpSpPr>
            <p:cNvPr id="12" name="Group 11"/>
            <p:cNvGrpSpPr/>
            <p:nvPr/>
          </p:nvGrpSpPr>
          <p:grpSpPr>
            <a:xfrm>
              <a:off x="3088940" y="1484784"/>
              <a:ext cx="3211252" cy="4890471"/>
              <a:chOff x="3550680" y="2226600"/>
              <a:chExt cx="3482280" cy="4751999"/>
            </a:xfrm>
          </p:grpSpPr>
          <p:pic>
            <p:nvPicPr>
              <p:cNvPr id="13" name="Picture 12"/>
              <p:cNvPicPr>
                <a:picLocks noChangeAspect="1"/>
              </p:cNvPicPr>
              <p:nvPr/>
            </p:nvPicPr>
            <p:blipFill>
              <a:blip r:embed="rId5">
                <a:lum/>
                <a:alphaModFix/>
              </a:blip>
              <a:srcRect r="49926" b="55069"/>
              <a:stretch>
                <a:fillRect/>
              </a:stretch>
            </p:blipFill>
            <p:spPr>
              <a:xfrm>
                <a:off x="3550680" y="2226600"/>
                <a:ext cx="3482280" cy="3906720"/>
              </a:xfrm>
              <a:prstGeom prst="rect">
                <a:avLst/>
              </a:prstGeom>
              <a:noFill/>
              <a:ln>
                <a:noFill/>
              </a:ln>
            </p:spPr>
          </p:pic>
          <p:pic>
            <p:nvPicPr>
              <p:cNvPr id="14" name="Picture 13"/>
              <p:cNvPicPr>
                <a:picLocks noChangeAspect="1"/>
              </p:cNvPicPr>
              <p:nvPr/>
            </p:nvPicPr>
            <p:blipFill>
              <a:blip r:embed="rId5">
                <a:lum/>
                <a:alphaModFix/>
              </a:blip>
              <a:srcRect t="90113" r="49926"/>
              <a:stretch>
                <a:fillRect/>
              </a:stretch>
            </p:blipFill>
            <p:spPr>
              <a:xfrm>
                <a:off x="3550680" y="6123960"/>
                <a:ext cx="3482280" cy="854639"/>
              </a:xfrm>
              <a:prstGeom prst="rect">
                <a:avLst/>
              </a:prstGeom>
              <a:noFill/>
              <a:ln>
                <a:noFill/>
              </a:ln>
            </p:spPr>
          </p:pic>
        </p:grpSp>
      </p:grpSp>
      <p:sp>
        <p:nvSpPr>
          <p:cNvPr id="16" name="TextBox 15"/>
          <p:cNvSpPr txBox="1"/>
          <p:nvPr/>
        </p:nvSpPr>
        <p:spPr>
          <a:xfrm>
            <a:off x="1" y="0"/>
            <a:ext cx="4186988" cy="369332"/>
          </a:xfrm>
          <a:prstGeom prst="rect">
            <a:avLst/>
          </a:prstGeom>
          <a:noFill/>
        </p:spPr>
        <p:txBody>
          <a:bodyPr wrap="square" rtlCol="0">
            <a:spAutoFit/>
          </a:bodyPr>
          <a:lstStyle/>
          <a:p>
            <a:r>
              <a:rPr lang="nb-NO" dirty="0">
                <a:solidFill>
                  <a:schemeClr val="tx2">
                    <a:lumMod val="75000"/>
                  </a:schemeClr>
                </a:solidFill>
              </a:rPr>
              <a:t>1</a:t>
            </a:r>
            <a:r>
              <a:rPr lang="nb-NO" dirty="0" smtClean="0">
                <a:solidFill>
                  <a:schemeClr val="tx2">
                    <a:lumMod val="75000"/>
                  </a:schemeClr>
                </a:solidFill>
              </a:rPr>
              <a:t>. </a:t>
            </a:r>
            <a:r>
              <a:rPr lang="nb-NO" dirty="0" err="1" smtClean="0">
                <a:solidFill>
                  <a:schemeClr val="tx2">
                    <a:lumMod val="75000"/>
                  </a:schemeClr>
                </a:solidFill>
              </a:rPr>
              <a:t>Climate</a:t>
            </a:r>
            <a:r>
              <a:rPr lang="nb-NO" dirty="0" smtClean="0">
                <a:solidFill>
                  <a:schemeClr val="tx2">
                    <a:lumMod val="75000"/>
                  </a:schemeClr>
                </a:solidFill>
              </a:rPr>
              <a:t> Extremes </a:t>
            </a:r>
            <a:r>
              <a:rPr lang="nb-NO" dirty="0" err="1" smtClean="0">
                <a:solidFill>
                  <a:schemeClr val="tx2">
                    <a:lumMod val="75000"/>
                  </a:schemeClr>
                </a:solidFill>
              </a:rPr>
              <a:t>on</a:t>
            </a:r>
            <a:r>
              <a:rPr lang="nb-NO" dirty="0" smtClean="0">
                <a:solidFill>
                  <a:schemeClr val="tx2">
                    <a:lumMod val="75000"/>
                  </a:schemeClr>
                </a:solidFill>
              </a:rPr>
              <a:t> a Global </a:t>
            </a:r>
            <a:r>
              <a:rPr lang="nb-NO" dirty="0" err="1" smtClean="0">
                <a:solidFill>
                  <a:schemeClr val="tx2">
                    <a:lumMod val="75000"/>
                  </a:schemeClr>
                </a:solidFill>
              </a:rPr>
              <a:t>Scale</a:t>
            </a:r>
            <a:endParaRPr lang="en-US" dirty="0">
              <a:solidFill>
                <a:schemeClr val="tx2">
                  <a:lumMod val="75000"/>
                </a:schemeClr>
              </a:solidFill>
            </a:endParaRPr>
          </a:p>
        </p:txBody>
      </p:sp>
    </p:spTree>
    <p:extLst>
      <p:ext uri="{BB962C8B-B14F-4D97-AF65-F5344CB8AC3E}">
        <p14:creationId xmlns:p14="http://schemas.microsoft.com/office/powerpoint/2010/main" val="398218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263610" y="6491821"/>
            <a:ext cx="917212" cy="307777"/>
          </a:xfrm>
          <a:prstGeom prst="rect">
            <a:avLst/>
          </a:prstGeom>
          <a:solidFill>
            <a:schemeClr val="bg1"/>
          </a:solidFill>
        </p:spPr>
        <p:txBody>
          <a:bodyPr wrap="square" rtlCol="0">
            <a:spAutoFit/>
          </a:bodyPr>
          <a:lstStyle/>
          <a:p>
            <a:r>
              <a:rPr lang="nb-NO" sz="1400" dirty="0" smtClean="0"/>
              <a:t>IPCC 2013</a:t>
            </a:r>
            <a:endParaRPr lang="en-US" sz="1400" dirty="0"/>
          </a:p>
        </p:txBody>
      </p:sp>
      <p:sp>
        <p:nvSpPr>
          <p:cNvPr id="10" name="Title 1"/>
          <p:cNvSpPr txBox="1">
            <a:spLocks/>
          </p:cNvSpPr>
          <p:nvPr/>
        </p:nvSpPr>
        <p:spPr>
          <a:xfrm>
            <a:off x="55234" y="411486"/>
            <a:ext cx="9125588" cy="503404"/>
          </a:xfrm>
          <a:prstGeom prst="rect">
            <a:avLst/>
          </a:prstGeom>
        </p:spPr>
        <p:txBody>
          <a:bodyPr/>
          <a:lstStyle>
            <a:lvl1pPr algn="ctr" defTabSz="457200" rtl="0" eaLnBrk="1" fontAlgn="base" hangingPunct="1">
              <a:spcBef>
                <a:spcPct val="0"/>
              </a:spcBef>
              <a:spcAft>
                <a:spcPct val="0"/>
              </a:spcAft>
              <a:defRPr sz="4400" b="1" kern="1200">
                <a:solidFill>
                  <a:schemeClr val="tx2"/>
                </a:solidFill>
                <a:latin typeface="Arial"/>
                <a:ea typeface="Geneva" charset="0"/>
                <a:cs typeface="Arial"/>
              </a:defRPr>
            </a:lvl1pPr>
            <a:lvl2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2pPr>
            <a:lvl3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3pPr>
            <a:lvl4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4pPr>
            <a:lvl5pPr algn="ctr" defTabSz="457200" rtl="0" eaLnBrk="1" fontAlgn="base" hangingPunct="1">
              <a:spcBef>
                <a:spcPct val="0"/>
              </a:spcBef>
              <a:spcAft>
                <a:spcPct val="0"/>
              </a:spcAft>
              <a:defRPr sz="4400" b="1">
                <a:solidFill>
                  <a:schemeClr val="tx2"/>
                </a:solidFill>
                <a:latin typeface="Arial" charset="0"/>
                <a:ea typeface="Geneva" charset="0"/>
                <a:cs typeface="Arial" charset="0"/>
              </a:defRPr>
            </a:lvl5pPr>
            <a:lvl6pPr marL="4572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6pPr>
            <a:lvl7pPr marL="9144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7pPr>
            <a:lvl8pPr marL="13716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8pPr>
            <a:lvl9pPr marL="1828800" algn="ctr" defTabSz="457200" rtl="0" eaLnBrk="1" fontAlgn="base" hangingPunct="1">
              <a:spcBef>
                <a:spcPct val="0"/>
              </a:spcBef>
              <a:spcAft>
                <a:spcPct val="0"/>
              </a:spcAft>
              <a:defRPr sz="4400" b="1">
                <a:solidFill>
                  <a:schemeClr val="tx2"/>
                </a:solidFill>
                <a:latin typeface="Arial" charset="0"/>
                <a:ea typeface="Geneva" charset="0"/>
                <a:cs typeface="Arial" charset="0"/>
              </a:defRPr>
            </a:lvl9pPr>
          </a:lstStyle>
          <a:p>
            <a:r>
              <a:rPr lang="nb-NO" sz="2800" dirty="0" err="1" smtClean="0">
                <a:solidFill>
                  <a:schemeClr val="bg2">
                    <a:lumMod val="75000"/>
                  </a:schemeClr>
                </a:solidFill>
                <a:latin typeface="+mj-lt"/>
              </a:rPr>
              <a:t>Indices</a:t>
            </a:r>
            <a:r>
              <a:rPr lang="nb-NO" sz="2800" dirty="0" smtClean="0">
                <a:solidFill>
                  <a:schemeClr val="bg2">
                    <a:lumMod val="75000"/>
                  </a:schemeClr>
                </a:solidFill>
                <a:latin typeface="+mj-lt"/>
              </a:rPr>
              <a:t> for </a:t>
            </a:r>
            <a:r>
              <a:rPr lang="nb-NO" sz="2800" dirty="0" err="1" smtClean="0">
                <a:solidFill>
                  <a:schemeClr val="bg2">
                    <a:lumMod val="75000"/>
                  </a:schemeClr>
                </a:solidFill>
                <a:latin typeface="+mj-lt"/>
              </a:rPr>
              <a:t>Climate</a:t>
            </a:r>
            <a:r>
              <a:rPr lang="nb-NO" sz="2800" dirty="0" smtClean="0">
                <a:solidFill>
                  <a:schemeClr val="bg2">
                    <a:lumMod val="75000"/>
                  </a:schemeClr>
                </a:solidFill>
                <a:latin typeface="+mj-lt"/>
              </a:rPr>
              <a:t> Extremes (IPCC AR5)</a:t>
            </a:r>
            <a:endParaRPr lang="nb-NO" sz="2800" dirty="0">
              <a:solidFill>
                <a:schemeClr val="bg2">
                  <a:lumMod val="75000"/>
                </a:schemeClr>
              </a:solidFill>
              <a:latin typeface="+mj-lt"/>
            </a:endParaRPr>
          </a:p>
          <a:p>
            <a:endParaRPr lang="en-US" sz="2800" dirty="0">
              <a:solidFill>
                <a:schemeClr val="bg2">
                  <a:lumMod val="75000"/>
                </a:schemeClr>
              </a:solidFill>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116" y="957044"/>
            <a:ext cx="7439551" cy="5772731"/>
          </a:xfrm>
          <a:prstGeom prst="rect">
            <a:avLst/>
          </a:prstGeom>
        </p:spPr>
      </p:pic>
      <p:sp>
        <p:nvSpPr>
          <p:cNvPr id="5" name="TextBox 4"/>
          <p:cNvSpPr txBox="1"/>
          <p:nvPr/>
        </p:nvSpPr>
        <p:spPr>
          <a:xfrm>
            <a:off x="1" y="0"/>
            <a:ext cx="4186988" cy="369332"/>
          </a:xfrm>
          <a:prstGeom prst="rect">
            <a:avLst/>
          </a:prstGeom>
          <a:noFill/>
        </p:spPr>
        <p:txBody>
          <a:bodyPr wrap="square" rtlCol="0">
            <a:spAutoFit/>
          </a:bodyPr>
          <a:lstStyle/>
          <a:p>
            <a:r>
              <a:rPr lang="nb-NO" dirty="0">
                <a:solidFill>
                  <a:schemeClr val="tx2">
                    <a:lumMod val="75000"/>
                  </a:schemeClr>
                </a:solidFill>
              </a:rPr>
              <a:t>1</a:t>
            </a:r>
            <a:r>
              <a:rPr lang="nb-NO" dirty="0" smtClean="0">
                <a:solidFill>
                  <a:schemeClr val="tx2">
                    <a:lumMod val="75000"/>
                  </a:schemeClr>
                </a:solidFill>
              </a:rPr>
              <a:t>. </a:t>
            </a:r>
            <a:r>
              <a:rPr lang="nb-NO" dirty="0" err="1" smtClean="0">
                <a:solidFill>
                  <a:schemeClr val="tx2">
                    <a:lumMod val="75000"/>
                  </a:schemeClr>
                </a:solidFill>
              </a:rPr>
              <a:t>Climate</a:t>
            </a:r>
            <a:r>
              <a:rPr lang="nb-NO" dirty="0" smtClean="0">
                <a:solidFill>
                  <a:schemeClr val="tx2">
                    <a:lumMod val="75000"/>
                  </a:schemeClr>
                </a:solidFill>
              </a:rPr>
              <a:t> Extremes </a:t>
            </a:r>
            <a:r>
              <a:rPr lang="nb-NO" dirty="0" err="1" smtClean="0">
                <a:solidFill>
                  <a:schemeClr val="tx2">
                    <a:lumMod val="75000"/>
                  </a:schemeClr>
                </a:solidFill>
              </a:rPr>
              <a:t>on</a:t>
            </a:r>
            <a:r>
              <a:rPr lang="nb-NO" dirty="0" smtClean="0">
                <a:solidFill>
                  <a:schemeClr val="tx2">
                    <a:lumMod val="75000"/>
                  </a:schemeClr>
                </a:solidFill>
              </a:rPr>
              <a:t> a Global </a:t>
            </a:r>
            <a:r>
              <a:rPr lang="nb-NO" dirty="0" err="1" smtClean="0">
                <a:solidFill>
                  <a:schemeClr val="tx2">
                    <a:lumMod val="75000"/>
                  </a:schemeClr>
                </a:solidFill>
              </a:rPr>
              <a:t>Scale</a:t>
            </a:r>
            <a:endParaRPr lang="en-US" dirty="0">
              <a:solidFill>
                <a:schemeClr val="tx2">
                  <a:lumMod val="75000"/>
                </a:schemeClr>
              </a:solidFill>
            </a:endParaRPr>
          </a:p>
        </p:txBody>
      </p:sp>
    </p:spTree>
    <p:extLst>
      <p:ext uri="{BB962C8B-B14F-4D97-AF65-F5344CB8AC3E}">
        <p14:creationId xmlns:p14="http://schemas.microsoft.com/office/powerpoint/2010/main" val="1370694402"/>
      </p:ext>
    </p:extLst>
  </p:cSld>
  <p:clrMapOvr>
    <a:masterClrMapping/>
  </p:clrMapOvr>
  <p:timing>
    <p:tnLst>
      <p:par>
        <p:cTn id="1" dur="indefinite" restart="never" nodeType="tmRoot"/>
      </p:par>
    </p:tnLst>
  </p:timing>
</p:sld>
</file>

<file path=ppt/theme/theme1.xml><?xml version="1.0" encoding="utf-8"?>
<a:theme xmlns:a="http://schemas.openxmlformats.org/drawingml/2006/main" name="PPmal-CICERO (3)">
  <a:themeElements>
    <a:clrScheme name="Egendefinert 1">
      <a:dk1>
        <a:srgbClr val="141313"/>
      </a:dk1>
      <a:lt1>
        <a:sysClr val="window" lastClr="FFFFFF"/>
      </a:lt1>
      <a:dk2>
        <a:srgbClr val="005F8B"/>
      </a:dk2>
      <a:lt2>
        <a:srgbClr val="7ABBCB"/>
      </a:lt2>
      <a:accent1>
        <a:srgbClr val="CD7421"/>
      </a:accent1>
      <a:accent2>
        <a:srgbClr val="D4C354"/>
      </a:accent2>
      <a:accent3>
        <a:srgbClr val="FFFFFF"/>
      </a:accent3>
      <a:accent4>
        <a:srgbClr val="C7C9C7"/>
      </a:accent4>
      <a:accent5>
        <a:srgbClr val="141313"/>
      </a:accent5>
      <a:accent6>
        <a:srgbClr val="797A79"/>
      </a:accent6>
      <a:hlink>
        <a:srgbClr val="CD7421"/>
      </a:hlink>
      <a:folHlink>
        <a:srgbClr val="D4C3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gendefinert 1">
    <a:dk1>
      <a:srgbClr val="141313"/>
    </a:dk1>
    <a:lt1>
      <a:sysClr val="window" lastClr="FFFFFF"/>
    </a:lt1>
    <a:dk2>
      <a:srgbClr val="005F8B"/>
    </a:dk2>
    <a:lt2>
      <a:srgbClr val="7ABBCB"/>
    </a:lt2>
    <a:accent1>
      <a:srgbClr val="CD7421"/>
    </a:accent1>
    <a:accent2>
      <a:srgbClr val="D4C354"/>
    </a:accent2>
    <a:accent3>
      <a:srgbClr val="FFFFFF"/>
    </a:accent3>
    <a:accent4>
      <a:srgbClr val="C7C9C7"/>
    </a:accent4>
    <a:accent5>
      <a:srgbClr val="141313"/>
    </a:accent5>
    <a:accent6>
      <a:srgbClr val="797A79"/>
    </a:accent6>
    <a:hlink>
      <a:srgbClr val="CD7421"/>
    </a:hlink>
    <a:folHlink>
      <a:srgbClr val="D4C35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ct:contentTypeSchema xmlns:ct="http://schemas.microsoft.com/office/2006/metadata/contentType" xmlns:ma="http://schemas.microsoft.com/office/2006/metadata/properties/metaAttributes" ct:_="" ma:_="" ma:contentTypeName="Slide" ma:contentTypeID="0x010100A22E315B1F3C42B49A0E90D2F9AB5AB100A6CE632A70949D46870E33F40090E8A8" ma:contentTypeVersion="4" ma:contentTypeDescription="Microsoft Office PowerPoint Slide" ma:contentTypeScope="" ma:versionID="e69a3f1184902be57b019c9c17d85078">
  <xsd:schema xmlns:xsd="http://www.w3.org/2001/XMLSchema" xmlns:p="http://schemas.microsoft.com/office/2006/metadata/properties" xmlns:ns2="839ED26C-0B17-4838-8E1B-CE8D4530659A" xmlns:ns3="839ed26c-0b17-4838-8e1b-ce8d4530659a" targetNamespace="http://schemas.microsoft.com/office/2006/metadata/properties" ma:root="true" ma:fieldsID="f6f9e1d89f9f7774476a18202ffff3aa" ns2:_="" ns3:_="">
    <xsd:import namespace="839ED26C-0B17-4838-8E1B-CE8D4530659A"/>
    <xsd:import namespace="839ed26c-0b17-4838-8e1b-ce8d4530659a"/>
    <xsd:element name="properties">
      <xsd:complexType>
        <xsd:sequence>
          <xsd:element name="documentManagement">
            <xsd:complexType>
              <xsd:all>
                <xsd:element ref="ns2:Presentation" minOccurs="0"/>
                <xsd:element ref="ns2:SlideDescription" minOccurs="0"/>
                <xsd:element ref="ns3:Disiplin" minOccurs="0"/>
                <xsd:element ref="ns3:Speaker" minOccurs="0"/>
              </xsd:all>
            </xsd:complexType>
          </xsd:element>
        </xsd:sequence>
      </xsd:complexType>
    </xsd:element>
  </xsd:schema>
  <xsd:schema xmlns:xsd="http://www.w3.org/2001/XMLSchema" xmlns:dms="http://schemas.microsoft.com/office/2006/documentManagement/types" targetNamespace="839ED26C-0B17-4838-8E1B-CE8D4530659A" elementFormDefault="qualified">
    <xsd:import namespace="http://schemas.microsoft.com/office/2006/documentManagement/types"/>
    <xsd:element name="Presentation" ma:index="1" nillable="true" ma:displayName="Presentation" ma:internalName="Presentation">
      <xsd:simpleType>
        <xsd:restriction base="dms:Text"/>
      </xsd:simpleType>
    </xsd:element>
    <xsd:element name="SlideDescription" ma:index="2" nillable="true" ma:displayName="Description" ma:internalName="SlideDescription">
      <xsd:simpleType>
        <xsd:restriction base="dms:Text"/>
      </xsd:simpleType>
    </xsd:element>
  </xsd:schema>
  <xsd:schema xmlns:xsd="http://www.w3.org/2001/XMLSchema" xmlns:dms="http://schemas.microsoft.com/office/2006/documentManagement/types" targetNamespace="839ed26c-0b17-4838-8e1b-ce8d4530659a" elementFormDefault="qualified">
    <xsd:import namespace="http://schemas.microsoft.com/office/2006/documentManagement/types"/>
    <xsd:element name="Disiplin" ma:index="7" nillable="true" ma:displayName="Disiplin" ma:default="Økonomi" ma:internalName="Disiplin" ma:readOnly="false">
      <xsd:complexType>
        <xsd:complexContent>
          <xsd:extension base="dms:MultiChoice">
            <xsd:sequence>
              <xsd:element name="Value" maxOccurs="unbounded" minOccurs="0" nillable="true">
                <xsd:simpleType>
                  <xsd:restriction base="dms:Choice">
                    <xsd:enumeration value="Økonomi"/>
                    <xsd:enumeration value="Naturvitenskap"/>
                    <xsd:enumeration value="Statsvitenskap"/>
                    <xsd:enumeration value="Tilpasning"/>
                    <xsd:enumeration value="Kommunikasjon"/>
                    <xsd:enumeration value="Annet"/>
                  </xsd:restriction>
                </xsd:simpleType>
              </xsd:element>
            </xsd:sequence>
          </xsd:extension>
        </xsd:complexContent>
      </xsd:complexType>
    </xsd:element>
    <xsd:element name="Speaker" ma:index="8" nillable="true" ma:displayName="Speaker" ma:internalName="Speaker">
      <xsd:simpleType>
        <xsd:restriction base="dms:Text">
          <xsd:maxLength value="100"/>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xsd:element ref="dc:title" minOccurs="0" maxOccurs="1" ma:index="0"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customXsn xmlns="http://schemas.microsoft.com/office/2006/metadata/customXsn">
  <xsnLocation/>
  <cached>True</cached>
  <openByDefault>True</openByDefault>
  <xsnScope/>
</customXsn>
</file>

<file path=customXml/item4.xml><?xml version="1.0" encoding="utf-8"?>
<p:properties xmlns:p="http://schemas.microsoft.com/office/2006/metadata/properties" xmlns:xsi="http://www.w3.org/2001/XMLSchema-instance">
  <documentManagement>
    <Presentation xmlns="839ED26C-0B17-4838-8E1B-CE8D4530659A">CICEROPPT-2</Presentation>
    <Speaker xmlns="839ed26c-0b17-4838-8e1b-ce8d4530659a">Jana Sillmann</Speaker>
    <SlideDescription xmlns="839ED26C-0B17-4838-8E1B-CE8D4530659A">Startside / front page</SlideDescription>
    <Disiplin xmlns="839ed26c-0b17-4838-8e1b-ce8d4530659a">
      <ns3:Value xmlns:ns3="839ed26c-0b17-4838-8e1b-ce8d4530659a">Naturvitenskap</ns3:Value>
    </Disiplin>
  </documentManagement>
</p:properties>
</file>

<file path=customXml/itemProps1.xml><?xml version="1.0" encoding="utf-8"?>
<ds:datastoreItem xmlns:ds="http://schemas.openxmlformats.org/officeDocument/2006/customXml" ds:itemID="{55A88101-BCE4-4864-AC5B-2862F5ED98FC}">
  <ds:schemaRefs>
    <ds:schemaRef ds:uri="http://schemas.microsoft.com/office/2006/metadata/longProperties"/>
  </ds:schemaRefs>
</ds:datastoreItem>
</file>

<file path=customXml/itemProps2.xml><?xml version="1.0" encoding="utf-8"?>
<ds:datastoreItem xmlns:ds="http://schemas.openxmlformats.org/officeDocument/2006/customXml" ds:itemID="{3518D90B-EDB4-4722-B1AF-7C40DC1729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9ED26C-0B17-4838-8E1B-CE8D4530659A"/>
    <ds:schemaRef ds:uri="839ed26c-0b17-4838-8e1b-ce8d4530659a"/>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D32F0EAA-6E0A-4C39-BE52-F704BBB4533B}">
  <ds:schemaRefs>
    <ds:schemaRef ds:uri="http://schemas.microsoft.com/office/2006/metadata/customXsn"/>
  </ds:schemaRefs>
</ds:datastoreItem>
</file>

<file path=customXml/itemProps4.xml><?xml version="1.0" encoding="utf-8"?>
<ds:datastoreItem xmlns:ds="http://schemas.openxmlformats.org/officeDocument/2006/customXml" ds:itemID="{E8D3596C-CD97-425B-B96C-226D9E109575}">
  <ds:schemaRefs>
    <ds:schemaRef ds:uri="http://www.w3.org/XML/1998/namespace"/>
    <ds:schemaRef ds:uri="http://purl.org/dc/terms/"/>
    <ds:schemaRef ds:uri="839ed26c-0b17-4838-8e1b-ce8d4530659a"/>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839ED26C-0B17-4838-8E1B-CE8D4530659A"/>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PPmal-CICERO (3)</Template>
  <TotalTime>6002</TotalTime>
  <Words>2429</Words>
  <Application>Microsoft Office PowerPoint</Application>
  <PresentationFormat>On-screen Show (4:3)</PresentationFormat>
  <Paragraphs>454</Paragraphs>
  <Slides>51</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DejaVu Sans</vt:lpstr>
      <vt:lpstr>Geneva</vt:lpstr>
      <vt:lpstr>Liberation Sans</vt:lpstr>
      <vt:lpstr>Arial</vt:lpstr>
      <vt:lpstr>Calibri</vt:lpstr>
      <vt:lpstr>Courier New</vt:lpstr>
      <vt:lpstr>Wingdings</vt:lpstr>
      <vt:lpstr>PPmal-CICERO (3)</vt:lpstr>
      <vt:lpstr>PowerPoint Presentation</vt:lpstr>
      <vt:lpstr>PowerPoint Presentation</vt:lpstr>
      <vt:lpstr>PowerPoint Presentation</vt:lpstr>
      <vt:lpstr>Outline</vt:lpstr>
      <vt:lpstr>Outline</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Universitetet i Oslo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CICEROPPT-2</dc:title>
  <dc:creator>reed</dc:creator>
  <cp:lastModifiedBy>Jana Sillmann</cp:lastModifiedBy>
  <cp:revision>422</cp:revision>
  <cp:lastPrinted>2013-08-05T07:16:11Z</cp:lastPrinted>
  <dcterms:created xsi:type="dcterms:W3CDTF">2011-03-15T10:02:13Z</dcterms:created>
  <dcterms:modified xsi:type="dcterms:W3CDTF">2016-06-13T05:48:06Z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Slide</vt:lpwstr>
  </property>
  <property fmtid="{D5CDD505-2E9C-101B-9397-08002B2CF9AE}" pid="3" name="Title0">
    <vt:lpwstr/>
  </property>
</Properties>
</file>