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651" r:id="rId1"/>
  </p:sldMasterIdLst>
  <p:notesMasterIdLst>
    <p:notesMasterId r:id="rId107"/>
  </p:notesMasterIdLst>
  <p:sldIdLst>
    <p:sldId id="1633" r:id="rId2"/>
    <p:sldId id="1684" r:id="rId3"/>
    <p:sldId id="1681" r:id="rId4"/>
    <p:sldId id="1481" r:id="rId5"/>
    <p:sldId id="1687" r:id="rId6"/>
    <p:sldId id="1480" r:id="rId7"/>
    <p:sldId id="1686" r:id="rId8"/>
    <p:sldId id="1636" r:id="rId9"/>
    <p:sldId id="1571" r:id="rId10"/>
    <p:sldId id="1634" r:id="rId11"/>
    <p:sldId id="1572" r:id="rId12"/>
    <p:sldId id="1638" r:id="rId13"/>
    <p:sldId id="1639" r:id="rId14"/>
    <p:sldId id="1640" r:id="rId15"/>
    <p:sldId id="1641" r:id="rId16"/>
    <p:sldId id="1669" r:id="rId17"/>
    <p:sldId id="1679" r:id="rId18"/>
    <p:sldId id="1688" r:id="rId19"/>
    <p:sldId id="1577" r:id="rId20"/>
    <p:sldId id="1578" r:id="rId21"/>
    <p:sldId id="1579" r:id="rId22"/>
    <p:sldId id="1580" r:id="rId23"/>
    <p:sldId id="1581" r:id="rId24"/>
    <p:sldId id="1582" r:id="rId25"/>
    <p:sldId id="1583" r:id="rId26"/>
    <p:sldId id="1584" r:id="rId27"/>
    <p:sldId id="1675" r:id="rId28"/>
    <p:sldId id="1683" r:id="rId29"/>
    <p:sldId id="1489" r:id="rId30"/>
    <p:sldId id="1490" r:id="rId31"/>
    <p:sldId id="1491" r:id="rId32"/>
    <p:sldId id="1492" r:id="rId33"/>
    <p:sldId id="1493" r:id="rId34"/>
    <p:sldId id="1494" r:id="rId35"/>
    <p:sldId id="1495" r:id="rId36"/>
    <p:sldId id="1496" r:id="rId37"/>
    <p:sldId id="1497" r:id="rId38"/>
    <p:sldId id="1673" r:id="rId39"/>
    <p:sldId id="1416" r:id="rId40"/>
    <p:sldId id="1618" r:id="rId41"/>
    <p:sldId id="1672" r:id="rId42"/>
    <p:sldId id="1674" r:id="rId43"/>
    <p:sldId id="1619" r:id="rId44"/>
    <p:sldId id="1620" r:id="rId45"/>
    <p:sldId id="1621" r:id="rId46"/>
    <p:sldId id="1622" r:id="rId47"/>
    <p:sldId id="1623" r:id="rId48"/>
    <p:sldId id="1624" r:id="rId49"/>
    <p:sldId id="1642" r:id="rId50"/>
    <p:sldId id="1644" r:id="rId51"/>
    <p:sldId id="1664" r:id="rId52"/>
    <p:sldId id="1660" r:id="rId53"/>
    <p:sldId id="1661" r:id="rId54"/>
    <p:sldId id="1662" r:id="rId55"/>
    <p:sldId id="1663" r:id="rId56"/>
    <p:sldId id="1667" r:id="rId57"/>
    <p:sldId id="1645" r:id="rId58"/>
    <p:sldId id="1646" r:id="rId59"/>
    <p:sldId id="1647" r:id="rId60"/>
    <p:sldId id="1648" r:id="rId61"/>
    <p:sldId id="1649" r:id="rId62"/>
    <p:sldId id="1650" r:id="rId63"/>
    <p:sldId id="1651" r:id="rId64"/>
    <p:sldId id="1652" r:id="rId65"/>
    <p:sldId id="1653" r:id="rId66"/>
    <p:sldId id="1654" r:id="rId67"/>
    <p:sldId id="1655" r:id="rId68"/>
    <p:sldId id="1656" r:id="rId69"/>
    <p:sldId id="1659" r:id="rId70"/>
    <p:sldId id="1676" r:id="rId71"/>
    <p:sldId id="1685" r:id="rId72"/>
    <p:sldId id="1586" r:id="rId73"/>
    <p:sldId id="1601" r:id="rId74"/>
    <p:sldId id="1602" r:id="rId75"/>
    <p:sldId id="1603" r:id="rId76"/>
    <p:sldId id="1604" r:id="rId77"/>
    <p:sldId id="1605" r:id="rId78"/>
    <p:sldId id="1606" r:id="rId79"/>
    <p:sldId id="1607" r:id="rId80"/>
    <p:sldId id="1608" r:id="rId81"/>
    <p:sldId id="1609" r:id="rId82"/>
    <p:sldId id="1610" r:id="rId83"/>
    <p:sldId id="1611" r:id="rId84"/>
    <p:sldId id="1612" r:id="rId85"/>
    <p:sldId id="1613" r:id="rId86"/>
    <p:sldId id="1614" r:id="rId87"/>
    <p:sldId id="1615" r:id="rId88"/>
    <p:sldId id="1616" r:id="rId89"/>
    <p:sldId id="1617" r:id="rId90"/>
    <p:sldId id="1625" r:id="rId91"/>
    <p:sldId id="1626" r:id="rId92"/>
    <p:sldId id="1678" r:id="rId93"/>
    <p:sldId id="1627" r:id="rId94"/>
    <p:sldId id="1628" r:id="rId95"/>
    <p:sldId id="1629" r:id="rId96"/>
    <p:sldId id="1630" r:id="rId97"/>
    <p:sldId id="1631" r:id="rId98"/>
    <p:sldId id="1632" r:id="rId99"/>
    <p:sldId id="1665" r:id="rId100"/>
    <p:sldId id="1666" r:id="rId101"/>
    <p:sldId id="1680" r:id="rId102"/>
    <p:sldId id="1690" r:id="rId103"/>
    <p:sldId id="1668" r:id="rId104"/>
    <p:sldId id="1670" r:id="rId105"/>
    <p:sldId id="1671" r:id="rId106"/>
  </p:sldIdLst>
  <p:sldSz cx="9144000" cy="6858000" type="screen4x3"/>
  <p:notesSz cx="8686800" cy="6400800"/>
  <p:defaultTextStyle>
    <a:defPPr>
      <a:defRPr lang="de-CH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3DF5"/>
    <a:srgbClr val="7DC7FF"/>
    <a:srgbClr val="C1E4FF"/>
    <a:srgbClr val="1D00FF"/>
    <a:srgbClr val="0206A2"/>
    <a:srgbClr val="FFA3A3"/>
    <a:srgbClr val="010491"/>
    <a:srgbClr val="0A8AB2"/>
    <a:srgbClr val="5757FF"/>
    <a:srgbClr val="020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98577" autoAdjust="0"/>
  </p:normalViewPr>
  <p:slideViewPr>
    <p:cSldViewPr snapToGrid="0">
      <p:cViewPr varScale="1">
        <p:scale>
          <a:sx n="90" d="100"/>
          <a:sy n="90" d="100"/>
        </p:scale>
        <p:origin x="-80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11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printerSettings" Target="printerSettings/printerSettings1.bin"/><Relationship Id="rId109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viewProps" Target="viewProp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theme" Target="theme/theme1.xml"/><Relationship Id="rId11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7655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527" tIns="40762" rIns="81527" bIns="40762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919663" y="0"/>
            <a:ext cx="37655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527" tIns="40762" rIns="81527" bIns="40762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41613" y="479425"/>
            <a:ext cx="3203575" cy="2403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8363" y="3040063"/>
            <a:ext cx="6950075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527" tIns="40762" rIns="81527" bIns="407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smtClean="0"/>
              <a:t>Click to edit Master text styles</a:t>
            </a:r>
          </a:p>
          <a:p>
            <a:pPr lvl="1"/>
            <a:r>
              <a:rPr lang="de-CH" noProof="0" smtClean="0"/>
              <a:t>Second level</a:t>
            </a:r>
          </a:p>
          <a:p>
            <a:pPr lvl="2"/>
            <a:r>
              <a:rPr lang="de-CH" noProof="0" smtClean="0"/>
              <a:t>Third level</a:t>
            </a:r>
          </a:p>
          <a:p>
            <a:pPr lvl="3"/>
            <a:r>
              <a:rPr lang="de-CH" noProof="0" smtClean="0"/>
              <a:t>Fourth level</a:t>
            </a:r>
          </a:p>
          <a:p>
            <a:pPr lvl="4"/>
            <a:r>
              <a:rPr lang="de-CH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080125"/>
            <a:ext cx="376555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527" tIns="40762" rIns="81527" bIns="40762" numCol="1" anchor="b" anchorCtr="0" compatLnSpc="1">
            <a:prstTxWarp prst="textNoShape">
              <a:avLst/>
            </a:prstTxWarp>
          </a:bodyPr>
          <a:lstStyle>
            <a:lvl1pPr>
              <a:defRPr sz="11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919663" y="6080125"/>
            <a:ext cx="376555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527" tIns="40762" rIns="81527" bIns="40762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29078F0-98D4-4DEF-B50C-2F02DF3E76F3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798368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9pPr>
          </a:lstStyle>
          <a:p>
            <a:pPr>
              <a:defRPr/>
            </a:pPr>
            <a:fld id="{2B0EAD1F-DC77-4539-BB90-B43F0E0267D0}" type="slidenum">
              <a:rPr lang="en-GB" sz="1200" smtClean="0"/>
              <a:pPr>
                <a:defRPr/>
              </a:pPr>
              <a:t>2</a:t>
            </a:fld>
            <a:endParaRPr lang="en-GB" sz="1200" smtClean="0"/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buFontTx/>
              <a:buChar char="•"/>
            </a:pPr>
            <a:endParaRPr lang="en-GB" sz="2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620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1pPr>
            <a:lvl2pPr marL="752617" indent="-289468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2pPr>
            <a:lvl3pPr marL="115787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3pPr>
            <a:lvl4pPr marL="162102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4pPr>
            <a:lvl5pPr marL="2084170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5pPr>
            <a:lvl6pPr marL="254731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6pPr>
            <a:lvl7pPr marL="301046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7pPr>
            <a:lvl8pPr marL="347361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8pPr>
            <a:lvl9pPr marL="393676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9pPr>
          </a:lstStyle>
          <a:p>
            <a:pPr>
              <a:defRPr/>
            </a:pPr>
            <a:fld id="{0337854B-B307-49C3-B598-E80A4CB2C833}" type="slidenum">
              <a:rPr lang="en-GB" sz="1200"/>
              <a:pPr>
                <a:defRPr/>
              </a:pPr>
              <a:t>12</a:t>
            </a:fld>
            <a:endParaRPr lang="en-GB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0977" indent="-230977" eaLnBrk="1" hangingPunct="1">
              <a:buFontTx/>
              <a:buChar char="•"/>
            </a:pP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1167456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1pPr>
            <a:lvl2pPr marL="752617" indent="-289468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2pPr>
            <a:lvl3pPr marL="115787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3pPr>
            <a:lvl4pPr marL="162102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4pPr>
            <a:lvl5pPr marL="2084170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5pPr>
            <a:lvl6pPr marL="254731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6pPr>
            <a:lvl7pPr marL="301046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7pPr>
            <a:lvl8pPr marL="347361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8pPr>
            <a:lvl9pPr marL="393676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9pPr>
          </a:lstStyle>
          <a:p>
            <a:pPr>
              <a:defRPr/>
            </a:pPr>
            <a:fld id="{0337854B-B307-49C3-B598-E80A4CB2C833}" type="slidenum">
              <a:rPr lang="en-GB" sz="1200"/>
              <a:pPr>
                <a:defRPr/>
              </a:pPr>
              <a:t>13</a:t>
            </a:fld>
            <a:endParaRPr lang="en-GB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0977" indent="-230977" eaLnBrk="1" hangingPunct="1">
              <a:buFontTx/>
              <a:buChar char="•"/>
            </a:pP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1970232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1pPr>
            <a:lvl2pPr marL="752617" indent="-289468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2pPr>
            <a:lvl3pPr marL="115787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3pPr>
            <a:lvl4pPr marL="162102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4pPr>
            <a:lvl5pPr marL="2084170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5pPr>
            <a:lvl6pPr marL="254731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6pPr>
            <a:lvl7pPr marL="301046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7pPr>
            <a:lvl8pPr marL="347361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8pPr>
            <a:lvl9pPr marL="393676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9pPr>
          </a:lstStyle>
          <a:p>
            <a:pPr>
              <a:defRPr/>
            </a:pPr>
            <a:fld id="{0337854B-B307-49C3-B598-E80A4CB2C833}" type="slidenum">
              <a:rPr lang="en-GB" sz="1200"/>
              <a:pPr>
                <a:defRPr/>
              </a:pPr>
              <a:t>14</a:t>
            </a:fld>
            <a:endParaRPr lang="en-GB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0977" indent="-230977" eaLnBrk="1" hangingPunct="1">
              <a:buFontTx/>
              <a:buChar char="•"/>
            </a:pP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2399442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1pPr>
            <a:lvl2pPr marL="752617" indent="-289468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2pPr>
            <a:lvl3pPr marL="115787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3pPr>
            <a:lvl4pPr marL="162102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4pPr>
            <a:lvl5pPr marL="2084170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5pPr>
            <a:lvl6pPr marL="254731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6pPr>
            <a:lvl7pPr marL="301046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7pPr>
            <a:lvl8pPr marL="347361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8pPr>
            <a:lvl9pPr marL="393676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9pPr>
          </a:lstStyle>
          <a:p>
            <a:pPr>
              <a:defRPr/>
            </a:pPr>
            <a:fld id="{0337854B-B307-49C3-B598-E80A4CB2C833}" type="slidenum">
              <a:rPr lang="en-GB" sz="1200"/>
              <a:pPr>
                <a:defRPr/>
              </a:pPr>
              <a:t>15</a:t>
            </a:fld>
            <a:endParaRPr lang="en-GB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0977" indent="-230977" eaLnBrk="1" hangingPunct="1">
              <a:buFontTx/>
              <a:buChar char="•"/>
            </a:pP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3977311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1pPr>
            <a:lvl2pPr marL="752617" indent="-289468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2pPr>
            <a:lvl3pPr marL="115787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3pPr>
            <a:lvl4pPr marL="162102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4pPr>
            <a:lvl5pPr marL="2084170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5pPr>
            <a:lvl6pPr marL="254731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6pPr>
            <a:lvl7pPr marL="301046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7pPr>
            <a:lvl8pPr marL="347361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8pPr>
            <a:lvl9pPr marL="393676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9pPr>
          </a:lstStyle>
          <a:p>
            <a:pPr>
              <a:defRPr/>
            </a:pPr>
            <a:fld id="{0337854B-B307-49C3-B598-E80A4CB2C833}" type="slidenum">
              <a:rPr lang="en-GB" sz="1200"/>
              <a:pPr>
                <a:defRPr/>
              </a:pPr>
              <a:t>16</a:t>
            </a:fld>
            <a:endParaRPr lang="en-GB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0977" indent="-230977" eaLnBrk="1" hangingPunct="1">
              <a:buFontTx/>
              <a:buChar char="•"/>
            </a:pP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3564624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17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313684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9pPr>
          </a:lstStyle>
          <a:p>
            <a:pPr>
              <a:defRPr/>
            </a:pPr>
            <a:fld id="{2B0EAD1F-DC77-4539-BB90-B43F0E0267D0}" type="slidenum">
              <a:rPr lang="en-GB" sz="1200" smtClean="0"/>
              <a:pPr>
                <a:defRPr/>
              </a:pPr>
              <a:t>18</a:t>
            </a:fld>
            <a:endParaRPr lang="en-GB" sz="1200" smtClean="0"/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buFontTx/>
              <a:buChar char="•"/>
            </a:pPr>
            <a:endParaRPr lang="en-GB" sz="2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030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1pPr>
            <a:lvl2pPr marL="752617" indent="-289468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2pPr>
            <a:lvl3pPr marL="115787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3pPr>
            <a:lvl4pPr marL="162102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4pPr>
            <a:lvl5pPr marL="2084170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5pPr>
            <a:lvl6pPr marL="254731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6pPr>
            <a:lvl7pPr marL="301046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7pPr>
            <a:lvl8pPr marL="347361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8pPr>
            <a:lvl9pPr marL="393676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9pPr>
          </a:lstStyle>
          <a:p>
            <a:pPr>
              <a:defRPr/>
            </a:pPr>
            <a:fld id="{0337854B-B307-49C3-B598-E80A4CB2C833}" type="slidenum">
              <a:rPr lang="en-GB" sz="1200"/>
              <a:pPr>
                <a:defRPr/>
              </a:pPr>
              <a:t>19</a:t>
            </a:fld>
            <a:endParaRPr lang="en-GB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0977" indent="-230977" eaLnBrk="1" hangingPunct="1">
              <a:buFontTx/>
              <a:buChar char="•"/>
            </a:pP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852540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1pPr>
            <a:lvl2pPr marL="752617" indent="-289468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2pPr>
            <a:lvl3pPr marL="115787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3pPr>
            <a:lvl4pPr marL="162102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4pPr>
            <a:lvl5pPr marL="2084170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5pPr>
            <a:lvl6pPr marL="254731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6pPr>
            <a:lvl7pPr marL="301046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7pPr>
            <a:lvl8pPr marL="347361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8pPr>
            <a:lvl9pPr marL="393676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9pPr>
          </a:lstStyle>
          <a:p>
            <a:pPr>
              <a:defRPr/>
            </a:pPr>
            <a:fld id="{0337854B-B307-49C3-B598-E80A4CB2C833}" type="slidenum">
              <a:rPr lang="en-GB" sz="1200"/>
              <a:pPr>
                <a:defRPr/>
              </a:pPr>
              <a:t>20</a:t>
            </a:fld>
            <a:endParaRPr lang="en-GB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0977" indent="-230977" eaLnBrk="1" hangingPunct="1">
              <a:buFontTx/>
              <a:buChar char="•"/>
            </a:pP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40931580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1pPr>
            <a:lvl2pPr marL="752617" indent="-289468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2pPr>
            <a:lvl3pPr marL="115787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3pPr>
            <a:lvl4pPr marL="162102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4pPr>
            <a:lvl5pPr marL="2084170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5pPr>
            <a:lvl6pPr marL="254731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6pPr>
            <a:lvl7pPr marL="301046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7pPr>
            <a:lvl8pPr marL="347361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8pPr>
            <a:lvl9pPr marL="393676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9pPr>
          </a:lstStyle>
          <a:p>
            <a:pPr>
              <a:defRPr/>
            </a:pPr>
            <a:fld id="{0337854B-B307-49C3-B598-E80A4CB2C833}" type="slidenum">
              <a:rPr lang="en-GB" sz="1200"/>
              <a:pPr>
                <a:defRPr/>
              </a:pPr>
              <a:t>21</a:t>
            </a:fld>
            <a:endParaRPr lang="en-GB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0977" indent="-230977" eaLnBrk="1" hangingPunct="1">
              <a:buFontTx/>
              <a:buChar char="•"/>
            </a:pP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2249189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9pPr>
          </a:lstStyle>
          <a:p>
            <a:pPr>
              <a:defRPr/>
            </a:pPr>
            <a:fld id="{2B0EAD1F-DC77-4539-BB90-B43F0E0267D0}" type="slidenum">
              <a:rPr lang="en-GB" sz="1200" smtClean="0"/>
              <a:pPr>
                <a:defRPr/>
              </a:pPr>
              <a:t>3</a:t>
            </a:fld>
            <a:endParaRPr lang="en-GB" sz="1200" smtClean="0"/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buFontTx/>
              <a:buChar char="•"/>
            </a:pPr>
            <a:endParaRPr lang="en-GB" sz="2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1020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1pPr>
            <a:lvl2pPr marL="752617" indent="-289468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2pPr>
            <a:lvl3pPr marL="115787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3pPr>
            <a:lvl4pPr marL="162102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4pPr>
            <a:lvl5pPr marL="2084170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5pPr>
            <a:lvl6pPr marL="254731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6pPr>
            <a:lvl7pPr marL="301046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7pPr>
            <a:lvl8pPr marL="347361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8pPr>
            <a:lvl9pPr marL="393676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9pPr>
          </a:lstStyle>
          <a:p>
            <a:pPr>
              <a:defRPr/>
            </a:pPr>
            <a:fld id="{0337854B-B307-49C3-B598-E80A4CB2C833}" type="slidenum">
              <a:rPr lang="en-GB" sz="1200"/>
              <a:pPr>
                <a:defRPr/>
              </a:pPr>
              <a:t>22</a:t>
            </a:fld>
            <a:endParaRPr lang="en-GB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0977" indent="-230977" eaLnBrk="1" hangingPunct="1">
              <a:buFontTx/>
              <a:buChar char="•"/>
            </a:pP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15144756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1pPr>
            <a:lvl2pPr marL="752617" indent="-289468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2pPr>
            <a:lvl3pPr marL="115787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3pPr>
            <a:lvl4pPr marL="162102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4pPr>
            <a:lvl5pPr marL="2084170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5pPr>
            <a:lvl6pPr marL="254731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6pPr>
            <a:lvl7pPr marL="301046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7pPr>
            <a:lvl8pPr marL="347361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8pPr>
            <a:lvl9pPr marL="393676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9pPr>
          </a:lstStyle>
          <a:p>
            <a:pPr>
              <a:defRPr/>
            </a:pPr>
            <a:fld id="{0337854B-B307-49C3-B598-E80A4CB2C833}" type="slidenum">
              <a:rPr lang="en-GB" sz="1200"/>
              <a:pPr>
                <a:defRPr/>
              </a:pPr>
              <a:t>23</a:t>
            </a:fld>
            <a:endParaRPr lang="en-GB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0977" indent="-230977" eaLnBrk="1" hangingPunct="1">
              <a:buFontTx/>
              <a:buChar char="•"/>
            </a:pP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26124459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1pPr>
            <a:lvl2pPr marL="752617" indent="-289468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2pPr>
            <a:lvl3pPr marL="115787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3pPr>
            <a:lvl4pPr marL="162102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4pPr>
            <a:lvl5pPr marL="2084170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5pPr>
            <a:lvl6pPr marL="254731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6pPr>
            <a:lvl7pPr marL="301046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7pPr>
            <a:lvl8pPr marL="347361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8pPr>
            <a:lvl9pPr marL="393676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9pPr>
          </a:lstStyle>
          <a:p>
            <a:pPr>
              <a:defRPr/>
            </a:pPr>
            <a:fld id="{0337854B-B307-49C3-B598-E80A4CB2C833}" type="slidenum">
              <a:rPr lang="en-GB" sz="1200"/>
              <a:pPr>
                <a:defRPr/>
              </a:pPr>
              <a:t>24</a:t>
            </a:fld>
            <a:endParaRPr lang="en-GB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0977" indent="-230977" eaLnBrk="1" hangingPunct="1">
              <a:buFontTx/>
              <a:buChar char="•"/>
            </a:pP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3846829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1pPr>
            <a:lvl2pPr marL="752617" indent="-289468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2pPr>
            <a:lvl3pPr marL="115787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3pPr>
            <a:lvl4pPr marL="162102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4pPr>
            <a:lvl5pPr marL="2084170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5pPr>
            <a:lvl6pPr marL="254731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6pPr>
            <a:lvl7pPr marL="301046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7pPr>
            <a:lvl8pPr marL="347361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8pPr>
            <a:lvl9pPr marL="393676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9pPr>
          </a:lstStyle>
          <a:p>
            <a:pPr>
              <a:defRPr/>
            </a:pPr>
            <a:fld id="{0337854B-B307-49C3-B598-E80A4CB2C833}" type="slidenum">
              <a:rPr lang="en-GB" sz="1200"/>
              <a:pPr>
                <a:defRPr/>
              </a:pPr>
              <a:t>25</a:t>
            </a:fld>
            <a:endParaRPr lang="en-GB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0977" indent="-230977" eaLnBrk="1" hangingPunct="1">
              <a:buFontTx/>
              <a:buChar char="•"/>
            </a:pP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32751937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1pPr>
            <a:lvl2pPr marL="752617" indent="-289468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2pPr>
            <a:lvl3pPr marL="115787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3pPr>
            <a:lvl4pPr marL="162102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4pPr>
            <a:lvl5pPr marL="2084170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5pPr>
            <a:lvl6pPr marL="254731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6pPr>
            <a:lvl7pPr marL="301046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7pPr>
            <a:lvl8pPr marL="347361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8pPr>
            <a:lvl9pPr marL="393676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9pPr>
          </a:lstStyle>
          <a:p>
            <a:pPr>
              <a:defRPr/>
            </a:pPr>
            <a:fld id="{0337854B-B307-49C3-B598-E80A4CB2C833}" type="slidenum">
              <a:rPr lang="en-GB" sz="1200"/>
              <a:pPr>
                <a:defRPr/>
              </a:pPr>
              <a:t>26</a:t>
            </a:fld>
            <a:endParaRPr lang="en-GB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0977" indent="-230977" eaLnBrk="1" hangingPunct="1">
              <a:buFontTx/>
              <a:buChar char="•"/>
            </a:pP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10161555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27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062857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29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917828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30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734663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31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43933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32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99043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9017189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33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19704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34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49425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35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003946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36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670511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37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430868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38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3320550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39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5908696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9pPr>
          </a:lstStyle>
          <a:p>
            <a:pPr>
              <a:defRPr/>
            </a:pPr>
            <a:fld id="{2B0EAD1F-DC77-4539-BB90-B43F0E0267D0}" type="slidenum">
              <a:rPr lang="en-GB" sz="1200" smtClean="0"/>
              <a:pPr>
                <a:defRPr/>
              </a:pPr>
              <a:t>41</a:t>
            </a:fld>
            <a:endParaRPr lang="en-GB" sz="1200" smtClean="0"/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buFontTx/>
              <a:buChar char="•"/>
            </a:pPr>
            <a:endParaRPr lang="en-GB" sz="2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874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42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00364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9pPr>
          </a:lstStyle>
          <a:p>
            <a:pPr>
              <a:defRPr/>
            </a:pPr>
            <a:fld id="{2B0EAD1F-DC77-4539-BB90-B43F0E0267D0}" type="slidenum">
              <a:rPr lang="en-GB" sz="1200" smtClean="0"/>
              <a:pPr>
                <a:defRPr/>
              </a:pPr>
              <a:t>43</a:t>
            </a:fld>
            <a:endParaRPr lang="en-GB" sz="1200" smtClean="0"/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buFontTx/>
              <a:buChar char="•"/>
            </a:pPr>
            <a:endParaRPr lang="en-GB" sz="2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756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3222887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9pPr>
          </a:lstStyle>
          <a:p>
            <a:pPr>
              <a:defRPr/>
            </a:pPr>
            <a:fld id="{2B0EAD1F-DC77-4539-BB90-B43F0E0267D0}" type="slidenum">
              <a:rPr lang="en-GB" sz="1200" smtClean="0"/>
              <a:pPr>
                <a:defRPr/>
              </a:pPr>
              <a:t>44</a:t>
            </a:fld>
            <a:endParaRPr lang="en-GB" sz="1200" smtClean="0"/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buFontTx/>
              <a:buChar char="•"/>
            </a:pPr>
            <a:endParaRPr lang="en-GB" sz="2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3733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9pPr>
          </a:lstStyle>
          <a:p>
            <a:pPr>
              <a:defRPr/>
            </a:pPr>
            <a:fld id="{2B0EAD1F-DC77-4539-BB90-B43F0E0267D0}" type="slidenum">
              <a:rPr lang="en-GB" sz="1200" smtClean="0"/>
              <a:pPr>
                <a:defRPr/>
              </a:pPr>
              <a:t>45</a:t>
            </a:fld>
            <a:endParaRPr lang="en-GB" sz="1200" smtClean="0"/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buFontTx/>
              <a:buChar char="•"/>
            </a:pPr>
            <a:endParaRPr lang="en-GB" sz="2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2983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9pPr>
          </a:lstStyle>
          <a:p>
            <a:pPr>
              <a:defRPr/>
            </a:pPr>
            <a:fld id="{2B0EAD1F-DC77-4539-BB90-B43F0E0267D0}" type="slidenum">
              <a:rPr lang="en-GB" sz="1200" smtClean="0"/>
              <a:pPr>
                <a:defRPr/>
              </a:pPr>
              <a:t>46</a:t>
            </a:fld>
            <a:endParaRPr lang="en-GB" sz="1200" smtClean="0"/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buFontTx/>
              <a:buChar char="•"/>
            </a:pPr>
            <a:endParaRPr lang="en-GB" sz="2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5741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9pPr>
          </a:lstStyle>
          <a:p>
            <a:pPr>
              <a:defRPr/>
            </a:pPr>
            <a:fld id="{2B0EAD1F-DC77-4539-BB90-B43F0E0267D0}" type="slidenum">
              <a:rPr lang="en-GB" sz="1200" smtClean="0"/>
              <a:pPr>
                <a:defRPr/>
              </a:pPr>
              <a:t>47</a:t>
            </a:fld>
            <a:endParaRPr lang="en-GB" sz="1200" smtClean="0"/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buFontTx/>
              <a:buChar char="•"/>
            </a:pPr>
            <a:endParaRPr lang="en-GB" sz="2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8748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" charset="0"/>
              </a:defRPr>
            </a:lvl9pPr>
          </a:lstStyle>
          <a:p>
            <a:pPr>
              <a:defRPr/>
            </a:pPr>
            <a:fld id="{2B0EAD1F-DC77-4539-BB90-B43F0E0267D0}" type="slidenum">
              <a:rPr lang="en-GB" sz="1200" smtClean="0"/>
              <a:pPr>
                <a:defRPr/>
              </a:pPr>
              <a:t>48</a:t>
            </a:fld>
            <a:endParaRPr lang="en-GB" sz="1200" smtClean="0"/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buFontTx/>
              <a:buChar char="•"/>
            </a:pPr>
            <a:endParaRPr lang="en-GB" sz="20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7807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52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232008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53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9380997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54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1544206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55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826936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57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49426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2750188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58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1190666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59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0758944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60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45503730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61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78284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62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068074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63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8055745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64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9703834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65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4435135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66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58267823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67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942930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1pPr>
            <a:lvl2pPr marL="752617" indent="-289468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2pPr>
            <a:lvl3pPr marL="115787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3pPr>
            <a:lvl4pPr marL="162102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4pPr>
            <a:lvl5pPr marL="2084170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5pPr>
            <a:lvl6pPr marL="254731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6pPr>
            <a:lvl7pPr marL="301046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7pPr>
            <a:lvl8pPr marL="347361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8pPr>
            <a:lvl9pPr marL="393676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9pPr>
          </a:lstStyle>
          <a:p>
            <a:pPr>
              <a:defRPr/>
            </a:pPr>
            <a:fld id="{0337854B-B307-49C3-B598-E80A4CB2C833}" type="slidenum">
              <a:rPr lang="en-GB" sz="1200"/>
              <a:pPr>
                <a:defRPr/>
              </a:pPr>
              <a:t>7</a:t>
            </a:fld>
            <a:endParaRPr lang="en-GB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0977" indent="-230977" eaLnBrk="1" hangingPunct="1">
              <a:buFontTx/>
              <a:buChar char="•"/>
            </a:pP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198784466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68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78342031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69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76210658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70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27516699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71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39363238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74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3233832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75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93248554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76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25384438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77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7703865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78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1950653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79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705527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1pPr>
            <a:lvl2pPr marL="752617" indent="-289468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2pPr>
            <a:lvl3pPr marL="115787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3pPr>
            <a:lvl4pPr marL="162102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4pPr>
            <a:lvl5pPr marL="2084170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5pPr>
            <a:lvl6pPr marL="254731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6pPr>
            <a:lvl7pPr marL="301046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7pPr>
            <a:lvl8pPr marL="347361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8pPr>
            <a:lvl9pPr marL="393676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9pPr>
          </a:lstStyle>
          <a:p>
            <a:pPr>
              <a:defRPr/>
            </a:pPr>
            <a:fld id="{0337854B-B307-49C3-B598-E80A4CB2C833}" type="slidenum">
              <a:rPr lang="en-GB" sz="1200"/>
              <a:pPr>
                <a:defRPr/>
              </a:pPr>
              <a:t>8</a:t>
            </a:fld>
            <a:endParaRPr lang="en-GB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0977" indent="-230977" eaLnBrk="1" hangingPunct="1">
              <a:buFontTx/>
              <a:buChar char="•"/>
            </a:pP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392994638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80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1582623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81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14182789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82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7124033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83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40484127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84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1571839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85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73126486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86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3105623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87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5221059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88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4160842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89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87323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1pPr>
            <a:lvl2pPr marL="752617" indent="-289468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2pPr>
            <a:lvl3pPr marL="115787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3pPr>
            <a:lvl4pPr marL="162102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4pPr>
            <a:lvl5pPr marL="2084170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5pPr>
            <a:lvl6pPr marL="254731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6pPr>
            <a:lvl7pPr marL="301046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7pPr>
            <a:lvl8pPr marL="347361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8pPr>
            <a:lvl9pPr marL="393676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9pPr>
          </a:lstStyle>
          <a:p>
            <a:pPr>
              <a:defRPr/>
            </a:pPr>
            <a:fld id="{0337854B-B307-49C3-B598-E80A4CB2C833}" type="slidenum">
              <a:rPr lang="en-GB" sz="1200"/>
              <a:pPr>
                <a:defRPr/>
              </a:pPr>
              <a:t>9</a:t>
            </a:fld>
            <a:endParaRPr lang="en-GB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0977" indent="-230977" eaLnBrk="1" hangingPunct="1">
              <a:buFontTx/>
              <a:buChar char="•"/>
            </a:pP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256938841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730625C-C529-4887-A8CF-E9B6019FB4C0}" type="slidenum">
              <a:rPr lang="en-GB" altLang="en-US"/>
              <a:pPr>
                <a:spcBef>
                  <a:spcPct val="0"/>
                </a:spcBef>
              </a:pPr>
              <a:t>90</a:t>
            </a:fld>
            <a:endParaRPr lang="en-GB" altLang="en-US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buFontTx/>
              <a:buChar char="•"/>
            </a:pPr>
            <a:endParaRPr lang="en-GB" altLang="de-DE" sz="20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51439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9078F0-98D4-4DEF-B50C-2F02DF3E76F3}" type="slidenum">
              <a:rPr lang="de-CH" smtClean="0"/>
              <a:pPr>
                <a:defRPr/>
              </a:pPr>
              <a:t>95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7809382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9191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AB9B3E-E816-41AA-B88D-9FBA7900D878}" type="slidenum">
              <a:rPr lang="en-US" sz="1200"/>
              <a:pPr eaLnBrk="1" hangingPunct="1"/>
              <a:t>101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359919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1pPr>
            <a:lvl2pPr marL="752617" indent="-289468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2pPr>
            <a:lvl3pPr marL="115787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3pPr>
            <a:lvl4pPr marL="1621022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4pPr>
            <a:lvl5pPr marL="2084170" indent="-231575" eaLnBrk="0" hangingPunct="0">
              <a:defRPr sz="2500">
                <a:solidFill>
                  <a:schemeClr val="tx1"/>
                </a:solidFill>
                <a:latin typeface="Times" pitchFamily="8" charset="0"/>
              </a:defRPr>
            </a:lvl5pPr>
            <a:lvl6pPr marL="254731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6pPr>
            <a:lvl7pPr marL="3010469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7pPr>
            <a:lvl8pPr marL="347361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8pPr>
            <a:lvl9pPr marL="3936767" indent="-2315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8" charset="0"/>
              </a:defRPr>
            </a:lvl9pPr>
          </a:lstStyle>
          <a:p>
            <a:pPr>
              <a:defRPr/>
            </a:pPr>
            <a:fld id="{0337854B-B307-49C3-B598-E80A4CB2C833}" type="slidenum">
              <a:rPr lang="en-GB" sz="1200"/>
              <a:pPr>
                <a:defRPr/>
              </a:pPr>
              <a:t>11</a:t>
            </a:fld>
            <a:endParaRPr lang="en-GB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0977" indent="-230977" eaLnBrk="1" hangingPunct="1">
              <a:buFontTx/>
              <a:buChar char="•"/>
            </a:pP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4006635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3457" y="1269243"/>
            <a:ext cx="7424382" cy="1937982"/>
          </a:xfrm>
        </p:spPr>
        <p:txBody>
          <a:bodyPr/>
          <a:lstStyle>
            <a:lvl1pPr algn="r">
              <a:defRPr sz="4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2928" y="3886200"/>
            <a:ext cx="6400800" cy="1752600"/>
          </a:xfrm>
        </p:spPr>
        <p:txBody>
          <a:bodyPr/>
          <a:lstStyle>
            <a:lvl1pPr marL="0" indent="0" algn="r">
              <a:buNone/>
              <a:defRPr sz="28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51376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94678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7816" y="162162"/>
            <a:ext cx="8537575" cy="655638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11429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3251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65113" y="124584"/>
            <a:ext cx="8537575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 smtClean="0"/>
              <a:t>Click to edit Master title style</a:t>
            </a:r>
          </a:p>
        </p:txBody>
      </p:sp>
      <p:sp>
        <p:nvSpPr>
          <p:cNvPr id="4102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9400" y="1633538"/>
            <a:ext cx="8523288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</a:t>
            </a:r>
            <a:r>
              <a:rPr lang="de-CH" dirty="0" err="1" smtClean="0"/>
              <a:t>text</a:t>
            </a:r>
            <a:r>
              <a:rPr lang="de-CH" dirty="0" smtClean="0"/>
              <a:t> </a:t>
            </a:r>
            <a:r>
              <a:rPr lang="de-CH" dirty="0" err="1" smtClean="0"/>
              <a:t>styles</a:t>
            </a:r>
            <a:endParaRPr lang="de-CH" dirty="0" smtClean="0"/>
          </a:p>
          <a:p>
            <a:pPr lvl="1"/>
            <a:r>
              <a:rPr lang="de-CH" dirty="0" smtClean="0"/>
              <a:t>Second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2"/>
            <a:r>
              <a:rPr lang="de-CH" dirty="0" smtClean="0"/>
              <a:t>Third </a:t>
            </a:r>
            <a:r>
              <a:rPr lang="de-CH" dirty="0" err="1" smtClean="0"/>
              <a:t>level</a:t>
            </a:r>
            <a:endParaRPr lang="de-CH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0" r:id="rId1"/>
    <p:sldLayoutId id="2147484671" r:id="rId2"/>
    <p:sldLayoutId id="2147484674" r:id="rId3"/>
    <p:sldLayoutId id="2147484675" r:id="rId4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0">
          <a:solidFill>
            <a:schemeClr val="bg1">
              <a:lumMod val="65000"/>
            </a:schemeClr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B78F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B78F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B78F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B78F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0B78FD"/>
          </a:solidFill>
          <a:latin typeface="ETH Light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0B78FD"/>
          </a:solidFill>
          <a:latin typeface="ETH Light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0B78FD"/>
          </a:solidFill>
          <a:latin typeface="ETH Light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0B78FD"/>
          </a:solidFill>
          <a:latin typeface="ETH Light" pitchFamily="2" charset="0"/>
        </a:defRPr>
      </a:lvl9pPr>
    </p:titleStyle>
    <p:bodyStyle>
      <a:lvl1pPr marL="0" indent="0" algn="r" rtl="0" eaLnBrk="0" fontAlgn="base" hangingPunct="0">
        <a:spcBef>
          <a:spcPct val="20000"/>
        </a:spcBef>
        <a:spcAft>
          <a:spcPct val="0"/>
        </a:spcAft>
        <a:buNone/>
        <a:defRPr sz="2400" b="0" i="1" baseline="0">
          <a:solidFill>
            <a:schemeClr val="bg1">
              <a:lumMod val="6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457200" indent="0" algn="r" rtl="0" eaLnBrk="0" fontAlgn="base" hangingPunct="0">
        <a:spcBef>
          <a:spcPct val="20000"/>
        </a:spcBef>
        <a:spcAft>
          <a:spcPct val="0"/>
        </a:spcAft>
        <a:buNone/>
        <a:defRPr sz="2000" b="0" i="1" baseline="0">
          <a:solidFill>
            <a:schemeClr val="bg1">
              <a:lumMod val="65000"/>
            </a:schemeClr>
          </a:solidFill>
          <a:latin typeface="Calibri Light" panose="020F0302020204030204" pitchFamily="34" charset="0"/>
          <a:cs typeface="Calibri Light" panose="020F0302020204030204" pitchFamily="34" charset="0"/>
        </a:defRPr>
      </a:lvl2pPr>
      <a:lvl3pPr marL="914400" indent="0" algn="r" rtl="0" eaLnBrk="0" fontAlgn="base" hangingPunct="0">
        <a:spcBef>
          <a:spcPct val="20000"/>
        </a:spcBef>
        <a:spcAft>
          <a:spcPct val="0"/>
        </a:spcAft>
        <a:buNone/>
        <a:defRPr sz="1600" b="0" i="1" baseline="0">
          <a:solidFill>
            <a:schemeClr val="bg1">
              <a:lumMod val="65000"/>
            </a:schemeClr>
          </a:solidFill>
          <a:latin typeface="Calibri Light" panose="020F0302020204030204" pitchFamily="34" charset="0"/>
          <a:cs typeface="Calibri Light" panose="020F03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6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7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png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21.png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22.png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23.png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5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8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1.png"/></Relationships>
</file>

<file path=ppt/slides/_rels/slide79.xml.rels><?xml version="1.0" encoding="UTF-8" standalone="yes"?>
<Relationships xmlns="http://schemas.openxmlformats.org/package/2006/relationships"><Relationship Id="rId5" Type="http://schemas.openxmlformats.org/officeDocument/2006/relationships/image" Target="../media/image100.pn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5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5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5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9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0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1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3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4.em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3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4.png"/><Relationship Id="rId3" Type="http://schemas.openxmlformats.org/officeDocument/2006/relationships/image" Target="../media/image9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5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20700" y="1330804"/>
            <a:ext cx="7777139" cy="1937982"/>
          </a:xfrm>
        </p:spPr>
        <p:txBody>
          <a:bodyPr/>
          <a:lstStyle/>
          <a:p>
            <a:r>
              <a:rPr lang="en-US" dirty="0" smtClean="0"/>
              <a:t>A plethora of uncertainty</a:t>
            </a:r>
            <a:endParaRPr lang="de-CH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type="subTitle" idx="1"/>
          </p:nvPr>
        </p:nvSpPr>
        <p:spPr>
          <a:xfrm>
            <a:off x="404446" y="3812458"/>
            <a:ext cx="7893393" cy="2873568"/>
          </a:xfrm>
        </p:spPr>
        <p:txBody>
          <a:bodyPr/>
          <a:lstStyle/>
          <a:p>
            <a:r>
              <a:rPr lang="en-US" i="0" dirty="0"/>
              <a:t>The challenge of evaluating models and constraining projections given abundant internal variability?</a:t>
            </a:r>
          </a:p>
          <a:p>
            <a:endParaRPr lang="en-US" b="0" i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000" b="0" i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Erich </a:t>
            </a:r>
            <a:r>
              <a:rPr lang="en-US" sz="2000" i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Fischer</a:t>
            </a:r>
            <a:r>
              <a:rPr lang="en-US" sz="2000" b="0" i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sz="2000" b="0" i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000" b="0" i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ETH Zurich, Switzerland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20700" y="1330804"/>
            <a:ext cx="7781368" cy="1950555"/>
            <a:chOff x="668655" y="1264222"/>
            <a:chExt cx="7569615" cy="1950555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668655" y="1264222"/>
              <a:ext cx="7569615" cy="3861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68655" y="3210916"/>
              <a:ext cx="7569615" cy="3861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1545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1" t="28746" r="19043" b="32293"/>
          <a:stretch/>
        </p:blipFill>
        <p:spPr>
          <a:xfrm>
            <a:off x="0" y="1602645"/>
            <a:ext cx="9144000" cy="4572002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7816" y="162162"/>
            <a:ext cx="8537575" cy="655638"/>
          </a:xfrm>
        </p:spPr>
        <p:txBody>
          <a:bodyPr/>
          <a:lstStyle/>
          <a:p>
            <a:r>
              <a:rPr lang="en-US" dirty="0" smtClean="0"/>
              <a:t>What if we had the perfect model?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417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26" y="1392075"/>
            <a:ext cx="8596871" cy="44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108700" y="6449614"/>
            <a:ext cx="2854325" cy="278736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r"/>
            <a:r>
              <a:rPr lang="en-US" sz="1400" dirty="0" smtClean="0"/>
              <a:t>Fischer and Knutti, 2012, </a:t>
            </a:r>
            <a:r>
              <a:rPr lang="en-US" sz="1400" i="1" dirty="0" smtClean="0"/>
              <a:t>Nature CC</a:t>
            </a:r>
            <a:endParaRPr lang="en-US" sz="1400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The </a:t>
            </a:r>
            <a:r>
              <a:rPr lang="de-CH" dirty="0" err="1"/>
              <a:t>hotter</a:t>
            </a:r>
            <a:r>
              <a:rPr lang="de-CH" dirty="0"/>
              <a:t>,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drier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air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732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>
            <a:spLocks noChangeArrowheads="1"/>
          </p:cNvSpPr>
          <p:nvPr/>
        </p:nvSpPr>
        <p:spPr bwMode="auto">
          <a:xfrm>
            <a:off x="1461479" y="2947079"/>
            <a:ext cx="6724512" cy="173664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3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Multi-</a:t>
            </a:r>
            <a:r>
              <a:rPr lang="en-US" sz="3200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variate</a:t>
            </a:r>
            <a:r>
              <a:rPr lang="en-US" sz="3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approaches may reveal impact-relevant changes that are more robust than widely recognized</a:t>
            </a:r>
            <a:endParaRPr lang="en-US" sz="3200" dirty="0">
              <a:solidFill>
                <a:schemeClr val="bg1"/>
              </a:solidFill>
              <a:latin typeface="Calibri Light" panose="020F0302020204030204" pitchFamily="34" charset="0"/>
              <a:cs typeface="Calibri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009292" y="2300748"/>
            <a:ext cx="41364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hangingPunct="0">
              <a:spcBef>
                <a:spcPts val="1000"/>
              </a:spcBef>
              <a:buClr>
                <a:schemeClr val="accent1">
                  <a:lumMod val="50000"/>
                </a:schemeClr>
              </a:buClr>
              <a:defRPr/>
            </a:pPr>
            <a:r>
              <a:rPr lang="de-CH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Take </a:t>
            </a:r>
            <a:r>
              <a:rPr lang="de-CH" sz="36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home</a:t>
            </a:r>
            <a:r>
              <a:rPr lang="de-CH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de-CH" sz="36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message</a:t>
            </a:r>
            <a:endParaRPr lang="de-CH" sz="3600" b="1" dirty="0" smtClean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02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633046" y="1488331"/>
            <a:ext cx="8036169" cy="462232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baseline="0">
                <a:solidFill>
                  <a:srgbClr val="0A8AB2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ts val="3600"/>
              </a:spcBef>
              <a:buNone/>
            </a:pPr>
            <a:r>
              <a:rPr lang="en-US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At local scale internal variability and the chaotic nature of weather will dominate for several decades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Models have well-known limitations and process-based evaluation is crucial … but challenging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en-US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Models show reasonably consistent changes in temperature and heavy rainfall extremes at continental to global scales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en-US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Accounting for internal variability and </a:t>
            </a:r>
            <a:r>
              <a:rPr lang="en-US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covariability</a:t>
            </a:r>
            <a:r>
              <a:rPr lang="en-US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is vital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7816" y="162162"/>
            <a:ext cx="8537575" cy="655638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172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536576" y="1310185"/>
            <a:ext cx="8102458" cy="489954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baseline="0">
                <a:solidFill>
                  <a:srgbClr val="0A8AB2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600" b="0" dirty="0" smtClean="0">
                <a:solidFill>
                  <a:schemeClr val="bg2"/>
                </a:solidFill>
              </a:rPr>
              <a:t>Fischer</a:t>
            </a:r>
            <a:r>
              <a:rPr lang="en-US" sz="1600" b="0" dirty="0">
                <a:solidFill>
                  <a:schemeClr val="bg2"/>
                </a:solidFill>
              </a:rPr>
              <a:t>, E.M., and R. </a:t>
            </a:r>
            <a:r>
              <a:rPr lang="en-US" sz="1600" b="0" dirty="0" err="1">
                <a:solidFill>
                  <a:schemeClr val="bg2"/>
                </a:solidFill>
              </a:rPr>
              <a:t>Knutti</a:t>
            </a:r>
            <a:r>
              <a:rPr lang="en-US" sz="1600" b="0" dirty="0">
                <a:solidFill>
                  <a:schemeClr val="bg2"/>
                </a:solidFill>
              </a:rPr>
              <a:t>, 2013: Robust joint projections for humidity and temperature extremes, </a:t>
            </a:r>
            <a:r>
              <a:rPr lang="en-US" sz="1600" b="0" i="1" dirty="0" smtClean="0">
                <a:solidFill>
                  <a:schemeClr val="bg2"/>
                </a:solidFill>
              </a:rPr>
              <a:t>Nature Climate </a:t>
            </a:r>
            <a:r>
              <a:rPr lang="en-US" sz="1600" b="0" i="1" dirty="0">
                <a:solidFill>
                  <a:schemeClr val="bg2"/>
                </a:solidFill>
              </a:rPr>
              <a:t>Change</a:t>
            </a:r>
            <a:r>
              <a:rPr lang="en-US" sz="1600" b="0" dirty="0">
                <a:solidFill>
                  <a:schemeClr val="bg2"/>
                </a:solidFill>
              </a:rPr>
              <a:t>, 3, 120-126, doi:10.1038/nclimate1682</a:t>
            </a:r>
            <a:r>
              <a:rPr lang="en-US" sz="1600" b="0" dirty="0" smtClean="0">
                <a:solidFill>
                  <a:schemeClr val="bg2"/>
                </a:solidFill>
              </a:rPr>
              <a:t>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600" b="0" dirty="0" smtClean="0">
                <a:solidFill>
                  <a:schemeClr val="bg2"/>
                </a:solidFill>
              </a:rPr>
              <a:t>Fischer</a:t>
            </a:r>
            <a:r>
              <a:rPr lang="en-US" sz="1600" b="0" dirty="0">
                <a:solidFill>
                  <a:schemeClr val="bg2"/>
                </a:solidFill>
              </a:rPr>
              <a:t>, E.M., U. </a:t>
            </a:r>
            <a:r>
              <a:rPr lang="en-US" sz="1600" b="0" dirty="0" err="1">
                <a:solidFill>
                  <a:schemeClr val="bg2"/>
                </a:solidFill>
              </a:rPr>
              <a:t>Beyerle</a:t>
            </a:r>
            <a:r>
              <a:rPr lang="en-US" sz="1600" b="0" dirty="0">
                <a:solidFill>
                  <a:schemeClr val="bg2"/>
                </a:solidFill>
              </a:rPr>
              <a:t> and R. </a:t>
            </a:r>
            <a:r>
              <a:rPr lang="en-US" sz="1600" b="0" dirty="0" err="1">
                <a:solidFill>
                  <a:schemeClr val="bg2"/>
                </a:solidFill>
              </a:rPr>
              <a:t>Knutti</a:t>
            </a:r>
            <a:r>
              <a:rPr lang="en-US" sz="1600" b="0" dirty="0">
                <a:solidFill>
                  <a:schemeClr val="bg2"/>
                </a:solidFill>
              </a:rPr>
              <a:t>, 2013: Robust spatially aggregated projections of climate extremes, </a:t>
            </a:r>
            <a:r>
              <a:rPr lang="en-US" sz="1600" b="0" i="1" dirty="0" smtClean="0">
                <a:solidFill>
                  <a:schemeClr val="bg2"/>
                </a:solidFill>
              </a:rPr>
              <a:t>Nature Climate Change</a:t>
            </a:r>
            <a:r>
              <a:rPr lang="en-US" sz="1600" b="0" dirty="0" smtClean="0">
                <a:solidFill>
                  <a:schemeClr val="bg2"/>
                </a:solidFill>
              </a:rPr>
              <a:t>, doi:10.1038/nclimate2051.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600" b="0" dirty="0" smtClean="0">
                <a:solidFill>
                  <a:schemeClr val="bg2"/>
                </a:solidFill>
              </a:rPr>
              <a:t>Fischer</a:t>
            </a:r>
            <a:r>
              <a:rPr lang="en-US" sz="1600" b="0" dirty="0">
                <a:solidFill>
                  <a:schemeClr val="bg2"/>
                </a:solidFill>
              </a:rPr>
              <a:t>, E.M., and R. Knutti, 2014: Detection of spatially aggregated changes in temperature and precipitation extremes, </a:t>
            </a:r>
            <a:r>
              <a:rPr lang="en-US" sz="1600" b="0" i="1" dirty="0" err="1">
                <a:solidFill>
                  <a:schemeClr val="bg2"/>
                </a:solidFill>
              </a:rPr>
              <a:t>Geophys</a:t>
            </a:r>
            <a:r>
              <a:rPr lang="en-US" sz="1600" b="0" i="1" dirty="0">
                <a:solidFill>
                  <a:schemeClr val="bg2"/>
                </a:solidFill>
              </a:rPr>
              <a:t>. Res. Lett., </a:t>
            </a:r>
            <a:r>
              <a:rPr lang="en-US" sz="1600" b="0" dirty="0" smtClean="0">
                <a:solidFill>
                  <a:schemeClr val="bg2"/>
                </a:solidFill>
              </a:rPr>
              <a:t>10.1002/2013GL058499.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600" b="0" dirty="0">
                <a:solidFill>
                  <a:schemeClr val="bg2"/>
                </a:solidFill>
              </a:rPr>
              <a:t>Fischer, E.M., J. </a:t>
            </a:r>
            <a:r>
              <a:rPr lang="en-US" sz="1600" b="0" dirty="0" err="1">
                <a:solidFill>
                  <a:schemeClr val="bg2"/>
                </a:solidFill>
              </a:rPr>
              <a:t>Sedlacek</a:t>
            </a:r>
            <a:r>
              <a:rPr lang="en-US" sz="1600" b="0" dirty="0">
                <a:solidFill>
                  <a:schemeClr val="bg2"/>
                </a:solidFill>
              </a:rPr>
              <a:t>, E. Hawkins and R. </a:t>
            </a:r>
            <a:r>
              <a:rPr lang="en-US" sz="1600" b="0" dirty="0" err="1">
                <a:solidFill>
                  <a:schemeClr val="bg2"/>
                </a:solidFill>
              </a:rPr>
              <a:t>Knutti</a:t>
            </a:r>
            <a:r>
              <a:rPr lang="en-US" sz="1600" b="0" dirty="0">
                <a:solidFill>
                  <a:schemeClr val="bg2"/>
                </a:solidFill>
              </a:rPr>
              <a:t>, 2014: Models agree on forced response pattern </a:t>
            </a:r>
            <a:r>
              <a:rPr lang="en-US" sz="1600" b="0" dirty="0" smtClean="0">
                <a:solidFill>
                  <a:schemeClr val="bg2"/>
                </a:solidFill>
              </a:rPr>
              <a:t>of precipitation </a:t>
            </a:r>
            <a:r>
              <a:rPr lang="en-US" sz="1600" b="0" dirty="0">
                <a:solidFill>
                  <a:schemeClr val="bg2"/>
                </a:solidFill>
              </a:rPr>
              <a:t>and temperature extremes, </a:t>
            </a:r>
            <a:r>
              <a:rPr lang="en-US" sz="1600" b="0" i="1" dirty="0" err="1">
                <a:solidFill>
                  <a:schemeClr val="bg2"/>
                </a:solidFill>
              </a:rPr>
              <a:t>Geophys</a:t>
            </a:r>
            <a:r>
              <a:rPr lang="en-US" sz="1600" b="0" i="1" dirty="0">
                <a:solidFill>
                  <a:schemeClr val="bg2"/>
                </a:solidFill>
              </a:rPr>
              <a:t>. Res. Lett., </a:t>
            </a:r>
            <a:r>
              <a:rPr lang="en-US" sz="1600" b="0" dirty="0">
                <a:solidFill>
                  <a:schemeClr val="bg2"/>
                </a:solidFill>
              </a:rPr>
              <a:t>10.1002/2014GL062018.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600" b="0" dirty="0" smtClean="0">
                <a:solidFill>
                  <a:schemeClr val="bg2"/>
                </a:solidFill>
              </a:rPr>
              <a:t>Fischer</a:t>
            </a:r>
            <a:r>
              <a:rPr lang="en-US" sz="1600" b="0" dirty="0">
                <a:solidFill>
                  <a:schemeClr val="bg2"/>
                </a:solidFill>
              </a:rPr>
              <a:t>, E.M., and R. </a:t>
            </a:r>
            <a:r>
              <a:rPr lang="en-US" sz="1600" b="0" dirty="0" err="1">
                <a:solidFill>
                  <a:schemeClr val="bg2"/>
                </a:solidFill>
              </a:rPr>
              <a:t>Knutti</a:t>
            </a:r>
            <a:r>
              <a:rPr lang="en-US" sz="1600" b="0" dirty="0">
                <a:solidFill>
                  <a:schemeClr val="bg2"/>
                </a:solidFill>
              </a:rPr>
              <a:t>, 2015: Anthropogenic contribution to global occurrence of heavy-precipitation and high-temperature extremes, </a:t>
            </a:r>
            <a:r>
              <a:rPr lang="en-US" sz="1600" b="0" i="1" dirty="0">
                <a:solidFill>
                  <a:schemeClr val="bg2"/>
                </a:solidFill>
              </a:rPr>
              <a:t>Nature Climate Change</a:t>
            </a:r>
            <a:r>
              <a:rPr lang="en-US" sz="1600" b="0" dirty="0">
                <a:solidFill>
                  <a:schemeClr val="bg2"/>
                </a:solidFill>
              </a:rPr>
              <a:t>, </a:t>
            </a:r>
            <a:r>
              <a:rPr lang="en-US" sz="1600" b="0" dirty="0" smtClean="0">
                <a:solidFill>
                  <a:schemeClr val="bg2"/>
                </a:solidFill>
              </a:rPr>
              <a:t>doi:10.1038/nclimate2051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600" b="0" dirty="0" err="1">
                <a:solidFill>
                  <a:schemeClr val="bg2"/>
                </a:solidFill>
              </a:rPr>
              <a:t>Scherrer</a:t>
            </a:r>
            <a:r>
              <a:rPr lang="en-US" sz="1600" b="0" dirty="0">
                <a:solidFill>
                  <a:schemeClr val="bg2"/>
                </a:solidFill>
              </a:rPr>
              <a:t>, S. C., E. M. Fischer, R. </a:t>
            </a:r>
            <a:r>
              <a:rPr lang="en-US" sz="1600" b="0" dirty="0" err="1">
                <a:solidFill>
                  <a:schemeClr val="bg2"/>
                </a:solidFill>
              </a:rPr>
              <a:t>Posselt</a:t>
            </a:r>
            <a:r>
              <a:rPr lang="en-US" sz="1600" b="0" dirty="0">
                <a:solidFill>
                  <a:schemeClr val="bg2"/>
                </a:solidFill>
              </a:rPr>
              <a:t>, M. A. </a:t>
            </a:r>
            <a:r>
              <a:rPr lang="en-US" sz="1600" b="0" dirty="0" err="1">
                <a:solidFill>
                  <a:schemeClr val="bg2"/>
                </a:solidFill>
              </a:rPr>
              <a:t>Liniger</a:t>
            </a:r>
            <a:r>
              <a:rPr lang="en-US" sz="1600" b="0" dirty="0">
                <a:solidFill>
                  <a:schemeClr val="bg2"/>
                </a:solidFill>
              </a:rPr>
              <a:t>, M. </a:t>
            </a:r>
            <a:r>
              <a:rPr lang="en-US" sz="1600" b="0" dirty="0" err="1">
                <a:solidFill>
                  <a:schemeClr val="bg2"/>
                </a:solidFill>
              </a:rPr>
              <a:t>Croci-Maspoli</a:t>
            </a:r>
            <a:r>
              <a:rPr lang="en-US" sz="1600" b="0" dirty="0">
                <a:solidFill>
                  <a:schemeClr val="bg2"/>
                </a:solidFill>
              </a:rPr>
              <a:t>, and R. </a:t>
            </a:r>
            <a:r>
              <a:rPr lang="en-US" sz="1600" b="0" dirty="0" err="1">
                <a:solidFill>
                  <a:schemeClr val="bg2"/>
                </a:solidFill>
              </a:rPr>
              <a:t>Knutti</a:t>
            </a:r>
            <a:r>
              <a:rPr lang="en-US" sz="1600" b="0" dirty="0">
                <a:solidFill>
                  <a:schemeClr val="bg2"/>
                </a:solidFill>
              </a:rPr>
              <a:t>, 2016: </a:t>
            </a:r>
            <a:r>
              <a:rPr lang="en-US" sz="1600" b="0" dirty="0" smtClean="0">
                <a:solidFill>
                  <a:schemeClr val="bg2"/>
                </a:solidFill>
              </a:rPr>
              <a:t>Emerging trends </a:t>
            </a:r>
            <a:r>
              <a:rPr lang="en-US" sz="1600" b="0" dirty="0">
                <a:solidFill>
                  <a:schemeClr val="bg2"/>
                </a:solidFill>
              </a:rPr>
              <a:t>in heavy precipitation and hot temperature extremes in Switzerland, J</a:t>
            </a:r>
            <a:r>
              <a:rPr lang="en-US" sz="1600" b="0" i="1" dirty="0">
                <a:solidFill>
                  <a:schemeClr val="bg2"/>
                </a:solidFill>
              </a:rPr>
              <a:t>. </a:t>
            </a:r>
            <a:r>
              <a:rPr lang="en-US" sz="1600" b="0" i="1" dirty="0" err="1">
                <a:solidFill>
                  <a:schemeClr val="bg2"/>
                </a:solidFill>
              </a:rPr>
              <a:t>Geophys</a:t>
            </a:r>
            <a:r>
              <a:rPr lang="en-US" sz="1600" b="0" i="1" dirty="0">
                <a:solidFill>
                  <a:schemeClr val="bg2"/>
                </a:solidFill>
              </a:rPr>
              <a:t>. Res</a:t>
            </a:r>
            <a:r>
              <a:rPr lang="en-US" sz="1600" b="0" i="1" dirty="0" smtClean="0">
                <a:solidFill>
                  <a:schemeClr val="bg2"/>
                </a:solidFill>
              </a:rPr>
              <a:t>.</a:t>
            </a:r>
            <a:r>
              <a:rPr lang="en-US" sz="1600" b="0" dirty="0" smtClean="0">
                <a:solidFill>
                  <a:schemeClr val="bg2"/>
                </a:solidFill>
              </a:rPr>
              <a:t>, </a:t>
            </a:r>
            <a:r>
              <a:rPr lang="en-US" sz="1600" b="0" dirty="0">
                <a:solidFill>
                  <a:schemeClr val="bg2"/>
                </a:solidFill>
              </a:rPr>
              <a:t>121</a:t>
            </a:r>
            <a:r>
              <a:rPr lang="en-US" sz="1600" b="0" dirty="0" smtClean="0">
                <a:solidFill>
                  <a:schemeClr val="bg2"/>
                </a:solidFill>
              </a:rPr>
              <a:t>, 2626{2637</a:t>
            </a:r>
            <a:r>
              <a:rPr lang="en-US" sz="1600" b="0" dirty="0">
                <a:solidFill>
                  <a:schemeClr val="bg2"/>
                </a:solidFill>
              </a:rPr>
              <a:t>, doi:10.1002/2015JD024634.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600" b="0" dirty="0" smtClean="0">
                <a:solidFill>
                  <a:schemeClr val="bg2"/>
                </a:solidFill>
              </a:rPr>
              <a:t>Fischer</a:t>
            </a:r>
            <a:r>
              <a:rPr lang="en-US" sz="1600" b="0" dirty="0">
                <a:solidFill>
                  <a:schemeClr val="bg2"/>
                </a:solidFill>
              </a:rPr>
              <a:t>, E.M., and R. </a:t>
            </a:r>
            <a:r>
              <a:rPr lang="en-US" sz="1600" b="0" dirty="0" err="1">
                <a:solidFill>
                  <a:schemeClr val="bg2"/>
                </a:solidFill>
              </a:rPr>
              <a:t>Knutti</a:t>
            </a:r>
            <a:r>
              <a:rPr lang="en-US" sz="1600" b="0" dirty="0">
                <a:solidFill>
                  <a:schemeClr val="bg2"/>
                </a:solidFill>
              </a:rPr>
              <a:t>, 2016: Observed heavy precipitation increase confirms theory and early models, </a:t>
            </a:r>
            <a:r>
              <a:rPr lang="en-US" sz="1600" b="0" i="1" dirty="0">
                <a:solidFill>
                  <a:schemeClr val="bg2"/>
                </a:solidFill>
              </a:rPr>
              <a:t>Nature Climate Change</a:t>
            </a:r>
            <a:r>
              <a:rPr lang="en-US" sz="1600" b="0" dirty="0">
                <a:solidFill>
                  <a:schemeClr val="bg2"/>
                </a:solidFill>
              </a:rPr>
              <a:t>, revised</a:t>
            </a:r>
          </a:p>
          <a:p>
            <a:pPr marL="0" indent="0">
              <a:spcBef>
                <a:spcPts val="600"/>
              </a:spcBef>
              <a:buNone/>
            </a:pPr>
            <a:endParaRPr lang="en-US" sz="1400" b="0" dirty="0">
              <a:solidFill>
                <a:schemeClr val="bg2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7816" y="162162"/>
            <a:ext cx="8537575" cy="655638"/>
          </a:xfrm>
        </p:spPr>
        <p:txBody>
          <a:bodyPr/>
          <a:lstStyle/>
          <a:p>
            <a:r>
              <a:rPr lang="en-US" dirty="0" smtClean="0"/>
              <a:t>Some references mentioned…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444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84639" y="163774"/>
            <a:ext cx="8624400" cy="68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3600" b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  <a:lvl2pPr eaLnBrk="0" hangingPunct="0">
              <a:defRPr sz="2800" b="1">
                <a:solidFill>
                  <a:srgbClr val="0B78FD"/>
                </a:solidFill>
              </a:defRPr>
            </a:lvl2pPr>
            <a:lvl3pPr eaLnBrk="0" hangingPunct="0">
              <a:defRPr sz="2800" b="1">
                <a:solidFill>
                  <a:srgbClr val="0B78FD"/>
                </a:solidFill>
              </a:defRPr>
            </a:lvl3pPr>
            <a:lvl4pPr eaLnBrk="0" hangingPunct="0">
              <a:defRPr sz="2800" b="1">
                <a:solidFill>
                  <a:srgbClr val="0B78FD"/>
                </a:solidFill>
              </a:defRPr>
            </a:lvl4pPr>
            <a:lvl5pPr eaLnBrk="0" hangingPunct="0">
              <a:defRPr sz="2800" b="1">
                <a:solidFill>
                  <a:srgbClr val="0B78F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B78FD"/>
                </a:solidFill>
                <a:latin typeface="ETH Light" pitchFamily="2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B78FD"/>
                </a:solidFill>
                <a:latin typeface="ETH Light" pitchFamily="2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B78FD"/>
                </a:solidFill>
                <a:latin typeface="ETH Light" pitchFamily="2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B78FD"/>
                </a:solidFill>
                <a:latin typeface="ETH Light" pitchFamily="2" charset="0"/>
              </a:defRPr>
            </a:lvl9pPr>
          </a:lstStyle>
          <a:p>
            <a:r>
              <a:rPr lang="en-US" dirty="0" smtClean="0"/>
              <a:t>Seasonality of changes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82"/>
          <a:stretch/>
        </p:blipFill>
        <p:spPr>
          <a:xfrm>
            <a:off x="275686" y="1239715"/>
            <a:ext cx="3950290" cy="33410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37"/>
          <a:stretch/>
        </p:blipFill>
        <p:spPr>
          <a:xfrm>
            <a:off x="4428586" y="1298331"/>
            <a:ext cx="3950290" cy="328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9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84639" y="163774"/>
            <a:ext cx="8624400" cy="68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3600" b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  <a:lvl2pPr eaLnBrk="0" hangingPunct="0">
              <a:defRPr sz="2800" b="1">
                <a:solidFill>
                  <a:srgbClr val="0B78FD"/>
                </a:solidFill>
              </a:defRPr>
            </a:lvl2pPr>
            <a:lvl3pPr eaLnBrk="0" hangingPunct="0">
              <a:defRPr sz="2800" b="1">
                <a:solidFill>
                  <a:srgbClr val="0B78FD"/>
                </a:solidFill>
              </a:defRPr>
            </a:lvl3pPr>
            <a:lvl4pPr eaLnBrk="0" hangingPunct="0">
              <a:defRPr sz="2800" b="1">
                <a:solidFill>
                  <a:srgbClr val="0B78FD"/>
                </a:solidFill>
              </a:defRPr>
            </a:lvl4pPr>
            <a:lvl5pPr eaLnBrk="0" hangingPunct="0">
              <a:defRPr sz="2800" b="1">
                <a:solidFill>
                  <a:srgbClr val="0B78F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B78FD"/>
                </a:solidFill>
                <a:latin typeface="ETH Light" pitchFamily="2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B78FD"/>
                </a:solidFill>
                <a:latin typeface="ETH Light" pitchFamily="2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B78FD"/>
                </a:solidFill>
                <a:latin typeface="ETH Light" pitchFamily="2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B78FD"/>
                </a:solidFill>
                <a:latin typeface="ETH Light" pitchFamily="2" charset="0"/>
              </a:defRPr>
            </a:lvl9pPr>
          </a:lstStyle>
          <a:p>
            <a:r>
              <a:rPr lang="en-US" dirty="0" smtClean="0"/>
              <a:t>Seasonality of changes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23" y="846162"/>
            <a:ext cx="6961346" cy="589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6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0" y="1080000"/>
            <a:ext cx="6431423" cy="5760000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Largely due to internal variability</a:t>
            </a:r>
            <a:endParaRPr lang="de-CH" dirty="0"/>
          </a:p>
        </p:txBody>
      </p:sp>
      <p:sp>
        <p:nvSpPr>
          <p:cNvPr id="4" name="TextBox 3"/>
          <p:cNvSpPr txBox="1"/>
          <p:nvPr/>
        </p:nvSpPr>
        <p:spPr>
          <a:xfrm>
            <a:off x="2541647" y="2569570"/>
            <a:ext cx="1831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CESM-IC </a:t>
            </a:r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low</a:t>
            </a:r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estimate</a:t>
            </a:r>
            <a:endParaRPr lang="de-CH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81699" y="5233158"/>
            <a:ext cx="1897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CESM-IC high estimate</a:t>
            </a:r>
            <a:endParaRPr lang="de-CH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2012" y="1201004"/>
            <a:ext cx="2279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Cold</a:t>
            </a:r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extremes (</a:t>
            </a:r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TNn</a:t>
            </a:r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) 2041-60 wrt 1986-2005</a:t>
            </a:r>
          </a:p>
          <a:p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(RCP8.5)</a:t>
            </a:r>
            <a:endParaRPr lang="de-CH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7096" y="6426200"/>
            <a:ext cx="2729005" cy="351236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Fischer et al., 2013,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Nature CC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766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0" y="1440000"/>
            <a:ext cx="8513639" cy="5040000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condition ensemble setup</a:t>
            </a:r>
            <a:endParaRPr lang="de-CH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1033397" y="1584517"/>
            <a:ext cx="4349321" cy="185185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baseline="0">
                <a:solidFill>
                  <a:srgbClr val="0A8AB2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None/>
              <a:defRPr/>
            </a:pPr>
            <a:r>
              <a:rPr lang="de-CH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Experimental </a:t>
            </a:r>
            <a:r>
              <a:rPr lang="de-CH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setup</a:t>
            </a:r>
            <a:r>
              <a:rPr lang="de-CH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CESM-IC</a:t>
            </a:r>
            <a:br>
              <a:rPr lang="de-CH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</a:br>
            <a:r>
              <a:rPr lang="de-CH" sz="20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Fully-coupled</a:t>
            </a:r>
            <a:r>
              <a:rPr lang="de-CH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Earth System Model 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None/>
              <a:defRPr/>
            </a:pPr>
            <a:r>
              <a:rPr lang="de-CH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CESM </a:t>
            </a:r>
            <a:r>
              <a:rPr lang="de-CH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(CAM4) 1950-2100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None/>
              <a:defRPr/>
            </a:pPr>
            <a:r>
              <a:rPr lang="de-CH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Historical </a:t>
            </a:r>
            <a:r>
              <a:rPr lang="de-CH" sz="20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forcing</a:t>
            </a:r>
            <a:r>
              <a:rPr lang="de-CH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de-CH" sz="20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and</a:t>
            </a:r>
            <a:r>
              <a:rPr lang="de-CH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RCP8.5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53865" y="4933336"/>
            <a:ext cx="1725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Reference </a:t>
            </a:r>
            <a:r>
              <a:rPr lang="de-CH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simulation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6" name="Straight Connector 5"/>
          <p:cNvCxnSpPr>
            <a:endCxn id="2" idx="1"/>
          </p:cNvCxnSpPr>
          <p:nvPr/>
        </p:nvCxnSpPr>
        <p:spPr>
          <a:xfrm>
            <a:off x="6622026" y="5080819"/>
            <a:ext cx="331839" cy="6406"/>
          </a:xfrm>
          <a:prstGeom prst="line">
            <a:avLst/>
          </a:prstGeom>
          <a:ln w="25400">
            <a:solidFill>
              <a:srgbClr val="1D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073683" y="6480000"/>
            <a:ext cx="2729005" cy="351236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Fischer et al., 2013,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Nature CC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937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Atmospheric perturbation</a:t>
            </a:r>
            <a:endParaRPr lang="de-CH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0" y="1440000"/>
            <a:ext cx="8513638" cy="504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53865" y="4933336"/>
            <a:ext cx="1725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Reference </a:t>
            </a:r>
            <a:r>
              <a:rPr lang="de-CH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simulation</a:t>
            </a:r>
            <a:endParaRPr lang="de-CH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  <a:p>
            <a:r>
              <a:rPr lang="de-CH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21 </a:t>
            </a:r>
            <a:r>
              <a:rPr lang="de-CH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pert</a:t>
            </a:r>
            <a:r>
              <a:rPr lang="de-CH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. </a:t>
            </a:r>
            <a:r>
              <a:rPr lang="de-CH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members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592528" y="5080818"/>
            <a:ext cx="331839" cy="6406"/>
          </a:xfrm>
          <a:prstGeom prst="line">
            <a:avLst/>
          </a:prstGeom>
          <a:ln w="25400">
            <a:solidFill>
              <a:srgbClr val="1D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592527" y="5284837"/>
            <a:ext cx="331839" cy="640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073683" y="6506764"/>
            <a:ext cx="2729005" cy="351236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Fischer et al., 2013,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Nature CC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1033397" y="1584517"/>
            <a:ext cx="4349321" cy="25177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baseline="0">
                <a:solidFill>
                  <a:srgbClr val="0A8AB2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None/>
              <a:defRPr/>
            </a:pPr>
            <a:r>
              <a:rPr lang="de-CH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Experimental </a:t>
            </a:r>
            <a:r>
              <a:rPr lang="de-CH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setup</a:t>
            </a:r>
            <a:r>
              <a:rPr lang="de-CH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CESM-IC</a:t>
            </a:r>
            <a:br>
              <a:rPr lang="de-CH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</a:br>
            <a:r>
              <a:rPr lang="de-CH" sz="20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Fully-coupled</a:t>
            </a:r>
            <a:r>
              <a:rPr lang="de-CH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Earth System Model 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None/>
              <a:defRPr/>
            </a:pPr>
            <a:r>
              <a:rPr lang="de-CH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CESM </a:t>
            </a:r>
            <a:r>
              <a:rPr lang="de-CH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(CAM4) 1950-2100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None/>
              <a:defRPr/>
            </a:pPr>
            <a:r>
              <a:rPr lang="de-CH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Historical </a:t>
            </a:r>
            <a:r>
              <a:rPr lang="de-CH" sz="20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forcing</a:t>
            </a:r>
            <a:r>
              <a:rPr lang="de-CH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de-CH" sz="20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and</a:t>
            </a:r>
            <a:r>
              <a:rPr lang="de-CH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RCP8.5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None/>
              <a:defRPr/>
            </a:pP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similar to </a:t>
            </a:r>
            <a:r>
              <a:rPr lang="en-US" sz="20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Deser</a:t>
            </a:r>
            <a:r>
              <a:rPr lang="en-US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et al. (2012)</a:t>
            </a:r>
            <a:endParaRPr lang="de-CH" sz="2000" b="0" dirty="0" smtClean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330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terminology</a:t>
            </a:r>
            <a:endParaRPr lang="de-CH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0" y="1440000"/>
            <a:ext cx="8513638" cy="50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53864" y="4933336"/>
            <a:ext cx="1826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 smtClean="0">
                <a:latin typeface="Calibri" panose="020F0502020204030204" pitchFamily="34" charset="0"/>
              </a:rPr>
              <a:t>Reference </a:t>
            </a:r>
            <a:r>
              <a:rPr lang="de-CH" sz="1400" dirty="0" err="1" smtClean="0">
                <a:latin typeface="Calibri" panose="020F0502020204030204" pitchFamily="34" charset="0"/>
              </a:rPr>
              <a:t>simulation</a:t>
            </a:r>
            <a:endParaRPr lang="de-CH" sz="1400" dirty="0" smtClean="0">
              <a:latin typeface="Calibri" panose="020F0502020204030204" pitchFamily="34" charset="0"/>
            </a:endParaRPr>
          </a:p>
          <a:p>
            <a:r>
              <a:rPr lang="de-CH" sz="1400" dirty="0" err="1" smtClean="0">
                <a:latin typeface="Calibri" panose="020F0502020204030204" pitchFamily="34" charset="0"/>
              </a:rPr>
              <a:t>Uncertainty</a:t>
            </a:r>
            <a:r>
              <a:rPr lang="de-CH" sz="1400" dirty="0" smtClean="0">
                <a:latin typeface="Calibri" panose="020F0502020204030204" pitchFamily="34" charset="0"/>
              </a:rPr>
              <a:t> </a:t>
            </a:r>
            <a:r>
              <a:rPr lang="de-CH" sz="1400" dirty="0" err="1" smtClean="0">
                <a:latin typeface="Calibri" panose="020F0502020204030204" pitchFamily="34" charset="0"/>
              </a:rPr>
              <a:t>range</a:t>
            </a:r>
            <a:r>
              <a:rPr lang="de-CH" sz="1400" dirty="0" smtClean="0">
                <a:latin typeface="Calibri" panose="020F0502020204030204" pitchFamily="34" charset="0"/>
              </a:rPr>
              <a:t> due </a:t>
            </a:r>
            <a:r>
              <a:rPr lang="de-CH" sz="1400" dirty="0" err="1" smtClean="0">
                <a:latin typeface="Calibri" panose="020F0502020204030204" pitchFamily="34" charset="0"/>
              </a:rPr>
              <a:t>to</a:t>
            </a:r>
            <a:r>
              <a:rPr lang="de-CH" sz="1400" dirty="0" smtClean="0">
                <a:latin typeface="Calibri" panose="020F0502020204030204" pitchFamily="34" charset="0"/>
              </a:rPr>
              <a:t> </a:t>
            </a:r>
            <a:r>
              <a:rPr lang="de-CH" sz="1400" dirty="0" err="1" smtClean="0">
                <a:latin typeface="Calibri" panose="020F0502020204030204" pitchFamily="34" charset="0"/>
              </a:rPr>
              <a:t>internal</a:t>
            </a:r>
            <a:r>
              <a:rPr lang="de-CH" sz="1400" dirty="0" smtClean="0">
                <a:latin typeface="Calibri" panose="020F0502020204030204" pitchFamily="34" charset="0"/>
              </a:rPr>
              <a:t> </a:t>
            </a:r>
            <a:r>
              <a:rPr lang="de-CH" sz="1400" dirty="0" err="1" smtClean="0">
                <a:latin typeface="Calibri" panose="020F0502020204030204" pitchFamily="34" charset="0"/>
              </a:rPr>
              <a:t>variability</a:t>
            </a:r>
            <a:endParaRPr lang="de-CH" sz="1400" dirty="0" smtClean="0">
              <a:latin typeface="Calibri" panose="020F0502020204030204" pitchFamily="34" charset="0"/>
            </a:endParaRPr>
          </a:p>
          <a:p>
            <a:r>
              <a:rPr lang="de-CH" sz="1400" dirty="0" err="1" smtClean="0">
                <a:latin typeface="Calibri" panose="020F0502020204030204" pitchFamily="34" charset="0"/>
              </a:rPr>
              <a:t>Forced</a:t>
            </a:r>
            <a:r>
              <a:rPr lang="de-CH" sz="1400" dirty="0" smtClean="0">
                <a:latin typeface="Calibri" panose="020F0502020204030204" pitchFamily="34" charset="0"/>
              </a:rPr>
              <a:t> </a:t>
            </a:r>
            <a:r>
              <a:rPr lang="de-CH" sz="1400" dirty="0" err="1" smtClean="0">
                <a:latin typeface="Calibri" panose="020F0502020204030204" pitchFamily="34" charset="0"/>
              </a:rPr>
              <a:t>signal</a:t>
            </a:r>
            <a:endParaRPr lang="en-GB" sz="1400" dirty="0">
              <a:latin typeface="Calibri" panose="020F05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592528" y="5080818"/>
            <a:ext cx="331839" cy="6406"/>
          </a:xfrm>
          <a:prstGeom prst="line">
            <a:avLst/>
          </a:prstGeom>
          <a:ln w="25400">
            <a:solidFill>
              <a:srgbClr val="1D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592527" y="5284837"/>
            <a:ext cx="331839" cy="6406"/>
          </a:xfrm>
          <a:prstGeom prst="line">
            <a:avLst/>
          </a:prstGeom>
          <a:ln w="1905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592526" y="5725848"/>
            <a:ext cx="331839" cy="640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1538560" y="2050469"/>
            <a:ext cx="2942000" cy="138615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ffectLst/>
          <a:extLst/>
        </p:spPr>
        <p:txBody>
          <a:bodyPr lIns="36000" tIns="36000" rIns="36000" bIns="36000" anchor="ctr"/>
          <a:lstStyle/>
          <a:p>
            <a:pPr algn="ctr" eaLnBrk="0" hangingPunct="0">
              <a:lnSpc>
                <a:spcPct val="130000"/>
              </a:lnSpc>
              <a:tabLst>
                <a:tab pos="92075" algn="l"/>
              </a:tabLst>
              <a:defRPr/>
            </a:pPr>
            <a:r>
              <a:rPr lang="en-GB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This uncertainty is </a:t>
            </a:r>
            <a:br>
              <a:rPr lang="en-GB" dirty="0" smtClean="0">
                <a:solidFill>
                  <a:schemeClr val="bg1"/>
                </a:solidFill>
                <a:latin typeface="Calibri Light" panose="020F0302020204030204" pitchFamily="34" charset="0"/>
              </a:rPr>
            </a:br>
            <a:r>
              <a:rPr lang="en-GB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quasi-irreducible</a:t>
            </a:r>
            <a:endParaRPr lang="en-GB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687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internal variability at regional scale</a:t>
            </a:r>
            <a:endParaRPr lang="de-CH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0" y="1440000"/>
            <a:ext cx="8349273" cy="5040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076332" y="5051324"/>
            <a:ext cx="2187511" cy="954107"/>
            <a:chOff x="6592526" y="4800603"/>
            <a:chExt cx="2187511" cy="954107"/>
          </a:xfrm>
        </p:grpSpPr>
        <p:sp>
          <p:nvSpPr>
            <p:cNvPr id="5" name="TextBox 4"/>
            <p:cNvSpPr txBox="1"/>
            <p:nvPr/>
          </p:nvSpPr>
          <p:spPr>
            <a:xfrm>
              <a:off x="6953864" y="4800603"/>
              <a:ext cx="18261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Reference </a:t>
              </a:r>
              <a:r>
                <a:rPr lang="de-CH" sz="14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simulation</a:t>
              </a:r>
              <a:endParaRPr lang="de-CH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de-CH" sz="14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Uncertainty</a:t>
              </a:r>
              <a:r>
                <a:rPr lang="de-CH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de-CH" sz="14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range</a:t>
              </a:r>
              <a:r>
                <a:rPr lang="de-CH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 due </a:t>
              </a:r>
              <a:r>
                <a:rPr lang="de-CH" sz="14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to</a:t>
              </a:r>
              <a:r>
                <a:rPr lang="de-CH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de-CH" sz="14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internal</a:t>
              </a:r>
              <a:r>
                <a:rPr lang="de-CH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de-CH" sz="14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variability</a:t>
              </a:r>
              <a:endParaRPr lang="de-CH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endParaRPr>
            </a:p>
            <a:p>
              <a:r>
                <a:rPr lang="de-CH" sz="14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Forced</a:t>
              </a:r>
              <a:r>
                <a:rPr lang="de-CH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de-CH" sz="14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</a:rPr>
                <a:t>signal</a:t>
              </a:r>
              <a:endPara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6592528" y="4948085"/>
              <a:ext cx="331839" cy="6406"/>
            </a:xfrm>
            <a:prstGeom prst="line">
              <a:avLst/>
            </a:prstGeom>
            <a:ln w="25400">
              <a:solidFill>
                <a:srgbClr val="1D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592527" y="5152104"/>
              <a:ext cx="331839" cy="6406"/>
            </a:xfrm>
            <a:prstGeom prst="line">
              <a:avLst/>
            </a:prstGeom>
            <a:ln w="19050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592526" y="5593115"/>
              <a:ext cx="331839" cy="640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1178169" y="1022643"/>
            <a:ext cx="6911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Coldest nights (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TNn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) averaged over Northern Europe</a:t>
            </a:r>
            <a:endParaRPr lang="de-CH" sz="20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60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0" y="1080000"/>
            <a:ext cx="6431423" cy="5760000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Largely due to internal variability</a:t>
            </a:r>
            <a:endParaRPr lang="de-CH" dirty="0"/>
          </a:p>
        </p:txBody>
      </p:sp>
      <p:sp>
        <p:nvSpPr>
          <p:cNvPr id="4" name="TextBox 3"/>
          <p:cNvSpPr txBox="1"/>
          <p:nvPr/>
        </p:nvSpPr>
        <p:spPr>
          <a:xfrm>
            <a:off x="2541647" y="2569570"/>
            <a:ext cx="1831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CESM-IC </a:t>
            </a:r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low</a:t>
            </a:r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estimate</a:t>
            </a:r>
            <a:endParaRPr lang="de-CH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81699" y="5233158"/>
            <a:ext cx="1897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CESM-IC high estimate</a:t>
            </a:r>
            <a:endParaRPr lang="de-CH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2012" y="1201004"/>
            <a:ext cx="2279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Cold</a:t>
            </a:r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extremes (</a:t>
            </a:r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TNn</a:t>
            </a:r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) 2041-60 wrt 1986-2005</a:t>
            </a:r>
          </a:p>
          <a:p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(RCP8.5)</a:t>
            </a:r>
            <a:endParaRPr lang="de-CH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7096" y="6426200"/>
            <a:ext cx="2729005" cy="351236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Fischer et al., 2013,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Nature CC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75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>
            <a:spLocks noChangeArrowheads="1"/>
          </p:cNvSpPr>
          <p:nvPr/>
        </p:nvSpPr>
        <p:spPr bwMode="auto">
          <a:xfrm>
            <a:off x="1461479" y="2947079"/>
            <a:ext cx="6724512" cy="173664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3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Internal variability is the major source of uncertainty for the frequency of extremes by the mid-century</a:t>
            </a:r>
            <a:endParaRPr lang="en-US" sz="3200" dirty="0">
              <a:solidFill>
                <a:schemeClr val="bg1"/>
              </a:solidFill>
              <a:latin typeface="Calibri Light" panose="020F0302020204030204" pitchFamily="34" charset="0"/>
              <a:cs typeface="Calibri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009292" y="2300748"/>
            <a:ext cx="41364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hangingPunct="0">
              <a:spcBef>
                <a:spcPts val="1000"/>
              </a:spcBef>
              <a:buClr>
                <a:schemeClr val="accent1">
                  <a:lumMod val="50000"/>
                </a:schemeClr>
              </a:buClr>
              <a:defRPr/>
            </a:pPr>
            <a:r>
              <a:rPr lang="de-CH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Take </a:t>
            </a:r>
            <a:r>
              <a:rPr lang="de-CH" sz="36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home</a:t>
            </a:r>
            <a:r>
              <a:rPr lang="de-CH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de-CH" sz="36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message</a:t>
            </a:r>
            <a:endParaRPr lang="de-CH" sz="3600" b="1" dirty="0" smtClean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82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86000" y="-1787416"/>
            <a:ext cx="13716001" cy="9144000"/>
          </a:xfrm>
          <a:prstGeom prst="rect">
            <a:avLst/>
          </a:prstGeom>
        </p:spPr>
      </p:pic>
      <p:sp>
        <p:nvSpPr>
          <p:cNvPr id="7" name="Title 13"/>
          <p:cNvSpPr>
            <a:spLocks noGrp="1"/>
          </p:cNvSpPr>
          <p:nvPr>
            <p:ph type="title"/>
          </p:nvPr>
        </p:nvSpPr>
        <p:spPr>
          <a:xfrm>
            <a:off x="265113" y="124584"/>
            <a:ext cx="8537575" cy="655638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No clue where we are going?</a:t>
            </a:r>
            <a:endParaRPr lang="de-C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43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clue where we are going?</a:t>
            </a:r>
            <a:endParaRPr lang="de-CH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" t="29496" r="51205" b="57523"/>
          <a:stretch/>
        </p:blipFill>
        <p:spPr>
          <a:xfrm>
            <a:off x="629558" y="2066746"/>
            <a:ext cx="7973632" cy="29160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9558" y="3802583"/>
            <a:ext cx="1730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latin typeface="Calibri" pitchFamily="34" charset="0"/>
              </a:rPr>
              <a:t>Low estimate</a:t>
            </a:r>
            <a:endParaRPr lang="de-CH" dirty="0">
              <a:latin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29558" y="2048613"/>
            <a:ext cx="7973632" cy="3066726"/>
            <a:chOff x="-39129" y="1141991"/>
            <a:chExt cx="7973632" cy="3066726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-39129" y="1155639"/>
              <a:ext cx="7973632" cy="3053078"/>
            </a:xfrm>
            <a:prstGeom prst="line">
              <a:avLst/>
            </a:prstGeom>
            <a:ln w="889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-39129" y="1141991"/>
              <a:ext cx="7973632" cy="3066726"/>
            </a:xfrm>
            <a:prstGeom prst="line">
              <a:avLst/>
            </a:prstGeom>
            <a:ln w="889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41875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9" t="745"/>
          <a:stretch/>
        </p:blipFill>
        <p:spPr>
          <a:xfrm rot="300000">
            <a:off x="-529211" y="-414260"/>
            <a:ext cx="10237925" cy="805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4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" t="7057" r="2478" b="63708"/>
          <a:stretch/>
        </p:blipFill>
        <p:spPr>
          <a:xfrm>
            <a:off x="503582" y="1172496"/>
            <a:ext cx="6120000" cy="2455797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Internal variability affects location of changes</a:t>
            </a:r>
            <a:endParaRPr lang="de-CH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6" t="56129" r="4346" b="16724"/>
          <a:stretch/>
        </p:blipFill>
        <p:spPr>
          <a:xfrm>
            <a:off x="503582" y="3776870"/>
            <a:ext cx="6120000" cy="2332378"/>
          </a:xfrm>
          <a:prstGeom prst="rect">
            <a:avLst/>
          </a:prstGeom>
        </p:spPr>
      </p:pic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6007351" y="3201259"/>
            <a:ext cx="2964427" cy="195501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ffectLst/>
          <a:extLst/>
        </p:spPr>
        <p:txBody>
          <a:bodyPr lIns="36000" tIns="36000" rIns="36000" bIns="36000" anchor="ctr"/>
          <a:lstStyle/>
          <a:p>
            <a:pPr algn="ctr" eaLnBrk="0" hangingPunct="0">
              <a:spcAft>
                <a:spcPts val="1200"/>
              </a:spcAft>
              <a:tabLst>
                <a:tab pos="92075" algn="l"/>
              </a:tabLst>
              <a:defRPr/>
            </a:pPr>
            <a:r>
              <a:rPr lang="en-GB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Atmospheric internal variability primarily affects the location of the greatest changes</a:t>
            </a:r>
            <a:endParaRPr lang="en-GB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503582" y="2799362"/>
            <a:ext cx="1617038" cy="55203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baseline="0">
                <a:solidFill>
                  <a:srgbClr val="0A8AB2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None/>
              <a:defRPr/>
            </a:pPr>
            <a:r>
              <a:rPr lang="de-CH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Member 1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503582" y="5532109"/>
            <a:ext cx="1617038" cy="55203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baseline="0">
                <a:solidFill>
                  <a:srgbClr val="0A8AB2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None/>
              <a:defRPr/>
            </a:pPr>
            <a:r>
              <a:rPr lang="de-CH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Member 2</a:t>
            </a:r>
          </a:p>
        </p:txBody>
      </p:sp>
    </p:spTree>
    <p:extLst>
      <p:ext uri="{BB962C8B-B14F-4D97-AF65-F5344CB8AC3E}">
        <p14:creationId xmlns:p14="http://schemas.microsoft.com/office/powerpoint/2010/main" val="1569471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91803" y="1281146"/>
            <a:ext cx="8201692" cy="5475170"/>
            <a:chOff x="91803" y="1281146"/>
            <a:chExt cx="8201692" cy="54751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803" y="1281146"/>
              <a:ext cx="8201692" cy="547517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295400" y="1460310"/>
              <a:ext cx="6998095" cy="4429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9" r="8296" b="16112"/>
          <a:stretch/>
        </p:blipFill>
        <p:spPr>
          <a:xfrm>
            <a:off x="1295400" y="1460310"/>
            <a:ext cx="7086600" cy="4429950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simple spatial perspective</a:t>
            </a:r>
            <a:endParaRPr lang="de-CH" dirty="0"/>
          </a:p>
        </p:txBody>
      </p:sp>
      <p:sp>
        <p:nvSpPr>
          <p:cNvPr id="4" name="Rectangle 3"/>
          <p:cNvSpPr/>
          <p:nvPr/>
        </p:nvSpPr>
        <p:spPr>
          <a:xfrm>
            <a:off x="5418161" y="1610436"/>
            <a:ext cx="27432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3" name="Straight Connector 2"/>
          <p:cNvCxnSpPr/>
          <p:nvPr/>
        </p:nvCxnSpPr>
        <p:spPr>
          <a:xfrm>
            <a:off x="5510151" y="2612571"/>
            <a:ext cx="326571" cy="0"/>
          </a:xfrm>
          <a:prstGeom prst="line">
            <a:avLst/>
          </a:prstGeom>
          <a:ln w="31750">
            <a:solidFill>
              <a:srgbClr val="1D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295725" y="6405080"/>
            <a:ext cx="2729005" cy="351236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Fischer et al., 2013,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Nature CC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951862" y="1554480"/>
            <a:ext cx="4300939" cy="2902857"/>
            <a:chOff x="3951862" y="1554480"/>
            <a:chExt cx="4300939" cy="2902857"/>
          </a:xfrm>
        </p:grpSpPr>
        <p:grpSp>
          <p:nvGrpSpPr>
            <p:cNvPr id="15" name="Group 14"/>
            <p:cNvGrpSpPr/>
            <p:nvPr/>
          </p:nvGrpSpPr>
          <p:grpSpPr>
            <a:xfrm>
              <a:off x="3951862" y="2773680"/>
              <a:ext cx="4300939" cy="1683657"/>
              <a:chOff x="3951862" y="2773680"/>
              <a:chExt cx="4300939" cy="1683657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4381499" y="3192780"/>
                <a:ext cx="3863681" cy="6838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3951862" y="2773680"/>
                <a:ext cx="4300939" cy="1683657"/>
                <a:chOff x="3989962" y="2804160"/>
                <a:chExt cx="4300939" cy="1683657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6374" t="41299" r="1492" b="45109"/>
                <a:stretch/>
              </p:blipFill>
              <p:spPr>
                <a:xfrm>
                  <a:off x="4827643" y="3743680"/>
                  <a:ext cx="3455638" cy="744137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61922" b="7615"/>
                <a:stretch/>
              </p:blipFill>
              <p:spPr>
                <a:xfrm>
                  <a:off x="3989962" y="2804160"/>
                  <a:ext cx="4300939" cy="609600"/>
                </a:xfrm>
                <a:prstGeom prst="rect">
                  <a:avLst/>
                </a:prstGeom>
              </p:spPr>
            </p:pic>
          </p:grpSp>
        </p:grpSp>
        <p:sp>
          <p:nvSpPr>
            <p:cNvPr id="20" name="Rectangle 19"/>
            <p:cNvSpPr/>
            <p:nvPr/>
          </p:nvSpPr>
          <p:spPr>
            <a:xfrm>
              <a:off x="4363884" y="1554480"/>
              <a:ext cx="3863681" cy="12277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5303520" y="2994660"/>
            <a:ext cx="403345" cy="3218"/>
          </a:xfrm>
          <a:prstGeom prst="line">
            <a:avLst/>
          </a:prstGeom>
          <a:ln w="47625">
            <a:solidFill>
              <a:srgbClr val="1D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434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1803" y="1281146"/>
            <a:ext cx="8201692" cy="5475170"/>
            <a:chOff x="91803" y="1281146"/>
            <a:chExt cx="8201692" cy="547517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803" y="1281146"/>
              <a:ext cx="8201692" cy="547517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295400" y="1460310"/>
              <a:ext cx="6998095" cy="4429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Members agree on spatial PDF</a:t>
            </a:r>
            <a:endParaRPr lang="de-CH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7" r="9250" b="16127"/>
          <a:stretch/>
        </p:blipFill>
        <p:spPr>
          <a:xfrm>
            <a:off x="1249680" y="1440000"/>
            <a:ext cx="7048500" cy="44502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31809" y="1637730"/>
            <a:ext cx="2524836" cy="641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TextBox 2"/>
          <p:cNvSpPr txBox="1"/>
          <p:nvPr/>
        </p:nvSpPr>
        <p:spPr>
          <a:xfrm>
            <a:off x="4953000" y="3839346"/>
            <a:ext cx="2425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2200" dirty="0" err="1">
                <a:latin typeface="+mj-lt"/>
              </a:rPr>
              <a:t>w</a:t>
            </a:r>
            <a:r>
              <a:rPr lang="de-CH" sz="2200" dirty="0" err="1" smtClean="0">
                <a:latin typeface="+mj-lt"/>
              </a:rPr>
              <a:t>rt</a:t>
            </a:r>
            <a:r>
              <a:rPr lang="de-CH" sz="2200" dirty="0" smtClean="0">
                <a:latin typeface="+mj-lt"/>
              </a:rPr>
              <a:t> 1986–2005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951862" y="1526957"/>
            <a:ext cx="4300939" cy="2930380"/>
            <a:chOff x="3951862" y="1526957"/>
            <a:chExt cx="4300939" cy="2930380"/>
          </a:xfrm>
        </p:grpSpPr>
        <p:sp>
          <p:nvSpPr>
            <p:cNvPr id="15" name="Rectangle 14"/>
            <p:cNvSpPr/>
            <p:nvPr/>
          </p:nvSpPr>
          <p:spPr>
            <a:xfrm>
              <a:off x="4381499" y="3192780"/>
              <a:ext cx="3863681" cy="6838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3951862" y="1526957"/>
              <a:ext cx="4300939" cy="2930380"/>
              <a:chOff x="3989962" y="1557437"/>
              <a:chExt cx="4300939" cy="293038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/>
              <a:srcRect l="56374" t="41299" r="1492" b="45109"/>
              <a:stretch/>
            </p:blipFill>
            <p:spPr>
              <a:xfrm>
                <a:off x="4827643" y="3743680"/>
                <a:ext cx="3455638" cy="744137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5"/>
              <a:srcRect b="7616"/>
              <a:stretch/>
            </p:blipFill>
            <p:spPr>
              <a:xfrm>
                <a:off x="3989962" y="1557437"/>
                <a:ext cx="4300939" cy="1848703"/>
              </a:xfrm>
              <a:prstGeom prst="rect">
                <a:avLst/>
              </a:prstGeom>
            </p:spPr>
          </p:pic>
        </p:grpSp>
      </p:grp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6295725" y="6405080"/>
            <a:ext cx="2729005" cy="351236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Fischer et al., 2013,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Nature CC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63884" y="1554480"/>
            <a:ext cx="3863681" cy="891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190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1803" y="1281146"/>
            <a:ext cx="8201692" cy="5475170"/>
            <a:chOff x="91803" y="1281146"/>
            <a:chExt cx="8201692" cy="547517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803" y="1281146"/>
              <a:ext cx="8201692" cy="547517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295400" y="1460310"/>
              <a:ext cx="6998095" cy="4429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</a:t>
            </a:r>
            <a:r>
              <a:rPr lang="en-US" dirty="0" smtClean="0"/>
              <a:t>extremes</a:t>
            </a:r>
            <a:r>
              <a:rPr lang="en-US" dirty="0"/>
              <a:t> </a:t>
            </a:r>
            <a:r>
              <a:rPr lang="en-US" dirty="0" smtClean="0"/>
              <a:t>emerge within decades</a:t>
            </a:r>
            <a:endParaRPr lang="de-C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3" r="9166" b="16062"/>
          <a:stretch/>
        </p:blipFill>
        <p:spPr>
          <a:xfrm>
            <a:off x="1287780" y="1440000"/>
            <a:ext cx="7018020" cy="44502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59104" y="1842448"/>
            <a:ext cx="2306472" cy="450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extBox 7"/>
          <p:cNvSpPr txBox="1"/>
          <p:nvPr/>
        </p:nvSpPr>
        <p:spPr>
          <a:xfrm>
            <a:off x="4953000" y="3839346"/>
            <a:ext cx="2425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2200" dirty="0" err="1">
                <a:latin typeface="+mj-lt"/>
              </a:rPr>
              <a:t>w</a:t>
            </a:r>
            <a:r>
              <a:rPr lang="de-CH" sz="2200" dirty="0" err="1" smtClean="0">
                <a:latin typeface="+mj-lt"/>
              </a:rPr>
              <a:t>rt</a:t>
            </a:r>
            <a:r>
              <a:rPr lang="de-CH" sz="2200" dirty="0" smtClean="0">
                <a:latin typeface="+mj-lt"/>
              </a:rPr>
              <a:t> 1986–2005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951862" y="1526957"/>
            <a:ext cx="4300939" cy="2930380"/>
            <a:chOff x="3951862" y="1526957"/>
            <a:chExt cx="4300939" cy="2930380"/>
          </a:xfrm>
        </p:grpSpPr>
        <p:sp>
          <p:nvSpPr>
            <p:cNvPr id="16" name="Rectangle 15"/>
            <p:cNvSpPr/>
            <p:nvPr/>
          </p:nvSpPr>
          <p:spPr>
            <a:xfrm>
              <a:off x="4381499" y="3192780"/>
              <a:ext cx="3863681" cy="6838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3951862" y="1526957"/>
              <a:ext cx="4300939" cy="2930380"/>
              <a:chOff x="3989962" y="1557437"/>
              <a:chExt cx="4300939" cy="293038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3"/>
              <a:srcRect l="56374" t="41299" r="1492" b="45109"/>
              <a:stretch/>
            </p:blipFill>
            <p:spPr>
              <a:xfrm>
                <a:off x="4827643" y="3743680"/>
                <a:ext cx="3455638" cy="744137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5"/>
              <a:srcRect b="7616"/>
              <a:stretch/>
            </p:blipFill>
            <p:spPr>
              <a:xfrm>
                <a:off x="3989962" y="1557437"/>
                <a:ext cx="4300939" cy="1848703"/>
              </a:xfrm>
              <a:prstGeom prst="rect">
                <a:avLst/>
              </a:prstGeom>
            </p:spPr>
          </p:pic>
        </p:grpSp>
      </p:grp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6295725" y="6405080"/>
            <a:ext cx="2729005" cy="351236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Fischer et al., 2013,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Nature CC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363884" y="1842447"/>
            <a:ext cx="3863681" cy="603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573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1803" y="1281146"/>
            <a:ext cx="8201692" cy="5475170"/>
            <a:chOff x="91803" y="1281146"/>
            <a:chExt cx="8201692" cy="54751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803" y="1281146"/>
              <a:ext cx="8201692" cy="547517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295400" y="1460310"/>
              <a:ext cx="6998095" cy="4429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r="9333" b="16062"/>
          <a:stretch/>
        </p:blipFill>
        <p:spPr>
          <a:xfrm>
            <a:off x="1303020" y="1440000"/>
            <a:ext cx="6987540" cy="4450260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changes in hot extremes in all models</a:t>
            </a:r>
            <a:endParaRPr lang="de-CH" dirty="0"/>
          </a:p>
        </p:txBody>
      </p:sp>
      <p:sp>
        <p:nvSpPr>
          <p:cNvPr id="7" name="TextBox 6"/>
          <p:cNvSpPr txBox="1"/>
          <p:nvPr/>
        </p:nvSpPr>
        <p:spPr>
          <a:xfrm>
            <a:off x="4953000" y="3839346"/>
            <a:ext cx="2425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2200" dirty="0" err="1">
                <a:latin typeface="+mj-lt"/>
              </a:rPr>
              <a:t>w</a:t>
            </a:r>
            <a:r>
              <a:rPr lang="de-CH" sz="2200" dirty="0" err="1" smtClean="0">
                <a:latin typeface="+mj-lt"/>
              </a:rPr>
              <a:t>rt</a:t>
            </a:r>
            <a:r>
              <a:rPr lang="de-CH" sz="2200" dirty="0" smtClean="0">
                <a:latin typeface="+mj-lt"/>
              </a:rPr>
              <a:t> 1986–2005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951862" y="1526957"/>
            <a:ext cx="4300939" cy="2930380"/>
            <a:chOff x="3951862" y="1526957"/>
            <a:chExt cx="4300939" cy="2930380"/>
          </a:xfrm>
        </p:grpSpPr>
        <p:sp>
          <p:nvSpPr>
            <p:cNvPr id="15" name="Rectangle 14"/>
            <p:cNvSpPr/>
            <p:nvPr/>
          </p:nvSpPr>
          <p:spPr>
            <a:xfrm>
              <a:off x="4333461" y="3192780"/>
              <a:ext cx="3911719" cy="6838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951862" y="1526957"/>
              <a:ext cx="4300939" cy="2930380"/>
              <a:chOff x="3989962" y="1557437"/>
              <a:chExt cx="4300939" cy="293038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/>
              <a:srcRect l="56374" t="41299" r="1492" b="45109"/>
              <a:stretch/>
            </p:blipFill>
            <p:spPr>
              <a:xfrm>
                <a:off x="4827643" y="3743680"/>
                <a:ext cx="3455638" cy="744137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/>
              <a:srcRect b="7616"/>
              <a:stretch/>
            </p:blipFill>
            <p:spPr>
              <a:xfrm>
                <a:off x="3989962" y="1557437"/>
                <a:ext cx="4300939" cy="1848703"/>
              </a:xfrm>
              <a:prstGeom prst="rect">
                <a:avLst/>
              </a:prstGeom>
            </p:spPr>
          </p:pic>
        </p:grpSp>
      </p:grp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295725" y="6405080"/>
            <a:ext cx="2729005" cy="351236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Fischer et al., 2013,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Nature CC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11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6501"/>
            <a:ext cx="9144000" cy="3714854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Good</a:t>
            </a:r>
            <a:r>
              <a:rPr lang="de-CH" dirty="0" smtClean="0"/>
              <a:t> </a:t>
            </a:r>
            <a:r>
              <a:rPr lang="de-CH" dirty="0" err="1" smtClean="0"/>
              <a:t>agreement</a:t>
            </a:r>
            <a:r>
              <a:rPr lang="de-CH" dirty="0" smtClean="0"/>
              <a:t> on </a:t>
            </a:r>
            <a:r>
              <a:rPr lang="de-CH" dirty="0" err="1" smtClean="0"/>
              <a:t>changes</a:t>
            </a:r>
            <a:r>
              <a:rPr lang="de-CH" dirty="0" smtClean="0"/>
              <a:t> at 2°C </a:t>
            </a:r>
            <a:r>
              <a:rPr lang="de-CH" dirty="0" err="1" smtClean="0"/>
              <a:t>warming</a:t>
            </a:r>
            <a:endParaRPr lang="de-CH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9301" b="16755"/>
          <a:stretch/>
        </p:blipFill>
        <p:spPr>
          <a:xfrm>
            <a:off x="5865942" y="1717457"/>
            <a:ext cx="2706899" cy="1482943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295725" y="6405080"/>
            <a:ext cx="2729005" cy="351236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Fischer et al., 2013,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Nature CC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 Box 5"/>
          <p:cNvSpPr>
            <a:spLocks noChangeArrowheads="1"/>
          </p:cNvSpPr>
          <p:nvPr/>
        </p:nvSpPr>
        <p:spPr bwMode="auto">
          <a:xfrm>
            <a:off x="2812242" y="2641283"/>
            <a:ext cx="2744496" cy="78319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Multi-model mean is often misleading</a:t>
            </a:r>
            <a:endParaRPr lang="en-GB" sz="2000" dirty="0">
              <a:solidFill>
                <a:schemeClr val="bg1"/>
              </a:solidFill>
              <a:latin typeface="Calibri Light" panose="020F0302020204030204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766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Likely heavy precipitation intensification</a:t>
            </a:r>
            <a:endParaRPr lang="de-CH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40" y="895814"/>
            <a:ext cx="8436614" cy="5416029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295725" y="6405080"/>
            <a:ext cx="2729005" cy="351236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Fischer et al., 2013,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Nature CC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7076" b="17368"/>
          <a:stretch/>
        </p:blipFill>
        <p:spPr>
          <a:xfrm>
            <a:off x="5698435" y="1102889"/>
            <a:ext cx="3136404" cy="165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40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>
            <a:spLocks noChangeArrowheads="1"/>
          </p:cNvSpPr>
          <p:nvPr/>
        </p:nvSpPr>
        <p:spPr bwMode="auto">
          <a:xfrm>
            <a:off x="1461479" y="2947079"/>
            <a:ext cx="6724512" cy="119181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3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Models agree on the change in the spatial PDF of changes in extremes</a:t>
            </a:r>
            <a:endParaRPr lang="en-US" sz="3200" dirty="0">
              <a:solidFill>
                <a:schemeClr val="bg1"/>
              </a:solidFill>
              <a:latin typeface="Calibri Light" panose="020F0302020204030204" pitchFamily="34" charset="0"/>
              <a:cs typeface="Calibri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009292" y="2300748"/>
            <a:ext cx="41364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hangingPunct="0">
              <a:spcBef>
                <a:spcPts val="1000"/>
              </a:spcBef>
              <a:buClr>
                <a:schemeClr val="accent1">
                  <a:lumMod val="50000"/>
                </a:schemeClr>
              </a:buClr>
              <a:defRPr/>
            </a:pPr>
            <a:r>
              <a:rPr lang="de-CH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Take </a:t>
            </a:r>
            <a:r>
              <a:rPr lang="de-CH" sz="36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home</a:t>
            </a:r>
            <a:r>
              <a:rPr lang="de-CH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de-CH" sz="36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message</a:t>
            </a:r>
            <a:endParaRPr lang="de-CH" sz="3600" b="1" dirty="0" smtClean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90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076"/>
            <a:ext cx="9847386" cy="6564924"/>
          </a:xfrm>
          <a:prstGeom prst="rect">
            <a:avLst/>
          </a:prstGeom>
        </p:spPr>
      </p:pic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6425" y="69362"/>
            <a:ext cx="8537575" cy="682625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de-CH" sz="4000" dirty="0" err="1" smtClean="0">
                <a:solidFill>
                  <a:schemeClr val="tx1"/>
                </a:solidFill>
              </a:rPr>
              <a:t>Forced</a:t>
            </a:r>
            <a:r>
              <a:rPr lang="de-CH" sz="4000" dirty="0" smtClean="0">
                <a:solidFill>
                  <a:schemeClr val="tx1"/>
                </a:solidFill>
              </a:rPr>
              <a:t> </a:t>
            </a:r>
            <a:r>
              <a:rPr lang="de-CH" sz="4000" dirty="0" err="1" smtClean="0">
                <a:solidFill>
                  <a:schemeClr val="tx1"/>
                </a:solidFill>
              </a:rPr>
              <a:t>response</a:t>
            </a:r>
            <a:r>
              <a:rPr lang="de-CH" sz="4000" dirty="0" smtClean="0">
                <a:solidFill>
                  <a:schemeClr val="tx1"/>
                </a:solidFill>
              </a:rPr>
              <a:t> vs. </a:t>
            </a:r>
            <a:r>
              <a:rPr lang="de-CH" sz="4000" dirty="0" err="1" smtClean="0">
                <a:solidFill>
                  <a:schemeClr val="tx1"/>
                </a:solidFill>
              </a:rPr>
              <a:t>actual</a:t>
            </a:r>
            <a:r>
              <a:rPr lang="de-CH" sz="4000" dirty="0" smtClean="0">
                <a:solidFill>
                  <a:schemeClr val="tx1"/>
                </a:solidFill>
              </a:rPr>
              <a:t> </a:t>
            </a:r>
            <a:r>
              <a:rPr lang="de-CH" sz="4000" dirty="0" err="1" smtClean="0">
                <a:solidFill>
                  <a:schemeClr val="tx1"/>
                </a:solidFill>
              </a:rPr>
              <a:t>outcome</a:t>
            </a:r>
            <a:endParaRPr lang="de-CH" sz="4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70036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>
          <a:xfrm>
            <a:off x="1" y="124584"/>
            <a:ext cx="8802688" cy="655638"/>
          </a:xfrm>
        </p:spPr>
        <p:txBody>
          <a:bodyPr/>
          <a:lstStyle/>
          <a:p>
            <a:r>
              <a:rPr lang="de-CH" b="0" dirty="0" smtClean="0"/>
              <a:t>Poor </a:t>
            </a:r>
            <a:r>
              <a:rPr lang="de-CH" b="0" dirty="0" err="1" smtClean="0"/>
              <a:t>agreement</a:t>
            </a:r>
            <a:r>
              <a:rPr lang="de-CH" b="0" dirty="0" smtClean="0"/>
              <a:t> on heavy </a:t>
            </a:r>
            <a:r>
              <a:rPr lang="de-CH" b="0" dirty="0" err="1" smtClean="0"/>
              <a:t>precip</a:t>
            </a:r>
            <a:r>
              <a:rPr lang="de-CH" b="0" dirty="0" smtClean="0"/>
              <a:t> </a:t>
            </a:r>
            <a:r>
              <a:rPr lang="de-CH" b="0" dirty="0" err="1" smtClean="0"/>
              <a:t>pattern</a:t>
            </a:r>
            <a:endParaRPr lang="en-GB" b="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770783" y="5587737"/>
            <a:ext cx="4200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Annual </a:t>
            </a:r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precipitation</a:t>
            </a:r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maxima</a:t>
            </a:r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change</a:t>
            </a:r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 (Rx1day) in 20th </a:t>
            </a:r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century</a:t>
            </a:r>
            <a:endParaRPr lang="de-CH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" y="864000"/>
            <a:ext cx="7920000" cy="575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8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0929" y="-98657"/>
            <a:ext cx="5609119" cy="79373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15486" y="6406866"/>
            <a:ext cx="2132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400" dirty="0" smtClean="0">
                <a:solidFill>
                  <a:schemeClr val="bg2"/>
                </a:solidFill>
                <a:latin typeface="Calibri" pitchFamily="34" charset="0"/>
              </a:rPr>
              <a:t>Data: </a:t>
            </a:r>
            <a:r>
              <a:rPr lang="de-CH" sz="1400" dirty="0" err="1" smtClean="0">
                <a:solidFill>
                  <a:schemeClr val="bg2"/>
                </a:solidFill>
                <a:latin typeface="Calibri" pitchFamily="34" charset="0"/>
              </a:rPr>
              <a:t>Meteoschweiz</a:t>
            </a:r>
            <a:endParaRPr lang="de-CH" sz="1400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Trends in </a:t>
            </a:r>
            <a:r>
              <a:rPr lang="de-CH" dirty="0" err="1" smtClean="0"/>
              <a:t>hot</a:t>
            </a:r>
            <a:r>
              <a:rPr lang="de-CH" dirty="0" smtClean="0"/>
              <a:t> </a:t>
            </a:r>
            <a:r>
              <a:rPr lang="de-CH" dirty="0" err="1" smtClean="0"/>
              <a:t>days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cold</a:t>
            </a:r>
            <a:r>
              <a:rPr lang="de-CH" dirty="0" smtClean="0"/>
              <a:t> </a:t>
            </a:r>
            <a:r>
              <a:rPr lang="de-CH" dirty="0" err="1" smtClean="0"/>
              <a:t>nights</a:t>
            </a:r>
            <a:r>
              <a:rPr lang="de-CH" dirty="0" smtClean="0"/>
              <a:t> in </a:t>
            </a:r>
            <a:r>
              <a:rPr lang="de-CH" dirty="0" err="1" smtClean="0"/>
              <a:t>Zurich</a:t>
            </a:r>
            <a:endParaRPr lang="de-CH" dirty="0"/>
          </a:p>
        </p:txBody>
      </p:sp>
      <p:sp>
        <p:nvSpPr>
          <p:cNvPr id="4" name="TextBox 3"/>
          <p:cNvSpPr txBox="1"/>
          <p:nvPr/>
        </p:nvSpPr>
        <p:spPr>
          <a:xfrm>
            <a:off x="1129086" y="1375579"/>
            <a:ext cx="1715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alibri" panose="020F0502020204030204" pitchFamily="34" charset="0"/>
              </a:rPr>
              <a:t>Hot extremes (</a:t>
            </a:r>
            <a:r>
              <a:rPr lang="en-GB" sz="2000" dirty="0" err="1" smtClean="0">
                <a:latin typeface="Calibri" panose="020F0502020204030204" pitchFamily="34" charset="0"/>
              </a:rPr>
              <a:t>TXx</a:t>
            </a:r>
            <a:r>
              <a:rPr lang="en-GB" sz="2000" dirty="0" smtClean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5050" y="4025088"/>
            <a:ext cx="1809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alibri" panose="020F0502020204030204" pitchFamily="34" charset="0"/>
              </a:rPr>
              <a:t>Cold extremes (</a:t>
            </a:r>
            <a:r>
              <a:rPr lang="en-GB" sz="2000" dirty="0" err="1" smtClean="0">
                <a:latin typeface="Calibri" panose="020F0502020204030204" pitchFamily="34" charset="0"/>
              </a:rPr>
              <a:t>TNn</a:t>
            </a:r>
            <a:r>
              <a:rPr lang="en-GB" sz="2000" dirty="0" smtClean="0">
                <a:latin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308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Large </a:t>
            </a:r>
            <a:r>
              <a:rPr lang="de-CH" dirty="0" err="1" smtClean="0"/>
              <a:t>differences</a:t>
            </a:r>
            <a:r>
              <a:rPr lang="de-CH" dirty="0" smtClean="0"/>
              <a:t> </a:t>
            </a:r>
            <a:r>
              <a:rPr lang="de-CH" dirty="0" err="1" smtClean="0"/>
              <a:t>even</a:t>
            </a:r>
            <a:r>
              <a:rPr lang="de-CH" dirty="0" smtClean="0"/>
              <a:t> in </a:t>
            </a:r>
            <a:r>
              <a:rPr lang="de-CH" dirty="0" err="1" smtClean="0"/>
              <a:t>running</a:t>
            </a:r>
            <a:r>
              <a:rPr lang="de-CH" dirty="0" smtClean="0"/>
              <a:t> </a:t>
            </a:r>
            <a:r>
              <a:rPr lang="de-CH" dirty="0" err="1" smtClean="0"/>
              <a:t>means</a:t>
            </a:r>
            <a:endParaRPr lang="en-GB" b="0" dirty="0" smtClean="0"/>
          </a:p>
        </p:txBody>
      </p:sp>
      <p:sp>
        <p:nvSpPr>
          <p:cNvPr id="4" name="Rectangle 3"/>
          <p:cNvSpPr/>
          <p:nvPr/>
        </p:nvSpPr>
        <p:spPr>
          <a:xfrm>
            <a:off x="1790700" y="3949700"/>
            <a:ext cx="7004691" cy="2578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080000"/>
            <a:ext cx="8640000" cy="5579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3044" y="1704583"/>
            <a:ext cx="4197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20-yr </a:t>
            </a:r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running</a:t>
            </a:r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means</a:t>
            </a:r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of</a:t>
            </a:r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annual</a:t>
            </a:r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precipitation</a:t>
            </a:r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maxima</a:t>
            </a:r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(N Europe)</a:t>
            </a:r>
            <a:endParaRPr lang="de-CH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87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0" dirty="0" err="1" smtClean="0"/>
              <a:t>Two</a:t>
            </a:r>
            <a:r>
              <a:rPr lang="de-CH" b="0" dirty="0" smtClean="0"/>
              <a:t> </a:t>
            </a:r>
            <a:r>
              <a:rPr lang="de-CH" b="0" dirty="0" err="1" smtClean="0"/>
              <a:t>example</a:t>
            </a:r>
            <a:r>
              <a:rPr lang="de-CH" b="0" dirty="0" smtClean="0"/>
              <a:t> </a:t>
            </a:r>
            <a:r>
              <a:rPr lang="de-CH" b="0" dirty="0" err="1" smtClean="0"/>
              <a:t>model</a:t>
            </a:r>
            <a:r>
              <a:rPr lang="de-CH" b="0" dirty="0" smtClean="0"/>
              <a:t> </a:t>
            </a:r>
            <a:r>
              <a:rPr lang="de-CH" b="0" dirty="0" err="1" smtClean="0"/>
              <a:t>runs</a:t>
            </a:r>
            <a:endParaRPr lang="en-GB" b="0" dirty="0" smtClean="0"/>
          </a:p>
        </p:txBody>
      </p:sp>
      <p:sp>
        <p:nvSpPr>
          <p:cNvPr id="4" name="Rectangle 3"/>
          <p:cNvSpPr/>
          <p:nvPr/>
        </p:nvSpPr>
        <p:spPr>
          <a:xfrm>
            <a:off x="1790700" y="3949700"/>
            <a:ext cx="7004691" cy="2578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080000"/>
            <a:ext cx="8640000" cy="5579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4817" y="1246948"/>
            <a:ext cx="39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2 </a:t>
            </a:r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distinct</a:t>
            </a:r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model</a:t>
            </a:r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simulations</a:t>
            </a:r>
            <a:endParaRPr lang="de-CH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84817" y="1723586"/>
            <a:ext cx="337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rgbClr val="1D00FF"/>
                </a:solidFill>
                <a:latin typeface="Calibri Light" panose="020F0302020204030204" pitchFamily="34" charset="0"/>
              </a:rPr>
              <a:t>CESM1 (</a:t>
            </a:r>
            <a:r>
              <a:rPr lang="de-CH" dirty="0" smtClean="0">
                <a:solidFill>
                  <a:srgbClr val="1D00FF"/>
                </a:solidFill>
                <a:latin typeface="Calibri Light" panose="020F0302020204030204" pitchFamily="34" charset="0"/>
              </a:rPr>
              <a:t>CAM4)</a:t>
            </a:r>
          </a:p>
          <a:p>
            <a:r>
              <a:rPr lang="de-CH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CSIRO-Mk3-6-0</a:t>
            </a:r>
          </a:p>
        </p:txBody>
      </p:sp>
    </p:spTree>
    <p:extLst>
      <p:ext uri="{BB962C8B-B14F-4D97-AF65-F5344CB8AC3E}">
        <p14:creationId xmlns:p14="http://schemas.microsoft.com/office/powerpoint/2010/main" val="34131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0" dirty="0" err="1" smtClean="0"/>
              <a:t>Scaling</a:t>
            </a:r>
            <a:r>
              <a:rPr lang="de-CH" b="0" dirty="0" smtClean="0"/>
              <a:t> </a:t>
            </a:r>
            <a:r>
              <a:rPr lang="de-CH" b="0" dirty="0" err="1" smtClean="0"/>
              <a:t>with</a:t>
            </a:r>
            <a:r>
              <a:rPr lang="de-CH" b="0" dirty="0" smtClean="0"/>
              <a:t> global </a:t>
            </a:r>
            <a:r>
              <a:rPr lang="de-CH" b="0" dirty="0" err="1" smtClean="0"/>
              <a:t>mean</a:t>
            </a:r>
            <a:r>
              <a:rPr lang="de-CH" b="0" dirty="0" smtClean="0"/>
              <a:t> </a:t>
            </a:r>
            <a:r>
              <a:rPr lang="de-CH" b="0" dirty="0" err="1" smtClean="0"/>
              <a:t>temperature</a:t>
            </a:r>
            <a:endParaRPr lang="en-GB" b="0" dirty="0" smtClean="0"/>
          </a:p>
        </p:txBody>
      </p:sp>
      <p:sp>
        <p:nvSpPr>
          <p:cNvPr id="4" name="Rectangle 3"/>
          <p:cNvSpPr/>
          <p:nvPr/>
        </p:nvSpPr>
        <p:spPr>
          <a:xfrm>
            <a:off x="1790700" y="3949700"/>
            <a:ext cx="7004691" cy="2578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080000"/>
            <a:ext cx="8640000" cy="5579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4817" y="1723586"/>
            <a:ext cx="337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rgbClr val="1D00FF"/>
                </a:solidFill>
                <a:latin typeface="Calibri Light" panose="020F0302020204030204" pitchFamily="34" charset="0"/>
              </a:rPr>
              <a:t>CESM1 (</a:t>
            </a:r>
            <a:r>
              <a:rPr lang="de-CH" dirty="0" smtClean="0">
                <a:solidFill>
                  <a:srgbClr val="1D00FF"/>
                </a:solidFill>
                <a:latin typeface="Calibri Light" panose="020F0302020204030204" pitchFamily="34" charset="0"/>
              </a:rPr>
              <a:t>CAM4)</a:t>
            </a:r>
          </a:p>
          <a:p>
            <a:r>
              <a:rPr lang="de-CH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CSIRO-Mk3-6-0</a:t>
            </a:r>
          </a:p>
        </p:txBody>
      </p:sp>
      <p:sp>
        <p:nvSpPr>
          <p:cNvPr id="7" name="Text Box 5"/>
          <p:cNvSpPr>
            <a:spLocks noChangeArrowheads="1"/>
          </p:cNvSpPr>
          <p:nvPr/>
        </p:nvSpPr>
        <p:spPr bwMode="auto">
          <a:xfrm>
            <a:off x="5155097" y="4455557"/>
            <a:ext cx="2744496" cy="1123712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A substantial fraction of the uncertainty relates to the mean warming</a:t>
            </a:r>
            <a:endParaRPr lang="en-GB" sz="2000" dirty="0">
              <a:solidFill>
                <a:schemeClr val="bg1"/>
              </a:solidFill>
              <a:latin typeface="Calibri Light" panose="020F0302020204030204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22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080000"/>
            <a:ext cx="8640000" cy="5579280"/>
          </a:xfrm>
          <a:prstGeom prst="rect">
            <a:avLst/>
          </a:prstGeom>
        </p:spPr>
      </p:pic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0" dirty="0" err="1" smtClean="0"/>
              <a:t>Scaling</a:t>
            </a:r>
            <a:r>
              <a:rPr lang="de-CH" b="0" dirty="0" smtClean="0"/>
              <a:t> </a:t>
            </a:r>
            <a:r>
              <a:rPr lang="de-CH" b="0" dirty="0" err="1" smtClean="0"/>
              <a:t>with</a:t>
            </a:r>
            <a:r>
              <a:rPr lang="de-CH" b="0" dirty="0" smtClean="0"/>
              <a:t> global </a:t>
            </a:r>
            <a:r>
              <a:rPr lang="de-CH" b="0" dirty="0" err="1" smtClean="0"/>
              <a:t>mean</a:t>
            </a:r>
            <a:r>
              <a:rPr lang="de-CH" b="0" dirty="0" smtClean="0"/>
              <a:t> </a:t>
            </a:r>
            <a:r>
              <a:rPr lang="de-CH" b="0" dirty="0" err="1" smtClean="0"/>
              <a:t>temperature</a:t>
            </a:r>
            <a:endParaRPr lang="en-GB" b="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784817" y="1723586"/>
            <a:ext cx="337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rgbClr val="1D00FF"/>
                </a:solidFill>
                <a:latin typeface="Calibri Light" panose="020F0302020204030204" pitchFamily="34" charset="0"/>
              </a:rPr>
              <a:t>CESM1 (</a:t>
            </a:r>
            <a:r>
              <a:rPr lang="de-CH" dirty="0" smtClean="0">
                <a:solidFill>
                  <a:srgbClr val="1D00FF"/>
                </a:solidFill>
                <a:latin typeface="Calibri Light" panose="020F0302020204030204" pitchFamily="34" charset="0"/>
              </a:rPr>
              <a:t>CAM4)</a:t>
            </a:r>
          </a:p>
          <a:p>
            <a:r>
              <a:rPr lang="de-CH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CSIRO-Mk3-6-0</a:t>
            </a:r>
          </a:p>
        </p:txBody>
      </p:sp>
    </p:spTree>
    <p:extLst>
      <p:ext uri="{BB962C8B-B14F-4D97-AF65-F5344CB8AC3E}">
        <p14:creationId xmlns:p14="http://schemas.microsoft.com/office/powerpoint/2010/main" val="362343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080000"/>
            <a:ext cx="8640000" cy="5579280"/>
          </a:xfrm>
          <a:prstGeom prst="rect">
            <a:avLst/>
          </a:prstGeom>
        </p:spPr>
      </p:pic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High </a:t>
            </a:r>
            <a:r>
              <a:rPr lang="de-CH" dirty="0" err="1" smtClean="0"/>
              <a:t>agreement</a:t>
            </a:r>
            <a:r>
              <a:rPr lang="de-CH" dirty="0" smtClean="0"/>
              <a:t> in </a:t>
            </a:r>
            <a:r>
              <a:rPr lang="de-CH" dirty="0" err="1" smtClean="0"/>
              <a:t>forced</a:t>
            </a:r>
            <a:r>
              <a:rPr lang="de-CH" dirty="0" smtClean="0"/>
              <a:t> </a:t>
            </a:r>
            <a:r>
              <a:rPr lang="de-CH" dirty="0" err="1" smtClean="0"/>
              <a:t>signal</a:t>
            </a:r>
            <a:endParaRPr lang="en-GB" b="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784817" y="1723586"/>
            <a:ext cx="337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rgbClr val="1D00FF"/>
                </a:solidFill>
                <a:latin typeface="Calibri Light" panose="020F0302020204030204" pitchFamily="34" charset="0"/>
              </a:rPr>
              <a:t>CESM1 (CAM4</a:t>
            </a:r>
            <a:r>
              <a:rPr lang="de-CH" dirty="0" smtClean="0">
                <a:solidFill>
                  <a:srgbClr val="1D00FF"/>
                </a:solidFill>
                <a:latin typeface="Calibri Light" panose="020F0302020204030204" pitchFamily="34" charset="0"/>
              </a:rPr>
              <a:t>): 3.4</a:t>
            </a:r>
            <a:r>
              <a:rPr lang="de-CH" dirty="0">
                <a:solidFill>
                  <a:srgbClr val="1D00FF"/>
                </a:solidFill>
                <a:latin typeface="Calibri Light" panose="020F0302020204030204" pitchFamily="34" charset="0"/>
              </a:rPr>
              <a:t>%/°C</a:t>
            </a:r>
          </a:p>
          <a:p>
            <a:r>
              <a:rPr lang="de-CH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CSIRO-Mk3-6-0: 3.8%/°C</a:t>
            </a:r>
          </a:p>
        </p:txBody>
      </p:sp>
    </p:spTree>
    <p:extLst>
      <p:ext uri="{BB962C8B-B14F-4D97-AF65-F5344CB8AC3E}">
        <p14:creationId xmlns:p14="http://schemas.microsoft.com/office/powerpoint/2010/main" val="366263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" y="864000"/>
            <a:ext cx="7920000" cy="5753048"/>
          </a:xfrm>
          <a:prstGeom prst="rect">
            <a:avLst/>
          </a:prstGeom>
        </p:spPr>
      </p:pic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0" dirty="0" smtClean="0"/>
              <a:t>Poor </a:t>
            </a:r>
            <a:r>
              <a:rPr lang="de-CH" b="0" dirty="0" err="1" smtClean="0"/>
              <a:t>agreement</a:t>
            </a:r>
            <a:r>
              <a:rPr lang="de-CH" b="0" dirty="0" smtClean="0"/>
              <a:t> in </a:t>
            </a:r>
            <a:r>
              <a:rPr lang="de-CH" b="0" dirty="0" err="1" smtClean="0"/>
              <a:t>observational</a:t>
            </a:r>
            <a:r>
              <a:rPr lang="de-CH" b="0" dirty="0" smtClean="0"/>
              <a:t> </a:t>
            </a:r>
            <a:r>
              <a:rPr lang="de-CH" b="0" dirty="0" err="1" smtClean="0"/>
              <a:t>period</a:t>
            </a:r>
            <a:endParaRPr lang="en-GB" b="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842688" y="5852514"/>
            <a:ext cx="39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Pattern </a:t>
            </a:r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correlation</a:t>
            </a:r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: r=0.04 </a:t>
            </a:r>
            <a:endParaRPr lang="de-CH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295725" y="6405080"/>
            <a:ext cx="2729005" cy="351236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Fischer et al., 2014,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GRL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07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88" y="882000"/>
            <a:ext cx="7920000" cy="5753048"/>
          </a:xfrm>
          <a:prstGeom prst="rect">
            <a:avLst/>
          </a:prstGeom>
        </p:spPr>
      </p:pic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0" dirty="0" smtClean="0"/>
              <a:t>High </a:t>
            </a:r>
            <a:r>
              <a:rPr lang="de-CH" b="0" dirty="0" err="1" smtClean="0"/>
              <a:t>agreement</a:t>
            </a:r>
            <a:r>
              <a:rPr lang="de-CH" b="0" dirty="0" smtClean="0"/>
              <a:t> in </a:t>
            </a:r>
            <a:r>
              <a:rPr lang="de-CH" b="0" dirty="0" err="1" smtClean="0"/>
              <a:t>forced</a:t>
            </a:r>
            <a:r>
              <a:rPr lang="de-CH" b="0" dirty="0" smtClean="0"/>
              <a:t> </a:t>
            </a:r>
            <a:r>
              <a:rPr lang="de-CH" b="0" dirty="0" err="1" smtClean="0"/>
              <a:t>signal</a:t>
            </a:r>
            <a:endParaRPr lang="en-GB" b="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842688" y="5521207"/>
            <a:ext cx="396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Pattern </a:t>
            </a:r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correlation</a:t>
            </a:r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: r=0.59</a:t>
            </a:r>
          </a:p>
          <a:p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Across</a:t>
            </a:r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CMIP5 </a:t>
            </a:r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models</a:t>
            </a:r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: r=0.51 </a:t>
            </a:r>
            <a:endParaRPr lang="de-CH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ext Box 5"/>
          <p:cNvSpPr>
            <a:spLocks noChangeArrowheads="1"/>
          </p:cNvSpPr>
          <p:nvPr/>
        </p:nvSpPr>
        <p:spPr bwMode="auto">
          <a:xfrm>
            <a:off x="2561407" y="2980685"/>
            <a:ext cx="4225770" cy="91940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The forced response is relevant for the expected outcome</a:t>
            </a:r>
            <a:endParaRPr lang="en-GB" dirty="0">
              <a:solidFill>
                <a:schemeClr val="bg1"/>
              </a:solidFill>
              <a:latin typeface="Calibri Light" panose="020F0302020204030204" pitchFamily="34" charset="0"/>
              <a:cs typeface="Calibri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573949" y="6239710"/>
            <a:ext cx="3450781" cy="618290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Fischer et al., 2014,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GRL</a:t>
            </a:r>
            <a:b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see also Zhang et al. 2013,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GRL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7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6"/>
          <a:stretch/>
        </p:blipFill>
        <p:spPr>
          <a:xfrm>
            <a:off x="293229" y="1709530"/>
            <a:ext cx="8640000" cy="28821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85252" y="955009"/>
            <a:ext cx="4347977" cy="2954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0" dirty="0" smtClean="0"/>
              <a:t>Heavy </a:t>
            </a:r>
            <a:r>
              <a:rPr lang="de-CH" b="0" dirty="0" err="1" smtClean="0"/>
              <a:t>precip</a:t>
            </a:r>
            <a:r>
              <a:rPr lang="de-CH" b="0" dirty="0" smtClean="0"/>
              <a:t> </a:t>
            </a:r>
            <a:r>
              <a:rPr lang="de-CH" b="0" dirty="0" err="1" smtClean="0"/>
              <a:t>more</a:t>
            </a:r>
            <a:r>
              <a:rPr lang="de-CH" b="0" dirty="0" smtClean="0"/>
              <a:t> robust </a:t>
            </a:r>
            <a:r>
              <a:rPr lang="de-CH" b="0" dirty="0" err="1" smtClean="0"/>
              <a:t>than</a:t>
            </a:r>
            <a:r>
              <a:rPr lang="de-CH" b="0" dirty="0" smtClean="0"/>
              <a:t> </a:t>
            </a:r>
            <a:r>
              <a:rPr lang="de-CH" b="0" dirty="0" err="1" smtClean="0"/>
              <a:t>mean</a:t>
            </a:r>
            <a:r>
              <a:rPr lang="de-CH" b="0" dirty="0" smtClean="0"/>
              <a:t> </a:t>
            </a:r>
            <a:r>
              <a:rPr lang="de-CH" b="0" dirty="0" err="1" smtClean="0"/>
              <a:t>precip</a:t>
            </a:r>
            <a:endParaRPr lang="en-GB" b="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815101" y="2097655"/>
            <a:ext cx="3648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Stippled</a:t>
            </a:r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if</a:t>
            </a:r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80% </a:t>
            </a:r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of</a:t>
            </a:r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CMIP5 </a:t>
            </a:r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models</a:t>
            </a:r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agree</a:t>
            </a:r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on </a:t>
            </a:r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sign</a:t>
            </a:r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of</a:t>
            </a:r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forced</a:t>
            </a:r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response</a:t>
            </a:r>
            <a:endParaRPr lang="de-CH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573949" y="6084067"/>
            <a:ext cx="3450781" cy="618290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Fischer et al., 2014,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GRL</a:t>
            </a:r>
            <a:b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see also Zhang et al. 2013,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GRL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8383" y="955009"/>
            <a:ext cx="3140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Change in heavy </a:t>
            </a:r>
            <a:r>
              <a:rPr lang="de-CH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precipitation</a:t>
            </a:r>
            <a:endParaRPr lang="de-CH" sz="20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68957" y="939249"/>
            <a:ext cx="3140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Change in </a:t>
            </a:r>
            <a:r>
              <a:rPr lang="de-CH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annual</a:t>
            </a:r>
            <a:r>
              <a:rPr lang="de-CH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de-CH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mean</a:t>
            </a:r>
            <a:r>
              <a:rPr lang="de-CH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de-CH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precipitation</a:t>
            </a:r>
            <a:endParaRPr lang="de-CH" sz="20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4527" y="4496821"/>
            <a:ext cx="3648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Stippled</a:t>
            </a:r>
            <a:r>
              <a:rPr lang="de-CH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de-CH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area</a:t>
            </a:r>
            <a:r>
              <a:rPr lang="de-CH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de-CH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fraction</a:t>
            </a:r>
            <a:r>
              <a:rPr lang="de-CH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: 73% </a:t>
            </a:r>
            <a:endParaRPr lang="de-CH" sz="20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85252" y="4489918"/>
            <a:ext cx="3648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Stippled</a:t>
            </a:r>
            <a:r>
              <a:rPr lang="de-CH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de-CH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area</a:t>
            </a:r>
            <a:r>
              <a:rPr lang="de-CH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de-CH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fraction</a:t>
            </a:r>
            <a:r>
              <a:rPr lang="de-CH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: 27% </a:t>
            </a:r>
            <a:endParaRPr lang="de-CH" sz="20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62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0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>
            <a:spLocks noChangeArrowheads="1"/>
          </p:cNvSpPr>
          <p:nvPr/>
        </p:nvSpPr>
        <p:spPr bwMode="auto">
          <a:xfrm>
            <a:off x="395654" y="2947079"/>
            <a:ext cx="8352692" cy="119181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3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Response pattern of extremes is more consistent across models than widely recognized</a:t>
            </a:r>
            <a:endParaRPr lang="en-US" sz="3200" dirty="0">
              <a:solidFill>
                <a:schemeClr val="bg1"/>
              </a:solidFill>
              <a:latin typeface="Calibri Light" panose="020F0302020204030204" pitchFamily="34" charset="0"/>
              <a:cs typeface="Calibri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572000" y="2300748"/>
            <a:ext cx="41364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hangingPunct="0">
              <a:spcBef>
                <a:spcPts val="1000"/>
              </a:spcBef>
              <a:buClr>
                <a:schemeClr val="accent1">
                  <a:lumMod val="50000"/>
                </a:schemeClr>
              </a:buClr>
              <a:defRPr/>
            </a:pPr>
            <a:r>
              <a:rPr lang="de-CH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Take </a:t>
            </a:r>
            <a:r>
              <a:rPr lang="de-CH" sz="36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home</a:t>
            </a:r>
            <a:r>
              <a:rPr lang="de-CH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de-CH" sz="36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message</a:t>
            </a:r>
            <a:endParaRPr lang="de-CH" sz="3600" b="1" dirty="0" smtClean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7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Small </a:t>
            </a:r>
            <a:r>
              <a:rPr lang="de-CH" dirty="0" err="1" smtClean="0"/>
              <a:t>f</a:t>
            </a:r>
            <a:r>
              <a:rPr lang="de-CH" b="0" dirty="0" err="1" smtClean="0"/>
              <a:t>orced</a:t>
            </a:r>
            <a:r>
              <a:rPr lang="de-CH" b="0" dirty="0" smtClean="0"/>
              <a:t> SLP </a:t>
            </a:r>
            <a:r>
              <a:rPr lang="de-CH" b="0" dirty="0" err="1" smtClean="0"/>
              <a:t>response</a:t>
            </a:r>
            <a:r>
              <a:rPr lang="de-CH" b="0" dirty="0" smtClean="0"/>
              <a:t> in NH </a:t>
            </a:r>
            <a:r>
              <a:rPr lang="de-CH" b="0" dirty="0" err="1" smtClean="0"/>
              <a:t>mid-lats</a:t>
            </a:r>
            <a:endParaRPr lang="en-GB" b="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54527" y="4496821"/>
            <a:ext cx="3648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Stippled</a:t>
            </a:r>
            <a:r>
              <a:rPr lang="de-CH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de-CH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area</a:t>
            </a:r>
            <a:r>
              <a:rPr lang="de-CH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de-CH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fraction</a:t>
            </a:r>
            <a:r>
              <a:rPr lang="de-CH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: 73% </a:t>
            </a:r>
            <a:endParaRPr lang="de-CH" sz="20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5"/>
          <a:stretch/>
        </p:blipFill>
        <p:spPr>
          <a:xfrm>
            <a:off x="649960" y="1400501"/>
            <a:ext cx="7767879" cy="39745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 t="94059" r="24652" b="-900"/>
          <a:stretch/>
        </p:blipFill>
        <p:spPr>
          <a:xfrm>
            <a:off x="1114525" y="5542059"/>
            <a:ext cx="7207225" cy="542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9984" y="6066378"/>
            <a:ext cx="1256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Calibri" panose="020F0502020204030204" pitchFamily="34" charset="0"/>
              </a:rPr>
              <a:t>[</a:t>
            </a:r>
            <a:r>
              <a:rPr lang="en-US" sz="1800" b="1" dirty="0" err="1" smtClean="0">
                <a:latin typeface="Calibri" panose="020F0502020204030204" pitchFamily="34" charset="0"/>
              </a:rPr>
              <a:t>hPa</a:t>
            </a:r>
            <a:r>
              <a:rPr lang="en-US" sz="1800" b="1" dirty="0" smtClean="0">
                <a:latin typeface="Calibri" panose="020F0502020204030204" pitchFamily="34" charset="0"/>
              </a:rPr>
              <a:t>/K]</a:t>
            </a:r>
            <a:endParaRPr lang="en-GB" sz="18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824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Why</a:t>
            </a:r>
            <a:r>
              <a:rPr lang="de-CH" dirty="0" smtClean="0"/>
              <a:t> </a:t>
            </a:r>
            <a:r>
              <a:rPr lang="de-CH" dirty="0" err="1" smtClean="0"/>
              <a:t>using</a:t>
            </a:r>
            <a:r>
              <a:rPr lang="de-CH" dirty="0" smtClean="0"/>
              <a:t> </a:t>
            </a:r>
            <a:r>
              <a:rPr lang="de-CH" dirty="0" err="1" smtClean="0"/>
              <a:t>climate</a:t>
            </a:r>
            <a:r>
              <a:rPr lang="de-CH" dirty="0" smtClean="0"/>
              <a:t> </a:t>
            </a:r>
            <a:r>
              <a:rPr lang="de-CH" dirty="0" err="1" smtClean="0"/>
              <a:t>models</a:t>
            </a:r>
            <a:r>
              <a:rPr lang="de-CH" dirty="0" smtClean="0"/>
              <a:t>?</a:t>
            </a:r>
            <a:endParaRPr lang="en-GB" b="0" dirty="0" smtClean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424071" y="1354015"/>
            <a:ext cx="8371320" cy="524021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baseline="0">
                <a:solidFill>
                  <a:srgbClr val="0A8AB2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ts val="3000"/>
              </a:spcBef>
              <a:buNone/>
            </a:pPr>
            <a:r>
              <a:rPr lang="en-US" sz="28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Analysis of changes in extremes is limited by the data availability</a:t>
            </a:r>
          </a:p>
          <a:p>
            <a:pPr marL="0" indent="0">
              <a:spcBef>
                <a:spcPts val="3000"/>
              </a:spcBef>
              <a:buNone/>
            </a:pPr>
            <a:r>
              <a:rPr lang="en-US" sz="28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Studying very rare events requires very </a:t>
            </a:r>
            <a:r>
              <a:rPr lang="en-US" sz="2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long data </a:t>
            </a:r>
            <a:r>
              <a:rPr lang="en-US" sz="28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series</a:t>
            </a:r>
          </a:p>
          <a:p>
            <a:pPr marL="0" indent="0">
              <a:spcBef>
                <a:spcPts val="3000"/>
              </a:spcBef>
              <a:buNone/>
            </a:pPr>
            <a:r>
              <a:rPr lang="en-US" sz="28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Climate models are promising tools to make progress in our understand of extremes…</a:t>
            </a:r>
          </a:p>
          <a:p>
            <a:pPr marL="0" indent="0">
              <a:spcBef>
                <a:spcPts val="3000"/>
              </a:spcBef>
              <a:buNone/>
            </a:pPr>
            <a:r>
              <a:rPr lang="en-US" sz="28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… but we need to understand their strength and limitations</a:t>
            </a:r>
            <a:endParaRPr lang="en-US" sz="2800" b="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32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alpintouren.com/AT2006/medien/fotos/22873_Lareinferner_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515885" cy="713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5"/>
          <p:cNvSpPr txBox="1">
            <a:spLocks/>
          </p:cNvSpPr>
          <p:nvPr/>
        </p:nvSpPr>
        <p:spPr bwMode="auto">
          <a:xfrm>
            <a:off x="265113" y="124584"/>
            <a:ext cx="8537575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B78F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B78F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B78F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B78FD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B78FD"/>
                </a:solidFill>
                <a:latin typeface="ETH Light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B78FD"/>
                </a:solidFill>
                <a:latin typeface="ETH Light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B78FD"/>
                </a:solidFill>
                <a:latin typeface="ETH Light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B78FD"/>
                </a:solidFill>
                <a:latin typeface="ETH Light" pitchFamily="2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Models consistent – </a:t>
            </a:r>
            <a:r>
              <a:rPr lang="en-US" smtClean="0">
                <a:solidFill>
                  <a:schemeClr val="bg1"/>
                </a:solidFill>
              </a:rPr>
              <a:t>but wrong?</a:t>
            </a:r>
            <a:endParaRPr lang="en-GB" kern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11686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5304" y="-322992"/>
            <a:ext cx="6104762" cy="86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5304" y="-322993"/>
            <a:ext cx="6104762" cy="864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Comparing apples and oranges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377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>
            <a:spLocks noChangeArrowheads="1"/>
          </p:cNvSpPr>
          <p:nvPr/>
        </p:nvSpPr>
        <p:spPr bwMode="auto">
          <a:xfrm>
            <a:off x="1461479" y="2947079"/>
            <a:ext cx="6724512" cy="1191816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How should we evaluate the present-day precipitation distribution in GCMs?</a:t>
            </a:r>
            <a:endParaRPr lang="en-US" sz="3200" dirty="0">
              <a:solidFill>
                <a:schemeClr val="bg1"/>
              </a:solidFill>
              <a:latin typeface="Calibri Light" panose="020F0302020204030204" pitchFamily="34" charset="0"/>
              <a:cs typeface="Calibri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009292" y="2300748"/>
            <a:ext cx="41364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hangingPunct="0">
              <a:spcBef>
                <a:spcPts val="1000"/>
              </a:spcBef>
              <a:buClr>
                <a:schemeClr val="accent1">
                  <a:lumMod val="50000"/>
                </a:schemeClr>
              </a:buClr>
              <a:defRPr/>
            </a:pPr>
            <a:r>
              <a:rPr lang="de-CH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+mn-cs"/>
              </a:rPr>
              <a:t>Challenge</a:t>
            </a:r>
          </a:p>
        </p:txBody>
      </p:sp>
    </p:spTree>
    <p:extLst>
      <p:ext uri="{BB962C8B-B14F-4D97-AF65-F5344CB8AC3E}">
        <p14:creationId xmlns:p14="http://schemas.microsoft.com/office/powerpoint/2010/main" val="209655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local perspective</a:t>
            </a:r>
            <a:endParaRPr lang="de-CH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68"/>
          <a:stretch/>
        </p:blipFill>
        <p:spPr>
          <a:xfrm>
            <a:off x="265112" y="5555974"/>
            <a:ext cx="8537575" cy="6947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56" b="26953"/>
          <a:stretch/>
        </p:blipFill>
        <p:spPr>
          <a:xfrm>
            <a:off x="265111" y="1336429"/>
            <a:ext cx="8537575" cy="2251597"/>
          </a:xfrm>
          <a:prstGeom prst="rect">
            <a:avLst/>
          </a:prstGeom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2212345" y="4039230"/>
            <a:ext cx="5063097" cy="91940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Long-term trends are somewhat less sensitive to gridding and resolution</a:t>
            </a:r>
            <a:endParaRPr lang="de-CH" dirty="0">
              <a:solidFill>
                <a:schemeClr val="bg1"/>
              </a:solidFill>
              <a:latin typeface="Calibri Light" panose="020F0302020204030204" pitchFamily="34" charset="0"/>
              <a:cs typeface="Calibri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573949" y="6361043"/>
            <a:ext cx="3450781" cy="341314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Fischer and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Knutti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2014b,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GRL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227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local perspective</a:t>
            </a:r>
            <a:endParaRPr lang="de-CH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56"/>
          <a:stretch/>
        </p:blipFill>
        <p:spPr>
          <a:xfrm>
            <a:off x="265112" y="1336430"/>
            <a:ext cx="8537575" cy="4914315"/>
          </a:xfrm>
          <a:prstGeom prst="rect">
            <a:avLst/>
          </a:prstGeom>
        </p:spPr>
      </p:pic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2484397" y="2657691"/>
            <a:ext cx="4099003" cy="91940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Ideally we could evaluate the forced response</a:t>
            </a:r>
            <a:endParaRPr lang="de-CH" dirty="0">
              <a:solidFill>
                <a:schemeClr val="bg1"/>
              </a:solidFill>
              <a:latin typeface="Calibri Light" panose="020F0302020204030204" pitchFamily="34" charset="0"/>
              <a:cs typeface="Calibri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573949" y="6361043"/>
            <a:ext cx="3450781" cy="341314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Fischer and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Knutti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2014b,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GRL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828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global perspective</a:t>
            </a:r>
            <a:endParaRPr lang="de-CH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1" t="9162"/>
          <a:stretch/>
        </p:blipFill>
        <p:spPr>
          <a:xfrm>
            <a:off x="1793631" y="859353"/>
            <a:ext cx="6947511" cy="567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3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1" y="2160000"/>
            <a:ext cx="8666509" cy="363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spatial </a:t>
            </a:r>
            <a:r>
              <a:rPr lang="en-US" dirty="0"/>
              <a:t>perspective</a:t>
            </a:r>
            <a:endParaRPr lang="de-CH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573949" y="6361043"/>
            <a:ext cx="3450781" cy="341314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Fischer and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Knutti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2014b,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GRL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5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1" y="2160000"/>
            <a:ext cx="8666509" cy="363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simple detection approach</a:t>
            </a:r>
            <a:endParaRPr lang="de-CH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573949" y="6361043"/>
            <a:ext cx="3450781" cy="341314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Fischer and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Knutti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2014b,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GRL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42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agreement with GCMs</a:t>
            </a:r>
            <a:endParaRPr lang="de-C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2160000"/>
            <a:ext cx="8666510" cy="36396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573949" y="6361043"/>
            <a:ext cx="3450781" cy="341314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Fischer and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Knutti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2014b,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GRL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71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73" y="1357423"/>
            <a:ext cx="8114218" cy="3645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5113" y="124584"/>
            <a:ext cx="8537575" cy="655638"/>
          </a:xfrm>
        </p:spPr>
        <p:txBody>
          <a:bodyPr/>
          <a:lstStyle/>
          <a:p>
            <a:r>
              <a:rPr lang="en-US" dirty="0" smtClean="0"/>
              <a:t>Consistent with station data</a:t>
            </a:r>
            <a:endParaRPr lang="de-CH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573949" y="6361043"/>
            <a:ext cx="3450781" cy="341314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r"/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Westra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2013,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 Climate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17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8" t="7386" r="5222" b="1738"/>
          <a:stretch/>
        </p:blipFill>
        <p:spPr>
          <a:xfrm rot="5400000">
            <a:off x="2078486" y="-94735"/>
            <a:ext cx="5282925" cy="8373857"/>
          </a:xfrm>
          <a:prstGeom prst="rect">
            <a:avLst/>
          </a:prstGeom>
        </p:spPr>
      </p:pic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multi-centennial variability?</a:t>
            </a:r>
            <a:endParaRPr lang="en-GB" b="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322268" y="2351182"/>
            <a:ext cx="219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99.99</a:t>
            </a:r>
            <a:r>
              <a:rPr lang="en-US" sz="1800" b="1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percentile</a:t>
            </a:r>
            <a:endParaRPr lang="de-CH" sz="1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2268" y="926278"/>
            <a:ext cx="7112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Daily precipitation in Central Europe in pre-industrial control run </a:t>
            </a:r>
            <a:endParaRPr lang="de-CH" sz="20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21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5113" y="124584"/>
            <a:ext cx="8537575" cy="655638"/>
          </a:xfrm>
        </p:spPr>
        <p:txBody>
          <a:bodyPr/>
          <a:lstStyle/>
          <a:p>
            <a:r>
              <a:rPr lang="en-US" dirty="0" smtClean="0"/>
              <a:t>Majority of stations shows positive scaling</a:t>
            </a:r>
            <a:endParaRPr lang="de-CH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137" y="1222099"/>
            <a:ext cx="7075152" cy="5046816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573949" y="6361043"/>
            <a:ext cx="3450781" cy="341314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r"/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Westra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2013,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 Climate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47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4" name="Content Placeholder 1"/>
          <p:cNvSpPr txBox="1">
            <a:spLocks/>
          </p:cNvSpPr>
          <p:nvPr/>
        </p:nvSpPr>
        <p:spPr>
          <a:xfrm>
            <a:off x="696633" y="1328968"/>
            <a:ext cx="83713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de-CH"/>
            </a:defPPr>
            <a:lvl1pPr eaLnBrk="0" hangingPunct="0">
              <a:spcBef>
                <a:spcPts val="1000"/>
              </a:spcBef>
              <a:buClr>
                <a:schemeClr val="accent1">
                  <a:lumMod val="50000"/>
                </a:schemeClr>
              </a:buClr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algn="r"/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Do we find a signal at the smaller scales?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67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0" dirty="0" err="1" smtClean="0"/>
              <a:t>No</a:t>
            </a:r>
            <a:r>
              <a:rPr lang="de-CH" b="0" dirty="0" smtClean="0"/>
              <a:t> </a:t>
            </a:r>
            <a:r>
              <a:rPr lang="de-CH" b="0" dirty="0" err="1" smtClean="0"/>
              <a:t>change</a:t>
            </a:r>
            <a:r>
              <a:rPr lang="de-CH" b="0" dirty="0" smtClean="0"/>
              <a:t> in Swiss </a:t>
            </a:r>
            <a:r>
              <a:rPr lang="de-CH" b="0" dirty="0" err="1" smtClean="0"/>
              <a:t>flood</a:t>
            </a:r>
            <a:r>
              <a:rPr lang="de-CH" b="0" dirty="0" smtClean="0"/>
              <a:t> </a:t>
            </a:r>
            <a:r>
              <a:rPr lang="de-CH" b="0" dirty="0" err="1" smtClean="0"/>
              <a:t>damage</a:t>
            </a:r>
            <a:r>
              <a:rPr lang="de-CH" b="0" dirty="0" smtClean="0"/>
              <a:t>…</a:t>
            </a:r>
            <a:endParaRPr lang="en-GB" b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69" y="1081772"/>
            <a:ext cx="8389220" cy="42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9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0" dirty="0" err="1" smtClean="0"/>
              <a:t>Majority</a:t>
            </a:r>
            <a:r>
              <a:rPr lang="de-CH" b="0" dirty="0" smtClean="0"/>
              <a:t> </a:t>
            </a:r>
            <a:r>
              <a:rPr lang="de-CH" b="0" dirty="0" err="1" smtClean="0"/>
              <a:t>of</a:t>
            </a:r>
            <a:r>
              <a:rPr lang="de-CH" b="0" dirty="0" smtClean="0"/>
              <a:t> </a:t>
            </a:r>
            <a:r>
              <a:rPr lang="de-CH" b="0" dirty="0" err="1" smtClean="0"/>
              <a:t>stations</a:t>
            </a:r>
            <a:r>
              <a:rPr lang="de-CH" b="0" dirty="0" smtClean="0"/>
              <a:t> </a:t>
            </a:r>
            <a:r>
              <a:rPr lang="de-CH" b="0" dirty="0" err="1" smtClean="0"/>
              <a:t>show</a:t>
            </a:r>
            <a:r>
              <a:rPr lang="de-CH" b="0" dirty="0" smtClean="0"/>
              <a:t> </a:t>
            </a:r>
            <a:r>
              <a:rPr lang="de-CH" b="0" dirty="0" err="1" smtClean="0"/>
              <a:t>increase</a:t>
            </a:r>
            <a:endParaRPr lang="en-GB" b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30" b="49567"/>
          <a:stretch/>
        </p:blipFill>
        <p:spPr>
          <a:xfrm>
            <a:off x="882985" y="1065114"/>
            <a:ext cx="7919703" cy="471055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573949" y="6361043"/>
            <a:ext cx="3450781" cy="341314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ctr"/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Scherrer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2016,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 </a:t>
            </a:r>
            <a:r>
              <a:rPr lang="en-US" sz="16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Geophys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Res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4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>
          <a:xfrm>
            <a:off x="167055" y="124584"/>
            <a:ext cx="8635634" cy="655638"/>
          </a:xfrm>
        </p:spPr>
        <p:txBody>
          <a:bodyPr/>
          <a:lstStyle/>
          <a:p>
            <a:r>
              <a:rPr lang="de-CH" dirty="0" smtClean="0"/>
              <a:t>More </a:t>
            </a:r>
            <a:r>
              <a:rPr lang="de-CH" dirty="0" err="1" smtClean="0"/>
              <a:t>wettening</a:t>
            </a:r>
            <a:r>
              <a:rPr lang="de-CH" dirty="0" smtClean="0"/>
              <a:t> </a:t>
            </a:r>
            <a:r>
              <a:rPr lang="de-CH" dirty="0" err="1" smtClean="0"/>
              <a:t>than</a:t>
            </a:r>
            <a:r>
              <a:rPr lang="de-CH" dirty="0" smtClean="0"/>
              <a:t> </a:t>
            </a:r>
            <a:r>
              <a:rPr lang="de-CH" dirty="0" err="1" smtClean="0"/>
              <a:t>drying</a:t>
            </a:r>
            <a:r>
              <a:rPr lang="de-CH" dirty="0" smtClean="0"/>
              <a:t> in </a:t>
            </a:r>
            <a:r>
              <a:rPr lang="de-CH" dirty="0" err="1" smtClean="0"/>
              <a:t>Switzerland</a:t>
            </a:r>
            <a:endParaRPr lang="en-GB" b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3" t="3998" b="49134"/>
          <a:stretch/>
        </p:blipFill>
        <p:spPr>
          <a:xfrm>
            <a:off x="2489703" y="993531"/>
            <a:ext cx="6233855" cy="513888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573949" y="6361043"/>
            <a:ext cx="3450781" cy="341314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ctr"/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Scherrer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2016,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 </a:t>
            </a:r>
            <a:r>
              <a:rPr lang="en-US" sz="16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Geophys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Res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7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Emergence of a signal</a:t>
            </a:r>
            <a:endParaRPr lang="en-GB" b="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34" b="13567"/>
          <a:stretch/>
        </p:blipFill>
        <p:spPr>
          <a:xfrm>
            <a:off x="2173044" y="841768"/>
            <a:ext cx="6537660" cy="5854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59" r="83353"/>
          <a:stretch/>
        </p:blipFill>
        <p:spPr>
          <a:xfrm>
            <a:off x="265113" y="1237301"/>
            <a:ext cx="2114624" cy="13169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16723" y="6295292"/>
            <a:ext cx="2039815" cy="483577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807069" y="6268915"/>
            <a:ext cx="385103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End year of trends starting in 1901</a:t>
            </a:r>
            <a:endParaRPr lang="en-GB" sz="2000" dirty="0">
              <a:latin typeface="Calibri" panose="020F0502020204030204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6416867"/>
            <a:ext cx="3450781" cy="341314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ctr"/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Scherrer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2016,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 </a:t>
            </a:r>
            <a:r>
              <a:rPr lang="en-US" sz="16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Geophys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Res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4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2998" y="0"/>
            <a:ext cx="10286999" cy="6857999"/>
          </a:xfrm>
          <a:prstGeom prst="rect">
            <a:avLst/>
          </a:prstGeom>
        </p:spPr>
      </p:pic>
      <p:sp>
        <p:nvSpPr>
          <p:cNvPr id="4" name="Content Placeholder 1"/>
          <p:cNvSpPr txBox="1">
            <a:spLocks/>
          </p:cNvSpPr>
          <p:nvPr/>
        </p:nvSpPr>
        <p:spPr>
          <a:xfrm>
            <a:off x="485617" y="3219316"/>
            <a:ext cx="83713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de-CH"/>
            </a:defPPr>
            <a:lvl1pPr eaLnBrk="0" hangingPunct="0">
              <a:spcBef>
                <a:spcPts val="1000"/>
              </a:spcBef>
              <a:buClr>
                <a:schemeClr val="accent1">
                  <a:lumMod val="50000"/>
                </a:schemeClr>
              </a:buClr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algn="r"/>
            <a:r>
              <a:rPr lang="en-US" dirty="0" smtClean="0">
                <a:solidFill>
                  <a:schemeClr val="bg1"/>
                </a:solidFill>
              </a:rPr>
              <a:t>Can models capture the changes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in continental-scale precipitation?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82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900000"/>
            <a:ext cx="7164149" cy="5760000"/>
          </a:xfrm>
          <a:prstGeom prst="rect">
            <a:avLst/>
          </a:prstGeom>
        </p:spPr>
      </p:pic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Observed</a:t>
            </a:r>
            <a:r>
              <a:rPr lang="de-CH" dirty="0" smtClean="0"/>
              <a:t> </a:t>
            </a:r>
            <a:r>
              <a:rPr lang="de-CH" dirty="0" err="1" smtClean="0"/>
              <a:t>daily</a:t>
            </a:r>
            <a:r>
              <a:rPr lang="de-CH" dirty="0" smtClean="0"/>
              <a:t> </a:t>
            </a:r>
            <a:r>
              <a:rPr lang="de-CH" dirty="0" err="1" smtClean="0"/>
              <a:t>percentiles</a:t>
            </a:r>
            <a:r>
              <a:rPr lang="de-CH" dirty="0" smtClean="0"/>
              <a:t> in Europe</a:t>
            </a:r>
            <a:endParaRPr lang="en-GB" b="0" dirty="0" smtClean="0"/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512304" y="4106167"/>
            <a:ext cx="2867880" cy="1123712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de-CH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All-</a:t>
            </a:r>
            <a:r>
              <a:rPr lang="de-CH" sz="20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day</a:t>
            </a:r>
            <a:r>
              <a:rPr lang="de-CH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de-CH" sz="20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percentiles</a:t>
            </a:r>
            <a:r>
              <a:rPr lang="de-CH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de-CH" sz="20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based</a:t>
            </a:r>
            <a:r>
              <a:rPr lang="de-CH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 on </a:t>
            </a:r>
            <a:r>
              <a:rPr lang="de-CH" sz="20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daily</a:t>
            </a:r>
            <a:r>
              <a:rPr lang="de-CH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de-CH" sz="20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gridded</a:t>
            </a:r>
            <a:r>
              <a:rPr lang="de-CH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 EOBS </a:t>
            </a:r>
            <a:r>
              <a:rPr lang="de-CH" sz="20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data</a:t>
            </a:r>
            <a:endParaRPr lang="de-CH" sz="2000" dirty="0">
              <a:solidFill>
                <a:schemeClr val="bg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2" t="4960" r="53750" b="51899"/>
          <a:stretch/>
        </p:blipFill>
        <p:spPr>
          <a:xfrm>
            <a:off x="5704562" y="1384907"/>
            <a:ext cx="3104367" cy="295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4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957046"/>
            <a:ext cx="7799502" cy="5760000"/>
          </a:xfrm>
          <a:prstGeom prst="rect">
            <a:avLst/>
          </a:prstGeom>
        </p:spPr>
      </p:pic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Observation-</a:t>
            </a:r>
            <a:r>
              <a:rPr lang="de-CH" dirty="0" err="1" smtClean="0"/>
              <a:t>based</a:t>
            </a:r>
            <a:r>
              <a:rPr lang="de-CH" dirty="0" smtClean="0"/>
              <a:t> </a:t>
            </a:r>
            <a:r>
              <a:rPr lang="de-CH" dirty="0" err="1" smtClean="0"/>
              <a:t>schematic</a:t>
            </a:r>
            <a:endParaRPr lang="en-GB" b="0" dirty="0" smtClean="0"/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522599" y="3875815"/>
            <a:ext cx="2867880" cy="1123712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de-CH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An </a:t>
            </a:r>
            <a:r>
              <a:rPr lang="de-CH" sz="20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observation-based</a:t>
            </a:r>
            <a:r>
              <a:rPr lang="de-CH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de-CH" sz="20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schematic</a:t>
            </a:r>
            <a:r>
              <a:rPr lang="de-CH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de-CH" sz="20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useful</a:t>
            </a:r>
            <a:r>
              <a:rPr lang="de-CH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de-CH" sz="20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for</a:t>
            </a:r>
            <a:r>
              <a:rPr lang="de-CH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 </a:t>
            </a:r>
            <a:r>
              <a:rPr lang="de-CH" sz="20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outreach</a:t>
            </a:r>
            <a:r>
              <a:rPr lang="de-CH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?</a:t>
            </a:r>
            <a:endParaRPr lang="de-CH" sz="2000" dirty="0">
              <a:solidFill>
                <a:schemeClr val="bg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31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More </a:t>
            </a:r>
            <a:r>
              <a:rPr lang="de-CH" dirty="0" err="1" smtClean="0"/>
              <a:t>very</a:t>
            </a:r>
            <a:r>
              <a:rPr lang="de-CH" dirty="0" smtClean="0"/>
              <a:t> </a:t>
            </a:r>
            <a:r>
              <a:rPr lang="de-CH" dirty="0" err="1" smtClean="0"/>
              <a:t>wet</a:t>
            </a:r>
            <a:r>
              <a:rPr lang="de-CH" dirty="0" smtClean="0"/>
              <a:t> </a:t>
            </a:r>
            <a:r>
              <a:rPr lang="de-CH" dirty="0" err="1" smtClean="0"/>
              <a:t>days</a:t>
            </a:r>
            <a:endParaRPr lang="en-GB" b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900000"/>
            <a:ext cx="7706462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Quantifying high-return value extremes</a:t>
            </a:r>
            <a:endParaRPr lang="en-GB" b="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322268" y="2351182"/>
            <a:ext cx="219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99.99</a:t>
            </a:r>
            <a:r>
              <a:rPr lang="en-US" sz="1800" b="1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percentile</a:t>
            </a:r>
            <a:endParaRPr lang="de-CH" sz="1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2268" y="926278"/>
            <a:ext cx="7112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Return periods of precipitation over southwest Congo </a:t>
            </a:r>
            <a:endParaRPr lang="de-CH" sz="20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306" y="1472444"/>
            <a:ext cx="7300126" cy="47328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393" y="3576008"/>
            <a:ext cx="3248039" cy="1687439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187462" y="6506764"/>
            <a:ext cx="3749720" cy="351236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Otto et al. 2014,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Phil. Trans. R. Soc.</a:t>
            </a:r>
          </a:p>
        </p:txBody>
      </p:sp>
    </p:spTree>
    <p:extLst>
      <p:ext uri="{BB962C8B-B14F-4D97-AF65-F5344CB8AC3E}">
        <p14:creationId xmlns:p14="http://schemas.microsoft.com/office/powerpoint/2010/main" val="104302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Station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grid</a:t>
            </a:r>
            <a:r>
              <a:rPr lang="de-CH" dirty="0" smtClean="0"/>
              <a:t> </a:t>
            </a:r>
            <a:r>
              <a:rPr lang="de-CH" dirty="0" err="1" smtClean="0"/>
              <a:t>observations</a:t>
            </a:r>
            <a:r>
              <a:rPr lang="de-CH" dirty="0" smtClean="0"/>
              <a:t> </a:t>
            </a:r>
            <a:r>
              <a:rPr lang="de-CH" dirty="0" err="1" smtClean="0"/>
              <a:t>are</a:t>
            </a:r>
            <a:r>
              <a:rPr lang="de-CH" dirty="0" smtClean="0"/>
              <a:t> </a:t>
            </a:r>
            <a:r>
              <a:rPr lang="de-CH" dirty="0" err="1" smtClean="0"/>
              <a:t>consistent</a:t>
            </a:r>
            <a:endParaRPr lang="en-GB" b="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900000"/>
            <a:ext cx="7706462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7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Remarkably</a:t>
            </a:r>
            <a:r>
              <a:rPr lang="de-CH" dirty="0" smtClean="0"/>
              <a:t> </a:t>
            </a:r>
            <a:r>
              <a:rPr lang="de-CH" dirty="0" err="1" smtClean="0"/>
              <a:t>consistent</a:t>
            </a:r>
            <a:r>
              <a:rPr lang="de-CH" dirty="0" smtClean="0"/>
              <a:t> </a:t>
            </a:r>
            <a:r>
              <a:rPr lang="de-CH" dirty="0" err="1" smtClean="0"/>
              <a:t>with</a:t>
            </a:r>
            <a:r>
              <a:rPr lang="de-CH" dirty="0" smtClean="0"/>
              <a:t> CC-</a:t>
            </a:r>
            <a:r>
              <a:rPr lang="de-CH" dirty="0" err="1" smtClean="0"/>
              <a:t>scaling</a:t>
            </a:r>
            <a:endParaRPr lang="en-GB" b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900000"/>
            <a:ext cx="7706462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7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Change in </a:t>
            </a:r>
            <a:r>
              <a:rPr lang="de-CH" dirty="0" err="1" smtClean="0"/>
              <a:t>percentiles</a:t>
            </a:r>
            <a:endParaRPr lang="en-GB" b="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900000"/>
            <a:ext cx="7175007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3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Remarkably</a:t>
            </a:r>
            <a:r>
              <a:rPr lang="de-CH" dirty="0" smtClean="0"/>
              <a:t> </a:t>
            </a:r>
            <a:r>
              <a:rPr lang="de-CH" dirty="0" err="1" smtClean="0"/>
              <a:t>consistent</a:t>
            </a:r>
            <a:r>
              <a:rPr lang="de-CH" dirty="0" smtClean="0"/>
              <a:t> </a:t>
            </a:r>
            <a:r>
              <a:rPr lang="de-CH" dirty="0" err="1" smtClean="0"/>
              <a:t>with</a:t>
            </a:r>
            <a:r>
              <a:rPr lang="de-CH" dirty="0" smtClean="0"/>
              <a:t> CC-</a:t>
            </a:r>
            <a:r>
              <a:rPr lang="de-CH" dirty="0" err="1" smtClean="0"/>
              <a:t>scaling</a:t>
            </a:r>
            <a:endParaRPr lang="en-GB" b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900000"/>
            <a:ext cx="7706462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6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Consistent</a:t>
            </a:r>
            <a:r>
              <a:rPr lang="de-CH" dirty="0" smtClean="0"/>
              <a:t> </a:t>
            </a:r>
            <a:r>
              <a:rPr lang="de-CH" dirty="0" err="1" smtClean="0"/>
              <a:t>changes</a:t>
            </a:r>
            <a:r>
              <a:rPr lang="de-CH" dirty="0" smtClean="0"/>
              <a:t> </a:t>
            </a:r>
            <a:r>
              <a:rPr lang="de-CH" dirty="0" err="1" smtClean="0"/>
              <a:t>over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eastern</a:t>
            </a:r>
            <a:r>
              <a:rPr lang="de-CH" dirty="0" smtClean="0"/>
              <a:t> US</a:t>
            </a:r>
            <a:endParaRPr lang="en-GB" b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91" y="580293"/>
            <a:ext cx="6796878" cy="60972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0" t="45551" r="45103" b="11308"/>
          <a:stretch/>
        </p:blipFill>
        <p:spPr>
          <a:xfrm>
            <a:off x="1477108" y="1943099"/>
            <a:ext cx="3815861" cy="236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Remarkably</a:t>
            </a:r>
            <a:r>
              <a:rPr lang="de-CH" dirty="0" smtClean="0"/>
              <a:t> </a:t>
            </a:r>
            <a:r>
              <a:rPr lang="de-CH" dirty="0" err="1" smtClean="0"/>
              <a:t>consistent</a:t>
            </a:r>
            <a:r>
              <a:rPr lang="de-CH" dirty="0" smtClean="0"/>
              <a:t> </a:t>
            </a:r>
            <a:r>
              <a:rPr lang="de-CH" dirty="0" err="1" smtClean="0"/>
              <a:t>with</a:t>
            </a:r>
            <a:r>
              <a:rPr lang="de-CH" dirty="0" smtClean="0"/>
              <a:t> CC-</a:t>
            </a:r>
            <a:r>
              <a:rPr lang="de-CH" dirty="0" err="1" smtClean="0"/>
              <a:t>scaling</a:t>
            </a:r>
            <a:endParaRPr lang="en-GB" b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900000"/>
            <a:ext cx="7706462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1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35" y="900000"/>
            <a:ext cx="7937256" cy="5834908"/>
          </a:xfrm>
          <a:prstGeom prst="rect">
            <a:avLst/>
          </a:prstGeom>
        </p:spPr>
      </p:pic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Consistent</a:t>
            </a:r>
            <a:r>
              <a:rPr lang="de-CH" dirty="0" smtClean="0"/>
              <a:t> </a:t>
            </a:r>
            <a:r>
              <a:rPr lang="de-CH" dirty="0" err="1" smtClean="0"/>
              <a:t>with</a:t>
            </a:r>
            <a:r>
              <a:rPr lang="de-CH" dirty="0" smtClean="0"/>
              <a:t> </a:t>
            </a:r>
            <a:r>
              <a:rPr lang="de-CH" dirty="0" err="1" smtClean="0"/>
              <a:t>climate</a:t>
            </a:r>
            <a:r>
              <a:rPr lang="de-CH" dirty="0" smtClean="0"/>
              <a:t> </a:t>
            </a:r>
            <a:r>
              <a:rPr lang="de-CH" dirty="0" err="1" smtClean="0"/>
              <a:t>models</a:t>
            </a:r>
            <a:endParaRPr lang="en-GB" b="0" dirty="0" smtClean="0"/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1652954" y="1463982"/>
            <a:ext cx="4129379" cy="173664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Despite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deficiencies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in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the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representation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of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present-day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extremes GCMs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capture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changes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reasonably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well</a:t>
            </a:r>
            <a:endParaRPr lang="de-CH" dirty="0">
              <a:solidFill>
                <a:schemeClr val="bg1"/>
              </a:solidFill>
              <a:latin typeface="Calibri Light" panose="020F0302020204030204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77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EURO-CORDEX </a:t>
            </a:r>
            <a:r>
              <a:rPr lang="de-CH" dirty="0" err="1" smtClean="0"/>
              <a:t>even</a:t>
            </a:r>
            <a:r>
              <a:rPr lang="de-CH" dirty="0" smtClean="0"/>
              <a:t> </a:t>
            </a:r>
            <a:r>
              <a:rPr lang="de-CH" dirty="0" err="1" smtClean="0"/>
              <a:t>lower</a:t>
            </a:r>
            <a:r>
              <a:rPr lang="de-CH" dirty="0" smtClean="0"/>
              <a:t>?</a:t>
            </a:r>
            <a:endParaRPr lang="en-GB" b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0" y="900000"/>
            <a:ext cx="7938198" cy="58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The </a:t>
            </a:r>
            <a:r>
              <a:rPr lang="de-CH" dirty="0" err="1" smtClean="0"/>
              <a:t>higher</a:t>
            </a:r>
            <a:r>
              <a:rPr lang="de-CH" dirty="0" smtClean="0"/>
              <a:t> </a:t>
            </a:r>
            <a:r>
              <a:rPr lang="de-CH" dirty="0" err="1" smtClean="0"/>
              <a:t>resolved</a:t>
            </a:r>
            <a:r>
              <a:rPr lang="de-CH" dirty="0" smtClean="0"/>
              <a:t> –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lower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change</a:t>
            </a:r>
            <a:r>
              <a:rPr lang="de-CH" dirty="0" smtClean="0"/>
              <a:t>?</a:t>
            </a:r>
            <a:endParaRPr lang="en-GB" b="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0" y="900000"/>
            <a:ext cx="7938198" cy="5835600"/>
          </a:xfrm>
          <a:prstGeom prst="rect">
            <a:avLst/>
          </a:prstGeom>
        </p:spPr>
      </p:pic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1547447" y="2081154"/>
            <a:ext cx="3604846" cy="146423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de-CH" sz="2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Different </a:t>
            </a:r>
            <a:r>
              <a:rPr lang="de-CH" sz="2000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warming</a:t>
            </a:r>
            <a:endParaRPr lang="de-CH" sz="2000" dirty="0" smtClean="0">
              <a:solidFill>
                <a:schemeClr val="bg1"/>
              </a:solidFill>
              <a:latin typeface="Calibri Light" panose="020F0302020204030204" pitchFamily="34" charset="0"/>
              <a:cs typeface="Calibri" pitchFamily="34" charset="0"/>
            </a:endParaRPr>
          </a:p>
          <a:p>
            <a:pPr marL="457200" indent="-457200">
              <a:buAutoNum type="arabicPeriod"/>
            </a:pPr>
            <a:r>
              <a:rPr lang="de-CH" sz="2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Internal </a:t>
            </a:r>
            <a:r>
              <a:rPr lang="de-CH" sz="2000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var</a:t>
            </a:r>
            <a:r>
              <a:rPr lang="de-CH" sz="2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. in </a:t>
            </a:r>
            <a:r>
              <a:rPr lang="de-CH" sz="2000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precipitation</a:t>
            </a:r>
            <a:endParaRPr lang="de-CH" sz="2000" dirty="0" smtClean="0">
              <a:solidFill>
                <a:schemeClr val="bg1"/>
              </a:solidFill>
              <a:latin typeface="Calibri Light" panose="020F0302020204030204" pitchFamily="34" charset="0"/>
              <a:cs typeface="Calibri" pitchFamily="34" charset="0"/>
            </a:endParaRPr>
          </a:p>
          <a:p>
            <a:pPr marL="457200" indent="-457200">
              <a:buAutoNum type="arabicPeriod"/>
            </a:pPr>
            <a:r>
              <a:rPr lang="de-CH" sz="2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Different </a:t>
            </a:r>
            <a:r>
              <a:rPr lang="de-CH" sz="2000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precip</a:t>
            </a:r>
            <a:r>
              <a:rPr lang="de-CH" sz="2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sz="2000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response</a:t>
            </a:r>
            <a:endParaRPr lang="de-CH" sz="2000" dirty="0" smtClean="0">
              <a:solidFill>
                <a:schemeClr val="bg1"/>
              </a:solidFill>
              <a:latin typeface="Calibri Light" panose="020F0302020204030204" pitchFamily="34" charset="0"/>
              <a:cs typeface="Calibri" pitchFamily="34" charset="0"/>
            </a:endParaRPr>
          </a:p>
          <a:p>
            <a:pPr marL="457200" indent="-457200">
              <a:buAutoNum type="arabicPeriod"/>
            </a:pPr>
            <a:r>
              <a:rPr lang="de-CH" sz="2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Different </a:t>
            </a:r>
            <a:r>
              <a:rPr lang="de-CH" sz="2000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grid</a:t>
            </a:r>
            <a:r>
              <a:rPr lang="de-CH" sz="20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sz="2000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resolution</a:t>
            </a:r>
            <a:endParaRPr lang="de-CH" sz="2000" dirty="0" smtClean="0">
              <a:solidFill>
                <a:schemeClr val="bg1"/>
              </a:solidFill>
              <a:latin typeface="Calibri Light" panose="020F0302020204030204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9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18" y="1046631"/>
            <a:ext cx="6648170" cy="5569200"/>
          </a:xfrm>
          <a:prstGeom prst="rect">
            <a:avLst/>
          </a:prstGeom>
        </p:spPr>
      </p:pic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Good</a:t>
            </a:r>
            <a:r>
              <a:rPr lang="de-CH" dirty="0" smtClean="0"/>
              <a:t> </a:t>
            </a:r>
            <a:r>
              <a:rPr lang="de-CH" dirty="0" err="1" smtClean="0"/>
              <a:t>agreement</a:t>
            </a:r>
            <a:r>
              <a:rPr lang="de-CH" dirty="0"/>
              <a:t> </a:t>
            </a:r>
            <a:r>
              <a:rPr lang="de-CH" dirty="0" smtClean="0"/>
              <a:t>at 3°C </a:t>
            </a:r>
            <a:r>
              <a:rPr lang="de-CH" dirty="0" err="1" smtClean="0"/>
              <a:t>when</a:t>
            </a:r>
            <a:r>
              <a:rPr lang="de-CH" dirty="0" smtClean="0"/>
              <a:t> </a:t>
            </a:r>
            <a:r>
              <a:rPr lang="de-CH" dirty="0" err="1" smtClean="0"/>
              <a:t>regridded</a:t>
            </a:r>
            <a:endParaRPr lang="en-GB" b="0" dirty="0" smtClean="0"/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3086100" y="2281667"/>
            <a:ext cx="4129379" cy="91940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For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same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level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of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warming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changes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are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very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consistent</a:t>
            </a:r>
            <a:endParaRPr lang="de-CH" dirty="0">
              <a:solidFill>
                <a:schemeClr val="bg1"/>
              </a:solidFill>
              <a:latin typeface="Calibri Light" panose="020F0302020204030204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39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definitions of «moderate extremes</a:t>
            </a:r>
            <a:r>
              <a:rPr lang="en-US" dirty="0"/>
              <a:t>»</a:t>
            </a:r>
            <a:endParaRPr lang="de-CH" dirty="0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290916" y="1219199"/>
            <a:ext cx="8511772" cy="43467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baseline="0">
                <a:solidFill>
                  <a:srgbClr val="0A8AB2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ts val="1800"/>
              </a:spcBef>
              <a:buNone/>
              <a:tabLst>
                <a:tab pos="1789113" algn="l"/>
                <a:tab pos="4398963" algn="l"/>
              </a:tabLst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/>
            </a:r>
            <a:b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</a:b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/>
            </a:r>
            <a:b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</a:br>
            <a:endParaRPr lang="en-GB" b="0" dirty="0" smtClean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  <a:p>
            <a:pPr marL="0" indent="0">
              <a:spcBef>
                <a:spcPts val="1800"/>
              </a:spcBef>
              <a:buNone/>
              <a:tabLst>
                <a:tab pos="1789113" algn="l"/>
                <a:tab pos="4398963" algn="l"/>
              </a:tabLst>
            </a:pPr>
            <a:r>
              <a:rPr lang="en-GB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Heavy precipitation  </a:t>
            </a:r>
            <a:r>
              <a:rPr lang="en-GB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Rx1day</a:t>
            </a:r>
            <a:r>
              <a:rPr lang="en-GB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: 	max. 1-day precipitation</a:t>
            </a:r>
          </a:p>
          <a:p>
            <a:pPr marL="0" indent="0">
              <a:spcBef>
                <a:spcPts val="1800"/>
              </a:spcBef>
              <a:buNone/>
              <a:tabLst>
                <a:tab pos="2514600" algn="l"/>
                <a:tab pos="4398963" algn="l"/>
              </a:tabLst>
            </a:pPr>
            <a:r>
              <a:rPr lang="de-CH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	</a:t>
            </a:r>
            <a:r>
              <a:rPr lang="en-GB" b="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Rx5day</a:t>
            </a:r>
            <a:r>
              <a:rPr lang="en-GB" b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: 	max. </a:t>
            </a:r>
            <a:r>
              <a:rPr lang="en-GB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5-day precipitation</a:t>
            </a:r>
          </a:p>
          <a:p>
            <a:pPr marL="0" indent="0">
              <a:spcBef>
                <a:spcPts val="1800"/>
              </a:spcBef>
              <a:buNone/>
              <a:tabLst>
                <a:tab pos="1789113" algn="l"/>
                <a:tab pos="4398963" algn="l"/>
              </a:tabLst>
            </a:pPr>
            <a:r>
              <a:rPr lang="en-GB" b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Hot extremes	</a:t>
            </a:r>
            <a:r>
              <a:rPr lang="en-GB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TXx</a:t>
            </a:r>
            <a:r>
              <a:rPr lang="en-GB" b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: 	annual temperature maxima</a:t>
            </a:r>
          </a:p>
          <a:p>
            <a:pPr marL="0" indent="0">
              <a:spcBef>
                <a:spcPts val="1800"/>
              </a:spcBef>
              <a:buNone/>
              <a:tabLst>
                <a:tab pos="1789113" algn="l"/>
                <a:tab pos="4398963" algn="l"/>
              </a:tabLst>
            </a:pPr>
            <a:r>
              <a:rPr lang="en-GB" b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Cold extremes	</a:t>
            </a:r>
            <a:r>
              <a:rPr lang="en-GB" b="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TNn</a:t>
            </a:r>
            <a:r>
              <a:rPr lang="en-GB" b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: 	annual temperature minima</a:t>
            </a:r>
          </a:p>
          <a:p>
            <a:pPr marL="0" indent="0">
              <a:spcBef>
                <a:spcPts val="3600"/>
              </a:spcBef>
              <a:buNone/>
              <a:tabLst>
                <a:tab pos="1789113" algn="l"/>
                <a:tab pos="4398963" algn="l"/>
              </a:tabLst>
            </a:pPr>
            <a:endParaRPr lang="en-GB" b="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24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>
            <a:spLocks noChangeArrowheads="1"/>
          </p:cNvSpPr>
          <p:nvPr/>
        </p:nvSpPr>
        <p:spPr bwMode="auto">
          <a:xfrm>
            <a:off x="738555" y="2973455"/>
            <a:ext cx="7702414" cy="1191816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32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In what changes should we have confidence despite parameterized convection?</a:t>
            </a:r>
            <a:endParaRPr lang="en-US" sz="3200" dirty="0">
              <a:solidFill>
                <a:schemeClr val="bg1"/>
              </a:solidFill>
              <a:latin typeface="Calibri Light" panose="020F0302020204030204" pitchFamily="34" charset="0"/>
              <a:cs typeface="Calibri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264269" y="2327124"/>
            <a:ext cx="41364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hangingPunct="0">
              <a:spcBef>
                <a:spcPts val="1000"/>
              </a:spcBef>
              <a:buClr>
                <a:schemeClr val="accent1">
                  <a:lumMod val="50000"/>
                </a:schemeClr>
              </a:buClr>
              <a:defRPr/>
            </a:pPr>
            <a:r>
              <a:rPr lang="de-CH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+mn-cs"/>
              </a:rPr>
              <a:t>Challenge</a:t>
            </a:r>
          </a:p>
        </p:txBody>
      </p:sp>
    </p:spTree>
    <p:extLst>
      <p:ext uri="{BB962C8B-B14F-4D97-AF65-F5344CB8AC3E}">
        <p14:creationId xmlns:p14="http://schemas.microsoft.com/office/powerpoint/2010/main" val="422374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2177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8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edienet.s3.amazonaws.com/news/images/253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318721" y="306754"/>
            <a:ext cx="8537575" cy="682625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4000" dirty="0" smtClean="0">
                <a:solidFill>
                  <a:schemeClr val="bg1"/>
                </a:solidFill>
              </a:rPr>
              <a:t>The human influence</a:t>
            </a:r>
            <a:endParaRPr lang="de-CH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39046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4" r="23192" b="3325"/>
          <a:stretch/>
        </p:blipFill>
        <p:spPr>
          <a:xfrm>
            <a:off x="0" y="0"/>
            <a:ext cx="9144000" cy="7191507"/>
          </a:xfrm>
          <a:prstGeom prst="rect">
            <a:avLst/>
          </a:prstGeom>
        </p:spPr>
      </p:pic>
      <p:sp>
        <p:nvSpPr>
          <p:cNvPr id="4" name="Content Placeholder 1"/>
          <p:cNvSpPr txBox="1">
            <a:spLocks/>
          </p:cNvSpPr>
          <p:nvPr/>
        </p:nvSpPr>
        <p:spPr>
          <a:xfrm>
            <a:off x="229517" y="586112"/>
            <a:ext cx="837132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de-CH"/>
            </a:defPPr>
            <a:lvl1pPr eaLnBrk="0" hangingPunct="0">
              <a:spcBef>
                <a:spcPts val="1000"/>
              </a:spcBef>
              <a:buClr>
                <a:schemeClr val="accent1">
                  <a:lumMod val="50000"/>
                </a:schemeClr>
              </a:buClr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algn="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What fraction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of all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globally occurring heavy precipitation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or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hot extremes is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attributable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to warming?</a:t>
            </a:r>
          </a:p>
        </p:txBody>
      </p:sp>
    </p:spTree>
    <p:extLst>
      <p:ext uri="{BB962C8B-B14F-4D97-AF65-F5344CB8AC3E}">
        <p14:creationId xmlns:p14="http://schemas.microsoft.com/office/powerpoint/2010/main" val="416740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Pre-industrial precipitation series</a:t>
            </a:r>
            <a:endParaRPr lang="en-GB" b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" t="2233" r="13605" b="421"/>
          <a:stretch/>
        </p:blipFill>
        <p:spPr>
          <a:xfrm rot="16200000">
            <a:off x="2096979" y="159875"/>
            <a:ext cx="5051393" cy="80994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2772" y="1955529"/>
            <a:ext cx="219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99.99</a:t>
            </a:r>
            <a:r>
              <a:rPr lang="en-US" sz="1800" baseline="30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th</a:t>
            </a:r>
            <a:r>
              <a:rPr lang="en-US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percentile</a:t>
            </a:r>
            <a:endParaRPr lang="de-CH" sz="18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0903" y="1219554"/>
            <a:ext cx="7112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Percentiles defined on all days in pre-industrial control simulations</a:t>
            </a:r>
            <a:endParaRPr lang="de-CH" sz="20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90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Pre-industrial precipitation distribution</a:t>
            </a:r>
            <a:endParaRPr lang="en-GB" b="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900000"/>
            <a:ext cx="8280000" cy="57456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413" y="2476625"/>
            <a:ext cx="553998" cy="144353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probability</a:t>
            </a:r>
            <a:endParaRPr lang="de-CH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28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Noisy</a:t>
            </a:r>
            <a:r>
              <a:rPr lang="de-CH" dirty="0" smtClean="0"/>
              <a:t> </a:t>
            </a:r>
            <a:r>
              <a:rPr lang="de-CH" dirty="0" err="1" smtClean="0"/>
              <a:t>c</a:t>
            </a:r>
            <a:r>
              <a:rPr lang="de-CH" b="0" dirty="0" err="1" smtClean="0"/>
              <a:t>hanges</a:t>
            </a:r>
            <a:r>
              <a:rPr lang="de-CH" b="0" dirty="0" smtClean="0"/>
              <a:t> at </a:t>
            </a:r>
            <a:r>
              <a:rPr lang="de-CH" b="0" dirty="0" err="1" smtClean="0"/>
              <a:t>one</a:t>
            </a:r>
            <a:r>
              <a:rPr lang="de-CH" b="0" dirty="0" smtClean="0"/>
              <a:t> </a:t>
            </a:r>
            <a:r>
              <a:rPr lang="de-CH" b="0" dirty="0" err="1" smtClean="0"/>
              <a:t>grid</a:t>
            </a:r>
            <a:r>
              <a:rPr lang="de-CH" b="0" dirty="0" smtClean="0"/>
              <a:t> </a:t>
            </a:r>
            <a:r>
              <a:rPr lang="de-CH" b="0" dirty="0" err="1" smtClean="0"/>
              <a:t>point</a:t>
            </a:r>
            <a:endParaRPr lang="en-GB" b="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900000"/>
            <a:ext cx="8280000" cy="5745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3" t="8251" r="16772" b="86230"/>
          <a:stretch/>
        </p:blipFill>
        <p:spPr>
          <a:xfrm>
            <a:off x="5486400" y="1526458"/>
            <a:ext cx="1917290" cy="3170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13" y="2476625"/>
            <a:ext cx="553998" cy="144353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probability</a:t>
            </a:r>
            <a:endParaRPr lang="de-CH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41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Heavy </a:t>
            </a:r>
            <a:r>
              <a:rPr lang="de-CH" dirty="0" err="1" smtClean="0"/>
              <a:t>precipitation</a:t>
            </a:r>
            <a:r>
              <a:rPr lang="de-CH" dirty="0" smtClean="0"/>
              <a:t> </a:t>
            </a:r>
            <a:r>
              <a:rPr lang="de-CH" dirty="0" err="1" smtClean="0"/>
              <a:t>averaged</a:t>
            </a:r>
            <a:r>
              <a:rPr lang="de-CH" dirty="0" smtClean="0"/>
              <a:t> </a:t>
            </a:r>
            <a:r>
              <a:rPr lang="de-CH" dirty="0" err="1" smtClean="0"/>
              <a:t>over</a:t>
            </a:r>
            <a:r>
              <a:rPr lang="de-CH" dirty="0" smtClean="0"/>
              <a:t> </a:t>
            </a:r>
            <a:r>
              <a:rPr lang="de-CH" b="0" dirty="0" smtClean="0"/>
              <a:t>N Europe</a:t>
            </a:r>
            <a:endParaRPr lang="en-GB" b="0" dirty="0" smtClean="0"/>
          </a:p>
        </p:txBody>
      </p:sp>
      <p:sp>
        <p:nvSpPr>
          <p:cNvPr id="5" name="Rectangle 4"/>
          <p:cNvSpPr/>
          <p:nvPr/>
        </p:nvSpPr>
        <p:spPr>
          <a:xfrm>
            <a:off x="2001078" y="1080000"/>
            <a:ext cx="2663687" cy="828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900000"/>
            <a:ext cx="8280000" cy="5745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3" t="8251" r="16772" b="86230"/>
          <a:stretch/>
        </p:blipFill>
        <p:spPr>
          <a:xfrm>
            <a:off x="5486400" y="1526458"/>
            <a:ext cx="1917290" cy="3170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413" y="2476625"/>
            <a:ext cx="553998" cy="144353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probability</a:t>
            </a:r>
            <a:endParaRPr lang="de-CH" dirty="0">
              <a:latin typeface="Calibri" panose="020F0502020204030204" pitchFamily="34" charset="0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1372291" y="3772812"/>
            <a:ext cx="4055385" cy="132802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Smooth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increase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in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probability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of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heavy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precipitation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days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in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one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GCM</a:t>
            </a:r>
            <a:endParaRPr lang="de-CH" dirty="0">
              <a:solidFill>
                <a:schemeClr val="bg1"/>
              </a:solidFill>
              <a:latin typeface="Calibri Light" panose="020F0302020204030204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23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0" dirty="0" smtClean="0"/>
              <a:t>Heavy </a:t>
            </a:r>
            <a:r>
              <a:rPr lang="de-CH" b="0" dirty="0" err="1" smtClean="0"/>
              <a:t>precipitation</a:t>
            </a:r>
            <a:r>
              <a:rPr lang="de-CH" b="0" dirty="0" smtClean="0"/>
              <a:t> </a:t>
            </a:r>
            <a:r>
              <a:rPr lang="de-CH" b="0" dirty="0" err="1" smtClean="0"/>
              <a:t>days</a:t>
            </a:r>
            <a:r>
              <a:rPr lang="de-CH" b="0" dirty="0" smtClean="0"/>
              <a:t> </a:t>
            </a:r>
            <a:r>
              <a:rPr lang="de-CH" b="0" dirty="0" err="1" smtClean="0"/>
              <a:t>over</a:t>
            </a:r>
            <a:r>
              <a:rPr lang="de-CH" b="0" dirty="0" smtClean="0"/>
              <a:t> N Europe</a:t>
            </a:r>
            <a:endParaRPr lang="en-GB" b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900000"/>
            <a:ext cx="8280000" cy="5745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13" y="2476625"/>
            <a:ext cx="553998" cy="144353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probability</a:t>
            </a:r>
            <a:endParaRPr lang="de-CH" dirty="0">
              <a:latin typeface="Calibri" panose="020F0502020204030204" pitchFamily="34" charset="0"/>
            </a:endParaRP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1422626" y="3989493"/>
            <a:ext cx="3216486" cy="91940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Robust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response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across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25 CMIP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models</a:t>
            </a:r>
            <a:endParaRPr lang="de-CH" dirty="0">
              <a:solidFill>
                <a:schemeClr val="bg1"/>
              </a:solidFill>
              <a:latin typeface="Calibri Light" panose="020F0302020204030204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83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0" dirty="0" smtClean="0"/>
              <a:t>The </a:t>
            </a:r>
            <a:r>
              <a:rPr lang="de-CH" b="0" dirty="0" err="1" smtClean="0"/>
              <a:t>more</a:t>
            </a:r>
            <a:r>
              <a:rPr lang="de-CH" b="0" dirty="0" smtClean="0"/>
              <a:t> extreme – </a:t>
            </a:r>
            <a:r>
              <a:rPr lang="de-CH" b="0" dirty="0" err="1" smtClean="0"/>
              <a:t>the</a:t>
            </a:r>
            <a:r>
              <a:rPr lang="de-CH" b="0" dirty="0" smtClean="0"/>
              <a:t> </a:t>
            </a:r>
            <a:r>
              <a:rPr lang="de-CH" b="0" dirty="0" err="1" smtClean="0"/>
              <a:t>greater</a:t>
            </a:r>
            <a:r>
              <a:rPr lang="de-CH" b="0" dirty="0" smtClean="0"/>
              <a:t> </a:t>
            </a:r>
            <a:r>
              <a:rPr lang="de-CH" b="0" dirty="0" err="1" smtClean="0"/>
              <a:t>the</a:t>
            </a:r>
            <a:r>
              <a:rPr lang="de-CH" b="0" dirty="0" smtClean="0"/>
              <a:t> </a:t>
            </a:r>
            <a:r>
              <a:rPr lang="de-CH" b="0" dirty="0" err="1" smtClean="0"/>
              <a:t>increase</a:t>
            </a:r>
            <a:endParaRPr lang="en-GB" b="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479030" y="900000"/>
                <a:ext cx="1815497" cy="7321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m:rPr>
                              <m:nor/>
                            </m:rPr>
                            <a:rPr lang="en-US" b="0" i="0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b="0" i="0" baseline="-25000" smtClean="0">
                              <a:latin typeface="Cambria Math" panose="02040503050406030204" pitchFamily="18" charset="0"/>
                            </a:rPr>
                            <m:t>°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𝑝𝑟𝑒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𝑖𝑛𝑑</m:t>
                          </m:r>
                        </m:den>
                      </m:f>
                    </m:oMath>
                  </m:oMathPara>
                </a14:m>
                <a:endParaRPr lang="de-CH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030" y="900000"/>
                <a:ext cx="1815497" cy="732123"/>
              </a:xfrm>
              <a:prstGeom prst="rect">
                <a:avLst/>
              </a:prstGeom>
              <a:blipFill rotWithShape="0"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900000"/>
            <a:ext cx="8280000" cy="546891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459523" y="2508309"/>
            <a:ext cx="545284" cy="398038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9569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Internal variability matters…</a:t>
            </a:r>
            <a:endParaRPr lang="de-CH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795" b="10814"/>
          <a:stretch/>
        </p:blipFill>
        <p:spPr>
          <a:xfrm>
            <a:off x="4046220" y="1016112"/>
            <a:ext cx="4847908" cy="5448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51020" y="861060"/>
            <a:ext cx="3070860" cy="48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44" b="5083"/>
          <a:stretch/>
        </p:blipFill>
        <p:spPr>
          <a:xfrm rot="5400000">
            <a:off x="-115502" y="1734922"/>
            <a:ext cx="4475671" cy="2880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4119" y="1135380"/>
            <a:ext cx="1955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30204" pitchFamily="34" charset="0"/>
              </a:rPr>
              <a:t>Seattle, </a:t>
            </a:r>
            <a:r>
              <a:rPr lang="de-CH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30204" pitchFamily="34" charset="0"/>
              </a:rPr>
              <a:t>c</a:t>
            </a:r>
            <a:r>
              <a:rPr lang="de-CH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30204" pitchFamily="34" charset="0"/>
              </a:rPr>
              <a:t>old</a:t>
            </a:r>
            <a:r>
              <a:rPr lang="de-CH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30204" pitchFamily="34" charset="0"/>
              </a:rPr>
              <a:t> extremes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Helvetica" panose="020B0604020202030204" pitchFamily="34" charset="0"/>
            </a:endParaRPr>
          </a:p>
        </p:txBody>
      </p:sp>
      <p:sp>
        <p:nvSpPr>
          <p:cNvPr id="7" name="Title 13"/>
          <p:cNvSpPr txBox="1">
            <a:spLocks/>
          </p:cNvSpPr>
          <p:nvPr/>
        </p:nvSpPr>
        <p:spPr bwMode="auto">
          <a:xfrm>
            <a:off x="682153" y="5308422"/>
            <a:ext cx="2983067" cy="86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B78F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B78F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B78F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B78FD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B78FD"/>
                </a:solidFill>
                <a:latin typeface="ETH Light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B78FD"/>
                </a:solidFill>
                <a:latin typeface="ETH Light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B78FD"/>
                </a:solidFill>
                <a:latin typeface="ETH Light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B78FD"/>
                </a:solidFill>
                <a:latin typeface="ETH Light" pitchFamily="2" charset="0"/>
              </a:defRPr>
            </a:lvl9pPr>
          </a:lstStyle>
          <a:p>
            <a:pPr algn="l"/>
            <a:r>
              <a:rPr lang="en-US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… even more so for extremes</a:t>
            </a:r>
            <a:endParaRPr lang="de-CH" kern="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057377" y="6517420"/>
            <a:ext cx="2729005" cy="351236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ctr"/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Deser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2012,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Nature CC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815862" y="861060"/>
            <a:ext cx="5328138" cy="4343986"/>
            <a:chOff x="3815862" y="861060"/>
            <a:chExt cx="5328138" cy="4343986"/>
          </a:xfrm>
        </p:grpSpPr>
        <p:sp>
          <p:nvSpPr>
            <p:cNvPr id="6" name="Rectangle 5"/>
            <p:cNvSpPr/>
            <p:nvPr/>
          </p:nvSpPr>
          <p:spPr>
            <a:xfrm>
              <a:off x="3815862" y="861060"/>
              <a:ext cx="5328138" cy="41241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51330" y="4413738"/>
              <a:ext cx="334107" cy="7913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5651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900000"/>
            <a:ext cx="8280000" cy="5468912"/>
          </a:xfrm>
          <a:prstGeom prst="rect">
            <a:avLst/>
          </a:prstGeom>
        </p:spPr>
      </p:pic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0" dirty="0" smtClean="0"/>
              <a:t>The </a:t>
            </a:r>
            <a:r>
              <a:rPr lang="de-CH" b="0" dirty="0" err="1" smtClean="0"/>
              <a:t>more</a:t>
            </a:r>
            <a:r>
              <a:rPr lang="de-CH" b="0" dirty="0" smtClean="0"/>
              <a:t> extreme – </a:t>
            </a:r>
            <a:r>
              <a:rPr lang="de-CH" b="0" dirty="0" err="1" smtClean="0"/>
              <a:t>the</a:t>
            </a:r>
            <a:r>
              <a:rPr lang="de-CH" b="0" dirty="0" smtClean="0"/>
              <a:t> </a:t>
            </a:r>
            <a:r>
              <a:rPr lang="de-CH" b="0" dirty="0" err="1" smtClean="0"/>
              <a:t>greater</a:t>
            </a:r>
            <a:r>
              <a:rPr lang="de-CH" b="0" dirty="0" smtClean="0"/>
              <a:t> </a:t>
            </a:r>
            <a:r>
              <a:rPr lang="de-CH" b="0" dirty="0" err="1" smtClean="0"/>
              <a:t>the</a:t>
            </a:r>
            <a:r>
              <a:rPr lang="de-CH" b="0" dirty="0" smtClean="0"/>
              <a:t> </a:t>
            </a:r>
            <a:r>
              <a:rPr lang="de-CH" b="0" dirty="0" err="1" smtClean="0"/>
              <a:t>increase</a:t>
            </a:r>
            <a:endParaRPr lang="en-GB" b="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479030" y="900000"/>
                <a:ext cx="1815497" cy="7321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m:rPr>
                              <m:nor/>
                            </m:rPr>
                            <a:rPr lang="en-US" b="0" i="0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b="0" i="0" baseline="-25000" smtClean="0">
                              <a:latin typeface="Cambria Math" panose="02040503050406030204" pitchFamily="18" charset="0"/>
                            </a:rPr>
                            <m:t>°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𝑝𝑟𝑒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𝑖𝑛𝑑</m:t>
                          </m:r>
                        </m:den>
                      </m:f>
                    </m:oMath>
                  </m:oMathPara>
                </a14:m>
                <a:endParaRPr lang="de-CH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030" y="900000"/>
                <a:ext cx="1815497" cy="732123"/>
              </a:xfrm>
              <a:prstGeom prst="rect">
                <a:avLst/>
              </a:prstGeom>
              <a:blipFill rotWithShape="0"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1221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0" dirty="0" smtClean="0"/>
              <a:t>Global </a:t>
            </a:r>
            <a:r>
              <a:rPr lang="de-CH" dirty="0" smtClean="0"/>
              <a:t>land-</a:t>
            </a:r>
            <a:r>
              <a:rPr lang="de-CH" dirty="0" err="1" smtClean="0"/>
              <a:t>only</a:t>
            </a:r>
            <a:r>
              <a:rPr lang="de-CH" dirty="0" smtClean="0"/>
              <a:t> </a:t>
            </a:r>
            <a:r>
              <a:rPr lang="de-CH" b="0" dirty="0" err="1" smtClean="0"/>
              <a:t>probability</a:t>
            </a:r>
            <a:r>
              <a:rPr lang="de-CH" b="0" dirty="0" smtClean="0"/>
              <a:t> </a:t>
            </a:r>
            <a:r>
              <a:rPr lang="de-CH" b="0" dirty="0" err="1" smtClean="0"/>
              <a:t>ratio</a:t>
            </a:r>
            <a:endParaRPr lang="en-GB" b="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6" y="1469496"/>
            <a:ext cx="9000000" cy="5125536"/>
          </a:xfrm>
          <a:prstGeom prst="rect">
            <a:avLst/>
          </a:prstGeom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5226342" y="1682520"/>
            <a:ext cx="3234080" cy="132802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1.4-2.0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times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more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heavy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precipitation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days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across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the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globe</a:t>
            </a:r>
            <a:endParaRPr lang="de-CH" dirty="0">
              <a:solidFill>
                <a:schemeClr val="bg1"/>
              </a:solidFill>
              <a:latin typeface="Calibri Light" panose="020F0302020204030204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8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Probability ratio at 2°C warming</a:t>
            </a:r>
            <a:endParaRPr lang="en-GB" b="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39" y="1712877"/>
            <a:ext cx="8452121" cy="50795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63329" y="916842"/>
            <a:ext cx="6799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Multi-model mean exceedance of </a:t>
            </a:r>
            <a:b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</a:b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pre-industrial 99% quantile of daily precipitation</a:t>
            </a:r>
            <a:endParaRPr lang="de-CH" sz="20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75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0" dirty="0" smtClean="0"/>
              <a:t>Global </a:t>
            </a:r>
            <a:r>
              <a:rPr lang="de-CH" dirty="0" smtClean="0"/>
              <a:t>land-</a:t>
            </a:r>
            <a:r>
              <a:rPr lang="de-CH" dirty="0" err="1" smtClean="0"/>
              <a:t>only</a:t>
            </a:r>
            <a:r>
              <a:rPr lang="de-CH" dirty="0" smtClean="0"/>
              <a:t> </a:t>
            </a:r>
            <a:r>
              <a:rPr lang="de-CH" b="0" dirty="0" err="1" smtClean="0"/>
              <a:t>probability</a:t>
            </a:r>
            <a:r>
              <a:rPr lang="de-CH" b="0" dirty="0" smtClean="0"/>
              <a:t> </a:t>
            </a:r>
            <a:r>
              <a:rPr lang="de-CH" b="0" dirty="0" err="1" smtClean="0"/>
              <a:t>ratio</a:t>
            </a:r>
            <a:endParaRPr lang="en-GB" b="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6" y="1469496"/>
            <a:ext cx="9000000" cy="5125536"/>
          </a:xfrm>
          <a:prstGeom prst="rect">
            <a:avLst/>
          </a:prstGeom>
        </p:spPr>
      </p:pic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5226342" y="1682520"/>
            <a:ext cx="3234080" cy="132802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1.4-2.0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times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more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heavy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precipitation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days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across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the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globe</a:t>
            </a:r>
            <a:endParaRPr lang="de-CH" dirty="0">
              <a:solidFill>
                <a:schemeClr val="bg1"/>
              </a:solidFill>
              <a:latin typeface="Calibri Light" panose="020F0302020204030204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46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Non-linear increase with warming</a:t>
            </a:r>
            <a:endParaRPr lang="en-GB" b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6" y="1440000"/>
            <a:ext cx="9000000" cy="515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8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3" y="1439999"/>
            <a:ext cx="9000000" cy="5154697"/>
          </a:xfrm>
          <a:prstGeom prst="rect">
            <a:avLst/>
          </a:prstGeom>
        </p:spPr>
      </p:pic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attributable fraction of occurrence</a:t>
            </a:r>
            <a:endParaRPr lang="en-GB" b="0" dirty="0" smtClean="0"/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4067254" y="4436795"/>
            <a:ext cx="4643104" cy="132802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18% [10-28%]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of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all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globally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occurring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heavy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precipitation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days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are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attributable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to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warming</a:t>
            </a:r>
            <a:endParaRPr lang="de-CH" dirty="0">
              <a:solidFill>
                <a:schemeClr val="bg1"/>
              </a:solidFill>
              <a:latin typeface="Calibri Light" panose="020F0302020204030204" pitchFamily="34" charset="0"/>
              <a:cs typeface="Calibri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2929631" y="2627790"/>
            <a:ext cx="8879" cy="3231473"/>
          </a:xfrm>
          <a:prstGeom prst="line">
            <a:avLst/>
          </a:prstGeom>
          <a:ln w="190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800887" y="2922309"/>
            <a:ext cx="113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latin typeface="Calibri" panose="020F0502020204030204" pitchFamily="34" charset="0"/>
              </a:rPr>
              <a:t>Observed</a:t>
            </a:r>
            <a:br>
              <a:rPr lang="en-US" sz="1800" dirty="0" smtClean="0">
                <a:latin typeface="Calibri" panose="020F0502020204030204" pitchFamily="34" charset="0"/>
              </a:rPr>
            </a:br>
            <a:r>
              <a:rPr lang="en-US" sz="1800" dirty="0" smtClean="0">
                <a:latin typeface="Calibri" panose="020F0502020204030204" pitchFamily="34" charset="0"/>
              </a:rPr>
              <a:t>+0.85°C</a:t>
            </a:r>
            <a:endParaRPr lang="de-CH" sz="18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912979" y="1555637"/>
                <a:ext cx="2476500" cy="527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FAR </a:t>
                </a:r>
                <a:r>
                  <a:rPr lang="de-CH" sz="2000" dirty="0" smtClean="0">
                    <a:latin typeface="Calibri" panose="020F0502020204030204" pitchFamily="34" charset="0"/>
                  </a:rPr>
                  <a:t>= </a:t>
                </a:r>
                <a:r>
                  <a:rPr lang="de-CH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1- </a:t>
                </a:r>
                <a14:m>
                  <m:oMath xmlns:m="http://schemas.openxmlformats.org/officeDocument/2006/math" xmlns="">
                    <m:f>
                      <m:fPr>
                        <m:ctrlPr>
                          <a:rPr lang="de-CH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CH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000" b="0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𝑃𝑟𝑒</m:t>
                        </m:r>
                        <m:r>
                          <a:rPr lang="en-US" sz="2000" b="0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𝑖𝑛𝑑</m:t>
                        </m:r>
                      </m:num>
                      <m:den>
                        <m:r>
                          <a:rPr lang="de-CH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000" b="0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0.85°</m:t>
                        </m:r>
                        <m:r>
                          <a:rPr lang="en-US" sz="2000" b="0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den>
                    </m:f>
                  </m:oMath>
                </a14:m>
                <a:endParaRPr lang="en-GB" sz="20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2979" y="1555637"/>
                <a:ext cx="2476500" cy="527773"/>
              </a:xfrm>
              <a:prstGeom prst="rect">
                <a:avLst/>
              </a:prstGeom>
              <a:blipFill rotWithShape="0">
                <a:blip r:embed="rId4"/>
                <a:stretch>
                  <a:fillRect l="-2709" b="-12644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799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more extreme – the more is attributable</a:t>
            </a:r>
            <a:endParaRPr lang="en-GB" b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6" y="1440000"/>
            <a:ext cx="9000000" cy="515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0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present-day variability – high change</a:t>
            </a:r>
            <a:endParaRPr lang="en-GB" b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81" y="1632086"/>
            <a:ext cx="8237237" cy="51374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7019" y="916842"/>
            <a:ext cx="4798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Exceedance of pre-industrial 99% quantile of </a:t>
            </a:r>
            <a:b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</a:b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daily temperature at 2°C warming</a:t>
            </a:r>
            <a:endParaRPr lang="de-CH" sz="20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562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warming targets matter</a:t>
            </a:r>
            <a:endParaRPr lang="en-GB" b="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57"/>
          <a:stretch/>
        </p:blipFill>
        <p:spPr>
          <a:xfrm>
            <a:off x="265113" y="1272618"/>
            <a:ext cx="9000000" cy="522162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226103" y="1600784"/>
            <a:ext cx="3772617" cy="4141034"/>
            <a:chOff x="1226103" y="1600784"/>
            <a:chExt cx="3772617" cy="4141034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4989116" y="1939308"/>
              <a:ext cx="9604" cy="3802510"/>
            </a:xfrm>
            <a:prstGeom prst="line">
              <a:avLst/>
            </a:prstGeom>
            <a:ln w="1905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226103" y="1939308"/>
              <a:ext cx="3772617" cy="9604"/>
            </a:xfrm>
            <a:prstGeom prst="line">
              <a:avLst/>
            </a:prstGeom>
            <a:ln w="1905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809301" y="1600784"/>
              <a:ext cx="5721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dirty="0" smtClean="0">
                  <a:latin typeface="Calibri" panose="020F0502020204030204" pitchFamily="34" charset="0"/>
                </a:rPr>
                <a:t>2°C</a:t>
              </a:r>
              <a:endParaRPr lang="de-CH" sz="18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226103" y="3417609"/>
            <a:ext cx="2885098" cy="2324209"/>
            <a:chOff x="1226103" y="3417609"/>
            <a:chExt cx="2885098" cy="2324209"/>
          </a:xfrm>
        </p:grpSpPr>
        <p:cxnSp>
          <p:nvCxnSpPr>
            <p:cNvPr id="7" name="Straight Connector 6"/>
            <p:cNvCxnSpPr/>
            <p:nvPr/>
          </p:nvCxnSpPr>
          <p:spPr>
            <a:xfrm flipH="1" flipV="1">
              <a:off x="4109174" y="3712464"/>
              <a:ext cx="2027" cy="2029354"/>
            </a:xfrm>
            <a:prstGeom prst="line">
              <a:avLst/>
            </a:prstGeom>
            <a:ln w="1905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226103" y="3745122"/>
              <a:ext cx="2877628" cy="0"/>
            </a:xfrm>
            <a:prstGeom prst="line">
              <a:avLst/>
            </a:prstGeom>
            <a:ln w="1905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868386" y="3417609"/>
              <a:ext cx="745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latin typeface="Calibri" panose="020F0502020204030204" pitchFamily="34" charset="0"/>
                </a:rPr>
                <a:t>1.5°C</a:t>
              </a:r>
              <a:endParaRPr lang="de-CH" sz="18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226103" y="4620666"/>
            <a:ext cx="1742661" cy="1112764"/>
            <a:chOff x="1226103" y="4620666"/>
            <a:chExt cx="1742661" cy="1112764"/>
          </a:xfrm>
        </p:grpSpPr>
        <p:cxnSp>
          <p:nvCxnSpPr>
            <p:cNvPr id="4" name="Straight Connector 3"/>
            <p:cNvCxnSpPr/>
            <p:nvPr/>
          </p:nvCxnSpPr>
          <p:spPr>
            <a:xfrm flipH="1" flipV="1">
              <a:off x="2966400" y="4991450"/>
              <a:ext cx="2364" cy="741980"/>
            </a:xfrm>
            <a:prstGeom prst="line">
              <a:avLst/>
            </a:prstGeom>
            <a:ln w="19050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226103" y="4981001"/>
              <a:ext cx="1740297" cy="10449"/>
            </a:xfrm>
            <a:prstGeom prst="line">
              <a:avLst/>
            </a:prstGeom>
            <a:ln w="19050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773673" y="4620666"/>
              <a:ext cx="1137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latin typeface="Calibri" panose="020F0502020204030204" pitchFamily="34" charset="0"/>
                </a:rPr>
                <a:t>Observed</a:t>
              </a:r>
              <a:endParaRPr lang="de-CH" sz="1800" dirty="0">
                <a:latin typeface="Calibri" panose="020F0502020204030204" pitchFamily="34" charset="0"/>
              </a:endParaRPr>
            </a:p>
          </p:txBody>
        </p:sp>
      </p:grpSp>
      <p:sp>
        <p:nvSpPr>
          <p:cNvPr id="17" name="Rounded Rectangle 16"/>
          <p:cNvSpPr>
            <a:spLocks noChangeArrowheads="1"/>
          </p:cNvSpPr>
          <p:nvPr/>
        </p:nvSpPr>
        <p:spPr bwMode="auto">
          <a:xfrm>
            <a:off x="5746013" y="2551865"/>
            <a:ext cx="2985875" cy="132802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Twice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as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many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warm extremes at 2°C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than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1.5°C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warming</a:t>
            </a:r>
            <a:endParaRPr lang="de-CH" dirty="0">
              <a:solidFill>
                <a:schemeClr val="bg1"/>
              </a:solidFill>
              <a:latin typeface="Calibri Light" panose="020F0302020204030204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0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38" y="1493877"/>
            <a:ext cx="9000000" cy="6749311"/>
          </a:xfrm>
          <a:prstGeom prst="rect">
            <a:avLst/>
          </a:prstGeom>
        </p:spPr>
      </p:pic>
      <p:sp>
        <p:nvSpPr>
          <p:cNvPr id="2765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0" dirty="0" err="1" smtClean="0"/>
              <a:t>Majority</a:t>
            </a:r>
            <a:r>
              <a:rPr lang="de-CH" b="0" dirty="0" smtClean="0"/>
              <a:t> </a:t>
            </a:r>
            <a:r>
              <a:rPr lang="de-CH" b="0" dirty="0" err="1" smtClean="0"/>
              <a:t>of</a:t>
            </a:r>
            <a:r>
              <a:rPr lang="de-CH" b="0" dirty="0" smtClean="0"/>
              <a:t> warm extremes </a:t>
            </a:r>
            <a:r>
              <a:rPr lang="de-CH" b="0" dirty="0" err="1" smtClean="0"/>
              <a:t>attributable</a:t>
            </a:r>
            <a:endParaRPr lang="en-GB" b="0" dirty="0" smtClean="0"/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2938509" y="1493877"/>
            <a:ext cx="2" cy="4365386"/>
          </a:xfrm>
          <a:prstGeom prst="line">
            <a:avLst/>
          </a:prstGeom>
          <a:ln w="190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4144161" y="2551865"/>
            <a:ext cx="4587728" cy="132802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75% [61-86%]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of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all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globally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occurring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daily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warm extremes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are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attributable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to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observed</a:t>
            </a:r>
            <a:r>
              <a:rPr lang="de-CH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 </a:t>
            </a:r>
            <a:r>
              <a:rPr lang="de-CH" dirty="0" err="1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warming</a:t>
            </a:r>
            <a:endParaRPr lang="de-CH" dirty="0">
              <a:solidFill>
                <a:schemeClr val="bg1"/>
              </a:solidFill>
              <a:latin typeface="Calibri Light" panose="020F0302020204030204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0886" y="1649019"/>
            <a:ext cx="113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latin typeface="Calibri" panose="020F0502020204030204" pitchFamily="34" charset="0"/>
              </a:rPr>
              <a:t>Observed</a:t>
            </a:r>
            <a:br>
              <a:rPr lang="en-US" sz="1800" dirty="0" smtClean="0">
                <a:latin typeface="Calibri" panose="020F0502020204030204" pitchFamily="34" charset="0"/>
              </a:rPr>
            </a:br>
            <a:r>
              <a:rPr lang="en-US" sz="1800" dirty="0" smtClean="0">
                <a:latin typeface="Calibri" panose="020F0502020204030204" pitchFamily="34" charset="0"/>
              </a:rPr>
              <a:t>+0.85°C</a:t>
            </a:r>
            <a:endParaRPr lang="de-CH" sz="1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06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0" y="1080000"/>
            <a:ext cx="6422841" cy="5760000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Uncertainties in cold extremes are very large</a:t>
            </a:r>
            <a:endParaRPr lang="de-CH" dirty="0"/>
          </a:p>
        </p:txBody>
      </p:sp>
      <p:sp>
        <p:nvSpPr>
          <p:cNvPr id="7" name="TextBox 6"/>
          <p:cNvSpPr txBox="1"/>
          <p:nvPr/>
        </p:nvSpPr>
        <p:spPr>
          <a:xfrm>
            <a:off x="2674961" y="2620370"/>
            <a:ext cx="1514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CMIP5 </a:t>
            </a:r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low</a:t>
            </a:r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estimate</a:t>
            </a:r>
            <a:endParaRPr lang="de-CH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8997" y="5283958"/>
            <a:ext cx="1724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CMIP5 high estimate</a:t>
            </a:r>
            <a:endParaRPr lang="de-CH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2012" y="1201004"/>
            <a:ext cx="22791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Cold</a:t>
            </a:r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 extremes </a:t>
            </a:r>
            <a:r>
              <a:rPr lang="en-GB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TNn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: annual temperature minima </a:t>
            </a:r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2041-60 wrt 1986-2005</a:t>
            </a:r>
          </a:p>
          <a:p>
            <a:r>
              <a:rPr lang="de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(RCP8.5)</a:t>
            </a:r>
            <a:endParaRPr lang="de-CH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232012" y="1165361"/>
            <a:ext cx="2142699" cy="304478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ffectLst/>
          <a:extLst/>
        </p:spPr>
        <p:txBody>
          <a:bodyPr lIns="36000" tIns="36000" rIns="36000" bIns="36000" anchor="ctr"/>
          <a:lstStyle/>
          <a:p>
            <a:pPr algn="ctr" eaLnBrk="0" hangingPunct="0">
              <a:lnSpc>
                <a:spcPct val="130000"/>
              </a:lnSpc>
              <a:tabLst>
                <a:tab pos="92075" algn="l"/>
              </a:tabLst>
              <a:defRPr/>
            </a:pPr>
            <a:r>
              <a:rPr lang="de-CH" sz="20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Model uncertainties too large to make statement about changes in </a:t>
            </a:r>
            <a:r>
              <a:rPr lang="de-CH" sz="2000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temperature</a:t>
            </a:r>
            <a:r>
              <a:rPr lang="de-CH" sz="20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 extremes?</a:t>
            </a:r>
            <a:endParaRPr lang="de-CH" sz="20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096" y="6426200"/>
            <a:ext cx="2729005" cy="351236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ct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Fischer et al., 2013,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Nature CC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98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 man cools off from a public tap after filling bottles during intense hot weather in Karachi, Pakistan, on June 23, 2015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9523" y="0"/>
            <a:ext cx="100600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579951" y="5958426"/>
            <a:ext cx="431299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C8C93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C8C93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C8C93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C8C93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C8C93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B78FD"/>
                </a:solidFill>
                <a:latin typeface="ETH Light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B78FD"/>
                </a:solidFill>
                <a:latin typeface="ETH Light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B78FD"/>
                </a:solidFill>
                <a:latin typeface="ETH Light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B78FD"/>
                </a:solidFill>
                <a:latin typeface="ETH Light" pitchFamily="2" charset="0"/>
              </a:defRPr>
            </a:lvl9pPr>
          </a:lstStyle>
          <a:p>
            <a:pPr>
              <a:defRPr/>
            </a:pPr>
            <a:r>
              <a:rPr lang="de-CH" sz="1800" b="0" kern="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Karachi Pakistan 2015</a:t>
            </a:r>
            <a:endParaRPr lang="de-CH" sz="1800" b="0" kern="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573824" y="449574"/>
            <a:ext cx="7187234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C8C93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C8C93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C8C93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C8C93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C8C93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B78FD"/>
                </a:solidFill>
                <a:latin typeface="ETH Light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B78FD"/>
                </a:solidFill>
                <a:latin typeface="ETH Light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B78FD"/>
                </a:solidFill>
                <a:latin typeface="ETH Light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B78FD"/>
                </a:solidFill>
                <a:latin typeface="ETH Light" pitchFamily="2" charset="0"/>
              </a:defRPr>
            </a:lvl9pPr>
          </a:lstStyle>
          <a:p>
            <a:pPr>
              <a:defRPr/>
            </a:pPr>
            <a:r>
              <a:rPr lang="de-CH" sz="3600" b="0" kern="0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Heat</a:t>
            </a:r>
            <a:r>
              <a:rPr lang="de-CH" sz="3600" b="0" kern="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 stress – a multivariate </a:t>
            </a:r>
            <a:r>
              <a:rPr lang="de-CH" sz="3600" b="0" kern="0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problem</a:t>
            </a:r>
            <a:endParaRPr lang="de-CH" sz="3600" b="0" kern="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27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191070"/>
            <a:ext cx="8537575" cy="682388"/>
          </a:xfrm>
        </p:spPr>
        <p:txBody>
          <a:bodyPr/>
          <a:lstStyle/>
          <a:p>
            <a:pPr algn="r" eaLnBrk="1" hangingPunct="1">
              <a:lnSpc>
                <a:spcPct val="130000"/>
              </a:lnSpc>
              <a:spcAft>
                <a:spcPts val="0"/>
              </a:spcAft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Human discomfort</a:t>
            </a:r>
            <a:endParaRPr lang="en-US" sz="1600" b="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73540" y="1724209"/>
            <a:ext cx="17609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CH" sz="2000" b="1" dirty="0" smtClean="0">
                <a:solidFill>
                  <a:schemeClr val="bg1"/>
                </a:solidFill>
                <a:latin typeface="Calibri" pitchFamily="34" charset="0"/>
              </a:rPr>
              <a:t>uncomfortable</a:t>
            </a:r>
            <a:endParaRPr lang="de-CH" sz="2000" b="1" dirty="0"/>
          </a:p>
        </p:txBody>
      </p:sp>
      <p:sp>
        <p:nvSpPr>
          <p:cNvPr id="11" name="Rectangle 10"/>
          <p:cNvSpPr/>
          <p:nvPr/>
        </p:nvSpPr>
        <p:spPr>
          <a:xfrm>
            <a:off x="1220726" y="4442388"/>
            <a:ext cx="14852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CH" sz="2000" b="1" dirty="0" smtClean="0">
                <a:solidFill>
                  <a:schemeClr val="bg1"/>
                </a:solidFill>
                <a:latin typeface="Calibri" pitchFamily="34" charset="0"/>
              </a:rPr>
              <a:t>comfortable</a:t>
            </a:r>
            <a:endParaRPr lang="de-CH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146" y="1166629"/>
            <a:ext cx="7064784" cy="5047962"/>
          </a:xfrm>
          <a:prstGeom prst="rect">
            <a:avLst/>
          </a:prstGeom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203510" y="6317521"/>
            <a:ext cx="4759515" cy="410830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r"/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Wilby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Dessai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, 2010, </a:t>
            </a:r>
            <a:r>
              <a:rPr lang="en-US" sz="1800" i="1" dirty="0" smtClean="0">
                <a:solidFill>
                  <a:schemeClr val="bg1">
                    <a:lumMod val="50000"/>
                  </a:schemeClr>
                </a:solidFill>
              </a:rPr>
              <a:t>Nature CC</a:t>
            </a:r>
            <a:endParaRPr lang="en-US" sz="18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828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2137" y="1542197"/>
            <a:ext cx="6673755" cy="4067876"/>
            <a:chOff x="382137" y="1542197"/>
            <a:chExt cx="6673755" cy="406787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2" t="8245" r="40141" b="34258"/>
            <a:stretch/>
          </p:blipFill>
          <p:spPr>
            <a:xfrm>
              <a:off x="818865" y="1542197"/>
              <a:ext cx="6237027" cy="372584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661313" y="5240741"/>
              <a:ext cx="245659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800" dirty="0" smtClean="0">
                  <a:latin typeface="Calibri" pitchFamily="34" charset="0"/>
                  <a:cs typeface="Calibri" pitchFamily="34" charset="0"/>
                </a:rPr>
                <a:t>Temperature [°C]</a:t>
              </a:r>
              <a:endParaRPr lang="de-CH" sz="18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2137" y="2279176"/>
              <a:ext cx="461665" cy="2074460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de-CH" sz="1800" dirty="0" smtClean="0">
                  <a:latin typeface="Calibri" pitchFamily="34" charset="0"/>
                  <a:cs typeface="Calibri" pitchFamily="34" charset="0"/>
                </a:rPr>
                <a:t>Relative humidity [%]</a:t>
              </a:r>
              <a:endParaRPr lang="de-CH" sz="1800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191070"/>
            <a:ext cx="8537575" cy="682388"/>
          </a:xfrm>
        </p:spPr>
        <p:txBody>
          <a:bodyPr/>
          <a:lstStyle/>
          <a:p>
            <a:pPr algn="r" eaLnBrk="1" hangingPunct="1">
              <a:lnSpc>
                <a:spcPct val="130000"/>
              </a:lnSpc>
              <a:spcAft>
                <a:spcPts val="0"/>
              </a:spcAft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Human discomfort</a:t>
            </a:r>
            <a:endParaRPr lang="en-US" sz="1600" b="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35" y="5779758"/>
            <a:ext cx="6755643" cy="574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73540" y="1724209"/>
            <a:ext cx="17609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CH" sz="2000" b="1" dirty="0" smtClean="0">
                <a:solidFill>
                  <a:schemeClr val="bg1"/>
                </a:solidFill>
                <a:latin typeface="Calibri" pitchFamily="34" charset="0"/>
              </a:rPr>
              <a:t>uncomfortable</a:t>
            </a:r>
            <a:endParaRPr lang="de-CH" sz="2000" b="1" dirty="0"/>
          </a:p>
        </p:txBody>
      </p:sp>
      <p:sp>
        <p:nvSpPr>
          <p:cNvPr id="11" name="Rectangle 10"/>
          <p:cNvSpPr/>
          <p:nvPr/>
        </p:nvSpPr>
        <p:spPr>
          <a:xfrm>
            <a:off x="1220726" y="4442388"/>
            <a:ext cx="14852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CH" sz="2000" b="1" dirty="0" smtClean="0">
                <a:solidFill>
                  <a:schemeClr val="bg1"/>
                </a:solidFill>
                <a:latin typeface="Calibri" pitchFamily="34" charset="0"/>
              </a:rPr>
              <a:t>comfortable</a:t>
            </a:r>
            <a:endParaRPr lang="de-CH" sz="2000" b="1" dirty="0"/>
          </a:p>
        </p:txBody>
      </p:sp>
    </p:spTree>
    <p:extLst>
      <p:ext uri="{BB962C8B-B14F-4D97-AF65-F5344CB8AC3E}">
        <p14:creationId xmlns:p14="http://schemas.microsoft.com/office/powerpoint/2010/main" val="2040737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191070"/>
            <a:ext cx="8537575" cy="682388"/>
          </a:xfrm>
        </p:spPr>
        <p:txBody>
          <a:bodyPr/>
          <a:lstStyle/>
          <a:p>
            <a:pPr algn="r" eaLnBrk="1" hangingPunct="1">
              <a:lnSpc>
                <a:spcPct val="130000"/>
              </a:lnSpc>
              <a:spcAft>
                <a:spcPts val="0"/>
              </a:spcAft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Heat stress in Southern Australia</a:t>
            </a:r>
            <a:endParaRPr lang="en-US" sz="1600" b="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 Box 5"/>
          <p:cNvSpPr>
            <a:spLocks noChangeArrowheads="1"/>
          </p:cNvSpPr>
          <p:nvPr/>
        </p:nvSpPr>
        <p:spPr bwMode="auto">
          <a:xfrm>
            <a:off x="5322627" y="4812205"/>
            <a:ext cx="3197119" cy="78319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ffectLst/>
        </p:spPr>
        <p:txBody>
          <a:bodyPr lIns="36000" tIns="36000" rIns="36000" bIns="36000" anchor="ctr"/>
          <a:lstStyle/>
          <a:p>
            <a:pPr algn="ctr" eaLnBrk="0" hangingPunct="0">
              <a:tabLst>
                <a:tab pos="92075" algn="l"/>
              </a:tabLst>
            </a:pPr>
            <a:r>
              <a:rPr lang="de-CH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Major model spread and biases in T and RH</a:t>
            </a:r>
            <a:endParaRPr lang="en-US" sz="20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77" y="2023825"/>
            <a:ext cx="4855765" cy="2684653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14670" y="1189822"/>
            <a:ext cx="4812423" cy="42061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0B78FD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0B78F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rgbClr val="0B78FD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lnSpc>
                <a:spcPct val="110000"/>
              </a:lnSpc>
              <a:spcBef>
                <a:spcPts val="3000"/>
              </a:spcBef>
              <a:buNone/>
            </a:pPr>
            <a:r>
              <a:rPr lang="en-US" sz="2000" b="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" pitchFamily="34" charset="0"/>
              </a:rPr>
              <a:t>CMIP5 models (1% hottest days 1986-2005)</a:t>
            </a:r>
            <a:endParaRPr lang="en-US" sz="2000" b="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+mj-ea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3140" y="2838734"/>
            <a:ext cx="245659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dirty="0" smtClean="0">
                <a:latin typeface="Calibri" pitchFamily="34" charset="0"/>
                <a:cs typeface="Calibri" pitchFamily="34" charset="0"/>
              </a:rPr>
              <a:t>Temperature [°C]</a:t>
            </a:r>
            <a:endParaRPr lang="de-CH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3457" y="4410502"/>
            <a:ext cx="283873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dirty="0" smtClean="0">
                <a:latin typeface="Calibri" pitchFamily="34" charset="0"/>
                <a:cs typeface="Calibri" pitchFamily="34" charset="0"/>
              </a:rPr>
              <a:t>Relative humidity [%]</a:t>
            </a:r>
            <a:endParaRPr lang="de-CH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57098" y="2006219"/>
            <a:ext cx="927962" cy="218267"/>
            <a:chOff x="3057098" y="2006219"/>
            <a:chExt cx="927962" cy="218267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 bwMode="auto">
            <a:xfrm>
              <a:off x="3057098" y="2006219"/>
              <a:ext cx="216000" cy="2160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 bwMode="auto">
            <a:xfrm>
              <a:off x="3769060" y="2008486"/>
              <a:ext cx="216000" cy="2160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517175" y="3550691"/>
            <a:ext cx="614058" cy="218267"/>
            <a:chOff x="1517175" y="3550691"/>
            <a:chExt cx="614058" cy="218267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 bwMode="auto">
            <a:xfrm>
              <a:off x="1517175" y="3550691"/>
              <a:ext cx="216000" cy="2160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 bwMode="auto">
            <a:xfrm>
              <a:off x="1915233" y="3552958"/>
              <a:ext cx="216000" cy="2160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</p:grp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203510" y="6317521"/>
            <a:ext cx="4759515" cy="410830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r"/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Fischer and Knutti, 2012, </a:t>
            </a:r>
            <a:r>
              <a:rPr lang="en-US" sz="1800" i="1" dirty="0" smtClean="0">
                <a:solidFill>
                  <a:schemeClr val="bg1">
                    <a:lumMod val="50000"/>
                  </a:schemeClr>
                </a:solidFill>
              </a:rPr>
              <a:t>Nature CC</a:t>
            </a:r>
            <a:endParaRPr lang="en-US" sz="18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151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008000"/>
            <a:ext cx="11186053" cy="648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007359"/>
            <a:ext cx="11186054" cy="648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007359"/>
            <a:ext cx="11186054" cy="648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007359"/>
            <a:ext cx="11186054" cy="648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1313" y="5240741"/>
            <a:ext cx="24565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1800" dirty="0" smtClean="0">
                <a:latin typeface="Calibri" pitchFamily="34" charset="0"/>
                <a:cs typeface="Calibri" pitchFamily="34" charset="0"/>
              </a:rPr>
              <a:t>Temperature [°C]</a:t>
            </a:r>
            <a:endParaRPr lang="de-CH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2137" y="2279176"/>
            <a:ext cx="461665" cy="2074460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de-CH" sz="1800" dirty="0" smtClean="0">
                <a:latin typeface="Calibri" pitchFamily="34" charset="0"/>
                <a:cs typeface="Calibri" pitchFamily="34" charset="0"/>
              </a:rPr>
              <a:t>Relative humidity [%]</a:t>
            </a:r>
            <a:endParaRPr lang="de-CH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 bwMode="auto">
          <a:xfrm>
            <a:off x="5161129" y="3905532"/>
            <a:ext cx="180000" cy="1800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5" name="Text Box 5"/>
          <p:cNvSpPr>
            <a:spLocks noChangeArrowheads="1"/>
          </p:cNvSpPr>
          <p:nvPr/>
        </p:nvSpPr>
        <p:spPr bwMode="auto">
          <a:xfrm>
            <a:off x="3778237" y="1087234"/>
            <a:ext cx="4763068" cy="78319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ffectLst/>
        </p:spPr>
        <p:txBody>
          <a:bodyPr lIns="36000" tIns="36000" rIns="36000" bIns="36000" anchor="ctr"/>
          <a:lstStyle/>
          <a:p>
            <a:pPr algn="ctr" eaLnBrk="0" hangingPunct="0">
              <a:tabLst>
                <a:tab pos="92075" algn="l"/>
              </a:tabLst>
            </a:pPr>
            <a:r>
              <a:rPr lang="de-CH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Model biases in combined indicator are substantially smaller than anticipated</a:t>
            </a:r>
            <a:endParaRPr lang="en-US" sz="20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191070"/>
            <a:ext cx="8537575" cy="682388"/>
          </a:xfrm>
        </p:spPr>
        <p:txBody>
          <a:bodyPr/>
          <a:lstStyle/>
          <a:p>
            <a:pPr algn="r" eaLnBrk="1" hangingPunct="1">
              <a:lnSpc>
                <a:spcPct val="130000"/>
              </a:lnSpc>
              <a:spcAft>
                <a:spcPts val="0"/>
              </a:spcAft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Heat stress in Southern Australia</a:t>
            </a:r>
            <a:endParaRPr lang="en-US" sz="1600" b="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858603" y="3370996"/>
            <a:ext cx="313901" cy="477672"/>
          </a:xfrm>
          <a:prstGeom prst="straightConnector1">
            <a:avLst/>
          </a:prstGeom>
          <a:ln w="38100" cap="rnd">
            <a:solidFill>
              <a:schemeClr val="bg1"/>
            </a:solidFill>
            <a:round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271749" y="2715904"/>
            <a:ext cx="1160059" cy="1705971"/>
          </a:xfrm>
          <a:prstGeom prst="straightConnector1">
            <a:avLst/>
          </a:prstGeom>
          <a:ln w="38100" cap="rnd">
            <a:solidFill>
              <a:schemeClr val="bg1"/>
            </a:solidFill>
            <a:round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>
            <a:spLocks noChangeAspect="1"/>
          </p:cNvSpPr>
          <p:nvPr/>
        </p:nvSpPr>
        <p:spPr bwMode="auto">
          <a:xfrm>
            <a:off x="4612943" y="3548417"/>
            <a:ext cx="180000" cy="1800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203510" y="6317521"/>
            <a:ext cx="4759515" cy="410830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r"/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Fischer and Knutti, 2012, </a:t>
            </a:r>
            <a:r>
              <a:rPr lang="en-US" sz="1800" i="1" dirty="0" smtClean="0">
                <a:solidFill>
                  <a:schemeClr val="bg1">
                    <a:lumMod val="50000"/>
                  </a:schemeClr>
                </a:solidFill>
              </a:rPr>
              <a:t>Nature CC</a:t>
            </a:r>
            <a:endParaRPr lang="en-US" sz="18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973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191070"/>
            <a:ext cx="8537575" cy="682388"/>
          </a:xfrm>
        </p:spPr>
        <p:txBody>
          <a:bodyPr/>
          <a:lstStyle/>
          <a:p>
            <a:pPr algn="r" eaLnBrk="1" hangingPunct="1">
              <a:lnSpc>
                <a:spcPct val="130000"/>
              </a:lnSpc>
              <a:spcAft>
                <a:spcPts val="0"/>
              </a:spcAft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Consistent with first principles</a:t>
            </a:r>
            <a:endParaRPr lang="en-US" sz="1600" b="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6"/>
          <a:stretch/>
        </p:blipFill>
        <p:spPr bwMode="auto">
          <a:xfrm>
            <a:off x="150641" y="1883397"/>
            <a:ext cx="8815938" cy="2620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764271" y="4954144"/>
            <a:ext cx="31389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36975" y="5254394"/>
            <a:ext cx="382137" cy="0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87357" y="4776722"/>
            <a:ext cx="1269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>
                <a:latin typeface="Calibri" pitchFamily="34" charset="0"/>
              </a:rPr>
              <a:t>T</a:t>
            </a:r>
            <a:r>
              <a:rPr lang="de-CH" sz="1600" baseline="-25000" dirty="0" smtClean="0">
                <a:latin typeface="Calibri" pitchFamily="34" charset="0"/>
              </a:rPr>
              <a:t>eq</a:t>
            </a:r>
            <a:r>
              <a:rPr lang="de-CH" sz="1600" dirty="0" smtClean="0">
                <a:latin typeface="Calibri" pitchFamily="34" charset="0"/>
              </a:rPr>
              <a:t> isolines </a:t>
            </a:r>
            <a:endParaRPr lang="de-CH" sz="1600" dirty="0">
              <a:latin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03278" y="5092895"/>
            <a:ext cx="1269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>
                <a:latin typeface="Calibri" pitchFamily="34" charset="0"/>
              </a:rPr>
              <a:t>W</a:t>
            </a:r>
            <a:r>
              <a:rPr lang="de-CH" sz="1600" dirty="0" smtClean="0">
                <a:latin typeface="Calibri" pitchFamily="34" charset="0"/>
              </a:rPr>
              <a:t> isolines </a:t>
            </a:r>
            <a:endParaRPr lang="de-CH" sz="1600" dirty="0">
              <a:latin typeface="Calibri" pitchFamily="34" charset="0"/>
            </a:endParaRP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>
          <a:xfrm>
            <a:off x="668740" y="1435493"/>
            <a:ext cx="3739486" cy="42061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0B78FD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0B78F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rgbClr val="0B78FD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lnSpc>
                <a:spcPct val="110000"/>
              </a:lnSpc>
              <a:spcBef>
                <a:spcPts val="3000"/>
              </a:spcBef>
              <a:buNone/>
            </a:pPr>
            <a:r>
              <a:rPr lang="en-US" sz="1800" b="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" pitchFamily="34" charset="0"/>
              </a:rPr>
              <a:t>Southern Australia</a:t>
            </a:r>
            <a:endParaRPr lang="en-US" sz="1800" b="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+mj-ea"/>
              <a:cs typeface="Calibri" pitchFamily="34" charset="0"/>
            </a:endParaRP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5174776" y="1465063"/>
            <a:ext cx="3739486" cy="42061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0B78FD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0B78F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rgbClr val="0B78FD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lnSpc>
                <a:spcPct val="110000"/>
              </a:lnSpc>
              <a:spcBef>
                <a:spcPts val="3000"/>
              </a:spcBef>
              <a:buNone/>
            </a:pPr>
            <a:r>
              <a:rPr lang="en-US" sz="1800" b="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" pitchFamily="34" charset="0"/>
              </a:rPr>
              <a:t>Central North America</a:t>
            </a:r>
            <a:endParaRPr lang="en-US" sz="1800" b="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+mj-ea"/>
              <a:cs typeface="Calibri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203510" y="6317521"/>
            <a:ext cx="4759515" cy="410830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r"/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Fischer and Knutti, 2013, </a:t>
            </a:r>
            <a:r>
              <a:rPr lang="en-US" sz="1800" i="1" dirty="0" smtClean="0">
                <a:solidFill>
                  <a:schemeClr val="bg1">
                    <a:lumMod val="50000"/>
                  </a:schemeClr>
                </a:solidFill>
              </a:rPr>
              <a:t>Nature CC</a:t>
            </a:r>
            <a:endParaRPr lang="en-US" sz="1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315" y="4626022"/>
            <a:ext cx="5895831" cy="58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784149" y="5281684"/>
            <a:ext cx="2729554" cy="83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>
              <a:spcBef>
                <a:spcPts val="600"/>
              </a:spcBef>
              <a:tabLst>
                <a:tab pos="450850" algn="l"/>
              </a:tabLst>
              <a:defRPr/>
            </a:pPr>
            <a:r>
              <a:rPr lang="en-US" sz="1600" i="1" dirty="0" err="1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sz="1600" i="1" baseline="-25000" dirty="0" err="1" smtClean="0">
                <a:latin typeface="Calibri" pitchFamily="34" charset="0"/>
                <a:cs typeface="Calibri" pitchFamily="34" charset="0"/>
              </a:rPr>
              <a:t>eq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equivalent temperature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pPr marL="0" indent="0">
              <a:spcBef>
                <a:spcPts val="600"/>
              </a:spcBef>
              <a:tabLst>
                <a:tab pos="450850" algn="l"/>
              </a:tabLst>
              <a:defRPr/>
            </a:pP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	2m air temperature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829875" y="5243015"/>
            <a:ext cx="2918349" cy="70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>
              <a:spcBef>
                <a:spcPts val="600"/>
              </a:spcBef>
              <a:tabLst>
                <a:tab pos="450850" algn="l"/>
              </a:tabLst>
              <a:defRPr/>
            </a:pPr>
            <a:r>
              <a:rPr lang="en-US" sz="1600" i="1" dirty="0" err="1" smtClean="0">
                <a:latin typeface="Calibri" pitchFamily="34" charset="0"/>
                <a:cs typeface="Calibri" pitchFamily="34" charset="0"/>
              </a:rPr>
              <a:t>L</a:t>
            </a:r>
            <a:r>
              <a:rPr lang="en-US" sz="1600" i="1" baseline="-25000" dirty="0" err="1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	latent heat of vaporization</a:t>
            </a:r>
          </a:p>
          <a:p>
            <a:pPr marL="0" indent="0">
              <a:spcBef>
                <a:spcPts val="600"/>
              </a:spcBef>
              <a:tabLst>
                <a:tab pos="450850" algn="l"/>
              </a:tabLst>
              <a:defRPr/>
            </a:pP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q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	specific humidity </a:t>
            </a:r>
          </a:p>
        </p:txBody>
      </p:sp>
    </p:spTree>
    <p:extLst>
      <p:ext uri="{BB962C8B-B14F-4D97-AF65-F5344CB8AC3E}">
        <p14:creationId xmlns:p14="http://schemas.microsoft.com/office/powerpoint/2010/main" val="409617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191070"/>
            <a:ext cx="8537575" cy="682388"/>
          </a:xfrm>
        </p:spPr>
        <p:txBody>
          <a:bodyPr/>
          <a:lstStyle/>
          <a:p>
            <a:pPr eaLnBrk="1" hangingPunct="1">
              <a:lnSpc>
                <a:spcPct val="130000"/>
              </a:lnSpc>
              <a:spcAft>
                <a:spcPts val="0"/>
              </a:spcAft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Warmer models tend to have lower RH</a:t>
            </a:r>
            <a:endParaRPr lang="en-US" sz="1600" b="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30" y="2047171"/>
            <a:ext cx="8734165" cy="397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82389" y="1503725"/>
            <a:ext cx="8079474" cy="42061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0B78FD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0B78F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rgbClr val="0B78FD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lnSpc>
                <a:spcPct val="110000"/>
              </a:lnSpc>
              <a:spcBef>
                <a:spcPts val="3000"/>
              </a:spcBef>
              <a:buNone/>
            </a:pPr>
            <a:r>
              <a:rPr lang="en-US" sz="2000" b="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" pitchFamily="34" charset="0"/>
              </a:rPr>
              <a:t>T </a:t>
            </a:r>
            <a:r>
              <a:rPr lang="en-US" sz="2000" b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" pitchFamily="34" charset="0"/>
              </a:rPr>
              <a:t>vs. </a:t>
            </a:r>
            <a:r>
              <a:rPr lang="en-US" sz="2000" b="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" pitchFamily="34" charset="0"/>
              </a:rPr>
              <a:t>RH correlation across GCMs (1% hottest days in 1986-2005) </a:t>
            </a:r>
            <a:endParaRPr lang="en-US" sz="2000" b="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ea typeface="+mj-ea"/>
              <a:cs typeface="Calibri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203510" y="6317521"/>
            <a:ext cx="4759515" cy="410830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r"/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Fischer and Knutti, 2012, </a:t>
            </a:r>
            <a:r>
              <a:rPr lang="en-US" sz="1800" i="1" dirty="0" smtClean="0">
                <a:solidFill>
                  <a:schemeClr val="bg1">
                    <a:lumMod val="50000"/>
                  </a:schemeClr>
                </a:solidFill>
              </a:rPr>
              <a:t>Nature CC</a:t>
            </a:r>
            <a:endParaRPr lang="en-US" sz="1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 Box 5"/>
          <p:cNvSpPr>
            <a:spLocks noChangeArrowheads="1"/>
          </p:cNvSpPr>
          <p:nvPr/>
        </p:nvSpPr>
        <p:spPr bwMode="auto">
          <a:xfrm>
            <a:off x="3562183" y="4420925"/>
            <a:ext cx="4126727" cy="741737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ffectLst/>
        </p:spPr>
        <p:txBody>
          <a:bodyPr lIns="36000" tIns="36000" rIns="36000" bIns="36000" anchor="ctr"/>
          <a:lstStyle/>
          <a:p>
            <a:pPr algn="ctr" eaLnBrk="0" hangingPunct="0">
              <a:tabLst>
                <a:tab pos="92075" algn="l"/>
              </a:tabLst>
            </a:pPr>
            <a:r>
              <a:rPr lang="de-CH" sz="2000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Covariability</a:t>
            </a:r>
            <a:r>
              <a:rPr lang="de-CH" sz="20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de-CH" sz="2000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holds</a:t>
            </a:r>
            <a:r>
              <a:rPr lang="de-CH" sz="20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de-CH" sz="2000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even</a:t>
            </a:r>
            <a:r>
              <a:rPr lang="de-CH" sz="20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de-CH" sz="2000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for</a:t>
            </a:r>
            <a:r>
              <a:rPr lang="de-CH" sz="20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de-CH" sz="2000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projections</a:t>
            </a:r>
            <a:r>
              <a:rPr lang="de-CH" sz="20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 -&gt; </a:t>
            </a:r>
            <a:r>
              <a:rPr lang="de-CH" sz="2000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reduced</a:t>
            </a:r>
            <a:r>
              <a:rPr lang="de-CH" sz="20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de-CH" sz="2000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uncertainty</a:t>
            </a:r>
            <a:endParaRPr lang="en-US" sz="20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209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191070"/>
            <a:ext cx="8537575" cy="682388"/>
          </a:xfrm>
        </p:spPr>
        <p:txBody>
          <a:bodyPr/>
          <a:lstStyle/>
          <a:p>
            <a:pPr eaLnBrk="1" hangingPunct="1">
              <a:lnSpc>
                <a:spcPct val="130000"/>
              </a:lnSpc>
              <a:spcAft>
                <a:spcPts val="0"/>
              </a:spcAft>
            </a:pPr>
            <a:r>
              <a:rPr lang="en-US" dirty="0"/>
              <a:t>Reduction in model </a:t>
            </a:r>
            <a:r>
              <a:rPr lang="en-US" dirty="0" smtClean="0"/>
              <a:t>spread</a:t>
            </a:r>
            <a:endParaRPr lang="en-US" sz="1600" b="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1" t="6706"/>
          <a:stretch/>
        </p:blipFill>
        <p:spPr bwMode="auto">
          <a:xfrm>
            <a:off x="286466" y="1310185"/>
            <a:ext cx="8679859" cy="4367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>
            <a:spLocks noChangeArrowheads="1"/>
          </p:cNvSpPr>
          <p:nvPr/>
        </p:nvSpPr>
        <p:spPr bwMode="auto">
          <a:xfrm>
            <a:off x="1487607" y="3188094"/>
            <a:ext cx="2170060" cy="786029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ffectLst/>
        </p:spPr>
        <p:txBody>
          <a:bodyPr lIns="36000" tIns="36000" rIns="36000" bIns="36000" anchor="ctr"/>
          <a:lstStyle/>
          <a:p>
            <a:pPr algn="ctr" eaLnBrk="0" hangingPunct="0">
              <a:tabLst>
                <a:tab pos="92075" algn="l"/>
              </a:tabLst>
            </a:pPr>
            <a:r>
              <a:rPr lang="de-CH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Spread would be locally 3-4x larger</a:t>
            </a:r>
            <a:endParaRPr lang="en-US" sz="20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2" t="21522" r="45387" b="43305"/>
          <a:stretch/>
        </p:blipFill>
        <p:spPr>
          <a:xfrm>
            <a:off x="0" y="5063320"/>
            <a:ext cx="2525448" cy="179468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1078174" y="5691116"/>
            <a:ext cx="245659" cy="368490"/>
          </a:xfrm>
          <a:prstGeom prst="straightConnector1">
            <a:avLst/>
          </a:prstGeom>
          <a:ln w="38100" cap="rnd">
            <a:solidFill>
              <a:schemeClr val="bg1"/>
            </a:solidFill>
            <a:round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887105" y="5390866"/>
            <a:ext cx="846161" cy="1228298"/>
          </a:xfrm>
          <a:prstGeom prst="straightConnector1">
            <a:avLst/>
          </a:prstGeom>
          <a:ln w="38100" cap="rnd">
            <a:solidFill>
              <a:schemeClr val="bg1"/>
            </a:solidFill>
            <a:round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83" r="1773" b="94510"/>
          <a:stretch/>
        </p:blipFill>
        <p:spPr bwMode="auto">
          <a:xfrm>
            <a:off x="8011237" y="1025845"/>
            <a:ext cx="791570" cy="25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203510" y="6317521"/>
            <a:ext cx="4759515" cy="410830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r"/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Fischer and Knutti, 2013, </a:t>
            </a:r>
            <a:r>
              <a:rPr lang="en-US" sz="1800" i="1" dirty="0" smtClean="0">
                <a:solidFill>
                  <a:schemeClr val="bg1">
                    <a:lumMod val="50000"/>
                  </a:schemeClr>
                </a:solidFill>
              </a:rPr>
              <a:t>Nature CC</a:t>
            </a:r>
            <a:endParaRPr lang="en-US" sz="18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465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008000"/>
            <a:ext cx="11186053" cy="648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007359"/>
            <a:ext cx="11186054" cy="648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007359"/>
            <a:ext cx="11186054" cy="648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007359"/>
            <a:ext cx="11186054" cy="648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1313" y="5240741"/>
            <a:ext cx="24565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1800" dirty="0" smtClean="0">
                <a:latin typeface="Calibri" pitchFamily="34" charset="0"/>
                <a:cs typeface="Calibri" pitchFamily="34" charset="0"/>
              </a:rPr>
              <a:t>Temperature [°C]</a:t>
            </a:r>
            <a:endParaRPr lang="de-CH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2137" y="2279176"/>
            <a:ext cx="461665" cy="2074460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de-CH" sz="1800" dirty="0" smtClean="0">
                <a:latin typeface="Calibri" pitchFamily="34" charset="0"/>
                <a:cs typeface="Calibri" pitchFamily="34" charset="0"/>
              </a:rPr>
              <a:t>Relative humidity [%]</a:t>
            </a:r>
            <a:endParaRPr lang="de-CH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191070"/>
            <a:ext cx="8537575" cy="682388"/>
          </a:xfrm>
        </p:spPr>
        <p:txBody>
          <a:bodyPr/>
          <a:lstStyle/>
          <a:p>
            <a:pPr eaLnBrk="1" hangingPunct="1">
              <a:lnSpc>
                <a:spcPct val="130000"/>
              </a:lnSpc>
              <a:spcAft>
                <a:spcPts val="0"/>
              </a:spcAft>
            </a:pPr>
            <a:r>
              <a:rPr lang="en-US" smtClean="0"/>
              <a:t>Wildfire probability</a:t>
            </a:r>
            <a:endParaRPr lang="en-US" sz="1600" b="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858603" y="3370996"/>
            <a:ext cx="313901" cy="477672"/>
          </a:xfrm>
          <a:prstGeom prst="straightConnector1">
            <a:avLst/>
          </a:prstGeom>
          <a:ln w="38100" cap="rnd">
            <a:solidFill>
              <a:schemeClr val="bg1"/>
            </a:solidFill>
            <a:round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507475" y="2497542"/>
            <a:ext cx="2811438" cy="2047162"/>
          </a:xfrm>
          <a:prstGeom prst="straightConnector1">
            <a:avLst/>
          </a:prstGeom>
          <a:ln w="38100" cap="rnd">
            <a:solidFill>
              <a:srgbClr val="09D949"/>
            </a:solidFill>
            <a:round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621949" y="4537922"/>
            <a:ext cx="19563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CH" sz="2000" b="1" dirty="0">
                <a:solidFill>
                  <a:srgbClr val="09D949"/>
                </a:solidFill>
                <a:latin typeface="Calibri" pitchFamily="34" charset="0"/>
              </a:rPr>
              <a:t>h</a:t>
            </a:r>
            <a:r>
              <a:rPr lang="de-CH" sz="2000" b="1" dirty="0" smtClean="0">
                <a:solidFill>
                  <a:srgbClr val="09D949"/>
                </a:solidFill>
                <a:latin typeface="Calibri" pitchFamily="34" charset="0"/>
              </a:rPr>
              <a:t>igh wildfire risk</a:t>
            </a:r>
            <a:endParaRPr lang="de-CH" sz="2000" b="1" dirty="0">
              <a:solidFill>
                <a:srgbClr val="09D949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58144" y="1605927"/>
            <a:ext cx="18868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CH" sz="2000" b="1" dirty="0">
                <a:solidFill>
                  <a:srgbClr val="09D949"/>
                </a:solidFill>
                <a:latin typeface="Calibri" pitchFamily="34" charset="0"/>
              </a:rPr>
              <a:t>l</a:t>
            </a:r>
            <a:r>
              <a:rPr lang="de-CH" sz="2000" b="1" dirty="0" smtClean="0">
                <a:solidFill>
                  <a:srgbClr val="09D949"/>
                </a:solidFill>
                <a:latin typeface="Calibri" pitchFamily="34" charset="0"/>
              </a:rPr>
              <a:t>ow wildfire risk</a:t>
            </a:r>
            <a:endParaRPr lang="de-CH" sz="2000" b="1" dirty="0">
              <a:solidFill>
                <a:srgbClr val="09D949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87356" y="1585415"/>
            <a:ext cx="5800298" cy="3507475"/>
            <a:chOff x="1187356" y="1585415"/>
            <a:chExt cx="5800298" cy="3507475"/>
          </a:xfrm>
        </p:grpSpPr>
        <p:cxnSp>
          <p:nvCxnSpPr>
            <p:cNvPr id="3" name="Straight Connector 2"/>
            <p:cNvCxnSpPr/>
            <p:nvPr/>
          </p:nvCxnSpPr>
          <p:spPr>
            <a:xfrm flipV="1">
              <a:off x="4667535" y="2033516"/>
              <a:ext cx="2320119" cy="2961566"/>
            </a:xfrm>
            <a:prstGeom prst="line">
              <a:avLst/>
            </a:prstGeom>
            <a:ln w="19050">
              <a:solidFill>
                <a:srgbClr val="09D94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769057" y="1585415"/>
              <a:ext cx="2620370" cy="3330054"/>
            </a:xfrm>
            <a:prstGeom prst="line">
              <a:avLst/>
            </a:prstGeom>
            <a:ln w="19050">
              <a:solidFill>
                <a:srgbClr val="09D94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1680949" y="1640006"/>
              <a:ext cx="2620370" cy="3330054"/>
            </a:xfrm>
            <a:prstGeom prst="line">
              <a:avLst/>
            </a:prstGeom>
            <a:ln w="19050">
              <a:solidFill>
                <a:srgbClr val="09D94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2636293" y="1762836"/>
              <a:ext cx="2620370" cy="3330054"/>
            </a:xfrm>
            <a:prstGeom prst="line">
              <a:avLst/>
            </a:prstGeom>
            <a:ln w="19050">
              <a:solidFill>
                <a:srgbClr val="09D94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1187356" y="1610436"/>
              <a:ext cx="2074459" cy="2634018"/>
            </a:xfrm>
            <a:prstGeom prst="line">
              <a:avLst/>
            </a:prstGeom>
            <a:ln w="19050">
              <a:solidFill>
                <a:srgbClr val="09D94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3987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2" y="1915359"/>
            <a:ext cx="4443627" cy="4898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73206" y="1135231"/>
            <a:ext cx="4080680" cy="42061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0B78FD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0B78F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rgbClr val="0B78FD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lnSpc>
                <a:spcPct val="110000"/>
              </a:lnSpc>
              <a:spcBef>
                <a:spcPts val="3000"/>
              </a:spcBef>
              <a:buNone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∆T vs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∆RH (1% hottest days)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+mj-ea"/>
                <a:cs typeface="Calibri" pitchFamily="34" charset="0"/>
              </a:rPr>
              <a:t/>
            </a:r>
            <a:br>
              <a:rPr lang="en-US" sz="2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+mj-ea"/>
                <a:cs typeface="Calibri" pitchFamily="34" charset="0"/>
              </a:rPr>
            </a:br>
            <a:r>
              <a:rPr lang="en-US" sz="1800" b="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+mj-ea"/>
                <a:cs typeface="Calibri" pitchFamily="34" charset="0"/>
              </a:rPr>
              <a:t>2081-2100  </a:t>
            </a:r>
            <a:r>
              <a:rPr lang="en-US" sz="1800" b="0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+mj-ea"/>
                <a:cs typeface="Calibri" pitchFamily="34" charset="0"/>
              </a:rPr>
              <a:t>wrt</a:t>
            </a:r>
            <a:r>
              <a:rPr lang="en-US" sz="1800" b="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+mj-ea"/>
                <a:cs typeface="Calibri" pitchFamily="34" charset="0"/>
              </a:rPr>
              <a:t> 1986-2005</a:t>
            </a:r>
            <a:endParaRPr lang="en-US" sz="1800" b="0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The </a:t>
            </a:r>
            <a:r>
              <a:rPr lang="de-CH" dirty="0" err="1"/>
              <a:t>hotter</a:t>
            </a:r>
            <a:r>
              <a:rPr lang="de-CH" dirty="0"/>
              <a:t>,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drier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air</a:t>
            </a:r>
            <a:endParaRPr lang="en-GB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108700" y="6449614"/>
            <a:ext cx="2854325" cy="278736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marL="0" indent="0" eaLnBrk="0" hangingPunct="0">
              <a:spcBef>
                <a:spcPts val="1200"/>
              </a:spcBef>
              <a:buFontTx/>
              <a:buNone/>
              <a:defRPr sz="2600" b="0" baseline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 b="1" baseline="0">
                <a:solidFill>
                  <a:srgbClr val="0A8AB2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algn="r"/>
            <a:r>
              <a:rPr lang="en-US" sz="1400" dirty="0" smtClean="0"/>
              <a:t>Fischer and Knutti, 2012, </a:t>
            </a:r>
            <a:r>
              <a:rPr lang="en-US" sz="1400" i="1" dirty="0" smtClean="0"/>
              <a:t>Nature CC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218196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6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</TotalTime>
  <Words>2149</Words>
  <Application>Microsoft Macintosh PowerPoint</Application>
  <PresentationFormat>On-screen Show (4:3)</PresentationFormat>
  <Paragraphs>383</Paragraphs>
  <Slides>105</Slides>
  <Notes>82</Notes>
  <HiddenSlides>7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06" baseType="lpstr">
      <vt:lpstr>6_Default Design</vt:lpstr>
      <vt:lpstr>A plethora of uncertainty</vt:lpstr>
      <vt:lpstr>PowerPoint Presentation</vt:lpstr>
      <vt:lpstr>Trends in hot days and cold nights in Zurich</vt:lpstr>
      <vt:lpstr>Why using climate models?</vt:lpstr>
      <vt:lpstr>Large multi-centennial variability?</vt:lpstr>
      <vt:lpstr>Quantifying high-return value extremes</vt:lpstr>
      <vt:lpstr>Some definitions of «moderate extremes»</vt:lpstr>
      <vt:lpstr>Internal variability matters…</vt:lpstr>
      <vt:lpstr>Uncertainties in cold extremes are very large</vt:lpstr>
      <vt:lpstr>What if we had the perfect model?</vt:lpstr>
      <vt:lpstr>Largely due to internal variability</vt:lpstr>
      <vt:lpstr>Initial condition ensemble setup</vt:lpstr>
      <vt:lpstr>Atmospheric perturbation</vt:lpstr>
      <vt:lpstr>Some terminology</vt:lpstr>
      <vt:lpstr>Large internal variability at regional scale</vt:lpstr>
      <vt:lpstr>Largely due to internal variability</vt:lpstr>
      <vt:lpstr>PowerPoint Presentation</vt:lpstr>
      <vt:lpstr>No clue where we are going?</vt:lpstr>
      <vt:lpstr>No clue where we are going?</vt:lpstr>
      <vt:lpstr>Internal variability affects location of changes</vt:lpstr>
      <vt:lpstr>A simple spatial perspective</vt:lpstr>
      <vt:lpstr>Members agree on spatial PDF</vt:lpstr>
      <vt:lpstr>Hot extremes emerge within decades</vt:lpstr>
      <vt:lpstr>Major changes in hot extremes in all models</vt:lpstr>
      <vt:lpstr>Good agreement on changes at 2°C warming</vt:lpstr>
      <vt:lpstr>Likely heavy precipitation intensification</vt:lpstr>
      <vt:lpstr>PowerPoint Presentation</vt:lpstr>
      <vt:lpstr>Forced response vs. actual outcome</vt:lpstr>
      <vt:lpstr>Poor agreement on heavy precip pattern</vt:lpstr>
      <vt:lpstr>Large differences even in running means</vt:lpstr>
      <vt:lpstr>Two example model runs</vt:lpstr>
      <vt:lpstr>Scaling with global mean temperature</vt:lpstr>
      <vt:lpstr>Scaling with global mean temperature</vt:lpstr>
      <vt:lpstr>High agreement in forced signal</vt:lpstr>
      <vt:lpstr>Poor agreement in observational period</vt:lpstr>
      <vt:lpstr>High agreement in forced signal</vt:lpstr>
      <vt:lpstr>Heavy precip more robust than mean precip</vt:lpstr>
      <vt:lpstr>PowerPoint Presentation</vt:lpstr>
      <vt:lpstr>Small forced SLP response in NH mid-lats</vt:lpstr>
      <vt:lpstr>PowerPoint Presentation</vt:lpstr>
      <vt:lpstr>Comparing apples and oranges</vt:lpstr>
      <vt:lpstr>PowerPoint Presentation</vt:lpstr>
      <vt:lpstr>The local perspective</vt:lpstr>
      <vt:lpstr>The local perspective</vt:lpstr>
      <vt:lpstr>The global perspective</vt:lpstr>
      <vt:lpstr>The spatial perspective</vt:lpstr>
      <vt:lpstr>A simple detection approach</vt:lpstr>
      <vt:lpstr>Good agreement with GCMs</vt:lpstr>
      <vt:lpstr>Consistent with station data</vt:lpstr>
      <vt:lpstr>Majority of stations shows positive scaling</vt:lpstr>
      <vt:lpstr>PowerPoint Presentation</vt:lpstr>
      <vt:lpstr>No change in Swiss flood damage…</vt:lpstr>
      <vt:lpstr>Majority of stations show increase</vt:lpstr>
      <vt:lpstr>More wettening than drying in Switzerland</vt:lpstr>
      <vt:lpstr>Emergence of a signal</vt:lpstr>
      <vt:lpstr>PowerPoint Presentation</vt:lpstr>
      <vt:lpstr>Observed daily percentiles in Europe</vt:lpstr>
      <vt:lpstr>Observation-based schematic</vt:lpstr>
      <vt:lpstr>More very wet days</vt:lpstr>
      <vt:lpstr>Station and grid observations are consistent</vt:lpstr>
      <vt:lpstr>Remarkably consistent with CC-scaling</vt:lpstr>
      <vt:lpstr>Change in percentiles</vt:lpstr>
      <vt:lpstr>Remarkably consistent with CC-scaling</vt:lpstr>
      <vt:lpstr>Consistent changes over the eastern US</vt:lpstr>
      <vt:lpstr>Remarkably consistent with CC-scaling</vt:lpstr>
      <vt:lpstr>Consistent with climate models</vt:lpstr>
      <vt:lpstr>EURO-CORDEX even lower?</vt:lpstr>
      <vt:lpstr>The higher resolved – the lower the change?</vt:lpstr>
      <vt:lpstr>Good agreement at 3°C when regridded</vt:lpstr>
      <vt:lpstr>PowerPoint Presentation</vt:lpstr>
      <vt:lpstr>PowerPoint Presentation</vt:lpstr>
      <vt:lpstr>The human influence</vt:lpstr>
      <vt:lpstr>PowerPoint Presentation</vt:lpstr>
      <vt:lpstr>Pre-industrial precipitation series</vt:lpstr>
      <vt:lpstr>Pre-industrial precipitation distribution</vt:lpstr>
      <vt:lpstr>Noisy changes at one grid point</vt:lpstr>
      <vt:lpstr>Heavy precipitation averaged over N Europe</vt:lpstr>
      <vt:lpstr>Heavy precipitation days over N Europe</vt:lpstr>
      <vt:lpstr>The more extreme – the greater the increase</vt:lpstr>
      <vt:lpstr>The more extreme – the greater the increase</vt:lpstr>
      <vt:lpstr>Global land-only probability ratio</vt:lpstr>
      <vt:lpstr>Probability ratio at 2°C warming</vt:lpstr>
      <vt:lpstr>Global land-only probability ratio</vt:lpstr>
      <vt:lpstr>Non-linear increase with warming</vt:lpstr>
      <vt:lpstr>The attributable fraction of occurrence</vt:lpstr>
      <vt:lpstr>The more extreme – the more is attributable</vt:lpstr>
      <vt:lpstr>Low present-day variability – high change</vt:lpstr>
      <vt:lpstr>Global warming targets matter</vt:lpstr>
      <vt:lpstr>Majority of warm extremes attributable</vt:lpstr>
      <vt:lpstr>PowerPoint Presentation</vt:lpstr>
      <vt:lpstr>Human discomfort</vt:lpstr>
      <vt:lpstr>Human discomfort</vt:lpstr>
      <vt:lpstr>Heat stress in Southern Australia</vt:lpstr>
      <vt:lpstr>Heat stress in Southern Australia</vt:lpstr>
      <vt:lpstr>Consistent with first principles</vt:lpstr>
      <vt:lpstr>Warmer models tend to have lower RH</vt:lpstr>
      <vt:lpstr>Reduction in model spread</vt:lpstr>
      <vt:lpstr>Wildfire probability</vt:lpstr>
      <vt:lpstr>The hotter, the drier the air</vt:lpstr>
      <vt:lpstr>The hotter, the drier the air</vt:lpstr>
      <vt:lpstr>PowerPoint Presentation</vt:lpstr>
      <vt:lpstr>Conclusions</vt:lpstr>
      <vt:lpstr>Some references mentioned…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Erich Fischer</dc:creator>
  <cp:lastModifiedBy>BIRS Guest</cp:lastModifiedBy>
  <cp:revision>1891</cp:revision>
  <cp:lastPrinted>2013-06-11T09:30:13Z</cp:lastPrinted>
  <dcterms:created xsi:type="dcterms:W3CDTF">2003-01-07T15:57:02Z</dcterms:created>
  <dcterms:modified xsi:type="dcterms:W3CDTF">2016-06-13T16:24:18Z</dcterms:modified>
</cp:coreProperties>
</file>