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72" r:id="rId1"/>
  </p:sldMasterIdLst>
  <p:notesMasterIdLst>
    <p:notesMasterId r:id="rId138"/>
  </p:notesMasterIdLst>
  <p:handoutMasterIdLst>
    <p:handoutMasterId r:id="rId139"/>
  </p:handoutMasterIdLst>
  <p:sldIdLst>
    <p:sldId id="661" r:id="rId2"/>
    <p:sldId id="959" r:id="rId3"/>
    <p:sldId id="886" r:id="rId4"/>
    <p:sldId id="860" r:id="rId5"/>
    <p:sldId id="861" r:id="rId6"/>
    <p:sldId id="862" r:id="rId7"/>
    <p:sldId id="863" r:id="rId8"/>
    <p:sldId id="869" r:id="rId9"/>
    <p:sldId id="870" r:id="rId10"/>
    <p:sldId id="864" r:id="rId11"/>
    <p:sldId id="866" r:id="rId12"/>
    <p:sldId id="867" r:id="rId13"/>
    <p:sldId id="871" r:id="rId14"/>
    <p:sldId id="873" r:id="rId15"/>
    <p:sldId id="958" r:id="rId16"/>
    <p:sldId id="872" r:id="rId17"/>
    <p:sldId id="881" r:id="rId18"/>
    <p:sldId id="831" r:id="rId19"/>
    <p:sldId id="832" r:id="rId20"/>
    <p:sldId id="833" r:id="rId21"/>
    <p:sldId id="834" r:id="rId22"/>
    <p:sldId id="835" r:id="rId23"/>
    <p:sldId id="836" r:id="rId24"/>
    <p:sldId id="837" r:id="rId25"/>
    <p:sldId id="838" r:id="rId26"/>
    <p:sldId id="839" r:id="rId27"/>
    <p:sldId id="840" r:id="rId28"/>
    <p:sldId id="841" r:id="rId29"/>
    <p:sldId id="878" r:id="rId30"/>
    <p:sldId id="875" r:id="rId31"/>
    <p:sldId id="876" r:id="rId32"/>
    <p:sldId id="961" r:id="rId33"/>
    <p:sldId id="962" r:id="rId34"/>
    <p:sldId id="960" r:id="rId35"/>
    <p:sldId id="879" r:id="rId36"/>
    <p:sldId id="846" r:id="rId37"/>
    <p:sldId id="847" r:id="rId38"/>
    <p:sldId id="880" r:id="rId39"/>
    <p:sldId id="848" r:id="rId40"/>
    <p:sldId id="888" r:id="rId41"/>
    <p:sldId id="850" r:id="rId42"/>
    <p:sldId id="851" r:id="rId43"/>
    <p:sldId id="852" r:id="rId44"/>
    <p:sldId id="853" r:id="rId45"/>
    <p:sldId id="854" r:id="rId46"/>
    <p:sldId id="882" r:id="rId47"/>
    <p:sldId id="883" r:id="rId48"/>
    <p:sldId id="885" r:id="rId49"/>
    <p:sldId id="856" r:id="rId50"/>
    <p:sldId id="857" r:id="rId51"/>
    <p:sldId id="859" r:id="rId52"/>
    <p:sldId id="887" r:id="rId53"/>
    <p:sldId id="889" r:id="rId54"/>
    <p:sldId id="890" r:id="rId55"/>
    <p:sldId id="891" r:id="rId56"/>
    <p:sldId id="910" r:id="rId57"/>
    <p:sldId id="894" r:id="rId58"/>
    <p:sldId id="895" r:id="rId59"/>
    <p:sldId id="896" r:id="rId60"/>
    <p:sldId id="897" r:id="rId61"/>
    <p:sldId id="898" r:id="rId62"/>
    <p:sldId id="899" r:id="rId63"/>
    <p:sldId id="900" r:id="rId64"/>
    <p:sldId id="901" r:id="rId65"/>
    <p:sldId id="908" r:id="rId66"/>
    <p:sldId id="909" r:id="rId67"/>
    <p:sldId id="903" r:id="rId68"/>
    <p:sldId id="904" r:id="rId69"/>
    <p:sldId id="905" r:id="rId70"/>
    <p:sldId id="906" r:id="rId71"/>
    <p:sldId id="907" r:id="rId72"/>
    <p:sldId id="911" r:id="rId73"/>
    <p:sldId id="954" r:id="rId74"/>
    <p:sldId id="487" r:id="rId75"/>
    <p:sldId id="587" r:id="rId76"/>
    <p:sldId id="590" r:id="rId77"/>
    <p:sldId id="663" r:id="rId78"/>
    <p:sldId id="664" r:id="rId79"/>
    <p:sldId id="665" r:id="rId80"/>
    <p:sldId id="722" r:id="rId81"/>
    <p:sldId id="723" r:id="rId82"/>
    <p:sldId id="724" r:id="rId83"/>
    <p:sldId id="725" r:id="rId84"/>
    <p:sldId id="726" r:id="rId85"/>
    <p:sldId id="727" r:id="rId86"/>
    <p:sldId id="728" r:id="rId87"/>
    <p:sldId id="729" r:id="rId88"/>
    <p:sldId id="730" r:id="rId89"/>
    <p:sldId id="731" r:id="rId90"/>
    <p:sldId id="912" r:id="rId91"/>
    <p:sldId id="913" r:id="rId92"/>
    <p:sldId id="914" r:id="rId93"/>
    <p:sldId id="915" r:id="rId94"/>
    <p:sldId id="916" r:id="rId95"/>
    <p:sldId id="917" r:id="rId96"/>
    <p:sldId id="918" r:id="rId97"/>
    <p:sldId id="919" r:id="rId98"/>
    <p:sldId id="920" r:id="rId99"/>
    <p:sldId id="921" r:id="rId100"/>
    <p:sldId id="950" r:id="rId101"/>
    <p:sldId id="956" r:id="rId102"/>
    <p:sldId id="955" r:id="rId103"/>
    <p:sldId id="940" r:id="rId104"/>
    <p:sldId id="706" r:id="rId105"/>
    <p:sldId id="707" r:id="rId106"/>
    <p:sldId id="712" r:id="rId107"/>
    <p:sldId id="713" r:id="rId108"/>
    <p:sldId id="933" r:id="rId109"/>
    <p:sldId id="934" r:id="rId110"/>
    <p:sldId id="935" r:id="rId111"/>
    <p:sldId id="718" r:id="rId112"/>
    <p:sldId id="719" r:id="rId113"/>
    <p:sldId id="953" r:id="rId114"/>
    <p:sldId id="957" r:id="rId115"/>
    <p:sldId id="922" r:id="rId116"/>
    <p:sldId id="923" r:id="rId117"/>
    <p:sldId id="924" r:id="rId118"/>
    <p:sldId id="925" r:id="rId119"/>
    <p:sldId id="926" r:id="rId120"/>
    <p:sldId id="927" r:id="rId121"/>
    <p:sldId id="928" r:id="rId122"/>
    <p:sldId id="929" r:id="rId123"/>
    <p:sldId id="930" r:id="rId124"/>
    <p:sldId id="931" r:id="rId125"/>
    <p:sldId id="941" r:id="rId126"/>
    <p:sldId id="942" r:id="rId127"/>
    <p:sldId id="943" r:id="rId128"/>
    <p:sldId id="944" r:id="rId129"/>
    <p:sldId id="945" r:id="rId130"/>
    <p:sldId id="946" r:id="rId131"/>
    <p:sldId id="947" r:id="rId132"/>
    <p:sldId id="948" r:id="rId133"/>
    <p:sldId id="949" r:id="rId134"/>
    <p:sldId id="938" r:id="rId135"/>
    <p:sldId id="939" r:id="rId136"/>
    <p:sldId id="951" r:id="rId137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Helvetica Neue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AB7"/>
    <a:srgbClr val="71AE04"/>
    <a:srgbClr val="919191"/>
    <a:srgbClr val="D2E1FF"/>
    <a:srgbClr val="84947F"/>
    <a:srgbClr val="238F57"/>
    <a:srgbClr val="D11A1C"/>
    <a:srgbClr val="2A3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42" autoAdjust="0"/>
    <p:restoredTop sz="99831" autoAdjust="0"/>
  </p:normalViewPr>
  <p:slideViewPr>
    <p:cSldViewPr>
      <p:cViewPr>
        <p:scale>
          <a:sx n="100" d="100"/>
          <a:sy n="100" d="100"/>
        </p:scale>
        <p:origin x="-1264" y="-80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4960"/>
    </p:cViewPr>
  </p:sorterViewPr>
  <p:notesViewPr>
    <p:cSldViewPr>
      <p:cViewPr varScale="1">
        <p:scale>
          <a:sx n="109" d="100"/>
          <a:sy n="109" d="100"/>
        </p:scale>
        <p:origin x="-330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notesMaster" Target="notesMasters/notesMaster1.xml"/><Relationship Id="rId13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printerSettings" Target="printerSettings/printerSettings1.bin"/><Relationship Id="rId141" Type="http://schemas.openxmlformats.org/officeDocument/2006/relationships/presProps" Target="presProps.xml"/><Relationship Id="rId142" Type="http://schemas.openxmlformats.org/officeDocument/2006/relationships/viewProps" Target="viewProps.xml"/><Relationship Id="rId143" Type="http://schemas.openxmlformats.org/officeDocument/2006/relationships/theme" Target="theme/theme1.xml"/><Relationship Id="rId1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99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99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F5B0DE2E-BD2F-834F-8162-5B285DB5A19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97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97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896233C3-68B7-C842-9A6F-B60146E8EC5E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91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6DE9EF-D95A-354F-82E9-BD7B01A1FAB3}" type="slidenum">
              <a:rPr lang="en-US"/>
              <a:pPr/>
              <a:t>0</a:t>
            </a:fld>
            <a:endParaRPr lang="en-US"/>
          </a:p>
        </p:txBody>
      </p:sp>
      <p:sp>
        <p:nvSpPr>
          <p:cNvPr id="1248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8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Argentinean</a:t>
            </a:r>
            <a:r>
              <a:rPr lang="fr-FR" baseline="0" dirty="0" smtClean="0"/>
              <a:t> - </a:t>
            </a:r>
            <a:r>
              <a:rPr lang="fr-FR" baseline="0" dirty="0" err="1" smtClean="0"/>
              <a:t>European</a:t>
            </a:r>
            <a:r>
              <a:rPr lang="fr-FR" baseline="0" dirty="0" smtClean="0"/>
              <a:t> collaboration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includes</a:t>
            </a:r>
            <a:r>
              <a:rPr lang="fr-FR" baseline="0" dirty="0" smtClean="0"/>
              <a:t> Jean Louis Dufresne, Reto </a:t>
            </a:r>
            <a:r>
              <a:rPr lang="fr-FR" baseline="0" dirty="0" err="1" smtClean="0"/>
              <a:t>Knutti</a:t>
            </a:r>
            <a:r>
              <a:rPr lang="fr-FR" baseline="0" dirty="0" smtClean="0"/>
              <a:t>, Chao Li and Carolina Vera.</a:t>
            </a:r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F2687D-94F0-8D4C-97BE-66BA4C79D7F5}" type="slidenum">
              <a:rPr lang="en-US"/>
              <a:pPr/>
              <a:t>75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A634A2-9F24-2E46-A5A4-947AEC65834F}" type="slidenum">
              <a:rPr lang="en-US"/>
              <a:pPr/>
              <a:t>77</a:t>
            </a:fld>
            <a:endParaRPr lang="en-US"/>
          </a:p>
        </p:txBody>
      </p:sp>
      <p:sp>
        <p:nvSpPr>
          <p:cNvPr id="155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6DEB8-00A6-E84C-B353-2C406028716F}" type="slidenum">
              <a:rPr lang="en-US"/>
              <a:pPr/>
              <a:t>78</a:t>
            </a:fld>
            <a:endParaRPr lang="en-US"/>
          </a:p>
        </p:txBody>
      </p:sp>
      <p:sp>
        <p:nvSpPr>
          <p:cNvPr id="155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158EBD-5A52-6D4D-92F2-EE3E987F92A1}" type="slidenum">
              <a:rPr lang="en-US"/>
              <a:pPr/>
              <a:t>79</a:t>
            </a:fld>
            <a:endParaRPr lang="en-US"/>
          </a:p>
        </p:txBody>
      </p:sp>
      <p:sp>
        <p:nvSpPr>
          <p:cNvPr id="162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BD9FBC-269C-1D4A-959E-6C8D397FFA02}" type="slidenum">
              <a:rPr lang="en-US"/>
              <a:pPr/>
              <a:t>80</a:t>
            </a:fld>
            <a:endParaRPr lang="en-US"/>
          </a:p>
        </p:txBody>
      </p:sp>
      <p:sp>
        <p:nvSpPr>
          <p:cNvPr id="155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77308-EE8A-3D40-AD63-4B3A6FD5C223}" type="slidenum">
              <a:rPr lang="en-US"/>
              <a:pPr/>
              <a:t>81</a:t>
            </a:fld>
            <a:endParaRPr lang="en-US"/>
          </a:p>
        </p:txBody>
      </p:sp>
      <p:sp>
        <p:nvSpPr>
          <p:cNvPr id="162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3736B-76B0-EF4F-A6B9-19C210735BB3}" type="slidenum">
              <a:rPr lang="en-US"/>
              <a:pPr/>
              <a:t>82</a:t>
            </a:fld>
            <a:endParaRPr lang="en-US"/>
          </a:p>
        </p:txBody>
      </p:sp>
      <p:sp>
        <p:nvSpPr>
          <p:cNvPr id="155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585A7-DE73-A848-B48C-EE5ED8A1E2A6}" type="slidenum">
              <a:rPr lang="en-US"/>
              <a:pPr/>
              <a:t>83</a:t>
            </a:fld>
            <a:endParaRPr lang="en-US"/>
          </a:p>
        </p:txBody>
      </p:sp>
      <p:sp>
        <p:nvSpPr>
          <p:cNvPr id="155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CB6950-3EB5-364D-90B6-E477E30296BA}" type="slidenum">
              <a:rPr lang="en-US"/>
              <a:pPr/>
              <a:t>84</a:t>
            </a:fld>
            <a:endParaRPr lang="en-US"/>
          </a:p>
        </p:txBody>
      </p:sp>
      <p:sp>
        <p:nvSpPr>
          <p:cNvPr id="155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99C4C3-A420-554D-A5E6-229493362EB4}" type="slidenum">
              <a:rPr lang="en-US"/>
              <a:pPr/>
              <a:t>85</a:t>
            </a:fld>
            <a:endParaRPr lang="en-US"/>
          </a:p>
        </p:txBody>
      </p:sp>
      <p:sp>
        <p:nvSpPr>
          <p:cNvPr id="162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C3FD4-629A-5E43-9921-E6CE5B23631E}" type="slidenum">
              <a:rPr lang="en-US"/>
              <a:pPr/>
              <a:t>1</a:t>
            </a:fld>
            <a:endParaRPr lang="en-US"/>
          </a:p>
        </p:txBody>
      </p:sp>
      <p:sp>
        <p:nvSpPr>
          <p:cNvPr id="154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53C0C-B5AD-AA40-87A3-8F1332985FD2}" type="slidenum">
              <a:rPr lang="en-US"/>
              <a:pPr/>
              <a:t>86</a:t>
            </a:fld>
            <a:endParaRPr lang="en-US"/>
          </a:p>
        </p:txBody>
      </p:sp>
      <p:sp>
        <p:nvSpPr>
          <p:cNvPr id="155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AFC10-DB12-704B-A5C4-56C280E904C0}" type="slidenum">
              <a:rPr lang="en-US"/>
              <a:pPr/>
              <a:t>87</a:t>
            </a:fld>
            <a:endParaRPr lang="en-US"/>
          </a:p>
        </p:txBody>
      </p:sp>
      <p:sp>
        <p:nvSpPr>
          <p:cNvPr id="156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7F05C-80A6-7F4F-AE6A-358A9276C0EF}" type="slidenum">
              <a:rPr lang="en-US"/>
              <a:pPr/>
              <a:t>88</a:t>
            </a:fld>
            <a:endParaRPr lang="en-US"/>
          </a:p>
        </p:txBody>
      </p:sp>
      <p:sp>
        <p:nvSpPr>
          <p:cNvPr id="156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99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100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101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103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104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105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106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E310B-5191-BE4C-B177-8CE7C475D0F7}" type="slidenum">
              <a:rPr lang="en-US"/>
              <a:pPr/>
              <a:t>2</a:t>
            </a:fld>
            <a:endParaRPr lang="en-US"/>
          </a:p>
        </p:txBody>
      </p:sp>
      <p:sp>
        <p:nvSpPr>
          <p:cNvPr id="154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BB06-CF6F-724B-B214-EFE289D8FB36}" type="slidenum">
              <a:rPr lang="en-US"/>
              <a:pPr/>
              <a:t>124</a:t>
            </a:fld>
            <a:endParaRPr lang="en-US"/>
          </a:p>
        </p:txBody>
      </p:sp>
      <p:sp>
        <p:nvSpPr>
          <p:cNvPr id="1736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BB06-CF6F-724B-B214-EFE289D8FB36}" type="slidenum">
              <a:rPr lang="en-US"/>
              <a:pPr/>
              <a:t>125</a:t>
            </a:fld>
            <a:endParaRPr lang="en-US"/>
          </a:p>
        </p:txBody>
      </p:sp>
      <p:sp>
        <p:nvSpPr>
          <p:cNvPr id="17367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5FCCAF-DE37-164A-941A-693A6C37E14E}" type="slidenum">
              <a:rPr lang="en-US"/>
              <a:pPr/>
              <a:t>126</a:t>
            </a:fld>
            <a:endParaRPr lang="en-US"/>
          </a:p>
        </p:txBody>
      </p:sp>
      <p:sp>
        <p:nvSpPr>
          <p:cNvPr id="156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131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132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133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8FBA05-BAAA-6D40-96D2-816B91B0F319}" type="slidenum">
              <a:rPr lang="en-US"/>
              <a:pPr/>
              <a:t>134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13D5DC-6789-D24E-9D6D-91E1BFE338CC}" type="slidenum">
              <a:rPr lang="en-US"/>
              <a:pPr/>
              <a:t>135</a:t>
            </a:fld>
            <a:endParaRPr lang="en-US"/>
          </a:p>
        </p:txBody>
      </p:sp>
      <p:sp>
        <p:nvSpPr>
          <p:cNvPr id="157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95E7A-4A57-3B40-BC19-72EF327EDCE5}" type="slidenum">
              <a:rPr lang="en-US"/>
              <a:pPr/>
              <a:t>31</a:t>
            </a:fld>
            <a:endParaRPr lang="en-US"/>
          </a:p>
        </p:txBody>
      </p:sp>
      <p:sp>
        <p:nvSpPr>
          <p:cNvPr id="1458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BE9984-685E-C245-B32D-85F4011D22E2}" type="slidenum">
              <a:rPr lang="en-US"/>
              <a:pPr/>
              <a:t>32</a:t>
            </a:fld>
            <a:endParaRPr lang="en-US"/>
          </a:p>
        </p:txBody>
      </p:sp>
      <p:sp>
        <p:nvSpPr>
          <p:cNvPr id="139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E310B-5191-BE4C-B177-8CE7C475D0F7}" type="slidenum">
              <a:rPr lang="en-US"/>
              <a:pPr/>
              <a:t>51</a:t>
            </a:fld>
            <a:endParaRPr lang="en-US"/>
          </a:p>
        </p:txBody>
      </p:sp>
      <p:sp>
        <p:nvSpPr>
          <p:cNvPr id="154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E310B-5191-BE4C-B177-8CE7C475D0F7}" type="slidenum">
              <a:rPr lang="en-US"/>
              <a:pPr/>
              <a:t>71</a:t>
            </a:fld>
            <a:endParaRPr lang="en-US"/>
          </a:p>
        </p:txBody>
      </p:sp>
      <p:sp>
        <p:nvSpPr>
          <p:cNvPr id="154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6B548F-5C6F-C74C-BB08-56D4C3998BA2}" type="slidenum">
              <a:rPr lang="en-US"/>
              <a:pPr/>
              <a:t>73</a:t>
            </a:fld>
            <a:endParaRPr lang="en-US"/>
          </a:p>
        </p:txBody>
      </p:sp>
      <p:sp>
        <p:nvSpPr>
          <p:cNvPr id="129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93E315-EC87-6943-AB71-C5846F2AFEE5}" type="slidenum">
              <a:rPr lang="en-US"/>
              <a:pPr/>
              <a:t>74</a:t>
            </a:fld>
            <a:endParaRPr lang="en-US"/>
          </a:p>
        </p:txBody>
      </p:sp>
      <p:sp>
        <p:nvSpPr>
          <p:cNvPr id="1481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3352800"/>
            <a:ext cx="4495800" cy="9144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Cliquez pour modifier le style des sous-titres du masque</a:t>
            </a:r>
          </a:p>
        </p:txBody>
      </p:sp>
      <p:sp>
        <p:nvSpPr>
          <p:cNvPr id="414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219200" y="2209800"/>
            <a:ext cx="7086600" cy="91916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Cliquez et modifiez le titre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096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24650" y="76200"/>
            <a:ext cx="2190750" cy="5715000"/>
          </a:xfrm>
        </p:spPr>
        <p:txBody>
          <a:bodyPr vert="eaVert"/>
          <a:lstStyle/>
          <a:p>
            <a:r>
              <a:rPr lang="fr-FR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19850" cy="5715000"/>
          </a:xfrm>
        </p:spPr>
        <p:txBody>
          <a:bodyPr vert="eaVert"/>
          <a:lstStyle/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864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756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4057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91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24400" y="990600"/>
            <a:ext cx="4191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175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025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6851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13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  <a:p>
            <a:pPr lvl="1"/>
            <a:r>
              <a:rPr lang="fr-FR" smtClean="0"/>
              <a:t>Segundo nivel</a:t>
            </a:r>
          </a:p>
          <a:p>
            <a:pPr lvl="2"/>
            <a:r>
              <a:rPr lang="fr-FR" smtClean="0"/>
              <a:t>Tercer nivel</a:t>
            </a:r>
          </a:p>
          <a:p>
            <a:pPr lvl="3"/>
            <a:r>
              <a:rPr lang="fr-FR" smtClean="0"/>
              <a:t>Cuarto nivel</a:t>
            </a:r>
          </a:p>
          <a:p>
            <a:pPr lvl="4"/>
            <a:r>
              <a:rPr lang="fr-FR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5737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7650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76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Helvetica Neue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Helvetica Neue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Helvetica Neue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Helvetica Neue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Helvetica Neue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Helvetica Neue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Helvetica Neue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140AB7"/>
          </a:solidFill>
          <a:latin typeface="Helvetica Neue" charset="0"/>
          <a:ea typeface="ＭＳ Ｐゴシック" charset="0"/>
        </a:defRPr>
      </a:lvl9pPr>
    </p:titleStyle>
    <p:bodyStyle>
      <a:lvl1pPr marL="447675" indent="-447675" algn="l" rtl="0" fontAlgn="base">
        <a:spcBef>
          <a:spcPct val="20000"/>
        </a:spcBef>
        <a:spcAft>
          <a:spcPct val="0"/>
        </a:spcAft>
        <a:buClr>
          <a:srgbClr val="238F57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Charcoal CY" charset="0"/>
        <a:buChar char="—"/>
        <a:defRPr>
          <a:solidFill>
            <a:schemeClr val="tx1"/>
          </a:solidFill>
          <a:latin typeface="+mn-lt"/>
          <a:ea typeface="+mn-ea"/>
        </a:defRPr>
      </a:lvl2pPr>
      <a:lvl3pPr marL="1293813" indent="-403225" algn="l" rtl="0" fontAlgn="base">
        <a:spcBef>
          <a:spcPct val="20000"/>
        </a:spcBef>
        <a:spcAft>
          <a:spcPct val="0"/>
        </a:spcAft>
        <a:buClr>
          <a:srgbClr val="0C9080"/>
        </a:buClr>
        <a:buSzPct val="70000"/>
        <a:buFont typeface="Symbol" charset="0"/>
        <a:buChar char=""/>
        <a:defRPr sz="1600">
          <a:solidFill>
            <a:schemeClr val="tx1"/>
          </a:solidFill>
          <a:latin typeface="+mn-lt"/>
          <a:ea typeface="+mn-ea"/>
        </a:defRPr>
      </a:lvl3pPr>
      <a:lvl4pPr marL="1681163" indent="-385763" algn="l" rtl="0" fontAlgn="base">
        <a:spcBef>
          <a:spcPct val="20000"/>
        </a:spcBef>
        <a:spcAft>
          <a:spcPct val="0"/>
        </a:spcAft>
        <a:buClr>
          <a:srgbClr val="0C9080"/>
        </a:buClr>
        <a:buSzPct val="75000"/>
        <a:buFont typeface="Wingdings" charset="0"/>
        <a:buChar char="¡"/>
        <a:defRPr sz="1400">
          <a:solidFill>
            <a:schemeClr val="tx1"/>
          </a:solidFill>
          <a:latin typeface="+mn-lt"/>
          <a:ea typeface="+mn-ea"/>
        </a:defRPr>
      </a:lvl4pPr>
      <a:lvl5pPr marL="2070100" indent="-387350" algn="l" rtl="0" fontAlgn="base">
        <a:spcBef>
          <a:spcPct val="20000"/>
        </a:spcBef>
        <a:spcAft>
          <a:spcPct val="0"/>
        </a:spcAft>
        <a:buClr>
          <a:srgbClr val="0C9080"/>
        </a:buClr>
        <a:buSzPct val="70000"/>
        <a:buFont typeface="Wingdings" charset="0"/>
        <a:buChar char="n"/>
        <a:defRPr sz="1400">
          <a:solidFill>
            <a:schemeClr val="tx1"/>
          </a:solidFill>
          <a:latin typeface="+mn-lt"/>
          <a:ea typeface="+mn-ea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rgbClr val="0C9080"/>
        </a:buClr>
        <a:buSzPct val="70000"/>
        <a:buFont typeface="Wingdings" charset="0"/>
        <a:buChar char="n"/>
        <a:defRPr sz="1400">
          <a:solidFill>
            <a:schemeClr val="tx1"/>
          </a:solidFill>
          <a:latin typeface="+mn-lt"/>
          <a:ea typeface="+mn-ea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rgbClr val="0C9080"/>
        </a:buClr>
        <a:buSzPct val="70000"/>
        <a:buFont typeface="Wingdings" charset="0"/>
        <a:buChar char="n"/>
        <a:defRPr sz="1400">
          <a:solidFill>
            <a:schemeClr val="tx1"/>
          </a:solidFill>
          <a:latin typeface="+mn-lt"/>
          <a:ea typeface="+mn-ea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rgbClr val="0C9080"/>
        </a:buClr>
        <a:buSzPct val="70000"/>
        <a:buFont typeface="Wingdings" charset="0"/>
        <a:buChar char="n"/>
        <a:defRPr sz="1400">
          <a:solidFill>
            <a:schemeClr val="tx1"/>
          </a:solidFill>
          <a:latin typeface="+mn-lt"/>
          <a:ea typeface="+mn-ea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rgbClr val="0C9080"/>
        </a:buClr>
        <a:buSzPct val="70000"/>
        <a:buFont typeface="Wingdings" charset="0"/>
        <a:buChar char="n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64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64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64.png"/><Relationship Id="rId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15.png"/><Relationship Id="rId10" Type="http://schemas.openxmlformats.org/officeDocument/2006/relationships/image" Target="../media/image122.png"/><Relationship Id="rId11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20.png"/><Relationship Id="rId8" Type="http://schemas.openxmlformats.org/officeDocument/2006/relationships/image" Target="../media/image125.png"/><Relationship Id="rId9" Type="http://schemas.openxmlformats.org/officeDocument/2006/relationships/image" Target="../media/image64.png"/><Relationship Id="rId10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99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emf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emf"/><Relationship Id="rId6" Type="http://schemas.openxmlformats.org/officeDocument/2006/relationships/image" Target="../media/image139.png"/><Relationship Id="rId7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9.png"/><Relationship Id="rId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9.png"/><Relationship Id="rId6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emf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5" Type="http://schemas.openxmlformats.org/officeDocument/2006/relationships/image" Target="../media/image138.emf"/><Relationship Id="rId6" Type="http://schemas.openxmlformats.org/officeDocument/2006/relationships/image" Target="../media/image140.png"/><Relationship Id="rId7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40.png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40.png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09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09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8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64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64.png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49.png"/><Relationship Id="rId10" Type="http://schemas.openxmlformats.org/officeDocument/2006/relationships/image" Target="../media/image64.png"/><Relationship Id="rId11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49.png"/><Relationship Id="rId10" Type="http://schemas.openxmlformats.org/officeDocument/2006/relationships/image" Target="../media/image64.png"/><Relationship Id="rId11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83.png"/><Relationship Id="rId7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7504" y="3717032"/>
            <a:ext cx="8928992" cy="838200"/>
          </a:xfrm>
        </p:spPr>
        <p:txBody>
          <a:bodyPr/>
          <a:lstStyle/>
          <a:p>
            <a:r>
              <a:rPr lang="fr-FR" dirty="0">
                <a:latin typeface="+mj-lt"/>
              </a:rPr>
              <a:t>Alexis </a:t>
            </a:r>
            <a:r>
              <a:rPr lang="fr-FR" dirty="0" smtClean="0">
                <a:latin typeface="+mj-lt"/>
              </a:rPr>
              <a:t>Hannart, </a:t>
            </a:r>
          </a:p>
          <a:p>
            <a:r>
              <a:rPr lang="fr-FR" dirty="0" smtClean="0">
                <a:latin typeface="+mj-lt"/>
              </a:rPr>
              <a:t>IFAECI, CNRS</a:t>
            </a:r>
            <a:endParaRPr lang="fr-FR" dirty="0">
              <a:latin typeface="+mj-lt"/>
            </a:endParaRPr>
          </a:p>
        </p:txBody>
      </p:sp>
      <p:sp>
        <p:nvSpPr>
          <p:cNvPr id="1247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1520" y="1772816"/>
            <a:ext cx="8712968" cy="1728192"/>
          </a:xfrm>
        </p:spPr>
        <p:txBody>
          <a:bodyPr/>
          <a:lstStyle/>
          <a:p>
            <a:r>
              <a:rPr lang="fr-FR" sz="2800" dirty="0" err="1" smtClean="0"/>
              <a:t>Understanding</a:t>
            </a:r>
            <a:r>
              <a:rPr lang="fr-FR" sz="2800" dirty="0" smtClean="0"/>
              <a:t> and </a:t>
            </a:r>
            <a:r>
              <a:rPr lang="fr-FR" sz="2800" dirty="0" err="1" smtClean="0"/>
              <a:t>attributing</a:t>
            </a:r>
            <a:r>
              <a:rPr lang="fr-FR" sz="2800" dirty="0" smtClean="0"/>
              <a:t> </a:t>
            </a:r>
            <a:r>
              <a:rPr lang="fr-FR" sz="2800" dirty="0" err="1" smtClean="0"/>
              <a:t>extremes</a:t>
            </a:r>
            <a:r>
              <a:rPr lang="fr-FR" sz="2800" dirty="0" smtClean="0"/>
              <a:t>: </a:t>
            </a:r>
            <a:br>
              <a:rPr lang="fr-FR" sz="2800" dirty="0" smtClean="0"/>
            </a:br>
            <a:r>
              <a:rPr lang="fr-FR" sz="2800" dirty="0" err="1" smtClean="0"/>
              <a:t>three</a:t>
            </a:r>
            <a:r>
              <a:rPr lang="fr-FR" sz="2800" dirty="0" smtClean="0"/>
              <a:t> </a:t>
            </a:r>
            <a:r>
              <a:rPr lang="fr-FR" sz="2800" dirty="0" err="1" smtClean="0"/>
              <a:t>methodological</a:t>
            </a:r>
            <a:r>
              <a:rPr lang="fr-FR" sz="2800" dirty="0" smtClean="0"/>
              <a:t> </a:t>
            </a:r>
            <a:r>
              <a:rPr lang="fr-FR" sz="2800" dirty="0" err="1" smtClean="0"/>
              <a:t>proposals</a:t>
            </a:r>
            <a:endParaRPr lang="fr-FR" sz="2800" dirty="0"/>
          </a:p>
        </p:txBody>
      </p:sp>
      <p:pic>
        <p:nvPicPr>
          <p:cNvPr id="1247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080" y="5661248"/>
            <a:ext cx="926083" cy="92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47238" name="Text Box 6"/>
          <p:cNvSpPr txBox="1">
            <a:spLocks noChangeArrowheads="1"/>
          </p:cNvSpPr>
          <p:nvPr/>
        </p:nvSpPr>
        <p:spPr bwMode="auto">
          <a:xfrm>
            <a:off x="323528" y="4685074"/>
            <a:ext cx="84249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fr-FR" sz="2000" dirty="0" smtClean="0"/>
              <a:t>14 </a:t>
            </a:r>
            <a:r>
              <a:rPr lang="fr-FR" sz="2000" dirty="0" err="1" smtClean="0"/>
              <a:t>June</a:t>
            </a:r>
            <a:r>
              <a:rPr lang="fr-FR" sz="2000" dirty="0" smtClean="0"/>
              <a:t> 2016</a:t>
            </a:r>
            <a:endParaRPr lang="fr-FR" sz="2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07504" y="253097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BIRS </a:t>
            </a:r>
            <a:r>
              <a:rPr lang="es-ES_tradnl" sz="2000" dirty="0" err="1" smtClean="0"/>
              <a:t>Workshop</a:t>
            </a:r>
            <a:r>
              <a:rPr lang="es-ES_tradnl" sz="2000" dirty="0" smtClean="0"/>
              <a:t> -</a:t>
            </a:r>
            <a:r>
              <a:rPr lang="es-ES_tradnl" sz="2000" dirty="0"/>
              <a:t> </a:t>
            </a:r>
            <a:r>
              <a:rPr lang="es-ES_tradnl" sz="2000" dirty="0" err="1" smtClean="0"/>
              <a:t>Uncertainty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Modeling</a:t>
            </a:r>
            <a:r>
              <a:rPr lang="es-ES_tradnl" sz="2000" dirty="0" smtClean="0"/>
              <a:t> in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Analysis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Weather</a:t>
            </a:r>
            <a:r>
              <a:rPr lang="es-ES_tradnl" sz="2000" dirty="0" smtClean="0"/>
              <a:t>, </a:t>
            </a:r>
          </a:p>
          <a:p>
            <a:r>
              <a:rPr lang="es-ES_tradnl" sz="2000" dirty="0" err="1" smtClean="0"/>
              <a:t>Climate</a:t>
            </a:r>
            <a:r>
              <a:rPr lang="es-ES_tradnl" sz="2000" dirty="0" smtClean="0"/>
              <a:t> and </a:t>
            </a:r>
            <a:r>
              <a:rPr lang="es-ES_tradnl" sz="2000" dirty="0" err="1" smtClean="0"/>
              <a:t>Hydrological</a:t>
            </a:r>
            <a:r>
              <a:rPr lang="es-ES_tradnl" sz="2000" dirty="0" smtClean="0"/>
              <a:t> Extremes</a:t>
            </a:r>
            <a:endParaRPr lang="es-ES_tradnl" sz="2000" i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75" y="5753323"/>
            <a:ext cx="758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00" y="5734273"/>
            <a:ext cx="1219200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15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Process</a:t>
            </a:r>
            <a:r>
              <a:rPr lang="es-ES_tradnl" dirty="0" err="1"/>
              <a:t>-based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 smtClean="0"/>
              <a:t>evaluation</a:t>
            </a:r>
            <a:r>
              <a:rPr lang="es-ES_tradnl" dirty="0" smtClean="0"/>
              <a:t>: </a:t>
            </a:r>
            <a:r>
              <a:rPr lang="es-ES_tradnl" dirty="0" err="1" smtClean="0"/>
              <a:t>challenges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Issues</a:t>
            </a:r>
            <a:r>
              <a:rPr lang="es-ES_tradnl" dirty="0" smtClean="0"/>
              <a:t> </a:t>
            </a:r>
            <a:r>
              <a:rPr lang="es-ES_tradnl" dirty="0" err="1" smtClean="0"/>
              <a:t>associated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 smtClean="0"/>
              <a:t>Missing</a:t>
            </a:r>
            <a:r>
              <a:rPr lang="es-ES_tradnl" dirty="0"/>
              <a:t>/</a:t>
            </a:r>
            <a:r>
              <a:rPr lang="es-ES_tradnl" dirty="0" err="1" smtClean="0"/>
              <a:t>erroneous</a:t>
            </a:r>
            <a:r>
              <a:rPr lang="es-ES_tradnl" dirty="0" smtClean="0"/>
              <a:t>/</a:t>
            </a:r>
            <a:r>
              <a:rPr lang="es-ES_tradnl" dirty="0" err="1" smtClean="0"/>
              <a:t>indirect</a:t>
            </a:r>
            <a:endParaRPr lang="es-ES_tradnl" dirty="0"/>
          </a:p>
          <a:p>
            <a:pPr lvl="1"/>
            <a:r>
              <a:rPr lang="es-ES_tradnl" dirty="0" err="1"/>
              <a:t>Inhomogeneous</a:t>
            </a:r>
            <a:r>
              <a:rPr lang="es-ES_tradnl" dirty="0"/>
              <a:t> </a:t>
            </a:r>
            <a:r>
              <a:rPr lang="es-ES_tradnl" dirty="0" err="1"/>
              <a:t>spatial</a:t>
            </a:r>
            <a:r>
              <a:rPr lang="es-ES_tradnl" dirty="0"/>
              <a:t> </a:t>
            </a:r>
            <a:r>
              <a:rPr lang="es-ES_tradnl" dirty="0" err="1"/>
              <a:t>coverage</a:t>
            </a:r>
            <a:r>
              <a:rPr lang="es-ES_tradnl" dirty="0"/>
              <a:t>.</a:t>
            </a:r>
          </a:p>
          <a:p>
            <a:pPr marL="449262" lvl="1" indent="0">
              <a:buNone/>
            </a:pPr>
            <a:endParaRPr lang="es-ES_tradnl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29280"/>
            <a:ext cx="4176464" cy="315204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609955" y="285293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Raw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024303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681326"/>
            <a:ext cx="1944216" cy="379522"/>
          </a:xfrm>
          <a:prstGeom prst="rect">
            <a:avLst/>
          </a:prstGeom>
        </p:spPr>
      </p:pic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Event </a:t>
            </a:r>
            <a:r>
              <a:rPr lang="fr-FR" dirty="0" err="1" smtClean="0"/>
              <a:t>definition</a:t>
            </a:r>
            <a:r>
              <a:rPr lang="fr-FR" dirty="0" smtClean="0"/>
              <a:t>: </a:t>
            </a:r>
            <a:r>
              <a:rPr lang="fr-FR" dirty="0" err="1" smtClean="0"/>
              <a:t>formalization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80728"/>
            <a:ext cx="8511480" cy="2922240"/>
          </a:xfrm>
        </p:spPr>
        <p:txBody>
          <a:bodyPr/>
          <a:lstStyle/>
          <a:p>
            <a:r>
              <a:rPr lang="fr-FR" dirty="0" err="1" smtClean="0"/>
              <a:t>Denote</a:t>
            </a:r>
            <a:r>
              <a:rPr lang="fr-FR" dirty="0" smtClean="0"/>
              <a:t>      </a:t>
            </a:r>
            <a:r>
              <a:rPr lang="es-ES_tradnl" dirty="0"/>
              <a:t> </a:t>
            </a:r>
            <a:r>
              <a:rPr lang="es-ES_tradnl" dirty="0" smtClean="0"/>
              <a:t>         </a:t>
            </a:r>
            <a:r>
              <a:rPr lang="es-ES_tradnl" sz="2000" dirty="0" smtClean="0"/>
              <a:t> </a:t>
            </a:r>
            <a:r>
              <a:rPr lang="es-ES_tradnl" sz="2000" dirty="0"/>
              <a:t>a </a:t>
            </a:r>
            <a:r>
              <a:rPr lang="es-ES_tradnl" sz="2000" dirty="0" err="1"/>
              <a:t>high</a:t>
            </a:r>
            <a:r>
              <a:rPr lang="es-ES_tradnl" sz="2000" dirty="0"/>
              <a:t>-dimensional </a:t>
            </a:r>
            <a:r>
              <a:rPr lang="es-ES_tradnl" sz="2000" dirty="0" err="1"/>
              <a:t>space</a:t>
            </a:r>
            <a:r>
              <a:rPr lang="es-ES_tradnl" sz="2000" dirty="0"/>
              <a:t>-time </a:t>
            </a:r>
            <a:r>
              <a:rPr lang="es-ES_tradnl" sz="2000" dirty="0" err="1" smtClean="0"/>
              <a:t>random</a:t>
            </a:r>
            <a:r>
              <a:rPr lang="es-ES_tradnl" sz="2000" dirty="0" smtClean="0"/>
              <a:t> vector </a:t>
            </a:r>
            <a:r>
              <a:rPr lang="es-ES_tradnl" sz="2000" dirty="0" err="1" smtClean="0"/>
              <a:t>concatenating</a:t>
            </a:r>
            <a:r>
              <a:rPr lang="es-ES_tradnl" sz="2000" dirty="0" smtClean="0"/>
              <a:t> </a:t>
            </a:r>
            <a:r>
              <a:rPr lang="es-ES_tradnl" sz="2000" dirty="0" err="1"/>
              <a:t>all</a:t>
            </a:r>
            <a:r>
              <a:rPr lang="es-ES_tradnl" sz="2000" dirty="0"/>
              <a:t> observable </a:t>
            </a:r>
            <a:r>
              <a:rPr lang="es-ES_tradnl" sz="2000" dirty="0" smtClean="0"/>
              <a:t>variables</a:t>
            </a:r>
            <a:endParaRPr lang="es-ES_tradnl" dirty="0"/>
          </a:p>
          <a:p>
            <a:r>
              <a:rPr lang="es-ES_tradnl" sz="2000" dirty="0" smtClean="0"/>
              <a:t>                            a </a:t>
            </a:r>
            <a:r>
              <a:rPr lang="es-ES_tradnl" sz="2000" dirty="0" err="1"/>
              <a:t>scalar</a:t>
            </a:r>
            <a:r>
              <a:rPr lang="es-ES_tradnl" sz="2000" dirty="0"/>
              <a:t> </a:t>
            </a:r>
            <a:r>
              <a:rPr lang="es-ES_tradnl" sz="2000" dirty="0" err="1" smtClean="0"/>
              <a:t>index</a:t>
            </a:r>
            <a:r>
              <a:rPr lang="es-ES_tradnl" sz="2000" dirty="0"/>
              <a:t> </a:t>
            </a:r>
            <a:r>
              <a:rPr lang="es-ES_tradnl" sz="2000" dirty="0" smtClean="0"/>
              <a:t>and </a:t>
            </a:r>
            <a:r>
              <a:rPr lang="es-ES_tradnl" sz="2000" i="1" dirty="0" smtClean="0"/>
              <a:t>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event</a:t>
            </a:r>
            <a:r>
              <a:rPr lang="es-ES_tradnl" sz="2000" dirty="0" smtClean="0"/>
              <a:t>:</a:t>
            </a:r>
            <a:endParaRPr lang="es-ES_tradnl" sz="20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486852" name="Rectangle 4"/>
          <p:cNvSpPr>
            <a:spLocks noChangeArrowheads="1"/>
          </p:cNvSpPr>
          <p:nvPr/>
        </p:nvSpPr>
        <p:spPr bwMode="auto">
          <a:xfrm>
            <a:off x="457200" y="1905000"/>
            <a:ext cx="3657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47675" indent="-447675" algn="l" eaLnBrk="1" hangingPunct="1"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endParaRPr lang="fr-FR" sz="200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998831"/>
            <a:ext cx="1121792" cy="3419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386" y="1628800"/>
            <a:ext cx="2458102" cy="450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138" y="2276872"/>
            <a:ext cx="4894122" cy="4482061"/>
          </a:xfrm>
          <a:prstGeom prst="rect">
            <a:avLst/>
          </a:prstGeom>
        </p:spPr>
      </p:pic>
      <p:sp>
        <p:nvSpPr>
          <p:cNvPr id="2" name="Triángulo rectángulo 1"/>
          <p:cNvSpPr/>
          <p:nvPr/>
        </p:nvSpPr>
        <p:spPr bwMode="auto">
          <a:xfrm rot="10800000">
            <a:off x="3859347" y="2420887"/>
            <a:ext cx="2880320" cy="1728192"/>
          </a:xfrm>
          <a:prstGeom prst="rtTriangle">
            <a:avLst/>
          </a:prstGeom>
          <a:solidFill>
            <a:srgbClr val="28C78E">
              <a:alpha val="37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5" name="Conector recto de flecha 14"/>
          <p:cNvCxnSpPr/>
          <p:nvPr/>
        </p:nvCxnSpPr>
        <p:spPr bwMode="auto">
          <a:xfrm>
            <a:off x="6523642" y="3789040"/>
            <a:ext cx="1152128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uadroTexto 16"/>
          <p:cNvSpPr txBox="1"/>
          <p:nvPr/>
        </p:nvSpPr>
        <p:spPr>
          <a:xfrm>
            <a:off x="7675770" y="3573016"/>
            <a:ext cx="10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/>
              <a:t>e</a:t>
            </a:r>
            <a:r>
              <a:rPr lang="es-ES_tradnl" sz="1800" dirty="0" err="1" smtClean="0"/>
              <a:t>vent</a:t>
            </a:r>
            <a:r>
              <a:rPr lang="es-ES_tradnl" sz="1800" dirty="0" smtClean="0"/>
              <a:t> E</a:t>
            </a:r>
            <a:endParaRPr lang="es-ES_tradnl" sz="1800" b="1" i="1" dirty="0">
              <a:solidFill>
                <a:srgbClr val="292929"/>
              </a:solidFill>
            </a:endParaRPr>
          </a:p>
        </p:txBody>
      </p:sp>
      <p:cxnSp>
        <p:nvCxnSpPr>
          <p:cNvPr id="19" name="Conector recto de flecha 18"/>
          <p:cNvCxnSpPr>
            <a:endCxn id="20" idx="1"/>
          </p:cNvCxnSpPr>
          <p:nvPr/>
        </p:nvCxnSpPr>
        <p:spPr bwMode="auto">
          <a:xfrm flipV="1">
            <a:off x="5364088" y="2965594"/>
            <a:ext cx="1672317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CuadroTexto 19"/>
          <p:cNvSpPr txBox="1"/>
          <p:nvPr/>
        </p:nvSpPr>
        <p:spPr>
          <a:xfrm>
            <a:off x="7036405" y="2780928"/>
            <a:ext cx="145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/>
              <a:t>r</a:t>
            </a:r>
            <a:r>
              <a:rPr lang="es-ES_tradnl" sz="1800" dirty="0" err="1" smtClean="0"/>
              <a:t>ealization</a:t>
            </a:r>
            <a:r>
              <a:rPr lang="es-ES_tradnl" sz="1800" dirty="0" smtClean="0"/>
              <a:t> y</a:t>
            </a:r>
            <a:endParaRPr lang="es-ES_tradnl" sz="1800" b="1" i="1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7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681326"/>
            <a:ext cx="1944216" cy="379522"/>
          </a:xfrm>
          <a:prstGeom prst="rect">
            <a:avLst/>
          </a:prstGeom>
        </p:spPr>
      </p:pic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Event </a:t>
            </a:r>
            <a:r>
              <a:rPr lang="fr-FR" dirty="0" err="1" smtClean="0"/>
              <a:t>definition</a:t>
            </a:r>
            <a:r>
              <a:rPr lang="fr-FR" dirty="0" smtClean="0"/>
              <a:t>: </a:t>
            </a:r>
            <a:r>
              <a:rPr lang="fr-FR" dirty="0" err="1" smtClean="0"/>
              <a:t>formalization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80728"/>
            <a:ext cx="8511480" cy="2922240"/>
          </a:xfrm>
        </p:spPr>
        <p:txBody>
          <a:bodyPr/>
          <a:lstStyle/>
          <a:p>
            <a:r>
              <a:rPr lang="fr-FR" dirty="0" err="1" smtClean="0"/>
              <a:t>Denote</a:t>
            </a:r>
            <a:r>
              <a:rPr lang="fr-FR" dirty="0" smtClean="0"/>
              <a:t>      </a:t>
            </a:r>
            <a:r>
              <a:rPr lang="es-ES_tradnl" dirty="0"/>
              <a:t> </a:t>
            </a:r>
            <a:r>
              <a:rPr lang="es-ES_tradnl" dirty="0" smtClean="0"/>
              <a:t>         </a:t>
            </a:r>
            <a:r>
              <a:rPr lang="es-ES_tradnl" sz="2000" dirty="0" smtClean="0"/>
              <a:t> </a:t>
            </a:r>
            <a:r>
              <a:rPr lang="es-ES_tradnl" sz="2000" dirty="0"/>
              <a:t>a </a:t>
            </a:r>
            <a:r>
              <a:rPr lang="es-ES_tradnl" sz="2000" dirty="0" err="1"/>
              <a:t>high</a:t>
            </a:r>
            <a:r>
              <a:rPr lang="es-ES_tradnl" sz="2000" dirty="0"/>
              <a:t>-dimensional </a:t>
            </a:r>
            <a:r>
              <a:rPr lang="es-ES_tradnl" sz="2000" dirty="0" err="1"/>
              <a:t>space</a:t>
            </a:r>
            <a:r>
              <a:rPr lang="es-ES_tradnl" sz="2000" dirty="0"/>
              <a:t>-time </a:t>
            </a:r>
            <a:r>
              <a:rPr lang="es-ES_tradnl" sz="2000" dirty="0" err="1" smtClean="0"/>
              <a:t>random</a:t>
            </a:r>
            <a:r>
              <a:rPr lang="es-ES_tradnl" sz="2000" dirty="0" smtClean="0"/>
              <a:t> vector </a:t>
            </a:r>
            <a:r>
              <a:rPr lang="es-ES_tradnl" sz="2000" dirty="0" err="1" smtClean="0"/>
              <a:t>concatenating</a:t>
            </a:r>
            <a:r>
              <a:rPr lang="es-ES_tradnl" sz="2000" dirty="0" smtClean="0"/>
              <a:t> </a:t>
            </a:r>
            <a:r>
              <a:rPr lang="es-ES_tradnl" sz="2000" dirty="0" err="1"/>
              <a:t>all</a:t>
            </a:r>
            <a:r>
              <a:rPr lang="es-ES_tradnl" sz="2000" dirty="0"/>
              <a:t> observable </a:t>
            </a:r>
            <a:r>
              <a:rPr lang="es-ES_tradnl" sz="2000" dirty="0" smtClean="0"/>
              <a:t>variables</a:t>
            </a:r>
            <a:endParaRPr lang="es-ES_tradnl" dirty="0"/>
          </a:p>
          <a:p>
            <a:r>
              <a:rPr lang="es-ES_tradnl" sz="2000" dirty="0" smtClean="0"/>
              <a:t>                            a </a:t>
            </a:r>
            <a:r>
              <a:rPr lang="es-ES_tradnl" sz="2000" dirty="0" err="1"/>
              <a:t>scalar</a:t>
            </a:r>
            <a:r>
              <a:rPr lang="es-ES_tradnl" sz="2000" dirty="0"/>
              <a:t> </a:t>
            </a:r>
            <a:r>
              <a:rPr lang="es-ES_tradnl" sz="2000" dirty="0" err="1" smtClean="0"/>
              <a:t>index</a:t>
            </a:r>
            <a:r>
              <a:rPr lang="es-ES_tradnl" sz="2000" dirty="0"/>
              <a:t> </a:t>
            </a:r>
            <a:r>
              <a:rPr lang="es-ES_tradnl" sz="2000" dirty="0" smtClean="0"/>
              <a:t>and </a:t>
            </a:r>
            <a:r>
              <a:rPr lang="es-ES_tradnl" sz="2000" i="1" dirty="0" smtClean="0"/>
              <a:t>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event</a:t>
            </a:r>
            <a:r>
              <a:rPr lang="es-ES_tradnl" sz="2000" dirty="0" smtClean="0"/>
              <a:t>:</a:t>
            </a:r>
            <a:endParaRPr lang="es-ES_tradnl" sz="20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486852" name="Rectangle 4"/>
          <p:cNvSpPr>
            <a:spLocks noChangeArrowheads="1"/>
          </p:cNvSpPr>
          <p:nvPr/>
        </p:nvSpPr>
        <p:spPr bwMode="auto">
          <a:xfrm>
            <a:off x="457200" y="1905000"/>
            <a:ext cx="3657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47675" indent="-447675" algn="l" eaLnBrk="1" hangingPunct="1"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endParaRPr lang="fr-FR" sz="200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998831"/>
            <a:ext cx="1121792" cy="3419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386" y="1628800"/>
            <a:ext cx="2458102" cy="450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138" y="2276872"/>
            <a:ext cx="4894122" cy="4482061"/>
          </a:xfrm>
          <a:prstGeom prst="rect">
            <a:avLst/>
          </a:prstGeom>
        </p:spPr>
      </p:pic>
      <p:sp>
        <p:nvSpPr>
          <p:cNvPr id="2" name="Triángulo rectángulo 1"/>
          <p:cNvSpPr/>
          <p:nvPr/>
        </p:nvSpPr>
        <p:spPr bwMode="auto">
          <a:xfrm rot="10800000">
            <a:off x="3059831" y="2420885"/>
            <a:ext cx="3679835" cy="2304258"/>
          </a:xfrm>
          <a:prstGeom prst="rtTriangle">
            <a:avLst/>
          </a:prstGeom>
          <a:solidFill>
            <a:srgbClr val="28C78E">
              <a:alpha val="37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5" name="Conector recto de flecha 14"/>
          <p:cNvCxnSpPr/>
          <p:nvPr/>
        </p:nvCxnSpPr>
        <p:spPr bwMode="auto">
          <a:xfrm>
            <a:off x="6523642" y="3789040"/>
            <a:ext cx="1152128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uadroTexto 16"/>
          <p:cNvSpPr txBox="1"/>
          <p:nvPr/>
        </p:nvSpPr>
        <p:spPr>
          <a:xfrm>
            <a:off x="7675770" y="3573016"/>
            <a:ext cx="10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/>
              <a:t>e</a:t>
            </a:r>
            <a:r>
              <a:rPr lang="es-ES_tradnl" sz="1800" dirty="0" err="1" smtClean="0"/>
              <a:t>vent</a:t>
            </a:r>
            <a:r>
              <a:rPr lang="es-ES_tradnl" sz="1800" dirty="0" smtClean="0"/>
              <a:t> E</a:t>
            </a:r>
            <a:endParaRPr lang="es-ES_tradnl" sz="1800" b="1" i="1" dirty="0">
              <a:solidFill>
                <a:srgbClr val="292929"/>
              </a:solidFill>
            </a:endParaRPr>
          </a:p>
        </p:txBody>
      </p:sp>
      <p:cxnSp>
        <p:nvCxnSpPr>
          <p:cNvPr id="19" name="Conector recto de flecha 18"/>
          <p:cNvCxnSpPr>
            <a:endCxn id="20" idx="1"/>
          </p:cNvCxnSpPr>
          <p:nvPr/>
        </p:nvCxnSpPr>
        <p:spPr bwMode="auto">
          <a:xfrm flipV="1">
            <a:off x="5364088" y="2965594"/>
            <a:ext cx="1672317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CuadroTexto 19"/>
          <p:cNvSpPr txBox="1"/>
          <p:nvPr/>
        </p:nvSpPr>
        <p:spPr>
          <a:xfrm>
            <a:off x="7036405" y="2780928"/>
            <a:ext cx="145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/>
              <a:t>r</a:t>
            </a:r>
            <a:r>
              <a:rPr lang="es-ES_tradnl" sz="1800" dirty="0" err="1" smtClean="0"/>
              <a:t>ealization</a:t>
            </a:r>
            <a:r>
              <a:rPr lang="es-ES_tradnl" sz="1800" dirty="0" smtClean="0"/>
              <a:t> y</a:t>
            </a:r>
            <a:endParaRPr lang="es-ES_tradnl" sz="1800" b="1" i="1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0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681326"/>
            <a:ext cx="1944216" cy="379522"/>
          </a:xfrm>
          <a:prstGeom prst="rect">
            <a:avLst/>
          </a:prstGeom>
        </p:spPr>
      </p:pic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Event </a:t>
            </a:r>
            <a:r>
              <a:rPr lang="fr-FR" dirty="0" err="1" smtClean="0"/>
              <a:t>definition</a:t>
            </a:r>
            <a:r>
              <a:rPr lang="fr-FR" dirty="0" smtClean="0"/>
              <a:t>: </a:t>
            </a:r>
            <a:r>
              <a:rPr lang="fr-FR" dirty="0" err="1" smtClean="0"/>
              <a:t>formalization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80728"/>
            <a:ext cx="8511480" cy="2922240"/>
          </a:xfrm>
        </p:spPr>
        <p:txBody>
          <a:bodyPr/>
          <a:lstStyle/>
          <a:p>
            <a:r>
              <a:rPr lang="fr-FR" dirty="0" err="1" smtClean="0"/>
              <a:t>Denote</a:t>
            </a:r>
            <a:r>
              <a:rPr lang="fr-FR" dirty="0" smtClean="0"/>
              <a:t>      </a:t>
            </a:r>
            <a:r>
              <a:rPr lang="es-ES_tradnl" dirty="0"/>
              <a:t> </a:t>
            </a:r>
            <a:r>
              <a:rPr lang="es-ES_tradnl" dirty="0" smtClean="0"/>
              <a:t>         </a:t>
            </a:r>
            <a:r>
              <a:rPr lang="es-ES_tradnl" sz="2000" dirty="0" smtClean="0"/>
              <a:t> </a:t>
            </a:r>
            <a:r>
              <a:rPr lang="es-ES_tradnl" sz="2000" dirty="0"/>
              <a:t>a </a:t>
            </a:r>
            <a:r>
              <a:rPr lang="es-ES_tradnl" sz="2000" dirty="0" err="1"/>
              <a:t>high</a:t>
            </a:r>
            <a:r>
              <a:rPr lang="es-ES_tradnl" sz="2000" dirty="0"/>
              <a:t>-dimensional </a:t>
            </a:r>
            <a:r>
              <a:rPr lang="es-ES_tradnl" sz="2000" dirty="0" err="1"/>
              <a:t>space</a:t>
            </a:r>
            <a:r>
              <a:rPr lang="es-ES_tradnl" sz="2000" dirty="0"/>
              <a:t>-time </a:t>
            </a:r>
            <a:r>
              <a:rPr lang="es-ES_tradnl" sz="2000" dirty="0" err="1" smtClean="0"/>
              <a:t>random</a:t>
            </a:r>
            <a:r>
              <a:rPr lang="es-ES_tradnl" sz="2000" dirty="0" smtClean="0"/>
              <a:t> vector </a:t>
            </a:r>
            <a:r>
              <a:rPr lang="es-ES_tradnl" sz="2000" dirty="0" err="1" smtClean="0"/>
              <a:t>concatenating</a:t>
            </a:r>
            <a:r>
              <a:rPr lang="es-ES_tradnl" sz="2000" dirty="0" smtClean="0"/>
              <a:t> </a:t>
            </a:r>
            <a:r>
              <a:rPr lang="es-ES_tradnl" sz="2000" dirty="0" err="1"/>
              <a:t>all</a:t>
            </a:r>
            <a:r>
              <a:rPr lang="es-ES_tradnl" sz="2000" dirty="0"/>
              <a:t> observable </a:t>
            </a:r>
            <a:r>
              <a:rPr lang="es-ES_tradnl" sz="2000" dirty="0" smtClean="0"/>
              <a:t>variables</a:t>
            </a:r>
            <a:endParaRPr lang="es-ES_tradnl" dirty="0"/>
          </a:p>
          <a:p>
            <a:r>
              <a:rPr lang="es-ES_tradnl" sz="2000" dirty="0" smtClean="0"/>
              <a:t>                            a </a:t>
            </a:r>
            <a:r>
              <a:rPr lang="es-ES_tradnl" sz="2000" dirty="0" err="1"/>
              <a:t>scalar</a:t>
            </a:r>
            <a:r>
              <a:rPr lang="es-ES_tradnl" sz="2000" dirty="0"/>
              <a:t> </a:t>
            </a:r>
            <a:r>
              <a:rPr lang="es-ES_tradnl" sz="2000" dirty="0" err="1" smtClean="0"/>
              <a:t>index</a:t>
            </a:r>
            <a:r>
              <a:rPr lang="es-ES_tradnl" sz="2000" dirty="0"/>
              <a:t> </a:t>
            </a:r>
            <a:r>
              <a:rPr lang="es-ES_tradnl" sz="2000" dirty="0" smtClean="0"/>
              <a:t>and </a:t>
            </a:r>
            <a:r>
              <a:rPr lang="es-ES_tradnl" sz="2000" i="1" dirty="0" smtClean="0"/>
              <a:t>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event</a:t>
            </a:r>
            <a:r>
              <a:rPr lang="es-ES_tradnl" sz="2000" dirty="0" smtClean="0"/>
              <a:t>:</a:t>
            </a:r>
            <a:endParaRPr lang="es-ES_tradnl" sz="2000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486852" name="Rectangle 4"/>
          <p:cNvSpPr>
            <a:spLocks noChangeArrowheads="1"/>
          </p:cNvSpPr>
          <p:nvPr/>
        </p:nvSpPr>
        <p:spPr bwMode="auto">
          <a:xfrm>
            <a:off x="457200" y="1905000"/>
            <a:ext cx="3657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47675" indent="-447675" algn="l" eaLnBrk="1" hangingPunct="1"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endParaRPr lang="fr-FR" sz="200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998831"/>
            <a:ext cx="1121792" cy="3419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386" y="1628800"/>
            <a:ext cx="2458102" cy="4503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138" y="2276872"/>
            <a:ext cx="4894122" cy="4482061"/>
          </a:xfrm>
          <a:prstGeom prst="rect">
            <a:avLst/>
          </a:prstGeom>
        </p:spPr>
      </p:pic>
      <p:sp>
        <p:nvSpPr>
          <p:cNvPr id="2" name="Triángulo rectángulo 1"/>
          <p:cNvSpPr/>
          <p:nvPr/>
        </p:nvSpPr>
        <p:spPr bwMode="auto">
          <a:xfrm rot="5400000">
            <a:off x="3491880" y="1556792"/>
            <a:ext cx="2232248" cy="3960440"/>
          </a:xfrm>
          <a:prstGeom prst="rtTriangle">
            <a:avLst/>
          </a:prstGeom>
          <a:solidFill>
            <a:srgbClr val="28C78E">
              <a:alpha val="37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5" name="Conector recto de flecha 14"/>
          <p:cNvCxnSpPr/>
          <p:nvPr/>
        </p:nvCxnSpPr>
        <p:spPr bwMode="auto">
          <a:xfrm>
            <a:off x="3635896" y="3789040"/>
            <a:ext cx="4039874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uadroTexto 16"/>
          <p:cNvSpPr txBox="1"/>
          <p:nvPr/>
        </p:nvSpPr>
        <p:spPr>
          <a:xfrm>
            <a:off x="7675770" y="3573016"/>
            <a:ext cx="10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/>
              <a:t>e</a:t>
            </a:r>
            <a:r>
              <a:rPr lang="es-ES_tradnl" sz="1800" dirty="0" err="1" smtClean="0"/>
              <a:t>vent</a:t>
            </a:r>
            <a:r>
              <a:rPr lang="es-ES_tradnl" sz="1800" dirty="0" smtClean="0"/>
              <a:t> E</a:t>
            </a:r>
            <a:endParaRPr lang="es-ES_tradnl" sz="1800" b="1" i="1" dirty="0">
              <a:solidFill>
                <a:srgbClr val="292929"/>
              </a:solidFill>
            </a:endParaRPr>
          </a:p>
        </p:txBody>
      </p:sp>
      <p:cxnSp>
        <p:nvCxnSpPr>
          <p:cNvPr id="19" name="Conector recto de flecha 18"/>
          <p:cNvCxnSpPr>
            <a:endCxn id="20" idx="1"/>
          </p:cNvCxnSpPr>
          <p:nvPr/>
        </p:nvCxnSpPr>
        <p:spPr bwMode="auto">
          <a:xfrm flipV="1">
            <a:off x="5364088" y="2965594"/>
            <a:ext cx="1672317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CuadroTexto 19"/>
          <p:cNvSpPr txBox="1"/>
          <p:nvPr/>
        </p:nvSpPr>
        <p:spPr>
          <a:xfrm>
            <a:off x="7036405" y="2780928"/>
            <a:ext cx="145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/>
              <a:t>r</a:t>
            </a:r>
            <a:r>
              <a:rPr lang="es-ES_tradnl" sz="1800" dirty="0" err="1" smtClean="0"/>
              <a:t>ealization</a:t>
            </a:r>
            <a:r>
              <a:rPr lang="es-ES_tradnl" sz="1800" dirty="0" smtClean="0"/>
              <a:t> y</a:t>
            </a:r>
            <a:endParaRPr lang="es-ES_tradnl" sz="1800" b="1" i="1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4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Illustration</a:t>
            </a:r>
            <a:r>
              <a:rPr lang="es-ES_tradnl" dirty="0" smtClean="0"/>
              <a:t>: </a:t>
            </a:r>
            <a:r>
              <a:rPr lang="es-ES_tradnl" dirty="0" err="1" smtClean="0"/>
              <a:t>December</a:t>
            </a:r>
            <a:r>
              <a:rPr lang="es-ES_tradnl" dirty="0" smtClean="0"/>
              <a:t> 2013 </a:t>
            </a:r>
            <a:r>
              <a:rPr lang="es-ES_tradnl" dirty="0" err="1" smtClean="0"/>
              <a:t>heatwave</a:t>
            </a:r>
            <a:r>
              <a:rPr lang="es-ES_tradnl" dirty="0" smtClean="0"/>
              <a:t> in Buenos Aires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31" y="1628800"/>
            <a:ext cx="5095417" cy="4176464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2195736" y="1146230"/>
            <a:ext cx="3651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December</a:t>
            </a:r>
            <a:r>
              <a:rPr lang="es-ES_tradnl" dirty="0" smtClean="0"/>
              <a:t> 2013 </a:t>
            </a:r>
            <a:r>
              <a:rPr lang="es-ES_tradnl" dirty="0" err="1" smtClean="0"/>
              <a:t>temperature</a:t>
            </a:r>
            <a:r>
              <a:rPr lang="es-ES_tradnl" dirty="0" smtClean="0"/>
              <a:t> </a:t>
            </a:r>
            <a:r>
              <a:rPr lang="es-ES_tradnl" dirty="0" err="1" smtClean="0"/>
              <a:t>anomaly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4532171" y="5929535"/>
            <a:ext cx="241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/>
              <a:t>Hannart et al. (2015), BAMS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9537421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Definition</a:t>
            </a:r>
            <a:r>
              <a:rPr lang="es-ES_tradnl" dirty="0" smtClean="0"/>
              <a:t> 1: </a:t>
            </a:r>
            <a:r>
              <a:rPr lang="es-ES_tradnl" dirty="0" err="1" smtClean="0"/>
              <a:t>December</a:t>
            </a:r>
            <a:r>
              <a:rPr lang="es-ES_tradnl" dirty="0" smtClean="0"/>
              <a:t> </a:t>
            </a:r>
            <a:r>
              <a:rPr lang="es-ES_tradnl" dirty="0" err="1" smtClean="0"/>
              <a:t>temperature</a:t>
            </a:r>
            <a:r>
              <a:rPr lang="es-ES_tradnl" dirty="0" smtClean="0"/>
              <a:t> </a:t>
            </a:r>
            <a:r>
              <a:rPr lang="es-ES_tradnl" dirty="0" err="1" smtClean="0"/>
              <a:t>exceeds</a:t>
            </a:r>
            <a:r>
              <a:rPr lang="es-ES_tradnl" dirty="0" smtClean="0"/>
              <a:t> </a:t>
            </a:r>
            <a:r>
              <a:rPr lang="es-ES_tradnl" dirty="0" smtClean="0"/>
              <a:t>a </a:t>
            </a:r>
            <a:r>
              <a:rPr lang="es-ES_tradnl" dirty="0" err="1" smtClean="0"/>
              <a:t>threshold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92696"/>
            <a:ext cx="8534400" cy="4800600"/>
          </a:xfrm>
        </p:spPr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 bwMode="auto">
          <a:xfrm>
            <a:off x="381000" y="843236"/>
            <a:ext cx="876300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instance</a:t>
            </a:r>
            <a:r>
              <a:rPr lang="es-ES_tradnl" dirty="0" smtClean="0"/>
              <a:t>, a </a:t>
            </a:r>
            <a:r>
              <a:rPr lang="es-ES_tradnl" dirty="0" err="1" smtClean="0"/>
              <a:t>heatwave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be </a:t>
            </a:r>
            <a:r>
              <a:rPr lang="es-ES_tradnl" dirty="0" err="1" smtClean="0"/>
              <a:t>defined</a:t>
            </a:r>
            <a:r>
              <a:rPr lang="es-ES_tradnl" dirty="0" smtClean="0"/>
              <a:t> as:</a:t>
            </a:r>
            <a:endParaRPr lang="es-ES_tradnl" dirty="0"/>
          </a:p>
          <a:p>
            <a:pPr lvl="1"/>
            <a:endParaRPr lang="es-ES_tradnl" dirty="0"/>
          </a:p>
          <a:p>
            <a:pPr lvl="1"/>
            <a:endParaRPr lang="es-ES_tradnl" dirty="0" smtClean="0"/>
          </a:p>
          <a:p>
            <a:pPr lvl="1"/>
            <a:endParaRPr lang="es-ES_tradnl" dirty="0"/>
          </a:p>
          <a:p>
            <a:pPr lvl="1"/>
            <a:endParaRPr lang="es-ES_tradnl" dirty="0"/>
          </a:p>
          <a:p>
            <a:pPr lvl="1"/>
            <a:endParaRPr lang="es-ES_tradnl" dirty="0"/>
          </a:p>
          <a:p>
            <a:pPr marL="449262" lvl="1" indent="0">
              <a:buNone/>
            </a:pPr>
            <a:r>
              <a:rPr lang="es-ES_tradnl" sz="2000" dirty="0" err="1" smtClean="0"/>
              <a:t>where</a:t>
            </a:r>
            <a:r>
              <a:rPr lang="es-ES_tradnl" sz="2000" dirty="0" smtClean="0"/>
              <a:t> </a:t>
            </a:r>
            <a:r>
              <a:rPr lang="es-ES_tradnl" sz="2000" i="1" dirty="0" err="1"/>
              <a:t>T</a:t>
            </a:r>
            <a:r>
              <a:rPr lang="es-ES_tradnl" sz="2000" i="1" baseline="-25000" dirty="0" err="1"/>
              <a:t>st</a:t>
            </a:r>
            <a:r>
              <a:rPr lang="es-ES_tradnl" sz="2000" dirty="0"/>
              <a:t> </a:t>
            </a:r>
            <a:r>
              <a:rPr lang="es-ES_tradnl" sz="2000" dirty="0" err="1"/>
              <a:t>is</a:t>
            </a:r>
            <a:r>
              <a:rPr lang="es-ES_tradnl" sz="2000" dirty="0"/>
              <a:t> </a:t>
            </a:r>
            <a:r>
              <a:rPr lang="es-ES_tradnl" sz="2000" dirty="0" err="1"/>
              <a:t>surface</a:t>
            </a:r>
            <a:r>
              <a:rPr lang="es-ES_tradnl" sz="2000" dirty="0"/>
              <a:t> </a:t>
            </a:r>
            <a:r>
              <a:rPr lang="es-ES_tradnl" sz="2000" dirty="0" err="1"/>
              <a:t>temperature</a:t>
            </a:r>
            <a:r>
              <a:rPr lang="es-ES_tradnl" sz="2000" dirty="0"/>
              <a:t> at </a:t>
            </a:r>
            <a:r>
              <a:rPr lang="es-ES_tradnl" sz="2000" dirty="0" err="1"/>
              <a:t>location</a:t>
            </a:r>
            <a:r>
              <a:rPr lang="es-ES_tradnl" sz="2000" dirty="0"/>
              <a:t> </a:t>
            </a:r>
            <a:r>
              <a:rPr lang="es-ES_tradnl" sz="2000" i="1" dirty="0"/>
              <a:t>s</a:t>
            </a:r>
            <a:r>
              <a:rPr lang="es-ES_tradnl" sz="2000" dirty="0"/>
              <a:t> and time </a:t>
            </a:r>
            <a:r>
              <a:rPr lang="es-ES_tradnl" sz="2000" i="1" dirty="0" smtClean="0"/>
              <a:t>t</a:t>
            </a:r>
            <a:r>
              <a:rPr lang="es-ES_tradnl" sz="2000" dirty="0" smtClean="0"/>
              <a:t>,</a:t>
            </a:r>
          </a:p>
          <a:p>
            <a:pPr marL="449262" lvl="1" indent="0">
              <a:buNone/>
            </a:pPr>
            <a:r>
              <a:rPr lang="es-ES_tradnl" sz="2000" dirty="0" smtClean="0"/>
              <a:t>     denotes a </a:t>
            </a:r>
            <a:r>
              <a:rPr lang="es-ES_tradnl" sz="2000" dirty="0" err="1" smtClean="0"/>
              <a:t>spatial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domain</a:t>
            </a:r>
            <a:r>
              <a:rPr lang="es-ES_tradnl" sz="2000" dirty="0" smtClean="0"/>
              <a:t> and      a temporal </a:t>
            </a:r>
            <a:r>
              <a:rPr lang="es-ES_tradnl" sz="2000" dirty="0" err="1" smtClean="0"/>
              <a:t>domain</a:t>
            </a:r>
            <a:r>
              <a:rPr lang="es-ES_tradnl" sz="2000" dirty="0" smtClean="0"/>
              <a:t>.</a:t>
            </a:r>
          </a:p>
          <a:p>
            <a:pPr marL="449262" lvl="1" indent="0">
              <a:buNone/>
            </a:pPr>
            <a:endParaRPr lang="es-ES_tradnl" sz="2000" dirty="0"/>
          </a:p>
          <a:p>
            <a:r>
              <a:rPr lang="es-ES_tradnl" dirty="0" smtClean="0"/>
              <a:t>In </a:t>
            </a:r>
            <a:r>
              <a:rPr lang="es-ES_tradnl" dirty="0" err="1" smtClean="0"/>
              <a:t>our</a:t>
            </a:r>
            <a:r>
              <a:rPr lang="es-ES_tradnl" dirty="0" smtClean="0"/>
              <a:t> </a:t>
            </a:r>
            <a:r>
              <a:rPr lang="es-ES_tradnl" dirty="0" err="1" smtClean="0"/>
              <a:t>illustration</a:t>
            </a:r>
            <a:r>
              <a:rPr lang="es-ES_tradnl" dirty="0" smtClean="0"/>
              <a:t>,     = central Argentina and     = </a:t>
            </a:r>
            <a:r>
              <a:rPr lang="es-ES_tradnl" dirty="0" err="1" smtClean="0"/>
              <a:t>December</a:t>
            </a:r>
            <a:r>
              <a:rPr lang="es-ES_tradnl" dirty="0" smtClean="0"/>
              <a:t> 2013.</a:t>
            </a:r>
          </a:p>
          <a:p>
            <a:endParaRPr lang="es-ES_tradnl" sz="2000" dirty="0"/>
          </a:p>
          <a:p>
            <a:pPr marL="449262" lvl="1" indent="0">
              <a:buNone/>
            </a:pPr>
            <a:endParaRPr lang="es-ES_tradnl" sz="2000" dirty="0" smtClean="0"/>
          </a:p>
          <a:p>
            <a:pPr marL="449262" lvl="1" indent="0">
              <a:buNone/>
            </a:pPr>
            <a:endParaRPr lang="es-ES_tradnl" sz="2000" dirty="0" smtClean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39" y="3121589"/>
            <a:ext cx="299409" cy="30345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137012"/>
            <a:ext cx="218909" cy="29851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857092"/>
            <a:ext cx="218909" cy="29851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775" y="3841669"/>
            <a:ext cx="299409" cy="3034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1" y="1825445"/>
            <a:ext cx="3306985" cy="64807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1465405"/>
            <a:ext cx="2458102" cy="450340"/>
          </a:xfrm>
          <a:prstGeom prst="rect">
            <a:avLst/>
          </a:prstGeom>
        </p:spPr>
      </p:pic>
      <p:sp>
        <p:nvSpPr>
          <p:cNvPr id="19" name="Abrir llave 18"/>
          <p:cNvSpPr/>
          <p:nvPr/>
        </p:nvSpPr>
        <p:spPr bwMode="auto">
          <a:xfrm>
            <a:off x="2699792" y="1537413"/>
            <a:ext cx="144016" cy="792088"/>
          </a:xfrm>
          <a:prstGeom prst="lef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1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Definition</a:t>
            </a:r>
            <a:r>
              <a:rPr lang="es-ES_tradnl" dirty="0"/>
              <a:t> 1: </a:t>
            </a:r>
            <a:r>
              <a:rPr lang="es-ES_tradnl" dirty="0" err="1"/>
              <a:t>December</a:t>
            </a:r>
            <a:r>
              <a:rPr lang="es-ES_tradnl" dirty="0"/>
              <a:t> </a:t>
            </a:r>
            <a:r>
              <a:rPr lang="es-ES_tradnl" dirty="0" err="1"/>
              <a:t>temperature</a:t>
            </a:r>
            <a:r>
              <a:rPr lang="es-ES_tradnl" dirty="0"/>
              <a:t> </a:t>
            </a:r>
            <a:r>
              <a:rPr lang="es-ES_tradnl" dirty="0" err="1"/>
              <a:t>exceeds</a:t>
            </a:r>
            <a:r>
              <a:rPr lang="es-ES_tradnl" dirty="0"/>
              <a:t> a </a:t>
            </a:r>
            <a:r>
              <a:rPr lang="es-ES_tradnl" dirty="0" err="1"/>
              <a:t>threshold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1486852" name="Rectangle 4"/>
          <p:cNvSpPr>
            <a:spLocks noChangeArrowheads="1"/>
          </p:cNvSpPr>
          <p:nvPr/>
        </p:nvSpPr>
        <p:spPr bwMode="auto">
          <a:xfrm>
            <a:off x="457200" y="2689448"/>
            <a:ext cx="3657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47675" indent="-447675" algn="l" eaLnBrk="1" hangingPunct="1"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endParaRPr lang="fr-FR" sz="20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11002"/>
            <a:ext cx="3960440" cy="29741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31810" y="5034662"/>
            <a:ext cx="695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T (°C)</a:t>
            </a:r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40" y="2360494"/>
            <a:ext cx="1282080" cy="3032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2636912"/>
            <a:ext cx="785791" cy="289502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971600" y="1866310"/>
            <a:ext cx="260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PDFs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Dec</a:t>
            </a:r>
            <a:r>
              <a:rPr lang="es-ES_tradnl" u="sng" dirty="0" smtClean="0"/>
              <a:t>. </a:t>
            </a:r>
            <a:r>
              <a:rPr lang="es-ES_tradnl" u="sng" dirty="0" err="1" smtClean="0"/>
              <a:t>Temperature</a:t>
            </a:r>
            <a:endParaRPr lang="es-ES_tradnl" u="sng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2184429"/>
            <a:ext cx="3974841" cy="31380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4348986"/>
            <a:ext cx="292100" cy="266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4088" y="2400454"/>
            <a:ext cx="288032" cy="288032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508104" y="1896398"/>
            <a:ext cx="2532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Probabilities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Causation</a:t>
            </a:r>
            <a:endParaRPr lang="es-ES_tradnl" u="sng" dirty="0"/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 bwMode="auto">
          <a:xfrm>
            <a:off x="903004" y="5373216"/>
            <a:ext cx="810039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smtClean="0"/>
              <a:t>A </a:t>
            </a:r>
            <a:r>
              <a:rPr lang="es-ES_tradnl" dirty="0" err="1" smtClean="0"/>
              <a:t>tight</a:t>
            </a:r>
            <a:r>
              <a:rPr lang="es-ES_tradnl" dirty="0" smtClean="0"/>
              <a:t> </a:t>
            </a:r>
            <a:r>
              <a:rPr lang="es-ES_tradnl" dirty="0" err="1" smtClean="0"/>
              <a:t>definition</a:t>
            </a:r>
            <a:r>
              <a:rPr lang="es-ES_tradnl" dirty="0" smtClean="0"/>
              <a:t> (</a:t>
            </a:r>
            <a:r>
              <a:rPr lang="es-ES_tradnl" dirty="0" err="1" smtClean="0"/>
              <a:t>high</a:t>
            </a:r>
            <a:r>
              <a:rPr lang="es-ES_tradnl" dirty="0" smtClean="0"/>
              <a:t> </a:t>
            </a:r>
            <a:r>
              <a:rPr lang="es-ES_tradnl" i="1" dirty="0"/>
              <a:t>u</a:t>
            </a:r>
            <a:r>
              <a:rPr lang="es-ES_tradnl" dirty="0" smtClean="0"/>
              <a:t>) </a:t>
            </a:r>
            <a:r>
              <a:rPr lang="es-ES_tradnl" dirty="0" err="1" smtClean="0"/>
              <a:t>maximizes</a:t>
            </a:r>
            <a:r>
              <a:rPr lang="es-ES_tradnl" dirty="0" smtClean="0"/>
              <a:t> PN.</a:t>
            </a:r>
          </a:p>
          <a:p>
            <a:r>
              <a:rPr lang="es-ES_tradnl" dirty="0" smtClean="0"/>
              <a:t>A </a:t>
            </a:r>
            <a:r>
              <a:rPr lang="es-ES_tradnl" dirty="0" err="1" smtClean="0"/>
              <a:t>loose</a:t>
            </a:r>
            <a:r>
              <a:rPr lang="es-ES_tradnl" dirty="0" smtClean="0"/>
              <a:t> </a:t>
            </a:r>
            <a:r>
              <a:rPr lang="es-ES_tradnl" dirty="0" err="1" smtClean="0"/>
              <a:t>definition</a:t>
            </a:r>
            <a:r>
              <a:rPr lang="es-ES_tradnl" dirty="0" smtClean="0"/>
              <a:t> (</a:t>
            </a:r>
            <a:r>
              <a:rPr lang="es-ES_tradnl" dirty="0" err="1" smtClean="0"/>
              <a:t>low</a:t>
            </a:r>
            <a:r>
              <a:rPr lang="es-ES_tradnl" dirty="0" smtClean="0"/>
              <a:t> </a:t>
            </a:r>
            <a:r>
              <a:rPr lang="es-ES_tradnl" i="1" dirty="0" smtClean="0"/>
              <a:t>u</a:t>
            </a:r>
            <a:r>
              <a:rPr lang="es-ES_tradnl" dirty="0" smtClean="0"/>
              <a:t>) </a:t>
            </a:r>
            <a:r>
              <a:rPr lang="es-ES_tradnl" dirty="0" err="1" smtClean="0"/>
              <a:t>maximizes</a:t>
            </a:r>
            <a:r>
              <a:rPr lang="es-ES_tradnl" dirty="0" smtClean="0"/>
              <a:t> PS.</a:t>
            </a:r>
          </a:p>
          <a:p>
            <a:r>
              <a:rPr lang="es-ES_tradnl" dirty="0" smtClean="0"/>
              <a:t>A </a:t>
            </a:r>
            <a:r>
              <a:rPr lang="es-ES_tradnl" dirty="0" err="1" smtClean="0"/>
              <a:t>well</a:t>
            </a:r>
            <a:r>
              <a:rPr lang="es-ES_tradnl" dirty="0" err="1"/>
              <a:t>-</a:t>
            </a:r>
            <a:r>
              <a:rPr lang="es-ES_tradnl" dirty="0" err="1" smtClean="0"/>
              <a:t>balanced</a:t>
            </a:r>
            <a:r>
              <a:rPr lang="es-ES_tradnl" dirty="0" smtClean="0"/>
              <a:t> </a:t>
            </a:r>
            <a:r>
              <a:rPr lang="es-ES_tradnl" dirty="0" err="1" smtClean="0"/>
              <a:t>definition</a:t>
            </a:r>
            <a:r>
              <a:rPr lang="es-ES_tradnl" dirty="0" smtClean="0"/>
              <a:t> </a:t>
            </a:r>
            <a:r>
              <a:rPr lang="es-ES_tradnl" dirty="0" err="1" smtClean="0"/>
              <a:t>maximizes</a:t>
            </a:r>
            <a:r>
              <a:rPr lang="es-ES_tradnl" dirty="0" smtClean="0"/>
              <a:t> PNS and </a:t>
            </a:r>
            <a:r>
              <a:rPr lang="es-ES_tradnl" dirty="0" err="1" smtClean="0"/>
              <a:t>trades</a:t>
            </a:r>
            <a:r>
              <a:rPr lang="es-ES_tradnl" dirty="0" smtClean="0"/>
              <a:t> off PN/PS, </a:t>
            </a:r>
            <a:r>
              <a:rPr lang="es-ES_tradnl" dirty="0" err="1" smtClean="0"/>
              <a:t>yet</a:t>
            </a:r>
            <a:r>
              <a:rPr lang="es-ES_tradnl" dirty="0" smtClean="0"/>
              <a:t> </a:t>
            </a:r>
            <a:r>
              <a:rPr lang="es-ES_tradnl" dirty="0" err="1" smtClean="0"/>
              <a:t>yields</a:t>
            </a:r>
            <a:r>
              <a:rPr lang="es-ES_tradnl" dirty="0" smtClean="0"/>
              <a:t> a </a:t>
            </a:r>
            <a:r>
              <a:rPr lang="es-ES_tradnl" dirty="0" err="1" smtClean="0"/>
              <a:t>low</a:t>
            </a:r>
            <a:r>
              <a:rPr lang="es-ES_tradnl" dirty="0" smtClean="0"/>
              <a:t> PNS (= 0.35). </a:t>
            </a:r>
            <a:endParaRPr lang="es-ES_tradnl" dirty="0"/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179512" y="5623520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199" y="1124744"/>
            <a:ext cx="3306985" cy="648072"/>
          </a:xfrm>
          <a:prstGeom prst="rect">
            <a:avLst/>
          </a:prstGeom>
        </p:spPr>
      </p:pic>
      <p:sp>
        <p:nvSpPr>
          <p:cNvPr id="22" name="Abrir llave 21"/>
          <p:cNvSpPr/>
          <p:nvPr/>
        </p:nvSpPr>
        <p:spPr bwMode="auto">
          <a:xfrm>
            <a:off x="2921200" y="836712"/>
            <a:ext cx="144016" cy="792088"/>
          </a:xfrm>
          <a:prstGeom prst="lef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0902" y="3140968"/>
            <a:ext cx="871298" cy="792088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 bwMode="auto">
          <a:xfrm>
            <a:off x="5292080" y="4581128"/>
            <a:ext cx="2448272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CuadroTexto 11"/>
          <p:cNvSpPr txBox="1"/>
          <p:nvPr/>
        </p:nvSpPr>
        <p:spPr>
          <a:xfrm>
            <a:off x="5761124" y="4293096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 smtClean="0"/>
              <a:t>acceptable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range</a:t>
            </a:r>
            <a:endParaRPr lang="es-ES_tradnl" sz="1400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0002" y="764704"/>
            <a:ext cx="2458102" cy="45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7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Definition</a:t>
            </a:r>
            <a:r>
              <a:rPr lang="es-ES_tradnl" dirty="0"/>
              <a:t> </a:t>
            </a:r>
            <a:r>
              <a:rPr lang="es-ES_tradnl" dirty="0" smtClean="0"/>
              <a:t>2</a:t>
            </a:r>
            <a:r>
              <a:rPr lang="es-ES_tradnl" dirty="0" smtClean="0"/>
              <a:t>: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increase</a:t>
            </a:r>
            <a:r>
              <a:rPr lang="es-ES_tradnl" dirty="0" smtClean="0"/>
              <a:t> in </a:t>
            </a:r>
            <a:r>
              <a:rPr lang="es-ES_tradnl" dirty="0" err="1"/>
              <a:t>frequency</a:t>
            </a:r>
            <a:r>
              <a:rPr lang="es-ES_tradnl" dirty="0"/>
              <a:t> </a:t>
            </a:r>
            <a:r>
              <a:rPr lang="es-ES_tradnl" dirty="0" err="1" smtClean="0"/>
              <a:t>exceeds</a:t>
            </a:r>
            <a:r>
              <a:rPr lang="es-ES_tradnl" dirty="0" smtClean="0"/>
              <a:t> a </a:t>
            </a:r>
            <a:r>
              <a:rPr lang="es-ES_tradnl" dirty="0" err="1"/>
              <a:t>threshold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 bwMode="auto">
          <a:xfrm>
            <a:off x="827584" y="2060848"/>
            <a:ext cx="79563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s-ES_tradnl" dirty="0" err="1" smtClean="0"/>
              <a:t>Let</a:t>
            </a:r>
            <a:r>
              <a:rPr lang="es-ES_tradnl" dirty="0" smtClean="0"/>
              <a:t> </a:t>
            </a:r>
            <a:r>
              <a:rPr lang="es-ES_tradnl" dirty="0" err="1" smtClean="0"/>
              <a:t>us</a:t>
            </a:r>
            <a:r>
              <a:rPr lang="es-ES_tradnl" dirty="0" smtClean="0"/>
              <a:t> </a:t>
            </a:r>
            <a:r>
              <a:rPr lang="es-ES_tradnl" dirty="0" err="1" smtClean="0"/>
              <a:t>now</a:t>
            </a:r>
            <a:r>
              <a:rPr lang="es-ES_tradnl" dirty="0" smtClean="0"/>
              <a:t> </a:t>
            </a:r>
            <a:r>
              <a:rPr lang="es-ES_tradnl" dirty="0" err="1" smtClean="0"/>
              <a:t>focus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fact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risk</a:t>
            </a:r>
            <a:r>
              <a:rPr lang="es-ES_tradnl" dirty="0" smtClean="0"/>
              <a:t> of </a:t>
            </a:r>
            <a:r>
              <a:rPr lang="es-ES_tradnl" dirty="0" err="1" smtClean="0"/>
              <a:t>heatwave</a:t>
            </a:r>
            <a:r>
              <a:rPr lang="es-ES_tradnl" dirty="0" smtClean="0"/>
              <a:t> </a:t>
            </a:r>
            <a:r>
              <a:rPr lang="es-ES_tradnl" dirty="0" err="1" smtClean="0"/>
              <a:t>over</a:t>
            </a:r>
            <a:r>
              <a:rPr lang="es-ES_tradnl" dirty="0" smtClean="0"/>
              <a:t> central Argentina has </a:t>
            </a:r>
            <a:r>
              <a:rPr lang="es-ES_tradnl" dirty="0" err="1" smtClean="0"/>
              <a:t>increased</a:t>
            </a:r>
            <a:r>
              <a:rPr lang="es-ES_tradnl" dirty="0" smtClean="0"/>
              <a:t> </a:t>
            </a:r>
            <a:r>
              <a:rPr lang="es-ES_tradnl" dirty="0" err="1" smtClean="0"/>
              <a:t>during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past</a:t>
            </a:r>
            <a:r>
              <a:rPr lang="es-ES_tradnl" dirty="0" smtClean="0"/>
              <a:t> </a:t>
            </a:r>
            <a:r>
              <a:rPr lang="es-ES_tradnl" dirty="0" err="1" smtClean="0"/>
              <a:t>century</a:t>
            </a:r>
            <a:r>
              <a:rPr lang="es-ES_tradnl" dirty="0" smtClean="0"/>
              <a:t>.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99074"/>
            <a:ext cx="8028384" cy="30143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015097"/>
            <a:ext cx="2376264" cy="576065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 bwMode="auto">
          <a:xfrm>
            <a:off x="1115616" y="3501008"/>
            <a:ext cx="3744416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ector recto de flecha 19"/>
          <p:cNvCxnSpPr/>
          <p:nvPr/>
        </p:nvCxnSpPr>
        <p:spPr bwMode="auto">
          <a:xfrm>
            <a:off x="4788024" y="3501008"/>
            <a:ext cx="3600400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uadroTexto 15"/>
          <p:cNvSpPr txBox="1"/>
          <p:nvPr/>
        </p:nvSpPr>
        <p:spPr>
          <a:xfrm>
            <a:off x="1935783" y="3068960"/>
            <a:ext cx="230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/>
              <a:t>observed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risk</a:t>
            </a:r>
            <a:r>
              <a:rPr lang="es-ES_tradnl" sz="1800" dirty="0" smtClean="0"/>
              <a:t> = 1/60</a:t>
            </a:r>
            <a:endParaRPr lang="es-ES_tradnl" sz="18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437594" y="3068960"/>
            <a:ext cx="230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/>
              <a:t>observed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risk</a:t>
            </a:r>
            <a:r>
              <a:rPr lang="es-ES_tradnl" sz="1800" dirty="0" smtClean="0"/>
              <a:t> = 9/54</a:t>
            </a:r>
            <a:endParaRPr lang="es-ES_tradnl" sz="18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088740"/>
            <a:ext cx="8064896" cy="75608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746412"/>
            <a:ext cx="2458102" cy="450340"/>
          </a:xfrm>
          <a:prstGeom prst="rect">
            <a:avLst/>
          </a:prstGeom>
        </p:spPr>
      </p:pic>
      <p:cxnSp>
        <p:nvCxnSpPr>
          <p:cNvPr id="25" name="Conector recto 24"/>
          <p:cNvCxnSpPr/>
          <p:nvPr/>
        </p:nvCxnSpPr>
        <p:spPr bwMode="auto">
          <a:xfrm>
            <a:off x="4860032" y="3501008"/>
            <a:ext cx="0" cy="2520280"/>
          </a:xfrm>
          <a:prstGeom prst="line">
            <a:avLst/>
          </a:prstGeom>
          <a:solidFill>
            <a:srgbClr val="33CCCC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Conector recto 5"/>
          <p:cNvCxnSpPr/>
          <p:nvPr/>
        </p:nvCxnSpPr>
        <p:spPr bwMode="auto">
          <a:xfrm>
            <a:off x="1115616" y="4663170"/>
            <a:ext cx="7272808" cy="0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179512" y="209512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cxnSp>
        <p:nvCxnSpPr>
          <p:cNvPr id="10" name="Conector recto 9"/>
          <p:cNvCxnSpPr/>
          <p:nvPr/>
        </p:nvCxnSpPr>
        <p:spPr bwMode="auto">
          <a:xfrm>
            <a:off x="4860032" y="3871082"/>
            <a:ext cx="0" cy="2520280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40329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276872"/>
            <a:ext cx="3795205" cy="3096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204864"/>
            <a:ext cx="3614371" cy="3099420"/>
          </a:xfrm>
          <a:prstGeom prst="rect">
            <a:avLst/>
          </a:prstGeom>
        </p:spPr>
      </p:pic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Definition</a:t>
            </a:r>
            <a:r>
              <a:rPr lang="es-ES_tradnl" dirty="0"/>
              <a:t> 2: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increase</a:t>
            </a:r>
            <a:r>
              <a:rPr lang="es-ES_tradnl" dirty="0"/>
              <a:t> in </a:t>
            </a:r>
            <a:r>
              <a:rPr lang="es-ES_tradnl" dirty="0" err="1"/>
              <a:t>frequency</a:t>
            </a:r>
            <a:r>
              <a:rPr lang="es-ES_tradnl" dirty="0"/>
              <a:t> </a:t>
            </a:r>
            <a:r>
              <a:rPr lang="es-ES_tradnl" dirty="0" err="1"/>
              <a:t>exceeds</a:t>
            </a:r>
            <a:r>
              <a:rPr lang="es-ES_tradnl" dirty="0"/>
              <a:t> a </a:t>
            </a:r>
            <a:r>
              <a:rPr lang="es-ES_tradnl" dirty="0" err="1"/>
              <a:t>threshold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856" y="3007096"/>
            <a:ext cx="1282080" cy="3032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3283514"/>
            <a:ext cx="785791" cy="289502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683568" y="1898972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PDFs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change</a:t>
            </a:r>
            <a:r>
              <a:rPr lang="es-ES_tradnl" u="sng" dirty="0" smtClean="0"/>
              <a:t> in </a:t>
            </a:r>
            <a:r>
              <a:rPr lang="es-ES_tradnl" u="sng" dirty="0" err="1" smtClean="0"/>
              <a:t>risk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heatwave</a:t>
            </a:r>
            <a:endParaRPr lang="es-ES_tradnl" u="sng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452" y="4448165"/>
            <a:ext cx="219247" cy="200182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508104" y="1929060"/>
            <a:ext cx="2532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Probabilities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Causation</a:t>
            </a:r>
            <a:endParaRPr lang="es-ES_tradnl" u="sng" dirty="0"/>
          </a:p>
        </p:txBody>
      </p:sp>
      <p:cxnSp>
        <p:nvCxnSpPr>
          <p:cNvPr id="23" name="Conector recto de flecha 22"/>
          <p:cNvCxnSpPr/>
          <p:nvPr/>
        </p:nvCxnSpPr>
        <p:spPr bwMode="auto">
          <a:xfrm>
            <a:off x="5148064" y="4581128"/>
            <a:ext cx="1800200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CuadroTexto 23"/>
          <p:cNvSpPr txBox="1"/>
          <p:nvPr/>
        </p:nvSpPr>
        <p:spPr>
          <a:xfrm>
            <a:off x="5293772" y="4201343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/>
              <a:t>a</a:t>
            </a:r>
            <a:r>
              <a:rPr lang="es-ES_tradnl" sz="1400" dirty="0" err="1" smtClean="0"/>
              <a:t>cceptable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range</a:t>
            </a:r>
            <a:endParaRPr lang="es-ES_tradnl" sz="1400" dirty="0"/>
          </a:p>
        </p:txBody>
      </p:sp>
      <p:sp>
        <p:nvSpPr>
          <p:cNvPr id="31" name="Marcador de contenido 2"/>
          <p:cNvSpPr txBox="1">
            <a:spLocks/>
          </p:cNvSpPr>
          <p:nvPr/>
        </p:nvSpPr>
        <p:spPr bwMode="auto">
          <a:xfrm>
            <a:off x="903004" y="5445224"/>
            <a:ext cx="810039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focus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increase</a:t>
            </a:r>
            <a:r>
              <a:rPr lang="es-ES_tradnl" dirty="0" smtClean="0"/>
              <a:t> in </a:t>
            </a:r>
            <a:r>
              <a:rPr lang="es-ES_tradnl" dirty="0" err="1" smtClean="0"/>
              <a:t>risk</a:t>
            </a:r>
            <a:r>
              <a:rPr lang="es-ES_tradnl" dirty="0" smtClean="0"/>
              <a:t>, </a:t>
            </a:r>
            <a:r>
              <a:rPr lang="es-ES_tradnl" dirty="0" err="1" smtClean="0"/>
              <a:t>then</a:t>
            </a:r>
            <a:r>
              <a:rPr lang="es-ES_tradnl" dirty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optimal</a:t>
            </a:r>
            <a:r>
              <a:rPr lang="es-ES_tradnl" dirty="0" smtClean="0"/>
              <a:t> </a:t>
            </a:r>
            <a:r>
              <a:rPr lang="es-ES_tradnl" dirty="0" err="1" smtClean="0"/>
              <a:t>threshold</a:t>
            </a:r>
            <a:r>
              <a:rPr lang="es-ES_tradnl" dirty="0" smtClean="0"/>
              <a:t> can </a:t>
            </a:r>
            <a:r>
              <a:rPr lang="es-ES_tradnl" dirty="0" err="1" smtClean="0"/>
              <a:t>again</a:t>
            </a:r>
            <a:r>
              <a:rPr lang="es-ES_tradnl" dirty="0" smtClean="0"/>
              <a:t> be </a:t>
            </a:r>
            <a:r>
              <a:rPr lang="es-ES_tradnl" dirty="0" err="1" smtClean="0"/>
              <a:t>chosen</a:t>
            </a:r>
            <a:r>
              <a:rPr lang="es-ES_tradnl" dirty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maximize</a:t>
            </a:r>
            <a:r>
              <a:rPr lang="es-ES_tradnl" dirty="0" smtClean="0"/>
              <a:t> PNS:  </a:t>
            </a:r>
          </a:p>
          <a:p>
            <a:r>
              <a:rPr lang="es-ES_tradnl" dirty="0"/>
              <a:t>p</a:t>
            </a:r>
            <a:r>
              <a:rPr lang="es-ES_tradnl" dirty="0" smtClean="0"/>
              <a:t>0 = 0.02 and p1 = 0.99</a:t>
            </a:r>
          </a:p>
          <a:p>
            <a:r>
              <a:rPr lang="es-ES_tradnl" dirty="0" err="1" smtClean="0"/>
              <a:t>high</a:t>
            </a:r>
            <a:r>
              <a:rPr lang="es-ES_tradnl" dirty="0" smtClean="0"/>
              <a:t> PS, PN and PNS, </a:t>
            </a:r>
            <a:r>
              <a:rPr lang="es-ES_tradnl" dirty="0" err="1" smtClean="0"/>
              <a:t>with</a:t>
            </a:r>
            <a:r>
              <a:rPr lang="es-ES_tradnl" dirty="0" smtClean="0"/>
              <a:t> PNS = 0.97</a:t>
            </a:r>
            <a:endParaRPr lang="es-ES_tradnl" dirty="0"/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179512" y="569552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1088740"/>
            <a:ext cx="8064896" cy="75608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4" y="746412"/>
            <a:ext cx="2458102" cy="45034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296" y="3068960"/>
            <a:ext cx="871298" cy="792088"/>
          </a:xfrm>
          <a:prstGeom prst="rect">
            <a:avLst/>
          </a:prstGeom>
        </p:spPr>
      </p:pic>
      <p:cxnSp>
        <p:nvCxnSpPr>
          <p:cNvPr id="29" name="Conector recto 28"/>
          <p:cNvCxnSpPr/>
          <p:nvPr/>
        </p:nvCxnSpPr>
        <p:spPr bwMode="auto">
          <a:xfrm>
            <a:off x="5796136" y="2420888"/>
            <a:ext cx="0" cy="2520280"/>
          </a:xfrm>
          <a:prstGeom prst="line">
            <a:avLst/>
          </a:prstGeom>
          <a:solidFill>
            <a:srgbClr val="33CCCC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ector recto 20"/>
          <p:cNvCxnSpPr/>
          <p:nvPr/>
        </p:nvCxnSpPr>
        <p:spPr bwMode="auto">
          <a:xfrm>
            <a:off x="1619672" y="2348880"/>
            <a:ext cx="0" cy="2448272"/>
          </a:xfrm>
          <a:prstGeom prst="line">
            <a:avLst/>
          </a:prstGeom>
          <a:solidFill>
            <a:srgbClr val="33CCCC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5609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Definition</a:t>
            </a:r>
            <a:r>
              <a:rPr lang="es-ES_tradnl" dirty="0"/>
              <a:t> </a:t>
            </a:r>
            <a:r>
              <a:rPr lang="es-ES_tradnl" dirty="0" smtClean="0"/>
              <a:t>3: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exactly</a:t>
            </a:r>
            <a:r>
              <a:rPr lang="es-ES_tradnl" dirty="0" smtClean="0"/>
              <a:t> as </a:t>
            </a:r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occurred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388" y="1680680"/>
            <a:ext cx="2116708" cy="45217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40536" y="2564904"/>
            <a:ext cx="6955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 sz="2000" dirty="0" err="1" smtClean="0"/>
              <a:t>We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want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identify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all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features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this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unique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that</a:t>
            </a:r>
            <a:endParaRPr lang="es-ES_tradnl" sz="2000" dirty="0"/>
          </a:p>
          <a:p>
            <a:pPr algn="l"/>
            <a:r>
              <a:rPr lang="es-ES_tradnl" sz="2000" dirty="0" err="1" smtClean="0"/>
              <a:t>reveal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causal </a:t>
            </a:r>
            <a:r>
              <a:rPr lang="es-ES_tradnl" sz="2000" dirty="0" err="1" smtClean="0"/>
              <a:t>influence</a:t>
            </a:r>
            <a:r>
              <a:rPr lang="es-ES_tradnl" sz="2000" dirty="0" smtClean="0"/>
              <a:t> of a </a:t>
            </a:r>
            <a:r>
              <a:rPr lang="es-ES_tradnl" sz="2000" dirty="0" err="1" smtClean="0"/>
              <a:t>forcing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with</a:t>
            </a:r>
            <a:r>
              <a:rPr lang="es-ES_tradnl" sz="2000" dirty="0" smtClean="0"/>
              <a:t> no a priori. </a:t>
            </a:r>
            <a:endParaRPr lang="es-ES_tradnl" sz="2000" dirty="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39552" y="2600771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11" name="Rectángulo 10"/>
          <p:cNvSpPr/>
          <p:nvPr/>
        </p:nvSpPr>
        <p:spPr>
          <a:xfrm>
            <a:off x="1240536" y="3604954"/>
            <a:ext cx="7435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2000" dirty="0" err="1" smtClean="0"/>
              <a:t>These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may</a:t>
            </a:r>
            <a:r>
              <a:rPr lang="es-ES_tradnl" sz="2000" dirty="0" smtClean="0"/>
              <a:t> be </a:t>
            </a:r>
            <a:r>
              <a:rPr lang="es-ES_tradnl" sz="2000" dirty="0" err="1" smtClean="0"/>
              <a:t>different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every</a:t>
            </a:r>
            <a:r>
              <a:rPr lang="es-ES_tradnl" sz="2000" dirty="0" smtClean="0"/>
              <a:t> time and </a:t>
            </a:r>
            <a:r>
              <a:rPr lang="es-ES_tradnl" sz="2000" dirty="0" err="1" smtClean="0"/>
              <a:t>should</a:t>
            </a:r>
            <a:r>
              <a:rPr lang="es-ES_tradnl" sz="2000" dirty="0" smtClean="0"/>
              <a:t> be </a:t>
            </a:r>
          </a:p>
          <a:p>
            <a:pPr algn="l"/>
            <a:r>
              <a:rPr lang="es-ES_tradnl" sz="2000" dirty="0" err="1" smtClean="0"/>
              <a:t>observation-dependent</a:t>
            </a:r>
            <a:r>
              <a:rPr lang="es-ES_tradnl" sz="2000" dirty="0" smtClean="0"/>
              <a:t>.</a:t>
            </a:r>
            <a:endParaRPr lang="es-ES_tradnl" sz="2000" dirty="0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39552" y="3536875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383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Definition</a:t>
            </a:r>
            <a:r>
              <a:rPr lang="es-ES_tradnl" dirty="0"/>
              <a:t> 3: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exactly</a:t>
            </a:r>
            <a:r>
              <a:rPr lang="es-ES_tradnl" dirty="0"/>
              <a:t> as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occurred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724744"/>
            <a:ext cx="8655496" cy="4800600"/>
          </a:xfrm>
        </p:spPr>
        <p:txBody>
          <a:bodyPr/>
          <a:lstStyle/>
          <a:p>
            <a:pPr marL="0" indent="0">
              <a:buNone/>
            </a:pPr>
            <a:r>
              <a:rPr lang="es-ES_tradnl" dirty="0"/>
              <a:t>	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unique</a:t>
            </a:r>
            <a:r>
              <a:rPr lang="es-ES_tradnl" dirty="0" smtClean="0"/>
              <a:t> and has </a:t>
            </a:r>
            <a:r>
              <a:rPr lang="es-ES_tradnl" dirty="0" err="1" smtClean="0"/>
              <a:t>probability</a:t>
            </a:r>
            <a:r>
              <a:rPr lang="es-ES_tradnl" dirty="0" smtClean="0"/>
              <a:t> </a:t>
            </a:r>
            <a:r>
              <a:rPr lang="es-ES_tradnl" dirty="0" err="1" smtClean="0"/>
              <a:t>zero</a:t>
            </a:r>
            <a:r>
              <a:rPr lang="es-ES_tradnl" dirty="0" smtClean="0"/>
              <a:t> in </a:t>
            </a:r>
            <a:r>
              <a:rPr lang="es-ES_tradnl" dirty="0" err="1" smtClean="0"/>
              <a:t>both</a:t>
            </a:r>
            <a:r>
              <a:rPr lang="es-ES_tradnl" dirty="0" smtClean="0"/>
              <a:t> </a:t>
            </a:r>
            <a:r>
              <a:rPr lang="es-ES_tradnl" dirty="0" err="1" smtClean="0"/>
              <a:t>worlds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endParaRPr lang="es-ES_tradnl" dirty="0" smtClean="0"/>
          </a:p>
          <a:p>
            <a:pPr marL="0" indent="0">
              <a:buNone/>
            </a:pPr>
            <a:r>
              <a:rPr lang="es-ES_tradnl" dirty="0" smtClean="0"/>
              <a:t>	</a:t>
            </a:r>
            <a:r>
              <a:rPr lang="es-ES_tradnl" dirty="0" err="1" smtClean="0"/>
              <a:t>Hence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of </a:t>
            </a:r>
            <a:r>
              <a:rPr lang="es-ES_tradnl" dirty="0" err="1" smtClean="0"/>
              <a:t>sufficient</a:t>
            </a:r>
            <a:r>
              <a:rPr lang="es-ES_tradnl" dirty="0" smtClean="0"/>
              <a:t> </a:t>
            </a:r>
            <a:r>
              <a:rPr lang="es-ES_tradnl" dirty="0" err="1" smtClean="0"/>
              <a:t>causation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always</a:t>
            </a:r>
            <a:r>
              <a:rPr lang="es-ES_tradnl" dirty="0" smtClean="0"/>
              <a:t> </a:t>
            </a:r>
            <a:r>
              <a:rPr lang="es-ES_tradnl" dirty="0" err="1" smtClean="0"/>
              <a:t>zero</a:t>
            </a:r>
            <a:r>
              <a:rPr lang="es-ES_tradnl" dirty="0"/>
              <a:t>:</a:t>
            </a:r>
            <a:endParaRPr lang="es-ES_tradnl" dirty="0" smtClean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 smtClean="0"/>
              <a:t>	</a:t>
            </a:r>
          </a:p>
          <a:p>
            <a:pPr marL="0" indent="0">
              <a:buNone/>
            </a:pPr>
            <a:r>
              <a:rPr lang="es-ES_tradnl" dirty="0"/>
              <a:t>	</a:t>
            </a:r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happens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of </a:t>
            </a:r>
            <a:r>
              <a:rPr lang="es-ES_tradnl" dirty="0" err="1" smtClean="0"/>
              <a:t>necessary</a:t>
            </a:r>
            <a:r>
              <a:rPr lang="es-ES_tradnl" dirty="0" smtClean="0"/>
              <a:t> </a:t>
            </a:r>
            <a:r>
              <a:rPr lang="es-ES_tradnl" dirty="0" err="1" smtClean="0"/>
              <a:t>causation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dirty="0"/>
              <a:t>	</a:t>
            </a:r>
            <a:endParaRPr lang="es-ES_tradnl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050" y="1156846"/>
            <a:ext cx="1872208" cy="3999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725" y="2289778"/>
            <a:ext cx="1726517" cy="3734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417138"/>
            <a:ext cx="1944216" cy="443910"/>
          </a:xfrm>
          <a:prstGeom prst="rect">
            <a:avLst/>
          </a:prstGeom>
        </p:spPr>
      </p:pic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31776" y="1592659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431776" y="2744787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31776" y="3824907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2404" y="3212976"/>
            <a:ext cx="3619756" cy="7920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5" y="4509120"/>
            <a:ext cx="3312369" cy="7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1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Process</a:t>
            </a:r>
            <a:r>
              <a:rPr lang="es-ES_tradnl" dirty="0" err="1"/>
              <a:t>-based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 smtClean="0"/>
              <a:t>evaluation</a:t>
            </a:r>
            <a:r>
              <a:rPr lang="es-ES_tradnl" dirty="0" smtClean="0"/>
              <a:t>: </a:t>
            </a:r>
            <a:r>
              <a:rPr lang="es-ES_tradnl" dirty="0" err="1" smtClean="0"/>
              <a:t>challenges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Issues</a:t>
            </a:r>
            <a:r>
              <a:rPr lang="es-ES_tradnl" dirty="0"/>
              <a:t> </a:t>
            </a:r>
            <a:r>
              <a:rPr lang="es-ES_tradnl" dirty="0" err="1"/>
              <a:t>associated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 smtClean="0"/>
              <a:t>method</a:t>
            </a:r>
            <a:r>
              <a:rPr lang="es-ES_tradnl" dirty="0" smtClean="0"/>
              <a:t>:</a:t>
            </a:r>
            <a:endParaRPr lang="es-ES_tradnl" dirty="0"/>
          </a:p>
          <a:p>
            <a:pPr lvl="1"/>
            <a:r>
              <a:rPr lang="es-ES_tradnl" dirty="0" err="1" smtClean="0"/>
              <a:t>Spatial</a:t>
            </a:r>
            <a:r>
              <a:rPr lang="es-ES_tradnl" dirty="0" smtClean="0"/>
              <a:t> </a:t>
            </a:r>
            <a:r>
              <a:rPr lang="es-ES_tradnl" dirty="0"/>
              <a:t>and temporal </a:t>
            </a:r>
            <a:r>
              <a:rPr lang="es-ES_tradnl" dirty="0" err="1"/>
              <a:t>dependence</a:t>
            </a:r>
            <a:r>
              <a:rPr lang="es-ES_tradnl" dirty="0"/>
              <a:t>: </a:t>
            </a:r>
            <a:r>
              <a:rPr lang="es-ES_tradnl" dirty="0" err="1"/>
              <a:t>how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factor</a:t>
            </a:r>
            <a:r>
              <a:rPr lang="es-ES_tradnl" dirty="0" smtClean="0"/>
              <a:t>?</a:t>
            </a:r>
          </a:p>
          <a:p>
            <a:pPr lvl="1"/>
            <a:r>
              <a:rPr lang="es-ES_tradnl" dirty="0" err="1"/>
              <a:t>Multiple</a:t>
            </a:r>
            <a:r>
              <a:rPr lang="es-ES_tradnl" dirty="0"/>
              <a:t> variables: </a:t>
            </a:r>
            <a:r>
              <a:rPr lang="es-ES_tradnl" dirty="0" err="1"/>
              <a:t>how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combine? </a:t>
            </a:r>
            <a:r>
              <a:rPr lang="es-ES_tradnl" dirty="0" smtClean="0"/>
              <a:t> </a:t>
            </a:r>
            <a:endParaRPr lang="es-ES_tradnl" dirty="0"/>
          </a:p>
          <a:p>
            <a:pPr lvl="1"/>
            <a:r>
              <a:rPr lang="es-ES_tradnl" dirty="0" err="1"/>
              <a:t>L</a:t>
            </a:r>
            <a:r>
              <a:rPr lang="es-ES_tradnl" dirty="0" err="1" smtClean="0"/>
              <a:t>arge</a:t>
            </a:r>
            <a:r>
              <a:rPr lang="es-ES_tradnl" dirty="0" smtClean="0"/>
              <a:t> </a:t>
            </a:r>
            <a:r>
              <a:rPr lang="es-ES_tradnl" dirty="0" err="1"/>
              <a:t>datasets</a:t>
            </a:r>
            <a:r>
              <a:rPr lang="es-ES_tradnl" dirty="0"/>
              <a:t> and </a:t>
            </a:r>
            <a:r>
              <a:rPr lang="es-ES_tradnl" dirty="0" err="1" smtClean="0"/>
              <a:t>models</a:t>
            </a:r>
            <a:r>
              <a:rPr lang="es-ES_tradnl" dirty="0" smtClean="0"/>
              <a:t>: </a:t>
            </a:r>
            <a:r>
              <a:rPr lang="es-ES_tradnl" dirty="0" err="1" smtClean="0"/>
              <a:t>how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compute?</a:t>
            </a:r>
            <a:endParaRPr lang="es-ES_tradnl" dirty="0"/>
          </a:p>
        </p:txBody>
      </p:sp>
      <p:sp>
        <p:nvSpPr>
          <p:cNvPr id="25" name="Abrir llave 24"/>
          <p:cNvSpPr/>
          <p:nvPr/>
        </p:nvSpPr>
        <p:spPr bwMode="auto">
          <a:xfrm>
            <a:off x="1346927" y="3068960"/>
            <a:ext cx="541560" cy="252028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83568" y="3996352"/>
            <a:ext cx="4128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?</a:t>
            </a:r>
            <a:endParaRPr lang="es-ES_tradnl" sz="3200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95" y="3140968"/>
            <a:ext cx="5232028" cy="2417688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941168"/>
            <a:ext cx="2741305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Definition</a:t>
            </a:r>
            <a:r>
              <a:rPr lang="es-ES_tradnl" dirty="0"/>
              <a:t> 3: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exactly</a:t>
            </a:r>
            <a:r>
              <a:rPr lang="es-ES_tradnl" dirty="0"/>
              <a:t> as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occurred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Let</a:t>
            </a:r>
            <a:r>
              <a:rPr lang="es-ES_tradnl" dirty="0"/>
              <a:t> </a:t>
            </a:r>
            <a:r>
              <a:rPr lang="es-ES_tradnl" dirty="0" err="1" smtClean="0"/>
              <a:t>us</a:t>
            </a:r>
            <a:r>
              <a:rPr lang="es-ES_tradnl" dirty="0" smtClean="0"/>
              <a:t> </a:t>
            </a:r>
            <a:r>
              <a:rPr lang="es-ES_tradnl" dirty="0" err="1" smtClean="0"/>
              <a:t>take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radius</a:t>
            </a:r>
            <a:r>
              <a:rPr lang="es-ES_tradnl" dirty="0" smtClean="0"/>
              <a:t> </a:t>
            </a:r>
            <a:r>
              <a:rPr lang="es-ES_tradnl" i="1" dirty="0" smtClean="0"/>
              <a:t>r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zero</a:t>
            </a:r>
            <a:r>
              <a:rPr lang="es-ES_tradnl" dirty="0" smtClean="0"/>
              <a:t>. </a:t>
            </a:r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: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8" y="1971275"/>
            <a:ext cx="4894122" cy="4482061"/>
          </a:xfrm>
          <a:prstGeom prst="rect">
            <a:avLst/>
          </a:prstGeom>
        </p:spPr>
      </p:pic>
      <p:sp>
        <p:nvSpPr>
          <p:cNvPr id="8" name="Elipse 7"/>
          <p:cNvSpPr>
            <a:spLocks noChangeAspect="1"/>
          </p:cNvSpPr>
          <p:nvPr/>
        </p:nvSpPr>
        <p:spPr bwMode="auto">
          <a:xfrm>
            <a:off x="3239814" y="2528866"/>
            <a:ext cx="252066" cy="252062"/>
          </a:xfrm>
          <a:prstGeom prst="ellipse">
            <a:avLst/>
          </a:prstGeom>
          <a:solidFill>
            <a:srgbClr val="28C78E">
              <a:alpha val="56000"/>
            </a:srgb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484784"/>
            <a:ext cx="2304256" cy="113937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220072" y="2768173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s-ES_tradnl" sz="1800" dirty="0" err="1"/>
              <a:t>where</a:t>
            </a:r>
            <a:r>
              <a:rPr lang="es-ES_tradnl" sz="1800" dirty="0"/>
              <a:t> </a:t>
            </a:r>
            <a:r>
              <a:rPr lang="es-ES_tradnl" sz="1800" i="1" dirty="0"/>
              <a:t>f</a:t>
            </a:r>
            <a:r>
              <a:rPr lang="es-ES_tradnl" sz="1800" i="1" baseline="-25000" dirty="0"/>
              <a:t>1</a:t>
            </a:r>
            <a:r>
              <a:rPr lang="es-ES_tradnl" sz="1800" dirty="0"/>
              <a:t>(</a:t>
            </a:r>
            <a:r>
              <a:rPr lang="es-ES_tradnl" sz="1800" b="1" i="1" dirty="0"/>
              <a:t>y</a:t>
            </a:r>
            <a:r>
              <a:rPr lang="es-ES_tradnl" sz="1800" dirty="0"/>
              <a:t>) </a:t>
            </a:r>
            <a:r>
              <a:rPr lang="es-ES_tradnl" sz="1800" dirty="0" err="1"/>
              <a:t>is</a:t>
            </a:r>
            <a:r>
              <a:rPr lang="es-ES_tradnl" sz="1800" dirty="0"/>
              <a:t> </a:t>
            </a:r>
            <a:r>
              <a:rPr lang="es-ES_tradnl" sz="1800" dirty="0" err="1"/>
              <a:t>the</a:t>
            </a:r>
            <a:r>
              <a:rPr lang="es-ES_tradnl" sz="1800" dirty="0"/>
              <a:t> PDF of </a:t>
            </a:r>
            <a:r>
              <a:rPr lang="es-ES_tradnl" sz="1800" dirty="0" err="1"/>
              <a:t>the</a:t>
            </a:r>
            <a:r>
              <a:rPr lang="es-ES_tradnl" sz="1800" dirty="0"/>
              <a:t> </a:t>
            </a:r>
            <a:r>
              <a:rPr lang="es-ES_tradnl" sz="1800" dirty="0" err="1"/>
              <a:t>random</a:t>
            </a:r>
            <a:r>
              <a:rPr lang="es-ES_tradnl" sz="1800" dirty="0"/>
              <a:t> variable </a:t>
            </a:r>
            <a:r>
              <a:rPr lang="es-ES_tradnl" sz="1800" b="1" i="1" dirty="0"/>
              <a:t>Y</a:t>
            </a:r>
            <a:r>
              <a:rPr lang="es-ES_tradnl" sz="1800" dirty="0"/>
              <a:t> in </a:t>
            </a:r>
            <a:r>
              <a:rPr lang="es-ES_tradnl" sz="1800" dirty="0" err="1"/>
              <a:t>point</a:t>
            </a:r>
            <a:r>
              <a:rPr lang="es-ES_tradnl" sz="1800" dirty="0"/>
              <a:t> </a:t>
            </a:r>
            <a:r>
              <a:rPr lang="es-ES_tradnl" sz="1800" b="1" i="1" dirty="0"/>
              <a:t>y</a:t>
            </a:r>
            <a:r>
              <a:rPr lang="es-ES_tradnl" sz="1800" dirty="0"/>
              <a:t> in </a:t>
            </a:r>
            <a:r>
              <a:rPr lang="es-ES_tradnl" sz="1800" dirty="0" err="1"/>
              <a:t>the</a:t>
            </a:r>
            <a:r>
              <a:rPr lang="es-ES_tradnl" sz="1800" dirty="0"/>
              <a:t> </a:t>
            </a:r>
            <a:r>
              <a:rPr lang="es-ES_tradnl" sz="1800" dirty="0" smtClean="0"/>
              <a:t>factual </a:t>
            </a:r>
            <a:r>
              <a:rPr lang="es-ES_tradnl" sz="1800" dirty="0" err="1"/>
              <a:t>world</a:t>
            </a:r>
            <a:r>
              <a:rPr lang="es-ES_tradnl" sz="1800" dirty="0"/>
              <a:t> and </a:t>
            </a:r>
            <a:r>
              <a:rPr lang="es-ES_tradnl" sz="1800" i="1" dirty="0"/>
              <a:t>f</a:t>
            </a:r>
            <a:r>
              <a:rPr lang="es-ES_tradnl" sz="1800" i="1" baseline="-25000" dirty="0"/>
              <a:t>0</a:t>
            </a:r>
            <a:r>
              <a:rPr lang="es-ES_tradnl" sz="1800" dirty="0"/>
              <a:t>(</a:t>
            </a:r>
            <a:r>
              <a:rPr lang="es-ES_tradnl" sz="1800" b="1" i="1" dirty="0"/>
              <a:t>y</a:t>
            </a:r>
            <a:r>
              <a:rPr lang="es-ES_tradnl" sz="1800" dirty="0"/>
              <a:t>) </a:t>
            </a:r>
            <a:r>
              <a:rPr lang="es-ES_tradnl" sz="1800" dirty="0" err="1"/>
              <a:t>is</a:t>
            </a:r>
            <a:r>
              <a:rPr lang="es-ES_tradnl" sz="1800" dirty="0"/>
              <a:t> </a:t>
            </a:r>
            <a:r>
              <a:rPr lang="es-ES_tradnl" sz="1800" dirty="0" err="1"/>
              <a:t>the</a:t>
            </a:r>
            <a:r>
              <a:rPr lang="es-ES_tradnl" sz="1800" dirty="0"/>
              <a:t> </a:t>
            </a:r>
            <a:r>
              <a:rPr lang="es-ES_tradnl" sz="1800" dirty="0" err="1"/>
              <a:t>same</a:t>
            </a:r>
            <a:r>
              <a:rPr lang="es-ES_tradnl" sz="1800" dirty="0"/>
              <a:t> </a:t>
            </a:r>
            <a:r>
              <a:rPr lang="es-ES_tradnl" sz="1800" dirty="0" err="1"/>
              <a:t>quantity</a:t>
            </a:r>
            <a:r>
              <a:rPr lang="es-ES_tradnl" sz="1800" dirty="0"/>
              <a:t> in </a:t>
            </a:r>
            <a:r>
              <a:rPr lang="es-ES_tradnl" sz="1800" dirty="0" err="1" smtClean="0"/>
              <a:t>the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counterfactual</a:t>
            </a:r>
            <a:r>
              <a:rPr lang="es-ES_tradnl" sz="1800" dirty="0"/>
              <a:t> </a:t>
            </a:r>
            <a:r>
              <a:rPr lang="es-ES_tradnl" sz="1800" dirty="0" err="1" smtClean="0"/>
              <a:t>one</a:t>
            </a:r>
            <a:r>
              <a:rPr lang="es-ES_tradnl" sz="1800" dirty="0"/>
              <a:t>.</a:t>
            </a:r>
            <a:endParaRPr lang="es-ES_tradnl" sz="1800" i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653136"/>
            <a:ext cx="3456384" cy="80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727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Take</a:t>
            </a:r>
            <a:r>
              <a:rPr lang="es-ES_tradnl" dirty="0"/>
              <a:t> </a:t>
            </a:r>
            <a:r>
              <a:rPr lang="es-ES_tradnl" dirty="0" err="1" smtClean="0"/>
              <a:t>aways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Causality</a:t>
            </a:r>
            <a:r>
              <a:rPr lang="es-ES_tradnl" dirty="0" smtClean="0"/>
              <a:t> can be </a:t>
            </a:r>
            <a:r>
              <a:rPr lang="es-ES_tradnl" dirty="0" err="1" smtClean="0"/>
              <a:t>probabilistically</a:t>
            </a:r>
            <a:r>
              <a:rPr lang="es-ES_tradnl" dirty="0"/>
              <a:t> </a:t>
            </a:r>
            <a:r>
              <a:rPr lang="es-ES_tradnl" dirty="0" err="1" smtClean="0"/>
              <a:t>quantified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 smtClean="0"/>
              <a:t>Causality</a:t>
            </a:r>
            <a:r>
              <a:rPr lang="es-ES_tradnl" dirty="0" smtClean="0"/>
              <a:t> has </a:t>
            </a:r>
            <a:r>
              <a:rPr lang="es-ES_tradnl" dirty="0" err="1" smtClean="0"/>
              <a:t>three</a:t>
            </a:r>
            <a:r>
              <a:rPr lang="es-ES_tradnl" dirty="0" smtClean="0"/>
              <a:t> </a:t>
            </a:r>
            <a:r>
              <a:rPr lang="es-ES_tradnl" dirty="0" err="1" smtClean="0"/>
              <a:t>facets</a:t>
            </a:r>
            <a:r>
              <a:rPr lang="es-ES_tradnl" dirty="0" smtClean="0"/>
              <a:t>: PN, PS, PNS.</a:t>
            </a:r>
          </a:p>
          <a:p>
            <a:endParaRPr lang="es-ES_tradnl" dirty="0"/>
          </a:p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probabilities</a:t>
            </a:r>
            <a:r>
              <a:rPr lang="es-ES_tradnl" dirty="0" smtClean="0"/>
              <a:t> of </a:t>
            </a:r>
            <a:r>
              <a:rPr lang="es-ES_tradnl" dirty="0" err="1" smtClean="0"/>
              <a:t>causation</a:t>
            </a:r>
            <a:r>
              <a:rPr lang="es-ES_tradnl" dirty="0" smtClean="0"/>
              <a:t> can be </a:t>
            </a:r>
            <a:r>
              <a:rPr lang="es-ES_tradnl" dirty="0" err="1" smtClean="0"/>
              <a:t>derived</a:t>
            </a:r>
            <a:r>
              <a:rPr lang="es-ES_tradnl" dirty="0" smtClean="0"/>
              <a:t> </a:t>
            </a:r>
            <a:r>
              <a:rPr lang="es-ES_tradnl" dirty="0" err="1" smtClean="0"/>
              <a:t>straightforwardly</a:t>
            </a:r>
            <a:r>
              <a:rPr lang="es-ES_tradnl" dirty="0" smtClean="0"/>
              <a:t> in </a:t>
            </a:r>
            <a:r>
              <a:rPr lang="es-ES_tradnl" dirty="0" err="1" smtClean="0"/>
              <a:t>climate</a:t>
            </a:r>
            <a:r>
              <a:rPr lang="es-ES_tradnl" dirty="0" smtClean="0"/>
              <a:t> </a:t>
            </a:r>
            <a:r>
              <a:rPr lang="es-ES_tradnl" dirty="0" err="1" smtClean="0"/>
              <a:t>attribution</a:t>
            </a:r>
            <a:r>
              <a:rPr lang="es-ES_tradnl" dirty="0" smtClean="0"/>
              <a:t> </a:t>
            </a:r>
            <a:r>
              <a:rPr lang="es-ES_tradnl" dirty="0" err="1" smtClean="0"/>
              <a:t>because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forcings</a:t>
            </a:r>
            <a:r>
              <a:rPr lang="es-ES_tradnl" dirty="0" smtClean="0"/>
              <a:t> are </a:t>
            </a:r>
            <a:r>
              <a:rPr lang="es-ES_tradnl" dirty="0" err="1" smtClean="0"/>
              <a:t>exogenous</a:t>
            </a:r>
            <a:r>
              <a:rPr lang="es-ES_tradnl" dirty="0" smtClean="0"/>
              <a:t>, </a:t>
            </a:r>
          </a:p>
          <a:p>
            <a:endParaRPr lang="es-ES_tradnl" dirty="0"/>
          </a:p>
          <a:p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i="1" dirty="0" smtClean="0"/>
              <a:t>in </a:t>
            </a:r>
            <a:r>
              <a:rPr lang="es-ES_tradnl" i="1" dirty="0" err="1" smtClean="0"/>
              <a:t>silico</a:t>
            </a:r>
            <a:r>
              <a:rPr lang="es-ES_tradnl" i="1" dirty="0" smtClean="0"/>
              <a:t> </a:t>
            </a:r>
            <a:r>
              <a:rPr lang="es-ES_tradnl" dirty="0" err="1" smtClean="0"/>
              <a:t>approach</a:t>
            </a:r>
            <a:r>
              <a:rPr lang="es-ES_tradnl" dirty="0" smtClean="0"/>
              <a:t> </a:t>
            </a:r>
            <a:r>
              <a:rPr lang="es-ES_tradnl" dirty="0" err="1" smtClean="0"/>
              <a:t>must</a:t>
            </a:r>
            <a:r>
              <a:rPr lang="es-ES_tradnl" dirty="0" smtClean="0"/>
              <a:t> be </a:t>
            </a:r>
            <a:r>
              <a:rPr lang="es-ES_tradnl" dirty="0" err="1" smtClean="0"/>
              <a:t>taken</a:t>
            </a:r>
            <a:r>
              <a:rPr lang="es-ES_tradnl" dirty="0" smtClean="0"/>
              <a:t>.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latter</a:t>
            </a:r>
            <a:r>
              <a:rPr lang="es-ES_tradnl" dirty="0" smtClean="0"/>
              <a:t> introduces </a:t>
            </a:r>
            <a:r>
              <a:rPr lang="es-ES_tradnl" dirty="0"/>
              <a:t>a </a:t>
            </a:r>
            <a:r>
              <a:rPr lang="es-ES_tradnl" dirty="0" err="1"/>
              <a:t>large</a:t>
            </a:r>
            <a:r>
              <a:rPr lang="es-ES_tradnl" dirty="0"/>
              <a:t> </a:t>
            </a:r>
            <a:r>
              <a:rPr lang="es-ES_tradnl" dirty="0" err="1"/>
              <a:t>dependence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 smtClean="0"/>
              <a:t>assumptions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error.</a:t>
            </a:r>
            <a:endParaRPr lang="es-ES_tradnl" dirty="0"/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4" name="Flecha derecha 3"/>
          <p:cNvSpPr/>
          <p:nvPr/>
        </p:nvSpPr>
        <p:spPr bwMode="auto">
          <a:xfrm>
            <a:off x="1043608" y="4581128"/>
            <a:ext cx="1008112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106521" y="4685074"/>
            <a:ext cx="5129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process-based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model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evaluation</a:t>
            </a:r>
            <a:r>
              <a:rPr lang="es-ES_tradnl" sz="2000" dirty="0" smtClean="0"/>
              <a:t> !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4649157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Take</a:t>
            </a:r>
            <a:r>
              <a:rPr lang="es-ES_tradnl" dirty="0"/>
              <a:t> </a:t>
            </a:r>
            <a:r>
              <a:rPr lang="es-ES_tradnl" dirty="0" err="1" smtClean="0"/>
              <a:t>aways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9262" lvl="1" indent="0">
              <a:buNone/>
            </a:pPr>
            <a:endParaRPr lang="es-ES_tradnl" dirty="0"/>
          </a:p>
          <a:p>
            <a:r>
              <a:rPr lang="es-ES_tradnl" dirty="0"/>
              <a:t>Causal </a:t>
            </a:r>
            <a:r>
              <a:rPr lang="es-ES_tradnl" dirty="0" err="1"/>
              <a:t>theory</a:t>
            </a:r>
            <a:r>
              <a:rPr lang="es-ES_tradnl" dirty="0"/>
              <a:t> </a:t>
            </a:r>
            <a:r>
              <a:rPr lang="es-ES_tradnl" dirty="0" err="1"/>
              <a:t>provides</a:t>
            </a:r>
            <a:r>
              <a:rPr lang="es-ES_tradnl" dirty="0"/>
              <a:t> </a:t>
            </a:r>
            <a:r>
              <a:rPr lang="es-ES_tradnl" dirty="0" err="1"/>
              <a:t>useful</a:t>
            </a:r>
            <a:r>
              <a:rPr lang="es-ES_tradnl" dirty="0"/>
              <a:t> </a:t>
            </a:r>
            <a:r>
              <a:rPr lang="es-ES_tradnl" dirty="0" err="1"/>
              <a:t>insights</a:t>
            </a:r>
            <a:r>
              <a:rPr lang="es-ES_tradnl" dirty="0"/>
              <a:t> </a:t>
            </a:r>
            <a:r>
              <a:rPr lang="es-ES_tradnl" dirty="0" smtClean="0"/>
              <a:t>and </a:t>
            </a:r>
            <a:r>
              <a:rPr lang="es-ES_tradnl" dirty="0" err="1" smtClean="0"/>
              <a:t>semantics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/>
              <a:t>communication</a:t>
            </a:r>
            <a:r>
              <a:rPr lang="es-ES_tradnl" dirty="0"/>
              <a:t> </a:t>
            </a:r>
            <a:r>
              <a:rPr lang="es-ES_tradnl" dirty="0" err="1" smtClean="0"/>
              <a:t>purposes</a:t>
            </a:r>
            <a:r>
              <a:rPr lang="es-ES_tradnl" dirty="0" smtClean="0"/>
              <a:t>.</a:t>
            </a:r>
            <a:endParaRPr lang="es-ES_tradnl" dirty="0"/>
          </a:p>
          <a:p>
            <a:pPr lvl="1"/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</a:t>
            </a:r>
            <a:r>
              <a:rPr lang="es-ES_tradnl" dirty="0" err="1" smtClean="0"/>
              <a:t>mitigate</a:t>
            </a:r>
            <a:r>
              <a:rPr lang="es-ES_tradnl" dirty="0" smtClean="0"/>
              <a:t> </a:t>
            </a:r>
            <a:r>
              <a:rPr lang="es-ES_tradnl" dirty="0" err="1"/>
              <a:t>some</a:t>
            </a:r>
            <a:r>
              <a:rPr lang="es-ES_tradnl" dirty="0"/>
              <a:t> </a:t>
            </a:r>
            <a:r>
              <a:rPr lang="es-ES_tradnl" dirty="0" err="1" smtClean="0"/>
              <a:t>statements</a:t>
            </a:r>
            <a:r>
              <a:rPr lang="es-ES_tradnl" dirty="0" smtClean="0"/>
              <a:t>,</a:t>
            </a:r>
          </a:p>
          <a:p>
            <a:pPr lvl="1"/>
            <a:r>
              <a:rPr lang="es-ES_tradnl" dirty="0" err="1"/>
              <a:t>i</a:t>
            </a:r>
            <a:r>
              <a:rPr lang="es-ES_tradnl" dirty="0" err="1" smtClean="0"/>
              <a:t>t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</a:t>
            </a:r>
            <a:r>
              <a:rPr lang="es-ES_tradnl" dirty="0" err="1" smtClean="0"/>
              <a:t>strengthen</a:t>
            </a:r>
            <a:r>
              <a:rPr lang="es-ES_tradnl" dirty="0" smtClean="0"/>
              <a:t> </a:t>
            </a:r>
            <a:r>
              <a:rPr lang="es-ES_tradnl" dirty="0" err="1"/>
              <a:t>others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smtClean="0"/>
              <a:t>FAR </a:t>
            </a:r>
            <a:r>
              <a:rPr lang="es-ES_tradnl" dirty="0" err="1" smtClean="0"/>
              <a:t>may</a:t>
            </a:r>
            <a:r>
              <a:rPr lang="es-ES_tradnl" dirty="0" smtClean="0"/>
              <a:t> be a </a:t>
            </a:r>
            <a:r>
              <a:rPr lang="es-ES_tradnl" dirty="0" err="1" smtClean="0"/>
              <a:t>misnomer</a:t>
            </a:r>
            <a:r>
              <a:rPr lang="es-ES_tradnl" dirty="0" smtClean="0"/>
              <a:t>.</a:t>
            </a:r>
            <a:endParaRPr lang="es-ES_tradnl" dirty="0"/>
          </a:p>
          <a:p>
            <a:pPr marL="449262" lvl="1" indent="0">
              <a:buNone/>
            </a:pPr>
            <a:endParaRPr lang="es-ES_tradnl" dirty="0"/>
          </a:p>
          <a:p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amount</a:t>
            </a:r>
            <a:r>
              <a:rPr lang="es-ES_tradnl" dirty="0"/>
              <a:t> of causal </a:t>
            </a:r>
            <a:r>
              <a:rPr lang="es-ES_tradnl" dirty="0" err="1"/>
              <a:t>evidence</a:t>
            </a:r>
            <a:r>
              <a:rPr lang="es-ES_tradnl" dirty="0"/>
              <a:t> and </a:t>
            </a:r>
            <a:r>
              <a:rPr lang="es-ES_tradnl" dirty="0" err="1"/>
              <a:t>the</a:t>
            </a:r>
            <a:r>
              <a:rPr lang="es-ES_tradnl" dirty="0"/>
              <a:t> balance </a:t>
            </a:r>
            <a:r>
              <a:rPr lang="es-ES_tradnl" dirty="0" err="1"/>
              <a:t>between</a:t>
            </a:r>
            <a:r>
              <a:rPr lang="es-ES_tradnl" dirty="0"/>
              <a:t> PN, PS and PNS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greatly</a:t>
            </a:r>
            <a:r>
              <a:rPr lang="es-ES_tradnl" dirty="0"/>
              <a:t> </a:t>
            </a:r>
            <a:r>
              <a:rPr lang="es-ES_tradnl" dirty="0" err="1"/>
              <a:t>affected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definition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smtClean="0"/>
              <a:t>Causal </a:t>
            </a:r>
            <a:r>
              <a:rPr lang="es-ES_tradnl" dirty="0" err="1" smtClean="0"/>
              <a:t>theory</a:t>
            </a:r>
            <a:r>
              <a:rPr lang="es-ES_tradnl" dirty="0" smtClean="0"/>
              <a:t> </a:t>
            </a:r>
            <a:r>
              <a:rPr lang="es-ES_tradnl" dirty="0" err="1" smtClean="0"/>
              <a:t>could</a:t>
            </a:r>
            <a:r>
              <a:rPr lang="es-ES_tradnl" dirty="0" smtClean="0"/>
              <a:t> be </a:t>
            </a:r>
            <a:r>
              <a:rPr lang="es-ES_tradnl" dirty="0" err="1" smtClean="0"/>
              <a:t>applied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trend</a:t>
            </a:r>
            <a:r>
              <a:rPr lang="es-ES_tradnl" dirty="0" smtClean="0"/>
              <a:t> </a:t>
            </a:r>
            <a:r>
              <a:rPr lang="es-ES_tradnl" dirty="0" err="1" smtClean="0"/>
              <a:t>attribution</a:t>
            </a:r>
            <a:r>
              <a:rPr lang="es-ES_tradnl" dirty="0" smtClean="0"/>
              <a:t> as </a:t>
            </a:r>
            <a:r>
              <a:rPr lang="es-ES_tradnl" dirty="0" err="1" smtClean="0"/>
              <a:t>well</a:t>
            </a:r>
            <a:r>
              <a:rPr lang="es-ES_tradnl" dirty="0" smtClean="0"/>
              <a:t>.</a:t>
            </a: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845286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154212" y="1268760"/>
            <a:ext cx="2569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 err="1" smtClean="0"/>
              <a:t>Thank</a:t>
            </a:r>
            <a:r>
              <a:rPr lang="es-ES_tradnl" sz="4000" dirty="0" smtClean="0"/>
              <a:t> </a:t>
            </a:r>
            <a:r>
              <a:rPr lang="es-ES_tradnl" sz="4000" dirty="0" err="1" smtClean="0"/>
              <a:t>you</a:t>
            </a:r>
            <a:endParaRPr lang="es-ES_tradnl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871576"/>
            <a:ext cx="3600400" cy="3437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2831983" y="6381328"/>
            <a:ext cx="3415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Founders</a:t>
            </a:r>
            <a:r>
              <a:rPr lang="es-ES_tradnl" dirty="0" smtClean="0"/>
              <a:t> of </a:t>
            </a:r>
            <a:r>
              <a:rPr lang="es-ES_tradnl" dirty="0" err="1" smtClean="0"/>
              <a:t>Dadaïsm</a:t>
            </a:r>
            <a:r>
              <a:rPr lang="es-ES_tradnl" dirty="0" smtClean="0"/>
              <a:t>, </a:t>
            </a:r>
            <a:r>
              <a:rPr lang="es-ES_tradnl" dirty="0" err="1" smtClean="0"/>
              <a:t>Zürich</a:t>
            </a:r>
            <a:r>
              <a:rPr lang="es-ES_tradnl" dirty="0" smtClean="0"/>
              <a:t>, 1916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5210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Statements</a:t>
            </a:r>
            <a:r>
              <a:rPr lang="es-ES_tradnl" dirty="0" smtClean="0"/>
              <a:t> </a:t>
            </a:r>
            <a:r>
              <a:rPr lang="es-ES_tradnl" dirty="0" err="1" smtClean="0"/>
              <a:t>w.r.t</a:t>
            </a:r>
            <a:r>
              <a:rPr lang="es-ES_tradnl" dirty="0" smtClean="0"/>
              <a:t>. </a:t>
            </a:r>
            <a:r>
              <a:rPr lang="es-ES_tradnl" dirty="0" err="1" smtClean="0"/>
              <a:t>Argentinian</a:t>
            </a:r>
            <a:r>
              <a:rPr lang="es-ES_tradnl" dirty="0" smtClean="0"/>
              <a:t> </a:t>
            </a:r>
            <a:r>
              <a:rPr lang="es-ES_tradnl" dirty="0" err="1" smtClean="0"/>
              <a:t>heatwave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496" y="1556792"/>
            <a:ext cx="7200800" cy="5328592"/>
          </a:xfrm>
        </p:spPr>
        <p:txBody>
          <a:bodyPr/>
          <a:lstStyle/>
          <a:p>
            <a:r>
              <a:rPr lang="es-ES_tradnl" u="sng" dirty="0" err="1"/>
              <a:t>Statement</a:t>
            </a:r>
            <a:r>
              <a:rPr lang="es-ES_tradnl" u="sng" dirty="0"/>
              <a:t> </a:t>
            </a:r>
            <a:r>
              <a:rPr lang="es-ES_tradnl" u="sng" dirty="0" err="1"/>
              <a:t>on</a:t>
            </a:r>
            <a:r>
              <a:rPr lang="es-ES_tradnl" u="sng" dirty="0"/>
              <a:t> </a:t>
            </a:r>
            <a:r>
              <a:rPr lang="es-ES_tradnl" u="sng" dirty="0" err="1" smtClean="0"/>
              <a:t>this</a:t>
            </a:r>
            <a:r>
              <a:rPr lang="es-ES_tradnl" u="sng" dirty="0" smtClean="0"/>
              <a:t> particular </a:t>
            </a:r>
            <a:r>
              <a:rPr lang="es-ES_tradnl" u="sng" dirty="0" err="1" smtClean="0"/>
              <a:t>heatwave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w.r.t</a:t>
            </a:r>
            <a:r>
              <a:rPr lang="es-ES_tradnl" u="sng" dirty="0" smtClean="0"/>
              <a:t>. </a:t>
            </a:r>
            <a:r>
              <a:rPr lang="es-ES_tradnl" u="sng" dirty="0" err="1"/>
              <a:t>y</a:t>
            </a:r>
            <a:r>
              <a:rPr lang="es-ES_tradnl" u="sng" dirty="0" err="1" smtClean="0"/>
              <a:t>ear</a:t>
            </a:r>
            <a:r>
              <a:rPr lang="es-ES_tradnl" u="sng" dirty="0" smtClean="0"/>
              <a:t> 2013:</a:t>
            </a:r>
            <a:endParaRPr lang="es-ES_tradnl" u="sng" dirty="0"/>
          </a:p>
          <a:p>
            <a:pPr marL="449262" lvl="1" indent="0">
              <a:buNone/>
            </a:pPr>
            <a:r>
              <a:rPr lang="es-ES_tradnl" i="1" dirty="0" err="1"/>
              <a:t>The</a:t>
            </a:r>
            <a:r>
              <a:rPr lang="es-ES_tradnl" i="1" dirty="0"/>
              <a:t> </a:t>
            </a:r>
            <a:r>
              <a:rPr lang="es-ES_tradnl" i="1" dirty="0" err="1"/>
              <a:t>Argentinian</a:t>
            </a:r>
            <a:r>
              <a:rPr lang="es-ES_tradnl" i="1" dirty="0"/>
              <a:t> </a:t>
            </a:r>
            <a:r>
              <a:rPr lang="es-ES_tradnl" i="1" dirty="0" err="1"/>
              <a:t>heat</a:t>
            </a:r>
            <a:r>
              <a:rPr lang="es-ES_tradnl" i="1" dirty="0"/>
              <a:t> wave of </a:t>
            </a:r>
            <a:r>
              <a:rPr lang="es-ES_tradnl" i="1" dirty="0" err="1"/>
              <a:t>December</a:t>
            </a:r>
            <a:r>
              <a:rPr lang="es-ES_tradnl" i="1" dirty="0"/>
              <a:t> 2013 </a:t>
            </a:r>
            <a:r>
              <a:rPr lang="es-ES_tradnl" i="1" dirty="0" err="1"/>
              <a:t>was</a:t>
            </a:r>
            <a:r>
              <a:rPr lang="es-ES_tradnl" i="1" dirty="0"/>
              <a:t> </a:t>
            </a:r>
            <a:r>
              <a:rPr lang="es-ES_tradnl" b="1" i="1" dirty="0" err="1">
                <a:solidFill>
                  <a:srgbClr val="FF0000"/>
                </a:solidFill>
              </a:rPr>
              <a:t>likely</a:t>
            </a:r>
            <a:r>
              <a:rPr lang="es-ES_tradnl" b="1" i="1" dirty="0">
                <a:solidFill>
                  <a:srgbClr val="FF0000"/>
                </a:solidFill>
              </a:rPr>
              <a:t> </a:t>
            </a:r>
            <a:r>
              <a:rPr lang="es-ES_tradnl" b="1" i="1" dirty="0" smtClean="0">
                <a:solidFill>
                  <a:srgbClr val="FF0000"/>
                </a:solidFill>
              </a:rPr>
              <a:t>(p=80%) </a:t>
            </a:r>
            <a:r>
              <a:rPr lang="es-ES_tradnl" b="1" i="1" dirty="0" err="1" smtClean="0">
                <a:solidFill>
                  <a:srgbClr val="FF0000"/>
                </a:solidFill>
              </a:rPr>
              <a:t>caused</a:t>
            </a:r>
            <a:r>
              <a:rPr lang="es-ES_tradnl" b="1" i="1" dirty="0" smtClean="0">
                <a:solidFill>
                  <a:srgbClr val="FF0000"/>
                </a:solidFill>
              </a:rPr>
              <a:t> </a:t>
            </a:r>
            <a:r>
              <a:rPr lang="es-ES_tradnl" b="1" i="1" dirty="0">
                <a:solidFill>
                  <a:srgbClr val="FF0000"/>
                </a:solidFill>
              </a:rPr>
              <a:t>in </a:t>
            </a:r>
            <a:r>
              <a:rPr lang="es-ES_tradnl" b="1" i="1" dirty="0" err="1">
                <a:solidFill>
                  <a:srgbClr val="FF0000"/>
                </a:solidFill>
              </a:rPr>
              <a:t>part</a:t>
            </a:r>
            <a:r>
              <a:rPr lang="es-ES_tradnl" b="1" i="1" dirty="0">
                <a:solidFill>
                  <a:srgbClr val="FF0000"/>
                </a:solidFill>
              </a:rPr>
              <a:t> </a:t>
            </a:r>
            <a:r>
              <a:rPr lang="es-ES_tradnl" i="1" dirty="0" err="1"/>
              <a:t>by</a:t>
            </a:r>
            <a:r>
              <a:rPr lang="es-ES_tradnl" i="1" dirty="0"/>
              <a:t> </a:t>
            </a:r>
            <a:r>
              <a:rPr lang="es-ES_tradnl" i="1" dirty="0" err="1"/>
              <a:t>anthropogenic</a:t>
            </a:r>
            <a:r>
              <a:rPr lang="es-ES_tradnl" i="1" dirty="0"/>
              <a:t> </a:t>
            </a:r>
            <a:r>
              <a:rPr lang="es-ES_tradnl" i="1" dirty="0" err="1"/>
              <a:t>forcings</a:t>
            </a:r>
            <a:r>
              <a:rPr lang="es-ES_tradnl" i="1" dirty="0"/>
              <a:t>..</a:t>
            </a:r>
            <a:endParaRPr lang="es-ES_tradnl" i="1" dirty="0" smtClean="0"/>
          </a:p>
          <a:p>
            <a:pPr marL="449262" lvl="1" indent="0">
              <a:buNone/>
            </a:pPr>
            <a:endParaRPr lang="es-ES_tradnl" dirty="0"/>
          </a:p>
          <a:p>
            <a:r>
              <a:rPr lang="es-ES_tradnl" u="sng" dirty="0" err="1"/>
              <a:t>Statement</a:t>
            </a:r>
            <a:r>
              <a:rPr lang="es-ES_tradnl" u="sng" dirty="0"/>
              <a:t> </a:t>
            </a:r>
            <a:r>
              <a:rPr lang="es-ES_tradnl" u="sng" dirty="0" err="1"/>
              <a:t>on</a:t>
            </a:r>
            <a:r>
              <a:rPr lang="es-ES_tradnl" u="sng" dirty="0"/>
              <a:t> </a:t>
            </a:r>
            <a:r>
              <a:rPr lang="es-ES_tradnl" u="sng" dirty="0" err="1" smtClean="0"/>
              <a:t>this</a:t>
            </a:r>
            <a:r>
              <a:rPr lang="es-ES_tradnl" u="sng" dirty="0" smtClean="0"/>
              <a:t> particular </a:t>
            </a:r>
            <a:r>
              <a:rPr lang="es-ES_tradnl" u="sng" dirty="0" err="1"/>
              <a:t>heatwave</a:t>
            </a:r>
            <a:r>
              <a:rPr lang="es-ES_tradnl" u="sng" dirty="0"/>
              <a:t> </a:t>
            </a:r>
            <a:r>
              <a:rPr lang="es-ES_tradnl" u="sng" dirty="0" err="1" smtClean="0"/>
              <a:t>w.r.t</a:t>
            </a:r>
            <a:r>
              <a:rPr lang="es-ES_tradnl" u="sng" dirty="0" smtClean="0"/>
              <a:t>. </a:t>
            </a:r>
            <a:r>
              <a:rPr lang="es-ES_tradnl" u="sng" dirty="0" err="1" smtClean="0"/>
              <a:t>the</a:t>
            </a:r>
            <a:r>
              <a:rPr lang="es-ES_tradnl" u="sng" dirty="0" smtClean="0"/>
              <a:t> instrumental </a:t>
            </a:r>
            <a:r>
              <a:rPr lang="es-ES_tradnl" u="sng" dirty="0" err="1" smtClean="0"/>
              <a:t>period</a:t>
            </a:r>
            <a:r>
              <a:rPr lang="es-ES_tradnl" u="sng" dirty="0" smtClean="0"/>
              <a:t>:</a:t>
            </a:r>
            <a:endParaRPr lang="es-ES_tradnl" u="sng" dirty="0"/>
          </a:p>
          <a:p>
            <a:pPr marL="449262" lvl="1" indent="0">
              <a:buNone/>
            </a:pPr>
            <a:r>
              <a:rPr lang="es-ES_tradnl" i="1" dirty="0" err="1"/>
              <a:t>It</a:t>
            </a:r>
            <a:r>
              <a:rPr lang="es-ES_tradnl" i="1" dirty="0"/>
              <a:t> </a:t>
            </a:r>
            <a:r>
              <a:rPr lang="es-ES_tradnl" i="1" dirty="0" err="1"/>
              <a:t>is</a:t>
            </a:r>
            <a:r>
              <a:rPr lang="es-ES_tradnl" i="1" dirty="0"/>
              <a:t> </a:t>
            </a:r>
            <a:r>
              <a:rPr lang="es-ES_tradnl" b="1" i="1" dirty="0" err="1" smtClean="0">
                <a:solidFill>
                  <a:srgbClr val="FF0000"/>
                </a:solidFill>
              </a:rPr>
              <a:t>likely</a:t>
            </a:r>
            <a:r>
              <a:rPr lang="es-ES_tradnl" b="1" i="1" dirty="0" smtClean="0">
                <a:solidFill>
                  <a:srgbClr val="FF0000"/>
                </a:solidFill>
              </a:rPr>
              <a:t> </a:t>
            </a:r>
            <a:r>
              <a:rPr lang="es-ES_tradnl" b="1" i="1" dirty="0">
                <a:solidFill>
                  <a:srgbClr val="FF0000"/>
                </a:solidFill>
              </a:rPr>
              <a:t>(p=</a:t>
            </a:r>
            <a:r>
              <a:rPr lang="es-ES_tradnl" b="1" i="1" dirty="0" smtClean="0">
                <a:solidFill>
                  <a:srgbClr val="FF0000"/>
                </a:solidFill>
              </a:rPr>
              <a:t>88%</a:t>
            </a:r>
            <a:r>
              <a:rPr lang="es-ES_tradnl" b="1" i="1" dirty="0">
                <a:solidFill>
                  <a:srgbClr val="FF0000"/>
                </a:solidFill>
              </a:rPr>
              <a:t>) </a:t>
            </a:r>
            <a:r>
              <a:rPr lang="es-ES_tradnl" i="1" dirty="0" err="1"/>
              <a:t>that</a:t>
            </a:r>
            <a:r>
              <a:rPr lang="es-ES_tradnl" i="1" dirty="0"/>
              <a:t> </a:t>
            </a:r>
            <a:r>
              <a:rPr lang="es-ES_tradnl" i="1" dirty="0" err="1"/>
              <a:t>anthropogenic</a:t>
            </a:r>
            <a:r>
              <a:rPr lang="es-ES_tradnl" i="1" dirty="0"/>
              <a:t> </a:t>
            </a:r>
            <a:r>
              <a:rPr lang="es-ES_tradnl" i="1" dirty="0" err="1"/>
              <a:t>forcing</a:t>
            </a:r>
            <a:r>
              <a:rPr lang="es-ES_tradnl" i="1" dirty="0"/>
              <a:t> </a:t>
            </a:r>
            <a:r>
              <a:rPr lang="es-ES_tradnl" b="1" i="1" dirty="0" err="1" smtClean="0">
                <a:solidFill>
                  <a:srgbClr val="FF0000"/>
                </a:solidFill>
              </a:rPr>
              <a:t>is</a:t>
            </a:r>
            <a:r>
              <a:rPr lang="es-ES_tradnl" b="1" i="1" dirty="0" smtClean="0">
                <a:solidFill>
                  <a:srgbClr val="FF0000"/>
                </a:solidFill>
              </a:rPr>
              <a:t> </a:t>
            </a:r>
            <a:r>
              <a:rPr lang="es-ES_tradnl" b="1" i="1" dirty="0" err="1" smtClean="0">
                <a:solidFill>
                  <a:srgbClr val="FF0000"/>
                </a:solidFill>
              </a:rPr>
              <a:t>the</a:t>
            </a:r>
            <a:r>
              <a:rPr lang="es-ES_tradnl" b="1" i="1" dirty="0" smtClean="0">
                <a:solidFill>
                  <a:srgbClr val="FF0000"/>
                </a:solidFill>
              </a:rPr>
              <a:t> </a:t>
            </a:r>
            <a:r>
              <a:rPr lang="es-ES_tradnl" b="1" i="1" dirty="0" err="1" smtClean="0">
                <a:solidFill>
                  <a:srgbClr val="FF0000"/>
                </a:solidFill>
              </a:rPr>
              <a:t>main</a:t>
            </a:r>
            <a:r>
              <a:rPr lang="es-ES_tradnl" b="1" i="1" dirty="0" smtClean="0">
                <a:solidFill>
                  <a:srgbClr val="FF0000"/>
                </a:solidFill>
              </a:rPr>
              <a:t> cause </a:t>
            </a:r>
            <a:r>
              <a:rPr lang="es-ES_tradnl" i="1" dirty="0"/>
              <a:t>of </a:t>
            </a:r>
            <a:r>
              <a:rPr lang="es-ES_tradnl" i="1" dirty="0" err="1"/>
              <a:t>the</a:t>
            </a:r>
            <a:r>
              <a:rPr lang="es-ES_tradnl" i="1" dirty="0"/>
              <a:t> </a:t>
            </a:r>
            <a:r>
              <a:rPr lang="es-ES_tradnl" i="1" dirty="0" err="1" smtClean="0"/>
              <a:t>Argentinian</a:t>
            </a:r>
            <a:r>
              <a:rPr lang="es-ES_tradnl" i="1" dirty="0" smtClean="0"/>
              <a:t> </a:t>
            </a:r>
            <a:r>
              <a:rPr lang="es-ES_tradnl" i="1" dirty="0" err="1"/>
              <a:t>heatwave</a:t>
            </a:r>
            <a:r>
              <a:rPr lang="es-ES_tradnl" i="1" dirty="0"/>
              <a:t> of </a:t>
            </a:r>
            <a:r>
              <a:rPr lang="es-ES_tradnl" i="1" dirty="0" smtClean="0"/>
              <a:t>2013 </a:t>
            </a:r>
            <a:r>
              <a:rPr lang="es-ES_tradnl" i="1" dirty="0" err="1" smtClean="0"/>
              <a:t>occurring</a:t>
            </a:r>
            <a:r>
              <a:rPr lang="es-ES_tradnl" i="1" dirty="0" smtClean="0"/>
              <a:t> at </a:t>
            </a:r>
            <a:r>
              <a:rPr lang="es-ES_tradnl" i="1" dirty="0" err="1" smtClean="0"/>
              <a:t>least</a:t>
            </a:r>
            <a:r>
              <a:rPr lang="es-ES_tradnl" i="1" dirty="0" smtClean="0"/>
              <a:t> once </a:t>
            </a:r>
            <a:r>
              <a:rPr lang="es-ES_tradnl" i="1" dirty="0" err="1" smtClean="0"/>
              <a:t>over</a:t>
            </a:r>
            <a:r>
              <a:rPr lang="es-ES_tradnl" i="1" dirty="0" smtClean="0"/>
              <a:t> </a:t>
            </a:r>
            <a:r>
              <a:rPr lang="es-ES_tradnl" i="1" dirty="0" err="1"/>
              <a:t>the</a:t>
            </a:r>
            <a:r>
              <a:rPr lang="es-ES_tradnl" i="1" dirty="0"/>
              <a:t> instrumental </a:t>
            </a:r>
            <a:r>
              <a:rPr lang="es-ES_tradnl" i="1" dirty="0" err="1"/>
              <a:t>period</a:t>
            </a:r>
            <a:r>
              <a:rPr lang="es-ES_tradnl" i="1" dirty="0" smtClean="0"/>
              <a:t>. </a:t>
            </a:r>
          </a:p>
          <a:p>
            <a:pPr marL="449262" lvl="1" indent="0">
              <a:buNone/>
            </a:pPr>
            <a:endParaRPr lang="es-ES_tradnl" dirty="0"/>
          </a:p>
          <a:p>
            <a:r>
              <a:rPr lang="es-ES_tradnl" u="sng" dirty="0" err="1"/>
              <a:t>Statement</a:t>
            </a:r>
            <a:r>
              <a:rPr lang="es-ES_tradnl" u="sng" dirty="0"/>
              <a:t> </a:t>
            </a:r>
            <a:r>
              <a:rPr lang="es-ES_tradnl" u="sng" dirty="0" err="1" smtClean="0"/>
              <a:t>on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the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increase</a:t>
            </a:r>
            <a:r>
              <a:rPr lang="es-ES_tradnl" u="sng" dirty="0" smtClean="0"/>
              <a:t> in </a:t>
            </a:r>
            <a:r>
              <a:rPr lang="es-ES_tradnl" u="sng" dirty="0" err="1" smtClean="0"/>
              <a:t>the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frequency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heatwaves</a:t>
            </a:r>
            <a:r>
              <a:rPr lang="es-ES_tradnl" u="sng" dirty="0" smtClean="0"/>
              <a:t>:</a:t>
            </a:r>
            <a:endParaRPr lang="es-ES_tradnl" u="sng" dirty="0"/>
          </a:p>
          <a:p>
            <a:pPr marL="449262" lvl="1" indent="0">
              <a:buNone/>
            </a:pPr>
            <a:r>
              <a:rPr lang="es-ES_tradnl" i="1" dirty="0" err="1" smtClean="0"/>
              <a:t>It</a:t>
            </a:r>
            <a:r>
              <a:rPr lang="es-ES_tradnl" i="1" dirty="0" smtClean="0"/>
              <a:t> </a:t>
            </a:r>
            <a:r>
              <a:rPr lang="es-ES_tradnl" i="1" dirty="0" err="1" smtClean="0"/>
              <a:t>is</a:t>
            </a:r>
            <a:r>
              <a:rPr lang="es-ES_tradnl" i="1" dirty="0" smtClean="0"/>
              <a:t> </a:t>
            </a:r>
            <a:r>
              <a:rPr lang="es-ES_tradnl" b="1" i="1" dirty="0" err="1" smtClean="0">
                <a:solidFill>
                  <a:srgbClr val="FF0000"/>
                </a:solidFill>
              </a:rPr>
              <a:t>extremely</a:t>
            </a:r>
            <a:r>
              <a:rPr lang="es-ES_tradnl" b="1" i="1" dirty="0" smtClean="0">
                <a:solidFill>
                  <a:srgbClr val="FF0000"/>
                </a:solidFill>
              </a:rPr>
              <a:t> </a:t>
            </a:r>
            <a:r>
              <a:rPr lang="es-ES_tradnl" b="1" i="1" dirty="0" err="1" smtClean="0">
                <a:solidFill>
                  <a:srgbClr val="FF0000"/>
                </a:solidFill>
              </a:rPr>
              <a:t>likely</a:t>
            </a:r>
            <a:r>
              <a:rPr lang="es-ES_tradnl" b="1" i="1" dirty="0" smtClean="0">
                <a:solidFill>
                  <a:srgbClr val="FF0000"/>
                </a:solidFill>
              </a:rPr>
              <a:t> (p=97%) </a:t>
            </a:r>
            <a:r>
              <a:rPr lang="es-ES_tradnl" i="1" dirty="0" err="1" smtClean="0"/>
              <a:t>that</a:t>
            </a:r>
            <a:r>
              <a:rPr lang="es-ES_tradnl" i="1" dirty="0" smtClean="0"/>
              <a:t> GHG </a:t>
            </a:r>
            <a:r>
              <a:rPr lang="es-ES_tradnl" b="1" i="1" dirty="0" err="1" smtClean="0">
                <a:solidFill>
                  <a:srgbClr val="FF0000"/>
                </a:solidFill>
              </a:rPr>
              <a:t>is</a:t>
            </a:r>
            <a:r>
              <a:rPr lang="es-ES_tradnl" b="1" i="1" dirty="0" smtClean="0">
                <a:solidFill>
                  <a:srgbClr val="FF0000"/>
                </a:solidFill>
              </a:rPr>
              <a:t> </a:t>
            </a:r>
            <a:r>
              <a:rPr lang="es-ES_tradnl" b="1" i="1" dirty="0" err="1" smtClean="0">
                <a:solidFill>
                  <a:srgbClr val="FF0000"/>
                </a:solidFill>
              </a:rPr>
              <a:t>the</a:t>
            </a:r>
            <a:r>
              <a:rPr lang="es-ES_tradnl" b="1" i="1" dirty="0" smtClean="0">
                <a:solidFill>
                  <a:srgbClr val="FF0000"/>
                </a:solidFill>
              </a:rPr>
              <a:t> </a:t>
            </a:r>
            <a:r>
              <a:rPr lang="es-ES_tradnl" b="1" i="1" dirty="0" err="1" smtClean="0">
                <a:solidFill>
                  <a:srgbClr val="FF0000"/>
                </a:solidFill>
              </a:rPr>
              <a:t>main</a:t>
            </a:r>
            <a:r>
              <a:rPr lang="es-ES_tradnl" b="1" i="1" dirty="0" smtClean="0">
                <a:solidFill>
                  <a:srgbClr val="FF0000"/>
                </a:solidFill>
              </a:rPr>
              <a:t> cause </a:t>
            </a:r>
            <a:r>
              <a:rPr lang="es-ES_tradnl" i="1" dirty="0" smtClean="0"/>
              <a:t>of </a:t>
            </a:r>
            <a:r>
              <a:rPr lang="es-ES_tradnl" i="1" dirty="0" err="1" smtClean="0"/>
              <a:t>the</a:t>
            </a:r>
            <a:r>
              <a:rPr lang="es-ES_tradnl" i="1" dirty="0" smtClean="0"/>
              <a:t> </a:t>
            </a:r>
            <a:r>
              <a:rPr lang="es-ES_tradnl" i="1" dirty="0" err="1" smtClean="0"/>
              <a:t>increase</a:t>
            </a:r>
            <a:r>
              <a:rPr lang="es-ES_tradnl" i="1" dirty="0" smtClean="0"/>
              <a:t> in </a:t>
            </a:r>
            <a:r>
              <a:rPr lang="es-ES_tradnl" i="1" dirty="0" err="1" smtClean="0"/>
              <a:t>the</a:t>
            </a:r>
            <a:r>
              <a:rPr lang="es-ES_tradnl" i="1" dirty="0" smtClean="0"/>
              <a:t> </a:t>
            </a:r>
            <a:r>
              <a:rPr lang="es-ES_tradnl" i="1" dirty="0" err="1" smtClean="0"/>
              <a:t>frequency</a:t>
            </a:r>
            <a:r>
              <a:rPr lang="es-ES_tradnl" i="1" dirty="0" smtClean="0"/>
              <a:t> of </a:t>
            </a:r>
            <a:r>
              <a:rPr lang="es-ES_tradnl" i="1" dirty="0" err="1" smtClean="0"/>
              <a:t>heatwaves</a:t>
            </a:r>
            <a:r>
              <a:rPr lang="es-ES_tradnl" i="1" dirty="0" smtClean="0"/>
              <a:t> </a:t>
            </a:r>
            <a:r>
              <a:rPr lang="es-ES_tradnl" i="1" dirty="0" err="1" smtClean="0"/>
              <a:t>over</a:t>
            </a:r>
            <a:r>
              <a:rPr lang="es-ES_tradnl" i="1" dirty="0" smtClean="0"/>
              <a:t> central </a:t>
            </a:r>
            <a:r>
              <a:rPr lang="es-ES_tradnl" i="1" dirty="0"/>
              <a:t>Argentina </a:t>
            </a:r>
            <a:r>
              <a:rPr lang="es-ES_tradnl" i="1" dirty="0" err="1"/>
              <a:t>observed</a:t>
            </a:r>
            <a:r>
              <a:rPr lang="es-ES_tradnl" i="1" dirty="0"/>
              <a:t> </a:t>
            </a:r>
            <a:r>
              <a:rPr lang="es-ES_tradnl" i="1" dirty="0" err="1" smtClean="0"/>
              <a:t>during</a:t>
            </a:r>
            <a:r>
              <a:rPr lang="es-ES_tradnl" i="1" dirty="0" smtClean="0"/>
              <a:t> </a:t>
            </a:r>
            <a:r>
              <a:rPr lang="es-ES_tradnl" i="1" dirty="0" err="1" smtClean="0"/>
              <a:t>the</a:t>
            </a:r>
            <a:r>
              <a:rPr lang="es-ES_tradnl" i="1" dirty="0" smtClean="0"/>
              <a:t> </a:t>
            </a:r>
            <a:r>
              <a:rPr lang="es-ES_tradnl" i="1" dirty="0"/>
              <a:t>instrumental </a:t>
            </a:r>
            <a:r>
              <a:rPr lang="es-ES_tradnl" i="1" dirty="0" err="1"/>
              <a:t>period</a:t>
            </a:r>
            <a:r>
              <a:rPr lang="es-ES_tradnl" i="1" dirty="0"/>
              <a:t>. </a:t>
            </a:r>
            <a:endParaRPr lang="es-ES_tradnl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798779"/>
              </p:ext>
            </p:extLst>
          </p:nvPr>
        </p:nvGraphicFramePr>
        <p:xfrm>
          <a:off x="7308304" y="1052736"/>
          <a:ext cx="1656186" cy="5112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062"/>
                <a:gridCol w="552062"/>
                <a:gridCol w="552062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PN</a:t>
                      </a:r>
                      <a:endParaRPr lang="es-ES_tradnl" sz="14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PS</a:t>
                      </a:r>
                      <a:endParaRPr lang="es-ES_tradnl" sz="14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PNS</a:t>
                      </a:r>
                      <a:endParaRPr lang="es-ES_tradnl" sz="14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high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low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low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high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high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high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veryhigh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veryhigh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i="1" dirty="0" err="1" smtClean="0"/>
                        <a:t>veryhigh</a:t>
                      </a:r>
                      <a:endParaRPr lang="es-ES_tradnl" sz="1400" i="1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33132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Defining</a:t>
            </a:r>
            <a:r>
              <a:rPr lang="fr-FR" dirty="0" smtClean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– how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works</a:t>
            </a:r>
            <a:endParaRPr lang="es-ES_tradnl" dirty="0"/>
          </a:p>
        </p:txBody>
      </p:sp>
      <p:sp>
        <p:nvSpPr>
          <p:cNvPr id="23" name="Marcador de contenido 2"/>
          <p:cNvSpPr>
            <a:spLocks noGrp="1"/>
          </p:cNvSpPr>
          <p:nvPr>
            <p:ph idx="1"/>
          </p:nvPr>
        </p:nvSpPr>
        <p:spPr>
          <a:xfrm>
            <a:off x="2483768" y="5085184"/>
            <a:ext cx="4983088" cy="1584176"/>
          </a:xfrm>
        </p:spPr>
        <p:txBody>
          <a:bodyPr/>
          <a:lstStyle/>
          <a:p>
            <a:r>
              <a:rPr lang="es-ES_tradnl" dirty="0" err="1" smtClean="0"/>
              <a:t>Assumptions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/>
              <a:t>s</a:t>
            </a:r>
            <a:r>
              <a:rPr lang="es-ES_tradnl" dirty="0" err="1" smtClean="0"/>
              <a:t>witch</a:t>
            </a:r>
            <a:r>
              <a:rPr lang="es-ES_tradnl" dirty="0" smtClean="0"/>
              <a:t> X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proba p.</a:t>
            </a:r>
          </a:p>
          <a:p>
            <a:pPr lvl="1"/>
            <a:r>
              <a:rPr lang="es-ES_tradnl" dirty="0" err="1"/>
              <a:t>o</a:t>
            </a:r>
            <a:r>
              <a:rPr lang="es-ES_tradnl" dirty="0" err="1" smtClean="0"/>
              <a:t>ther</a:t>
            </a:r>
            <a:r>
              <a:rPr lang="es-ES_tradnl" dirty="0" smtClean="0"/>
              <a:t> </a:t>
            </a:r>
            <a:r>
              <a:rPr lang="es-ES_tradnl" dirty="0" err="1" smtClean="0"/>
              <a:t>switch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proba q.</a:t>
            </a:r>
          </a:p>
          <a:p>
            <a:pPr lvl="1"/>
            <a:r>
              <a:rPr lang="es-ES_tradnl" dirty="0" err="1"/>
              <a:t>s</a:t>
            </a:r>
            <a:r>
              <a:rPr lang="es-ES_tradnl" dirty="0" err="1" smtClean="0"/>
              <a:t>witches</a:t>
            </a:r>
            <a:r>
              <a:rPr lang="es-ES_tradnl" dirty="0" smtClean="0"/>
              <a:t> are </a:t>
            </a:r>
            <a:r>
              <a:rPr lang="es-ES_tradnl" dirty="0" err="1" smtClean="0"/>
              <a:t>independent</a:t>
            </a:r>
            <a:r>
              <a:rPr lang="es-ES_tradnl" dirty="0" smtClean="0"/>
              <a:t>.</a:t>
            </a:r>
          </a:p>
          <a:p>
            <a:pPr lvl="1"/>
            <a:endParaRPr lang="es-ES_tradnl" dirty="0"/>
          </a:p>
        </p:txBody>
      </p:sp>
      <p:sp>
        <p:nvSpPr>
          <p:cNvPr id="13" name="Flecha derecha 12"/>
          <p:cNvSpPr/>
          <p:nvPr/>
        </p:nvSpPr>
        <p:spPr bwMode="auto">
          <a:xfrm>
            <a:off x="1619672" y="5013176"/>
            <a:ext cx="720080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908720"/>
            <a:ext cx="3159110" cy="3712220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 bwMode="auto">
          <a:xfrm>
            <a:off x="3491880" y="2132856"/>
            <a:ext cx="3096344" cy="0"/>
          </a:xfrm>
          <a:prstGeom prst="straightConnector1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CuadroTexto 4"/>
          <p:cNvSpPr txBox="1"/>
          <p:nvPr/>
        </p:nvSpPr>
        <p:spPr>
          <a:xfrm>
            <a:off x="6574179" y="1916832"/>
            <a:ext cx="207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rgbClr val="FF0000"/>
                </a:solidFill>
              </a:rPr>
              <a:t>ON </a:t>
            </a:r>
            <a:r>
              <a:rPr lang="es-ES_tradnl" sz="2000" dirty="0" err="1" smtClean="0">
                <a:solidFill>
                  <a:srgbClr val="FF0000"/>
                </a:solidFill>
              </a:rPr>
              <a:t>with</a:t>
            </a:r>
            <a:r>
              <a:rPr lang="es-ES_tradnl" sz="2000" dirty="0" smtClean="0">
                <a:solidFill>
                  <a:srgbClr val="FF0000"/>
                </a:solidFill>
              </a:rPr>
              <a:t> proba q</a:t>
            </a:r>
            <a:endParaRPr lang="es-ES_tradnl" sz="2000" dirty="0">
              <a:solidFill>
                <a:srgbClr val="FF0000"/>
              </a:solidFill>
            </a:endParaRPr>
          </a:p>
        </p:txBody>
      </p:sp>
      <p:cxnSp>
        <p:nvCxnSpPr>
          <p:cNvPr id="26" name="Conector recto de flecha 25"/>
          <p:cNvCxnSpPr/>
          <p:nvPr/>
        </p:nvCxnSpPr>
        <p:spPr bwMode="auto">
          <a:xfrm>
            <a:off x="3491880" y="3316922"/>
            <a:ext cx="3096344" cy="0"/>
          </a:xfrm>
          <a:prstGeom prst="straightConnector1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CuadroTexto 26"/>
          <p:cNvSpPr txBox="1"/>
          <p:nvPr/>
        </p:nvSpPr>
        <p:spPr>
          <a:xfrm>
            <a:off x="6574179" y="3100898"/>
            <a:ext cx="207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rgbClr val="FF0000"/>
                </a:solidFill>
              </a:rPr>
              <a:t>ON </a:t>
            </a:r>
            <a:r>
              <a:rPr lang="es-ES_tradnl" sz="2000" dirty="0" err="1" smtClean="0">
                <a:solidFill>
                  <a:srgbClr val="FF0000"/>
                </a:solidFill>
              </a:rPr>
              <a:t>with</a:t>
            </a:r>
            <a:r>
              <a:rPr lang="es-ES_tradnl" sz="2000" dirty="0" smtClean="0">
                <a:solidFill>
                  <a:srgbClr val="FF0000"/>
                </a:solidFill>
              </a:rPr>
              <a:t> proba p</a:t>
            </a:r>
            <a:endParaRPr lang="es-ES_tradnl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5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</a:t>
            </a:r>
            <a:r>
              <a:rPr lang="fr-FR" dirty="0"/>
              <a:t>– 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40768"/>
            <a:ext cx="1709199" cy="26914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768"/>
            <a:ext cx="1709199" cy="26914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340768"/>
            <a:ext cx="1709199" cy="26914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1709199" cy="26914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6197" y="4293096"/>
            <a:ext cx="120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</a:t>
            </a:r>
            <a:r>
              <a:rPr lang="es-ES_tradnl" dirty="0" err="1" smtClean="0"/>
              <a:t>pq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54667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p(1-q)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76056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(1-p)q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63001" y="4293096"/>
            <a:ext cx="180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(1-p)(1-q)</a:t>
            </a:r>
            <a:endParaRPr lang="es-ES_tradnl" dirty="0"/>
          </a:p>
        </p:txBody>
      </p:sp>
      <p:sp>
        <p:nvSpPr>
          <p:cNvPr id="24" name="CuadroTexto 23"/>
          <p:cNvSpPr txBox="1"/>
          <p:nvPr/>
        </p:nvSpPr>
        <p:spPr>
          <a:xfrm>
            <a:off x="2555776" y="796642"/>
            <a:ext cx="370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All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possible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states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world</a:t>
            </a:r>
            <a:endParaRPr lang="es-ES_tradnl" sz="2000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5151931"/>
            <a:ext cx="4752528" cy="43730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714743"/>
            <a:ext cx="4896544" cy="4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4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</a:t>
            </a:r>
            <a:r>
              <a:rPr lang="fr-FR" dirty="0"/>
              <a:t>– 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40768"/>
            <a:ext cx="1709199" cy="26914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768"/>
            <a:ext cx="1709199" cy="26914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340768"/>
            <a:ext cx="1709199" cy="26914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1709199" cy="26914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6197" y="4293096"/>
            <a:ext cx="120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</a:t>
            </a:r>
            <a:r>
              <a:rPr lang="es-ES_tradnl" dirty="0" err="1" smtClean="0"/>
              <a:t>pq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54667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p(1-q)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76056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(1-p)q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63001" y="4293096"/>
            <a:ext cx="180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(1-p)(1-q)</a:t>
            </a:r>
            <a:endParaRPr lang="es-ES_tradnl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5013176"/>
            <a:ext cx="4896544" cy="45056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2411760" y="1268760"/>
            <a:ext cx="6732240" cy="331236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770369" y="836712"/>
            <a:ext cx="2369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States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satisfying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endParaRPr lang="es-ES_tradnl" sz="20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471" y="900708"/>
            <a:ext cx="1787681" cy="36805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 bwMode="auto">
          <a:xfrm>
            <a:off x="1187624" y="764704"/>
            <a:ext cx="576064" cy="562630"/>
          </a:xfrm>
          <a:prstGeom prst="ellipse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ＭＳ Ｐゴシック" charset="0"/>
              </a:rPr>
              <a:t>1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76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</a:t>
            </a:r>
            <a:r>
              <a:rPr lang="fr-FR" dirty="0"/>
              <a:t>– 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40768"/>
            <a:ext cx="1709199" cy="26914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768"/>
            <a:ext cx="1709199" cy="26914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340768"/>
            <a:ext cx="1709199" cy="26914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6197" y="4293096"/>
            <a:ext cx="120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</a:t>
            </a:r>
            <a:r>
              <a:rPr lang="es-ES_tradnl" dirty="0" err="1" smtClean="0"/>
              <a:t>pq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54667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p(1-q)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76056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(1-p)q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63001" y="4293096"/>
            <a:ext cx="180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(1-p)(1-q)</a:t>
            </a:r>
            <a:endParaRPr lang="es-ES_tradnl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5013176"/>
            <a:ext cx="4896544" cy="45056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2411760" y="1268760"/>
            <a:ext cx="6732240" cy="331236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 dirty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0768"/>
            <a:ext cx="1709199" cy="269140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471" y="828700"/>
            <a:ext cx="1787681" cy="368052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770369" y="796642"/>
            <a:ext cx="2369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States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satisfying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endParaRPr lang="es-ES_tradnl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128473" y="2420888"/>
            <a:ext cx="152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/>
              <a:t>i</a:t>
            </a:r>
            <a:r>
              <a:rPr lang="es-ES_tradnl" sz="2000" dirty="0" err="1" smtClean="0"/>
              <a:t>ntervention</a:t>
            </a:r>
            <a:endParaRPr lang="es-ES_tradnl" sz="2000" dirty="0"/>
          </a:p>
        </p:txBody>
      </p:sp>
      <p:cxnSp>
        <p:nvCxnSpPr>
          <p:cNvPr id="6" name="Conector recto de flecha 5"/>
          <p:cNvCxnSpPr/>
          <p:nvPr/>
        </p:nvCxnSpPr>
        <p:spPr bwMode="auto">
          <a:xfrm flipH="1">
            <a:off x="683568" y="2708920"/>
            <a:ext cx="144016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Elipse 17"/>
          <p:cNvSpPr/>
          <p:nvPr/>
        </p:nvSpPr>
        <p:spPr bwMode="auto">
          <a:xfrm>
            <a:off x="1619672" y="2348880"/>
            <a:ext cx="576064" cy="562630"/>
          </a:xfrm>
          <a:prstGeom prst="ellipse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ＭＳ Ｐゴシック" charset="0"/>
              </a:rPr>
              <a:t>2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– </a:t>
            </a:r>
            <a:r>
              <a:rPr lang="fr-FR" dirty="0"/>
              <a:t>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40768"/>
            <a:ext cx="1709199" cy="26914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768"/>
            <a:ext cx="1709199" cy="26914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340768"/>
            <a:ext cx="1709199" cy="26914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6197" y="4293096"/>
            <a:ext cx="120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</a:t>
            </a:r>
            <a:r>
              <a:rPr lang="es-ES_tradnl" dirty="0" err="1" smtClean="0"/>
              <a:t>pq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54667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p(1-q)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76056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(1-p)q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63001" y="4293096"/>
            <a:ext cx="180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(1-p)(1-q)</a:t>
            </a:r>
            <a:endParaRPr lang="es-ES_tradnl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5013176"/>
            <a:ext cx="4896544" cy="45056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2411760" y="1268760"/>
            <a:ext cx="6732240" cy="331236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0768"/>
            <a:ext cx="1709199" cy="269140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1907704" y="5733256"/>
            <a:ext cx="120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latin typeface="Times"/>
                <a:cs typeface="Times"/>
              </a:rPr>
              <a:t>PN = 1</a:t>
            </a:r>
            <a:endParaRPr lang="es-ES_tradnl" sz="2800" dirty="0">
              <a:latin typeface="Times"/>
              <a:cs typeface="Times"/>
            </a:endParaRPr>
          </a:p>
        </p:txBody>
      </p:sp>
      <p:sp>
        <p:nvSpPr>
          <p:cNvPr id="26" name="Flecha derecha 25"/>
          <p:cNvSpPr/>
          <p:nvPr/>
        </p:nvSpPr>
        <p:spPr bwMode="auto">
          <a:xfrm>
            <a:off x="1043608" y="5733256"/>
            <a:ext cx="720080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471" y="828700"/>
            <a:ext cx="1787681" cy="36805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770369" y="796642"/>
            <a:ext cx="2369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States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satisfying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endParaRPr lang="es-ES_tradnl" sz="2000" dirty="0"/>
          </a:p>
        </p:txBody>
      </p:sp>
      <p:sp>
        <p:nvSpPr>
          <p:cNvPr id="17" name="Elipse 16"/>
          <p:cNvSpPr/>
          <p:nvPr/>
        </p:nvSpPr>
        <p:spPr bwMode="auto">
          <a:xfrm>
            <a:off x="179512" y="5733256"/>
            <a:ext cx="576064" cy="562630"/>
          </a:xfrm>
          <a:prstGeom prst="ellipse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ＭＳ Ｐゴシック" charset="0"/>
              </a:rPr>
              <a:t>3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1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99402"/>
            <a:ext cx="2736304" cy="206513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Process</a:t>
            </a:r>
            <a:r>
              <a:rPr lang="es-ES_tradnl" dirty="0" err="1"/>
              <a:t>-based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 smtClean="0"/>
              <a:t>evaluation</a:t>
            </a:r>
            <a:r>
              <a:rPr lang="es-ES_tradnl" dirty="0" smtClean="0"/>
              <a:t>: </a:t>
            </a:r>
            <a:r>
              <a:rPr lang="es-ES_tradnl" dirty="0" err="1" smtClean="0"/>
              <a:t>challenges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Reanalysis</a:t>
            </a:r>
            <a:r>
              <a:rPr lang="es-ES_tradnl" dirty="0" smtClean="0"/>
              <a:t> </a:t>
            </a:r>
            <a:r>
              <a:rPr lang="es-ES_tradnl" dirty="0" err="1" smtClean="0"/>
              <a:t>addresses</a:t>
            </a:r>
            <a:r>
              <a:rPr lang="es-ES_tradnl" dirty="0" smtClean="0"/>
              <a:t> </a:t>
            </a:r>
            <a:r>
              <a:rPr lang="es-ES_tradnl" dirty="0" err="1" smtClean="0"/>
              <a:t>some</a:t>
            </a:r>
            <a:r>
              <a:rPr lang="es-ES_tradnl" dirty="0" smtClean="0"/>
              <a:t> of </a:t>
            </a:r>
            <a:r>
              <a:rPr lang="es-ES_tradnl" dirty="0" err="1" smtClean="0"/>
              <a:t>theses</a:t>
            </a:r>
            <a:r>
              <a:rPr lang="es-ES_tradnl" dirty="0" smtClean="0"/>
              <a:t> </a:t>
            </a:r>
            <a:r>
              <a:rPr lang="es-ES_tradnl" dirty="0" err="1" smtClean="0"/>
              <a:t>issues</a:t>
            </a:r>
            <a:r>
              <a:rPr lang="es-ES_tradnl" dirty="0" smtClean="0"/>
              <a:t> </a:t>
            </a:r>
            <a:r>
              <a:rPr lang="es-ES_tradnl" dirty="0" err="1" smtClean="0"/>
              <a:t>but</a:t>
            </a:r>
            <a:r>
              <a:rPr lang="es-ES_tradnl" dirty="0" smtClean="0"/>
              <a:t> are </a:t>
            </a:r>
            <a:r>
              <a:rPr lang="es-ES_tradnl" dirty="0" err="1" smtClean="0"/>
              <a:t>model-based</a:t>
            </a:r>
            <a:r>
              <a:rPr lang="es-ES_tradnl" dirty="0"/>
              <a:t> </a:t>
            </a:r>
            <a:r>
              <a:rPr lang="es-ES_tradnl" dirty="0" smtClean="0"/>
              <a:t>=&gt; do </a:t>
            </a:r>
            <a:r>
              <a:rPr lang="es-ES_tradnl" dirty="0" err="1" smtClean="0"/>
              <a:t>not</a:t>
            </a:r>
            <a:r>
              <a:rPr lang="es-ES_tradnl" dirty="0" smtClean="0"/>
              <a:t> </a:t>
            </a:r>
            <a:r>
              <a:rPr lang="es-ES_tradnl" dirty="0" err="1" smtClean="0"/>
              <a:t>provide</a:t>
            </a:r>
            <a:r>
              <a:rPr lang="es-ES_tradnl" dirty="0" smtClean="0"/>
              <a:t> a </a:t>
            </a:r>
            <a:r>
              <a:rPr lang="es-ES_tradnl" dirty="0" err="1" smtClean="0"/>
              <a:t>clean</a:t>
            </a:r>
            <a:r>
              <a:rPr lang="es-ES_tradnl" dirty="0" smtClean="0"/>
              <a:t> </a:t>
            </a:r>
            <a:r>
              <a:rPr lang="es-ES_tradnl" dirty="0" err="1" smtClean="0"/>
              <a:t>read</a:t>
            </a:r>
            <a:r>
              <a:rPr lang="es-ES_tradnl" dirty="0" smtClean="0"/>
              <a:t>.  </a:t>
            </a:r>
            <a:endParaRPr lang="es-ES_tradnl" dirty="0"/>
          </a:p>
          <a:p>
            <a:endParaRPr lang="es-ES_tradnl" dirty="0"/>
          </a:p>
        </p:txBody>
      </p:sp>
      <p:sp>
        <p:nvSpPr>
          <p:cNvPr id="4" name="Cilindro 3"/>
          <p:cNvSpPr/>
          <p:nvPr/>
        </p:nvSpPr>
        <p:spPr bwMode="auto">
          <a:xfrm>
            <a:off x="5222476" y="5733256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5" name="Cilindro 4"/>
          <p:cNvSpPr/>
          <p:nvPr/>
        </p:nvSpPr>
        <p:spPr bwMode="auto">
          <a:xfrm>
            <a:off x="2483768" y="2255386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742249" y="53732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…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2749298" y="1916832"/>
            <a:ext cx="929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Model</a:t>
            </a:r>
            <a:r>
              <a:rPr lang="es-ES_tradnl" dirty="0" smtClean="0"/>
              <a:t> 1</a:t>
            </a:r>
            <a:endParaRPr lang="es-ES_tradnl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74634"/>
            <a:ext cx="2450676" cy="186898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Flecha derecha 9"/>
          <p:cNvSpPr/>
          <p:nvPr/>
        </p:nvSpPr>
        <p:spPr bwMode="auto">
          <a:xfrm>
            <a:off x="3923928" y="3050698"/>
            <a:ext cx="720080" cy="504056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83568" y="206084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Raw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66492" y="2060848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Reanalysis</a:t>
            </a:r>
            <a:endParaRPr lang="es-ES_tradnl" dirty="0"/>
          </a:p>
        </p:txBody>
      </p:sp>
      <p:sp>
        <p:nvSpPr>
          <p:cNvPr id="13" name="Flecha arriba y abajo 12"/>
          <p:cNvSpPr/>
          <p:nvPr/>
        </p:nvSpPr>
        <p:spPr bwMode="auto">
          <a:xfrm>
            <a:off x="6014564" y="4509120"/>
            <a:ext cx="432048" cy="864096"/>
          </a:xfrm>
          <a:prstGeom prst="upDown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402931" y="4818638"/>
            <a:ext cx="12678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comparison</a:t>
            </a:r>
            <a:endParaRPr lang="es-ES_tradnl" dirty="0"/>
          </a:p>
        </p:txBody>
      </p:sp>
      <p:sp>
        <p:nvSpPr>
          <p:cNvPr id="15" name="Cilindro 14"/>
          <p:cNvSpPr/>
          <p:nvPr/>
        </p:nvSpPr>
        <p:spPr bwMode="auto">
          <a:xfrm>
            <a:off x="6806652" y="5733256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039482" y="5373216"/>
            <a:ext cx="963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Model</a:t>
            </a:r>
            <a:r>
              <a:rPr lang="es-ES_tradnl" dirty="0" smtClean="0"/>
              <a:t> n</a:t>
            </a:r>
            <a:endParaRPr lang="es-ES_tradnl" dirty="0"/>
          </a:p>
        </p:txBody>
      </p:sp>
      <p:sp>
        <p:nvSpPr>
          <p:cNvPr id="17" name="Cilindro 16"/>
          <p:cNvSpPr/>
          <p:nvPr/>
        </p:nvSpPr>
        <p:spPr bwMode="auto">
          <a:xfrm>
            <a:off x="2054124" y="5733256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303983" y="5373216"/>
            <a:ext cx="929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Model</a:t>
            </a:r>
            <a:r>
              <a:rPr lang="es-ES_tradnl" dirty="0" smtClean="0"/>
              <a:t> 2 </a:t>
            </a:r>
            <a:endParaRPr lang="es-ES_tradnl" dirty="0"/>
          </a:p>
        </p:txBody>
      </p:sp>
      <p:sp>
        <p:nvSpPr>
          <p:cNvPr id="19" name="Cilindro 18"/>
          <p:cNvSpPr/>
          <p:nvPr/>
        </p:nvSpPr>
        <p:spPr bwMode="auto">
          <a:xfrm>
            <a:off x="3638300" y="5733256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3888159" y="5373216"/>
            <a:ext cx="929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Model</a:t>
            </a:r>
            <a:r>
              <a:rPr lang="es-ES_tradnl" dirty="0" smtClean="0"/>
              <a:t> 3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5803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</a:t>
            </a:r>
            <a:r>
              <a:rPr lang="fr-FR" dirty="0"/>
              <a:t>– 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40768"/>
            <a:ext cx="1709199" cy="26914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768"/>
            <a:ext cx="1709199" cy="26914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340768"/>
            <a:ext cx="1709199" cy="26914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1709199" cy="26914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6197" y="4293096"/>
            <a:ext cx="120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</a:t>
            </a:r>
            <a:r>
              <a:rPr lang="es-ES_tradnl" dirty="0" err="1" smtClean="0"/>
              <a:t>pq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54667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p(1-q)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76056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(1-p)q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63001" y="4293096"/>
            <a:ext cx="180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(1-p)(1-q)</a:t>
            </a:r>
            <a:endParaRPr lang="es-ES_tradnl" dirty="0"/>
          </a:p>
        </p:txBody>
      </p:sp>
      <p:sp>
        <p:nvSpPr>
          <p:cNvPr id="24" name="CuadroTexto 23"/>
          <p:cNvSpPr txBox="1"/>
          <p:nvPr/>
        </p:nvSpPr>
        <p:spPr>
          <a:xfrm>
            <a:off x="2555776" y="796642"/>
            <a:ext cx="3707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All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possible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states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world</a:t>
            </a:r>
            <a:endParaRPr lang="es-ES_tradnl" sz="2000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5151931"/>
            <a:ext cx="4752528" cy="43730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5714743"/>
            <a:ext cx="4896544" cy="45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5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</a:t>
            </a:r>
            <a:r>
              <a:rPr lang="fr-FR" dirty="0"/>
              <a:t>– 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40768"/>
            <a:ext cx="1709199" cy="269140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768"/>
            <a:ext cx="1709199" cy="26914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340768"/>
            <a:ext cx="1709199" cy="26914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340768"/>
            <a:ext cx="1709199" cy="26914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6197" y="4293096"/>
            <a:ext cx="120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</a:t>
            </a:r>
            <a:r>
              <a:rPr lang="es-ES_tradnl" dirty="0" err="1" smtClean="0"/>
              <a:t>pq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54667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p(1-q)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76056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(1-p)q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63001" y="4293096"/>
            <a:ext cx="180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(1-p)(1-q)</a:t>
            </a:r>
            <a:endParaRPr lang="es-ES_tradnl" dirty="0"/>
          </a:p>
        </p:txBody>
      </p:sp>
      <p:sp>
        <p:nvSpPr>
          <p:cNvPr id="3" name="Rectángulo 2"/>
          <p:cNvSpPr/>
          <p:nvPr/>
        </p:nvSpPr>
        <p:spPr bwMode="auto">
          <a:xfrm>
            <a:off x="107504" y="1268760"/>
            <a:ext cx="4320480" cy="331236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4941168"/>
            <a:ext cx="4896544" cy="45056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764704"/>
            <a:ext cx="1973978" cy="406407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770369" y="764704"/>
            <a:ext cx="2369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States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satisfying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endParaRPr lang="es-ES_tradnl" sz="2000" dirty="0"/>
          </a:p>
        </p:txBody>
      </p:sp>
      <p:sp>
        <p:nvSpPr>
          <p:cNvPr id="24" name="Elipse 23"/>
          <p:cNvSpPr/>
          <p:nvPr/>
        </p:nvSpPr>
        <p:spPr bwMode="auto">
          <a:xfrm>
            <a:off x="1187624" y="692696"/>
            <a:ext cx="576064" cy="562630"/>
          </a:xfrm>
          <a:prstGeom prst="ellipse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ＭＳ Ｐゴシック" charset="0"/>
              </a:rPr>
              <a:t>1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59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</a:t>
            </a:r>
            <a:r>
              <a:rPr lang="fr-FR" dirty="0"/>
              <a:t>– 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es-ES_tradnl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340768"/>
            <a:ext cx="1709199" cy="26914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0768"/>
            <a:ext cx="1709199" cy="26914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6197" y="4293096"/>
            <a:ext cx="120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</a:t>
            </a:r>
            <a:r>
              <a:rPr lang="es-ES_tradnl" dirty="0" err="1" smtClean="0"/>
              <a:t>pq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54667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p(1-q)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76056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(1-p)q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63001" y="4293096"/>
            <a:ext cx="180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(1-p)(1-q)</a:t>
            </a:r>
            <a:endParaRPr lang="es-ES_tradnl" dirty="0"/>
          </a:p>
        </p:txBody>
      </p:sp>
      <p:sp>
        <p:nvSpPr>
          <p:cNvPr id="3" name="Rectángulo 2"/>
          <p:cNvSpPr/>
          <p:nvPr/>
        </p:nvSpPr>
        <p:spPr bwMode="auto">
          <a:xfrm>
            <a:off x="107504" y="1340768"/>
            <a:ext cx="4320480" cy="331236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4941168"/>
            <a:ext cx="4896544" cy="45056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768"/>
            <a:ext cx="1709199" cy="269140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40768"/>
            <a:ext cx="1709199" cy="269140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764704"/>
            <a:ext cx="1973978" cy="406407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770369" y="724634"/>
            <a:ext cx="2369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States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satisfying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endParaRPr lang="es-ES_tradnl" sz="20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687722" y="2204864"/>
            <a:ext cx="152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/>
              <a:t>i</a:t>
            </a:r>
            <a:r>
              <a:rPr lang="es-ES_tradnl" sz="2000" dirty="0" err="1" smtClean="0"/>
              <a:t>ntervention</a:t>
            </a:r>
            <a:endParaRPr lang="es-ES_tradnl" sz="2000" dirty="0"/>
          </a:p>
        </p:txBody>
      </p:sp>
      <p:cxnSp>
        <p:nvCxnSpPr>
          <p:cNvPr id="28" name="Conector recto de flecha 27"/>
          <p:cNvCxnSpPr/>
          <p:nvPr/>
        </p:nvCxnSpPr>
        <p:spPr bwMode="auto">
          <a:xfrm>
            <a:off x="4139952" y="2564904"/>
            <a:ext cx="720080" cy="432048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Conector recto de flecha 28"/>
          <p:cNvCxnSpPr/>
          <p:nvPr/>
        </p:nvCxnSpPr>
        <p:spPr bwMode="auto">
          <a:xfrm>
            <a:off x="4139952" y="2564904"/>
            <a:ext cx="2952328" cy="432048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Elipse 25"/>
          <p:cNvSpPr/>
          <p:nvPr/>
        </p:nvSpPr>
        <p:spPr bwMode="auto">
          <a:xfrm>
            <a:off x="2123728" y="2132856"/>
            <a:ext cx="576064" cy="562630"/>
          </a:xfrm>
          <a:prstGeom prst="ellipse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ＭＳ Ｐゴシック" charset="0"/>
              </a:rPr>
              <a:t>2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</a:t>
            </a:r>
            <a:r>
              <a:rPr lang="fr-FR" dirty="0" smtClean="0"/>
              <a:t>causation </a:t>
            </a:r>
            <a:r>
              <a:rPr lang="fr-FR" dirty="0"/>
              <a:t>– how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es-ES_tradnl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340768"/>
            <a:ext cx="1709199" cy="26914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0768"/>
            <a:ext cx="1709199" cy="269140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76197" y="4293096"/>
            <a:ext cx="1201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</a:t>
            </a:r>
            <a:r>
              <a:rPr lang="es-ES_tradnl" dirty="0" err="1" smtClean="0"/>
              <a:t>pq</a:t>
            </a:r>
            <a:endParaRPr lang="es-ES_tradn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854667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p(1-q)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5076056" y="4293096"/>
            <a:ext cx="150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(1-p)q</a:t>
            </a:r>
            <a:endParaRPr lang="es-ES_tradnl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163001" y="4293096"/>
            <a:ext cx="1801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</a:t>
            </a:r>
            <a:r>
              <a:rPr lang="es-ES_tradnl" dirty="0" smtClean="0"/>
              <a:t>roba = (1-p)(1-q)</a:t>
            </a:r>
            <a:endParaRPr lang="es-ES_tradnl" dirty="0"/>
          </a:p>
        </p:txBody>
      </p:sp>
      <p:sp>
        <p:nvSpPr>
          <p:cNvPr id="3" name="Rectángulo 2"/>
          <p:cNvSpPr/>
          <p:nvPr/>
        </p:nvSpPr>
        <p:spPr bwMode="auto">
          <a:xfrm>
            <a:off x="107504" y="1340768"/>
            <a:ext cx="4320480" cy="331236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4941168"/>
            <a:ext cx="4896544" cy="45056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768"/>
            <a:ext cx="1709199" cy="269140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40768"/>
            <a:ext cx="1709199" cy="269140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406342" y="5661248"/>
            <a:ext cx="5763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800" dirty="0" smtClean="0">
                <a:latin typeface="Times"/>
                <a:cs typeface="Times"/>
              </a:rPr>
              <a:t>PS = (1-p)q / {(1-p)q + (1-p)(1-q)} = q</a:t>
            </a:r>
          </a:p>
          <a:p>
            <a:pPr algn="l"/>
            <a:r>
              <a:rPr lang="es-ES_tradnl" sz="2800" dirty="0">
                <a:latin typeface="Times"/>
                <a:cs typeface="Times"/>
              </a:rPr>
              <a:t> </a:t>
            </a:r>
            <a:r>
              <a:rPr lang="es-ES_tradnl" sz="2800" dirty="0" smtClean="0">
                <a:latin typeface="Times"/>
                <a:cs typeface="Times"/>
              </a:rPr>
              <a:t>    </a:t>
            </a:r>
            <a:endParaRPr lang="es-ES_tradnl" sz="2800" dirty="0">
              <a:latin typeface="Times"/>
              <a:cs typeface="Times"/>
            </a:endParaRPr>
          </a:p>
        </p:txBody>
      </p:sp>
      <p:sp>
        <p:nvSpPr>
          <p:cNvPr id="15" name="Flecha derecha 14"/>
          <p:cNvSpPr/>
          <p:nvPr/>
        </p:nvSpPr>
        <p:spPr bwMode="auto">
          <a:xfrm>
            <a:off x="1547664" y="5589240"/>
            <a:ext cx="720080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764704"/>
            <a:ext cx="1973978" cy="406407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770369" y="692696"/>
            <a:ext cx="2369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States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satisfying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endParaRPr lang="es-ES_tradnl" sz="2000" dirty="0"/>
          </a:p>
        </p:txBody>
      </p:sp>
      <p:sp>
        <p:nvSpPr>
          <p:cNvPr id="26" name="Elipse 25"/>
          <p:cNvSpPr/>
          <p:nvPr/>
        </p:nvSpPr>
        <p:spPr bwMode="auto">
          <a:xfrm>
            <a:off x="683568" y="5661248"/>
            <a:ext cx="576064" cy="562630"/>
          </a:xfrm>
          <a:prstGeom prst="ellipse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Neue" charset="0"/>
                <a:ea typeface="ＭＳ Ｐゴシック" charset="0"/>
              </a:rPr>
              <a:t>3</a:t>
            </a:r>
            <a:endParaRPr kumimoji="0" lang="es-ES_tradnl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8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Defining</a:t>
            </a:r>
            <a:r>
              <a:rPr lang="fr-FR" dirty="0"/>
              <a:t> the </a:t>
            </a:r>
            <a:r>
              <a:rPr lang="fr-FR" dirty="0" err="1"/>
              <a:t>probabilities</a:t>
            </a:r>
            <a:r>
              <a:rPr lang="fr-FR" dirty="0"/>
              <a:t> of causation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48" y="908720"/>
            <a:ext cx="1495152" cy="17569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63" y="4724340"/>
            <a:ext cx="1539645" cy="17675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858143"/>
            <a:ext cx="1706021" cy="1761542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 bwMode="auto">
          <a:xfrm>
            <a:off x="2483768" y="1484784"/>
            <a:ext cx="720080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9" name="Flecha derecha 8"/>
          <p:cNvSpPr/>
          <p:nvPr/>
        </p:nvSpPr>
        <p:spPr bwMode="auto">
          <a:xfrm>
            <a:off x="2483768" y="3429000"/>
            <a:ext cx="720080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0" name="Flecha derecha 9"/>
          <p:cNvSpPr/>
          <p:nvPr/>
        </p:nvSpPr>
        <p:spPr bwMode="auto">
          <a:xfrm>
            <a:off x="2483768" y="5517232"/>
            <a:ext cx="720080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491880" y="1576536"/>
            <a:ext cx="4320480" cy="480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fr-FR" sz="2400" dirty="0" smtClean="0"/>
              <a:t>PN = 1, PS = q, PNS = q.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 smtClean="0"/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fr-FR" sz="2400" dirty="0" smtClean="0"/>
              <a:t>PN = 1-q, PS = 1, PNS = 1-q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 smtClean="0"/>
          </a:p>
          <a:p>
            <a:pPr marL="0" indent="0">
              <a:lnSpc>
                <a:spcPct val="90000"/>
              </a:lnSpc>
              <a:buNone/>
            </a:pPr>
            <a:endParaRPr lang="fr-FR" sz="2400" dirty="0" smtClean="0"/>
          </a:p>
          <a:p>
            <a:pPr>
              <a:lnSpc>
                <a:spcPct val="90000"/>
              </a:lnSpc>
            </a:pPr>
            <a:endParaRPr lang="fr-FR" sz="2400" dirty="0"/>
          </a:p>
          <a:p>
            <a:pPr marL="0" indent="0">
              <a:lnSpc>
                <a:spcPct val="90000"/>
              </a:lnSpc>
              <a:buNone/>
            </a:pPr>
            <a:r>
              <a:rPr lang="fr-FR" sz="2400" dirty="0" smtClean="0"/>
              <a:t>PN = 1, PS = 1, PNS = 1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endParaRPr lang="fr-FR" sz="2400" dirty="0" smtClean="0"/>
          </a:p>
          <a:p>
            <a:pPr>
              <a:lnSpc>
                <a:spcPct val="90000"/>
              </a:lnSpc>
            </a:pPr>
            <a:endParaRPr lang="fr-FR" sz="2400" dirty="0" smtClean="0"/>
          </a:p>
          <a:p>
            <a:pPr>
              <a:lnSpc>
                <a:spcPct val="90000"/>
              </a:lnSpc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65056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 bwMode="auto">
          <a:xfrm>
            <a:off x="2699792" y="2564904"/>
            <a:ext cx="2808312" cy="230425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1735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24989"/>
            <a:ext cx="1224136" cy="1096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83096"/>
            <a:ext cx="8763000" cy="609600"/>
          </a:xfrm>
        </p:spPr>
        <p:txBody>
          <a:bodyPr/>
          <a:lstStyle/>
          <a:p>
            <a:r>
              <a:rPr lang="fr-FR" dirty="0"/>
              <a:t>Possible application to </a:t>
            </a:r>
            <a:r>
              <a:rPr lang="fr-FR" dirty="0" err="1"/>
              <a:t>any</a:t>
            </a:r>
            <a:r>
              <a:rPr lang="fr-FR" dirty="0"/>
              <a:t> causal situation</a:t>
            </a:r>
          </a:p>
        </p:txBody>
      </p:sp>
      <p:pic>
        <p:nvPicPr>
          <p:cNvPr id="17356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1224136" cy="1155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3569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439800" cy="12961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3569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1224136" cy="1159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97036" y="1064930"/>
            <a:ext cx="1120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u="sng" dirty="0" err="1"/>
              <a:t>e</a:t>
            </a:r>
            <a:r>
              <a:rPr lang="es-ES" sz="2000" u="sng" dirty="0" err="1" smtClean="0"/>
              <a:t>xternal</a:t>
            </a:r>
            <a:endParaRPr lang="es-ES" sz="2000" u="sng" dirty="0" smtClean="0"/>
          </a:p>
          <a:p>
            <a:r>
              <a:rPr lang="es-ES" sz="2000" u="sng" dirty="0" err="1" smtClean="0"/>
              <a:t>forcings</a:t>
            </a:r>
            <a:endParaRPr lang="es-ES" sz="2000" u="sng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387683" y="992922"/>
            <a:ext cx="1928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u="sng" dirty="0" err="1"/>
              <a:t>c</a:t>
            </a:r>
            <a:r>
              <a:rPr lang="es-ES" sz="2000" u="sng" dirty="0" err="1" smtClean="0"/>
              <a:t>limate</a:t>
            </a:r>
            <a:r>
              <a:rPr lang="es-ES" sz="2000" u="sng" dirty="0" smtClean="0"/>
              <a:t> and</a:t>
            </a:r>
          </a:p>
          <a:p>
            <a:r>
              <a:rPr lang="es-ES" sz="2000" u="sng" dirty="0" err="1"/>
              <a:t>w</a:t>
            </a:r>
            <a:r>
              <a:rPr lang="es-ES" sz="2000" u="sng" dirty="0" err="1" smtClean="0"/>
              <a:t>eather</a:t>
            </a:r>
            <a:r>
              <a:rPr lang="es-ES" sz="2000" u="sng" dirty="0" smtClean="0"/>
              <a:t> </a:t>
            </a:r>
            <a:r>
              <a:rPr lang="es-ES" sz="2000" u="sng" dirty="0" err="1" smtClean="0"/>
              <a:t>events</a:t>
            </a:r>
            <a:endParaRPr lang="es-ES" sz="2000" u="sng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13" y="3501008"/>
            <a:ext cx="2448327" cy="136815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Cerrar llave 6"/>
          <p:cNvSpPr/>
          <p:nvPr/>
        </p:nvSpPr>
        <p:spPr bwMode="auto">
          <a:xfrm>
            <a:off x="2195736" y="1844824"/>
            <a:ext cx="504056" cy="4824536"/>
          </a:xfrm>
          <a:prstGeom prst="rightBrace">
            <a:avLst>
              <a:gd name="adj1" fmla="val 8333"/>
              <a:gd name="adj2" fmla="val 3991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31393" y="62373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…</a:t>
            </a:r>
            <a:endParaRPr lang="es-ES_tradnl" sz="2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092280" y="511712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…</a:t>
            </a:r>
            <a:endParaRPr lang="es-ES_tradnl" sz="2000" dirty="0"/>
          </a:p>
        </p:txBody>
      </p:sp>
      <p:sp>
        <p:nvSpPr>
          <p:cNvPr id="21" name="Cerrar llave 20"/>
          <p:cNvSpPr/>
          <p:nvPr/>
        </p:nvSpPr>
        <p:spPr bwMode="auto">
          <a:xfrm rot="10800000">
            <a:off x="5508104" y="1700808"/>
            <a:ext cx="504056" cy="4824536"/>
          </a:xfrm>
          <a:prstGeom prst="rightBrace">
            <a:avLst>
              <a:gd name="adj1" fmla="val 8333"/>
              <a:gd name="adj2" fmla="val 55167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635896" y="992922"/>
            <a:ext cx="1006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u="sng" dirty="0" err="1"/>
              <a:t>c</a:t>
            </a:r>
            <a:r>
              <a:rPr lang="es-ES" sz="2000" u="sng" dirty="0" err="1" smtClean="0"/>
              <a:t>limate</a:t>
            </a:r>
            <a:endParaRPr lang="es-ES" sz="2000" u="sng" dirty="0"/>
          </a:p>
          <a:p>
            <a:r>
              <a:rPr lang="es-ES" sz="2000" u="sng" dirty="0" err="1" smtClean="0"/>
              <a:t>system</a:t>
            </a:r>
            <a:endParaRPr lang="es-ES" sz="2000" u="sng" dirty="0" smtClean="0"/>
          </a:p>
        </p:txBody>
      </p:sp>
      <p:sp>
        <p:nvSpPr>
          <p:cNvPr id="9" name="CuadroTexto 8"/>
          <p:cNvSpPr txBox="1"/>
          <p:nvPr/>
        </p:nvSpPr>
        <p:spPr>
          <a:xfrm rot="16200000">
            <a:off x="-222414" y="2246751"/>
            <a:ext cx="1100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</a:t>
            </a:r>
            <a:r>
              <a:rPr lang="es-ES_tradnl" dirty="0" smtClean="0"/>
              <a:t>uman</a:t>
            </a:r>
          </a:p>
          <a:p>
            <a:r>
              <a:rPr lang="es-ES_tradnl" dirty="0" err="1" smtClean="0"/>
              <a:t>emissions</a:t>
            </a:r>
            <a:endParaRPr lang="es-ES_tradnl" dirty="0"/>
          </a:p>
        </p:txBody>
      </p:sp>
      <p:sp>
        <p:nvSpPr>
          <p:cNvPr id="24" name="CuadroTexto 23"/>
          <p:cNvSpPr txBox="1"/>
          <p:nvPr/>
        </p:nvSpPr>
        <p:spPr>
          <a:xfrm rot="16200000">
            <a:off x="-145149" y="3666433"/>
            <a:ext cx="955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v</a:t>
            </a:r>
            <a:r>
              <a:rPr lang="es-ES_tradnl" dirty="0" err="1" smtClean="0"/>
              <a:t>olcanic</a:t>
            </a:r>
            <a:endParaRPr lang="es-ES_tradnl" dirty="0"/>
          </a:p>
          <a:p>
            <a:r>
              <a:rPr lang="es-ES_tradnl" dirty="0" err="1" smtClean="0"/>
              <a:t>aerosols</a:t>
            </a:r>
            <a:endParaRPr lang="es-ES_tradnl" dirty="0"/>
          </a:p>
        </p:txBody>
      </p:sp>
      <p:sp>
        <p:nvSpPr>
          <p:cNvPr id="25" name="CuadroTexto 24"/>
          <p:cNvSpPr txBox="1"/>
          <p:nvPr/>
        </p:nvSpPr>
        <p:spPr>
          <a:xfrm rot="16200000">
            <a:off x="-87400" y="5126750"/>
            <a:ext cx="8305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</a:t>
            </a:r>
            <a:r>
              <a:rPr lang="es-ES_tradnl" dirty="0" smtClean="0"/>
              <a:t>olar</a:t>
            </a:r>
          </a:p>
          <a:p>
            <a:r>
              <a:rPr lang="es-ES_tradnl" dirty="0" err="1" smtClean="0"/>
              <a:t>activity</a:t>
            </a:r>
            <a:endParaRPr lang="es-ES_tradnl" dirty="0"/>
          </a:p>
        </p:txBody>
      </p:sp>
      <p:sp>
        <p:nvSpPr>
          <p:cNvPr id="26" name="CuadroTexto 25"/>
          <p:cNvSpPr txBox="1"/>
          <p:nvPr/>
        </p:nvSpPr>
        <p:spPr>
          <a:xfrm rot="5400000">
            <a:off x="8320489" y="2297854"/>
            <a:ext cx="762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trends</a:t>
            </a:r>
            <a:endParaRPr lang="es-ES_tradnl" dirty="0" smtClean="0"/>
          </a:p>
        </p:txBody>
      </p:sp>
      <p:sp>
        <p:nvSpPr>
          <p:cNvPr id="27" name="CuadroTexto 26"/>
          <p:cNvSpPr txBox="1"/>
          <p:nvPr/>
        </p:nvSpPr>
        <p:spPr>
          <a:xfrm rot="5400000">
            <a:off x="8357227" y="3877880"/>
            <a:ext cx="9177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w</a:t>
            </a:r>
            <a:r>
              <a:rPr lang="es-ES_tradnl" dirty="0" err="1" smtClean="0"/>
              <a:t>eather</a:t>
            </a:r>
            <a:endParaRPr lang="es-ES_tradnl" dirty="0"/>
          </a:p>
          <a:p>
            <a:r>
              <a:rPr lang="es-ES_tradnl" dirty="0" err="1" smtClean="0"/>
              <a:t>events</a:t>
            </a:r>
            <a:endParaRPr lang="es-ES_tradnl" dirty="0" smtClean="0"/>
          </a:p>
        </p:txBody>
      </p:sp>
      <p:sp>
        <p:nvSpPr>
          <p:cNvPr id="28" name="CuadroTexto 27"/>
          <p:cNvSpPr txBox="1"/>
          <p:nvPr/>
        </p:nvSpPr>
        <p:spPr>
          <a:xfrm>
            <a:off x="3044780" y="205155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/>
              <a:t>Switch</a:t>
            </a:r>
            <a:r>
              <a:rPr lang="es-ES_tradnl" sz="1800" dirty="0" smtClean="0"/>
              <a:t> X</a:t>
            </a:r>
            <a:endParaRPr lang="es-ES_tradnl" sz="1800" dirty="0"/>
          </a:p>
        </p:txBody>
      </p:sp>
      <p:sp>
        <p:nvSpPr>
          <p:cNvPr id="29" name="Elipse 28"/>
          <p:cNvSpPr/>
          <p:nvPr/>
        </p:nvSpPr>
        <p:spPr bwMode="auto">
          <a:xfrm>
            <a:off x="539552" y="1772816"/>
            <a:ext cx="1584176" cy="158417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0" name="Elipse 29"/>
          <p:cNvSpPr/>
          <p:nvPr/>
        </p:nvSpPr>
        <p:spPr bwMode="auto">
          <a:xfrm>
            <a:off x="5868144" y="3284984"/>
            <a:ext cx="2880320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1" name="Conector recto de flecha 10"/>
          <p:cNvCxnSpPr/>
          <p:nvPr/>
        </p:nvCxnSpPr>
        <p:spPr bwMode="auto">
          <a:xfrm flipV="1">
            <a:off x="2123728" y="2276872"/>
            <a:ext cx="936104" cy="144016"/>
          </a:xfrm>
          <a:prstGeom prst="straightConnector1">
            <a:avLst/>
          </a:prstGeom>
          <a:solidFill>
            <a:srgbClr val="33CC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CuadroTexto 32"/>
          <p:cNvSpPr txBox="1"/>
          <p:nvPr/>
        </p:nvSpPr>
        <p:spPr>
          <a:xfrm>
            <a:off x="3910861" y="53639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/>
              <a:t>Bulb</a:t>
            </a:r>
            <a:r>
              <a:rPr lang="es-ES_tradnl" sz="1800" dirty="0" smtClean="0"/>
              <a:t> Y</a:t>
            </a:r>
            <a:endParaRPr lang="es-ES_tradnl" sz="1800" dirty="0"/>
          </a:p>
        </p:txBody>
      </p:sp>
      <p:cxnSp>
        <p:nvCxnSpPr>
          <p:cNvPr id="13" name="Conector recto de flecha 12"/>
          <p:cNvCxnSpPr/>
          <p:nvPr/>
        </p:nvCxnSpPr>
        <p:spPr bwMode="auto">
          <a:xfrm flipH="1">
            <a:off x="4766082" y="4653136"/>
            <a:ext cx="1318086" cy="864096"/>
          </a:xfrm>
          <a:prstGeom prst="straightConnector1">
            <a:avLst/>
          </a:prstGeom>
          <a:solidFill>
            <a:srgbClr val="33CC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217" y="2780928"/>
            <a:ext cx="1846831" cy="184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999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 bwMode="auto">
          <a:xfrm>
            <a:off x="2699792" y="2564904"/>
            <a:ext cx="2808312" cy="230425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1735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24989"/>
            <a:ext cx="1224136" cy="1096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83096"/>
            <a:ext cx="8763000" cy="609600"/>
          </a:xfrm>
        </p:spPr>
        <p:txBody>
          <a:bodyPr/>
          <a:lstStyle/>
          <a:p>
            <a:r>
              <a:rPr lang="fr-FR" dirty="0"/>
              <a:t>Possible application to </a:t>
            </a:r>
            <a:r>
              <a:rPr lang="fr-FR" dirty="0" err="1"/>
              <a:t>any</a:t>
            </a:r>
            <a:r>
              <a:rPr lang="fr-FR" dirty="0"/>
              <a:t> causal situation</a:t>
            </a:r>
          </a:p>
        </p:txBody>
      </p:sp>
      <p:pic>
        <p:nvPicPr>
          <p:cNvPr id="17356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1224136" cy="1155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3569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439800" cy="12961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3569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1224136" cy="11597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97036" y="1064930"/>
            <a:ext cx="1120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u="sng" dirty="0" err="1"/>
              <a:t>e</a:t>
            </a:r>
            <a:r>
              <a:rPr lang="es-ES" sz="2000" u="sng" dirty="0" err="1" smtClean="0"/>
              <a:t>xternal</a:t>
            </a:r>
            <a:endParaRPr lang="es-ES" sz="2000" u="sng" dirty="0" smtClean="0"/>
          </a:p>
          <a:p>
            <a:r>
              <a:rPr lang="es-ES" sz="2000" u="sng" dirty="0" err="1" smtClean="0"/>
              <a:t>forcings</a:t>
            </a:r>
            <a:endParaRPr lang="es-ES" sz="2000" u="sng" dirty="0"/>
          </a:p>
        </p:txBody>
      </p:sp>
      <p:sp>
        <p:nvSpPr>
          <p:cNvPr id="19" name="CuadroTexto 18"/>
          <p:cNvSpPr txBox="1"/>
          <p:nvPr/>
        </p:nvSpPr>
        <p:spPr>
          <a:xfrm>
            <a:off x="6387683" y="992922"/>
            <a:ext cx="1928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u="sng" dirty="0" err="1"/>
              <a:t>c</a:t>
            </a:r>
            <a:r>
              <a:rPr lang="es-ES" sz="2000" u="sng" dirty="0" err="1" smtClean="0"/>
              <a:t>limate</a:t>
            </a:r>
            <a:r>
              <a:rPr lang="es-ES" sz="2000" u="sng" dirty="0" smtClean="0"/>
              <a:t> and</a:t>
            </a:r>
          </a:p>
          <a:p>
            <a:r>
              <a:rPr lang="es-ES" sz="2000" u="sng" dirty="0" err="1"/>
              <a:t>w</a:t>
            </a:r>
            <a:r>
              <a:rPr lang="es-ES" sz="2000" u="sng" dirty="0" err="1" smtClean="0"/>
              <a:t>eather</a:t>
            </a:r>
            <a:r>
              <a:rPr lang="es-ES" sz="2000" u="sng" dirty="0" smtClean="0"/>
              <a:t> </a:t>
            </a:r>
            <a:r>
              <a:rPr lang="es-ES" sz="2000" u="sng" dirty="0" err="1" smtClean="0"/>
              <a:t>events</a:t>
            </a:r>
            <a:endParaRPr lang="es-ES" sz="2000" u="sng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13" y="3501008"/>
            <a:ext cx="2448327" cy="136815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7" name="Cerrar llave 6"/>
          <p:cNvSpPr/>
          <p:nvPr/>
        </p:nvSpPr>
        <p:spPr bwMode="auto">
          <a:xfrm>
            <a:off x="2195736" y="1844824"/>
            <a:ext cx="504056" cy="4824536"/>
          </a:xfrm>
          <a:prstGeom prst="rightBrace">
            <a:avLst>
              <a:gd name="adj1" fmla="val 8333"/>
              <a:gd name="adj2" fmla="val 3991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31393" y="623731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…</a:t>
            </a:r>
            <a:endParaRPr lang="es-ES_tradnl" sz="2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7092280" y="511712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…</a:t>
            </a:r>
            <a:endParaRPr lang="es-ES_tradnl" sz="2000" dirty="0"/>
          </a:p>
        </p:txBody>
      </p:sp>
      <p:sp>
        <p:nvSpPr>
          <p:cNvPr id="21" name="Cerrar llave 20"/>
          <p:cNvSpPr/>
          <p:nvPr/>
        </p:nvSpPr>
        <p:spPr bwMode="auto">
          <a:xfrm rot="10800000">
            <a:off x="5508104" y="1700808"/>
            <a:ext cx="504056" cy="4824536"/>
          </a:xfrm>
          <a:prstGeom prst="rightBrace">
            <a:avLst>
              <a:gd name="adj1" fmla="val 8333"/>
              <a:gd name="adj2" fmla="val 55167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635896" y="992922"/>
            <a:ext cx="1006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u="sng" dirty="0" err="1"/>
              <a:t>c</a:t>
            </a:r>
            <a:r>
              <a:rPr lang="es-ES" sz="2000" u="sng" dirty="0" err="1" smtClean="0"/>
              <a:t>limate</a:t>
            </a:r>
            <a:endParaRPr lang="es-ES" sz="2000" u="sng" dirty="0"/>
          </a:p>
          <a:p>
            <a:r>
              <a:rPr lang="es-ES" sz="2000" u="sng" dirty="0" err="1" smtClean="0"/>
              <a:t>system</a:t>
            </a:r>
            <a:endParaRPr lang="es-ES" sz="2000" u="sng" dirty="0" smtClean="0"/>
          </a:p>
        </p:txBody>
      </p:sp>
      <p:sp>
        <p:nvSpPr>
          <p:cNvPr id="9" name="CuadroTexto 8"/>
          <p:cNvSpPr txBox="1"/>
          <p:nvPr/>
        </p:nvSpPr>
        <p:spPr>
          <a:xfrm rot="16200000">
            <a:off x="-222414" y="2246751"/>
            <a:ext cx="1100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h</a:t>
            </a:r>
            <a:r>
              <a:rPr lang="es-ES_tradnl" dirty="0" smtClean="0"/>
              <a:t>uman</a:t>
            </a:r>
          </a:p>
          <a:p>
            <a:r>
              <a:rPr lang="es-ES_tradnl" dirty="0" err="1" smtClean="0"/>
              <a:t>emissions</a:t>
            </a:r>
            <a:endParaRPr lang="es-ES_tradnl" dirty="0"/>
          </a:p>
        </p:txBody>
      </p:sp>
      <p:sp>
        <p:nvSpPr>
          <p:cNvPr id="24" name="CuadroTexto 23"/>
          <p:cNvSpPr txBox="1"/>
          <p:nvPr/>
        </p:nvSpPr>
        <p:spPr>
          <a:xfrm rot="16200000">
            <a:off x="-145149" y="3666433"/>
            <a:ext cx="955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v</a:t>
            </a:r>
            <a:r>
              <a:rPr lang="es-ES_tradnl" dirty="0" err="1" smtClean="0"/>
              <a:t>olcanic</a:t>
            </a:r>
            <a:endParaRPr lang="es-ES_tradnl" dirty="0"/>
          </a:p>
          <a:p>
            <a:r>
              <a:rPr lang="es-ES_tradnl" dirty="0" err="1" smtClean="0"/>
              <a:t>aerosols</a:t>
            </a:r>
            <a:endParaRPr lang="es-ES_tradnl" dirty="0"/>
          </a:p>
        </p:txBody>
      </p:sp>
      <p:sp>
        <p:nvSpPr>
          <p:cNvPr id="25" name="CuadroTexto 24"/>
          <p:cNvSpPr txBox="1"/>
          <p:nvPr/>
        </p:nvSpPr>
        <p:spPr>
          <a:xfrm rot="16200000">
            <a:off x="-87400" y="5126750"/>
            <a:ext cx="8305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</a:t>
            </a:r>
            <a:r>
              <a:rPr lang="es-ES_tradnl" dirty="0" smtClean="0"/>
              <a:t>olar</a:t>
            </a:r>
          </a:p>
          <a:p>
            <a:r>
              <a:rPr lang="es-ES_tradnl" dirty="0" err="1" smtClean="0"/>
              <a:t>activity</a:t>
            </a:r>
            <a:endParaRPr lang="es-ES_tradnl" dirty="0"/>
          </a:p>
        </p:txBody>
      </p:sp>
      <p:sp>
        <p:nvSpPr>
          <p:cNvPr id="26" name="CuadroTexto 25"/>
          <p:cNvSpPr txBox="1"/>
          <p:nvPr/>
        </p:nvSpPr>
        <p:spPr>
          <a:xfrm rot="5400000">
            <a:off x="8320489" y="2297854"/>
            <a:ext cx="762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trends</a:t>
            </a:r>
            <a:endParaRPr lang="es-ES_tradnl" dirty="0" smtClean="0"/>
          </a:p>
        </p:txBody>
      </p:sp>
      <p:sp>
        <p:nvSpPr>
          <p:cNvPr id="27" name="CuadroTexto 26"/>
          <p:cNvSpPr txBox="1"/>
          <p:nvPr/>
        </p:nvSpPr>
        <p:spPr>
          <a:xfrm rot="5400000">
            <a:off x="8357227" y="3877880"/>
            <a:ext cx="9177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w</a:t>
            </a:r>
            <a:r>
              <a:rPr lang="es-ES_tradnl" dirty="0" err="1" smtClean="0"/>
              <a:t>eather</a:t>
            </a:r>
            <a:endParaRPr lang="es-ES_tradnl" dirty="0"/>
          </a:p>
          <a:p>
            <a:r>
              <a:rPr lang="es-ES_tradnl" dirty="0" err="1" smtClean="0"/>
              <a:t>events</a:t>
            </a:r>
            <a:endParaRPr lang="es-ES_tradnl" dirty="0" smtClean="0"/>
          </a:p>
        </p:txBody>
      </p:sp>
      <p:sp>
        <p:nvSpPr>
          <p:cNvPr id="28" name="CuadroTexto 27"/>
          <p:cNvSpPr txBox="1"/>
          <p:nvPr/>
        </p:nvSpPr>
        <p:spPr>
          <a:xfrm>
            <a:off x="3044780" y="205155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/>
              <a:t>Switch</a:t>
            </a:r>
            <a:r>
              <a:rPr lang="es-ES_tradnl" sz="1800" dirty="0" smtClean="0"/>
              <a:t> X</a:t>
            </a:r>
            <a:endParaRPr lang="es-ES_tradnl" sz="1800" dirty="0"/>
          </a:p>
        </p:txBody>
      </p:sp>
      <p:sp>
        <p:nvSpPr>
          <p:cNvPr id="29" name="Elipse 28"/>
          <p:cNvSpPr/>
          <p:nvPr/>
        </p:nvSpPr>
        <p:spPr bwMode="auto">
          <a:xfrm>
            <a:off x="539552" y="1772816"/>
            <a:ext cx="1584176" cy="158417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0" name="Elipse 29"/>
          <p:cNvSpPr/>
          <p:nvPr/>
        </p:nvSpPr>
        <p:spPr bwMode="auto">
          <a:xfrm>
            <a:off x="5868144" y="1700808"/>
            <a:ext cx="2880320" cy="172819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1" name="Conector recto de flecha 10"/>
          <p:cNvCxnSpPr/>
          <p:nvPr/>
        </p:nvCxnSpPr>
        <p:spPr bwMode="auto">
          <a:xfrm flipV="1">
            <a:off x="2123728" y="2276872"/>
            <a:ext cx="936104" cy="144016"/>
          </a:xfrm>
          <a:prstGeom prst="straightConnector1">
            <a:avLst/>
          </a:prstGeom>
          <a:solidFill>
            <a:srgbClr val="33CC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CuadroTexto 32"/>
          <p:cNvSpPr txBox="1"/>
          <p:nvPr/>
        </p:nvSpPr>
        <p:spPr>
          <a:xfrm>
            <a:off x="3910861" y="53639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/>
              <a:t>Bulb</a:t>
            </a:r>
            <a:r>
              <a:rPr lang="es-ES_tradnl" sz="1800" dirty="0" smtClean="0"/>
              <a:t> Y</a:t>
            </a:r>
            <a:endParaRPr lang="es-ES_tradnl" sz="1800" dirty="0"/>
          </a:p>
        </p:txBody>
      </p:sp>
      <p:cxnSp>
        <p:nvCxnSpPr>
          <p:cNvPr id="13" name="Conector recto de flecha 12"/>
          <p:cNvCxnSpPr>
            <a:stCxn id="30" idx="3"/>
          </p:cNvCxnSpPr>
          <p:nvPr/>
        </p:nvCxnSpPr>
        <p:spPr bwMode="auto">
          <a:xfrm flipH="1">
            <a:off x="4766082" y="3175912"/>
            <a:ext cx="1523875" cy="2341320"/>
          </a:xfrm>
          <a:prstGeom prst="straightConnector1">
            <a:avLst/>
          </a:prstGeom>
          <a:solidFill>
            <a:srgbClr val="33CC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217" y="2780928"/>
            <a:ext cx="1846831" cy="184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333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necessary and sufficient causation</a:t>
            </a:r>
          </a:p>
        </p:txBody>
      </p:sp>
      <p:sp>
        <p:nvSpPr>
          <p:cNvPr id="151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5344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How to calculate PN, PS and PNS ?</a:t>
            </a:r>
          </a:p>
          <a:p>
            <a:pPr lvl="1">
              <a:lnSpc>
                <a:spcPct val="90000"/>
              </a:lnSpc>
            </a:pPr>
            <a:r>
              <a:rPr lang="fr-FR"/>
              <a:t>difficult in general.</a:t>
            </a:r>
          </a:p>
          <a:p>
            <a:pPr lvl="1">
              <a:lnSpc>
                <a:spcPct val="90000"/>
              </a:lnSpc>
            </a:pPr>
            <a:r>
              <a:rPr lang="fr-FR"/>
              <a:t>closed formula under the assumption of </a:t>
            </a:r>
            <a:r>
              <a:rPr lang="fr-FR" u="sng"/>
              <a:t>monotonicity</a:t>
            </a:r>
            <a:r>
              <a:rPr lang="fr-FR"/>
              <a:t>: </a:t>
            </a:r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</a:pPr>
            <a:endParaRPr lang="fr-FR"/>
          </a:p>
          <a:p>
            <a:pPr lvl="1">
              <a:lnSpc>
                <a:spcPct val="90000"/>
              </a:lnSpc>
              <a:buFont typeface="Charcoal CY" charset="0"/>
              <a:buNone/>
            </a:pPr>
            <a:r>
              <a:rPr lang="fr-FR"/>
              <a:t>	where:</a:t>
            </a:r>
          </a:p>
          <a:p>
            <a:pPr lvl="1">
              <a:lnSpc>
                <a:spcPct val="90000"/>
              </a:lnSpc>
              <a:buFont typeface="Charcoal CY" charset="0"/>
              <a:buNone/>
            </a:pPr>
            <a:r>
              <a:rPr lang="fr-FR"/>
              <a:t>	p1 = P( Y=1 l X = 1 ) : factual probability of the event</a:t>
            </a:r>
          </a:p>
          <a:p>
            <a:pPr lvl="1">
              <a:lnSpc>
                <a:spcPct val="90000"/>
              </a:lnSpc>
              <a:buFont typeface="Charcoal CY" charset="0"/>
              <a:buNone/>
            </a:pPr>
            <a:r>
              <a:rPr lang="fr-FR"/>
              <a:t>	p0 = P( Y=1 l X = 0 ) : counterfactual probability of the event</a:t>
            </a:r>
          </a:p>
        </p:txBody>
      </p:sp>
      <p:pic>
        <p:nvPicPr>
          <p:cNvPr id="1510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457200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39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Defining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“</a:t>
            </a:r>
            <a:r>
              <a:rPr lang="es-ES_tradnl" dirty="0" err="1" smtClean="0"/>
              <a:t>effect</a:t>
            </a:r>
            <a:r>
              <a:rPr lang="es-ES_tradnl" dirty="0" smtClean="0"/>
              <a:t>”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critical</a:t>
            </a:r>
            <a:r>
              <a:rPr lang="es-ES_tradnl" dirty="0" smtClean="0"/>
              <a:t> in a </a:t>
            </a:r>
            <a:r>
              <a:rPr lang="es-ES_tradnl" dirty="0" err="1" smtClean="0"/>
              <a:t>climatic</a:t>
            </a:r>
            <a:r>
              <a:rPr lang="es-ES_tradnl" dirty="0" smtClean="0"/>
              <a:t> </a:t>
            </a:r>
            <a:r>
              <a:rPr lang="es-ES_tradnl" dirty="0" err="1" smtClean="0"/>
              <a:t>context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0088" y="990600"/>
            <a:ext cx="8534400" cy="4800600"/>
          </a:xfrm>
          <a:ln>
            <a:noFill/>
          </a:ln>
        </p:spPr>
        <p:txBody>
          <a:bodyPr/>
          <a:lstStyle/>
          <a:p>
            <a:r>
              <a:rPr lang="es-ES_tradnl" b="1" dirty="0" err="1">
                <a:solidFill>
                  <a:srgbClr val="FF0000"/>
                </a:solidFill>
              </a:rPr>
              <a:t>Switching</a:t>
            </a:r>
            <a:r>
              <a:rPr lang="es-ES_tradnl" b="1" dirty="0">
                <a:solidFill>
                  <a:srgbClr val="FF0000"/>
                </a:solidFill>
              </a:rPr>
              <a:t> X </a:t>
            </a:r>
            <a:r>
              <a:rPr lang="es-ES_tradnl" b="1" dirty="0" err="1">
                <a:solidFill>
                  <a:srgbClr val="FF0000"/>
                </a:solidFill>
              </a:rPr>
              <a:t>on</a:t>
            </a:r>
            <a:r>
              <a:rPr lang="es-ES_tradnl" dirty="0"/>
              <a:t> </a:t>
            </a:r>
            <a:r>
              <a:rPr lang="es-ES_tradnl" dirty="0" smtClean="0"/>
              <a:t>causes </a:t>
            </a:r>
            <a:r>
              <a:rPr lang="es-ES_tradnl" b="1" dirty="0" err="1" smtClean="0">
                <a:solidFill>
                  <a:srgbClr val="FF0000"/>
                </a:solidFill>
              </a:rPr>
              <a:t>bulb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>
                <a:solidFill>
                  <a:srgbClr val="FF0000"/>
                </a:solidFill>
              </a:rPr>
              <a:t>Y </a:t>
            </a:r>
            <a:r>
              <a:rPr lang="es-ES_tradnl" b="1" dirty="0" err="1" smtClean="0">
                <a:solidFill>
                  <a:srgbClr val="FF0000"/>
                </a:solidFill>
              </a:rPr>
              <a:t>to</a:t>
            </a:r>
            <a:r>
              <a:rPr lang="es-ES_tradnl" b="1" dirty="0" smtClean="0">
                <a:solidFill>
                  <a:srgbClr val="FF0000"/>
                </a:solidFill>
              </a:rPr>
              <a:t> light.</a:t>
            </a: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_tradnl" b="1" dirty="0" smtClean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3375" y="1700808"/>
            <a:ext cx="208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“cause”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cxnSp>
        <p:nvCxnSpPr>
          <p:cNvPr id="6" name="Conector recto de flecha 5"/>
          <p:cNvCxnSpPr/>
          <p:nvPr/>
        </p:nvCxnSpPr>
        <p:spPr bwMode="auto">
          <a:xfrm>
            <a:off x="1762745" y="14127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>
            <a:off x="3530684" y="1700808"/>
            <a:ext cx="2049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</a:t>
            </a:r>
            <a:r>
              <a:rPr lang="es-ES_tradnl" sz="1800" dirty="0" err="1" smtClean="0"/>
              <a:t>effect</a:t>
            </a:r>
            <a:r>
              <a:rPr lang="es-ES_tradnl" sz="1800" dirty="0" smtClean="0"/>
              <a:t>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cxnSp>
        <p:nvCxnSpPr>
          <p:cNvPr id="19" name="Conector recto de flecha 18"/>
          <p:cNvCxnSpPr/>
          <p:nvPr/>
        </p:nvCxnSpPr>
        <p:spPr bwMode="auto">
          <a:xfrm>
            <a:off x="4787081" y="14127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730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“</a:t>
            </a:r>
            <a:r>
              <a:rPr lang="es-ES_tradnl" dirty="0" err="1"/>
              <a:t>effect</a:t>
            </a:r>
            <a:r>
              <a:rPr lang="es-ES_tradnl" dirty="0"/>
              <a:t>”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critical</a:t>
            </a:r>
            <a:r>
              <a:rPr lang="es-ES_tradnl" dirty="0"/>
              <a:t> in a </a:t>
            </a:r>
            <a:r>
              <a:rPr lang="es-ES_tradnl" dirty="0" err="1"/>
              <a:t>climatic</a:t>
            </a:r>
            <a:r>
              <a:rPr lang="es-ES_tradnl" dirty="0"/>
              <a:t> </a:t>
            </a:r>
            <a:r>
              <a:rPr lang="es-ES_tradnl" dirty="0" err="1"/>
              <a:t>context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0088" y="990600"/>
            <a:ext cx="8534400" cy="4800600"/>
          </a:xfrm>
          <a:ln>
            <a:noFill/>
          </a:ln>
        </p:spPr>
        <p:txBody>
          <a:bodyPr/>
          <a:lstStyle/>
          <a:p>
            <a:r>
              <a:rPr lang="es-ES_tradnl" b="1" dirty="0" err="1">
                <a:solidFill>
                  <a:srgbClr val="FF0000"/>
                </a:solidFill>
              </a:rPr>
              <a:t>Switching</a:t>
            </a:r>
            <a:r>
              <a:rPr lang="es-ES_tradnl" b="1" dirty="0">
                <a:solidFill>
                  <a:srgbClr val="FF0000"/>
                </a:solidFill>
              </a:rPr>
              <a:t> X </a:t>
            </a:r>
            <a:r>
              <a:rPr lang="es-ES_tradnl" b="1" dirty="0" err="1">
                <a:solidFill>
                  <a:srgbClr val="FF0000"/>
                </a:solidFill>
              </a:rPr>
              <a:t>on</a:t>
            </a:r>
            <a:r>
              <a:rPr lang="es-ES_tradnl" dirty="0"/>
              <a:t> </a:t>
            </a:r>
            <a:r>
              <a:rPr lang="es-ES_tradnl" dirty="0" smtClean="0"/>
              <a:t>causes </a:t>
            </a:r>
            <a:r>
              <a:rPr lang="es-ES_tradnl" b="1" dirty="0" err="1" smtClean="0">
                <a:solidFill>
                  <a:srgbClr val="FF0000"/>
                </a:solidFill>
              </a:rPr>
              <a:t>bulb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>
                <a:solidFill>
                  <a:srgbClr val="FF0000"/>
                </a:solidFill>
              </a:rPr>
              <a:t>Y </a:t>
            </a:r>
            <a:r>
              <a:rPr lang="es-ES_tradnl" b="1" dirty="0" err="1" smtClean="0">
                <a:solidFill>
                  <a:srgbClr val="FF0000"/>
                </a:solidFill>
              </a:rPr>
              <a:t>to</a:t>
            </a:r>
            <a:r>
              <a:rPr lang="es-ES_tradnl" b="1" dirty="0" smtClean="0">
                <a:solidFill>
                  <a:srgbClr val="FF0000"/>
                </a:solidFill>
              </a:rPr>
              <a:t> light.</a:t>
            </a: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_tradnl" b="1" dirty="0" smtClean="0">
              <a:solidFill>
                <a:srgbClr val="FF0000"/>
              </a:solidFill>
            </a:endParaRPr>
          </a:p>
          <a:p>
            <a:r>
              <a:rPr lang="es-ES_tradnl" b="1" dirty="0" smtClean="0">
                <a:solidFill>
                  <a:srgbClr val="FF0000"/>
                </a:solidFill>
              </a:rPr>
              <a:t>Smoking </a:t>
            </a:r>
            <a:r>
              <a:rPr lang="es-ES_tradnl" dirty="0" smtClean="0"/>
              <a:t>causes </a:t>
            </a:r>
            <a:r>
              <a:rPr lang="es-ES_tradnl" b="1" dirty="0" err="1" smtClean="0">
                <a:solidFill>
                  <a:srgbClr val="FF0000"/>
                </a:solidFill>
              </a:rPr>
              <a:t>disease</a:t>
            </a:r>
            <a:r>
              <a:rPr lang="es-ES_tradnl" b="1" dirty="0" smtClean="0">
                <a:solidFill>
                  <a:srgbClr val="FF0000"/>
                </a:solidFill>
              </a:rPr>
              <a:t> Y.</a:t>
            </a: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3375" y="1700808"/>
            <a:ext cx="208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“cause”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cxnSp>
        <p:nvCxnSpPr>
          <p:cNvPr id="6" name="Conector recto de flecha 5"/>
          <p:cNvCxnSpPr/>
          <p:nvPr/>
        </p:nvCxnSpPr>
        <p:spPr bwMode="auto">
          <a:xfrm>
            <a:off x="1762745" y="14127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>
            <a:off x="3530684" y="1700808"/>
            <a:ext cx="2049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</a:t>
            </a:r>
            <a:r>
              <a:rPr lang="es-ES_tradnl" sz="1800" dirty="0" err="1" smtClean="0"/>
              <a:t>effect</a:t>
            </a:r>
            <a:r>
              <a:rPr lang="es-ES_tradnl" sz="1800" dirty="0" smtClean="0"/>
              <a:t>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79512" y="3573016"/>
            <a:ext cx="287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“cause”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reasonably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34813" y="3573016"/>
            <a:ext cx="2049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</a:t>
            </a:r>
            <a:r>
              <a:rPr lang="es-ES_tradnl" sz="1800" dirty="0" err="1" smtClean="0"/>
              <a:t>effect</a:t>
            </a:r>
            <a:r>
              <a:rPr lang="es-ES_tradnl" sz="1800" dirty="0" smtClean="0"/>
              <a:t>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cxnSp>
        <p:nvCxnSpPr>
          <p:cNvPr id="19" name="Conector recto de flecha 18"/>
          <p:cNvCxnSpPr/>
          <p:nvPr/>
        </p:nvCxnSpPr>
        <p:spPr bwMode="auto">
          <a:xfrm>
            <a:off x="4787081" y="14127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ector recto de flecha 19"/>
          <p:cNvCxnSpPr/>
          <p:nvPr/>
        </p:nvCxnSpPr>
        <p:spPr bwMode="auto">
          <a:xfrm>
            <a:off x="1619672" y="32129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ector recto de flecha 20"/>
          <p:cNvCxnSpPr/>
          <p:nvPr/>
        </p:nvCxnSpPr>
        <p:spPr bwMode="auto">
          <a:xfrm>
            <a:off x="3779912" y="32129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7884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68760"/>
            <a:ext cx="7287930" cy="4176464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5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609600"/>
          </a:xfrm>
        </p:spPr>
        <p:txBody>
          <a:bodyPr/>
          <a:lstStyle/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do?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1725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“</a:t>
            </a:r>
            <a:r>
              <a:rPr lang="es-ES_tradnl" dirty="0" err="1"/>
              <a:t>effect</a:t>
            </a:r>
            <a:r>
              <a:rPr lang="es-ES_tradnl" dirty="0"/>
              <a:t>”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critical</a:t>
            </a:r>
            <a:r>
              <a:rPr lang="es-ES_tradnl" dirty="0"/>
              <a:t> in a </a:t>
            </a:r>
            <a:r>
              <a:rPr lang="es-ES_tradnl" dirty="0" err="1"/>
              <a:t>climatic</a:t>
            </a:r>
            <a:r>
              <a:rPr lang="es-ES_tradnl" dirty="0"/>
              <a:t> </a:t>
            </a:r>
            <a:r>
              <a:rPr lang="es-ES_tradnl" dirty="0" err="1"/>
              <a:t>context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0088" y="990600"/>
            <a:ext cx="8534400" cy="4800600"/>
          </a:xfrm>
          <a:ln>
            <a:noFill/>
          </a:ln>
        </p:spPr>
        <p:txBody>
          <a:bodyPr/>
          <a:lstStyle/>
          <a:p>
            <a:r>
              <a:rPr lang="es-ES_tradnl" b="1" dirty="0" err="1">
                <a:solidFill>
                  <a:srgbClr val="FF0000"/>
                </a:solidFill>
              </a:rPr>
              <a:t>Switching</a:t>
            </a:r>
            <a:r>
              <a:rPr lang="es-ES_tradnl" b="1" dirty="0">
                <a:solidFill>
                  <a:srgbClr val="FF0000"/>
                </a:solidFill>
              </a:rPr>
              <a:t> X </a:t>
            </a:r>
            <a:r>
              <a:rPr lang="es-ES_tradnl" b="1" dirty="0" err="1">
                <a:solidFill>
                  <a:srgbClr val="FF0000"/>
                </a:solidFill>
              </a:rPr>
              <a:t>on</a:t>
            </a:r>
            <a:r>
              <a:rPr lang="es-ES_tradnl" dirty="0"/>
              <a:t> </a:t>
            </a:r>
            <a:r>
              <a:rPr lang="es-ES_tradnl" dirty="0" smtClean="0"/>
              <a:t>causes </a:t>
            </a:r>
            <a:r>
              <a:rPr lang="es-ES_tradnl" b="1" dirty="0" err="1" smtClean="0">
                <a:solidFill>
                  <a:srgbClr val="FF0000"/>
                </a:solidFill>
              </a:rPr>
              <a:t>bulb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>
                <a:solidFill>
                  <a:srgbClr val="FF0000"/>
                </a:solidFill>
              </a:rPr>
              <a:t>Y </a:t>
            </a:r>
            <a:r>
              <a:rPr lang="es-ES_tradnl" b="1" dirty="0" err="1" smtClean="0">
                <a:solidFill>
                  <a:srgbClr val="FF0000"/>
                </a:solidFill>
              </a:rPr>
              <a:t>to</a:t>
            </a:r>
            <a:r>
              <a:rPr lang="es-ES_tradnl" b="1" dirty="0" smtClean="0">
                <a:solidFill>
                  <a:srgbClr val="FF0000"/>
                </a:solidFill>
              </a:rPr>
              <a:t> light.</a:t>
            </a: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_tradnl" b="1" dirty="0" smtClean="0">
              <a:solidFill>
                <a:srgbClr val="FF0000"/>
              </a:solidFill>
            </a:endParaRPr>
          </a:p>
          <a:p>
            <a:r>
              <a:rPr lang="es-ES_tradnl" b="1" dirty="0" smtClean="0">
                <a:solidFill>
                  <a:srgbClr val="FF0000"/>
                </a:solidFill>
              </a:rPr>
              <a:t>Smoking </a:t>
            </a:r>
            <a:r>
              <a:rPr lang="es-ES_tradnl" dirty="0" smtClean="0"/>
              <a:t>causes </a:t>
            </a:r>
            <a:r>
              <a:rPr lang="es-ES_tradnl" b="1" dirty="0" err="1" smtClean="0">
                <a:solidFill>
                  <a:srgbClr val="FF0000"/>
                </a:solidFill>
              </a:rPr>
              <a:t>disease</a:t>
            </a:r>
            <a:r>
              <a:rPr lang="es-ES_tradnl" b="1" dirty="0" smtClean="0">
                <a:solidFill>
                  <a:srgbClr val="FF0000"/>
                </a:solidFill>
              </a:rPr>
              <a:t> Y.</a:t>
            </a: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3375" y="1700808"/>
            <a:ext cx="208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“cause”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cxnSp>
        <p:nvCxnSpPr>
          <p:cNvPr id="6" name="Conector recto de flecha 5"/>
          <p:cNvCxnSpPr/>
          <p:nvPr/>
        </p:nvCxnSpPr>
        <p:spPr bwMode="auto">
          <a:xfrm>
            <a:off x="1762745" y="14127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>
            <a:off x="3530684" y="1700808"/>
            <a:ext cx="2049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</a:t>
            </a:r>
            <a:r>
              <a:rPr lang="es-ES_tradnl" sz="1800" dirty="0" err="1" smtClean="0"/>
              <a:t>effect</a:t>
            </a:r>
            <a:r>
              <a:rPr lang="es-ES_tradnl" sz="1800" dirty="0" smtClean="0"/>
              <a:t>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79512" y="3573016"/>
            <a:ext cx="287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“cause”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reasonably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34813" y="3573016"/>
            <a:ext cx="2049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</a:t>
            </a:r>
            <a:r>
              <a:rPr lang="es-ES_tradnl" sz="1800" dirty="0" err="1" smtClean="0"/>
              <a:t>effect</a:t>
            </a:r>
            <a:r>
              <a:rPr lang="es-ES_tradnl" sz="1800" dirty="0" smtClean="0"/>
              <a:t>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cxnSp>
        <p:nvCxnSpPr>
          <p:cNvPr id="19" name="Conector recto de flecha 18"/>
          <p:cNvCxnSpPr/>
          <p:nvPr/>
        </p:nvCxnSpPr>
        <p:spPr bwMode="auto">
          <a:xfrm>
            <a:off x="4787081" y="14127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ector recto de flecha 19"/>
          <p:cNvCxnSpPr/>
          <p:nvPr/>
        </p:nvCxnSpPr>
        <p:spPr bwMode="auto">
          <a:xfrm>
            <a:off x="1619672" y="32129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ector recto de flecha 20"/>
          <p:cNvCxnSpPr/>
          <p:nvPr/>
        </p:nvCxnSpPr>
        <p:spPr bwMode="auto">
          <a:xfrm>
            <a:off x="3779912" y="32129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CuadroTexto 24"/>
          <p:cNvSpPr txBox="1"/>
          <p:nvPr/>
        </p:nvSpPr>
        <p:spPr>
          <a:xfrm>
            <a:off x="5846911" y="3573016"/>
            <a:ext cx="3280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this</a:t>
            </a:r>
            <a:r>
              <a:rPr lang="es-ES_tradnl" sz="1800" dirty="0" smtClean="0"/>
              <a:t> a </a:t>
            </a:r>
            <a:r>
              <a:rPr lang="es-ES_tradnl" sz="1800" dirty="0" err="1" smtClean="0"/>
              <a:t>population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level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claim</a:t>
            </a:r>
            <a:endParaRPr lang="es-ES_tradnl" sz="1800" dirty="0" smtClean="0"/>
          </a:p>
          <a:p>
            <a:pPr algn="l"/>
            <a:r>
              <a:rPr lang="es-ES_tradnl" sz="1800" dirty="0" err="1"/>
              <a:t>o</a:t>
            </a:r>
            <a:r>
              <a:rPr lang="es-ES_tradnl" sz="1800" dirty="0" err="1" smtClean="0"/>
              <a:t>r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an</a:t>
            </a:r>
            <a:r>
              <a:rPr lang="es-ES_tradnl" sz="1800" dirty="0" smtClean="0"/>
              <a:t> individual-</a:t>
            </a:r>
            <a:r>
              <a:rPr lang="es-ES_tradnl" sz="1800" dirty="0" err="1" smtClean="0"/>
              <a:t>level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claim</a:t>
            </a:r>
            <a:r>
              <a:rPr lang="es-ES_tradnl" sz="1800" dirty="0" smtClean="0"/>
              <a:t>?</a:t>
            </a:r>
            <a:endParaRPr lang="es-ES_tradnl" sz="1800" dirty="0"/>
          </a:p>
        </p:txBody>
      </p:sp>
      <p:cxnSp>
        <p:nvCxnSpPr>
          <p:cNvPr id="38" name="Conector recto de flecha 37"/>
          <p:cNvCxnSpPr/>
          <p:nvPr/>
        </p:nvCxnSpPr>
        <p:spPr bwMode="auto">
          <a:xfrm>
            <a:off x="7524328" y="3068960"/>
            <a:ext cx="0" cy="432048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Conector recto 38"/>
          <p:cNvCxnSpPr/>
          <p:nvPr/>
        </p:nvCxnSpPr>
        <p:spPr bwMode="auto">
          <a:xfrm flipH="1">
            <a:off x="4644008" y="3068960"/>
            <a:ext cx="2880320" cy="0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1632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Defining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“</a:t>
            </a:r>
            <a:r>
              <a:rPr lang="es-ES_tradnl" dirty="0" err="1"/>
              <a:t>effect</a:t>
            </a:r>
            <a:r>
              <a:rPr lang="es-ES_tradnl" dirty="0"/>
              <a:t>”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critical</a:t>
            </a:r>
            <a:r>
              <a:rPr lang="es-ES_tradnl" dirty="0"/>
              <a:t> in a </a:t>
            </a:r>
            <a:r>
              <a:rPr lang="es-ES_tradnl" dirty="0" err="1"/>
              <a:t>climatic</a:t>
            </a:r>
            <a:r>
              <a:rPr lang="es-ES_tradnl" dirty="0"/>
              <a:t> </a:t>
            </a:r>
            <a:r>
              <a:rPr lang="es-ES_tradnl" dirty="0" err="1"/>
              <a:t>context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0088" y="990600"/>
            <a:ext cx="8534400" cy="4800600"/>
          </a:xfrm>
          <a:ln>
            <a:noFill/>
          </a:ln>
        </p:spPr>
        <p:txBody>
          <a:bodyPr/>
          <a:lstStyle/>
          <a:p>
            <a:r>
              <a:rPr lang="es-ES_tradnl" b="1" dirty="0" err="1">
                <a:solidFill>
                  <a:srgbClr val="FF0000"/>
                </a:solidFill>
              </a:rPr>
              <a:t>Switching</a:t>
            </a:r>
            <a:r>
              <a:rPr lang="es-ES_tradnl" b="1" dirty="0">
                <a:solidFill>
                  <a:srgbClr val="FF0000"/>
                </a:solidFill>
              </a:rPr>
              <a:t> X </a:t>
            </a:r>
            <a:r>
              <a:rPr lang="es-ES_tradnl" b="1" dirty="0" err="1">
                <a:solidFill>
                  <a:srgbClr val="FF0000"/>
                </a:solidFill>
              </a:rPr>
              <a:t>on</a:t>
            </a:r>
            <a:r>
              <a:rPr lang="es-ES_tradnl" dirty="0"/>
              <a:t> </a:t>
            </a:r>
            <a:r>
              <a:rPr lang="es-ES_tradnl" dirty="0" smtClean="0"/>
              <a:t>causes </a:t>
            </a:r>
            <a:r>
              <a:rPr lang="es-ES_tradnl" b="1" dirty="0" err="1" smtClean="0">
                <a:solidFill>
                  <a:srgbClr val="FF0000"/>
                </a:solidFill>
              </a:rPr>
              <a:t>bulb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>
                <a:solidFill>
                  <a:srgbClr val="FF0000"/>
                </a:solidFill>
              </a:rPr>
              <a:t>Y </a:t>
            </a:r>
            <a:r>
              <a:rPr lang="es-ES_tradnl" b="1" dirty="0" err="1" smtClean="0">
                <a:solidFill>
                  <a:srgbClr val="FF0000"/>
                </a:solidFill>
              </a:rPr>
              <a:t>to</a:t>
            </a:r>
            <a:r>
              <a:rPr lang="es-ES_tradnl" b="1" dirty="0" smtClean="0">
                <a:solidFill>
                  <a:srgbClr val="FF0000"/>
                </a:solidFill>
              </a:rPr>
              <a:t> light.</a:t>
            </a: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_tradnl" b="1" dirty="0" smtClean="0">
              <a:solidFill>
                <a:srgbClr val="FF0000"/>
              </a:solidFill>
            </a:endParaRPr>
          </a:p>
          <a:p>
            <a:r>
              <a:rPr lang="es-ES_tradnl" b="1" dirty="0" smtClean="0">
                <a:solidFill>
                  <a:srgbClr val="FF0000"/>
                </a:solidFill>
              </a:rPr>
              <a:t>Smoking </a:t>
            </a:r>
            <a:r>
              <a:rPr lang="es-ES_tradnl" dirty="0" smtClean="0"/>
              <a:t>causes </a:t>
            </a:r>
            <a:r>
              <a:rPr lang="es-ES_tradnl" b="1" dirty="0" err="1" smtClean="0">
                <a:solidFill>
                  <a:srgbClr val="FF0000"/>
                </a:solidFill>
              </a:rPr>
              <a:t>disease</a:t>
            </a:r>
            <a:r>
              <a:rPr lang="es-ES_tradnl" b="1" dirty="0" smtClean="0">
                <a:solidFill>
                  <a:srgbClr val="FF0000"/>
                </a:solidFill>
              </a:rPr>
              <a:t> Y.</a:t>
            </a: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_tradnl" b="1" dirty="0">
              <a:solidFill>
                <a:srgbClr val="FF0000"/>
              </a:solidFill>
            </a:endParaRPr>
          </a:p>
          <a:p>
            <a:r>
              <a:rPr lang="es-ES_tradnl" b="1" dirty="0" err="1">
                <a:solidFill>
                  <a:srgbClr val="FF0000"/>
                </a:solidFill>
              </a:rPr>
              <a:t>F</a:t>
            </a:r>
            <a:r>
              <a:rPr lang="es-ES_tradnl" b="1" dirty="0" err="1" smtClean="0">
                <a:solidFill>
                  <a:srgbClr val="FF0000"/>
                </a:solidFill>
              </a:rPr>
              <a:t>orcing</a:t>
            </a:r>
            <a:r>
              <a:rPr lang="es-ES_tradnl" b="1" dirty="0" smtClean="0">
                <a:solidFill>
                  <a:srgbClr val="FF0000"/>
                </a:solidFill>
              </a:rPr>
              <a:t> X </a:t>
            </a:r>
            <a:r>
              <a:rPr lang="es-ES_tradnl" dirty="0" smtClean="0"/>
              <a:t>causes </a:t>
            </a:r>
            <a:r>
              <a:rPr lang="es-ES_tradnl" b="1" dirty="0" err="1" smtClean="0">
                <a:solidFill>
                  <a:srgbClr val="FF0000"/>
                </a:solidFill>
              </a:rPr>
              <a:t>weather</a:t>
            </a:r>
            <a:r>
              <a:rPr lang="es-ES_tradnl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event</a:t>
            </a:r>
            <a:r>
              <a:rPr lang="es-ES_tradnl" b="1" dirty="0" smtClean="0">
                <a:solidFill>
                  <a:srgbClr val="FF0000"/>
                </a:solidFill>
              </a:rPr>
              <a:t> Y.</a:t>
            </a:r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3375" y="1700808"/>
            <a:ext cx="208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“cause”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cxnSp>
        <p:nvCxnSpPr>
          <p:cNvPr id="6" name="Conector recto de flecha 5"/>
          <p:cNvCxnSpPr/>
          <p:nvPr/>
        </p:nvCxnSpPr>
        <p:spPr bwMode="auto">
          <a:xfrm>
            <a:off x="1762745" y="14127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>
            <a:off x="3530684" y="1700808"/>
            <a:ext cx="2049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</a:t>
            </a:r>
            <a:r>
              <a:rPr lang="es-ES_tradnl" sz="1800" dirty="0" err="1" smtClean="0"/>
              <a:t>effect</a:t>
            </a:r>
            <a:r>
              <a:rPr lang="es-ES_tradnl" sz="1800" dirty="0" smtClean="0"/>
              <a:t>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179512" y="3573016"/>
            <a:ext cx="2877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“cause”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reasonably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34813" y="3573016"/>
            <a:ext cx="2049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</a:t>
            </a:r>
            <a:r>
              <a:rPr lang="es-ES_tradnl" sz="1800" dirty="0" err="1" smtClean="0"/>
              <a:t>effect</a:t>
            </a:r>
            <a:r>
              <a:rPr lang="es-ES_tradnl" sz="1800" dirty="0" smtClean="0"/>
              <a:t>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51520" y="5373216"/>
            <a:ext cx="2120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“cause”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251993" y="5373216"/>
            <a:ext cx="2681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The</a:t>
            </a:r>
            <a:r>
              <a:rPr lang="es-ES_tradnl" sz="1800" dirty="0" smtClean="0"/>
              <a:t> “</a:t>
            </a:r>
            <a:r>
              <a:rPr lang="es-ES_tradnl" sz="1800" dirty="0" err="1" smtClean="0"/>
              <a:t>effect</a:t>
            </a:r>
            <a:r>
              <a:rPr lang="es-ES_tradnl" sz="1800" dirty="0" smtClean="0"/>
              <a:t>”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</a:p>
          <a:p>
            <a:pPr algn="l"/>
            <a:r>
              <a:rPr lang="es-ES_tradnl" sz="1800" dirty="0" err="1"/>
              <a:t>m</a:t>
            </a:r>
            <a:r>
              <a:rPr lang="es-ES_tradnl" sz="1800" dirty="0" err="1" smtClean="0"/>
              <a:t>ay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not</a:t>
            </a:r>
            <a:r>
              <a:rPr lang="es-ES_tradnl" sz="1800" dirty="0" smtClean="0"/>
              <a:t> be </a:t>
            </a:r>
            <a:r>
              <a:rPr lang="es-ES_tradnl" sz="1800" dirty="0" err="1" smtClean="0"/>
              <a:t>well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defined</a:t>
            </a:r>
            <a:endParaRPr lang="es-ES_tradnl" sz="1800" dirty="0"/>
          </a:p>
        </p:txBody>
      </p:sp>
      <p:cxnSp>
        <p:nvCxnSpPr>
          <p:cNvPr id="19" name="Conector recto de flecha 18"/>
          <p:cNvCxnSpPr/>
          <p:nvPr/>
        </p:nvCxnSpPr>
        <p:spPr bwMode="auto">
          <a:xfrm>
            <a:off x="4787081" y="14127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Conector recto de flecha 19"/>
          <p:cNvCxnSpPr/>
          <p:nvPr/>
        </p:nvCxnSpPr>
        <p:spPr bwMode="auto">
          <a:xfrm>
            <a:off x="1619672" y="32129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ector recto de flecha 20"/>
          <p:cNvCxnSpPr/>
          <p:nvPr/>
        </p:nvCxnSpPr>
        <p:spPr bwMode="auto">
          <a:xfrm>
            <a:off x="3779912" y="32129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ector recto de flecha 21"/>
          <p:cNvCxnSpPr/>
          <p:nvPr/>
        </p:nvCxnSpPr>
        <p:spPr bwMode="auto">
          <a:xfrm>
            <a:off x="1619672" y="5013176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Conector recto de flecha 22"/>
          <p:cNvCxnSpPr/>
          <p:nvPr/>
        </p:nvCxnSpPr>
        <p:spPr bwMode="auto">
          <a:xfrm>
            <a:off x="4427984" y="5085184"/>
            <a:ext cx="0" cy="36004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CuadroTexto 24"/>
          <p:cNvSpPr txBox="1"/>
          <p:nvPr/>
        </p:nvSpPr>
        <p:spPr>
          <a:xfrm>
            <a:off x="5846911" y="3573016"/>
            <a:ext cx="3280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this</a:t>
            </a:r>
            <a:r>
              <a:rPr lang="es-ES_tradnl" sz="1800" dirty="0" smtClean="0"/>
              <a:t> a </a:t>
            </a:r>
            <a:r>
              <a:rPr lang="es-ES_tradnl" sz="1800" dirty="0" err="1" smtClean="0"/>
              <a:t>population</a:t>
            </a:r>
            <a:r>
              <a:rPr lang="es-ES_tradnl" sz="1800" dirty="0" err="1"/>
              <a:t>-</a:t>
            </a:r>
            <a:r>
              <a:rPr lang="es-ES_tradnl" sz="1800" dirty="0" err="1" smtClean="0"/>
              <a:t>level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claim</a:t>
            </a:r>
            <a:endParaRPr lang="es-ES_tradnl" sz="1800" dirty="0" smtClean="0"/>
          </a:p>
          <a:p>
            <a:pPr algn="l"/>
            <a:r>
              <a:rPr lang="es-ES_tradnl" sz="1800" dirty="0" err="1"/>
              <a:t>o</a:t>
            </a:r>
            <a:r>
              <a:rPr lang="es-ES_tradnl" sz="1800" dirty="0" err="1" smtClean="0"/>
              <a:t>r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an</a:t>
            </a:r>
            <a:r>
              <a:rPr lang="es-ES_tradnl" sz="1800" dirty="0" smtClean="0"/>
              <a:t> individual-</a:t>
            </a:r>
            <a:r>
              <a:rPr lang="es-ES_tradnl" sz="1800" dirty="0" err="1" smtClean="0"/>
              <a:t>level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claim</a:t>
            </a:r>
            <a:r>
              <a:rPr lang="es-ES_tradnl" sz="1800" dirty="0" smtClean="0"/>
              <a:t>?</a:t>
            </a:r>
            <a:endParaRPr lang="es-ES_tradnl" sz="18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321426" y="5373216"/>
            <a:ext cx="2835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/>
              <a:t>I</a:t>
            </a:r>
            <a:r>
              <a:rPr lang="es-ES_tradnl" sz="1800" dirty="0" err="1" smtClean="0"/>
              <a:t>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this</a:t>
            </a:r>
            <a:r>
              <a:rPr lang="es-ES_tradnl" sz="1800" dirty="0" smtClean="0"/>
              <a:t> a general </a:t>
            </a:r>
            <a:r>
              <a:rPr lang="es-ES_tradnl" sz="1800" dirty="0" err="1" smtClean="0"/>
              <a:t>claim</a:t>
            </a:r>
            <a:endParaRPr lang="es-ES_tradnl" sz="1800" dirty="0" smtClean="0"/>
          </a:p>
          <a:p>
            <a:pPr algn="l"/>
            <a:r>
              <a:rPr lang="es-ES_tradnl" sz="1800" dirty="0" err="1"/>
              <a:t>o</a:t>
            </a:r>
            <a:r>
              <a:rPr lang="es-ES_tradnl" sz="1800" dirty="0" err="1" smtClean="0"/>
              <a:t>r</a:t>
            </a:r>
            <a:r>
              <a:rPr lang="es-ES_tradnl" sz="1800" dirty="0" smtClean="0"/>
              <a:t> a singular </a:t>
            </a:r>
            <a:r>
              <a:rPr lang="es-ES_tradnl" sz="1800" dirty="0" err="1" smtClean="0"/>
              <a:t>event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claim</a:t>
            </a:r>
            <a:r>
              <a:rPr lang="es-ES_tradnl" sz="1800" dirty="0" smtClean="0"/>
              <a:t>?</a:t>
            </a:r>
          </a:p>
          <a:p>
            <a:pPr algn="l"/>
            <a:r>
              <a:rPr lang="es-ES_tradnl" sz="1800" dirty="0" smtClean="0"/>
              <a:t>Time </a:t>
            </a:r>
            <a:r>
              <a:rPr lang="es-ES_tradnl" sz="1800" dirty="0" err="1" smtClean="0"/>
              <a:t>scale</a:t>
            </a:r>
            <a:r>
              <a:rPr lang="es-ES_tradnl" sz="1800" dirty="0" smtClean="0"/>
              <a:t> ? </a:t>
            </a:r>
          </a:p>
          <a:p>
            <a:pPr algn="l"/>
            <a:r>
              <a:rPr lang="es-ES_tradnl" sz="1800" dirty="0" err="1" smtClean="0"/>
              <a:t>Spatial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scale</a:t>
            </a:r>
            <a:r>
              <a:rPr lang="es-ES_tradnl" sz="1800" dirty="0" smtClean="0"/>
              <a:t> ?</a:t>
            </a:r>
            <a:endParaRPr lang="es-ES_tradnl" sz="1800" dirty="0"/>
          </a:p>
        </p:txBody>
      </p:sp>
      <p:cxnSp>
        <p:nvCxnSpPr>
          <p:cNvPr id="38" name="Conector recto de flecha 37"/>
          <p:cNvCxnSpPr/>
          <p:nvPr/>
        </p:nvCxnSpPr>
        <p:spPr bwMode="auto">
          <a:xfrm>
            <a:off x="7524328" y="3068960"/>
            <a:ext cx="0" cy="432048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Conector recto 38"/>
          <p:cNvCxnSpPr/>
          <p:nvPr/>
        </p:nvCxnSpPr>
        <p:spPr bwMode="auto">
          <a:xfrm flipH="1">
            <a:off x="4644008" y="3068960"/>
            <a:ext cx="2880320" cy="0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Conector recto de flecha 40"/>
          <p:cNvCxnSpPr/>
          <p:nvPr/>
        </p:nvCxnSpPr>
        <p:spPr bwMode="auto">
          <a:xfrm>
            <a:off x="7524328" y="4869160"/>
            <a:ext cx="0" cy="432048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ector recto 41"/>
          <p:cNvCxnSpPr/>
          <p:nvPr/>
        </p:nvCxnSpPr>
        <p:spPr bwMode="auto">
          <a:xfrm flipH="1">
            <a:off x="5148064" y="4869160"/>
            <a:ext cx="2376264" cy="0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81072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Influence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/>
              <a:t>chosen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probabilities</a:t>
            </a:r>
            <a:r>
              <a:rPr lang="es-ES_tradnl" dirty="0" smtClean="0"/>
              <a:t> of </a:t>
            </a:r>
            <a:r>
              <a:rPr lang="es-ES_tradnl" dirty="0" err="1" smtClean="0"/>
              <a:t>causation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196752"/>
            <a:ext cx="3658849" cy="511517"/>
          </a:xfrm>
          <a:prstGeom prst="rect">
            <a:avLst/>
          </a:prstGeom>
        </p:spPr>
      </p:pic>
      <p:sp>
        <p:nvSpPr>
          <p:cNvPr id="11" name="Abrir llave 10"/>
          <p:cNvSpPr/>
          <p:nvPr/>
        </p:nvSpPr>
        <p:spPr bwMode="auto">
          <a:xfrm>
            <a:off x="2857367" y="836712"/>
            <a:ext cx="144016" cy="792088"/>
          </a:xfrm>
          <a:prstGeom prst="lef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002" y="764704"/>
            <a:ext cx="2458102" cy="450340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 bwMode="auto">
          <a:xfrm>
            <a:off x="899592" y="2060848"/>
            <a:ext cx="79563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s-ES_tradnl" dirty="0" err="1" smtClean="0"/>
              <a:t>Let</a:t>
            </a:r>
            <a:r>
              <a:rPr lang="es-ES_tradnl" dirty="0" smtClean="0"/>
              <a:t> </a:t>
            </a:r>
            <a:r>
              <a:rPr lang="es-ES_tradnl" dirty="0" err="1" smtClean="0"/>
              <a:t>us</a:t>
            </a:r>
            <a:r>
              <a:rPr lang="es-ES_tradnl" dirty="0" smtClean="0"/>
              <a:t> </a:t>
            </a:r>
            <a:r>
              <a:rPr lang="es-ES_tradnl" dirty="0" err="1" smtClean="0"/>
              <a:t>now</a:t>
            </a:r>
            <a:r>
              <a:rPr lang="es-ES_tradnl" dirty="0" smtClean="0"/>
              <a:t> </a:t>
            </a:r>
            <a:r>
              <a:rPr lang="es-ES_tradnl" dirty="0" err="1" smtClean="0"/>
              <a:t>focus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fact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Dec</a:t>
            </a:r>
            <a:r>
              <a:rPr lang="es-ES_tradnl" dirty="0" smtClean="0"/>
              <a:t>. 2013 </a:t>
            </a:r>
            <a:r>
              <a:rPr lang="es-ES_tradnl" dirty="0" err="1" smtClean="0"/>
              <a:t>heatwave</a:t>
            </a:r>
            <a:r>
              <a:rPr lang="es-ES_tradnl" dirty="0" smtClean="0"/>
              <a:t> </a:t>
            </a:r>
            <a:r>
              <a:rPr lang="es-ES_tradnl" dirty="0" err="1" smtClean="0"/>
              <a:t>was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/>
              <a:t> </a:t>
            </a:r>
            <a:r>
              <a:rPr lang="es-ES_tradnl" dirty="0" err="1" smtClean="0"/>
              <a:t>most</a:t>
            </a:r>
            <a:r>
              <a:rPr lang="es-ES_tradnl" dirty="0" smtClean="0"/>
              <a:t> </a:t>
            </a:r>
            <a:r>
              <a:rPr lang="es-ES_tradnl" dirty="0"/>
              <a:t>intense </a:t>
            </a:r>
            <a:r>
              <a:rPr lang="es-ES_tradnl" dirty="0" err="1" smtClean="0"/>
              <a:t>ever</a:t>
            </a:r>
            <a:r>
              <a:rPr lang="es-ES_tradnl" dirty="0" smtClean="0"/>
              <a:t> </a:t>
            </a:r>
            <a:r>
              <a:rPr lang="es-ES_tradnl" dirty="0" err="1" smtClean="0"/>
              <a:t>recorded</a:t>
            </a:r>
            <a:r>
              <a:rPr lang="es-ES_tradnl" dirty="0" smtClean="0"/>
              <a:t> </a:t>
            </a:r>
            <a:r>
              <a:rPr lang="es-ES_tradnl" dirty="0" err="1" smtClean="0"/>
              <a:t>over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area</a:t>
            </a:r>
            <a:r>
              <a:rPr lang="es-ES_tradnl" dirty="0" smtClean="0"/>
              <a:t>. </a:t>
            </a:r>
            <a:endParaRPr lang="es-ES_tradnl" dirty="0"/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179512" y="209512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284984"/>
            <a:ext cx="8028384" cy="3014302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3501007"/>
            <a:ext cx="2376264" cy="576065"/>
          </a:xfrm>
          <a:prstGeom prst="rect">
            <a:avLst/>
          </a:prstGeom>
        </p:spPr>
      </p:pic>
      <p:cxnSp>
        <p:nvCxnSpPr>
          <p:cNvPr id="43" name="Conector recto 42"/>
          <p:cNvCxnSpPr/>
          <p:nvPr/>
        </p:nvCxnSpPr>
        <p:spPr bwMode="auto">
          <a:xfrm>
            <a:off x="1043608" y="3490974"/>
            <a:ext cx="7272808" cy="0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6137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Influence</a:t>
            </a:r>
            <a:r>
              <a:rPr lang="es-ES_tradnl" dirty="0" smtClean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chosen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probabilities</a:t>
            </a:r>
            <a:r>
              <a:rPr lang="es-ES_tradnl" dirty="0" smtClean="0"/>
              <a:t> of </a:t>
            </a:r>
            <a:r>
              <a:rPr lang="es-ES_tradnl" dirty="0" err="1" smtClean="0"/>
              <a:t>causation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196752"/>
            <a:ext cx="3658849" cy="511517"/>
          </a:xfrm>
          <a:prstGeom prst="rect">
            <a:avLst/>
          </a:prstGeom>
        </p:spPr>
      </p:pic>
      <p:sp>
        <p:nvSpPr>
          <p:cNvPr id="11" name="Abrir llave 10"/>
          <p:cNvSpPr/>
          <p:nvPr/>
        </p:nvSpPr>
        <p:spPr bwMode="auto">
          <a:xfrm>
            <a:off x="2857367" y="836712"/>
            <a:ext cx="144016" cy="792088"/>
          </a:xfrm>
          <a:prstGeom prst="lef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002" y="764704"/>
            <a:ext cx="2458102" cy="450340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 bwMode="auto">
          <a:xfrm>
            <a:off x="899592" y="2060848"/>
            <a:ext cx="795637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s-ES_tradnl" dirty="0" err="1" smtClean="0"/>
              <a:t>Let</a:t>
            </a:r>
            <a:r>
              <a:rPr lang="es-ES_tradnl" dirty="0" smtClean="0"/>
              <a:t> </a:t>
            </a:r>
            <a:r>
              <a:rPr lang="es-ES_tradnl" dirty="0" err="1" smtClean="0"/>
              <a:t>us</a:t>
            </a:r>
            <a:r>
              <a:rPr lang="es-ES_tradnl" dirty="0" smtClean="0"/>
              <a:t> </a:t>
            </a:r>
            <a:r>
              <a:rPr lang="es-ES_tradnl" dirty="0" err="1" smtClean="0"/>
              <a:t>now</a:t>
            </a:r>
            <a:r>
              <a:rPr lang="es-ES_tradnl" dirty="0" smtClean="0"/>
              <a:t> </a:t>
            </a:r>
            <a:r>
              <a:rPr lang="es-ES_tradnl" dirty="0" err="1" smtClean="0"/>
              <a:t>focus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fact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Dec</a:t>
            </a:r>
            <a:r>
              <a:rPr lang="es-ES_tradnl" dirty="0" smtClean="0"/>
              <a:t>. 2013 </a:t>
            </a:r>
            <a:r>
              <a:rPr lang="es-ES_tradnl" dirty="0" err="1" smtClean="0"/>
              <a:t>heatwave</a:t>
            </a:r>
            <a:r>
              <a:rPr lang="es-ES_tradnl" dirty="0" smtClean="0"/>
              <a:t> </a:t>
            </a:r>
            <a:r>
              <a:rPr lang="es-ES_tradnl" dirty="0" err="1" smtClean="0"/>
              <a:t>was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/>
              <a:t> </a:t>
            </a:r>
            <a:r>
              <a:rPr lang="es-ES_tradnl" dirty="0" err="1" smtClean="0"/>
              <a:t>most</a:t>
            </a:r>
            <a:r>
              <a:rPr lang="es-ES_tradnl" dirty="0" smtClean="0"/>
              <a:t> </a:t>
            </a:r>
            <a:r>
              <a:rPr lang="es-ES_tradnl" dirty="0"/>
              <a:t>intense </a:t>
            </a:r>
            <a:r>
              <a:rPr lang="es-ES_tradnl" dirty="0" err="1" smtClean="0"/>
              <a:t>ever</a:t>
            </a:r>
            <a:r>
              <a:rPr lang="es-ES_tradnl" dirty="0" smtClean="0"/>
              <a:t> </a:t>
            </a:r>
            <a:r>
              <a:rPr lang="es-ES_tradnl" dirty="0" err="1" smtClean="0"/>
              <a:t>observed</a:t>
            </a:r>
            <a:r>
              <a:rPr lang="es-ES_tradnl" dirty="0"/>
              <a:t> </a:t>
            </a:r>
            <a:r>
              <a:rPr lang="es-ES_tradnl" dirty="0" err="1" smtClean="0"/>
              <a:t>over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area</a:t>
            </a:r>
            <a:r>
              <a:rPr lang="es-ES_tradnl" dirty="0" smtClean="0"/>
              <a:t>. 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PDFs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most</a:t>
            </a:r>
            <a:r>
              <a:rPr lang="es-ES_tradnl" dirty="0" smtClean="0"/>
              <a:t> intense </a:t>
            </a:r>
            <a:r>
              <a:rPr lang="es-ES_tradnl" dirty="0" err="1" smtClean="0"/>
              <a:t>value</a:t>
            </a:r>
            <a:r>
              <a:rPr lang="es-ES_tradnl" dirty="0" smtClean="0"/>
              <a:t> can be </a:t>
            </a:r>
            <a:r>
              <a:rPr lang="es-ES_tradnl" dirty="0" err="1" smtClean="0"/>
              <a:t>obtained</a:t>
            </a:r>
            <a:r>
              <a:rPr lang="es-ES_tradnl" dirty="0" smtClean="0"/>
              <a:t> </a:t>
            </a:r>
            <a:r>
              <a:rPr lang="es-ES_tradnl" dirty="0" err="1" smtClean="0"/>
              <a:t>directly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previous</a:t>
            </a:r>
            <a:r>
              <a:rPr lang="es-ES_tradnl" dirty="0" smtClean="0"/>
              <a:t> </a:t>
            </a:r>
            <a:r>
              <a:rPr lang="es-ES_tradnl" dirty="0" err="1" smtClean="0"/>
              <a:t>PDFs</a:t>
            </a:r>
            <a:r>
              <a:rPr lang="es-ES_tradnl" dirty="0" smtClean="0"/>
              <a:t>: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4077072"/>
            <a:ext cx="5904656" cy="474953"/>
          </a:xfrm>
          <a:prstGeom prst="rect">
            <a:avLst/>
          </a:prstGeom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79512" y="209512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668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167" y="2276872"/>
            <a:ext cx="3729257" cy="29523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204864"/>
            <a:ext cx="3464409" cy="3024336"/>
          </a:xfrm>
          <a:prstGeom prst="rect">
            <a:avLst/>
          </a:prstGeom>
        </p:spPr>
      </p:pic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Influence</a:t>
            </a:r>
            <a:r>
              <a:rPr lang="es-ES_tradnl" dirty="0" smtClean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chosen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probabilities</a:t>
            </a:r>
            <a:r>
              <a:rPr lang="es-ES_tradnl" dirty="0" smtClean="0"/>
              <a:t> of </a:t>
            </a:r>
            <a:r>
              <a:rPr lang="es-ES_tradnl" dirty="0" err="1" smtClean="0"/>
              <a:t>causation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873" y="2348804"/>
            <a:ext cx="1282080" cy="3032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809" y="2625222"/>
            <a:ext cx="785791" cy="289502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827584" y="1898972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PDFs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max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Dec</a:t>
            </a:r>
            <a:r>
              <a:rPr lang="es-ES_tradnl" u="sng" dirty="0" smtClean="0"/>
              <a:t>. </a:t>
            </a:r>
            <a:r>
              <a:rPr lang="es-ES_tradnl" u="sng" dirty="0" err="1" smtClean="0"/>
              <a:t>Temperature</a:t>
            </a:r>
            <a:endParaRPr lang="es-ES_tradnl" u="sng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4380946"/>
            <a:ext cx="219247" cy="2001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5926" y="2504954"/>
            <a:ext cx="216194" cy="21619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508104" y="1929060"/>
            <a:ext cx="2532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Probabilities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Causation</a:t>
            </a:r>
            <a:endParaRPr lang="es-ES_tradnl" u="sng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4" y="1196752"/>
            <a:ext cx="3658849" cy="511517"/>
          </a:xfrm>
          <a:prstGeom prst="rect">
            <a:avLst/>
          </a:prstGeom>
        </p:spPr>
      </p:pic>
      <p:sp>
        <p:nvSpPr>
          <p:cNvPr id="11" name="Abrir llave 10"/>
          <p:cNvSpPr/>
          <p:nvPr/>
        </p:nvSpPr>
        <p:spPr bwMode="auto">
          <a:xfrm>
            <a:off x="2857367" y="836712"/>
            <a:ext cx="144016" cy="792088"/>
          </a:xfrm>
          <a:prstGeom prst="lef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23" name="Conector recto de flecha 22"/>
          <p:cNvCxnSpPr/>
          <p:nvPr/>
        </p:nvCxnSpPr>
        <p:spPr bwMode="auto">
          <a:xfrm flipV="1">
            <a:off x="5148064" y="4509120"/>
            <a:ext cx="1584176" cy="4789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CuadroTexto 23"/>
          <p:cNvSpPr txBox="1"/>
          <p:nvPr/>
        </p:nvSpPr>
        <p:spPr>
          <a:xfrm>
            <a:off x="5369400" y="3990689"/>
            <a:ext cx="1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/>
              <a:t>a</a:t>
            </a:r>
            <a:r>
              <a:rPr lang="es-ES_tradnl" sz="1400" dirty="0" err="1" smtClean="0"/>
              <a:t>cceptable</a:t>
            </a:r>
            <a:endParaRPr lang="es-ES_tradnl" sz="1400" dirty="0" smtClean="0"/>
          </a:p>
          <a:p>
            <a:r>
              <a:rPr lang="es-ES_tradnl" sz="1400" dirty="0" err="1" smtClean="0"/>
              <a:t>range</a:t>
            </a:r>
            <a:endParaRPr lang="es-ES_tradnl" sz="1400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0002" y="764704"/>
            <a:ext cx="2458102" cy="450340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 bwMode="auto">
          <a:xfrm>
            <a:off x="903004" y="5445224"/>
            <a:ext cx="810039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optimal</a:t>
            </a:r>
            <a:r>
              <a:rPr lang="es-ES_tradnl" dirty="0" smtClean="0"/>
              <a:t> </a:t>
            </a:r>
            <a:r>
              <a:rPr lang="es-ES_tradnl" dirty="0" err="1" smtClean="0"/>
              <a:t>threshold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a PNS </a:t>
            </a:r>
            <a:r>
              <a:rPr lang="es-ES_tradnl" dirty="0" err="1" smtClean="0"/>
              <a:t>perspective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i="1" dirty="0" smtClean="0"/>
              <a:t>u</a:t>
            </a:r>
            <a:r>
              <a:rPr lang="es-ES_tradnl" dirty="0" smtClean="0"/>
              <a:t> = 23.8°C.</a:t>
            </a:r>
          </a:p>
          <a:p>
            <a:r>
              <a:rPr lang="es-ES_tradnl" dirty="0"/>
              <a:t>p0 = </a:t>
            </a:r>
            <a:r>
              <a:rPr lang="es-ES_tradnl" dirty="0" smtClean="0"/>
              <a:t>0.04: </a:t>
            </a:r>
            <a:r>
              <a:rPr lang="es-ES_tradnl" dirty="0" err="1"/>
              <a:t>t</a:t>
            </a:r>
            <a:r>
              <a:rPr lang="es-ES_tradnl" dirty="0" err="1" smtClean="0"/>
              <a:t>he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very</a:t>
            </a:r>
            <a:r>
              <a:rPr lang="es-ES_tradnl" dirty="0" smtClean="0"/>
              <a:t> </a:t>
            </a:r>
            <a:r>
              <a:rPr lang="es-ES_tradnl" dirty="0" err="1" smtClean="0"/>
              <a:t>rare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counterfactual</a:t>
            </a:r>
            <a:r>
              <a:rPr lang="es-ES_tradnl" dirty="0" smtClean="0"/>
              <a:t> </a:t>
            </a:r>
            <a:r>
              <a:rPr lang="es-ES_tradnl" dirty="0" err="1" smtClean="0"/>
              <a:t>world</a:t>
            </a:r>
            <a:r>
              <a:rPr lang="es-ES_tradnl" dirty="0" smtClean="0"/>
              <a:t>.</a:t>
            </a:r>
          </a:p>
          <a:p>
            <a:r>
              <a:rPr lang="es-ES_tradnl" dirty="0"/>
              <a:t>p1 = </a:t>
            </a:r>
            <a:r>
              <a:rPr lang="es-ES_tradnl" dirty="0" smtClean="0"/>
              <a:t>0.92: </a:t>
            </a:r>
            <a:r>
              <a:rPr lang="es-ES_tradnl" dirty="0" err="1" smtClean="0"/>
              <a:t>almost</a:t>
            </a:r>
            <a:r>
              <a:rPr lang="es-ES_tradnl" dirty="0" smtClean="0"/>
              <a:t> </a:t>
            </a:r>
            <a:r>
              <a:rPr lang="es-ES_tradnl" dirty="0" err="1" smtClean="0"/>
              <a:t>systematic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factual </a:t>
            </a:r>
            <a:r>
              <a:rPr lang="es-ES_tradnl" dirty="0" err="1" smtClean="0"/>
              <a:t>world</a:t>
            </a:r>
            <a:r>
              <a:rPr lang="es-ES_tradnl" dirty="0" smtClean="0"/>
              <a:t>.</a:t>
            </a: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179512" y="569552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9094" y="3284984"/>
            <a:ext cx="871298" cy="792088"/>
          </a:xfrm>
          <a:prstGeom prst="rect">
            <a:avLst/>
          </a:prstGeom>
        </p:spPr>
      </p:pic>
      <p:cxnSp>
        <p:nvCxnSpPr>
          <p:cNvPr id="28" name="Conector recto 27"/>
          <p:cNvCxnSpPr/>
          <p:nvPr/>
        </p:nvCxnSpPr>
        <p:spPr bwMode="auto">
          <a:xfrm>
            <a:off x="6444208" y="2348880"/>
            <a:ext cx="0" cy="2448272"/>
          </a:xfrm>
          <a:prstGeom prst="line">
            <a:avLst/>
          </a:prstGeom>
          <a:solidFill>
            <a:srgbClr val="33CCCC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>
            <a:off x="2388903" y="3645024"/>
            <a:ext cx="52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 smtClean="0"/>
              <a:t>2013</a:t>
            </a:r>
          </a:p>
          <a:p>
            <a:pPr algn="l"/>
            <a:r>
              <a:rPr lang="es-ES_tradnl" sz="1200" dirty="0" err="1"/>
              <a:t>o</a:t>
            </a:r>
            <a:r>
              <a:rPr lang="es-ES_tradnl" sz="1200" dirty="0" err="1" smtClean="0"/>
              <a:t>bs</a:t>
            </a:r>
            <a:r>
              <a:rPr lang="es-ES_tradnl" sz="1200" dirty="0" smtClean="0"/>
              <a:t>.</a:t>
            </a:r>
            <a:endParaRPr lang="es-ES_tradnl" sz="12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6709383" y="2708920"/>
            <a:ext cx="52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 smtClean="0"/>
              <a:t>2013</a:t>
            </a:r>
          </a:p>
          <a:p>
            <a:pPr algn="l"/>
            <a:r>
              <a:rPr lang="es-ES_tradnl" sz="1200" dirty="0" err="1"/>
              <a:t>o</a:t>
            </a:r>
            <a:r>
              <a:rPr lang="es-ES_tradnl" sz="1200" dirty="0" err="1" smtClean="0"/>
              <a:t>bs</a:t>
            </a:r>
            <a:r>
              <a:rPr lang="es-ES_tradnl" sz="1200" dirty="0" smtClean="0"/>
              <a:t>.</a:t>
            </a:r>
            <a:endParaRPr lang="es-ES_tradnl" sz="1200" dirty="0"/>
          </a:p>
        </p:txBody>
      </p:sp>
      <p:cxnSp>
        <p:nvCxnSpPr>
          <p:cNvPr id="33" name="Conector recto 32"/>
          <p:cNvCxnSpPr/>
          <p:nvPr/>
        </p:nvCxnSpPr>
        <p:spPr bwMode="auto">
          <a:xfrm>
            <a:off x="2123728" y="2348880"/>
            <a:ext cx="0" cy="2448272"/>
          </a:xfrm>
          <a:prstGeom prst="line">
            <a:avLst/>
          </a:prstGeom>
          <a:solidFill>
            <a:srgbClr val="33CCCC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09496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167" y="2276872"/>
            <a:ext cx="3729257" cy="29523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204864"/>
            <a:ext cx="3464409" cy="3024336"/>
          </a:xfrm>
          <a:prstGeom prst="rect">
            <a:avLst/>
          </a:prstGeom>
        </p:spPr>
      </p:pic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Influence</a:t>
            </a:r>
            <a:r>
              <a:rPr lang="es-ES_tradnl" dirty="0" smtClean="0"/>
              <a:t> of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chosen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probabilities</a:t>
            </a:r>
            <a:r>
              <a:rPr lang="es-ES_tradnl" dirty="0" smtClean="0"/>
              <a:t> of </a:t>
            </a:r>
            <a:r>
              <a:rPr lang="es-ES_tradnl" dirty="0" err="1" smtClean="0"/>
              <a:t>causation</a:t>
            </a:r>
            <a:endParaRPr lang="fr-FR" dirty="0"/>
          </a:p>
        </p:txBody>
      </p:sp>
      <p:sp>
        <p:nvSpPr>
          <p:cNvPr id="148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873" y="2348804"/>
            <a:ext cx="1282080" cy="30328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809" y="2625222"/>
            <a:ext cx="785791" cy="289502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827584" y="1898972"/>
            <a:ext cx="305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PDFs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max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Dec</a:t>
            </a:r>
            <a:r>
              <a:rPr lang="es-ES_tradnl" u="sng" dirty="0" smtClean="0"/>
              <a:t>. </a:t>
            </a:r>
            <a:r>
              <a:rPr lang="es-ES_tradnl" u="sng" dirty="0" err="1" smtClean="0"/>
              <a:t>Temperature</a:t>
            </a:r>
            <a:endParaRPr lang="es-ES_tradnl" u="sng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4380946"/>
            <a:ext cx="219247" cy="20018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5926" y="2504954"/>
            <a:ext cx="216194" cy="216194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508104" y="1929060"/>
            <a:ext cx="2532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Probabilities</a:t>
            </a:r>
            <a:r>
              <a:rPr lang="es-ES_tradnl" u="sng" dirty="0" smtClean="0"/>
              <a:t> of </a:t>
            </a:r>
            <a:r>
              <a:rPr lang="es-ES_tradnl" u="sng" dirty="0" err="1" smtClean="0"/>
              <a:t>Causation</a:t>
            </a:r>
            <a:endParaRPr lang="es-ES_tradnl" u="sng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4" y="1196752"/>
            <a:ext cx="3658849" cy="511517"/>
          </a:xfrm>
          <a:prstGeom prst="rect">
            <a:avLst/>
          </a:prstGeom>
        </p:spPr>
      </p:pic>
      <p:sp>
        <p:nvSpPr>
          <p:cNvPr id="11" name="Abrir llave 10"/>
          <p:cNvSpPr/>
          <p:nvPr/>
        </p:nvSpPr>
        <p:spPr bwMode="auto">
          <a:xfrm>
            <a:off x="2857367" y="836712"/>
            <a:ext cx="144016" cy="792088"/>
          </a:xfrm>
          <a:prstGeom prst="lef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23" name="Conector recto de flecha 22"/>
          <p:cNvCxnSpPr/>
          <p:nvPr/>
        </p:nvCxnSpPr>
        <p:spPr bwMode="auto">
          <a:xfrm flipV="1">
            <a:off x="5148064" y="4509120"/>
            <a:ext cx="1584176" cy="4789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CuadroTexto 23"/>
          <p:cNvSpPr txBox="1"/>
          <p:nvPr/>
        </p:nvSpPr>
        <p:spPr>
          <a:xfrm>
            <a:off x="5369400" y="3990689"/>
            <a:ext cx="150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err="1"/>
              <a:t>a</a:t>
            </a:r>
            <a:r>
              <a:rPr lang="es-ES_tradnl" sz="1400" dirty="0" err="1" smtClean="0"/>
              <a:t>cceptable</a:t>
            </a:r>
            <a:endParaRPr lang="es-ES_tradnl" sz="1400" dirty="0" smtClean="0"/>
          </a:p>
          <a:p>
            <a:r>
              <a:rPr lang="es-ES_tradnl" sz="1400" dirty="0" err="1" smtClean="0"/>
              <a:t>range</a:t>
            </a:r>
            <a:endParaRPr lang="es-ES_tradnl" sz="1400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0002" y="764704"/>
            <a:ext cx="2458102" cy="450340"/>
          </a:xfrm>
          <a:prstGeom prst="rect">
            <a:avLst/>
          </a:prstGeom>
        </p:spPr>
      </p:pic>
      <p:sp>
        <p:nvSpPr>
          <p:cNvPr id="31" name="Marcador de contenido 2"/>
          <p:cNvSpPr txBox="1">
            <a:spLocks/>
          </p:cNvSpPr>
          <p:nvPr/>
        </p:nvSpPr>
        <p:spPr bwMode="auto">
          <a:xfrm>
            <a:off x="903004" y="5445224"/>
            <a:ext cx="810039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If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focus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fact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2013 </a:t>
            </a:r>
            <a:r>
              <a:rPr lang="es-ES_tradnl" dirty="0" err="1" smtClean="0"/>
              <a:t>heatwave</a:t>
            </a:r>
            <a:r>
              <a:rPr lang="es-ES_tradnl" dirty="0" smtClean="0"/>
              <a:t> </a:t>
            </a:r>
            <a:r>
              <a:rPr lang="es-ES_tradnl" dirty="0" err="1" smtClean="0"/>
              <a:t>occured</a:t>
            </a:r>
            <a:r>
              <a:rPr lang="es-ES_tradnl" dirty="0" smtClean="0"/>
              <a:t> </a:t>
            </a:r>
            <a:r>
              <a:rPr lang="es-ES_tradnl" dirty="0" err="1" smtClean="0"/>
              <a:t>over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instrumental </a:t>
            </a:r>
            <a:r>
              <a:rPr lang="es-ES_tradnl" dirty="0" err="1" smtClean="0"/>
              <a:t>period</a:t>
            </a:r>
            <a:r>
              <a:rPr lang="es-ES_tradnl" dirty="0" smtClean="0"/>
              <a:t>:</a:t>
            </a:r>
            <a:endParaRPr lang="es-ES_tradnl" dirty="0"/>
          </a:p>
          <a:p>
            <a:r>
              <a:rPr lang="es-ES_tradnl" dirty="0" err="1"/>
              <a:t>high</a:t>
            </a:r>
            <a:r>
              <a:rPr lang="es-ES_tradnl" dirty="0"/>
              <a:t> </a:t>
            </a:r>
            <a:r>
              <a:rPr lang="es-ES_tradnl" dirty="0" smtClean="0"/>
              <a:t>PS, PN and PNS </a:t>
            </a:r>
            <a:r>
              <a:rPr lang="es-ES_tradnl" dirty="0" err="1" smtClean="0"/>
              <a:t>with</a:t>
            </a:r>
            <a:r>
              <a:rPr lang="es-ES_tradnl" dirty="0" smtClean="0"/>
              <a:t> PNS = 0.88</a:t>
            </a:r>
            <a:endParaRPr lang="es-ES_tradnl" dirty="0"/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179512" y="569552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9094" y="3284984"/>
            <a:ext cx="871298" cy="792088"/>
          </a:xfrm>
          <a:prstGeom prst="rect">
            <a:avLst/>
          </a:prstGeom>
        </p:spPr>
      </p:pic>
      <p:cxnSp>
        <p:nvCxnSpPr>
          <p:cNvPr id="28" name="Conector recto 27"/>
          <p:cNvCxnSpPr/>
          <p:nvPr/>
        </p:nvCxnSpPr>
        <p:spPr bwMode="auto">
          <a:xfrm>
            <a:off x="6444208" y="2348880"/>
            <a:ext cx="0" cy="2448272"/>
          </a:xfrm>
          <a:prstGeom prst="line">
            <a:avLst/>
          </a:prstGeom>
          <a:solidFill>
            <a:srgbClr val="33CCCC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>
            <a:off x="2388903" y="3645024"/>
            <a:ext cx="52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 smtClean="0"/>
              <a:t>2013</a:t>
            </a:r>
          </a:p>
          <a:p>
            <a:pPr algn="l"/>
            <a:r>
              <a:rPr lang="es-ES_tradnl" sz="1200" dirty="0" err="1"/>
              <a:t>o</a:t>
            </a:r>
            <a:r>
              <a:rPr lang="es-ES_tradnl" sz="1200" dirty="0" err="1" smtClean="0"/>
              <a:t>bs</a:t>
            </a:r>
            <a:r>
              <a:rPr lang="es-ES_tradnl" sz="1200" dirty="0" smtClean="0"/>
              <a:t>.</a:t>
            </a:r>
            <a:endParaRPr lang="es-ES_tradnl" sz="12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6709383" y="2708920"/>
            <a:ext cx="52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 smtClean="0"/>
              <a:t>2013</a:t>
            </a:r>
          </a:p>
          <a:p>
            <a:pPr algn="l"/>
            <a:r>
              <a:rPr lang="es-ES_tradnl" sz="1200" dirty="0" err="1"/>
              <a:t>o</a:t>
            </a:r>
            <a:r>
              <a:rPr lang="es-ES_tradnl" sz="1200" dirty="0" err="1" smtClean="0"/>
              <a:t>bs</a:t>
            </a:r>
            <a:r>
              <a:rPr lang="es-ES_tradnl" sz="1200" dirty="0" smtClean="0"/>
              <a:t>.</a:t>
            </a:r>
            <a:endParaRPr lang="es-ES_tradnl" sz="1200" dirty="0"/>
          </a:p>
        </p:txBody>
      </p:sp>
      <p:cxnSp>
        <p:nvCxnSpPr>
          <p:cNvPr id="33" name="Conector recto 32"/>
          <p:cNvCxnSpPr/>
          <p:nvPr/>
        </p:nvCxnSpPr>
        <p:spPr bwMode="auto">
          <a:xfrm>
            <a:off x="2123728" y="2348880"/>
            <a:ext cx="0" cy="2448272"/>
          </a:xfrm>
          <a:prstGeom prst="line">
            <a:avLst/>
          </a:prstGeom>
          <a:solidFill>
            <a:srgbClr val="33CCCC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2120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Event attribution - necessary and sufficient causation</a:t>
            </a:r>
          </a:p>
        </p:txBody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/>
              <a:t>Which matters for event attribution: PN, PS or PNS ?</a:t>
            </a:r>
          </a:p>
          <a:p>
            <a:pPr>
              <a:lnSpc>
                <a:spcPct val="90000"/>
              </a:lnSpc>
            </a:pPr>
            <a:endParaRPr lang="fr-FR"/>
          </a:p>
          <a:p>
            <a:pPr>
              <a:lnSpc>
                <a:spcPct val="90000"/>
              </a:lnSpc>
            </a:pPr>
            <a:r>
              <a:rPr lang="fr-FR"/>
              <a:t>The  ex post perspective (judge) :</a:t>
            </a:r>
          </a:p>
          <a:p>
            <a:pPr lvl="1">
              <a:lnSpc>
                <a:spcPct val="90000"/>
              </a:lnSpc>
            </a:pPr>
            <a:r>
              <a:rPr lang="fr-FR"/>
              <a:t>«who is to blame for the weather event that occurred ?»</a:t>
            </a:r>
          </a:p>
          <a:p>
            <a:pPr lvl="1">
              <a:lnSpc>
                <a:spcPct val="90000"/>
              </a:lnSpc>
            </a:pPr>
            <a:r>
              <a:rPr lang="fr-FR"/>
              <a:t>insurance, compensation, loss and damage mechanisms (e.g. Warsaw 2013)</a:t>
            </a:r>
          </a:p>
          <a:p>
            <a:pPr lvl="1">
              <a:lnSpc>
                <a:spcPct val="90000"/>
              </a:lnSpc>
            </a:pPr>
            <a:r>
              <a:rPr lang="fr-FR"/>
              <a:t>PN matters, not PS.</a:t>
            </a:r>
          </a:p>
          <a:p>
            <a:pPr lvl="1">
              <a:lnSpc>
                <a:spcPct val="90000"/>
              </a:lnSpc>
            </a:pPr>
            <a:endParaRPr lang="fr-FR"/>
          </a:p>
          <a:p>
            <a:pPr>
              <a:lnSpc>
                <a:spcPct val="90000"/>
              </a:lnSpc>
            </a:pPr>
            <a:r>
              <a:rPr lang="fr-FR"/>
              <a:t>The ex ante perspective (policy maker)</a:t>
            </a:r>
          </a:p>
          <a:p>
            <a:pPr lvl="1">
              <a:lnSpc>
                <a:spcPct val="90000"/>
              </a:lnSpc>
            </a:pPr>
            <a:r>
              <a:rPr lang="fr-FR"/>
              <a:t>«what should be done today w.r.t. events that may occur in the future?»</a:t>
            </a:r>
          </a:p>
          <a:p>
            <a:pPr lvl="1">
              <a:lnSpc>
                <a:spcPct val="90000"/>
              </a:lnSpc>
            </a:pPr>
            <a:r>
              <a:rPr lang="fr-FR"/>
              <a:t>PS matters for assessing the cost of inaction, PN for assessing the benefit of action.</a:t>
            </a:r>
          </a:p>
          <a:p>
            <a:pPr lvl="1">
              <a:lnSpc>
                <a:spcPct val="90000"/>
              </a:lnSpc>
            </a:pPr>
            <a:endParaRPr lang="fr-FR"/>
          </a:p>
          <a:p>
            <a:pPr>
              <a:lnSpc>
                <a:spcPct val="90000"/>
              </a:lnSpc>
            </a:pPr>
            <a:r>
              <a:rPr lang="fr-FR"/>
              <a:t>The dissemination perspective (media, IPCC)</a:t>
            </a:r>
          </a:p>
          <a:p>
            <a:pPr lvl="1">
              <a:lnSpc>
                <a:spcPct val="90000"/>
              </a:lnSpc>
            </a:pPr>
            <a:r>
              <a:rPr lang="fr-FR"/>
              <a:t>PNS is a trade off between PN and PS.</a:t>
            </a:r>
          </a:p>
          <a:p>
            <a:pPr lvl="1">
              <a:lnSpc>
                <a:spcPct val="90000"/>
              </a:lnSpc>
            </a:pPr>
            <a:r>
              <a:rPr lang="fr-FR"/>
              <a:t>good candidate for a single metric as it avoids explaining the distinction.</a:t>
            </a:r>
          </a:p>
        </p:txBody>
      </p:sp>
      <p:sp>
        <p:nvSpPr>
          <p:cNvPr id="1514500" name="AutoShape 4"/>
          <p:cNvSpPr>
            <a:spLocks noChangeArrowheads="1"/>
          </p:cNvSpPr>
          <p:nvPr/>
        </p:nvSpPr>
        <p:spPr bwMode="auto">
          <a:xfrm>
            <a:off x="914400" y="6019800"/>
            <a:ext cx="1066800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sp>
        <p:nvSpPr>
          <p:cNvPr id="1514501" name="Text Box 5"/>
          <p:cNvSpPr txBox="1">
            <a:spLocks noChangeArrowheads="1"/>
          </p:cNvSpPr>
          <p:nvPr/>
        </p:nvSpPr>
        <p:spPr bwMode="auto">
          <a:xfrm>
            <a:off x="2133600" y="6156325"/>
            <a:ext cx="3349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2000" b="1" u="sng"/>
              <a:t>PN, PS and PNS all matter</a:t>
            </a:r>
          </a:p>
        </p:txBody>
      </p:sp>
    </p:spTree>
    <p:extLst>
      <p:ext uri="{BB962C8B-B14F-4D97-AF65-F5344CB8AC3E}">
        <p14:creationId xmlns:p14="http://schemas.microsoft.com/office/powerpoint/2010/main" val="314234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93" y="1268760"/>
            <a:ext cx="6863291" cy="4536504"/>
          </a:xfrm>
          <a:prstGeom prst="rect">
            <a:avLst/>
          </a:prstGeom>
          <a:ln w="28575" cmpd="sng">
            <a:solidFill>
              <a:srgbClr val="292929"/>
            </a:solidFill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609600"/>
          </a:xfrm>
        </p:spPr>
        <p:txBody>
          <a:bodyPr/>
          <a:lstStyle/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do?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92209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" y="2687434"/>
            <a:ext cx="2736304" cy="206513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Process</a:t>
            </a:r>
            <a:r>
              <a:rPr lang="es-ES_tradnl" dirty="0" err="1"/>
              <a:t>-based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 smtClean="0"/>
              <a:t>evaluation</a:t>
            </a:r>
            <a:r>
              <a:rPr lang="es-ES_tradnl" dirty="0" smtClean="0"/>
              <a:t>: a </a:t>
            </a:r>
            <a:r>
              <a:rPr lang="es-ES_tradnl" dirty="0" err="1" smtClean="0"/>
              <a:t>proposal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very</a:t>
            </a:r>
            <a:r>
              <a:rPr lang="es-ES_tradnl" dirty="0" smtClean="0"/>
              <a:t> </a:t>
            </a:r>
            <a:r>
              <a:rPr lang="es-ES_tradnl" dirty="0" err="1" smtClean="0"/>
              <a:t>process</a:t>
            </a:r>
            <a:r>
              <a:rPr lang="es-ES_tradnl" dirty="0" smtClean="0"/>
              <a:t> of </a:t>
            </a:r>
            <a:r>
              <a:rPr lang="es-ES_tradnl" dirty="0" err="1" smtClean="0"/>
              <a:t>reanalysing</a:t>
            </a:r>
            <a:r>
              <a:rPr lang="es-ES_tradnl" dirty="0" smtClean="0"/>
              <a:t> </a:t>
            </a:r>
            <a:r>
              <a:rPr lang="es-ES_tradnl" dirty="0" err="1" smtClean="0"/>
              <a:t>raw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 in a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</a:t>
            </a:r>
            <a:r>
              <a:rPr lang="es-ES_tradnl" dirty="0" err="1" smtClean="0"/>
              <a:t>answer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question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5" name="Cilindro 4"/>
          <p:cNvSpPr/>
          <p:nvPr/>
        </p:nvSpPr>
        <p:spPr bwMode="auto">
          <a:xfrm>
            <a:off x="2985420" y="2543418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50950" y="2204864"/>
            <a:ext cx="929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Model</a:t>
            </a:r>
            <a:r>
              <a:rPr lang="es-ES_tradnl" dirty="0" smtClean="0"/>
              <a:t> 1</a:t>
            </a:r>
            <a:endParaRPr lang="es-ES_tradnl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76" y="2762666"/>
            <a:ext cx="2450676" cy="186898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Flecha derecha 9"/>
          <p:cNvSpPr/>
          <p:nvPr/>
        </p:nvSpPr>
        <p:spPr bwMode="auto">
          <a:xfrm>
            <a:off x="4425580" y="3338730"/>
            <a:ext cx="720080" cy="504056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85220" y="234888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Raw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868144" y="2348880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Reanalysis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7845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" y="2687434"/>
            <a:ext cx="2736304" cy="206513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Process</a:t>
            </a:r>
            <a:r>
              <a:rPr lang="es-ES_tradnl" dirty="0" err="1"/>
              <a:t>-based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 smtClean="0"/>
              <a:t>evaluation</a:t>
            </a:r>
            <a:r>
              <a:rPr lang="es-ES_tradnl" dirty="0" smtClean="0"/>
              <a:t>: a </a:t>
            </a:r>
            <a:r>
              <a:rPr lang="es-ES_tradnl" dirty="0" err="1" smtClean="0"/>
              <a:t>proposal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very</a:t>
            </a:r>
            <a:r>
              <a:rPr lang="es-ES_tradnl" dirty="0" smtClean="0"/>
              <a:t> </a:t>
            </a:r>
            <a:r>
              <a:rPr lang="es-ES_tradnl" dirty="0" err="1" smtClean="0"/>
              <a:t>process</a:t>
            </a:r>
            <a:r>
              <a:rPr lang="es-ES_tradnl" dirty="0" smtClean="0"/>
              <a:t> of </a:t>
            </a:r>
            <a:r>
              <a:rPr lang="es-ES_tradnl" dirty="0" err="1" smtClean="0"/>
              <a:t>reanalysing</a:t>
            </a:r>
            <a:r>
              <a:rPr lang="es-ES_tradnl" dirty="0" smtClean="0"/>
              <a:t> </a:t>
            </a:r>
            <a:r>
              <a:rPr lang="es-ES_tradnl" dirty="0" err="1" smtClean="0"/>
              <a:t>raw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 in a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</a:t>
            </a:r>
            <a:r>
              <a:rPr lang="es-ES_tradnl" dirty="0" err="1" smtClean="0"/>
              <a:t>answer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question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5" name="Cilindro 4"/>
          <p:cNvSpPr/>
          <p:nvPr/>
        </p:nvSpPr>
        <p:spPr bwMode="auto">
          <a:xfrm>
            <a:off x="2985420" y="2543418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50950" y="2204864"/>
            <a:ext cx="929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Model</a:t>
            </a:r>
            <a:r>
              <a:rPr lang="es-ES_tradnl" dirty="0" smtClean="0"/>
              <a:t> 1</a:t>
            </a:r>
            <a:endParaRPr lang="es-ES_tradnl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76" y="2762666"/>
            <a:ext cx="2450676" cy="186898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Flecha derecha 9"/>
          <p:cNvSpPr/>
          <p:nvPr/>
        </p:nvSpPr>
        <p:spPr bwMode="auto">
          <a:xfrm>
            <a:off x="4425580" y="3338730"/>
            <a:ext cx="720080" cy="504056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85220" y="234888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Raw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868144" y="2348880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Reanalysis</a:t>
            </a:r>
            <a:endParaRPr lang="es-ES_tradnl" dirty="0"/>
          </a:p>
        </p:txBody>
      </p:sp>
      <p:sp>
        <p:nvSpPr>
          <p:cNvPr id="21" name="Abrir llave 20"/>
          <p:cNvSpPr/>
          <p:nvPr/>
        </p:nvSpPr>
        <p:spPr bwMode="auto">
          <a:xfrm rot="16200000">
            <a:off x="4319564" y="2159976"/>
            <a:ext cx="504056" cy="7344000"/>
          </a:xfrm>
          <a:prstGeom prst="lef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732442" y="6228020"/>
            <a:ext cx="393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/>
              <a:t>informative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model-obs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confrontation</a:t>
            </a:r>
            <a:r>
              <a:rPr lang="es-ES_tradnl" sz="1800" dirty="0" smtClean="0"/>
              <a:t> </a:t>
            </a:r>
            <a:endParaRPr lang="es-ES_tradnl" sz="1800" dirty="0"/>
          </a:p>
        </p:txBody>
      </p:sp>
      <p:sp>
        <p:nvSpPr>
          <p:cNvPr id="23" name="Rayo 22"/>
          <p:cNvSpPr/>
          <p:nvPr/>
        </p:nvSpPr>
        <p:spPr bwMode="auto">
          <a:xfrm rot="376323">
            <a:off x="4384685" y="3936848"/>
            <a:ext cx="426046" cy="1636787"/>
          </a:xfrm>
          <a:prstGeom prst="lightningBol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4" name="Rayo 23"/>
          <p:cNvSpPr/>
          <p:nvPr/>
        </p:nvSpPr>
        <p:spPr bwMode="auto">
          <a:xfrm rot="20431445">
            <a:off x="4974335" y="4018214"/>
            <a:ext cx="432048" cy="1548226"/>
          </a:xfrm>
          <a:prstGeom prst="lightningBol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5" name="Rayo 24"/>
          <p:cNvSpPr/>
          <p:nvPr/>
        </p:nvSpPr>
        <p:spPr bwMode="auto">
          <a:xfrm rot="1625469">
            <a:off x="3781786" y="4089248"/>
            <a:ext cx="426046" cy="1636787"/>
          </a:xfrm>
          <a:prstGeom prst="lightningBol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2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0" y="2687434"/>
            <a:ext cx="2736304" cy="2065135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Process</a:t>
            </a:r>
            <a:r>
              <a:rPr lang="es-ES_tradnl" dirty="0" err="1"/>
              <a:t>-based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 smtClean="0"/>
              <a:t>evaluation</a:t>
            </a:r>
            <a:r>
              <a:rPr lang="es-ES_tradnl" dirty="0" smtClean="0"/>
              <a:t>: a </a:t>
            </a:r>
            <a:r>
              <a:rPr lang="es-ES_tradnl" dirty="0" err="1" smtClean="0"/>
              <a:t>proposal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very</a:t>
            </a:r>
            <a:r>
              <a:rPr lang="es-ES_tradnl" dirty="0" smtClean="0"/>
              <a:t> </a:t>
            </a:r>
            <a:r>
              <a:rPr lang="es-ES_tradnl" dirty="0" err="1" smtClean="0"/>
              <a:t>process</a:t>
            </a:r>
            <a:r>
              <a:rPr lang="es-ES_tradnl" dirty="0" smtClean="0"/>
              <a:t> of </a:t>
            </a:r>
            <a:r>
              <a:rPr lang="es-ES_tradnl" dirty="0" err="1" smtClean="0"/>
              <a:t>reanalysing</a:t>
            </a:r>
            <a:r>
              <a:rPr lang="es-ES_tradnl" dirty="0" smtClean="0"/>
              <a:t> </a:t>
            </a:r>
            <a:r>
              <a:rPr lang="es-ES_tradnl" dirty="0" err="1" smtClean="0"/>
              <a:t>raw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 in a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</a:t>
            </a:r>
            <a:r>
              <a:rPr lang="es-ES_tradnl" dirty="0" err="1" smtClean="0"/>
              <a:t>answer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question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5" name="Cilindro 4"/>
          <p:cNvSpPr/>
          <p:nvPr/>
        </p:nvSpPr>
        <p:spPr bwMode="auto">
          <a:xfrm>
            <a:off x="2985420" y="2543418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250950" y="2204864"/>
            <a:ext cx="929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Model</a:t>
            </a:r>
            <a:r>
              <a:rPr lang="es-ES_tradnl" dirty="0" smtClean="0"/>
              <a:t> 1</a:t>
            </a:r>
            <a:endParaRPr lang="es-ES_tradnl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76" y="2762666"/>
            <a:ext cx="2450676" cy="186898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Flecha derecha 9"/>
          <p:cNvSpPr/>
          <p:nvPr/>
        </p:nvSpPr>
        <p:spPr bwMode="auto">
          <a:xfrm>
            <a:off x="4425580" y="3338730"/>
            <a:ext cx="720080" cy="504056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85220" y="234888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Raw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868144" y="2348880"/>
            <a:ext cx="117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Reanalysis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293096"/>
            <a:ext cx="3059832" cy="2294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1331640" y="5301208"/>
            <a:ext cx="1773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/>
              <a:t>Data </a:t>
            </a:r>
            <a:r>
              <a:rPr lang="es-ES_tradnl" dirty="0" err="1"/>
              <a:t>Assimilation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3216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References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Carrassi</a:t>
            </a:r>
            <a:r>
              <a:rPr lang="es-ES_tradnl" dirty="0" smtClean="0"/>
              <a:t> A., </a:t>
            </a:r>
            <a:r>
              <a:rPr lang="es-ES_tradnl" dirty="0"/>
              <a:t>M. </a:t>
            </a:r>
            <a:r>
              <a:rPr lang="es-ES_tradnl" dirty="0" err="1" smtClean="0"/>
              <a:t>Bocquet</a:t>
            </a:r>
            <a:r>
              <a:rPr lang="es-ES_tradnl" dirty="0" smtClean="0"/>
              <a:t>, </a:t>
            </a:r>
            <a:r>
              <a:rPr lang="es-ES_tradnl" dirty="0"/>
              <a:t>A. </a:t>
            </a:r>
            <a:r>
              <a:rPr lang="es-ES_tradnl" dirty="0" smtClean="0"/>
              <a:t>Hannart and </a:t>
            </a:r>
            <a:r>
              <a:rPr lang="es-ES_tradnl" dirty="0"/>
              <a:t>M. </a:t>
            </a:r>
            <a:r>
              <a:rPr lang="es-ES_tradnl" dirty="0" err="1" smtClean="0"/>
              <a:t>Ghil</a:t>
            </a:r>
            <a:r>
              <a:rPr lang="es-ES_tradnl" dirty="0" smtClean="0"/>
              <a:t> (2016) </a:t>
            </a:r>
            <a:r>
              <a:rPr lang="es-ES_tradnl" dirty="0" err="1" smtClean="0"/>
              <a:t>Estimating</a:t>
            </a:r>
            <a:r>
              <a:rPr lang="es-ES_tradnl" dirty="0" smtClean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evidence</a:t>
            </a:r>
            <a:r>
              <a:rPr lang="es-ES_tradnl" dirty="0"/>
              <a:t> </a:t>
            </a:r>
            <a:r>
              <a:rPr lang="es-ES_tradnl" dirty="0" err="1"/>
              <a:t>using</a:t>
            </a:r>
            <a:r>
              <a:rPr lang="es-ES_tradnl" dirty="0"/>
              <a:t> data </a:t>
            </a:r>
            <a:r>
              <a:rPr lang="es-ES_tradnl" dirty="0" err="1" smtClean="0"/>
              <a:t>assimilation</a:t>
            </a:r>
            <a:r>
              <a:rPr lang="es-ES_tradnl" dirty="0" smtClean="0"/>
              <a:t>, </a:t>
            </a:r>
            <a:r>
              <a:rPr lang="es-ES_tradnl" i="1" dirty="0" smtClean="0"/>
              <a:t>Q</a:t>
            </a:r>
            <a:r>
              <a:rPr lang="es-ES_tradnl" i="1" dirty="0"/>
              <a:t>. J. R. </a:t>
            </a:r>
            <a:r>
              <a:rPr lang="es-ES_tradnl" i="1" dirty="0" err="1"/>
              <a:t>Meteorol</a:t>
            </a:r>
            <a:r>
              <a:rPr lang="es-ES_tradnl" i="1" dirty="0"/>
              <a:t>. Soc</a:t>
            </a:r>
            <a:r>
              <a:rPr lang="es-ES_tradnl" dirty="0" smtClean="0"/>
              <a:t>., in </a:t>
            </a:r>
            <a:r>
              <a:rPr lang="es-ES_tradnl" dirty="0" err="1" smtClean="0"/>
              <a:t>revision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/>
              <a:t>Hannart A., A. </a:t>
            </a:r>
            <a:r>
              <a:rPr lang="es-ES_tradnl" dirty="0" err="1"/>
              <a:t>Carrassi</a:t>
            </a:r>
            <a:r>
              <a:rPr lang="es-ES_tradnl" dirty="0"/>
              <a:t>, M. </a:t>
            </a:r>
            <a:r>
              <a:rPr lang="es-ES_tradnl" dirty="0" err="1"/>
              <a:t>Bocquet</a:t>
            </a:r>
            <a:r>
              <a:rPr lang="es-ES_tradnl" dirty="0"/>
              <a:t>, M. </a:t>
            </a:r>
            <a:r>
              <a:rPr lang="es-ES_tradnl" dirty="0" err="1"/>
              <a:t>Ghil</a:t>
            </a:r>
            <a:r>
              <a:rPr lang="es-ES_tradnl" dirty="0"/>
              <a:t>, P. </a:t>
            </a:r>
            <a:r>
              <a:rPr lang="es-ES_tradnl" dirty="0" err="1"/>
              <a:t>Naveau</a:t>
            </a:r>
            <a:r>
              <a:rPr lang="es-ES_tradnl" dirty="0"/>
              <a:t>, M. Pulido, J. Ruiz, P. Tandeo (2015) DADA: Data </a:t>
            </a:r>
            <a:r>
              <a:rPr lang="es-ES_tradnl" dirty="0" err="1"/>
              <a:t>Assimilation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Detection</a:t>
            </a:r>
            <a:r>
              <a:rPr lang="es-ES_tradnl" dirty="0"/>
              <a:t> and </a:t>
            </a:r>
            <a:r>
              <a:rPr lang="es-ES_tradnl" dirty="0" err="1"/>
              <a:t>Attribution</a:t>
            </a:r>
            <a:r>
              <a:rPr lang="es-ES_tradnl" dirty="0"/>
              <a:t> of </a:t>
            </a:r>
            <a:r>
              <a:rPr lang="es-ES_tradnl" dirty="0" err="1"/>
              <a:t>Weather</a:t>
            </a:r>
            <a:r>
              <a:rPr lang="es-ES_tradnl" dirty="0"/>
              <a:t> and </a:t>
            </a:r>
            <a:r>
              <a:rPr lang="es-ES_tradnl" dirty="0" err="1"/>
              <a:t>Climate-related</a:t>
            </a:r>
            <a:r>
              <a:rPr lang="es-ES_tradnl" dirty="0"/>
              <a:t> </a:t>
            </a:r>
            <a:r>
              <a:rPr lang="es-ES_tradnl" dirty="0" err="1"/>
              <a:t>Events</a:t>
            </a:r>
            <a:r>
              <a:rPr lang="es-ES_tradnl" dirty="0"/>
              <a:t>, </a:t>
            </a:r>
            <a:r>
              <a:rPr lang="es-ES_tradnl" i="1" dirty="0" err="1"/>
              <a:t>Clim</a:t>
            </a:r>
            <a:r>
              <a:rPr lang="es-ES_tradnl" i="1" dirty="0"/>
              <a:t>. </a:t>
            </a:r>
            <a:r>
              <a:rPr lang="es-ES_tradnl" i="1" dirty="0" err="1"/>
              <a:t>Change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/>
              <a:t>Winiarek</a:t>
            </a:r>
            <a:r>
              <a:rPr lang="es-ES_tradnl" dirty="0"/>
              <a:t> V., J. Vira, M. </a:t>
            </a:r>
            <a:r>
              <a:rPr lang="es-ES_tradnl" dirty="0" err="1"/>
              <a:t>Bocquet</a:t>
            </a:r>
            <a:r>
              <a:rPr lang="es-ES_tradnl" dirty="0"/>
              <a:t>, M </a:t>
            </a:r>
            <a:r>
              <a:rPr lang="es-ES_tradnl" dirty="0" err="1"/>
              <a:t>Sofiev</a:t>
            </a:r>
            <a:r>
              <a:rPr lang="es-ES_tradnl" dirty="0"/>
              <a:t> and O. </a:t>
            </a:r>
            <a:r>
              <a:rPr lang="es-ES_tradnl" dirty="0" err="1" smtClean="0"/>
              <a:t>Saunier</a:t>
            </a:r>
            <a:r>
              <a:rPr lang="es-ES_tradnl" dirty="0" smtClean="0"/>
              <a:t> (2011) </a:t>
            </a:r>
            <a:r>
              <a:rPr lang="es-ES_tradnl" dirty="0" err="1"/>
              <a:t>Towards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operational</a:t>
            </a:r>
            <a:r>
              <a:rPr lang="es-ES_tradnl" dirty="0"/>
              <a:t> </a:t>
            </a:r>
            <a:r>
              <a:rPr lang="es-ES_tradnl" dirty="0" err="1"/>
              <a:t>estimation</a:t>
            </a:r>
            <a:r>
              <a:rPr lang="es-ES_tradnl" dirty="0"/>
              <a:t> of a </a:t>
            </a:r>
            <a:r>
              <a:rPr lang="es-ES_tradnl" dirty="0" err="1"/>
              <a:t>radiological</a:t>
            </a:r>
            <a:r>
              <a:rPr lang="es-ES_tradnl" dirty="0"/>
              <a:t> </a:t>
            </a:r>
            <a:r>
              <a:rPr lang="es-ES_tradnl" dirty="0" err="1"/>
              <a:t>plume</a:t>
            </a:r>
            <a:r>
              <a:rPr lang="es-ES_tradnl" dirty="0"/>
              <a:t> </a:t>
            </a:r>
            <a:r>
              <a:rPr lang="es-ES_tradnl" dirty="0" err="1"/>
              <a:t>using</a:t>
            </a:r>
            <a:r>
              <a:rPr lang="es-ES_tradnl" dirty="0"/>
              <a:t> data </a:t>
            </a:r>
            <a:r>
              <a:rPr lang="es-ES_tradnl" dirty="0" err="1"/>
              <a:t>assimilation</a:t>
            </a:r>
            <a:r>
              <a:rPr lang="es-ES_tradnl" dirty="0"/>
              <a:t> </a:t>
            </a:r>
            <a:r>
              <a:rPr lang="es-ES_tradnl" dirty="0" err="1"/>
              <a:t>after</a:t>
            </a:r>
            <a:r>
              <a:rPr lang="es-ES_tradnl" dirty="0"/>
              <a:t> a </a:t>
            </a:r>
            <a:r>
              <a:rPr lang="es-ES_tradnl" dirty="0" err="1"/>
              <a:t>radiological</a:t>
            </a:r>
            <a:r>
              <a:rPr lang="es-ES_tradnl" dirty="0"/>
              <a:t> accidental </a:t>
            </a:r>
            <a:r>
              <a:rPr lang="es-ES_tradnl" dirty="0" err="1"/>
              <a:t>atmospheric</a:t>
            </a:r>
            <a:r>
              <a:rPr lang="es-ES_tradnl" dirty="0"/>
              <a:t> </a:t>
            </a:r>
            <a:r>
              <a:rPr lang="es-ES_tradnl" dirty="0" err="1"/>
              <a:t>release</a:t>
            </a:r>
            <a:r>
              <a:rPr lang="es-ES_tradnl" dirty="0"/>
              <a:t>. </a:t>
            </a:r>
            <a:r>
              <a:rPr lang="es-ES_tradnl" i="1" dirty="0" err="1"/>
              <a:t>Atmos</a:t>
            </a:r>
            <a:r>
              <a:rPr lang="es-ES_tradnl" i="1" dirty="0"/>
              <a:t>. </a:t>
            </a:r>
            <a:r>
              <a:rPr lang="es-ES_tradnl" i="1" dirty="0" err="1"/>
              <a:t>Env</a:t>
            </a:r>
            <a:r>
              <a:rPr lang="es-ES_tradnl" dirty="0"/>
              <a:t>., 45:2944-</a:t>
            </a:r>
            <a:r>
              <a:rPr lang="es-ES_tradnl" dirty="0" smtClean="0"/>
              <a:t>2955</a:t>
            </a: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1180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General </a:t>
            </a:r>
            <a:r>
              <a:rPr lang="es-ES_tradnl" dirty="0" err="1" smtClean="0"/>
              <a:t>problem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</a:t>
            </a:r>
            <a:r>
              <a:rPr lang="es-ES_tradnl" dirty="0" err="1" smtClean="0"/>
              <a:t>access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 of a </a:t>
            </a:r>
            <a:r>
              <a:rPr lang="es-ES_tradnl" dirty="0" err="1" smtClean="0"/>
              <a:t>trajectory</a:t>
            </a:r>
            <a:r>
              <a:rPr lang="es-ES_tradnl" dirty="0" smtClean="0"/>
              <a:t> of a </a:t>
            </a:r>
            <a:r>
              <a:rPr lang="es-ES_tradnl" dirty="0" err="1" smtClean="0"/>
              <a:t>system</a:t>
            </a:r>
            <a:r>
              <a:rPr lang="es-ES_tradnl" dirty="0" smtClean="0"/>
              <a:t> of </a:t>
            </a:r>
            <a:r>
              <a:rPr lang="es-ES_tradnl" dirty="0" err="1" smtClean="0"/>
              <a:t>interest</a:t>
            </a:r>
            <a:r>
              <a:rPr lang="es-ES_tradnl" dirty="0" smtClean="0"/>
              <a:t> (extreme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not</a:t>
            </a:r>
            <a:r>
              <a:rPr lang="es-ES_tradnl" dirty="0" smtClean="0"/>
              <a:t>):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 smtClean="0"/>
              <a:t>Several</a:t>
            </a:r>
            <a:r>
              <a:rPr lang="es-ES_tradnl" dirty="0" smtClean="0"/>
              <a:t> plausible </a:t>
            </a:r>
            <a:r>
              <a:rPr lang="es-ES_tradnl" dirty="0" err="1" smtClean="0"/>
              <a:t>models</a:t>
            </a:r>
            <a:r>
              <a:rPr lang="es-ES_tradnl" dirty="0" smtClean="0"/>
              <a:t> / </a:t>
            </a:r>
            <a:r>
              <a:rPr lang="es-ES_tradnl" dirty="0" err="1" smtClean="0"/>
              <a:t>assumptions</a:t>
            </a:r>
            <a:r>
              <a:rPr lang="es-ES_tradnl" dirty="0" smtClean="0"/>
              <a:t> / </a:t>
            </a:r>
            <a:r>
              <a:rPr lang="es-ES_tradnl" dirty="0" err="1" smtClean="0"/>
              <a:t>parameterizations</a:t>
            </a:r>
            <a:r>
              <a:rPr lang="es-ES_tradnl" dirty="0" smtClean="0"/>
              <a:t> are </a:t>
            </a:r>
            <a:r>
              <a:rPr lang="es-ES_tradnl" dirty="0" err="1" smtClean="0"/>
              <a:t>available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physically</a:t>
            </a:r>
            <a:r>
              <a:rPr lang="es-ES_tradnl" dirty="0" smtClean="0"/>
              <a:t> </a:t>
            </a:r>
            <a:r>
              <a:rPr lang="es-ES_tradnl" dirty="0" err="1" smtClean="0"/>
              <a:t>represent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dynamic</a:t>
            </a:r>
            <a:r>
              <a:rPr lang="es-ES_tradnl" dirty="0" smtClean="0"/>
              <a:t> </a:t>
            </a:r>
            <a:r>
              <a:rPr lang="es-ES_tradnl" dirty="0" err="1" smtClean="0"/>
              <a:t>behaviour</a:t>
            </a:r>
            <a:r>
              <a:rPr lang="es-ES_tradnl" dirty="0" smtClean="0"/>
              <a:t>: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771" y="1723501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771" y="3379685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630" y="2782484"/>
            <a:ext cx="815863" cy="3091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630" y="4387797"/>
            <a:ext cx="855841" cy="3025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435" y="3379685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4435" y="1723501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573" y="1723501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587" y="3379685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5631835" y="2321051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643550" y="3833219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2341212" y="2243338"/>
            <a:ext cx="111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/>
              <a:t>w</a:t>
            </a:r>
            <a:r>
              <a:rPr lang="es-ES_tradnl" sz="1400" dirty="0" err="1" smtClean="0"/>
              <a:t>ind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speed</a:t>
            </a:r>
            <a:endParaRPr lang="es-ES_tradnl" sz="1400" dirty="0"/>
          </a:p>
        </p:txBody>
      </p:sp>
      <p:sp>
        <p:nvSpPr>
          <p:cNvPr id="15" name="CuadroTexto 14"/>
          <p:cNvSpPr txBox="1"/>
          <p:nvPr/>
        </p:nvSpPr>
        <p:spPr>
          <a:xfrm rot="16200000">
            <a:off x="2349787" y="3827514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 smtClean="0"/>
              <a:t>prec</a:t>
            </a:r>
            <a:r>
              <a:rPr lang="es-ES_tradnl" sz="1400" dirty="0" smtClean="0"/>
              <a:t>. </a:t>
            </a:r>
            <a:r>
              <a:rPr lang="es-ES_tradnl" sz="1400" dirty="0" err="1" smtClean="0"/>
              <a:t>water</a:t>
            </a:r>
            <a:endParaRPr lang="es-ES_tradnl" sz="1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142608" y="1446502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2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554860" y="1446502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3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238952" y="1446502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6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19" name="Cilindro 18"/>
          <p:cNvSpPr/>
          <p:nvPr/>
        </p:nvSpPr>
        <p:spPr bwMode="auto">
          <a:xfrm>
            <a:off x="1835696" y="594928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Cilindro 19"/>
          <p:cNvSpPr/>
          <p:nvPr/>
        </p:nvSpPr>
        <p:spPr bwMode="auto">
          <a:xfrm>
            <a:off x="3563888" y="594928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1" name="Cilindro 20"/>
          <p:cNvSpPr/>
          <p:nvPr/>
        </p:nvSpPr>
        <p:spPr bwMode="auto">
          <a:xfrm>
            <a:off x="6372200" y="594928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364088" y="6042774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178681" y="566124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1</a:t>
            </a:r>
            <a:endParaRPr lang="es-ES_tradnl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922544" y="566124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2</a:t>
            </a:r>
            <a:endParaRPr lang="es-ES_tradnl" sz="12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732240" y="566124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n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20653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Colleagues</a:t>
            </a:r>
            <a:endParaRPr lang="fr-FR" dirty="0"/>
          </a:p>
        </p:txBody>
      </p:sp>
      <p:sp>
        <p:nvSpPr>
          <p:cNvPr id="145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08856"/>
            <a:ext cx="8640960" cy="5068416"/>
          </a:xfrm>
        </p:spPr>
        <p:txBody>
          <a:bodyPr/>
          <a:lstStyle/>
          <a:p>
            <a:r>
              <a:rPr lang="es-ES_tradnl" b="1" dirty="0" smtClean="0">
                <a:solidFill>
                  <a:srgbClr val="0000FF"/>
                </a:solidFill>
              </a:rPr>
              <a:t>South </a:t>
            </a:r>
            <a:r>
              <a:rPr lang="es-ES_tradnl" b="1" dirty="0" err="1" smtClean="0">
                <a:solidFill>
                  <a:srgbClr val="0000FF"/>
                </a:solidFill>
              </a:rPr>
              <a:t>America</a:t>
            </a:r>
            <a:endParaRPr lang="es-ES_tradnl" b="1" dirty="0">
              <a:solidFill>
                <a:srgbClr val="0000FF"/>
              </a:solidFill>
            </a:endParaRPr>
          </a:p>
          <a:p>
            <a:pPr lvl="1"/>
            <a:r>
              <a:rPr lang="es-ES_tradnl" sz="2000" b="1" dirty="0" err="1"/>
              <a:t>Sammy</a:t>
            </a:r>
            <a:r>
              <a:rPr lang="es-ES_tradnl" sz="2000" b="1" dirty="0"/>
              <a:t> </a:t>
            </a:r>
            <a:r>
              <a:rPr lang="es-ES_tradnl" sz="2000" b="1" dirty="0" err="1"/>
              <a:t>Metref</a:t>
            </a:r>
            <a:r>
              <a:rPr lang="es-ES_tradnl" sz="2000" b="1" dirty="0"/>
              <a:t> </a:t>
            </a:r>
            <a:r>
              <a:rPr lang="es-ES_tradnl" sz="2000" dirty="0"/>
              <a:t>– IFAECI, CNRS, Argentina</a:t>
            </a:r>
          </a:p>
          <a:p>
            <a:pPr lvl="1"/>
            <a:r>
              <a:rPr lang="es-ES_tradnl" sz="2000" b="1" dirty="0"/>
              <a:t>Manuel Pulido </a:t>
            </a:r>
            <a:r>
              <a:rPr lang="es-ES_tradnl" sz="2000" dirty="0"/>
              <a:t>– </a:t>
            </a:r>
            <a:r>
              <a:rPr lang="es-ES_tradnl" sz="2000" dirty="0" err="1"/>
              <a:t>Department</a:t>
            </a:r>
            <a:r>
              <a:rPr lang="es-ES_tradnl" sz="2000" dirty="0"/>
              <a:t> of </a:t>
            </a:r>
            <a:r>
              <a:rPr lang="es-ES_tradnl" sz="2000" dirty="0" err="1"/>
              <a:t>Physics</a:t>
            </a:r>
            <a:r>
              <a:rPr lang="es-ES_tradnl" sz="2000" dirty="0"/>
              <a:t>, UNN, Argentina</a:t>
            </a:r>
          </a:p>
          <a:p>
            <a:pPr lvl="1"/>
            <a:r>
              <a:rPr lang="es-ES_tradnl" sz="2000" b="1" dirty="0"/>
              <a:t>Juan Ruiz </a:t>
            </a:r>
            <a:r>
              <a:rPr lang="es-ES_tradnl" sz="2000" dirty="0"/>
              <a:t>– IFAECI, CONICET, Argentina</a:t>
            </a:r>
            <a:endParaRPr lang="es-ES_tradnl" dirty="0"/>
          </a:p>
          <a:p>
            <a:endParaRPr lang="es-ES_tradnl" b="1" dirty="0" smtClean="0">
              <a:solidFill>
                <a:srgbClr val="0000FF"/>
              </a:solidFill>
            </a:endParaRPr>
          </a:p>
          <a:p>
            <a:r>
              <a:rPr lang="es-ES_tradnl" b="1" dirty="0" err="1">
                <a:solidFill>
                  <a:srgbClr val="0000FF"/>
                </a:solidFill>
              </a:rPr>
              <a:t>Europe</a:t>
            </a:r>
            <a:endParaRPr lang="es-ES_tradnl" b="1" dirty="0">
              <a:solidFill>
                <a:srgbClr val="0000FF"/>
              </a:solidFill>
            </a:endParaRPr>
          </a:p>
          <a:p>
            <a:pPr lvl="1"/>
            <a:r>
              <a:rPr lang="es-ES_tradnl" sz="2000" b="1" dirty="0"/>
              <a:t>Marc </a:t>
            </a:r>
            <a:r>
              <a:rPr lang="es-ES_tradnl" sz="2000" b="1" dirty="0" err="1"/>
              <a:t>Bocquet</a:t>
            </a:r>
            <a:r>
              <a:rPr lang="es-ES_tradnl" sz="2000" b="1" dirty="0"/>
              <a:t> </a:t>
            </a:r>
            <a:r>
              <a:rPr lang="es-ES_tradnl" sz="2000" dirty="0"/>
              <a:t>– </a:t>
            </a:r>
            <a:r>
              <a:rPr lang="es-ES_tradnl" sz="2000" dirty="0" err="1"/>
              <a:t>Ecole</a:t>
            </a:r>
            <a:r>
              <a:rPr lang="es-ES_tradnl" sz="2000" dirty="0"/>
              <a:t> des </a:t>
            </a:r>
            <a:r>
              <a:rPr lang="es-ES_tradnl" sz="2000" dirty="0" err="1"/>
              <a:t>Ponts</a:t>
            </a:r>
            <a:r>
              <a:rPr lang="es-ES_tradnl" sz="2000" dirty="0"/>
              <a:t>, Paris </a:t>
            </a:r>
            <a:r>
              <a:rPr lang="es-ES_tradnl" sz="2000" dirty="0" err="1"/>
              <a:t>Tech</a:t>
            </a:r>
            <a:r>
              <a:rPr lang="es-ES_tradnl" sz="2000" dirty="0"/>
              <a:t>, </a:t>
            </a:r>
            <a:r>
              <a:rPr lang="es-ES_tradnl" sz="2000" dirty="0" smtClean="0"/>
              <a:t>France</a:t>
            </a:r>
            <a:endParaRPr lang="es-ES_tradnl" b="1" dirty="0">
              <a:solidFill>
                <a:srgbClr val="0000FF"/>
              </a:solidFill>
            </a:endParaRPr>
          </a:p>
          <a:p>
            <a:pPr lvl="1"/>
            <a:r>
              <a:rPr lang="es-ES_tradnl" sz="2000" b="1" dirty="0" smtClean="0"/>
              <a:t>Freddy </a:t>
            </a:r>
            <a:r>
              <a:rPr lang="es-ES_tradnl" sz="2000" b="1" dirty="0" err="1" smtClean="0"/>
              <a:t>Bouchet</a:t>
            </a:r>
            <a:r>
              <a:rPr lang="es-ES_tradnl" sz="2000" b="1" dirty="0" smtClean="0"/>
              <a:t> </a:t>
            </a:r>
            <a:r>
              <a:rPr lang="es-ES_tradnl" sz="2000" dirty="0"/>
              <a:t>– </a:t>
            </a:r>
            <a:r>
              <a:rPr lang="es-ES_tradnl" sz="2000" dirty="0" smtClean="0"/>
              <a:t>ENS Lyon, </a:t>
            </a:r>
            <a:r>
              <a:rPr lang="es-ES_tradnl" sz="2000" dirty="0"/>
              <a:t>France</a:t>
            </a:r>
          </a:p>
          <a:p>
            <a:pPr lvl="1"/>
            <a:r>
              <a:rPr lang="es-ES_tradnl" sz="2000" b="1" dirty="0" smtClean="0"/>
              <a:t>Alberto </a:t>
            </a:r>
            <a:r>
              <a:rPr lang="es-ES_tradnl" sz="2000" b="1" dirty="0" err="1"/>
              <a:t>Carrassi</a:t>
            </a:r>
            <a:r>
              <a:rPr lang="es-ES_tradnl" sz="2000" b="1" dirty="0"/>
              <a:t> </a:t>
            </a:r>
            <a:r>
              <a:rPr lang="es-ES_tradnl" sz="2000" dirty="0"/>
              <a:t>– </a:t>
            </a:r>
            <a:r>
              <a:rPr lang="es-ES_tradnl" sz="2000" dirty="0" err="1"/>
              <a:t>Mohn-Sverdrup</a:t>
            </a:r>
            <a:r>
              <a:rPr lang="es-ES_tradnl" sz="2000" dirty="0"/>
              <a:t> Center, NERSC, </a:t>
            </a:r>
            <a:r>
              <a:rPr lang="es-ES_tradnl" sz="2000" dirty="0" err="1"/>
              <a:t>Norway</a:t>
            </a:r>
            <a:endParaRPr lang="es-ES_tradnl" sz="2000" dirty="0"/>
          </a:p>
          <a:p>
            <a:pPr lvl="1"/>
            <a:r>
              <a:rPr lang="es-ES_tradnl" sz="2000" b="1" dirty="0" err="1"/>
              <a:t>Philippe</a:t>
            </a:r>
            <a:r>
              <a:rPr lang="es-ES_tradnl" sz="2000" b="1" dirty="0"/>
              <a:t> </a:t>
            </a:r>
            <a:r>
              <a:rPr lang="es-ES_tradnl" sz="2000" b="1" dirty="0" err="1"/>
              <a:t>Naveau</a:t>
            </a:r>
            <a:r>
              <a:rPr lang="es-ES_tradnl" sz="2000" b="1" dirty="0"/>
              <a:t> </a:t>
            </a:r>
            <a:r>
              <a:rPr lang="es-ES_tradnl" sz="2000" dirty="0"/>
              <a:t>– LSCE, CNRS, </a:t>
            </a:r>
            <a:r>
              <a:rPr lang="es-ES_tradnl" sz="2000" dirty="0" smtClean="0"/>
              <a:t>France</a:t>
            </a:r>
            <a:endParaRPr lang="es-ES_tradnl" sz="2000" dirty="0"/>
          </a:p>
          <a:p>
            <a:pPr lvl="1"/>
            <a:r>
              <a:rPr lang="es-ES_tradnl" sz="2000" b="1" dirty="0" err="1" smtClean="0"/>
              <a:t>Fredi</a:t>
            </a:r>
            <a:r>
              <a:rPr lang="es-ES_tradnl" sz="2000" b="1" dirty="0" smtClean="0"/>
              <a:t> Otto </a:t>
            </a:r>
            <a:r>
              <a:rPr lang="es-ES_tradnl" sz="2000" dirty="0" smtClean="0"/>
              <a:t>–Oxford </a:t>
            </a:r>
            <a:r>
              <a:rPr lang="es-ES_tradnl" sz="2000" dirty="0" err="1" smtClean="0"/>
              <a:t>University</a:t>
            </a:r>
            <a:r>
              <a:rPr lang="es-ES_tradnl" sz="2000" dirty="0" smtClean="0"/>
              <a:t>, UK</a:t>
            </a:r>
            <a:endParaRPr lang="es-ES_tradnl" sz="2000" dirty="0"/>
          </a:p>
          <a:p>
            <a:pPr lvl="1"/>
            <a:endParaRPr lang="es-ES_tradnl" b="1" dirty="0" smtClean="0"/>
          </a:p>
          <a:p>
            <a:r>
              <a:rPr lang="es-ES_tradnl" b="1" dirty="0" smtClean="0">
                <a:solidFill>
                  <a:srgbClr val="0000FF"/>
                </a:solidFill>
              </a:rPr>
              <a:t>North </a:t>
            </a:r>
            <a:r>
              <a:rPr lang="es-ES_tradnl" b="1" dirty="0" err="1" smtClean="0">
                <a:solidFill>
                  <a:srgbClr val="0000FF"/>
                </a:solidFill>
              </a:rPr>
              <a:t>America</a:t>
            </a:r>
            <a:endParaRPr lang="es-ES_tradnl" b="1" dirty="0">
              <a:solidFill>
                <a:srgbClr val="0000FF"/>
              </a:solidFill>
            </a:endParaRPr>
          </a:p>
          <a:p>
            <a:pPr lvl="1"/>
            <a:r>
              <a:rPr lang="es-ES_tradnl" sz="2000" b="1" dirty="0"/>
              <a:t>Judea Pearl </a:t>
            </a:r>
            <a:r>
              <a:rPr lang="es-ES_tradnl" sz="2000" dirty="0"/>
              <a:t>– UCLA, USA </a:t>
            </a:r>
            <a:endParaRPr lang="es-ES_tradnl" sz="2000" dirty="0"/>
          </a:p>
          <a:p>
            <a:pPr lvl="1"/>
            <a:r>
              <a:rPr lang="es-ES_tradnl" sz="2000" b="1" dirty="0"/>
              <a:t>Michael </a:t>
            </a:r>
            <a:r>
              <a:rPr lang="es-ES_tradnl" sz="2000" b="1" dirty="0" err="1"/>
              <a:t>Ghil</a:t>
            </a:r>
            <a:r>
              <a:rPr lang="es-ES_tradnl" sz="2000" b="1" dirty="0"/>
              <a:t> </a:t>
            </a:r>
            <a:r>
              <a:rPr lang="es-ES_tradnl" sz="2000" dirty="0"/>
              <a:t>– UCLA, USA and ENS, </a:t>
            </a:r>
            <a:r>
              <a:rPr lang="es-ES_tradnl" sz="2000" dirty="0" smtClean="0"/>
              <a:t>France</a:t>
            </a:r>
            <a:endParaRPr lang="es-ES_tradnl" sz="2000" dirty="0"/>
          </a:p>
          <a:p>
            <a:pPr lvl="1"/>
            <a:r>
              <a:rPr lang="es-ES_tradnl" sz="2000" b="1" dirty="0" smtClean="0"/>
              <a:t>Francis </a:t>
            </a:r>
            <a:r>
              <a:rPr lang="es-ES_tradnl" sz="2000" b="1" dirty="0" err="1" smtClean="0"/>
              <a:t>Zwiers</a:t>
            </a:r>
            <a:r>
              <a:rPr lang="es-ES_tradnl" sz="2000" b="1" dirty="0" smtClean="0"/>
              <a:t> </a:t>
            </a:r>
            <a:r>
              <a:rPr lang="es-ES_tradnl" sz="2000" dirty="0" smtClean="0"/>
              <a:t>– PCIC, </a:t>
            </a:r>
            <a:r>
              <a:rPr lang="es-ES_tradnl" sz="2000" dirty="0" err="1" smtClean="0"/>
              <a:t>University</a:t>
            </a:r>
            <a:r>
              <a:rPr lang="es-ES_tradnl" sz="2000" dirty="0" smtClean="0"/>
              <a:t> of Victoria, </a:t>
            </a:r>
            <a:r>
              <a:rPr lang="es-ES_tradnl" sz="2000" dirty="0" err="1" smtClean="0"/>
              <a:t>Canada</a:t>
            </a:r>
            <a:endParaRPr lang="es-ES_tradnl" b="1" dirty="0"/>
          </a:p>
          <a:p>
            <a:pPr lvl="1"/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123777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General </a:t>
            </a:r>
            <a:r>
              <a:rPr lang="es-ES_tradnl" dirty="0" err="1" smtClean="0"/>
              <a:t>problem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We</a:t>
            </a:r>
            <a:r>
              <a:rPr lang="es-ES_tradnl" dirty="0" smtClean="0"/>
              <a:t> </a:t>
            </a:r>
            <a:r>
              <a:rPr lang="es-ES_tradnl" dirty="0" err="1" smtClean="0"/>
              <a:t>have</a:t>
            </a:r>
            <a:r>
              <a:rPr lang="es-ES_tradnl" dirty="0" smtClean="0"/>
              <a:t> </a:t>
            </a:r>
            <a:r>
              <a:rPr lang="es-ES_tradnl" dirty="0" err="1" smtClean="0"/>
              <a:t>access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 of a </a:t>
            </a:r>
            <a:r>
              <a:rPr lang="es-ES_tradnl" dirty="0" err="1" smtClean="0"/>
              <a:t>trajectory</a:t>
            </a:r>
            <a:r>
              <a:rPr lang="es-ES_tradnl" dirty="0" smtClean="0"/>
              <a:t> of a </a:t>
            </a:r>
            <a:r>
              <a:rPr lang="es-ES_tradnl" dirty="0" err="1" smtClean="0"/>
              <a:t>system</a:t>
            </a:r>
            <a:r>
              <a:rPr lang="es-ES_tradnl" dirty="0" smtClean="0"/>
              <a:t> of </a:t>
            </a:r>
            <a:r>
              <a:rPr lang="es-ES_tradnl" dirty="0" err="1" smtClean="0"/>
              <a:t>interest</a:t>
            </a:r>
            <a:r>
              <a:rPr lang="es-ES_tradnl" dirty="0" smtClean="0"/>
              <a:t> (extreme 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not</a:t>
            </a:r>
            <a:r>
              <a:rPr lang="es-ES_tradnl" dirty="0" smtClean="0"/>
              <a:t>):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 smtClean="0"/>
              <a:t>Several</a:t>
            </a:r>
            <a:r>
              <a:rPr lang="es-ES_tradnl" dirty="0" smtClean="0"/>
              <a:t> plausible </a:t>
            </a:r>
            <a:r>
              <a:rPr lang="es-ES_tradnl" dirty="0" err="1" smtClean="0"/>
              <a:t>models</a:t>
            </a:r>
            <a:r>
              <a:rPr lang="es-ES_tradnl" dirty="0" smtClean="0"/>
              <a:t> / </a:t>
            </a:r>
            <a:r>
              <a:rPr lang="es-ES_tradnl" dirty="0" err="1" smtClean="0"/>
              <a:t>assumptions</a:t>
            </a:r>
            <a:r>
              <a:rPr lang="es-ES_tradnl" dirty="0" smtClean="0"/>
              <a:t> / </a:t>
            </a:r>
            <a:r>
              <a:rPr lang="es-ES_tradnl" dirty="0" err="1" smtClean="0"/>
              <a:t>parameterizations</a:t>
            </a:r>
            <a:r>
              <a:rPr lang="es-ES_tradnl" dirty="0" smtClean="0"/>
              <a:t> are </a:t>
            </a:r>
            <a:r>
              <a:rPr lang="es-ES_tradnl" dirty="0" err="1" smtClean="0"/>
              <a:t>available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physically</a:t>
            </a:r>
            <a:r>
              <a:rPr lang="es-ES_tradnl" dirty="0" smtClean="0"/>
              <a:t> </a:t>
            </a:r>
            <a:r>
              <a:rPr lang="es-ES_tradnl" dirty="0" err="1" smtClean="0"/>
              <a:t>represent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dynamic</a:t>
            </a:r>
            <a:r>
              <a:rPr lang="es-ES_tradnl" dirty="0" smtClean="0"/>
              <a:t> </a:t>
            </a:r>
            <a:r>
              <a:rPr lang="es-ES_tradnl" dirty="0" err="1" smtClean="0"/>
              <a:t>behaviour</a:t>
            </a:r>
            <a:r>
              <a:rPr lang="es-ES_tradnl" dirty="0" smtClean="0"/>
              <a:t>:</a:t>
            </a:r>
            <a:endParaRPr lang="es-ES_tradnl" dirty="0"/>
          </a:p>
        </p:txBody>
      </p:sp>
      <p:sp>
        <p:nvSpPr>
          <p:cNvPr id="19" name="Cilindro 18"/>
          <p:cNvSpPr/>
          <p:nvPr/>
        </p:nvSpPr>
        <p:spPr bwMode="auto">
          <a:xfrm>
            <a:off x="1835696" y="594928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Cilindro 19"/>
          <p:cNvSpPr/>
          <p:nvPr/>
        </p:nvSpPr>
        <p:spPr bwMode="auto">
          <a:xfrm>
            <a:off x="3563888" y="594928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1" name="Cilindro 20"/>
          <p:cNvSpPr/>
          <p:nvPr/>
        </p:nvSpPr>
        <p:spPr bwMode="auto">
          <a:xfrm>
            <a:off x="6372200" y="594928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364088" y="6042774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178681" y="566124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1</a:t>
            </a:r>
            <a:endParaRPr lang="es-ES_tradnl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922544" y="566124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2</a:t>
            </a:r>
            <a:endParaRPr lang="es-ES_tradnl" sz="12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6732240" y="566124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n</a:t>
            </a:r>
            <a:endParaRPr lang="es-ES_tradnl" sz="1200" dirty="0"/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4176464" cy="315204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868144" y="2420888"/>
            <a:ext cx="30448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 smtClean="0"/>
              <a:t>Observations</a:t>
            </a:r>
            <a:r>
              <a:rPr lang="es-ES_tradnl" sz="2000" dirty="0" smtClean="0"/>
              <a:t> are in </a:t>
            </a:r>
            <a:r>
              <a:rPr lang="es-ES_tradnl" sz="2000" dirty="0" err="1" smtClean="0"/>
              <a:t>fact</a:t>
            </a:r>
            <a:r>
              <a:rPr lang="es-ES_tradnl" sz="2000" dirty="0" smtClean="0"/>
              <a:t>:</a:t>
            </a:r>
          </a:p>
          <a:p>
            <a:pPr algn="l"/>
            <a:r>
              <a:rPr lang="es-ES_tradnl" sz="2000" dirty="0" smtClean="0"/>
              <a:t>-   </a:t>
            </a:r>
            <a:r>
              <a:rPr lang="es-ES_tradnl" sz="2000" dirty="0" err="1" smtClean="0"/>
              <a:t>heterogeneous</a:t>
            </a:r>
            <a:r>
              <a:rPr lang="es-ES_tradnl" sz="2000" dirty="0" smtClean="0"/>
              <a:t> in time </a:t>
            </a:r>
          </a:p>
          <a:p>
            <a:pPr algn="l"/>
            <a:r>
              <a:rPr lang="es-ES_tradnl" sz="2000" dirty="0" smtClean="0"/>
              <a:t>and </a:t>
            </a:r>
            <a:r>
              <a:rPr lang="es-ES_tradnl" sz="2000" dirty="0" err="1" smtClean="0"/>
              <a:t>space</a:t>
            </a:r>
            <a:r>
              <a:rPr lang="es-ES_tradnl" sz="2000" dirty="0" smtClean="0"/>
              <a:t>,</a:t>
            </a:r>
          </a:p>
          <a:p>
            <a:pPr marL="342900" indent="-342900" algn="l">
              <a:buFontTx/>
              <a:buChar char="-"/>
            </a:pPr>
            <a:r>
              <a:rPr lang="es-ES_tradnl" sz="2000" dirty="0" err="1"/>
              <a:t>i</a:t>
            </a:r>
            <a:r>
              <a:rPr lang="es-ES_tradnl" sz="2000" dirty="0" err="1" smtClean="0"/>
              <a:t>ndirect</a:t>
            </a:r>
            <a:r>
              <a:rPr lang="es-ES_tradnl" sz="2000" dirty="0" smtClean="0"/>
              <a:t>,</a:t>
            </a:r>
          </a:p>
          <a:p>
            <a:pPr marL="342900" indent="-342900" algn="l">
              <a:buFontTx/>
              <a:buChar char="-"/>
            </a:pPr>
            <a:r>
              <a:rPr lang="es-ES_tradnl" sz="2000" dirty="0" err="1" smtClean="0"/>
              <a:t>noisy</a:t>
            </a:r>
            <a:r>
              <a:rPr lang="es-ES_tradnl" sz="2000" dirty="0" smtClean="0"/>
              <a:t>.</a:t>
            </a:r>
            <a:endParaRPr lang="es-ES_tradnl" sz="2000" dirty="0"/>
          </a:p>
        </p:txBody>
      </p:sp>
      <p:sp>
        <p:nvSpPr>
          <p:cNvPr id="5" name="Flecha derecha 4"/>
          <p:cNvSpPr/>
          <p:nvPr/>
        </p:nvSpPr>
        <p:spPr bwMode="auto">
          <a:xfrm>
            <a:off x="5076056" y="2924944"/>
            <a:ext cx="720080" cy="504056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82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General </a:t>
            </a:r>
            <a:r>
              <a:rPr lang="es-ES_tradnl" dirty="0" err="1" smtClean="0"/>
              <a:t>problem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Question</a:t>
            </a:r>
            <a:r>
              <a:rPr lang="es-ES_tradnl" dirty="0" smtClean="0"/>
              <a:t>: </a:t>
            </a:r>
            <a:r>
              <a:rPr lang="es-ES_tradnl" dirty="0" err="1" smtClean="0"/>
              <a:t>which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better</a:t>
            </a:r>
            <a:r>
              <a:rPr lang="es-ES_tradnl" dirty="0" smtClean="0"/>
              <a:t> </a:t>
            </a:r>
            <a:r>
              <a:rPr lang="es-ES_tradnl" dirty="0" err="1" smtClean="0"/>
              <a:t>represents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? </a:t>
            </a:r>
            <a:r>
              <a:rPr lang="es-ES_tradnl" dirty="0" err="1" smtClean="0"/>
              <a:t>Why</a:t>
            </a:r>
            <a:r>
              <a:rPr lang="es-ES_tradnl" dirty="0" smtClean="0"/>
              <a:t>?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Useful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err="1" smtClean="0"/>
              <a:t>diagnose</a:t>
            </a:r>
            <a:r>
              <a:rPr lang="es-ES_tradnl" dirty="0" smtClean="0"/>
              <a:t> </a:t>
            </a:r>
            <a:r>
              <a:rPr lang="es-ES_tradnl" dirty="0" err="1" smtClean="0"/>
              <a:t>which</a:t>
            </a:r>
            <a:r>
              <a:rPr lang="es-ES_tradnl" dirty="0" smtClean="0"/>
              <a:t> </a:t>
            </a:r>
            <a:r>
              <a:rPr lang="es-ES_tradnl" dirty="0" err="1" smtClean="0"/>
              <a:t>modeling</a:t>
            </a:r>
            <a:r>
              <a:rPr lang="es-ES_tradnl" dirty="0" smtClean="0"/>
              <a:t> </a:t>
            </a:r>
            <a:r>
              <a:rPr lang="es-ES_tradnl" dirty="0" err="1" smtClean="0"/>
              <a:t>choices</a:t>
            </a:r>
            <a:r>
              <a:rPr lang="es-ES_tradnl" dirty="0" smtClean="0"/>
              <a:t> are </a:t>
            </a:r>
            <a:r>
              <a:rPr lang="es-ES_tradnl" dirty="0" err="1" smtClean="0"/>
              <a:t>best</a:t>
            </a:r>
            <a:r>
              <a:rPr lang="es-ES_tradnl" dirty="0" smtClean="0"/>
              <a:t>,</a:t>
            </a:r>
          </a:p>
          <a:p>
            <a:pPr lvl="1"/>
            <a:r>
              <a:rPr lang="es-ES_tradnl" dirty="0" err="1"/>
              <a:t>c</a:t>
            </a:r>
            <a:r>
              <a:rPr lang="es-ES_tradnl" dirty="0" err="1" smtClean="0"/>
              <a:t>hoose</a:t>
            </a:r>
            <a:r>
              <a:rPr lang="es-ES_tradnl" dirty="0" smtClean="0"/>
              <a:t> </a:t>
            </a:r>
            <a:r>
              <a:rPr lang="es-ES_tradnl" dirty="0" err="1" smtClean="0"/>
              <a:t>parameters</a:t>
            </a:r>
            <a:r>
              <a:rPr lang="es-ES_tradnl" dirty="0" smtClean="0"/>
              <a:t>,</a:t>
            </a:r>
            <a:endParaRPr lang="es-ES_tradnl" dirty="0"/>
          </a:p>
          <a:p>
            <a:pPr lvl="1"/>
            <a:r>
              <a:rPr lang="es-ES_tradnl" dirty="0"/>
              <a:t>c</a:t>
            </a:r>
            <a:r>
              <a:rPr lang="es-ES_tradnl" dirty="0" smtClean="0"/>
              <a:t>ompare </a:t>
            </a:r>
            <a:r>
              <a:rPr lang="es-ES_tradnl" dirty="0" err="1" smtClean="0"/>
              <a:t>models</a:t>
            </a:r>
            <a:r>
              <a:rPr lang="es-ES_tradnl" dirty="0" smtClean="0"/>
              <a:t>.</a:t>
            </a:r>
          </a:p>
          <a:p>
            <a:pPr lvl="1"/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19" name="Cilindro 18"/>
          <p:cNvSpPr/>
          <p:nvPr/>
        </p:nvSpPr>
        <p:spPr bwMode="auto">
          <a:xfrm>
            <a:off x="899592" y="198884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Cilindro 19"/>
          <p:cNvSpPr/>
          <p:nvPr/>
        </p:nvSpPr>
        <p:spPr bwMode="auto">
          <a:xfrm>
            <a:off x="899592" y="306896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1" name="Cilindro 20"/>
          <p:cNvSpPr/>
          <p:nvPr/>
        </p:nvSpPr>
        <p:spPr bwMode="auto">
          <a:xfrm>
            <a:off x="899592" y="4437112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331640" y="3861048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242577" y="170080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1</a:t>
            </a:r>
            <a:endParaRPr lang="es-ES_tradnl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258248" y="278092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2</a:t>
            </a:r>
            <a:endParaRPr lang="es-ES_tradnl" sz="12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259632" y="4149080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n</a:t>
            </a:r>
            <a:endParaRPr lang="es-ES_tradnl" sz="1200" dirty="0"/>
          </a:p>
        </p:txBody>
      </p:sp>
      <p:sp>
        <p:nvSpPr>
          <p:cNvPr id="42" name="Flecha izquierda y derecha 41"/>
          <p:cNvSpPr/>
          <p:nvPr/>
        </p:nvSpPr>
        <p:spPr bwMode="auto">
          <a:xfrm>
            <a:off x="2627784" y="3068960"/>
            <a:ext cx="936104" cy="504056"/>
          </a:xfrm>
          <a:prstGeom prst="leftRightArrow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4" name="Flecha derecha 43"/>
          <p:cNvSpPr/>
          <p:nvPr/>
        </p:nvSpPr>
        <p:spPr bwMode="auto">
          <a:xfrm>
            <a:off x="5940152" y="6021288"/>
            <a:ext cx="648072" cy="504056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6692496" y="6021288"/>
            <a:ext cx="19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improve</a:t>
            </a:r>
            <a:r>
              <a:rPr lang="es-ES_tradnl" sz="1800" dirty="0" smtClean="0"/>
              <a:t> </a:t>
            </a:r>
            <a:r>
              <a:rPr lang="es-ES_tradnl" sz="1800" dirty="0" err="1" smtClean="0"/>
              <a:t>forecast</a:t>
            </a:r>
            <a:endParaRPr lang="es-ES_tradnl" sz="1800" dirty="0" smtClean="0"/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88840"/>
            <a:ext cx="4176464" cy="315204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055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General </a:t>
            </a:r>
            <a:r>
              <a:rPr lang="es-ES_tradnl" dirty="0" err="1" smtClean="0"/>
              <a:t>problem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Question</a:t>
            </a:r>
            <a:r>
              <a:rPr lang="es-ES_tradnl" dirty="0" smtClean="0"/>
              <a:t>: </a:t>
            </a:r>
            <a:r>
              <a:rPr lang="es-ES_tradnl" dirty="0" err="1" smtClean="0"/>
              <a:t>which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better</a:t>
            </a:r>
            <a:r>
              <a:rPr lang="es-ES_tradnl" dirty="0" smtClean="0"/>
              <a:t> </a:t>
            </a:r>
            <a:r>
              <a:rPr lang="es-ES_tradnl" dirty="0" err="1" smtClean="0"/>
              <a:t>represents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? </a:t>
            </a:r>
            <a:r>
              <a:rPr lang="es-ES_tradnl" dirty="0" err="1" smtClean="0"/>
              <a:t>Why</a:t>
            </a:r>
            <a:r>
              <a:rPr lang="es-ES_tradnl" dirty="0" smtClean="0"/>
              <a:t>?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Proposal</a:t>
            </a:r>
            <a:r>
              <a:rPr lang="es-ES_tradnl" dirty="0" smtClean="0"/>
              <a:t>: </a:t>
            </a:r>
            <a:r>
              <a:rPr lang="es-ES_tradnl" dirty="0" err="1" smtClean="0"/>
              <a:t>tackle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as a </a:t>
            </a:r>
            <a:r>
              <a:rPr lang="es-ES_tradnl" dirty="0" err="1" smtClean="0"/>
              <a:t>statistical</a:t>
            </a:r>
            <a:r>
              <a:rPr lang="es-ES_tradnl" dirty="0" smtClean="0"/>
              <a:t> </a:t>
            </a:r>
            <a:r>
              <a:rPr lang="es-ES_tradnl" dirty="0" err="1" smtClean="0"/>
              <a:t>goodness</a:t>
            </a:r>
            <a:r>
              <a:rPr lang="es-ES_tradnl" dirty="0" smtClean="0"/>
              <a:t>-of-</a:t>
            </a:r>
            <a:r>
              <a:rPr lang="es-ES_tradnl" dirty="0" err="1" smtClean="0"/>
              <a:t>fit</a:t>
            </a:r>
            <a:r>
              <a:rPr lang="es-ES_tradnl" dirty="0" smtClean="0"/>
              <a:t> </a:t>
            </a:r>
            <a:r>
              <a:rPr lang="es-ES_tradnl" dirty="0" err="1" smtClean="0"/>
              <a:t>problem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Observational</a:t>
            </a:r>
            <a:r>
              <a:rPr lang="es-ES_tradnl" dirty="0" smtClean="0"/>
              <a:t> (and </a:t>
            </a:r>
            <a:r>
              <a:rPr lang="es-ES_tradnl" dirty="0" err="1" smtClean="0"/>
              <a:t>model</a:t>
            </a:r>
            <a:r>
              <a:rPr lang="es-ES_tradnl" dirty="0" smtClean="0"/>
              <a:t>) error </a:t>
            </a:r>
            <a:r>
              <a:rPr lang="es-ES_tradnl" dirty="0" err="1" smtClean="0"/>
              <a:t>makes</a:t>
            </a:r>
            <a:r>
              <a:rPr lang="es-ES_tradnl" dirty="0" smtClean="0"/>
              <a:t> a </a:t>
            </a:r>
            <a:r>
              <a:rPr lang="es-ES_tradnl" dirty="0" err="1" smtClean="0"/>
              <a:t>probabilistic</a:t>
            </a:r>
            <a:r>
              <a:rPr lang="es-ES_tradnl" dirty="0" smtClean="0"/>
              <a:t> </a:t>
            </a:r>
            <a:r>
              <a:rPr lang="es-ES_tradnl" dirty="0" err="1" smtClean="0"/>
              <a:t>framework</a:t>
            </a:r>
            <a:r>
              <a:rPr lang="es-ES_tradnl" dirty="0" smtClean="0"/>
              <a:t> </a:t>
            </a:r>
            <a:r>
              <a:rPr lang="es-ES_tradnl" dirty="0" err="1" smtClean="0"/>
              <a:t>possible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19" name="Cilindro 18"/>
          <p:cNvSpPr/>
          <p:nvPr/>
        </p:nvSpPr>
        <p:spPr bwMode="auto">
          <a:xfrm>
            <a:off x="899592" y="198884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Cilindro 19"/>
          <p:cNvSpPr/>
          <p:nvPr/>
        </p:nvSpPr>
        <p:spPr bwMode="auto">
          <a:xfrm>
            <a:off x="899592" y="3068960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1" name="Cilindro 20"/>
          <p:cNvSpPr/>
          <p:nvPr/>
        </p:nvSpPr>
        <p:spPr bwMode="auto">
          <a:xfrm>
            <a:off x="899592" y="4437112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331640" y="3861048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242577" y="170080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1</a:t>
            </a:r>
            <a:endParaRPr lang="es-ES_tradnl" sz="1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258248" y="2780928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2</a:t>
            </a:r>
            <a:endParaRPr lang="es-ES_tradnl" sz="12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259632" y="4149080"/>
            <a:ext cx="743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err="1" smtClean="0"/>
              <a:t>Model</a:t>
            </a:r>
            <a:r>
              <a:rPr lang="es-ES_tradnl" sz="1200" dirty="0" smtClean="0"/>
              <a:t> n</a:t>
            </a:r>
            <a:endParaRPr lang="es-ES_tradnl" sz="1200" dirty="0"/>
          </a:p>
        </p:txBody>
      </p:sp>
      <p:sp>
        <p:nvSpPr>
          <p:cNvPr id="42" name="Flecha izquierda y derecha 41"/>
          <p:cNvSpPr/>
          <p:nvPr/>
        </p:nvSpPr>
        <p:spPr bwMode="auto">
          <a:xfrm>
            <a:off x="2627784" y="3068960"/>
            <a:ext cx="936104" cy="504056"/>
          </a:xfrm>
          <a:prstGeom prst="leftRightArrow">
            <a:avLst/>
          </a:prstGeom>
          <a:solidFill>
            <a:schemeClr val="bg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4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05144"/>
            <a:ext cx="4176464" cy="315204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231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W</a:t>
            </a:r>
            <a:r>
              <a:rPr lang="es-ES_tradnl" dirty="0" err="1" smtClean="0"/>
              <a:t>hich</a:t>
            </a:r>
            <a:r>
              <a:rPr lang="es-ES_tradnl" dirty="0" smtClean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fits</a:t>
            </a:r>
            <a:r>
              <a:rPr lang="es-ES_tradnl" dirty="0"/>
              <a:t> </a:t>
            </a:r>
            <a:r>
              <a:rPr lang="es-ES_tradnl" dirty="0" err="1"/>
              <a:t>better</a:t>
            </a:r>
            <a:r>
              <a:rPr lang="es-ES_tradnl" dirty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data?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General </a:t>
            </a:r>
            <a:r>
              <a:rPr lang="es-ES_tradnl" dirty="0" err="1" smtClean="0"/>
              <a:t>problem</a:t>
            </a:r>
            <a:r>
              <a:rPr lang="es-ES_tradnl" dirty="0" smtClean="0"/>
              <a:t> in </a:t>
            </a:r>
            <a:r>
              <a:rPr lang="es-ES_tradnl" dirty="0" err="1" smtClean="0"/>
              <a:t>statistics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/>
              <a:t>m</a:t>
            </a:r>
            <a:r>
              <a:rPr lang="es-ES_tradnl" dirty="0" err="1" smtClean="0"/>
              <a:t>odel</a:t>
            </a:r>
            <a:r>
              <a:rPr lang="es-ES_tradnl" dirty="0" smtClean="0"/>
              <a:t> </a:t>
            </a:r>
            <a:r>
              <a:rPr lang="es-ES_tradnl" dirty="0" err="1" smtClean="0"/>
              <a:t>selection</a:t>
            </a:r>
            <a:r>
              <a:rPr lang="es-ES_tradnl" dirty="0" smtClean="0"/>
              <a:t>,</a:t>
            </a:r>
            <a:endParaRPr lang="es-ES_tradnl" dirty="0"/>
          </a:p>
          <a:p>
            <a:pPr lvl="1"/>
            <a:r>
              <a:rPr lang="es-ES_tradnl" dirty="0" err="1"/>
              <a:t>m</a:t>
            </a:r>
            <a:r>
              <a:rPr lang="es-ES_tradnl" dirty="0" err="1" smtClean="0"/>
              <a:t>odel</a:t>
            </a:r>
            <a:r>
              <a:rPr lang="es-ES_tradnl" dirty="0" smtClean="0"/>
              <a:t> </a:t>
            </a:r>
            <a:r>
              <a:rPr lang="es-ES_tradnl" dirty="0" err="1" smtClean="0"/>
              <a:t>evaluation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option</a:t>
            </a:r>
            <a:r>
              <a:rPr lang="es-ES_tradnl" dirty="0" smtClean="0"/>
              <a:t>.</a:t>
            </a:r>
          </a:p>
          <a:p>
            <a:pPr lvl="1"/>
            <a:r>
              <a:rPr lang="es-ES_tradnl" b="1" dirty="0" smtClean="0"/>
              <a:t>y</a:t>
            </a:r>
            <a:r>
              <a:rPr lang="es-ES_tradnl" dirty="0" smtClean="0"/>
              <a:t>: </a:t>
            </a:r>
            <a:r>
              <a:rPr lang="es-ES_tradnl" dirty="0" err="1" smtClean="0"/>
              <a:t>observations</a:t>
            </a:r>
            <a:endParaRPr lang="es-ES_tradnl" dirty="0" smtClean="0"/>
          </a:p>
          <a:p>
            <a:pPr lvl="1"/>
            <a:r>
              <a:rPr lang="es-ES_tradnl" dirty="0" smtClean="0">
                <a:latin typeface="Symbol" charset="2"/>
                <a:cs typeface="Symbol" charset="2"/>
              </a:rPr>
              <a:t>q</a:t>
            </a:r>
            <a:r>
              <a:rPr lang="es-ES_tradnl" dirty="0" smtClean="0"/>
              <a:t>: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parameters</a:t>
            </a:r>
            <a:endParaRPr lang="es-ES_tradnl" dirty="0"/>
          </a:p>
          <a:p>
            <a:pPr lvl="1"/>
            <a:r>
              <a:rPr lang="es-ES_tradnl" dirty="0" err="1"/>
              <a:t>l</a:t>
            </a:r>
            <a:r>
              <a:rPr lang="es-ES_tradnl" dirty="0" err="1" smtClean="0"/>
              <a:t>ikelihood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/>
              <a:t>m</a:t>
            </a:r>
            <a:r>
              <a:rPr lang="es-ES_tradnl" dirty="0" err="1" smtClean="0"/>
              <a:t>aximized</a:t>
            </a:r>
            <a:r>
              <a:rPr lang="es-ES_tradnl" dirty="0" smtClean="0"/>
              <a:t> </a:t>
            </a:r>
            <a:r>
              <a:rPr lang="es-ES_tradnl" dirty="0" err="1" smtClean="0"/>
              <a:t>likelihood</a:t>
            </a:r>
            <a:r>
              <a:rPr lang="es-ES_tradnl" dirty="0" smtClean="0"/>
              <a:t>:</a:t>
            </a:r>
          </a:p>
          <a:p>
            <a:pPr lvl="1"/>
            <a:endParaRPr lang="es-ES_tradnl" dirty="0"/>
          </a:p>
          <a:p>
            <a:r>
              <a:rPr lang="es-ES_tradnl" dirty="0" err="1" smtClean="0"/>
              <a:t>Problem</a:t>
            </a:r>
            <a:r>
              <a:rPr lang="es-ES_tradnl" dirty="0" smtClean="0"/>
              <a:t> of </a:t>
            </a:r>
            <a:r>
              <a:rPr lang="es-ES_tradnl" dirty="0" err="1" smtClean="0"/>
              <a:t>overfitting</a:t>
            </a:r>
            <a:r>
              <a:rPr lang="es-ES_tradnl" dirty="0" smtClean="0"/>
              <a:t>: </a:t>
            </a:r>
            <a:r>
              <a:rPr lang="es-ES_tradnl" dirty="0" err="1" smtClean="0"/>
              <a:t>gives</a:t>
            </a:r>
            <a:r>
              <a:rPr lang="es-ES_tradnl" dirty="0" smtClean="0"/>
              <a:t> a </a:t>
            </a:r>
            <a:r>
              <a:rPr lang="es-ES_tradnl" dirty="0" err="1" smtClean="0"/>
              <a:t>benefit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more </a:t>
            </a:r>
            <a:r>
              <a:rPr lang="es-ES_tradnl" dirty="0" err="1" smtClean="0"/>
              <a:t>complex</a:t>
            </a:r>
            <a:r>
              <a:rPr lang="es-ES_tradnl" dirty="0" smtClean="0"/>
              <a:t> </a:t>
            </a:r>
            <a:r>
              <a:rPr lang="es-ES_tradnl" dirty="0" err="1" smtClean="0"/>
              <a:t>models</a:t>
            </a:r>
            <a:r>
              <a:rPr lang="es-ES_tradnl" dirty="0" smtClean="0"/>
              <a:t> </a:t>
            </a:r>
            <a:r>
              <a:rPr lang="es-ES_tradnl" dirty="0" err="1" smtClean="0"/>
              <a:t>even</a:t>
            </a:r>
            <a:r>
              <a:rPr lang="es-ES_tradnl" dirty="0" smtClean="0"/>
              <a:t> </a:t>
            </a:r>
            <a:r>
              <a:rPr lang="es-ES_tradnl" dirty="0" err="1" smtClean="0"/>
              <a:t>when</a:t>
            </a:r>
            <a:r>
              <a:rPr lang="es-ES_tradnl" dirty="0" smtClean="0"/>
              <a:t> </a:t>
            </a:r>
            <a:r>
              <a:rPr lang="es-ES_tradnl" dirty="0" err="1" smtClean="0"/>
              <a:t>not</a:t>
            </a:r>
            <a:r>
              <a:rPr lang="es-ES_tradnl" dirty="0" smtClean="0"/>
              <a:t> </a:t>
            </a:r>
            <a:r>
              <a:rPr lang="es-ES_tradnl" dirty="0" err="1" smtClean="0"/>
              <a:t>relevant</a:t>
            </a:r>
            <a:r>
              <a:rPr lang="es-ES_tradnl" dirty="0" smtClean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3389311"/>
            <a:ext cx="1080120" cy="3997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158" y="4877381"/>
            <a:ext cx="2151994" cy="19359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3645024"/>
            <a:ext cx="1160140" cy="4293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908720"/>
            <a:ext cx="36004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63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W</a:t>
            </a:r>
            <a:r>
              <a:rPr lang="es-ES_tradnl" dirty="0" err="1" smtClean="0"/>
              <a:t>hich</a:t>
            </a:r>
            <a:r>
              <a:rPr lang="es-ES_tradnl" dirty="0" smtClean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fits</a:t>
            </a:r>
            <a:r>
              <a:rPr lang="es-ES_tradnl" dirty="0"/>
              <a:t> </a:t>
            </a:r>
            <a:r>
              <a:rPr lang="es-ES_tradnl" dirty="0" err="1"/>
              <a:t>better</a:t>
            </a:r>
            <a:r>
              <a:rPr lang="es-ES_tradnl" dirty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data?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/>
              <a:t>alone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 smtClean="0"/>
              <a:t>satisfactory</a:t>
            </a:r>
            <a:r>
              <a:rPr lang="es-ES_tradnl" dirty="0" smtClean="0"/>
              <a:t> as a </a:t>
            </a:r>
            <a:r>
              <a:rPr lang="es-ES_tradnl" dirty="0" err="1" smtClean="0"/>
              <a:t>skill</a:t>
            </a:r>
            <a:r>
              <a:rPr lang="es-ES_tradnl" dirty="0" smtClean="0"/>
              <a:t> </a:t>
            </a:r>
            <a:r>
              <a:rPr lang="es-ES_tradnl" dirty="0" err="1" smtClean="0"/>
              <a:t>metric</a:t>
            </a:r>
            <a:r>
              <a:rPr lang="es-ES_tradnl" dirty="0" smtClean="0"/>
              <a:t>, </a:t>
            </a:r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smtClean="0"/>
              <a:t>factor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complexity</a:t>
            </a:r>
            <a:r>
              <a:rPr lang="es-ES_tradnl" dirty="0" smtClean="0"/>
              <a:t>.</a:t>
            </a:r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Several</a:t>
            </a:r>
            <a:r>
              <a:rPr lang="es-ES_tradnl" dirty="0"/>
              <a:t> </a:t>
            </a:r>
            <a:r>
              <a:rPr lang="es-ES_tradnl" dirty="0" err="1" smtClean="0"/>
              <a:t>approaches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 smtClean="0"/>
              <a:t>cross</a:t>
            </a:r>
            <a:r>
              <a:rPr lang="es-ES_tradnl" dirty="0" err="1"/>
              <a:t>-</a:t>
            </a:r>
            <a:r>
              <a:rPr lang="es-ES_tradnl" dirty="0" err="1" smtClean="0"/>
              <a:t>validation</a:t>
            </a:r>
            <a:r>
              <a:rPr lang="es-ES_tradnl" dirty="0" smtClean="0"/>
              <a:t>,</a:t>
            </a:r>
            <a:endParaRPr lang="es-ES_tradnl" dirty="0"/>
          </a:p>
          <a:p>
            <a:pPr lvl="1"/>
            <a:r>
              <a:rPr lang="es-ES_tradnl" dirty="0" err="1" smtClean="0"/>
              <a:t>penalty</a:t>
            </a:r>
            <a:r>
              <a:rPr lang="es-ES_tradnl" dirty="0" smtClean="0"/>
              <a:t> </a:t>
            </a:r>
            <a:r>
              <a:rPr lang="es-ES_tradnl" dirty="0" err="1" smtClean="0"/>
              <a:t>term</a:t>
            </a:r>
            <a:r>
              <a:rPr lang="es-ES_tradnl" dirty="0" smtClean="0"/>
              <a:t> </a:t>
            </a:r>
            <a:r>
              <a:rPr lang="es-ES_tradnl" dirty="0" err="1" smtClean="0"/>
              <a:t>added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likelihood</a:t>
            </a:r>
            <a:r>
              <a:rPr lang="es-ES_tradnl" dirty="0" smtClean="0"/>
              <a:t> (BIC, AIC, ad-hoc, …),</a:t>
            </a:r>
          </a:p>
          <a:p>
            <a:pPr lvl="1"/>
            <a:r>
              <a:rPr lang="es-ES_tradnl" dirty="0" smtClean="0"/>
              <a:t>marginal </a:t>
            </a:r>
            <a:r>
              <a:rPr lang="es-ES_tradnl" dirty="0" err="1"/>
              <a:t>likelihood</a:t>
            </a:r>
            <a:r>
              <a:rPr lang="es-ES_tradnl" dirty="0"/>
              <a:t> (</a:t>
            </a:r>
            <a:r>
              <a:rPr lang="es-ES_tradnl" dirty="0" err="1" smtClean="0"/>
              <a:t>Bayes</a:t>
            </a:r>
            <a:r>
              <a:rPr lang="es-ES_tradnl" dirty="0" smtClean="0"/>
              <a:t> factor), …</a:t>
            </a:r>
          </a:p>
          <a:p>
            <a:pPr lvl="1"/>
            <a:endParaRPr lang="es-ES_tradnl" dirty="0"/>
          </a:p>
          <a:p>
            <a:r>
              <a:rPr lang="es-ES_tradnl" dirty="0" smtClean="0"/>
              <a:t>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4308796"/>
            <a:ext cx="4322936" cy="4163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86726" y="5313402"/>
            <a:ext cx="4029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smtClean="0"/>
              <a:t>Can </a:t>
            </a:r>
            <a:r>
              <a:rPr lang="es-ES_tradnl" sz="2000" dirty="0" err="1" smtClean="0"/>
              <a:t>we</a:t>
            </a:r>
            <a:r>
              <a:rPr lang="es-ES_tradnl" sz="2000" dirty="0" smtClean="0"/>
              <a:t> derive marginal </a:t>
            </a:r>
            <a:r>
              <a:rPr lang="es-ES_tradnl" sz="2000" dirty="0" err="1" smtClean="0"/>
              <a:t>likelihood</a:t>
            </a:r>
            <a:r>
              <a:rPr lang="es-ES_tradnl" sz="2000" dirty="0" smtClean="0"/>
              <a:t> </a:t>
            </a:r>
          </a:p>
          <a:p>
            <a:pPr algn="l"/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weather</a:t>
            </a:r>
            <a:r>
              <a:rPr lang="es-ES_tradnl" sz="2000" dirty="0" smtClean="0"/>
              <a:t> and </a:t>
            </a:r>
            <a:r>
              <a:rPr lang="es-ES_tradnl" sz="2000" dirty="0" err="1" smtClean="0"/>
              <a:t>climate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models</a:t>
            </a:r>
            <a:r>
              <a:rPr lang="es-ES_tradnl" sz="2000" dirty="0" smtClean="0"/>
              <a:t>?</a:t>
            </a:r>
            <a:endParaRPr lang="es-ES_tradnl" sz="2000" dirty="0"/>
          </a:p>
        </p:txBody>
      </p:sp>
      <p:sp>
        <p:nvSpPr>
          <p:cNvPr id="6" name="Flecha derecha 5"/>
          <p:cNvSpPr/>
          <p:nvPr/>
        </p:nvSpPr>
        <p:spPr bwMode="auto">
          <a:xfrm>
            <a:off x="1550622" y="5385410"/>
            <a:ext cx="827584" cy="576064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61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Extension</a:t>
            </a:r>
            <a:r>
              <a:rPr lang="es-ES_tradnl" dirty="0" smtClean="0"/>
              <a:t> of 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weather</a:t>
            </a:r>
            <a:r>
              <a:rPr lang="es-ES_tradnl" dirty="0" smtClean="0"/>
              <a:t>/</a:t>
            </a:r>
            <a:r>
              <a:rPr lang="es-ES_tradnl" dirty="0" err="1" smtClean="0"/>
              <a:t>climate</a:t>
            </a:r>
            <a:r>
              <a:rPr lang="es-ES_tradnl" dirty="0" smtClean="0"/>
              <a:t> </a:t>
            </a:r>
            <a:r>
              <a:rPr lang="es-ES_tradnl" dirty="0" err="1" smtClean="0"/>
              <a:t>models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How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turn</a:t>
            </a:r>
            <a:r>
              <a:rPr lang="es-ES_tradnl" dirty="0" smtClean="0"/>
              <a:t> a </a:t>
            </a:r>
            <a:r>
              <a:rPr lang="es-ES_tradnl" dirty="0" err="1" smtClean="0"/>
              <a:t>numerical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into</a:t>
            </a:r>
            <a:r>
              <a:rPr lang="es-ES_tradnl" dirty="0" smtClean="0"/>
              <a:t> a </a:t>
            </a:r>
            <a:r>
              <a:rPr lang="es-ES_tradnl" dirty="0" err="1" smtClean="0"/>
              <a:t>statistical</a:t>
            </a:r>
            <a:r>
              <a:rPr lang="es-ES_tradnl" dirty="0" smtClean="0"/>
              <a:t> </a:t>
            </a:r>
            <a:r>
              <a:rPr lang="es-ES_tradnl" dirty="0" err="1" smtClean="0"/>
              <a:t>one</a:t>
            </a:r>
            <a:r>
              <a:rPr lang="es-ES_tradnl" dirty="0" smtClean="0"/>
              <a:t>?</a:t>
            </a:r>
          </a:p>
          <a:p>
            <a:endParaRPr lang="es-ES_tradnl" dirty="0"/>
          </a:p>
          <a:p>
            <a:r>
              <a:rPr lang="es-ES_tradnl" dirty="0" err="1" smtClean="0"/>
              <a:t>Hidden</a:t>
            </a:r>
            <a:r>
              <a:rPr lang="es-ES_tradnl" dirty="0" smtClean="0"/>
              <a:t> </a:t>
            </a:r>
            <a:r>
              <a:rPr lang="es-ES_tradnl" dirty="0" err="1" smtClean="0"/>
              <a:t>Markov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 bwMode="auto">
          <a:xfrm>
            <a:off x="1547664" y="2420888"/>
            <a:ext cx="388843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s-ES_tradnl" dirty="0" err="1" smtClean="0"/>
              <a:t>Dynamic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 smtClean="0"/>
          </a:p>
          <a:p>
            <a:pPr marL="0" indent="0">
              <a:buFont typeface="Wingdings" charset="0"/>
              <a:buNone/>
            </a:pPr>
            <a:endParaRPr lang="es-ES_tradnl" dirty="0" smtClean="0"/>
          </a:p>
          <a:p>
            <a:pPr marL="0" indent="0">
              <a:buNone/>
            </a:pPr>
            <a:r>
              <a:rPr lang="es-ES_tradnl" dirty="0" err="1" smtClean="0"/>
              <a:t>Observational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 smtClean="0"/>
          </a:p>
          <a:p>
            <a:pPr marL="0" indent="0">
              <a:buFont typeface="Wingdings" charset="0"/>
              <a:buNone/>
            </a:pPr>
            <a:endParaRPr lang="es-ES_tradnl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512" y="2780928"/>
            <a:ext cx="3191520" cy="7564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149080"/>
            <a:ext cx="3191520" cy="445569"/>
          </a:xfrm>
          <a:prstGeom prst="rect">
            <a:avLst/>
          </a:prstGeom>
        </p:spPr>
      </p:pic>
      <p:sp>
        <p:nvSpPr>
          <p:cNvPr id="10" name="Cilindro 9"/>
          <p:cNvSpPr/>
          <p:nvPr/>
        </p:nvSpPr>
        <p:spPr bwMode="auto">
          <a:xfrm>
            <a:off x="5580112" y="2852936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2025225" cy="1528472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 bwMode="auto">
          <a:xfrm>
            <a:off x="4067944" y="2852936"/>
            <a:ext cx="792088" cy="57606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59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Extension</a:t>
            </a:r>
            <a:r>
              <a:rPr lang="es-ES_tradnl" dirty="0" smtClean="0"/>
              <a:t> of 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/>
              <a:t>weather</a:t>
            </a:r>
            <a:r>
              <a:rPr lang="es-ES_tradnl" dirty="0"/>
              <a:t>/</a:t>
            </a:r>
            <a:r>
              <a:rPr lang="es-ES_tradnl" dirty="0" err="1"/>
              <a:t>climate</a:t>
            </a:r>
            <a:r>
              <a:rPr lang="es-ES_tradnl" dirty="0"/>
              <a:t> </a:t>
            </a:r>
            <a:r>
              <a:rPr lang="es-ES_tradnl" dirty="0" err="1"/>
              <a:t>models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Difficulty</a:t>
            </a:r>
            <a:r>
              <a:rPr lang="es-ES_tradnl" dirty="0" smtClean="0"/>
              <a:t>: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number</a:t>
            </a:r>
            <a:r>
              <a:rPr lang="es-ES_tradnl" dirty="0" smtClean="0"/>
              <a:t> of </a:t>
            </a:r>
            <a:r>
              <a:rPr lang="es-ES_tradnl" dirty="0" err="1" smtClean="0"/>
              <a:t>parameters</a:t>
            </a:r>
            <a:r>
              <a:rPr lang="es-ES_tradnl" dirty="0" smtClean="0"/>
              <a:t> (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hidden</a:t>
            </a:r>
            <a:r>
              <a:rPr lang="es-ES_tradnl" dirty="0" smtClean="0"/>
              <a:t> </a:t>
            </a:r>
            <a:r>
              <a:rPr lang="es-ES_tradnl" dirty="0" err="1" smtClean="0"/>
              <a:t>state</a:t>
            </a:r>
            <a:r>
              <a:rPr lang="es-ES_tradnl" dirty="0" smtClean="0"/>
              <a:t>)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enormous</a:t>
            </a:r>
            <a:endParaRPr lang="es-ES_tradnl" dirty="0" smtClean="0"/>
          </a:p>
          <a:p>
            <a:endParaRPr lang="es-ES_tradnl" dirty="0"/>
          </a:p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integration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intractable</a:t>
            </a:r>
            <a:r>
              <a:rPr lang="es-ES_tradnl" dirty="0"/>
              <a:t> </a:t>
            </a:r>
            <a:r>
              <a:rPr lang="es-ES_tradnl" dirty="0" smtClean="0"/>
              <a:t>in general.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  <a:p>
            <a:r>
              <a:rPr lang="es-ES_tradnl" dirty="0" err="1" smtClean="0"/>
              <a:t>Some</a:t>
            </a:r>
            <a:r>
              <a:rPr lang="es-ES_tradnl" dirty="0" smtClean="0"/>
              <a:t> </a:t>
            </a:r>
            <a:r>
              <a:rPr lang="es-ES_tradnl" dirty="0" err="1" smtClean="0"/>
              <a:t>solutions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 smtClean="0"/>
              <a:t>approximations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/>
              <a:t>c</a:t>
            </a:r>
            <a:r>
              <a:rPr lang="es-ES_tradnl" dirty="0" err="1" smtClean="0"/>
              <a:t>losed</a:t>
            </a:r>
            <a:r>
              <a:rPr lang="es-ES_tradnl" dirty="0" smtClean="0"/>
              <a:t> formula in particular case (</a:t>
            </a:r>
            <a:r>
              <a:rPr lang="es-ES_tradnl" dirty="0" err="1" smtClean="0"/>
              <a:t>e.g</a:t>
            </a:r>
            <a:r>
              <a:rPr lang="es-ES_tradnl" dirty="0" smtClean="0"/>
              <a:t>. </a:t>
            </a:r>
            <a:r>
              <a:rPr lang="es-ES_tradnl" dirty="0" err="1" smtClean="0"/>
              <a:t>Gaussian</a:t>
            </a:r>
            <a:r>
              <a:rPr lang="es-ES_tradnl" dirty="0" smtClean="0"/>
              <a:t>).</a:t>
            </a:r>
          </a:p>
          <a:p>
            <a:pPr lvl="1"/>
            <a:r>
              <a:rPr lang="es-ES_tradnl" dirty="0" err="1" smtClean="0"/>
              <a:t>Bayes</a:t>
            </a:r>
            <a:r>
              <a:rPr lang="es-ES_tradnl" dirty="0" smtClean="0"/>
              <a:t> </a:t>
            </a:r>
            <a:r>
              <a:rPr lang="es-ES_tradnl" dirty="0" err="1" smtClean="0"/>
              <a:t>theorem</a:t>
            </a:r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420888"/>
            <a:ext cx="4248472" cy="5080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5157192"/>
            <a:ext cx="3326445" cy="11521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5044983"/>
            <a:ext cx="3717652" cy="13363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3068960"/>
            <a:ext cx="2232248" cy="32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9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5044983"/>
            <a:ext cx="3717652" cy="133634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Extension</a:t>
            </a:r>
            <a:r>
              <a:rPr lang="es-ES_tradnl" dirty="0" smtClean="0"/>
              <a:t> of 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/>
              <a:t>weather</a:t>
            </a:r>
            <a:r>
              <a:rPr lang="es-ES_tradnl" dirty="0"/>
              <a:t>/</a:t>
            </a:r>
            <a:r>
              <a:rPr lang="es-ES_tradnl" dirty="0" err="1"/>
              <a:t>climate</a:t>
            </a:r>
            <a:r>
              <a:rPr lang="es-ES_tradnl" dirty="0"/>
              <a:t> </a:t>
            </a:r>
            <a:r>
              <a:rPr lang="es-ES_tradnl" dirty="0" err="1"/>
              <a:t>models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Difficulty</a:t>
            </a:r>
            <a:r>
              <a:rPr lang="es-ES_tradnl" dirty="0" smtClean="0"/>
              <a:t>: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number</a:t>
            </a:r>
            <a:r>
              <a:rPr lang="es-ES_tradnl" dirty="0" smtClean="0"/>
              <a:t> of </a:t>
            </a:r>
            <a:r>
              <a:rPr lang="es-ES_tradnl" dirty="0" err="1" smtClean="0"/>
              <a:t>parameters</a:t>
            </a:r>
            <a:r>
              <a:rPr lang="es-ES_tradnl" dirty="0" smtClean="0"/>
              <a:t> (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hidden</a:t>
            </a:r>
            <a:r>
              <a:rPr lang="es-ES_tradnl" dirty="0" smtClean="0"/>
              <a:t> </a:t>
            </a:r>
            <a:r>
              <a:rPr lang="es-ES_tradnl" dirty="0" err="1" smtClean="0"/>
              <a:t>state</a:t>
            </a:r>
            <a:r>
              <a:rPr lang="es-ES_tradnl" dirty="0" smtClean="0"/>
              <a:t>)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enormous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integration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intractable</a:t>
            </a:r>
            <a:r>
              <a:rPr lang="es-ES_tradnl" dirty="0"/>
              <a:t> </a:t>
            </a:r>
            <a:r>
              <a:rPr lang="es-ES_tradnl" dirty="0" smtClean="0"/>
              <a:t>in general.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  <a:p>
            <a:r>
              <a:rPr lang="es-ES_tradnl" dirty="0" err="1" smtClean="0"/>
              <a:t>Some</a:t>
            </a:r>
            <a:r>
              <a:rPr lang="es-ES_tradnl" dirty="0" smtClean="0"/>
              <a:t> </a:t>
            </a:r>
            <a:r>
              <a:rPr lang="es-ES_tradnl" dirty="0" err="1" smtClean="0"/>
              <a:t>solutions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 smtClean="0"/>
              <a:t>approximations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/>
              <a:t>c</a:t>
            </a:r>
            <a:r>
              <a:rPr lang="es-ES_tradnl" dirty="0" err="1" smtClean="0"/>
              <a:t>losed</a:t>
            </a:r>
            <a:r>
              <a:rPr lang="es-ES_tradnl" dirty="0" smtClean="0"/>
              <a:t> formula in particular case (</a:t>
            </a:r>
            <a:r>
              <a:rPr lang="es-ES_tradnl" dirty="0" err="1" smtClean="0"/>
              <a:t>e.g</a:t>
            </a:r>
            <a:r>
              <a:rPr lang="es-ES_tradnl" dirty="0" smtClean="0"/>
              <a:t>. </a:t>
            </a:r>
            <a:r>
              <a:rPr lang="es-ES_tradnl" dirty="0" err="1" smtClean="0"/>
              <a:t>Gaussian</a:t>
            </a:r>
            <a:r>
              <a:rPr lang="es-ES_tradnl" dirty="0" smtClean="0"/>
              <a:t>).</a:t>
            </a:r>
          </a:p>
          <a:p>
            <a:pPr lvl="1"/>
            <a:r>
              <a:rPr lang="es-ES_tradnl" dirty="0" err="1" smtClean="0"/>
              <a:t>Bayes</a:t>
            </a:r>
            <a:r>
              <a:rPr lang="es-ES_tradnl" dirty="0" smtClean="0"/>
              <a:t> </a:t>
            </a:r>
            <a:r>
              <a:rPr lang="es-ES_tradnl" dirty="0" err="1" smtClean="0"/>
              <a:t>theorem</a:t>
            </a:r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420888"/>
            <a:ext cx="4248472" cy="5080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5157192"/>
            <a:ext cx="3326445" cy="115212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813" y="4984616"/>
            <a:ext cx="2360563" cy="13247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3068960"/>
            <a:ext cx="2232248" cy="32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81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General </a:t>
            </a:r>
            <a:r>
              <a:rPr lang="es-ES_tradnl" dirty="0" smtClean="0"/>
              <a:t>idea: </a:t>
            </a:r>
            <a:r>
              <a:rPr lang="es-ES_tradnl" dirty="0" err="1" smtClean="0"/>
              <a:t>solve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problem</a:t>
            </a:r>
            <a:r>
              <a:rPr lang="es-ES_tradnl" dirty="0" smtClean="0"/>
              <a:t> </a:t>
            </a:r>
            <a:r>
              <a:rPr lang="es-ES_tradnl" dirty="0" err="1" smtClean="0"/>
              <a:t>using</a:t>
            </a:r>
            <a:r>
              <a:rPr lang="es-ES_tradnl" dirty="0" smtClean="0"/>
              <a:t> data </a:t>
            </a:r>
            <a:r>
              <a:rPr lang="es-ES_tradnl" dirty="0" err="1" smtClean="0"/>
              <a:t>assimilation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918592"/>
            <a:ext cx="8534400" cy="5390728"/>
          </a:xfrm>
        </p:spPr>
        <p:txBody>
          <a:bodyPr/>
          <a:lstStyle/>
          <a:p>
            <a:r>
              <a:rPr lang="es-ES_tradnl" dirty="0" smtClean="0"/>
              <a:t>Data </a:t>
            </a:r>
            <a:r>
              <a:rPr lang="es-ES_tradnl" dirty="0" err="1" smtClean="0"/>
              <a:t>assimilation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be </a:t>
            </a:r>
            <a:r>
              <a:rPr lang="es-ES_tradnl" dirty="0" err="1" smtClean="0"/>
              <a:t>viewed</a:t>
            </a:r>
            <a:r>
              <a:rPr lang="es-ES_tradnl" dirty="0" smtClean="0"/>
              <a:t> as a </a:t>
            </a:r>
            <a:r>
              <a:rPr lang="es-ES_tradnl" dirty="0" err="1" smtClean="0"/>
              <a:t>Baysian</a:t>
            </a:r>
            <a:r>
              <a:rPr lang="es-ES_tradnl" dirty="0" smtClean="0"/>
              <a:t> </a:t>
            </a:r>
            <a:r>
              <a:rPr lang="es-ES_tradnl" dirty="0" err="1" smtClean="0"/>
              <a:t>inference</a:t>
            </a:r>
            <a:r>
              <a:rPr lang="es-ES_tradnl" dirty="0"/>
              <a:t> </a:t>
            </a:r>
            <a:r>
              <a:rPr lang="es-ES_tradnl" dirty="0" smtClean="0"/>
              <a:t>of </a:t>
            </a:r>
            <a:r>
              <a:rPr lang="es-ES_tradnl" b="1" dirty="0" smtClean="0"/>
              <a:t>x</a:t>
            </a:r>
            <a:r>
              <a:rPr lang="es-ES_tradnl" dirty="0" smtClean="0"/>
              <a:t> </a:t>
            </a:r>
            <a:r>
              <a:rPr lang="es-ES_tradnl" dirty="0" err="1" smtClean="0"/>
              <a:t>given</a:t>
            </a:r>
            <a:r>
              <a:rPr lang="es-ES_tradnl" dirty="0" smtClean="0"/>
              <a:t> </a:t>
            </a:r>
            <a:r>
              <a:rPr lang="es-ES_tradnl" b="1" dirty="0" smtClean="0"/>
              <a:t>y</a:t>
            </a:r>
            <a:r>
              <a:rPr lang="es-ES_tradnl" dirty="0" smtClean="0"/>
              <a:t>.</a:t>
            </a:r>
          </a:p>
          <a:p>
            <a:endParaRPr lang="es-ES_tradnl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884912" y="1556792"/>
            <a:ext cx="2209800" cy="1294779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652120" y="1704379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State </a:t>
            </a:r>
            <a:r>
              <a:rPr lang="fr-FR" sz="2000" u="sng" dirty="0" err="1" smtClean="0">
                <a:cs typeface="ＭＳ Ｐゴシック" charset="0"/>
              </a:rPr>
              <a:t>vector</a:t>
            </a:r>
            <a:r>
              <a:rPr lang="fr-FR" sz="2000" u="sng" dirty="0" smtClean="0">
                <a:cs typeface="ＭＳ Ｐゴシック" charset="0"/>
              </a:rPr>
              <a:t>:</a:t>
            </a:r>
          </a:p>
          <a:p>
            <a:r>
              <a:rPr lang="fr-FR" sz="2000" dirty="0" err="1">
                <a:cs typeface="ＭＳ Ｐゴシック" charset="0"/>
              </a:rPr>
              <a:t>a</a:t>
            </a:r>
            <a:r>
              <a:rPr lang="fr-FR" sz="2000" dirty="0" err="1" smtClean="0">
                <a:cs typeface="ＭＳ Ｐゴシック" charset="0"/>
              </a:rPr>
              <a:t>tmospheric</a:t>
            </a:r>
            <a:r>
              <a:rPr lang="fr-FR" sz="2000" dirty="0" smtClean="0">
                <a:cs typeface="ＭＳ Ｐゴシック" charset="0"/>
              </a:rPr>
              <a:t> </a:t>
            </a:r>
          </a:p>
          <a:p>
            <a:r>
              <a:rPr lang="fr-FR" sz="2000" dirty="0" smtClean="0">
                <a:cs typeface="ＭＳ Ｐゴシック" charset="0"/>
              </a:rPr>
              <a:t>model 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22656" y="1562978"/>
            <a:ext cx="2209800" cy="1296144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60936" y="1699443"/>
            <a:ext cx="17761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Observations:</a:t>
            </a:r>
            <a:endParaRPr lang="fr-FR" sz="2000" u="sng" dirty="0">
              <a:cs typeface="ＭＳ Ｐゴシック" charset="0"/>
            </a:endParaRPr>
          </a:p>
          <a:p>
            <a:r>
              <a:rPr lang="fr-FR" sz="2000" dirty="0" smtClean="0">
                <a:cs typeface="ＭＳ Ｐゴシック" charset="0"/>
              </a:rPr>
              <a:t>multiple</a:t>
            </a:r>
          </a:p>
          <a:p>
            <a:r>
              <a:rPr lang="fr-FR" sz="2000" dirty="0" err="1" smtClean="0">
                <a:cs typeface="ＭＳ Ｐゴシック" charset="0"/>
              </a:rPr>
              <a:t>sensors</a:t>
            </a:r>
            <a:endParaRPr lang="fr-FR" sz="2000" dirty="0">
              <a:cs typeface="ＭＳ Ｐゴシック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76" y="3355627"/>
            <a:ext cx="3399096" cy="25922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6" y="3283619"/>
            <a:ext cx="3816424" cy="288032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riángulo isósceles 14"/>
          <p:cNvSpPr/>
          <p:nvPr/>
        </p:nvSpPr>
        <p:spPr bwMode="auto">
          <a:xfrm rot="5400000">
            <a:off x="3693184" y="4363739"/>
            <a:ext cx="2088232" cy="504056"/>
          </a:xfrm>
          <a:prstGeom prst="triangle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691680" y="4075707"/>
            <a:ext cx="1152128" cy="10801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7" name="CuadroTexto 16"/>
          <p:cNvSpPr txBox="1"/>
          <p:nvPr/>
        </p:nvSpPr>
        <p:spPr>
          <a:xfrm>
            <a:off x="2045562" y="4344575"/>
            <a:ext cx="510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i="1" dirty="0" smtClean="0"/>
              <a:t>Y</a:t>
            </a:r>
            <a:endParaRPr lang="es-ES_tradnl" sz="2800" b="1" i="1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588224" y="4147715"/>
            <a:ext cx="1152128" cy="10801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9" name="CuadroTexto 18"/>
          <p:cNvSpPr txBox="1"/>
          <p:nvPr/>
        </p:nvSpPr>
        <p:spPr>
          <a:xfrm>
            <a:off x="6935432" y="4416583"/>
            <a:ext cx="523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i="1" dirty="0"/>
              <a:t>X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024684" y="6033482"/>
            <a:ext cx="5715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 sz="2000" b="1" u="sng" dirty="0" err="1" smtClean="0"/>
              <a:t>Goal</a:t>
            </a:r>
            <a:r>
              <a:rPr lang="es-ES_tradnl" sz="2000" dirty="0" smtClean="0"/>
              <a:t>: </a:t>
            </a:r>
            <a:r>
              <a:rPr lang="es-ES_tradnl" sz="2000" dirty="0" err="1" smtClean="0"/>
              <a:t>deriving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PDF of </a:t>
            </a:r>
            <a:r>
              <a:rPr lang="es-ES_tradnl" sz="2000" b="1" i="1" dirty="0" smtClean="0"/>
              <a:t>X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conditional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on</a:t>
            </a:r>
            <a:r>
              <a:rPr lang="es-ES_tradnl" sz="2000" dirty="0" smtClean="0"/>
              <a:t> </a:t>
            </a:r>
            <a:r>
              <a:rPr lang="es-ES_tradnl" sz="2000" b="1" i="1" dirty="0" smtClean="0"/>
              <a:t>Y</a:t>
            </a:r>
            <a:r>
              <a:rPr lang="es-ES_tradnl" sz="2000" dirty="0" smtClean="0"/>
              <a:t> = </a:t>
            </a:r>
            <a:r>
              <a:rPr lang="es-ES_tradnl" sz="2000" b="1" i="1" dirty="0" smtClean="0"/>
              <a:t>y</a:t>
            </a:r>
            <a:endParaRPr lang="es-ES_tradnl" sz="2000" b="1" i="1" dirty="0"/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1269996" y="5949280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22" name="Rectángulo 21"/>
          <p:cNvSpPr/>
          <p:nvPr/>
        </p:nvSpPr>
        <p:spPr>
          <a:xfrm>
            <a:off x="2710156" y="6413266"/>
            <a:ext cx="42368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 sz="2000" dirty="0" err="1" smtClean="0"/>
              <a:t>high</a:t>
            </a:r>
            <a:r>
              <a:rPr lang="es-ES_tradnl" sz="2000" dirty="0" smtClean="0"/>
              <a:t> dimensional </a:t>
            </a:r>
            <a:r>
              <a:rPr lang="es-ES_tradnl" sz="2000" dirty="0" err="1" smtClean="0"/>
              <a:t>Bayesian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update</a:t>
            </a:r>
            <a:r>
              <a:rPr lang="es-ES_tradnl" sz="2000" dirty="0" smtClean="0"/>
              <a:t>.</a:t>
            </a:r>
            <a:endParaRPr lang="es-ES_tradnl" sz="2000" b="1" i="1" dirty="0"/>
          </a:p>
        </p:txBody>
      </p:sp>
    </p:spTree>
    <p:extLst>
      <p:ext uri="{BB962C8B-B14F-4D97-AF65-F5344CB8AC3E}">
        <p14:creationId xmlns:p14="http://schemas.microsoft.com/office/powerpoint/2010/main" val="1290867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General </a:t>
            </a:r>
            <a:r>
              <a:rPr lang="es-ES_tradnl" dirty="0" smtClean="0"/>
              <a:t>idea: </a:t>
            </a:r>
            <a:r>
              <a:rPr lang="es-ES_tradnl" dirty="0" err="1" smtClean="0"/>
              <a:t>solve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problem</a:t>
            </a:r>
            <a:r>
              <a:rPr lang="es-ES_tradnl" dirty="0" smtClean="0"/>
              <a:t> </a:t>
            </a:r>
            <a:r>
              <a:rPr lang="es-ES_tradnl" dirty="0" err="1" smtClean="0"/>
              <a:t>using</a:t>
            </a:r>
            <a:r>
              <a:rPr lang="es-ES_tradnl" dirty="0" smtClean="0"/>
              <a:t> data </a:t>
            </a:r>
            <a:r>
              <a:rPr lang="es-ES_tradnl" dirty="0" err="1" smtClean="0"/>
              <a:t>assimilation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5390728"/>
          </a:xfrm>
        </p:spPr>
        <p:txBody>
          <a:bodyPr/>
          <a:lstStyle/>
          <a:p>
            <a:r>
              <a:rPr lang="es-ES_tradnl" dirty="0" smtClean="0"/>
              <a:t>Data </a:t>
            </a:r>
            <a:r>
              <a:rPr lang="es-ES_tradnl" dirty="0" err="1" smtClean="0"/>
              <a:t>assimilation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be </a:t>
            </a:r>
            <a:r>
              <a:rPr lang="es-ES_tradnl" dirty="0" err="1" smtClean="0"/>
              <a:t>viewed</a:t>
            </a:r>
            <a:r>
              <a:rPr lang="es-ES_tradnl" dirty="0" smtClean="0"/>
              <a:t> as a </a:t>
            </a:r>
            <a:r>
              <a:rPr lang="es-ES_tradnl" dirty="0" err="1" smtClean="0"/>
              <a:t>Baysian</a:t>
            </a:r>
            <a:r>
              <a:rPr lang="es-ES_tradnl" dirty="0" smtClean="0"/>
              <a:t> </a:t>
            </a:r>
            <a:r>
              <a:rPr lang="es-ES_tradnl" dirty="0" err="1" smtClean="0"/>
              <a:t>inference</a:t>
            </a:r>
            <a:r>
              <a:rPr lang="es-ES_tradnl" dirty="0"/>
              <a:t> </a:t>
            </a:r>
            <a:r>
              <a:rPr lang="es-ES_tradnl" dirty="0" smtClean="0"/>
              <a:t>of </a:t>
            </a:r>
            <a:r>
              <a:rPr lang="es-ES_tradnl" b="1" dirty="0" smtClean="0"/>
              <a:t>x</a:t>
            </a:r>
            <a:r>
              <a:rPr lang="es-ES_tradnl" dirty="0" smtClean="0"/>
              <a:t> </a:t>
            </a:r>
            <a:r>
              <a:rPr lang="es-ES_tradnl" dirty="0" err="1" smtClean="0"/>
              <a:t>given</a:t>
            </a:r>
            <a:r>
              <a:rPr lang="es-ES_tradnl" dirty="0" smtClean="0"/>
              <a:t> </a:t>
            </a:r>
            <a:r>
              <a:rPr lang="es-ES_tradnl" b="1" dirty="0" smtClean="0"/>
              <a:t>y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 smtClean="0"/>
              <a:t>Any</a:t>
            </a:r>
            <a:r>
              <a:rPr lang="es-ES_tradnl" dirty="0" smtClean="0"/>
              <a:t> time </a:t>
            </a:r>
            <a:r>
              <a:rPr lang="es-ES_tradnl" dirty="0" err="1" smtClean="0"/>
              <a:t>observations</a:t>
            </a:r>
            <a:r>
              <a:rPr lang="es-ES_tradnl" dirty="0" smtClean="0"/>
              <a:t> are </a:t>
            </a:r>
            <a:r>
              <a:rPr lang="es-ES_tradnl" dirty="0" err="1" smtClean="0"/>
              <a:t>assimilated</a:t>
            </a:r>
            <a:r>
              <a:rPr lang="es-ES_tradnl" dirty="0" smtClean="0"/>
              <a:t>, </a:t>
            </a:r>
            <a:r>
              <a:rPr lang="es-ES_tradnl" dirty="0" err="1" smtClean="0"/>
              <a:t>the</a:t>
            </a:r>
            <a:r>
              <a:rPr lang="es-ES_tradnl" dirty="0" smtClean="0"/>
              <a:t> 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assimilated</a:t>
            </a:r>
            <a:r>
              <a:rPr lang="es-ES_tradnl" dirty="0" smtClean="0"/>
              <a:t> </a:t>
            </a:r>
            <a:r>
              <a:rPr lang="es-ES_tradnl" dirty="0" err="1" smtClean="0"/>
              <a:t>observation</a:t>
            </a:r>
            <a:r>
              <a:rPr lang="es-ES_tradnl" dirty="0" smtClean="0"/>
              <a:t> can be </a:t>
            </a:r>
            <a:r>
              <a:rPr lang="es-ES_tradnl" dirty="0" err="1" smtClean="0"/>
              <a:t>derived</a:t>
            </a:r>
            <a:r>
              <a:rPr lang="es-ES_tradnl" dirty="0"/>
              <a:t> </a:t>
            </a:r>
            <a:r>
              <a:rPr lang="es-ES_tradnl" dirty="0" smtClean="0"/>
              <a:t>as a </a:t>
            </a:r>
            <a:r>
              <a:rPr lang="es-ES_tradnl" dirty="0" err="1" smtClean="0"/>
              <a:t>by-product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/>
          </a:p>
        </p:txBody>
      </p:sp>
      <p:sp>
        <p:nvSpPr>
          <p:cNvPr id="7" name="Flecha derecha 6"/>
          <p:cNvSpPr/>
          <p:nvPr/>
        </p:nvSpPr>
        <p:spPr bwMode="auto">
          <a:xfrm>
            <a:off x="899592" y="2852936"/>
            <a:ext cx="1152128" cy="648072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86000" y="279312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s-ES_tradnl" sz="2000" dirty="0"/>
              <a:t>Use DA </a:t>
            </a:r>
            <a:r>
              <a:rPr lang="es-ES_tradnl" sz="2000" dirty="0" err="1"/>
              <a:t>infrastructure</a:t>
            </a:r>
            <a:r>
              <a:rPr lang="es-ES_tradnl" sz="2000" dirty="0"/>
              <a:t>/</a:t>
            </a:r>
            <a:r>
              <a:rPr lang="es-ES_tradnl" sz="2000" dirty="0" err="1"/>
              <a:t>expertise</a:t>
            </a:r>
            <a:r>
              <a:rPr lang="es-ES_tradnl" sz="2000" dirty="0"/>
              <a:t> </a:t>
            </a:r>
            <a:r>
              <a:rPr lang="es-ES_tradnl" sz="2000" dirty="0" err="1"/>
              <a:t>to</a:t>
            </a:r>
            <a:r>
              <a:rPr lang="es-ES_tradnl" sz="2000" dirty="0"/>
              <a:t> </a:t>
            </a:r>
            <a:r>
              <a:rPr lang="es-ES_tradnl" sz="2000" dirty="0" err="1"/>
              <a:t>evaluate</a:t>
            </a:r>
            <a:r>
              <a:rPr lang="es-ES_tradnl" sz="2000" dirty="0"/>
              <a:t> </a:t>
            </a:r>
            <a:r>
              <a:rPr lang="es-ES_tradnl" sz="2000" dirty="0" err="1"/>
              <a:t>the</a:t>
            </a:r>
            <a:r>
              <a:rPr lang="es-ES_tradnl" sz="2000" dirty="0"/>
              <a:t> performance of </a:t>
            </a:r>
            <a:r>
              <a:rPr lang="es-ES_tradnl" sz="2000" dirty="0" err="1"/>
              <a:t>models</a:t>
            </a:r>
            <a:r>
              <a:rPr lang="es-ES_tradnl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6535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Rectangle 2"/>
          <p:cNvSpPr>
            <a:spLocks noChangeArrowheads="1"/>
          </p:cNvSpPr>
          <p:nvPr/>
        </p:nvSpPr>
        <p:spPr bwMode="auto">
          <a:xfrm>
            <a:off x="1233736" y="1087016"/>
            <a:ext cx="6781800" cy="685800"/>
          </a:xfrm>
          <a:prstGeom prst="rect">
            <a:avLst/>
          </a:prstGeom>
          <a:solidFill>
            <a:srgbClr val="00FFFF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_tradnl"/>
          </a:p>
        </p:txBody>
      </p:sp>
      <p:sp>
        <p:nvSpPr>
          <p:cNvPr id="12728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12728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6629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200" dirty="0" smtClean="0"/>
              <a:t>Data Assimilation</a:t>
            </a:r>
          </a:p>
          <a:p>
            <a:pPr>
              <a:lnSpc>
                <a:spcPct val="90000"/>
              </a:lnSpc>
            </a:pPr>
            <a:endParaRPr lang="fr-FR" sz="2200" dirty="0" smtClean="0"/>
          </a:p>
          <a:p>
            <a:pPr>
              <a:lnSpc>
                <a:spcPct val="90000"/>
              </a:lnSpc>
            </a:pPr>
            <a:endParaRPr lang="fr-FR" sz="2200" dirty="0"/>
          </a:p>
          <a:p>
            <a:pPr>
              <a:lnSpc>
                <a:spcPct val="90000"/>
              </a:lnSpc>
            </a:pPr>
            <a:r>
              <a:rPr lang="fr-FR" sz="2200" dirty="0" smtClean="0"/>
              <a:t>Rare </a:t>
            </a:r>
            <a:r>
              <a:rPr lang="fr-FR" sz="2200" dirty="0" err="1" smtClean="0"/>
              <a:t>event</a:t>
            </a:r>
            <a:r>
              <a:rPr lang="fr-FR" sz="2200" dirty="0" smtClean="0"/>
              <a:t> simulatio</a:t>
            </a:r>
            <a:r>
              <a:rPr lang="fr-FR" sz="2200" dirty="0"/>
              <a:t>n</a:t>
            </a:r>
            <a:endParaRPr lang="fr-FR" sz="2200" dirty="0" smtClean="0"/>
          </a:p>
          <a:p>
            <a:pPr marL="0" indent="0">
              <a:lnSpc>
                <a:spcPct val="90000"/>
              </a:lnSpc>
              <a:buNone/>
            </a:pPr>
            <a:endParaRPr lang="fr-FR" sz="2200" dirty="0" smtClean="0"/>
          </a:p>
          <a:p>
            <a:pPr marL="0" indent="0">
              <a:lnSpc>
                <a:spcPct val="90000"/>
              </a:lnSpc>
              <a:buNone/>
            </a:pPr>
            <a:endParaRPr lang="fr-FR" sz="2200" dirty="0" smtClean="0"/>
          </a:p>
          <a:p>
            <a:pPr>
              <a:lnSpc>
                <a:spcPct val="90000"/>
              </a:lnSpc>
            </a:pPr>
            <a:r>
              <a:rPr lang="fr-FR" sz="2200" dirty="0" smtClean="0"/>
              <a:t>Structural causal </a:t>
            </a:r>
            <a:r>
              <a:rPr lang="fr-FR" sz="2200" dirty="0" err="1"/>
              <a:t>theory</a:t>
            </a:r>
            <a:endParaRPr lang="fr-FR" sz="2200" dirty="0"/>
          </a:p>
          <a:p>
            <a:pPr marL="0" indent="0">
              <a:lnSpc>
                <a:spcPct val="90000"/>
              </a:lnSpc>
              <a:buNone/>
            </a:pPr>
            <a:endParaRPr lang="fr-FR" sz="2200" dirty="0"/>
          </a:p>
          <a:p>
            <a:pPr>
              <a:lnSpc>
                <a:spcPct val="90000"/>
              </a:lnSpc>
            </a:pPr>
            <a:endParaRPr lang="fr-FR" sz="2200" dirty="0"/>
          </a:p>
          <a:p>
            <a:pPr>
              <a:lnSpc>
                <a:spcPct val="90000"/>
              </a:lnSpc>
            </a:pPr>
            <a:r>
              <a:rPr lang="fr-FR" sz="2200" dirty="0"/>
              <a:t>Conclusion</a:t>
            </a:r>
          </a:p>
        </p:txBody>
      </p:sp>
      <p:sp>
        <p:nvSpPr>
          <p:cNvPr id="1272837" name="AutoShape 5"/>
          <p:cNvSpPr>
            <a:spLocks noChangeArrowheads="1"/>
          </p:cNvSpPr>
          <p:nvPr/>
        </p:nvSpPr>
        <p:spPr bwMode="auto">
          <a:xfrm>
            <a:off x="395536" y="1087016"/>
            <a:ext cx="609600" cy="609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33CCCC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6522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Outlook of Data </a:t>
            </a:r>
            <a:r>
              <a:rPr lang="es-ES" dirty="0" err="1" smtClean="0"/>
              <a:t>Assimilation</a:t>
            </a:r>
            <a:r>
              <a:rPr lang="es-ES" dirty="0" smtClean="0"/>
              <a:t>: </a:t>
            </a:r>
            <a:r>
              <a:rPr lang="es-ES" dirty="0" err="1" smtClean="0"/>
              <a:t>origins</a:t>
            </a:r>
            <a:endParaRPr lang="es-ES_tradnl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84912" y="910085"/>
            <a:ext cx="2209800" cy="1294779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52120" y="1057672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State </a:t>
            </a:r>
            <a:r>
              <a:rPr lang="fr-FR" sz="2000" u="sng" dirty="0" err="1" smtClean="0">
                <a:cs typeface="ＭＳ Ｐゴシック" charset="0"/>
              </a:rPr>
              <a:t>vector</a:t>
            </a:r>
            <a:r>
              <a:rPr lang="fr-FR" sz="2000" u="sng" dirty="0" smtClean="0">
                <a:cs typeface="ＭＳ Ｐゴシック" charset="0"/>
              </a:rPr>
              <a:t>:</a:t>
            </a:r>
          </a:p>
          <a:p>
            <a:r>
              <a:rPr lang="fr-FR" sz="2000" dirty="0" err="1">
                <a:cs typeface="ＭＳ Ｐゴシック" charset="0"/>
              </a:rPr>
              <a:t>a</a:t>
            </a:r>
            <a:r>
              <a:rPr lang="fr-FR" sz="2000" dirty="0" err="1" smtClean="0">
                <a:cs typeface="ＭＳ Ｐゴシック" charset="0"/>
              </a:rPr>
              <a:t>tmospheric</a:t>
            </a:r>
            <a:r>
              <a:rPr lang="fr-FR" sz="2000" dirty="0" smtClean="0">
                <a:cs typeface="ＭＳ Ｐゴシック" charset="0"/>
              </a:rPr>
              <a:t> </a:t>
            </a:r>
          </a:p>
          <a:p>
            <a:r>
              <a:rPr lang="fr-FR" sz="2000" dirty="0" smtClean="0">
                <a:cs typeface="ＭＳ Ｐゴシック" charset="0"/>
              </a:rPr>
              <a:t>model 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22656" y="916271"/>
            <a:ext cx="2209800" cy="1296144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60936" y="1052736"/>
            <a:ext cx="17761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Observations:</a:t>
            </a:r>
            <a:endParaRPr lang="fr-FR" sz="2000" u="sng" dirty="0">
              <a:cs typeface="ＭＳ Ｐゴシック" charset="0"/>
            </a:endParaRPr>
          </a:p>
          <a:p>
            <a:r>
              <a:rPr lang="fr-FR" sz="2000" dirty="0" smtClean="0">
                <a:cs typeface="ＭＳ Ｐゴシック" charset="0"/>
              </a:rPr>
              <a:t>multiple</a:t>
            </a:r>
          </a:p>
          <a:p>
            <a:r>
              <a:rPr lang="fr-FR" sz="2000" dirty="0" err="1" smtClean="0">
                <a:cs typeface="ＭＳ Ｐゴシック" charset="0"/>
              </a:rPr>
              <a:t>sensors</a:t>
            </a:r>
            <a:endParaRPr lang="fr-FR" sz="2000" dirty="0">
              <a:cs typeface="ＭＳ Ｐゴシック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76" y="2708920"/>
            <a:ext cx="3399096" cy="25922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6" y="2636912"/>
            <a:ext cx="3816424" cy="2880320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riángulo isósceles 9"/>
          <p:cNvSpPr/>
          <p:nvPr/>
        </p:nvSpPr>
        <p:spPr bwMode="auto">
          <a:xfrm rot="5400000">
            <a:off x="3693184" y="3717032"/>
            <a:ext cx="2088232" cy="504056"/>
          </a:xfrm>
          <a:prstGeom prst="triangle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510264" y="5817458"/>
            <a:ext cx="71661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 sz="2000" dirty="0" err="1" smtClean="0"/>
              <a:t>Numerical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Weather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Prediction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requires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r>
              <a:rPr lang="es-ES_tradnl" sz="2000" b="1" dirty="0" err="1" smtClean="0"/>
              <a:t>initialize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model</a:t>
            </a:r>
            <a:r>
              <a:rPr lang="es-ES_tradnl" sz="2000" dirty="0" smtClean="0"/>
              <a:t> </a:t>
            </a:r>
          </a:p>
          <a:p>
            <a:pPr algn="l"/>
            <a:r>
              <a:rPr lang="es-ES_tradnl" sz="2000" dirty="0" err="1" smtClean="0"/>
              <a:t>every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six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hours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with</a:t>
            </a:r>
            <a:r>
              <a:rPr lang="es-ES_tradnl" sz="2000" dirty="0" smtClean="0"/>
              <a:t> </a:t>
            </a:r>
            <a:r>
              <a:rPr lang="es-ES_tradnl" sz="2000" b="1" dirty="0" smtClean="0"/>
              <a:t>new </a:t>
            </a:r>
            <a:r>
              <a:rPr lang="es-ES_tradnl" sz="2000" b="1" dirty="0" err="1" smtClean="0"/>
              <a:t>observations</a:t>
            </a:r>
            <a:r>
              <a:rPr lang="es-ES_tradnl" sz="2000" dirty="0" smtClean="0"/>
              <a:t>.</a:t>
            </a:r>
            <a:endParaRPr lang="es-ES_tradnl" sz="2000" dirty="0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83139" y="5841131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623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Outlook of Data </a:t>
            </a:r>
            <a:r>
              <a:rPr lang="es-ES" dirty="0" err="1" smtClean="0"/>
              <a:t>Assimilation</a:t>
            </a:r>
            <a:r>
              <a:rPr lang="es-ES" dirty="0" smtClean="0"/>
              <a:t>: </a:t>
            </a:r>
            <a:r>
              <a:rPr lang="es-ES" dirty="0" err="1" smtClean="0"/>
              <a:t>evolution</a:t>
            </a:r>
            <a:endParaRPr lang="es-ES_tradnl" dirty="0"/>
          </a:p>
        </p:txBody>
      </p:sp>
      <p:sp>
        <p:nvSpPr>
          <p:cNvPr id="12" name="Rectángulo 11"/>
          <p:cNvSpPr/>
          <p:nvPr/>
        </p:nvSpPr>
        <p:spPr>
          <a:xfrm>
            <a:off x="1207745" y="1045185"/>
            <a:ext cx="74687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 sz="2000" b="1" u="sng" dirty="0" err="1" smtClean="0"/>
              <a:t>Trend</a:t>
            </a:r>
            <a:r>
              <a:rPr lang="es-ES_tradnl" sz="2000" dirty="0" smtClean="0"/>
              <a:t>: </a:t>
            </a:r>
            <a:r>
              <a:rPr lang="es-ES_tradnl" sz="2000" dirty="0" err="1" smtClean="0"/>
              <a:t>expansion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towards</a:t>
            </a:r>
            <a:r>
              <a:rPr lang="es-ES_tradnl" sz="2000" dirty="0" smtClean="0"/>
              <a:t> new </a:t>
            </a:r>
            <a:r>
              <a:rPr lang="es-ES_tradnl" sz="2000" dirty="0" err="1" smtClean="0"/>
              <a:t>applications</a:t>
            </a:r>
            <a:r>
              <a:rPr lang="es-ES_tradnl" sz="2000" dirty="0"/>
              <a:t>, g</a:t>
            </a:r>
            <a:r>
              <a:rPr lang="es-ES_tradnl" sz="2000" dirty="0" smtClean="0"/>
              <a:t>eneral </a:t>
            </a:r>
            <a:r>
              <a:rPr lang="es-ES_tradnl" sz="2000" dirty="0" err="1"/>
              <a:t>framework</a:t>
            </a:r>
            <a:r>
              <a:rPr lang="es-ES_tradnl" sz="2000" dirty="0"/>
              <a:t> </a:t>
            </a:r>
            <a:endParaRPr lang="es-ES_tradnl" sz="2000" dirty="0" smtClean="0"/>
          </a:p>
          <a:p>
            <a:pPr algn="l"/>
            <a:r>
              <a:rPr lang="es-ES_tradnl" sz="2000" dirty="0" err="1"/>
              <a:t>f</a:t>
            </a:r>
            <a:r>
              <a:rPr lang="es-ES_tradnl" sz="2000" dirty="0" err="1" smtClean="0"/>
              <a:t>or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interfacing</a:t>
            </a:r>
            <a:r>
              <a:rPr lang="es-ES_tradnl" sz="2000" dirty="0" smtClean="0"/>
              <a:t> </a:t>
            </a:r>
            <a:r>
              <a:rPr lang="es-ES_tradnl" sz="2000" dirty="0" err="1"/>
              <a:t>large</a:t>
            </a:r>
            <a:r>
              <a:rPr lang="es-ES_tradnl" sz="2000" dirty="0"/>
              <a:t> </a:t>
            </a:r>
            <a:r>
              <a:rPr lang="es-ES_tradnl" sz="2000" dirty="0" err="1"/>
              <a:t>models</a:t>
            </a:r>
            <a:r>
              <a:rPr lang="es-ES_tradnl" sz="2000" dirty="0"/>
              <a:t> and </a:t>
            </a:r>
            <a:r>
              <a:rPr lang="es-ES_tradnl" sz="2000" dirty="0" err="1" smtClean="0"/>
              <a:t>observations</a:t>
            </a:r>
            <a:r>
              <a:rPr lang="es-ES_tradnl" sz="2000" dirty="0" smtClean="0"/>
              <a:t>.</a:t>
            </a:r>
            <a:endParaRPr lang="es-ES_tradnl" sz="2000" dirty="0"/>
          </a:p>
          <a:p>
            <a:pPr algn="l"/>
            <a:endParaRPr lang="es-ES_tradnl" sz="2000" dirty="0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67544" y="1052736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 dirty="0"/>
          </a:p>
        </p:txBody>
      </p:sp>
      <p:sp>
        <p:nvSpPr>
          <p:cNvPr id="14" name="Marcador de contenido 2"/>
          <p:cNvSpPr>
            <a:spLocks noGrp="1"/>
          </p:cNvSpPr>
          <p:nvPr>
            <p:ph idx="1"/>
          </p:nvPr>
        </p:nvSpPr>
        <p:spPr>
          <a:xfrm>
            <a:off x="395536" y="2564904"/>
            <a:ext cx="8352928" cy="3744416"/>
          </a:xfrm>
        </p:spPr>
        <p:txBody>
          <a:bodyPr/>
          <a:lstStyle/>
          <a:p>
            <a:r>
              <a:rPr lang="es-ES_tradnl" dirty="0" err="1" smtClean="0"/>
              <a:t>initialization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/>
              <a:t>w</a:t>
            </a:r>
            <a:r>
              <a:rPr lang="es-ES_tradnl" dirty="0" err="1" smtClean="0"/>
              <a:t>eather</a:t>
            </a:r>
            <a:r>
              <a:rPr lang="es-ES_tradnl" dirty="0" smtClean="0"/>
              <a:t> </a:t>
            </a:r>
            <a:r>
              <a:rPr lang="es-ES_tradnl" dirty="0" err="1" smtClean="0"/>
              <a:t>forecast</a:t>
            </a:r>
            <a:endParaRPr lang="es-ES_tradnl" dirty="0"/>
          </a:p>
          <a:p>
            <a:pPr lvl="1"/>
            <a:r>
              <a:rPr lang="es-ES_tradnl" dirty="0" err="1" smtClean="0"/>
              <a:t>climate</a:t>
            </a:r>
            <a:r>
              <a:rPr lang="es-ES_tradnl" dirty="0" smtClean="0"/>
              <a:t> </a:t>
            </a:r>
            <a:r>
              <a:rPr lang="es-ES_tradnl" dirty="0" err="1" smtClean="0"/>
              <a:t>prediction</a:t>
            </a:r>
            <a:r>
              <a:rPr lang="es-ES_tradnl" dirty="0" smtClean="0"/>
              <a:t> (</a:t>
            </a:r>
            <a:r>
              <a:rPr lang="es-ES_tradnl" dirty="0" err="1" smtClean="0"/>
              <a:t>seasonal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decadal</a:t>
            </a:r>
            <a:r>
              <a:rPr lang="es-ES_tradnl" dirty="0" smtClean="0"/>
              <a:t>)</a:t>
            </a:r>
          </a:p>
          <a:p>
            <a:pPr lvl="1"/>
            <a:r>
              <a:rPr lang="es-ES_tradnl" dirty="0" err="1"/>
              <a:t>n</a:t>
            </a:r>
            <a:r>
              <a:rPr lang="es-ES_tradnl" dirty="0" err="1" smtClean="0"/>
              <a:t>owcasting</a:t>
            </a:r>
            <a:r>
              <a:rPr lang="es-ES_tradnl" dirty="0" smtClean="0"/>
              <a:t> (</a:t>
            </a:r>
            <a:r>
              <a:rPr lang="es-ES_tradnl" dirty="0" err="1" smtClean="0"/>
              <a:t>storm</a:t>
            </a:r>
            <a:r>
              <a:rPr lang="es-ES_tradnl" dirty="0" smtClean="0"/>
              <a:t>, </a:t>
            </a:r>
            <a:r>
              <a:rPr lang="es-ES_tradnl" dirty="0" err="1" smtClean="0"/>
              <a:t>tornadoes</a:t>
            </a:r>
            <a:r>
              <a:rPr lang="es-ES_tradnl" dirty="0" smtClean="0"/>
              <a:t>)</a:t>
            </a:r>
          </a:p>
          <a:p>
            <a:r>
              <a:rPr lang="es-ES_tradnl" dirty="0" err="1" smtClean="0"/>
              <a:t>reconstruction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/>
              <a:t>r</a:t>
            </a:r>
            <a:r>
              <a:rPr lang="es-ES_tradnl" dirty="0" err="1" smtClean="0"/>
              <a:t>eanalysis</a:t>
            </a:r>
            <a:endParaRPr lang="es-ES_tradnl" dirty="0" smtClean="0"/>
          </a:p>
          <a:p>
            <a:pPr lvl="1"/>
            <a:r>
              <a:rPr lang="es-ES_tradnl" dirty="0" err="1" smtClean="0"/>
              <a:t>paleoclimate</a:t>
            </a:r>
            <a:endParaRPr lang="es-ES_tradnl" dirty="0" smtClean="0"/>
          </a:p>
          <a:p>
            <a:pPr lvl="1"/>
            <a:r>
              <a:rPr lang="es-ES_tradnl" dirty="0" err="1" smtClean="0"/>
              <a:t>carbon</a:t>
            </a:r>
            <a:r>
              <a:rPr lang="es-ES_tradnl" dirty="0" smtClean="0"/>
              <a:t> </a:t>
            </a:r>
            <a:r>
              <a:rPr lang="es-ES_tradnl" dirty="0" err="1" smtClean="0"/>
              <a:t>cycle</a:t>
            </a:r>
            <a:endParaRPr lang="es-ES_tradnl" dirty="0"/>
          </a:p>
          <a:p>
            <a:pPr lvl="1"/>
            <a:r>
              <a:rPr lang="es-ES_tradnl" dirty="0" err="1" smtClean="0"/>
              <a:t>Earth’s</a:t>
            </a:r>
            <a:r>
              <a:rPr lang="es-ES_tradnl" dirty="0" smtClean="0"/>
              <a:t> </a:t>
            </a:r>
            <a:r>
              <a:rPr lang="es-ES_tradnl" dirty="0" err="1" smtClean="0"/>
              <a:t>core</a:t>
            </a:r>
            <a:endParaRPr lang="es-ES_tradnl" dirty="0"/>
          </a:p>
          <a:p>
            <a:pPr lvl="1"/>
            <a:r>
              <a:rPr lang="es-ES_tradnl" dirty="0" err="1" smtClean="0"/>
              <a:t>Oil</a:t>
            </a:r>
            <a:r>
              <a:rPr lang="es-ES_tradnl" dirty="0" smtClean="0"/>
              <a:t> </a:t>
            </a:r>
            <a:r>
              <a:rPr lang="es-ES_tradnl" dirty="0" err="1" smtClean="0"/>
              <a:t>reservoir</a:t>
            </a:r>
            <a:endParaRPr lang="es-ES_tradnl" dirty="0" smtClean="0"/>
          </a:p>
          <a:p>
            <a:r>
              <a:rPr lang="es-ES_tradnl" dirty="0" err="1" smtClean="0"/>
              <a:t>estimation</a:t>
            </a:r>
            <a:r>
              <a:rPr lang="es-ES_tradnl" dirty="0" smtClean="0"/>
              <a:t>: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parameters</a:t>
            </a:r>
            <a:r>
              <a:rPr lang="es-ES_tradnl" dirty="0"/>
              <a:t> </a:t>
            </a:r>
            <a:endParaRPr lang="es-ES_tradnl" dirty="0" smtClean="0"/>
          </a:p>
          <a:p>
            <a:r>
              <a:rPr lang="es-ES_tradnl" dirty="0" smtClean="0">
                <a:solidFill>
                  <a:srgbClr val="292929"/>
                </a:solidFill>
              </a:rPr>
              <a:t>DADA: real time causal </a:t>
            </a:r>
            <a:r>
              <a:rPr lang="es-ES_tradnl" dirty="0" err="1" smtClean="0">
                <a:solidFill>
                  <a:srgbClr val="292929"/>
                </a:solidFill>
              </a:rPr>
              <a:t>analysis</a:t>
            </a:r>
            <a:r>
              <a:rPr lang="es-ES_tradnl" dirty="0" smtClean="0">
                <a:solidFill>
                  <a:srgbClr val="292929"/>
                </a:solidFill>
              </a:rPr>
              <a:t> of </a:t>
            </a:r>
            <a:r>
              <a:rPr lang="es-ES_tradnl" dirty="0" err="1" smtClean="0">
                <a:solidFill>
                  <a:srgbClr val="292929"/>
                </a:solidFill>
              </a:rPr>
              <a:t>weather</a:t>
            </a:r>
            <a:r>
              <a:rPr lang="es-ES_tradnl" dirty="0" smtClean="0">
                <a:solidFill>
                  <a:srgbClr val="292929"/>
                </a:solidFill>
              </a:rPr>
              <a:t> </a:t>
            </a:r>
            <a:r>
              <a:rPr lang="es-ES_tradnl" dirty="0" err="1" smtClean="0">
                <a:solidFill>
                  <a:srgbClr val="292929"/>
                </a:solidFill>
              </a:rPr>
              <a:t>events</a:t>
            </a:r>
            <a:endParaRPr lang="es-ES_tradnl" dirty="0">
              <a:solidFill>
                <a:srgbClr val="292929"/>
              </a:solidFill>
            </a:endParaRPr>
          </a:p>
          <a:p>
            <a:endParaRPr lang="es-ES_tradnl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316960" y="4941168"/>
            <a:ext cx="2209800" cy="1294779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084168" y="5088755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State </a:t>
            </a:r>
            <a:r>
              <a:rPr lang="fr-FR" sz="2000" u="sng" dirty="0" err="1" smtClean="0">
                <a:cs typeface="ＭＳ Ｐゴシック" charset="0"/>
              </a:rPr>
              <a:t>vector</a:t>
            </a:r>
            <a:r>
              <a:rPr lang="fr-FR" sz="2000" u="sng" dirty="0" smtClean="0">
                <a:cs typeface="ＭＳ Ｐゴシック" charset="0"/>
              </a:rPr>
              <a:t>:</a:t>
            </a:r>
          </a:p>
          <a:p>
            <a:r>
              <a:rPr lang="fr-FR" sz="2000" dirty="0">
                <a:cs typeface="ＭＳ Ｐゴシック" charset="0"/>
              </a:rPr>
              <a:t>l</a:t>
            </a:r>
            <a:r>
              <a:rPr lang="fr-FR" sz="2000" dirty="0" smtClean="0">
                <a:cs typeface="ＭＳ Ｐゴシック" charset="0"/>
              </a:rPr>
              <a:t>arge </a:t>
            </a:r>
            <a:r>
              <a:rPr lang="fr-FR" sz="2000" dirty="0" err="1" smtClean="0">
                <a:cs typeface="ＭＳ Ｐゴシック" charset="0"/>
              </a:rPr>
              <a:t>physical</a:t>
            </a:r>
            <a:endParaRPr lang="fr-FR" sz="2000" dirty="0" smtClean="0">
              <a:cs typeface="ＭＳ Ｐゴシック" charset="0"/>
            </a:endParaRPr>
          </a:p>
          <a:p>
            <a:r>
              <a:rPr lang="fr-FR" sz="2000" dirty="0" smtClean="0">
                <a:cs typeface="ＭＳ Ｐゴシック" charset="0"/>
              </a:rPr>
              <a:t>model 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300192" y="2780928"/>
            <a:ext cx="2209800" cy="1296144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538472" y="2917393"/>
            <a:ext cx="17761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Observations:</a:t>
            </a:r>
            <a:endParaRPr lang="fr-FR" sz="2000" u="sng" dirty="0">
              <a:cs typeface="ＭＳ Ｐゴシック" charset="0"/>
            </a:endParaRPr>
          </a:p>
          <a:p>
            <a:r>
              <a:rPr lang="fr-FR" sz="2000" dirty="0" smtClean="0">
                <a:cs typeface="ＭＳ Ｐゴシック" charset="0"/>
              </a:rPr>
              <a:t>multiple</a:t>
            </a:r>
          </a:p>
          <a:p>
            <a:r>
              <a:rPr lang="fr-FR" sz="2000" dirty="0" err="1" smtClean="0">
                <a:cs typeface="ＭＳ Ｐゴシック" charset="0"/>
              </a:rPr>
              <a:t>sensors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19" name="Triángulo isósceles 18"/>
          <p:cNvSpPr/>
          <p:nvPr/>
        </p:nvSpPr>
        <p:spPr bwMode="auto">
          <a:xfrm rot="10800000">
            <a:off x="6372200" y="4293096"/>
            <a:ext cx="2088232" cy="504056"/>
          </a:xfrm>
          <a:prstGeom prst="triangle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95536" y="2132856"/>
            <a:ext cx="144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u="sng" dirty="0" err="1" smtClean="0"/>
              <a:t>Examples</a:t>
            </a:r>
            <a:r>
              <a:rPr lang="es-ES_tradnl" sz="2000" b="1" u="sng" dirty="0" smtClean="0"/>
              <a:t>:</a:t>
            </a:r>
            <a:endParaRPr lang="es-ES_tradnl" sz="2000" b="1" u="sng" dirty="0"/>
          </a:p>
        </p:txBody>
      </p:sp>
    </p:spTree>
    <p:extLst>
      <p:ext uri="{BB962C8B-B14F-4D97-AF65-F5344CB8AC3E}">
        <p14:creationId xmlns:p14="http://schemas.microsoft.com/office/powerpoint/2010/main" val="334012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Example</a:t>
            </a:r>
            <a:r>
              <a:rPr lang="es-ES" dirty="0" smtClean="0"/>
              <a:t>: </a:t>
            </a:r>
            <a:r>
              <a:rPr lang="es-ES" dirty="0" err="1" smtClean="0"/>
              <a:t>reconstruction</a:t>
            </a:r>
            <a:r>
              <a:rPr lang="es-ES" dirty="0" smtClean="0"/>
              <a:t> of </a:t>
            </a:r>
            <a:r>
              <a:rPr lang="es-ES" dirty="0" err="1" smtClean="0"/>
              <a:t>carbon</a:t>
            </a:r>
            <a:r>
              <a:rPr lang="es-ES" dirty="0" smtClean="0"/>
              <a:t> </a:t>
            </a:r>
            <a:r>
              <a:rPr lang="es-ES" dirty="0" err="1" smtClean="0"/>
              <a:t>fluxes</a:t>
            </a:r>
            <a:endParaRPr lang="es-ES" dirty="0"/>
          </a:p>
        </p:txBody>
      </p:sp>
      <p:sp>
        <p:nvSpPr>
          <p:cNvPr id="1457155" name="Rectangle 3"/>
          <p:cNvSpPr>
            <a:spLocks noChangeArrowheads="1"/>
          </p:cNvSpPr>
          <p:nvPr/>
        </p:nvSpPr>
        <p:spPr bwMode="auto">
          <a:xfrm>
            <a:off x="609600" y="1412776"/>
            <a:ext cx="2209800" cy="17526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57156" name="Text Box 4"/>
          <p:cNvSpPr txBox="1">
            <a:spLocks noChangeArrowheads="1"/>
          </p:cNvSpPr>
          <p:nvPr/>
        </p:nvSpPr>
        <p:spPr bwMode="auto">
          <a:xfrm>
            <a:off x="304800" y="20827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>
                <a:cs typeface="ＭＳ Ｐゴシック" charset="0"/>
              </a:rPr>
              <a:t>CO2 fluxes</a:t>
            </a:r>
          </a:p>
        </p:txBody>
      </p:sp>
      <p:sp>
        <p:nvSpPr>
          <p:cNvPr id="1457157" name="Rectangle 5"/>
          <p:cNvSpPr>
            <a:spLocks noChangeArrowheads="1"/>
          </p:cNvSpPr>
          <p:nvPr/>
        </p:nvSpPr>
        <p:spPr bwMode="auto">
          <a:xfrm>
            <a:off x="6096000" y="1412776"/>
            <a:ext cx="2209800" cy="1752600"/>
          </a:xfrm>
          <a:prstGeom prst="rect">
            <a:avLst/>
          </a:prstGeom>
          <a:solidFill>
            <a:srgbClr val="D2E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57158" name="Text Box 6"/>
          <p:cNvSpPr txBox="1">
            <a:spLocks noChangeArrowheads="1"/>
          </p:cNvSpPr>
          <p:nvPr/>
        </p:nvSpPr>
        <p:spPr bwMode="auto">
          <a:xfrm>
            <a:off x="6348413" y="1946176"/>
            <a:ext cx="1746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cs typeface="ＭＳ Ｐゴシック" charset="0"/>
              </a:rPr>
              <a:t>CO2 ground </a:t>
            </a:r>
          </a:p>
          <a:p>
            <a:r>
              <a:rPr lang="fr-FR" sz="2000">
                <a:cs typeface="ＭＳ Ｐゴシック" charset="0"/>
              </a:rPr>
              <a:t>concentration</a:t>
            </a:r>
          </a:p>
        </p:txBody>
      </p:sp>
      <p:sp>
        <p:nvSpPr>
          <p:cNvPr id="1457159" name="AutoShape 7"/>
          <p:cNvSpPr>
            <a:spLocks noChangeArrowheads="1"/>
          </p:cNvSpPr>
          <p:nvPr/>
        </p:nvSpPr>
        <p:spPr bwMode="auto">
          <a:xfrm rot="10800000">
            <a:off x="3124200" y="1412776"/>
            <a:ext cx="2514600" cy="1752600"/>
          </a:xfrm>
          <a:prstGeom prst="chevron">
            <a:avLst>
              <a:gd name="adj" fmla="val 30164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1457160" name="Text Box 8"/>
          <p:cNvSpPr txBox="1">
            <a:spLocks noChangeArrowheads="1"/>
          </p:cNvSpPr>
          <p:nvPr/>
        </p:nvSpPr>
        <p:spPr bwMode="auto">
          <a:xfrm>
            <a:off x="3622675" y="1547714"/>
            <a:ext cx="14795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1800"/>
              <a:t>Atmospheric</a:t>
            </a:r>
          </a:p>
          <a:p>
            <a:r>
              <a:rPr lang="fr-FR" sz="1800"/>
              <a:t>Model</a:t>
            </a:r>
          </a:p>
          <a:p>
            <a:r>
              <a:rPr lang="fr-FR" sz="1800"/>
              <a:t>+</a:t>
            </a:r>
          </a:p>
          <a:p>
            <a:r>
              <a:rPr lang="fr-FR" sz="1800"/>
              <a:t>Data</a:t>
            </a:r>
          </a:p>
          <a:p>
            <a:r>
              <a:rPr lang="fr-FR" sz="1800"/>
              <a:t>Assimilation</a:t>
            </a:r>
          </a:p>
        </p:txBody>
      </p:sp>
      <p:pic>
        <p:nvPicPr>
          <p:cNvPr id="145716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64422"/>
            <a:ext cx="2854400" cy="318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571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90976"/>
            <a:ext cx="3102496" cy="28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249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/>
              <a:t>: reconstruction of </a:t>
            </a:r>
            <a:r>
              <a:rPr lang="fr-FR" dirty="0" err="1"/>
              <a:t>Earth’s</a:t>
            </a:r>
            <a:r>
              <a:rPr lang="fr-FR" dirty="0"/>
              <a:t> </a:t>
            </a:r>
            <a:r>
              <a:rPr lang="fr-FR" dirty="0" err="1" smtClean="0"/>
              <a:t>core</a:t>
            </a:r>
            <a:endParaRPr lang="fr-FR" dirty="0"/>
          </a:p>
        </p:txBody>
      </p:sp>
      <p:sp>
        <p:nvSpPr>
          <p:cNvPr id="1336323" name="Rectangle 3"/>
          <p:cNvSpPr>
            <a:spLocks noChangeArrowheads="1"/>
          </p:cNvSpPr>
          <p:nvPr/>
        </p:nvSpPr>
        <p:spPr bwMode="auto">
          <a:xfrm>
            <a:off x="609600" y="1340768"/>
            <a:ext cx="2209800" cy="175260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336324" name="Text Box 4"/>
          <p:cNvSpPr txBox="1">
            <a:spLocks noChangeArrowheads="1"/>
          </p:cNvSpPr>
          <p:nvPr/>
        </p:nvSpPr>
        <p:spPr bwMode="auto">
          <a:xfrm>
            <a:off x="304800" y="1874168"/>
            <a:ext cx="2743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>
                <a:cs typeface="ＭＳ Ｐゴシック" charset="0"/>
              </a:rPr>
              <a:t>Earth’s core </a:t>
            </a:r>
          </a:p>
          <a:p>
            <a:r>
              <a:rPr lang="fr-FR" sz="2000">
                <a:cs typeface="ＭＳ Ｐゴシック" charset="0"/>
              </a:rPr>
              <a:t>structure</a:t>
            </a:r>
          </a:p>
        </p:txBody>
      </p:sp>
      <p:sp>
        <p:nvSpPr>
          <p:cNvPr id="1336325" name="Rectangle 5"/>
          <p:cNvSpPr>
            <a:spLocks noChangeArrowheads="1"/>
          </p:cNvSpPr>
          <p:nvPr/>
        </p:nvSpPr>
        <p:spPr bwMode="auto">
          <a:xfrm>
            <a:off x="6096000" y="1340768"/>
            <a:ext cx="2209800" cy="1752600"/>
          </a:xfrm>
          <a:prstGeom prst="rect">
            <a:avLst/>
          </a:prstGeom>
          <a:solidFill>
            <a:srgbClr val="D2E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336326" name="Text Box 6"/>
          <p:cNvSpPr txBox="1">
            <a:spLocks noChangeArrowheads="1"/>
          </p:cNvSpPr>
          <p:nvPr/>
        </p:nvSpPr>
        <p:spPr bwMode="auto">
          <a:xfrm>
            <a:off x="6286500" y="1934493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>
                <a:cs typeface="ＭＳ Ｐゴシック" charset="0"/>
              </a:rPr>
              <a:t>Magnetic Field</a:t>
            </a:r>
          </a:p>
        </p:txBody>
      </p:sp>
      <p:sp>
        <p:nvSpPr>
          <p:cNvPr id="1336327" name="AutoShape 7"/>
          <p:cNvSpPr>
            <a:spLocks noChangeArrowheads="1"/>
          </p:cNvSpPr>
          <p:nvPr/>
        </p:nvSpPr>
        <p:spPr bwMode="auto">
          <a:xfrm rot="10800000">
            <a:off x="3124200" y="1340768"/>
            <a:ext cx="2514600" cy="1752600"/>
          </a:xfrm>
          <a:prstGeom prst="chevron">
            <a:avLst>
              <a:gd name="adj" fmla="val 30164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_tradnl"/>
          </a:p>
        </p:txBody>
      </p:sp>
      <p:sp>
        <p:nvSpPr>
          <p:cNvPr id="1336328" name="Text Box 8"/>
          <p:cNvSpPr txBox="1">
            <a:spLocks noChangeArrowheads="1"/>
          </p:cNvSpPr>
          <p:nvPr/>
        </p:nvSpPr>
        <p:spPr bwMode="auto">
          <a:xfrm>
            <a:off x="3634124" y="1469673"/>
            <a:ext cx="14503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1800" dirty="0" err="1"/>
              <a:t>Geodynamo</a:t>
            </a:r>
            <a:r>
              <a:rPr lang="fr-FR" sz="1800" dirty="0"/>
              <a:t> </a:t>
            </a:r>
          </a:p>
          <a:p>
            <a:r>
              <a:rPr lang="fr-FR" sz="1800" dirty="0"/>
              <a:t>Model</a:t>
            </a:r>
          </a:p>
          <a:p>
            <a:r>
              <a:rPr lang="fr-FR" sz="1800" dirty="0"/>
              <a:t>+</a:t>
            </a:r>
          </a:p>
          <a:p>
            <a:r>
              <a:rPr lang="fr-FR" sz="1800" dirty="0" smtClean="0"/>
              <a:t>Data</a:t>
            </a:r>
          </a:p>
          <a:p>
            <a:r>
              <a:rPr lang="fr-FR" sz="1800" dirty="0" smtClean="0"/>
              <a:t>Assimilation</a:t>
            </a:r>
            <a:endParaRPr lang="fr-FR" sz="1800" dirty="0"/>
          </a:p>
        </p:txBody>
      </p:sp>
      <p:pic>
        <p:nvPicPr>
          <p:cNvPr id="13363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809685" cy="235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63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17032"/>
            <a:ext cx="34290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348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Outlook of Data </a:t>
            </a:r>
            <a:r>
              <a:rPr lang="es-ES" dirty="0" err="1" smtClean="0"/>
              <a:t>Assimilation</a:t>
            </a:r>
            <a:r>
              <a:rPr lang="es-ES" dirty="0" smtClean="0"/>
              <a:t>: </a:t>
            </a:r>
            <a:r>
              <a:rPr lang="es-ES" dirty="0" err="1" smtClean="0"/>
              <a:t>algorithms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Exact</a:t>
            </a:r>
            <a:r>
              <a:rPr lang="es-ES_tradnl" dirty="0" smtClean="0"/>
              <a:t> </a:t>
            </a:r>
            <a:r>
              <a:rPr lang="es-ES_tradnl" dirty="0" err="1" smtClean="0"/>
              <a:t>solution</a:t>
            </a:r>
            <a:r>
              <a:rPr lang="es-ES_tradnl" dirty="0" smtClean="0"/>
              <a:t> </a:t>
            </a:r>
            <a:r>
              <a:rPr lang="es-ES_tradnl" dirty="0" err="1" smtClean="0"/>
              <a:t>under</a:t>
            </a:r>
            <a:r>
              <a:rPr lang="es-ES_tradnl" dirty="0" smtClean="0"/>
              <a:t> linear </a:t>
            </a:r>
            <a:r>
              <a:rPr lang="es-ES_tradnl" dirty="0" err="1" smtClean="0"/>
              <a:t>assumption</a:t>
            </a:r>
            <a:r>
              <a:rPr lang="es-ES_tradnl" dirty="0" smtClean="0"/>
              <a:t> + </a:t>
            </a:r>
            <a:r>
              <a:rPr lang="es-ES_tradnl" dirty="0" err="1" smtClean="0"/>
              <a:t>Gaussian</a:t>
            </a:r>
            <a:r>
              <a:rPr lang="es-ES_tradnl" dirty="0" smtClean="0"/>
              <a:t>.</a:t>
            </a:r>
            <a:endParaRPr lang="es-ES_tradnl" dirty="0" smtClean="0"/>
          </a:p>
          <a:p>
            <a:pPr lvl="1"/>
            <a:r>
              <a:rPr lang="es-ES_tradnl" dirty="0" smtClean="0"/>
              <a:t>KF: </a:t>
            </a:r>
            <a:r>
              <a:rPr lang="es-ES_tradnl" dirty="0" err="1" smtClean="0"/>
              <a:t>Kalman</a:t>
            </a:r>
            <a:r>
              <a:rPr lang="es-ES_tradnl" dirty="0" smtClean="0"/>
              <a:t> </a:t>
            </a:r>
            <a:r>
              <a:rPr lang="es-ES_tradnl" dirty="0" err="1" smtClean="0"/>
              <a:t>filter</a:t>
            </a:r>
            <a:r>
              <a:rPr lang="es-ES_tradnl" dirty="0" smtClean="0"/>
              <a:t> (1960)</a:t>
            </a:r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Approximated</a:t>
            </a:r>
            <a:r>
              <a:rPr lang="es-ES_tradnl" dirty="0" smtClean="0"/>
              <a:t> </a:t>
            </a:r>
            <a:r>
              <a:rPr lang="es-ES_tradnl" dirty="0" err="1" smtClean="0"/>
              <a:t>dolutions</a:t>
            </a:r>
            <a:r>
              <a:rPr lang="es-ES_tradnl" dirty="0" smtClean="0"/>
              <a:t> </a:t>
            </a:r>
            <a:r>
              <a:rPr lang="es-ES_tradnl" dirty="0" err="1" smtClean="0"/>
              <a:t>under</a:t>
            </a:r>
            <a:r>
              <a:rPr lang="es-ES_tradnl" dirty="0" smtClean="0"/>
              <a:t> </a:t>
            </a:r>
            <a:r>
              <a:rPr lang="es-ES_tradnl" dirty="0" err="1" smtClean="0"/>
              <a:t>nonlinear</a:t>
            </a:r>
            <a:r>
              <a:rPr lang="es-ES_tradnl" dirty="0" smtClean="0"/>
              <a:t> </a:t>
            </a:r>
            <a:r>
              <a:rPr lang="es-ES_tradnl" dirty="0" err="1" smtClean="0"/>
              <a:t>assumption</a:t>
            </a:r>
            <a:r>
              <a:rPr lang="es-ES_tradnl" dirty="0" smtClean="0"/>
              <a:t> + </a:t>
            </a:r>
            <a:r>
              <a:rPr lang="es-ES_tradnl" dirty="0" err="1" smtClean="0"/>
              <a:t>Gaussian</a:t>
            </a:r>
            <a:r>
              <a:rPr lang="es-ES_tradnl" dirty="0" smtClean="0"/>
              <a:t>.</a:t>
            </a:r>
            <a:endParaRPr lang="es-ES_tradnl" dirty="0" smtClean="0"/>
          </a:p>
          <a:p>
            <a:pPr lvl="1"/>
            <a:r>
              <a:rPr lang="es-ES_tradnl" dirty="0" smtClean="0"/>
              <a:t>EKF: Extended </a:t>
            </a:r>
            <a:r>
              <a:rPr lang="es-ES_tradnl" dirty="0" err="1" smtClean="0"/>
              <a:t>Kalman</a:t>
            </a:r>
            <a:r>
              <a:rPr lang="es-ES_tradnl" dirty="0" smtClean="0"/>
              <a:t> </a:t>
            </a:r>
            <a:r>
              <a:rPr lang="es-ES_tradnl" dirty="0" err="1" smtClean="0"/>
              <a:t>filter</a:t>
            </a:r>
            <a:r>
              <a:rPr lang="es-ES_tradnl" dirty="0" smtClean="0"/>
              <a:t> (1971)</a:t>
            </a:r>
          </a:p>
          <a:p>
            <a:pPr lvl="1"/>
            <a:r>
              <a:rPr lang="es-ES_tradnl" dirty="0" err="1" smtClean="0"/>
              <a:t>EnKF</a:t>
            </a:r>
            <a:r>
              <a:rPr lang="es-ES_tradnl" dirty="0" smtClean="0"/>
              <a:t>: </a:t>
            </a:r>
            <a:r>
              <a:rPr lang="es-ES_tradnl" dirty="0" err="1" smtClean="0"/>
              <a:t>Ensemble</a:t>
            </a:r>
            <a:r>
              <a:rPr lang="es-ES_tradnl" dirty="0" smtClean="0"/>
              <a:t> </a:t>
            </a:r>
            <a:r>
              <a:rPr lang="es-ES_tradnl" dirty="0" err="1" smtClean="0"/>
              <a:t>Kalman</a:t>
            </a:r>
            <a:r>
              <a:rPr lang="es-ES_tradnl" dirty="0" smtClean="0"/>
              <a:t> </a:t>
            </a:r>
            <a:r>
              <a:rPr lang="es-ES_tradnl" dirty="0" err="1" smtClean="0"/>
              <a:t>filter</a:t>
            </a:r>
            <a:r>
              <a:rPr lang="es-ES_tradnl" dirty="0" smtClean="0"/>
              <a:t> (1993)</a:t>
            </a:r>
            <a:endParaRPr lang="es-ES_tradnl" dirty="0"/>
          </a:p>
          <a:p>
            <a:pPr lvl="1"/>
            <a:r>
              <a:rPr lang="es-ES_tradnl" dirty="0"/>
              <a:t>ETKF: </a:t>
            </a:r>
            <a:r>
              <a:rPr lang="es-ES_tradnl" dirty="0" err="1"/>
              <a:t>Ensemble</a:t>
            </a:r>
            <a:r>
              <a:rPr lang="es-ES_tradnl" dirty="0"/>
              <a:t> </a:t>
            </a:r>
            <a:r>
              <a:rPr lang="es-ES_tradnl" dirty="0" err="1"/>
              <a:t>Transform</a:t>
            </a:r>
            <a:r>
              <a:rPr lang="es-ES_tradnl" dirty="0"/>
              <a:t> </a:t>
            </a:r>
            <a:r>
              <a:rPr lang="es-ES_tradnl" dirty="0" err="1"/>
              <a:t>Kalman</a:t>
            </a:r>
            <a:r>
              <a:rPr lang="es-ES_tradnl" dirty="0"/>
              <a:t> </a:t>
            </a:r>
            <a:r>
              <a:rPr lang="es-ES_tradnl" dirty="0" err="1" smtClean="0"/>
              <a:t>filter</a:t>
            </a:r>
            <a:r>
              <a:rPr lang="es-ES_tradnl" dirty="0" smtClean="0"/>
              <a:t> (1998)</a:t>
            </a:r>
            <a:endParaRPr lang="es-ES_tradnl" dirty="0"/>
          </a:p>
          <a:p>
            <a:pPr lvl="1"/>
            <a:r>
              <a:rPr lang="es-ES_tradnl" dirty="0"/>
              <a:t>LETKF: Local </a:t>
            </a:r>
            <a:r>
              <a:rPr lang="es-ES_tradnl" dirty="0" err="1"/>
              <a:t>Ensemble</a:t>
            </a:r>
            <a:r>
              <a:rPr lang="es-ES_tradnl" dirty="0"/>
              <a:t> </a:t>
            </a:r>
            <a:r>
              <a:rPr lang="es-ES_tradnl" dirty="0" err="1"/>
              <a:t>Transform</a:t>
            </a:r>
            <a:r>
              <a:rPr lang="es-ES_tradnl" dirty="0"/>
              <a:t> </a:t>
            </a:r>
            <a:r>
              <a:rPr lang="es-ES_tradnl" dirty="0" err="1"/>
              <a:t>Kalman</a:t>
            </a:r>
            <a:r>
              <a:rPr lang="es-ES_tradnl" dirty="0"/>
              <a:t> </a:t>
            </a:r>
            <a:r>
              <a:rPr lang="es-ES_tradnl" dirty="0" err="1" smtClean="0"/>
              <a:t>filter</a:t>
            </a:r>
            <a:r>
              <a:rPr lang="es-ES_tradnl" dirty="0" smtClean="0"/>
              <a:t> (2007)</a:t>
            </a:r>
            <a:endParaRPr lang="es-ES_tradnl" dirty="0"/>
          </a:p>
          <a:p>
            <a:pPr lvl="1"/>
            <a:r>
              <a:rPr lang="es-ES_tradnl" dirty="0" smtClean="0"/>
              <a:t>LETKF-N: </a:t>
            </a:r>
            <a:r>
              <a:rPr lang="es-ES_tradnl" dirty="0" err="1" smtClean="0"/>
              <a:t>Finite</a:t>
            </a:r>
            <a:r>
              <a:rPr lang="es-ES_tradnl" dirty="0" smtClean="0"/>
              <a:t> </a:t>
            </a:r>
            <a:r>
              <a:rPr lang="es-ES_tradnl" dirty="0" err="1" smtClean="0"/>
              <a:t>size</a:t>
            </a:r>
            <a:r>
              <a:rPr lang="es-ES_tradnl" dirty="0" smtClean="0"/>
              <a:t> Local </a:t>
            </a:r>
            <a:r>
              <a:rPr lang="es-ES_tradnl" dirty="0" err="1"/>
              <a:t>Ensemble</a:t>
            </a:r>
            <a:r>
              <a:rPr lang="es-ES_tradnl" dirty="0"/>
              <a:t> </a:t>
            </a:r>
            <a:r>
              <a:rPr lang="es-ES_tradnl" dirty="0" err="1"/>
              <a:t>Transform</a:t>
            </a:r>
            <a:r>
              <a:rPr lang="es-ES_tradnl" dirty="0"/>
              <a:t> </a:t>
            </a:r>
            <a:r>
              <a:rPr lang="es-ES_tradnl" dirty="0" err="1"/>
              <a:t>Kalman</a:t>
            </a:r>
            <a:r>
              <a:rPr lang="es-ES_tradnl" dirty="0"/>
              <a:t> </a:t>
            </a:r>
            <a:r>
              <a:rPr lang="es-ES_tradnl" dirty="0" err="1" smtClean="0"/>
              <a:t>filter</a:t>
            </a:r>
            <a:r>
              <a:rPr lang="es-ES_tradnl" dirty="0" smtClean="0"/>
              <a:t> (2011)</a:t>
            </a:r>
          </a:p>
          <a:p>
            <a:pPr lvl="1"/>
            <a:r>
              <a:rPr lang="es-ES_tradnl" dirty="0" smtClean="0"/>
              <a:t>…</a:t>
            </a:r>
          </a:p>
          <a:p>
            <a:pPr lvl="1"/>
            <a:endParaRPr lang="es-ES_tradnl" dirty="0"/>
          </a:p>
          <a:p>
            <a:r>
              <a:rPr lang="es-ES_tradnl" dirty="0" err="1" smtClean="0"/>
              <a:t>Challenges</a:t>
            </a:r>
            <a:r>
              <a:rPr lang="es-ES_tradnl" dirty="0" smtClean="0"/>
              <a:t>: </a:t>
            </a:r>
            <a:r>
              <a:rPr lang="es-ES_tradnl" dirty="0" err="1" smtClean="0"/>
              <a:t>algorithmic</a:t>
            </a:r>
            <a:r>
              <a:rPr lang="es-ES_tradnl" dirty="0" smtClean="0"/>
              <a:t> </a:t>
            </a:r>
            <a:r>
              <a:rPr lang="es-ES_tradnl" dirty="0" err="1" smtClean="0"/>
              <a:t>efficiency</a:t>
            </a:r>
            <a:r>
              <a:rPr lang="es-ES_tradnl" dirty="0" smtClean="0"/>
              <a:t> in </a:t>
            </a:r>
            <a:r>
              <a:rPr lang="es-ES_tradnl" dirty="0" err="1" smtClean="0"/>
              <a:t>high</a:t>
            </a:r>
            <a:r>
              <a:rPr lang="es-ES_tradnl" dirty="0" smtClean="0"/>
              <a:t> </a:t>
            </a:r>
            <a:r>
              <a:rPr lang="es-ES_tradnl" dirty="0" err="1" smtClean="0"/>
              <a:t>dimension</a:t>
            </a:r>
            <a:endParaRPr lang="es-ES_tradnl" dirty="0" smtClean="0"/>
          </a:p>
          <a:p>
            <a:pPr lvl="1"/>
            <a:r>
              <a:rPr lang="es-ES_tradnl" dirty="0" err="1" smtClean="0"/>
              <a:t>Matrix</a:t>
            </a:r>
            <a:r>
              <a:rPr lang="es-ES_tradnl" dirty="0" smtClean="0"/>
              <a:t> </a:t>
            </a:r>
            <a:r>
              <a:rPr lang="es-ES_tradnl" dirty="0" err="1" smtClean="0"/>
              <a:t>manipulation</a:t>
            </a:r>
            <a:r>
              <a:rPr lang="es-ES_tradnl" dirty="0" smtClean="0"/>
              <a:t>.</a:t>
            </a:r>
            <a:endParaRPr lang="es-ES_tradnl" dirty="0" smtClean="0"/>
          </a:p>
          <a:p>
            <a:pPr lvl="1"/>
            <a:r>
              <a:rPr lang="es-ES_tradnl" dirty="0" err="1" smtClean="0"/>
              <a:t>Additional</a:t>
            </a:r>
            <a:r>
              <a:rPr lang="es-ES_tradnl" dirty="0" smtClean="0"/>
              <a:t> </a:t>
            </a:r>
            <a:r>
              <a:rPr lang="es-ES_tradnl" dirty="0" err="1" smtClean="0"/>
              <a:t>assumptions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implementation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5" name="Flecha abajo 4"/>
          <p:cNvSpPr/>
          <p:nvPr/>
        </p:nvSpPr>
        <p:spPr bwMode="auto">
          <a:xfrm>
            <a:off x="179512" y="2564904"/>
            <a:ext cx="576064" cy="1656184"/>
          </a:xfrm>
          <a:prstGeom prst="downArrow">
            <a:avLst/>
          </a:prstGeom>
          <a:solidFill>
            <a:srgbClr val="CCFF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574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General </a:t>
            </a:r>
            <a:r>
              <a:rPr lang="es-ES_tradnl" dirty="0" smtClean="0"/>
              <a:t>idea: </a:t>
            </a:r>
            <a:r>
              <a:rPr lang="es-ES_tradnl" dirty="0" err="1" smtClean="0"/>
              <a:t>solve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problem</a:t>
            </a:r>
            <a:r>
              <a:rPr lang="es-ES_tradnl" dirty="0" smtClean="0"/>
              <a:t> </a:t>
            </a:r>
            <a:r>
              <a:rPr lang="es-ES_tradnl" dirty="0" err="1" smtClean="0"/>
              <a:t>using</a:t>
            </a:r>
            <a:r>
              <a:rPr lang="es-ES_tradnl" dirty="0" smtClean="0"/>
              <a:t> data </a:t>
            </a:r>
            <a:r>
              <a:rPr lang="es-ES_tradnl" dirty="0" err="1" smtClean="0"/>
              <a:t>assimilation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5390728"/>
          </a:xfrm>
        </p:spPr>
        <p:txBody>
          <a:bodyPr/>
          <a:lstStyle/>
          <a:p>
            <a:r>
              <a:rPr lang="es-ES_tradnl" dirty="0" smtClean="0"/>
              <a:t>Data </a:t>
            </a:r>
            <a:r>
              <a:rPr lang="es-ES_tradnl" dirty="0" err="1" smtClean="0"/>
              <a:t>assimilation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be </a:t>
            </a:r>
            <a:r>
              <a:rPr lang="es-ES_tradnl" dirty="0" err="1" smtClean="0"/>
              <a:t>viewed</a:t>
            </a:r>
            <a:r>
              <a:rPr lang="es-ES_tradnl" dirty="0" smtClean="0"/>
              <a:t> as a </a:t>
            </a:r>
            <a:r>
              <a:rPr lang="es-ES_tradnl" dirty="0" err="1" smtClean="0"/>
              <a:t>Baysian</a:t>
            </a:r>
            <a:r>
              <a:rPr lang="es-ES_tradnl" dirty="0" smtClean="0"/>
              <a:t> </a:t>
            </a:r>
            <a:r>
              <a:rPr lang="es-ES_tradnl" dirty="0" err="1" smtClean="0"/>
              <a:t>inference</a:t>
            </a:r>
            <a:r>
              <a:rPr lang="es-ES_tradnl" dirty="0"/>
              <a:t> </a:t>
            </a:r>
            <a:r>
              <a:rPr lang="es-ES_tradnl" dirty="0" smtClean="0"/>
              <a:t>of </a:t>
            </a:r>
            <a:r>
              <a:rPr lang="es-ES_tradnl" b="1" dirty="0" smtClean="0"/>
              <a:t>x</a:t>
            </a:r>
            <a:r>
              <a:rPr lang="es-ES_tradnl" dirty="0" smtClean="0"/>
              <a:t> </a:t>
            </a:r>
            <a:r>
              <a:rPr lang="es-ES_tradnl" dirty="0" err="1" smtClean="0"/>
              <a:t>given</a:t>
            </a:r>
            <a:r>
              <a:rPr lang="es-ES_tradnl" dirty="0" smtClean="0"/>
              <a:t> </a:t>
            </a:r>
            <a:r>
              <a:rPr lang="es-ES_tradnl" b="1" dirty="0" smtClean="0"/>
              <a:t>y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 smtClean="0"/>
              <a:t>Any</a:t>
            </a:r>
            <a:r>
              <a:rPr lang="es-ES_tradnl" dirty="0" smtClean="0"/>
              <a:t> time </a:t>
            </a:r>
            <a:r>
              <a:rPr lang="es-ES_tradnl" dirty="0" err="1" smtClean="0"/>
              <a:t>observations</a:t>
            </a:r>
            <a:r>
              <a:rPr lang="es-ES_tradnl" dirty="0" smtClean="0"/>
              <a:t> are </a:t>
            </a:r>
            <a:r>
              <a:rPr lang="es-ES_tradnl" dirty="0" err="1" smtClean="0"/>
              <a:t>assimilated</a:t>
            </a:r>
            <a:r>
              <a:rPr lang="es-ES_tradnl" dirty="0" smtClean="0"/>
              <a:t>, </a:t>
            </a:r>
            <a:r>
              <a:rPr lang="es-ES_tradnl" dirty="0" err="1" smtClean="0"/>
              <a:t>the</a:t>
            </a:r>
            <a:r>
              <a:rPr lang="es-ES_tradnl" dirty="0" smtClean="0"/>
              <a:t> 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assimilated</a:t>
            </a:r>
            <a:r>
              <a:rPr lang="es-ES_tradnl" dirty="0" smtClean="0"/>
              <a:t> </a:t>
            </a:r>
            <a:r>
              <a:rPr lang="es-ES_tradnl" dirty="0" err="1" smtClean="0"/>
              <a:t>observation</a:t>
            </a:r>
            <a:r>
              <a:rPr lang="es-ES_tradnl" dirty="0" smtClean="0"/>
              <a:t> can be </a:t>
            </a:r>
            <a:r>
              <a:rPr lang="es-ES_tradnl" dirty="0" err="1" smtClean="0"/>
              <a:t>derived</a:t>
            </a:r>
            <a:r>
              <a:rPr lang="es-ES_tradnl" dirty="0"/>
              <a:t> </a:t>
            </a:r>
            <a:r>
              <a:rPr lang="es-ES_tradnl" dirty="0" smtClean="0"/>
              <a:t>as a </a:t>
            </a:r>
            <a:r>
              <a:rPr lang="es-ES_tradnl" dirty="0" err="1" smtClean="0"/>
              <a:t>by-product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 smtClean="0"/>
              <a:t>Problem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err="1" smtClean="0"/>
              <a:t>only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approximation</a:t>
            </a:r>
            <a:endParaRPr lang="es-ES_tradnl" dirty="0" smtClean="0"/>
          </a:p>
          <a:p>
            <a:pPr lvl="1"/>
            <a:r>
              <a:rPr lang="es-ES_tradnl" dirty="0" err="1"/>
              <a:t>i</a:t>
            </a:r>
            <a:r>
              <a:rPr lang="es-ES_tradnl" dirty="0" err="1" smtClean="0"/>
              <a:t>mplementation</a:t>
            </a:r>
            <a:r>
              <a:rPr lang="es-ES_tradnl" dirty="0" smtClean="0"/>
              <a:t> </a:t>
            </a:r>
            <a:r>
              <a:rPr lang="es-ES_tradnl" dirty="0" err="1" smtClean="0"/>
              <a:t>issues</a:t>
            </a:r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5" name="Flecha derecha 4"/>
          <p:cNvSpPr/>
          <p:nvPr/>
        </p:nvSpPr>
        <p:spPr bwMode="auto">
          <a:xfrm>
            <a:off x="901069" y="5373216"/>
            <a:ext cx="1152128" cy="648072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67744" y="5313402"/>
            <a:ext cx="6360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 smtClean="0"/>
              <a:t>Start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by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testing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this</a:t>
            </a:r>
            <a:r>
              <a:rPr lang="es-ES_tradnl" sz="2000" dirty="0" smtClean="0"/>
              <a:t> idea in simple </a:t>
            </a:r>
          </a:p>
          <a:p>
            <a:pPr algn="l"/>
            <a:r>
              <a:rPr lang="es-ES_tradnl" sz="2000" dirty="0" err="1" smtClean="0"/>
              <a:t>testbed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models</a:t>
            </a:r>
            <a:r>
              <a:rPr lang="es-ES_tradnl" sz="2000" dirty="0" smtClean="0"/>
              <a:t> (Lorenz 95) and </a:t>
            </a:r>
          </a:p>
          <a:p>
            <a:pPr algn="l"/>
            <a:r>
              <a:rPr lang="es-ES_tradnl" sz="2000" dirty="0" err="1" smtClean="0"/>
              <a:t>intermediate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complexity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atmospheric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model</a:t>
            </a:r>
            <a:r>
              <a:rPr lang="es-ES_tradnl" sz="2000" dirty="0" smtClean="0"/>
              <a:t> (Speedy).</a:t>
            </a:r>
            <a:endParaRPr lang="es-ES_tradnl" sz="2000" dirty="0"/>
          </a:p>
        </p:txBody>
      </p:sp>
      <p:sp>
        <p:nvSpPr>
          <p:cNvPr id="7" name="Flecha derecha 6"/>
          <p:cNvSpPr/>
          <p:nvPr/>
        </p:nvSpPr>
        <p:spPr bwMode="auto">
          <a:xfrm>
            <a:off x="899592" y="2852936"/>
            <a:ext cx="1152128" cy="648072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86000" y="279312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s-ES_tradnl" sz="2000" dirty="0"/>
              <a:t>Use DA </a:t>
            </a:r>
            <a:r>
              <a:rPr lang="es-ES_tradnl" sz="2000" dirty="0" err="1"/>
              <a:t>infrastructure</a:t>
            </a:r>
            <a:r>
              <a:rPr lang="es-ES_tradnl" sz="2000" dirty="0"/>
              <a:t>/</a:t>
            </a:r>
            <a:r>
              <a:rPr lang="es-ES_tradnl" sz="2000" dirty="0" err="1"/>
              <a:t>expertise</a:t>
            </a:r>
            <a:r>
              <a:rPr lang="es-ES_tradnl" sz="2000" dirty="0"/>
              <a:t> </a:t>
            </a:r>
            <a:r>
              <a:rPr lang="es-ES_tradnl" sz="2000" dirty="0" err="1"/>
              <a:t>to</a:t>
            </a:r>
            <a:r>
              <a:rPr lang="es-ES_tradnl" sz="2000" dirty="0"/>
              <a:t> </a:t>
            </a:r>
            <a:r>
              <a:rPr lang="es-ES_tradnl" sz="2000" dirty="0" err="1"/>
              <a:t>evaluate</a:t>
            </a:r>
            <a:r>
              <a:rPr lang="es-ES_tradnl" sz="2000" dirty="0"/>
              <a:t> </a:t>
            </a:r>
            <a:r>
              <a:rPr lang="es-ES_tradnl" sz="2000" dirty="0" err="1"/>
              <a:t>the</a:t>
            </a:r>
            <a:r>
              <a:rPr lang="es-ES_tradnl" sz="2000" dirty="0"/>
              <a:t> performance of </a:t>
            </a:r>
            <a:r>
              <a:rPr lang="es-ES_tradnl" sz="2000" dirty="0" err="1"/>
              <a:t>models</a:t>
            </a:r>
            <a:r>
              <a:rPr lang="es-ES_tradnl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44369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16632"/>
            <a:ext cx="8991600" cy="616496"/>
          </a:xfrm>
        </p:spPr>
        <p:txBody>
          <a:bodyPr/>
          <a:lstStyle/>
          <a:p>
            <a:r>
              <a:rPr lang="es-ES_tradnl" dirty="0"/>
              <a:t>D</a:t>
            </a:r>
            <a:r>
              <a:rPr lang="es-ES_tradnl" dirty="0" smtClean="0"/>
              <a:t>ata </a:t>
            </a:r>
            <a:r>
              <a:rPr lang="es-ES_tradnl" dirty="0" err="1" smtClean="0"/>
              <a:t>assimilation</a:t>
            </a:r>
            <a:r>
              <a:rPr lang="es-ES_tradnl" dirty="0" smtClean="0"/>
              <a:t>: a </a:t>
            </a:r>
            <a:r>
              <a:rPr lang="es-ES_tradnl" dirty="0" err="1" smtClean="0"/>
              <a:t>Gaussian</a:t>
            </a:r>
            <a:r>
              <a:rPr lang="es-ES_tradnl" dirty="0"/>
              <a:t> </a:t>
            </a:r>
            <a:r>
              <a:rPr lang="es-ES_tradnl" dirty="0" err="1" smtClean="0"/>
              <a:t>filtering</a:t>
            </a:r>
            <a:r>
              <a:rPr lang="es-ES_tradnl" dirty="0" smtClean="0"/>
              <a:t> </a:t>
            </a:r>
            <a:r>
              <a:rPr lang="es-ES_tradnl" dirty="0" err="1" smtClean="0"/>
              <a:t>procedure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2492896"/>
            <a:ext cx="3888432" cy="3960440"/>
          </a:xfrm>
        </p:spPr>
        <p:txBody>
          <a:bodyPr/>
          <a:lstStyle/>
          <a:p>
            <a:r>
              <a:rPr lang="es-ES_tradnl" dirty="0" err="1" smtClean="0"/>
              <a:t>Dynamic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 smtClean="0"/>
              <a:t>Observational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b="1" i="1" dirty="0" err="1"/>
              <a:t>v</a:t>
            </a:r>
            <a:r>
              <a:rPr lang="es-ES_tradnl" b="1" i="1" baseline="-25000" dirty="0" err="1"/>
              <a:t>t</a:t>
            </a:r>
            <a:r>
              <a:rPr lang="es-ES_tradnl" dirty="0"/>
              <a:t> and </a:t>
            </a:r>
            <a:r>
              <a:rPr lang="es-ES_tradnl" b="1" i="1" dirty="0" err="1"/>
              <a:t>w</a:t>
            </a:r>
            <a:r>
              <a:rPr lang="es-ES_tradnl" baseline="-25000" dirty="0" err="1"/>
              <a:t>t</a:t>
            </a:r>
            <a:r>
              <a:rPr lang="es-ES_tradnl" dirty="0"/>
              <a:t> </a:t>
            </a:r>
            <a:r>
              <a:rPr lang="es-ES_tradnl" dirty="0" err="1"/>
              <a:t>Gaussian</a:t>
            </a:r>
            <a:r>
              <a:rPr lang="es-ES_tradnl" dirty="0"/>
              <a:t> error </a:t>
            </a:r>
            <a:r>
              <a:rPr lang="es-ES_tradnl" dirty="0" err="1"/>
              <a:t>terms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covariance</a:t>
            </a:r>
            <a:r>
              <a:rPr lang="es-ES_tradnl" dirty="0"/>
              <a:t> </a:t>
            </a:r>
            <a:r>
              <a:rPr lang="es-ES_tradnl" b="1" i="1" dirty="0"/>
              <a:t>Q</a:t>
            </a:r>
            <a:r>
              <a:rPr lang="es-ES_tradnl" dirty="0"/>
              <a:t> and </a:t>
            </a:r>
            <a:r>
              <a:rPr lang="es-ES_tradnl" b="1" i="1" dirty="0"/>
              <a:t>R</a:t>
            </a:r>
            <a:r>
              <a:rPr lang="es-ES_tradnl" dirty="0"/>
              <a:t>; </a:t>
            </a:r>
            <a:endParaRPr lang="es-ES_tradnl" dirty="0" smtClean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dirty="0" smtClean="0"/>
              <a:t>M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b="1" i="1" dirty="0"/>
              <a:t>F</a:t>
            </a:r>
            <a:r>
              <a:rPr lang="es-ES_tradnl" b="1" i="1" baseline="-25000" dirty="0"/>
              <a:t>t</a:t>
            </a:r>
            <a:r>
              <a:rPr lang="es-ES_tradnl" dirty="0"/>
              <a:t> </a:t>
            </a:r>
            <a:r>
              <a:rPr lang="es-ES_tradnl" dirty="0" err="1"/>
              <a:t>external</a:t>
            </a:r>
            <a:r>
              <a:rPr lang="es-ES_tradnl" dirty="0"/>
              <a:t> </a:t>
            </a:r>
            <a:r>
              <a:rPr lang="es-ES_tradnl" dirty="0" err="1"/>
              <a:t>forcing</a:t>
            </a:r>
            <a:r>
              <a:rPr lang="es-ES_tradnl" dirty="0"/>
              <a:t>; </a:t>
            </a:r>
            <a:endParaRPr lang="es-ES_tradnl" dirty="0" smtClean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dirty="0" smtClean="0"/>
              <a:t>H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observation</a:t>
            </a:r>
            <a:r>
              <a:rPr lang="es-ES_tradnl" dirty="0"/>
              <a:t> </a:t>
            </a:r>
            <a:r>
              <a:rPr lang="es-ES_tradnl" dirty="0" err="1"/>
              <a:t>operator</a:t>
            </a:r>
            <a:r>
              <a:rPr lang="es-ES_tradnl" dirty="0"/>
              <a:t>.</a:t>
            </a:r>
          </a:p>
          <a:p>
            <a:endParaRPr lang="es-ES_tradnl" dirty="0" smtClean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115616" y="916271"/>
            <a:ext cx="2209800" cy="1296144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71174" y="1052736"/>
            <a:ext cx="19415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u="sng" dirty="0" err="1" smtClean="0">
                <a:cs typeface="ＭＳ Ｐゴシック" charset="0"/>
              </a:rPr>
              <a:t>Assumptions</a:t>
            </a:r>
            <a:r>
              <a:rPr lang="fr-FR" sz="2000" u="sng" dirty="0" smtClean="0">
                <a:cs typeface="ＭＳ Ｐゴシック" charset="0"/>
              </a:rPr>
              <a:t>:</a:t>
            </a:r>
          </a:p>
          <a:p>
            <a:r>
              <a:rPr lang="fr-FR" sz="2000" dirty="0" err="1" smtClean="0">
                <a:cs typeface="ＭＳ Ｐゴシック" charset="0"/>
              </a:rPr>
              <a:t>Hidden</a:t>
            </a:r>
            <a:r>
              <a:rPr lang="fr-FR" sz="2000" dirty="0" smtClean="0">
                <a:cs typeface="ＭＳ Ｐゴシック" charset="0"/>
              </a:rPr>
              <a:t> Markov</a:t>
            </a:r>
          </a:p>
          <a:p>
            <a:r>
              <a:rPr lang="fr-FR" sz="2000" dirty="0" smtClean="0">
                <a:cs typeface="ＭＳ Ｐゴシック" charset="0"/>
              </a:rPr>
              <a:t>model</a:t>
            </a:r>
            <a:endParaRPr lang="fr-FR" sz="2000" dirty="0">
              <a:cs typeface="ＭＳ Ｐゴシック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6" y="2852936"/>
            <a:ext cx="3191520" cy="75643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21088"/>
            <a:ext cx="3191520" cy="44556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3275856" y="2924944"/>
            <a:ext cx="792088" cy="648072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2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2492896"/>
            <a:ext cx="3888432" cy="3960440"/>
          </a:xfrm>
        </p:spPr>
        <p:txBody>
          <a:bodyPr/>
          <a:lstStyle/>
          <a:p>
            <a:r>
              <a:rPr lang="es-ES_tradnl" dirty="0" err="1" smtClean="0"/>
              <a:t>Dynamic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 smtClean="0"/>
              <a:t>Observational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b="1" i="1" dirty="0" err="1"/>
              <a:t>v</a:t>
            </a:r>
            <a:r>
              <a:rPr lang="es-ES_tradnl" b="1" i="1" baseline="-25000" dirty="0" err="1"/>
              <a:t>t</a:t>
            </a:r>
            <a:r>
              <a:rPr lang="es-ES_tradnl" dirty="0"/>
              <a:t> and </a:t>
            </a:r>
            <a:r>
              <a:rPr lang="es-ES_tradnl" b="1" i="1" dirty="0" err="1"/>
              <a:t>w</a:t>
            </a:r>
            <a:r>
              <a:rPr lang="es-ES_tradnl" baseline="-25000" dirty="0" err="1"/>
              <a:t>t</a:t>
            </a:r>
            <a:r>
              <a:rPr lang="es-ES_tradnl" dirty="0"/>
              <a:t> </a:t>
            </a:r>
            <a:r>
              <a:rPr lang="es-ES_tradnl" dirty="0" err="1"/>
              <a:t>Gaussian</a:t>
            </a:r>
            <a:r>
              <a:rPr lang="es-ES_tradnl" dirty="0"/>
              <a:t> error </a:t>
            </a:r>
            <a:r>
              <a:rPr lang="es-ES_tradnl" dirty="0" err="1"/>
              <a:t>terms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covariance</a:t>
            </a:r>
            <a:r>
              <a:rPr lang="es-ES_tradnl" dirty="0"/>
              <a:t> </a:t>
            </a:r>
            <a:r>
              <a:rPr lang="es-ES_tradnl" b="1" i="1" dirty="0"/>
              <a:t>Q</a:t>
            </a:r>
            <a:r>
              <a:rPr lang="es-ES_tradnl" dirty="0"/>
              <a:t> and </a:t>
            </a:r>
            <a:r>
              <a:rPr lang="es-ES_tradnl" b="1" i="1" dirty="0"/>
              <a:t>R</a:t>
            </a:r>
            <a:r>
              <a:rPr lang="es-ES_tradnl" dirty="0"/>
              <a:t>; </a:t>
            </a:r>
            <a:endParaRPr lang="es-ES_tradnl" dirty="0" smtClean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dirty="0" smtClean="0"/>
              <a:t>M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b="1" i="1" dirty="0"/>
              <a:t>F</a:t>
            </a:r>
            <a:r>
              <a:rPr lang="es-ES_tradnl" b="1" i="1" baseline="-25000" dirty="0"/>
              <a:t>t</a:t>
            </a:r>
            <a:r>
              <a:rPr lang="es-ES_tradnl" dirty="0"/>
              <a:t> </a:t>
            </a:r>
            <a:r>
              <a:rPr lang="es-ES_tradnl" dirty="0" err="1"/>
              <a:t>external</a:t>
            </a:r>
            <a:r>
              <a:rPr lang="es-ES_tradnl" dirty="0"/>
              <a:t> </a:t>
            </a:r>
            <a:r>
              <a:rPr lang="es-ES_tradnl" dirty="0" err="1"/>
              <a:t>forcing</a:t>
            </a:r>
            <a:r>
              <a:rPr lang="es-ES_tradnl" dirty="0"/>
              <a:t>; </a:t>
            </a:r>
            <a:endParaRPr lang="es-ES_tradnl" dirty="0" smtClean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dirty="0" smtClean="0"/>
              <a:t>H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observation</a:t>
            </a:r>
            <a:r>
              <a:rPr lang="es-ES_tradnl" dirty="0"/>
              <a:t> </a:t>
            </a:r>
            <a:r>
              <a:rPr lang="es-ES_tradnl" dirty="0" err="1"/>
              <a:t>operator</a:t>
            </a:r>
            <a:r>
              <a:rPr lang="es-ES_tradnl" dirty="0"/>
              <a:t>.</a:t>
            </a:r>
          </a:p>
          <a:p>
            <a:endParaRPr lang="es-ES_tradnl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914" y="5877272"/>
            <a:ext cx="3868566" cy="48473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884912" y="910085"/>
            <a:ext cx="2209800" cy="1294779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652120" y="1057672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Solution:</a:t>
            </a:r>
          </a:p>
          <a:p>
            <a:r>
              <a:rPr lang="fr-FR" sz="2000" dirty="0" err="1" smtClean="0">
                <a:cs typeface="ＭＳ Ｐゴシック" charset="0"/>
              </a:rPr>
              <a:t>Gaussian</a:t>
            </a:r>
            <a:r>
              <a:rPr lang="fr-FR" sz="2000" dirty="0" smtClean="0">
                <a:cs typeface="ＭＳ Ｐゴシック" charset="0"/>
              </a:rPr>
              <a:t> </a:t>
            </a:r>
            <a:r>
              <a:rPr lang="fr-FR" sz="2000" dirty="0" err="1" smtClean="0">
                <a:cs typeface="ＭＳ Ｐゴシック" charset="0"/>
              </a:rPr>
              <a:t>linear</a:t>
            </a:r>
            <a:endParaRPr lang="fr-FR" sz="2000" dirty="0" smtClean="0">
              <a:cs typeface="ＭＳ Ｐゴシック" charset="0"/>
            </a:endParaRPr>
          </a:p>
          <a:p>
            <a:r>
              <a:rPr lang="fr-FR" sz="2000" dirty="0" smtClean="0">
                <a:cs typeface="ＭＳ Ｐゴシック" charset="0"/>
              </a:rPr>
              <a:t>approximation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115616" y="916271"/>
            <a:ext cx="2209800" cy="1296144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71174" y="1052736"/>
            <a:ext cx="19415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u="sng" dirty="0" err="1" smtClean="0">
                <a:cs typeface="ＭＳ Ｐゴシック" charset="0"/>
              </a:rPr>
              <a:t>Assumptions</a:t>
            </a:r>
            <a:r>
              <a:rPr lang="fr-FR" sz="2000" u="sng" dirty="0" smtClean="0">
                <a:cs typeface="ＭＳ Ｐゴシック" charset="0"/>
              </a:rPr>
              <a:t>:</a:t>
            </a:r>
          </a:p>
          <a:p>
            <a:r>
              <a:rPr lang="fr-FR" sz="2000" dirty="0" err="1" smtClean="0">
                <a:cs typeface="ＭＳ Ｐゴシック" charset="0"/>
              </a:rPr>
              <a:t>Hidden</a:t>
            </a:r>
            <a:r>
              <a:rPr lang="fr-FR" sz="2000" dirty="0" smtClean="0">
                <a:cs typeface="ＭＳ Ｐゴシック" charset="0"/>
              </a:rPr>
              <a:t> Markov</a:t>
            </a:r>
          </a:p>
          <a:p>
            <a:r>
              <a:rPr lang="fr-FR" sz="2000" dirty="0" smtClean="0">
                <a:cs typeface="ＭＳ Ｐゴシック" charset="0"/>
              </a:rPr>
              <a:t>model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 bwMode="auto">
          <a:xfrm>
            <a:off x="4807890" y="2492896"/>
            <a:ext cx="396044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Propagation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err="1" smtClean="0"/>
              <a:t>Update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906" y="4797152"/>
            <a:ext cx="3542583" cy="102548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914" y="2996952"/>
            <a:ext cx="3141712" cy="1090743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876256" y="3068960"/>
            <a:ext cx="388632" cy="34410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711760" y="5461159"/>
            <a:ext cx="388632" cy="34410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9" name="Triángulo isósceles 18"/>
          <p:cNvSpPr/>
          <p:nvPr/>
        </p:nvSpPr>
        <p:spPr bwMode="auto">
          <a:xfrm rot="5400000">
            <a:off x="3081290" y="4271638"/>
            <a:ext cx="2765395" cy="504055"/>
          </a:xfrm>
          <a:prstGeom prst="triangle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16" y="2852936"/>
            <a:ext cx="3191520" cy="75643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221088"/>
            <a:ext cx="3191520" cy="445569"/>
          </a:xfrm>
          <a:prstGeom prst="rect">
            <a:avLst/>
          </a:prstGeom>
        </p:spPr>
      </p:pic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52400" y="116632"/>
            <a:ext cx="8991600" cy="616496"/>
          </a:xfrm>
        </p:spPr>
        <p:txBody>
          <a:bodyPr/>
          <a:lstStyle/>
          <a:p>
            <a:r>
              <a:rPr lang="es-ES_tradnl" dirty="0"/>
              <a:t>D</a:t>
            </a:r>
            <a:r>
              <a:rPr lang="es-ES_tradnl" dirty="0" smtClean="0"/>
              <a:t>ata </a:t>
            </a:r>
            <a:r>
              <a:rPr lang="es-ES_tradnl" dirty="0" err="1" smtClean="0"/>
              <a:t>assimilation</a:t>
            </a:r>
            <a:r>
              <a:rPr lang="es-ES_tradnl" dirty="0" smtClean="0"/>
              <a:t>: a </a:t>
            </a:r>
            <a:r>
              <a:rPr lang="es-ES_tradnl" dirty="0" err="1" smtClean="0"/>
              <a:t>Gaussian</a:t>
            </a:r>
            <a:r>
              <a:rPr lang="es-ES_tradnl" dirty="0" smtClean="0"/>
              <a:t> </a:t>
            </a:r>
            <a:r>
              <a:rPr lang="es-ES_tradnl" dirty="0" err="1" smtClean="0"/>
              <a:t>filtering</a:t>
            </a:r>
            <a:r>
              <a:rPr lang="es-ES_tradnl" dirty="0" smtClean="0"/>
              <a:t> </a:t>
            </a:r>
            <a:r>
              <a:rPr lang="es-ES_tradnl" dirty="0" err="1" smtClean="0"/>
              <a:t>procedure</a:t>
            </a:r>
            <a:endParaRPr lang="es-ES_tradnl" dirty="0"/>
          </a:p>
        </p:txBody>
      </p:sp>
      <p:sp>
        <p:nvSpPr>
          <p:cNvPr id="23" name="Rectángulo 22"/>
          <p:cNvSpPr/>
          <p:nvPr/>
        </p:nvSpPr>
        <p:spPr bwMode="auto">
          <a:xfrm>
            <a:off x="3275856" y="2924944"/>
            <a:ext cx="792088" cy="648072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4" name="Rectángulo 23"/>
          <p:cNvSpPr/>
          <p:nvPr/>
        </p:nvSpPr>
        <p:spPr bwMode="auto">
          <a:xfrm>
            <a:off x="7524328" y="3501008"/>
            <a:ext cx="792088" cy="648072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1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2492896"/>
            <a:ext cx="3888432" cy="3960440"/>
          </a:xfrm>
        </p:spPr>
        <p:txBody>
          <a:bodyPr/>
          <a:lstStyle/>
          <a:p>
            <a:r>
              <a:rPr lang="es-ES_tradnl" dirty="0" err="1" smtClean="0"/>
              <a:t>Dynamic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 smtClean="0"/>
              <a:t>Observational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pPr marL="0" indent="0">
              <a:buNone/>
            </a:pPr>
            <a:endParaRPr lang="es-ES_tradnl" dirty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b="1" i="1" dirty="0" err="1"/>
              <a:t>v</a:t>
            </a:r>
            <a:r>
              <a:rPr lang="es-ES_tradnl" b="1" i="1" baseline="-25000" dirty="0" err="1"/>
              <a:t>t</a:t>
            </a:r>
            <a:r>
              <a:rPr lang="es-ES_tradnl" dirty="0"/>
              <a:t> and </a:t>
            </a:r>
            <a:r>
              <a:rPr lang="es-ES_tradnl" b="1" i="1" dirty="0" err="1"/>
              <a:t>w</a:t>
            </a:r>
            <a:r>
              <a:rPr lang="es-ES_tradnl" baseline="-25000" dirty="0" err="1"/>
              <a:t>t</a:t>
            </a:r>
            <a:r>
              <a:rPr lang="es-ES_tradnl" dirty="0"/>
              <a:t> </a:t>
            </a:r>
            <a:r>
              <a:rPr lang="es-ES_tradnl" dirty="0" err="1"/>
              <a:t>Gaussian</a:t>
            </a:r>
            <a:r>
              <a:rPr lang="es-ES_tradnl" dirty="0"/>
              <a:t> error </a:t>
            </a:r>
            <a:r>
              <a:rPr lang="es-ES_tradnl" dirty="0" err="1"/>
              <a:t>terms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covariance</a:t>
            </a:r>
            <a:r>
              <a:rPr lang="es-ES_tradnl" dirty="0"/>
              <a:t> </a:t>
            </a:r>
            <a:r>
              <a:rPr lang="es-ES_tradnl" b="1" i="1" dirty="0"/>
              <a:t>Q</a:t>
            </a:r>
            <a:r>
              <a:rPr lang="es-ES_tradnl" dirty="0"/>
              <a:t> and </a:t>
            </a:r>
            <a:r>
              <a:rPr lang="es-ES_tradnl" b="1" i="1" dirty="0"/>
              <a:t>R</a:t>
            </a:r>
            <a:r>
              <a:rPr lang="es-ES_tradnl" dirty="0"/>
              <a:t>; </a:t>
            </a:r>
            <a:endParaRPr lang="es-ES_tradnl" dirty="0" smtClean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dirty="0" smtClean="0"/>
              <a:t>M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b="1" i="1" dirty="0"/>
              <a:t>F</a:t>
            </a:r>
            <a:r>
              <a:rPr lang="es-ES_tradnl" b="1" i="1" baseline="-25000" dirty="0"/>
              <a:t>t</a:t>
            </a:r>
            <a:r>
              <a:rPr lang="es-ES_tradnl" dirty="0"/>
              <a:t> </a:t>
            </a:r>
            <a:r>
              <a:rPr lang="es-ES_tradnl" dirty="0" err="1"/>
              <a:t>external</a:t>
            </a:r>
            <a:r>
              <a:rPr lang="es-ES_tradnl" dirty="0"/>
              <a:t> </a:t>
            </a:r>
            <a:r>
              <a:rPr lang="es-ES_tradnl" dirty="0" err="1"/>
              <a:t>forcing</a:t>
            </a:r>
            <a:r>
              <a:rPr lang="es-ES_tradnl" dirty="0"/>
              <a:t>; </a:t>
            </a:r>
            <a:endParaRPr lang="es-ES_tradnl" dirty="0" smtClean="0"/>
          </a:p>
          <a:p>
            <a:pPr marL="447675" lvl="1" indent="-447675">
              <a:buClr>
                <a:srgbClr val="238F57"/>
              </a:buClr>
              <a:buFont typeface="Wingdings" charset="0"/>
              <a:buChar char="l"/>
            </a:pPr>
            <a:r>
              <a:rPr lang="es-ES_tradnl" dirty="0" smtClean="0"/>
              <a:t>H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observation</a:t>
            </a:r>
            <a:r>
              <a:rPr lang="es-ES_tradnl" dirty="0"/>
              <a:t> </a:t>
            </a:r>
            <a:r>
              <a:rPr lang="es-ES_tradnl" dirty="0" err="1"/>
              <a:t>operator</a:t>
            </a:r>
            <a:r>
              <a:rPr lang="es-ES_tradnl" dirty="0"/>
              <a:t>.</a:t>
            </a:r>
          </a:p>
          <a:p>
            <a:endParaRPr lang="es-ES_tradnl" dirty="0" smtClean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914" y="5877272"/>
            <a:ext cx="3868566" cy="48473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884912" y="910085"/>
            <a:ext cx="2209800" cy="1294779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652120" y="1057672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Solution:</a:t>
            </a:r>
          </a:p>
          <a:p>
            <a:r>
              <a:rPr lang="fr-FR" sz="2000" dirty="0" err="1" smtClean="0">
                <a:cs typeface="ＭＳ Ｐゴシック" charset="0"/>
              </a:rPr>
              <a:t>Gaussian</a:t>
            </a:r>
            <a:r>
              <a:rPr lang="fr-FR" sz="2000" dirty="0" smtClean="0">
                <a:cs typeface="ＭＳ Ｐゴシック" charset="0"/>
              </a:rPr>
              <a:t> </a:t>
            </a:r>
            <a:r>
              <a:rPr lang="fr-FR" sz="2000" dirty="0" err="1" smtClean="0">
                <a:cs typeface="ＭＳ Ｐゴシック" charset="0"/>
              </a:rPr>
              <a:t>linear</a:t>
            </a:r>
            <a:endParaRPr lang="fr-FR" sz="2000" dirty="0" smtClean="0">
              <a:cs typeface="ＭＳ Ｐゴシック" charset="0"/>
            </a:endParaRPr>
          </a:p>
          <a:p>
            <a:r>
              <a:rPr lang="fr-FR" sz="2000" dirty="0" smtClean="0">
                <a:cs typeface="ＭＳ Ｐゴシック" charset="0"/>
              </a:rPr>
              <a:t>approximation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115616" y="916271"/>
            <a:ext cx="2209800" cy="1296144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71174" y="1052736"/>
            <a:ext cx="194155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2000" u="sng" dirty="0" err="1" smtClean="0">
                <a:cs typeface="ＭＳ Ｐゴシック" charset="0"/>
              </a:rPr>
              <a:t>Assumptions</a:t>
            </a:r>
            <a:r>
              <a:rPr lang="fr-FR" sz="2000" u="sng" dirty="0" smtClean="0">
                <a:cs typeface="ＭＳ Ｐゴシック" charset="0"/>
              </a:rPr>
              <a:t>:</a:t>
            </a:r>
          </a:p>
          <a:p>
            <a:r>
              <a:rPr lang="fr-FR" sz="2000" dirty="0" err="1" smtClean="0">
                <a:cs typeface="ＭＳ Ｐゴシック" charset="0"/>
              </a:rPr>
              <a:t>Hidden</a:t>
            </a:r>
            <a:r>
              <a:rPr lang="fr-FR" sz="2000" dirty="0" smtClean="0">
                <a:cs typeface="ＭＳ Ｐゴシック" charset="0"/>
              </a:rPr>
              <a:t> Markov</a:t>
            </a:r>
          </a:p>
          <a:p>
            <a:r>
              <a:rPr lang="fr-FR" sz="2000" dirty="0" smtClean="0">
                <a:cs typeface="ＭＳ Ｐゴシック" charset="0"/>
              </a:rPr>
              <a:t>model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 bwMode="auto">
          <a:xfrm>
            <a:off x="4807890" y="2492896"/>
            <a:ext cx="396044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Propagation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err="1" smtClean="0"/>
              <a:t>Update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906" y="4797152"/>
            <a:ext cx="3542583" cy="1025485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876256" y="3068960"/>
            <a:ext cx="388632" cy="34410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711760" y="5461159"/>
            <a:ext cx="388632" cy="34410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9" name="Triángulo isósceles 18"/>
          <p:cNvSpPr/>
          <p:nvPr/>
        </p:nvSpPr>
        <p:spPr bwMode="auto">
          <a:xfrm rot="5400000">
            <a:off x="3081290" y="4271638"/>
            <a:ext cx="2765395" cy="504055"/>
          </a:xfrm>
          <a:prstGeom prst="triangle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16" y="2852936"/>
            <a:ext cx="3191520" cy="75643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221088"/>
            <a:ext cx="3191520" cy="445569"/>
          </a:xfrm>
          <a:prstGeom prst="rect">
            <a:avLst/>
          </a:prstGeom>
        </p:spPr>
      </p:pic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152400" y="116632"/>
            <a:ext cx="8991600" cy="616496"/>
          </a:xfrm>
        </p:spPr>
        <p:txBody>
          <a:bodyPr/>
          <a:lstStyle/>
          <a:p>
            <a:r>
              <a:rPr lang="es-ES_tradnl" dirty="0"/>
              <a:t>D</a:t>
            </a:r>
            <a:r>
              <a:rPr lang="es-ES_tradnl" dirty="0" smtClean="0"/>
              <a:t>ata </a:t>
            </a:r>
            <a:r>
              <a:rPr lang="es-ES_tradnl" dirty="0" err="1" smtClean="0"/>
              <a:t>assimilation</a:t>
            </a:r>
            <a:r>
              <a:rPr lang="es-ES_tradnl" dirty="0" smtClean="0"/>
              <a:t>: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ensemble-based</a:t>
            </a:r>
            <a:r>
              <a:rPr lang="es-ES_tradnl" dirty="0" smtClean="0"/>
              <a:t>, </a:t>
            </a:r>
            <a:r>
              <a:rPr lang="es-ES_tradnl" dirty="0" err="1" smtClean="0"/>
              <a:t>Gaussian</a:t>
            </a:r>
            <a:r>
              <a:rPr lang="es-ES_tradnl" dirty="0" smtClean="0"/>
              <a:t>, </a:t>
            </a:r>
            <a:r>
              <a:rPr lang="es-ES_tradnl" dirty="0" err="1" smtClean="0"/>
              <a:t>filtering</a:t>
            </a:r>
            <a:r>
              <a:rPr lang="es-ES_tradnl" dirty="0" smtClean="0"/>
              <a:t> </a:t>
            </a:r>
            <a:r>
              <a:rPr lang="es-ES_tradnl" dirty="0" err="1" smtClean="0"/>
              <a:t>procedure</a:t>
            </a:r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2996952"/>
            <a:ext cx="2433208" cy="1175286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 bwMode="auto">
          <a:xfrm>
            <a:off x="3275856" y="2924944"/>
            <a:ext cx="792088" cy="648072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1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</a:t>
            </a:r>
            <a:r>
              <a:rPr lang="es-ES_tradnl" dirty="0" err="1" smtClean="0"/>
              <a:t>he</a:t>
            </a:r>
            <a:r>
              <a:rPr lang="es-ES_tradnl" dirty="0" smtClean="0"/>
              <a:t> </a:t>
            </a:r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 </a:t>
            </a:r>
            <a:r>
              <a:rPr lang="es-ES_tradnl" dirty="0" err="1" smtClean="0"/>
              <a:t>by-product</a:t>
            </a:r>
            <a:r>
              <a:rPr lang="es-ES_tradnl" dirty="0" smtClean="0"/>
              <a:t> of data </a:t>
            </a:r>
            <a:r>
              <a:rPr lang="es-ES_tradnl" dirty="0" err="1" smtClean="0"/>
              <a:t>assimilation</a:t>
            </a:r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02" y="5872336"/>
            <a:ext cx="3868566" cy="484736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76400" y="905149"/>
            <a:ext cx="2209800" cy="1294779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43608" y="1052736"/>
            <a:ext cx="2743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Solution:</a:t>
            </a:r>
          </a:p>
          <a:p>
            <a:r>
              <a:rPr lang="fr-FR" sz="2000" dirty="0" err="1" smtClean="0">
                <a:cs typeface="ＭＳ Ｐゴシック" charset="0"/>
              </a:rPr>
              <a:t>Gaussian</a:t>
            </a:r>
            <a:r>
              <a:rPr lang="fr-FR" sz="2000" dirty="0" smtClean="0">
                <a:cs typeface="ＭＳ Ｐゴシック" charset="0"/>
              </a:rPr>
              <a:t> </a:t>
            </a:r>
            <a:r>
              <a:rPr lang="fr-FR" sz="2000" dirty="0" err="1" smtClean="0">
                <a:cs typeface="ＭＳ Ｐゴシック" charset="0"/>
              </a:rPr>
              <a:t>linear</a:t>
            </a:r>
            <a:endParaRPr lang="fr-FR" sz="2000" dirty="0" smtClean="0">
              <a:cs typeface="ＭＳ Ｐゴシック" charset="0"/>
            </a:endParaRPr>
          </a:p>
          <a:p>
            <a:r>
              <a:rPr lang="fr-FR" sz="2000" dirty="0" smtClean="0">
                <a:cs typeface="ＭＳ Ｐゴシック" charset="0"/>
              </a:rPr>
              <a:t>approximation</a:t>
            </a:r>
            <a:endParaRPr lang="fr-FR" sz="2000" dirty="0">
              <a:cs typeface="ＭＳ Ｐゴシック" charset="0"/>
            </a:endParaRPr>
          </a:p>
        </p:txBody>
      </p:sp>
      <p:sp>
        <p:nvSpPr>
          <p:cNvPr id="13" name="Marcador de contenido 2"/>
          <p:cNvSpPr txBox="1">
            <a:spLocks/>
          </p:cNvSpPr>
          <p:nvPr/>
        </p:nvSpPr>
        <p:spPr bwMode="auto">
          <a:xfrm>
            <a:off x="199378" y="2487960"/>
            <a:ext cx="396044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Propagation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err="1" smtClean="0"/>
              <a:t>Update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94" y="4792216"/>
            <a:ext cx="3542583" cy="1025485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267744" y="3064024"/>
            <a:ext cx="388632" cy="34410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147597" y="5644707"/>
            <a:ext cx="200267" cy="123451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5937054" y="908720"/>
            <a:ext cx="2209800" cy="1294779"/>
          </a:xfrm>
          <a:prstGeom prst="rect">
            <a:avLst/>
          </a:prstGeom>
          <a:solidFill>
            <a:srgbClr val="5DFF9B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704262" y="1056307"/>
            <a:ext cx="274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000" u="sng" dirty="0" smtClean="0">
                <a:cs typeface="ＭＳ Ｐゴシック" charset="0"/>
              </a:rPr>
              <a:t>By-</a:t>
            </a:r>
            <a:r>
              <a:rPr lang="fr-FR" sz="2000" u="sng" dirty="0" err="1" smtClean="0">
                <a:cs typeface="ＭＳ Ｐゴシック" charset="0"/>
              </a:rPr>
              <a:t>product</a:t>
            </a:r>
            <a:r>
              <a:rPr lang="fr-FR" sz="2000" u="sng" dirty="0" smtClean="0">
                <a:cs typeface="ＭＳ Ｐゴシック" charset="0"/>
              </a:rPr>
              <a:t>:</a:t>
            </a:r>
          </a:p>
          <a:p>
            <a:r>
              <a:rPr lang="fr-FR" sz="2000" dirty="0" smtClean="0">
                <a:cs typeface="ＭＳ Ｐゴシック" charset="0"/>
              </a:rPr>
              <a:t>PDF of </a:t>
            </a:r>
          </a:p>
          <a:p>
            <a:r>
              <a:rPr lang="fr-FR" sz="2000" dirty="0">
                <a:cs typeface="ＭＳ Ｐゴシック" charset="0"/>
              </a:rPr>
              <a:t>o</a:t>
            </a:r>
            <a:r>
              <a:rPr lang="fr-FR" sz="2000" dirty="0" smtClean="0">
                <a:cs typeface="ＭＳ Ｐゴシック" charset="0"/>
              </a:rPr>
              <a:t>bservation </a:t>
            </a:r>
            <a:r>
              <a:rPr lang="fr-FR" sz="2000" b="1" i="1" dirty="0" smtClean="0">
                <a:cs typeface="ＭＳ Ｐゴシック" charset="0"/>
              </a:rPr>
              <a:t>y</a:t>
            </a:r>
          </a:p>
          <a:p>
            <a:endParaRPr lang="fr-FR" sz="2000" dirty="0" smtClean="0">
              <a:cs typeface="ＭＳ Ｐゴシック" charset="0"/>
            </a:endParaRPr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 bwMode="auto">
          <a:xfrm>
            <a:off x="4572000" y="2492896"/>
            <a:ext cx="44644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pPr marL="449262" lvl="1" indent="0">
              <a:buNone/>
            </a:pPr>
            <a:endParaRPr lang="es-ES_tradnl" sz="2000" dirty="0" smtClean="0"/>
          </a:p>
          <a:p>
            <a:pPr marL="449262" lvl="1" indent="0">
              <a:buNone/>
            </a:pPr>
            <a:r>
              <a:rPr lang="es-ES_tradnl" sz="2000" dirty="0" err="1" smtClean="0"/>
              <a:t>with</a:t>
            </a:r>
            <a:r>
              <a:rPr lang="es-ES_tradnl" dirty="0" smtClean="0"/>
              <a:t>: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</p:txBody>
      </p:sp>
      <p:sp>
        <p:nvSpPr>
          <p:cNvPr id="27" name="Triángulo isósceles 26"/>
          <p:cNvSpPr/>
          <p:nvPr/>
        </p:nvSpPr>
        <p:spPr bwMode="auto">
          <a:xfrm rot="5400000">
            <a:off x="3081291" y="4271638"/>
            <a:ext cx="2765395" cy="504055"/>
          </a:xfrm>
          <a:prstGeom prst="triangle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068960"/>
            <a:ext cx="3697536" cy="100191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4077072"/>
            <a:ext cx="1872623" cy="67986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5445224"/>
            <a:ext cx="2696252" cy="1008112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 bwMode="auto">
          <a:xfrm>
            <a:off x="5004048" y="2996952"/>
            <a:ext cx="3899927" cy="18721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3356992"/>
            <a:ext cx="1044000" cy="432648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2996952"/>
            <a:ext cx="2433208" cy="11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8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Eric’s</a:t>
            </a:r>
            <a:r>
              <a:rPr lang="es-ES_tradnl" dirty="0" smtClean="0"/>
              <a:t> </a:t>
            </a:r>
            <a:r>
              <a:rPr lang="es-ES_tradnl" dirty="0" err="1" smtClean="0"/>
              <a:t>conclusion</a:t>
            </a:r>
            <a:r>
              <a:rPr lang="es-ES_tradnl" dirty="0" smtClean="0"/>
              <a:t>: </a:t>
            </a:r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process-based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evaluation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0" y="1556792"/>
            <a:ext cx="7884368" cy="4590281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5" name="Rectángulo 4"/>
          <p:cNvSpPr/>
          <p:nvPr/>
        </p:nvSpPr>
        <p:spPr bwMode="auto">
          <a:xfrm>
            <a:off x="1656184" y="3212976"/>
            <a:ext cx="5904656" cy="792088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1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</a:t>
            </a:r>
            <a:r>
              <a:rPr lang="es-ES_tradnl" dirty="0" err="1" smtClean="0"/>
              <a:t>he</a:t>
            </a:r>
            <a:r>
              <a:rPr lang="es-ES_tradnl" dirty="0" smtClean="0"/>
              <a:t> </a:t>
            </a:r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 </a:t>
            </a:r>
            <a:r>
              <a:rPr lang="es-ES_tradnl" dirty="0" err="1" smtClean="0"/>
              <a:t>by-product</a:t>
            </a:r>
            <a:r>
              <a:rPr lang="es-ES_tradnl" dirty="0" smtClean="0"/>
              <a:t> of data </a:t>
            </a:r>
            <a:r>
              <a:rPr lang="es-ES_tradnl" dirty="0" err="1" smtClean="0"/>
              <a:t>assimilation</a:t>
            </a:r>
            <a:endParaRPr lang="es-ES_tradnl" dirty="0"/>
          </a:p>
        </p:txBody>
      </p:sp>
      <p:sp>
        <p:nvSpPr>
          <p:cNvPr id="22" name="Marcador de contenido 2"/>
          <p:cNvSpPr txBox="1">
            <a:spLocks/>
          </p:cNvSpPr>
          <p:nvPr/>
        </p:nvSpPr>
        <p:spPr bwMode="auto">
          <a:xfrm>
            <a:off x="251520" y="836712"/>
            <a:ext cx="44644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s-ES_tradnl" dirty="0" err="1" smtClean="0"/>
              <a:t>Likelihood</a:t>
            </a:r>
            <a:r>
              <a:rPr lang="es-ES_tradnl" dirty="0" smtClean="0"/>
              <a:t> :</a:t>
            </a:r>
          </a:p>
          <a:p>
            <a:endParaRPr lang="es-ES_tradnl" dirty="0"/>
          </a:p>
          <a:p>
            <a:endParaRPr lang="es-ES_tradnl" dirty="0" smtClean="0"/>
          </a:p>
          <a:p>
            <a:pPr marL="449262" lvl="1" indent="0">
              <a:buNone/>
            </a:pPr>
            <a:endParaRPr lang="es-ES_tradnl" dirty="0"/>
          </a:p>
          <a:p>
            <a:pPr marL="449262" lvl="1" indent="0">
              <a:buNone/>
            </a:pPr>
            <a:endParaRPr lang="es-ES_tradnl" sz="2000" dirty="0" smtClean="0"/>
          </a:p>
          <a:p>
            <a:pPr marL="449262" lvl="1" indent="0">
              <a:buNone/>
            </a:pPr>
            <a:r>
              <a:rPr lang="es-ES_tradnl" sz="2000" dirty="0" err="1" smtClean="0"/>
              <a:t>with</a:t>
            </a:r>
            <a:r>
              <a:rPr lang="es-ES_tradnl" dirty="0" smtClean="0"/>
              <a:t>: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3697536" cy="100191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556792"/>
            <a:ext cx="1872623" cy="67986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212976"/>
            <a:ext cx="2696252" cy="10081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1700808"/>
            <a:ext cx="1044000" cy="432648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 bwMode="auto">
          <a:xfrm>
            <a:off x="971600" y="4653136"/>
            <a:ext cx="864096" cy="576064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19672" y="4685074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 smtClean="0"/>
              <a:t>Accounts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for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observational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noise</a:t>
            </a:r>
            <a:r>
              <a:rPr lang="es-ES_tradnl" sz="2000" dirty="0" smtClean="0"/>
              <a:t> and </a:t>
            </a:r>
            <a:r>
              <a:rPr lang="es-ES_tradnl" sz="2000" dirty="0" err="1" smtClean="0"/>
              <a:t>inhomogeneity</a:t>
            </a:r>
            <a:endParaRPr lang="es-ES_tradnl" sz="2000" dirty="0"/>
          </a:p>
        </p:txBody>
      </p:sp>
      <p:sp>
        <p:nvSpPr>
          <p:cNvPr id="24" name="Flecha derecha 23"/>
          <p:cNvSpPr/>
          <p:nvPr/>
        </p:nvSpPr>
        <p:spPr bwMode="auto">
          <a:xfrm>
            <a:off x="971600" y="5445224"/>
            <a:ext cx="864096" cy="576064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835696" y="547716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 smtClean="0"/>
              <a:t>Spatial</a:t>
            </a:r>
            <a:r>
              <a:rPr lang="es-ES_tradnl" sz="2000" dirty="0" smtClean="0"/>
              <a:t>-temporal-variable </a:t>
            </a:r>
            <a:r>
              <a:rPr lang="es-ES_tradnl" sz="2000" dirty="0" err="1" smtClean="0"/>
              <a:t>aggregation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355883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Test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forced</a:t>
            </a:r>
            <a:r>
              <a:rPr lang="es-ES_tradnl" dirty="0" smtClean="0"/>
              <a:t> Lorenz </a:t>
            </a:r>
            <a:r>
              <a:rPr lang="es-ES_tradnl" dirty="0" err="1" smtClean="0"/>
              <a:t>model</a:t>
            </a:r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5299789" cy="41840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776" y="2276872"/>
            <a:ext cx="3196704" cy="252324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312062" y="1268760"/>
            <a:ext cx="292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A </a:t>
            </a:r>
            <a:r>
              <a:rPr lang="es-ES_tradnl" dirty="0" err="1" smtClean="0"/>
              <a:t>trajectory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state</a:t>
            </a:r>
            <a:r>
              <a:rPr lang="es-ES_tradnl" dirty="0" smtClean="0"/>
              <a:t> </a:t>
            </a:r>
            <a:r>
              <a:rPr lang="es-ES_tradnl" dirty="0" err="1" smtClean="0"/>
              <a:t>space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97228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Test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forced</a:t>
            </a:r>
            <a:r>
              <a:rPr lang="es-ES" dirty="0"/>
              <a:t> Lorenz </a:t>
            </a:r>
            <a:r>
              <a:rPr lang="es-ES" dirty="0" err="1"/>
              <a:t>model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3113"/>
            <a:ext cx="9144000" cy="411404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339752" y="5517232"/>
            <a:ext cx="422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/>
              <a:t>p</a:t>
            </a:r>
            <a:r>
              <a:rPr lang="es-ES_tradnl" sz="2000" dirty="0" err="1" smtClean="0"/>
              <a:t>iece</a:t>
            </a:r>
            <a:r>
              <a:rPr lang="es-ES_tradnl" sz="2000" dirty="0" smtClean="0"/>
              <a:t> of a </a:t>
            </a:r>
            <a:r>
              <a:rPr lang="es-ES_tradnl" sz="2000" dirty="0" err="1" smtClean="0"/>
              <a:t>trajectory</a:t>
            </a:r>
            <a:r>
              <a:rPr lang="es-ES_tradnl" sz="2000" dirty="0" smtClean="0"/>
              <a:t> + </a:t>
            </a:r>
            <a:r>
              <a:rPr lang="es-ES_tradnl" sz="2000" dirty="0" err="1" smtClean="0"/>
              <a:t>observations</a:t>
            </a:r>
            <a:endParaRPr lang="es-ES_tradnl" sz="2000" dirty="0" smtClean="0"/>
          </a:p>
        </p:txBody>
      </p:sp>
      <p:cxnSp>
        <p:nvCxnSpPr>
          <p:cNvPr id="6" name="Conector recto de flecha 5"/>
          <p:cNvCxnSpPr/>
          <p:nvPr/>
        </p:nvCxnSpPr>
        <p:spPr bwMode="auto">
          <a:xfrm flipH="1" flipV="1">
            <a:off x="1691680" y="4293096"/>
            <a:ext cx="1224136" cy="1260152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Conector recto de flecha 7"/>
          <p:cNvCxnSpPr/>
          <p:nvPr/>
        </p:nvCxnSpPr>
        <p:spPr bwMode="auto">
          <a:xfrm flipV="1">
            <a:off x="5580112" y="4149080"/>
            <a:ext cx="648072" cy="1368152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uadroTexto 8"/>
          <p:cNvSpPr txBox="1"/>
          <p:nvPr/>
        </p:nvSpPr>
        <p:spPr>
          <a:xfrm>
            <a:off x="1187624" y="868650"/>
            <a:ext cx="2042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u="sng" dirty="0" err="1" smtClean="0"/>
              <a:t>Model</a:t>
            </a:r>
            <a:r>
              <a:rPr lang="es-ES_tradnl" sz="2000" u="sng" dirty="0" smtClean="0"/>
              <a:t> 1 (</a:t>
            </a:r>
            <a:r>
              <a:rPr lang="es-ES_tradnl" sz="2000" u="sng" dirty="0" smtClean="0">
                <a:latin typeface="Symbol" charset="2"/>
                <a:cs typeface="Symbol" charset="2"/>
              </a:rPr>
              <a:t>l</a:t>
            </a:r>
            <a:r>
              <a:rPr lang="es-ES_tradnl" sz="2000" u="sng" dirty="0" smtClean="0"/>
              <a:t> = 40)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84168" y="940658"/>
            <a:ext cx="1899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u="sng" dirty="0" err="1" smtClean="0"/>
              <a:t>Model</a:t>
            </a:r>
            <a:r>
              <a:rPr lang="es-ES_tradnl" sz="2000" u="sng" dirty="0" smtClean="0"/>
              <a:t> 2 (</a:t>
            </a:r>
            <a:r>
              <a:rPr lang="es-ES_tradnl" sz="2000" u="sng" dirty="0" smtClean="0">
                <a:latin typeface="Symbol" charset="2"/>
                <a:cs typeface="Symbol" charset="2"/>
              </a:rPr>
              <a:t>l</a:t>
            </a:r>
            <a:r>
              <a:rPr lang="es-ES_tradnl" sz="2000" u="sng" dirty="0" smtClean="0"/>
              <a:t> = 0)</a:t>
            </a:r>
          </a:p>
        </p:txBody>
      </p:sp>
      <p:sp>
        <p:nvSpPr>
          <p:cNvPr id="14" name="Flecha derecha 13"/>
          <p:cNvSpPr/>
          <p:nvPr/>
        </p:nvSpPr>
        <p:spPr bwMode="auto">
          <a:xfrm>
            <a:off x="1115616" y="6093296"/>
            <a:ext cx="864096" cy="648072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979712" y="6165304"/>
            <a:ext cx="5852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 smtClean="0"/>
              <a:t>Which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best</a:t>
            </a:r>
            <a:r>
              <a:rPr lang="es-ES_tradnl" sz="2000" dirty="0" smtClean="0"/>
              <a:t>? (</a:t>
            </a:r>
            <a:r>
              <a:rPr lang="es-ES_tradnl" sz="2000" dirty="0" err="1" smtClean="0"/>
              <a:t>observations</a:t>
            </a:r>
            <a:r>
              <a:rPr lang="es-ES_tradnl" sz="2000" dirty="0" smtClean="0"/>
              <a:t> come </a:t>
            </a:r>
            <a:r>
              <a:rPr lang="es-ES_tradnl" sz="2000" dirty="0" err="1" smtClean="0"/>
              <a:t>from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model</a:t>
            </a:r>
            <a:r>
              <a:rPr lang="es-ES_tradnl" sz="2000" dirty="0" smtClean="0"/>
              <a:t> 1)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259632" y="3861048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17" name="CuadroTexto 16"/>
          <p:cNvSpPr txBox="1"/>
          <p:nvPr/>
        </p:nvSpPr>
        <p:spPr>
          <a:xfrm>
            <a:off x="1331640" y="3429000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18" name="CuadroTexto 17"/>
          <p:cNvSpPr txBox="1"/>
          <p:nvPr/>
        </p:nvSpPr>
        <p:spPr>
          <a:xfrm>
            <a:off x="1484040" y="3944089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19" name="CuadroTexto 18"/>
          <p:cNvSpPr txBox="1"/>
          <p:nvPr/>
        </p:nvSpPr>
        <p:spPr>
          <a:xfrm>
            <a:off x="1259632" y="3068960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0" name="CuadroTexto 19"/>
          <p:cNvSpPr txBox="1"/>
          <p:nvPr/>
        </p:nvSpPr>
        <p:spPr>
          <a:xfrm>
            <a:off x="1115616" y="2708920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1" name="CuadroTexto 20"/>
          <p:cNvSpPr txBox="1"/>
          <p:nvPr/>
        </p:nvSpPr>
        <p:spPr>
          <a:xfrm>
            <a:off x="1268016" y="2420888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2" name="CuadroTexto 21"/>
          <p:cNvSpPr txBox="1"/>
          <p:nvPr/>
        </p:nvSpPr>
        <p:spPr>
          <a:xfrm>
            <a:off x="1187624" y="1844824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3" name="CuadroTexto 22"/>
          <p:cNvSpPr txBox="1"/>
          <p:nvPr/>
        </p:nvSpPr>
        <p:spPr>
          <a:xfrm>
            <a:off x="1490692" y="1997224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5" name="CuadroTexto 24"/>
          <p:cNvSpPr txBox="1"/>
          <p:nvPr/>
        </p:nvSpPr>
        <p:spPr>
          <a:xfrm>
            <a:off x="1643092" y="1844824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6" name="CuadroTexto 25"/>
          <p:cNvSpPr txBox="1"/>
          <p:nvPr/>
        </p:nvSpPr>
        <p:spPr>
          <a:xfrm>
            <a:off x="1922740" y="1628800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7" name="CuadroTexto 26"/>
          <p:cNvSpPr txBox="1"/>
          <p:nvPr/>
        </p:nvSpPr>
        <p:spPr>
          <a:xfrm>
            <a:off x="2075140" y="2071881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8" name="CuadroTexto 27"/>
          <p:cNvSpPr txBox="1"/>
          <p:nvPr/>
        </p:nvSpPr>
        <p:spPr>
          <a:xfrm>
            <a:off x="2282780" y="2143889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29" name="CuadroTexto 28"/>
          <p:cNvSpPr txBox="1"/>
          <p:nvPr/>
        </p:nvSpPr>
        <p:spPr>
          <a:xfrm>
            <a:off x="2435180" y="2431921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0" name="CuadroTexto 29"/>
          <p:cNvSpPr txBox="1"/>
          <p:nvPr/>
        </p:nvSpPr>
        <p:spPr>
          <a:xfrm>
            <a:off x="2642820" y="2584321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1" name="CuadroTexto 30"/>
          <p:cNvSpPr txBox="1"/>
          <p:nvPr/>
        </p:nvSpPr>
        <p:spPr>
          <a:xfrm>
            <a:off x="5940152" y="3861048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2" name="CuadroTexto 31"/>
          <p:cNvSpPr txBox="1"/>
          <p:nvPr/>
        </p:nvSpPr>
        <p:spPr>
          <a:xfrm>
            <a:off x="6012160" y="3429000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3" name="CuadroTexto 32"/>
          <p:cNvSpPr txBox="1"/>
          <p:nvPr/>
        </p:nvSpPr>
        <p:spPr>
          <a:xfrm>
            <a:off x="6164560" y="3944089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4" name="CuadroTexto 33"/>
          <p:cNvSpPr txBox="1"/>
          <p:nvPr/>
        </p:nvSpPr>
        <p:spPr>
          <a:xfrm>
            <a:off x="5940152" y="3068960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5" name="CuadroTexto 34"/>
          <p:cNvSpPr txBox="1"/>
          <p:nvPr/>
        </p:nvSpPr>
        <p:spPr>
          <a:xfrm>
            <a:off x="5796136" y="2708920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6" name="CuadroTexto 35"/>
          <p:cNvSpPr txBox="1"/>
          <p:nvPr/>
        </p:nvSpPr>
        <p:spPr>
          <a:xfrm>
            <a:off x="5948536" y="2420888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7" name="CuadroTexto 36"/>
          <p:cNvSpPr txBox="1"/>
          <p:nvPr/>
        </p:nvSpPr>
        <p:spPr>
          <a:xfrm>
            <a:off x="5868144" y="1844824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8" name="CuadroTexto 37"/>
          <p:cNvSpPr txBox="1"/>
          <p:nvPr/>
        </p:nvSpPr>
        <p:spPr>
          <a:xfrm>
            <a:off x="6171212" y="1997224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39" name="CuadroTexto 38"/>
          <p:cNvSpPr txBox="1"/>
          <p:nvPr/>
        </p:nvSpPr>
        <p:spPr>
          <a:xfrm>
            <a:off x="6323612" y="1844824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40" name="CuadroTexto 39"/>
          <p:cNvSpPr txBox="1"/>
          <p:nvPr/>
        </p:nvSpPr>
        <p:spPr>
          <a:xfrm>
            <a:off x="6603260" y="1628800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41" name="CuadroTexto 40"/>
          <p:cNvSpPr txBox="1"/>
          <p:nvPr/>
        </p:nvSpPr>
        <p:spPr>
          <a:xfrm>
            <a:off x="6755660" y="2071881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42" name="CuadroTexto 41"/>
          <p:cNvSpPr txBox="1"/>
          <p:nvPr/>
        </p:nvSpPr>
        <p:spPr>
          <a:xfrm>
            <a:off x="6963300" y="2143889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43" name="CuadroTexto 42"/>
          <p:cNvSpPr txBox="1"/>
          <p:nvPr/>
        </p:nvSpPr>
        <p:spPr>
          <a:xfrm>
            <a:off x="7115700" y="2431921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  <p:sp>
        <p:nvSpPr>
          <p:cNvPr id="44" name="CuadroTexto 43"/>
          <p:cNvSpPr txBox="1"/>
          <p:nvPr/>
        </p:nvSpPr>
        <p:spPr>
          <a:xfrm>
            <a:off x="7323340" y="2584321"/>
            <a:ext cx="272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200" dirty="0"/>
              <a:t>o</a:t>
            </a:r>
            <a:endParaRPr lang="es-ES_tradnl" sz="1200" dirty="0" smtClean="0"/>
          </a:p>
        </p:txBody>
      </p:sp>
    </p:spTree>
    <p:extLst>
      <p:ext uri="{BB962C8B-B14F-4D97-AF65-F5344CB8AC3E}">
        <p14:creationId xmlns:p14="http://schemas.microsoft.com/office/powerpoint/2010/main" val="347836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Test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forced</a:t>
            </a:r>
            <a:r>
              <a:rPr lang="es-ES" dirty="0"/>
              <a:t> Lorenz </a:t>
            </a:r>
            <a:r>
              <a:rPr lang="es-ES" dirty="0" err="1"/>
              <a:t>model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Marginal </a:t>
            </a:r>
            <a:r>
              <a:rPr lang="fr-FR" dirty="0" err="1" smtClean="0"/>
              <a:t>likelihood</a:t>
            </a:r>
            <a:r>
              <a:rPr lang="fr-FR" dirty="0" smtClean="0"/>
              <a:t> of the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trajectory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derived</a:t>
            </a:r>
            <a:r>
              <a:rPr lang="fr-FR" dirty="0"/>
              <a:t> </a:t>
            </a:r>
            <a:r>
              <a:rPr lang="fr-FR" dirty="0" smtClean="0"/>
              <a:t>for </a:t>
            </a:r>
            <a:r>
              <a:rPr lang="fr-FR" dirty="0" err="1" smtClean="0"/>
              <a:t>both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/>
              <a:t> </a:t>
            </a:r>
            <a:r>
              <a:rPr lang="fr-FR" dirty="0" smtClean="0"/>
              <a:t>by </a:t>
            </a:r>
            <a:r>
              <a:rPr lang="fr-FR" dirty="0" err="1" smtClean="0"/>
              <a:t>assimilating</a:t>
            </a:r>
            <a:r>
              <a:rPr lang="fr-FR" dirty="0" smtClean="0"/>
              <a:t> observations.</a:t>
            </a:r>
          </a:p>
        </p:txBody>
      </p:sp>
      <p:sp>
        <p:nvSpPr>
          <p:cNvPr id="6" name="Rectángulo 5"/>
          <p:cNvSpPr/>
          <p:nvPr/>
        </p:nvSpPr>
        <p:spPr bwMode="auto">
          <a:xfrm>
            <a:off x="2771800" y="3350513"/>
            <a:ext cx="504056" cy="43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445801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 bwMode="auto">
          <a:xfrm>
            <a:off x="827584" y="2414409"/>
            <a:ext cx="504056" cy="43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8" name="Rectángulo 7"/>
          <p:cNvSpPr/>
          <p:nvPr/>
        </p:nvSpPr>
        <p:spPr bwMode="auto">
          <a:xfrm>
            <a:off x="5508104" y="2414409"/>
            <a:ext cx="504056" cy="43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81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Test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forced</a:t>
            </a:r>
            <a:r>
              <a:rPr lang="es-ES" dirty="0"/>
              <a:t> Lorenz </a:t>
            </a:r>
            <a:r>
              <a:rPr lang="es-ES" dirty="0" err="1"/>
              <a:t>model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2771800" y="3140968"/>
            <a:ext cx="504056" cy="43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16832"/>
            <a:ext cx="4225404" cy="36136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2" y="5459447"/>
            <a:ext cx="7308304" cy="48983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427329" y="3225750"/>
            <a:ext cx="42806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reconstruction</a:t>
            </a:r>
            <a:r>
              <a:rPr lang="es-ES" sz="1800" dirty="0" smtClean="0"/>
              <a:t> of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correct</a:t>
            </a:r>
            <a:r>
              <a:rPr lang="es-ES" sz="1800" dirty="0" smtClean="0"/>
              <a:t> </a:t>
            </a:r>
            <a:r>
              <a:rPr lang="es-ES" sz="1800" dirty="0" err="1" smtClean="0"/>
              <a:t>model</a:t>
            </a:r>
            <a:endParaRPr lang="es-ES" sz="1800" dirty="0"/>
          </a:p>
          <a:p>
            <a:pPr algn="l"/>
            <a:r>
              <a:rPr lang="es-ES" sz="1800" dirty="0" err="1" smtClean="0"/>
              <a:t>is</a:t>
            </a:r>
            <a:r>
              <a:rPr lang="es-ES" sz="1800" dirty="0" smtClean="0"/>
              <a:t> </a:t>
            </a:r>
            <a:r>
              <a:rPr lang="es-ES" sz="1800" dirty="0" err="1" smtClean="0"/>
              <a:t>usually</a:t>
            </a:r>
            <a:r>
              <a:rPr lang="es-ES" sz="1800" dirty="0"/>
              <a:t> </a:t>
            </a:r>
            <a:r>
              <a:rPr lang="es-ES" sz="1800" dirty="0" err="1" smtClean="0"/>
              <a:t>slightly</a:t>
            </a:r>
            <a:r>
              <a:rPr lang="es-ES" sz="1800" dirty="0" smtClean="0"/>
              <a:t> </a:t>
            </a:r>
            <a:r>
              <a:rPr lang="es-ES" sz="1800" dirty="0" err="1" smtClean="0"/>
              <a:t>better</a:t>
            </a:r>
            <a:r>
              <a:rPr lang="es-ES" sz="1800" dirty="0" smtClean="0"/>
              <a:t> </a:t>
            </a:r>
            <a:r>
              <a:rPr lang="es-ES" sz="1800" dirty="0" err="1" smtClean="0"/>
              <a:t>than</a:t>
            </a:r>
            <a:r>
              <a:rPr lang="es-ES" sz="1800" dirty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one</a:t>
            </a:r>
            <a:r>
              <a:rPr lang="es-ES" sz="1800" dirty="0"/>
              <a:t> </a:t>
            </a:r>
            <a:r>
              <a:rPr lang="es-ES" sz="1800" dirty="0" smtClean="0"/>
              <a:t>of</a:t>
            </a:r>
          </a:p>
          <a:p>
            <a:pPr algn="l"/>
            <a:r>
              <a:rPr lang="es-ES" sz="1800" dirty="0" err="1"/>
              <a:t>t</a:t>
            </a:r>
            <a:r>
              <a:rPr lang="es-ES" sz="1800" dirty="0" err="1" smtClean="0"/>
              <a:t>he</a:t>
            </a:r>
            <a:r>
              <a:rPr lang="es-ES" sz="1800" dirty="0" smtClean="0"/>
              <a:t> </a:t>
            </a:r>
            <a:r>
              <a:rPr lang="es-ES" sz="1800" dirty="0" err="1" smtClean="0"/>
              <a:t>wrong</a:t>
            </a:r>
            <a:r>
              <a:rPr lang="es-ES" sz="1800" dirty="0" smtClean="0"/>
              <a:t> </a:t>
            </a:r>
            <a:r>
              <a:rPr lang="es-ES" sz="1800" dirty="0" err="1" smtClean="0"/>
              <a:t>model</a:t>
            </a:r>
            <a:r>
              <a:rPr lang="es-ES" sz="1800" dirty="0" smtClean="0"/>
              <a:t>.</a:t>
            </a:r>
          </a:p>
          <a:p>
            <a:pPr algn="l"/>
            <a:r>
              <a:rPr lang="es-ES" sz="1800" dirty="0" smtClean="0"/>
              <a:t> </a:t>
            </a:r>
            <a:endParaRPr lang="es-ES" sz="1800" dirty="0"/>
          </a:p>
        </p:txBody>
      </p:sp>
      <p:cxnSp>
        <p:nvCxnSpPr>
          <p:cNvPr id="10" name="Conector recto de flecha 9"/>
          <p:cNvCxnSpPr/>
          <p:nvPr/>
        </p:nvCxnSpPr>
        <p:spPr bwMode="auto">
          <a:xfrm>
            <a:off x="3491880" y="3573016"/>
            <a:ext cx="864096" cy="0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ángulo 10"/>
          <p:cNvSpPr/>
          <p:nvPr/>
        </p:nvSpPr>
        <p:spPr bwMode="auto">
          <a:xfrm>
            <a:off x="899592" y="2204864"/>
            <a:ext cx="504056" cy="43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8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579960"/>
            <a:ext cx="3831224" cy="29372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Test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forced</a:t>
            </a:r>
            <a:r>
              <a:rPr lang="es-ES" dirty="0"/>
              <a:t> Lorenz </a:t>
            </a:r>
            <a:r>
              <a:rPr lang="es-ES" dirty="0" err="1"/>
              <a:t>model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reconstruction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correct</a:t>
            </a:r>
            <a:r>
              <a:rPr lang="es-ES" dirty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/>
              <a:t>usually</a:t>
            </a:r>
            <a:r>
              <a:rPr lang="es-ES" dirty="0"/>
              <a:t> </a:t>
            </a:r>
            <a:r>
              <a:rPr lang="es-ES" dirty="0" err="1"/>
              <a:t>slightly</a:t>
            </a:r>
            <a:r>
              <a:rPr lang="es-ES" dirty="0"/>
              <a:t> </a:t>
            </a:r>
            <a:r>
              <a:rPr lang="es-ES" dirty="0" err="1"/>
              <a:t>better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smtClean="0"/>
              <a:t>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/>
              <a:t>wrong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.</a:t>
            </a:r>
          </a:p>
          <a:p>
            <a:r>
              <a:rPr lang="es-ES" dirty="0" smtClean="0"/>
              <a:t>Small local </a:t>
            </a:r>
            <a:r>
              <a:rPr lang="es-ES" dirty="0" err="1" smtClean="0"/>
              <a:t>differences</a:t>
            </a:r>
            <a:r>
              <a:rPr lang="es-ES" dirty="0" smtClean="0"/>
              <a:t> pile up </a:t>
            </a:r>
            <a:r>
              <a:rPr lang="es-ES" dirty="0" err="1" smtClean="0"/>
              <a:t>into</a:t>
            </a:r>
            <a:r>
              <a:rPr lang="es-ES" dirty="0" smtClean="0"/>
              <a:t> a </a:t>
            </a:r>
            <a:r>
              <a:rPr lang="es-ES" dirty="0" err="1" smtClean="0"/>
              <a:t>large</a:t>
            </a:r>
            <a:r>
              <a:rPr lang="es-ES" dirty="0" smtClean="0"/>
              <a:t> </a:t>
            </a:r>
            <a:r>
              <a:rPr lang="es-ES" dirty="0" err="1" smtClean="0"/>
              <a:t>amount</a:t>
            </a:r>
            <a:r>
              <a:rPr lang="es-ES" dirty="0" smtClean="0"/>
              <a:t> of </a:t>
            </a:r>
            <a:r>
              <a:rPr lang="es-ES" dirty="0" err="1" smtClean="0"/>
              <a:t>likelihood</a:t>
            </a:r>
            <a:r>
              <a:rPr lang="es-ES" dirty="0" smtClean="0"/>
              <a:t> </a:t>
            </a:r>
            <a:r>
              <a:rPr lang="es-ES" dirty="0" err="1" smtClean="0"/>
              <a:t>difference</a:t>
            </a:r>
            <a:r>
              <a:rPr lang="es-ES" dirty="0" smtClean="0"/>
              <a:t> </a:t>
            </a:r>
            <a:r>
              <a:rPr lang="es-ES" dirty="0" err="1" smtClean="0"/>
              <a:t>overall</a:t>
            </a:r>
            <a:r>
              <a:rPr lang="es-ES" dirty="0" smtClean="0"/>
              <a:t>.</a:t>
            </a:r>
            <a:endParaRPr lang="es-ES" dirty="0"/>
          </a:p>
          <a:p>
            <a:pPr lvl="1"/>
            <a:endParaRPr lang="fr-FR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2771800" y="3789040"/>
            <a:ext cx="504056" cy="43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564904"/>
            <a:ext cx="4225404" cy="36136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0" y="6107519"/>
            <a:ext cx="7308304" cy="489833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 bwMode="auto">
          <a:xfrm>
            <a:off x="899592" y="2852936"/>
            <a:ext cx="504056" cy="43204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2" name="Rectángulo 11"/>
          <p:cNvSpPr/>
          <p:nvPr/>
        </p:nvSpPr>
        <p:spPr bwMode="auto">
          <a:xfrm>
            <a:off x="5652120" y="2852936"/>
            <a:ext cx="216024" cy="21602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" name="Rectángulo 3"/>
          <p:cNvSpPr/>
          <p:nvPr/>
        </p:nvSpPr>
        <p:spPr bwMode="auto">
          <a:xfrm>
            <a:off x="4716016" y="2420888"/>
            <a:ext cx="792088" cy="237626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4" name="Rectángulo 13"/>
          <p:cNvSpPr/>
          <p:nvPr/>
        </p:nvSpPr>
        <p:spPr bwMode="auto">
          <a:xfrm flipH="1" flipV="1">
            <a:off x="5804520" y="5093568"/>
            <a:ext cx="2439888" cy="5676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 rot="16200000">
            <a:off x="4685323" y="3487970"/>
            <a:ext cx="119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smtClean="0"/>
              <a:t>log p</a:t>
            </a:r>
            <a:r>
              <a:rPr lang="es-ES_tradnl" sz="1800" baseline="-25000" dirty="0" smtClean="0"/>
              <a:t>1 </a:t>
            </a:r>
            <a:r>
              <a:rPr lang="es-ES_tradnl" sz="1800" dirty="0" smtClean="0"/>
              <a:t>/ p</a:t>
            </a:r>
            <a:r>
              <a:rPr lang="es-ES_tradnl" sz="1800" baseline="-25000" dirty="0" smtClean="0"/>
              <a:t>2</a:t>
            </a:r>
            <a:endParaRPr lang="es-ES_tradnl" sz="1800" dirty="0" smtClean="0"/>
          </a:p>
        </p:txBody>
      </p:sp>
      <p:sp>
        <p:nvSpPr>
          <p:cNvPr id="10" name="Flecha derecha 9"/>
          <p:cNvSpPr/>
          <p:nvPr/>
        </p:nvSpPr>
        <p:spPr bwMode="auto">
          <a:xfrm>
            <a:off x="4283968" y="3356992"/>
            <a:ext cx="720080" cy="576064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6" name="Conector recto 15"/>
          <p:cNvCxnSpPr/>
          <p:nvPr/>
        </p:nvCxnSpPr>
        <p:spPr bwMode="auto">
          <a:xfrm>
            <a:off x="5580112" y="3573016"/>
            <a:ext cx="2880320" cy="0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CuadroTexto 16"/>
          <p:cNvSpPr txBox="1"/>
          <p:nvPr/>
        </p:nvSpPr>
        <p:spPr>
          <a:xfrm>
            <a:off x="6840747" y="3553271"/>
            <a:ext cx="1547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400" dirty="0" err="1"/>
              <a:t>s</a:t>
            </a:r>
            <a:r>
              <a:rPr lang="es-ES_tradnl" sz="1400" dirty="0" err="1" smtClean="0"/>
              <a:t>ignificance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level</a:t>
            </a:r>
            <a:endParaRPr lang="es-ES_tradnl" sz="1400" dirty="0" smtClean="0"/>
          </a:p>
        </p:txBody>
      </p:sp>
    </p:spTree>
    <p:extLst>
      <p:ext uri="{BB962C8B-B14F-4D97-AF65-F5344CB8AC3E}">
        <p14:creationId xmlns:p14="http://schemas.microsoft.com/office/powerpoint/2010/main" val="426757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Test </a:t>
            </a:r>
            <a:r>
              <a:rPr lang="es-ES_tradnl" dirty="0" smtClean="0"/>
              <a:t>in </a:t>
            </a:r>
            <a:r>
              <a:rPr lang="es-ES_tradnl" dirty="0" err="1" smtClean="0"/>
              <a:t>the</a:t>
            </a:r>
            <a:r>
              <a:rPr lang="es-ES_tradnl" dirty="0" smtClean="0"/>
              <a:t> ICTP AGCM </a:t>
            </a:r>
            <a:r>
              <a:rPr lang="es-ES_tradnl" dirty="0" err="1" smtClean="0"/>
              <a:t>model</a:t>
            </a:r>
            <a:endParaRPr lang="es-ES_tradnl" dirty="0"/>
          </a:p>
        </p:txBody>
      </p:sp>
      <p:pic>
        <p:nvPicPr>
          <p:cNvPr id="3" name="visual_speedy_73624689749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432" y="1200765"/>
            <a:ext cx="8018016" cy="561261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rot="16200000">
            <a:off x="533090" y="5010926"/>
            <a:ext cx="13003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/>
              <a:t>s</a:t>
            </a:r>
            <a:r>
              <a:rPr lang="es-ES_tradnl" u="sng" dirty="0" err="1" smtClean="0"/>
              <a:t>urface</a:t>
            </a:r>
            <a:endParaRPr lang="es-ES_tradnl" u="sng" dirty="0"/>
          </a:p>
          <a:p>
            <a:r>
              <a:rPr lang="es-ES_tradnl" u="sng" dirty="0" err="1" smtClean="0"/>
              <a:t>temperature</a:t>
            </a:r>
            <a:endParaRPr lang="es-ES_tradnl" u="sng" dirty="0"/>
          </a:p>
        </p:txBody>
      </p:sp>
      <p:sp>
        <p:nvSpPr>
          <p:cNvPr id="10" name="CuadroTexto 9"/>
          <p:cNvSpPr txBox="1"/>
          <p:nvPr/>
        </p:nvSpPr>
        <p:spPr>
          <a:xfrm>
            <a:off x="2208263" y="1124744"/>
            <a:ext cx="610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truth</a:t>
            </a:r>
            <a:endParaRPr lang="es-ES_tradnl" u="sng" dirty="0"/>
          </a:p>
        </p:txBody>
      </p:sp>
      <p:sp>
        <p:nvSpPr>
          <p:cNvPr id="11" name="CuadroTexto 10"/>
          <p:cNvSpPr txBox="1"/>
          <p:nvPr/>
        </p:nvSpPr>
        <p:spPr>
          <a:xfrm rot="16200000">
            <a:off x="525436" y="2258267"/>
            <a:ext cx="13246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/>
              <a:t>g</a:t>
            </a:r>
            <a:r>
              <a:rPr lang="es-ES_tradnl" u="sng" dirty="0" err="1" smtClean="0"/>
              <a:t>eopotential</a:t>
            </a:r>
            <a:endParaRPr lang="es-ES_tradnl" u="sng" dirty="0"/>
          </a:p>
          <a:p>
            <a:r>
              <a:rPr lang="es-ES_tradnl" u="sng" dirty="0" err="1" smtClean="0"/>
              <a:t>heigth</a:t>
            </a:r>
            <a:endParaRPr lang="es-ES_tradnl" u="sng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165455" y="972016"/>
            <a:ext cx="1101497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u="sng" dirty="0" err="1"/>
              <a:t>m</a:t>
            </a:r>
            <a:r>
              <a:rPr lang="es-ES_tradnl" u="sng" dirty="0" err="1" smtClean="0"/>
              <a:t>odel</a:t>
            </a:r>
            <a:r>
              <a:rPr lang="es-ES_tradnl" u="sng" dirty="0" smtClean="0"/>
              <a:t> 1</a:t>
            </a:r>
          </a:p>
          <a:p>
            <a:r>
              <a:rPr lang="es-ES_tradnl" u="sng" dirty="0" err="1" smtClean="0"/>
              <a:t>reanalysis</a:t>
            </a:r>
            <a:endParaRPr lang="es-ES_tradnl" u="sng" dirty="0" smtClean="0"/>
          </a:p>
        </p:txBody>
      </p:sp>
      <p:sp>
        <p:nvSpPr>
          <p:cNvPr id="13" name="CuadroTexto 12"/>
          <p:cNvSpPr txBox="1"/>
          <p:nvPr/>
        </p:nvSpPr>
        <p:spPr>
          <a:xfrm>
            <a:off x="6440339" y="980728"/>
            <a:ext cx="1095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model</a:t>
            </a:r>
            <a:r>
              <a:rPr lang="es-ES_tradnl" u="sng" dirty="0" smtClean="0"/>
              <a:t> 2</a:t>
            </a:r>
          </a:p>
          <a:p>
            <a:r>
              <a:rPr lang="es-ES_tradnl" u="sng" dirty="0" err="1" smtClean="0"/>
              <a:t>reanalysis</a:t>
            </a:r>
            <a:endParaRPr lang="es-ES_tradnl" u="sng" dirty="0" smtClean="0"/>
          </a:p>
          <a:p>
            <a:endParaRPr lang="es-ES_tradnl" u="sng" dirty="0"/>
          </a:p>
        </p:txBody>
      </p:sp>
    </p:spTree>
    <p:extLst>
      <p:ext uri="{BB962C8B-B14F-4D97-AF65-F5344CB8AC3E}">
        <p14:creationId xmlns:p14="http://schemas.microsoft.com/office/powerpoint/2010/main" val="338930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35226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Test in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/>
              <a:t>ICTP AGCM </a:t>
            </a:r>
            <a:r>
              <a:rPr lang="es-ES_tradnl" dirty="0" err="1"/>
              <a:t>model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604347" y="1484784"/>
            <a:ext cx="2095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surface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temperature</a:t>
            </a:r>
            <a:endParaRPr lang="es-ES_tradnl" u="sng" dirty="0"/>
          </a:p>
        </p:txBody>
      </p:sp>
      <p:sp>
        <p:nvSpPr>
          <p:cNvPr id="7" name="CuadroTexto 6"/>
          <p:cNvSpPr txBox="1"/>
          <p:nvPr/>
        </p:nvSpPr>
        <p:spPr>
          <a:xfrm>
            <a:off x="4372870" y="1484784"/>
            <a:ext cx="621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 smtClean="0"/>
              <a:t>wind</a:t>
            </a:r>
            <a:endParaRPr lang="es-ES_tradnl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6717075" y="1484784"/>
            <a:ext cx="194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err="1"/>
              <a:t>g</a:t>
            </a:r>
            <a:r>
              <a:rPr lang="es-ES_tradnl" u="sng" dirty="0" err="1" smtClean="0"/>
              <a:t>eopotential</a:t>
            </a:r>
            <a:r>
              <a:rPr lang="es-ES_tradnl" u="sng" dirty="0" smtClean="0"/>
              <a:t> </a:t>
            </a:r>
            <a:r>
              <a:rPr lang="es-ES_tradnl" u="sng" dirty="0" err="1" smtClean="0"/>
              <a:t>heigth</a:t>
            </a:r>
            <a:endParaRPr lang="es-ES_tradnl" u="sng" dirty="0"/>
          </a:p>
        </p:txBody>
      </p:sp>
      <p:sp>
        <p:nvSpPr>
          <p:cNvPr id="9" name="CuadroTexto 8"/>
          <p:cNvSpPr txBox="1"/>
          <p:nvPr/>
        </p:nvSpPr>
        <p:spPr>
          <a:xfrm>
            <a:off x="2771800" y="980728"/>
            <a:ext cx="429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smtClean="0"/>
              <a:t>log p</a:t>
            </a:r>
            <a:r>
              <a:rPr lang="es-ES_tradnl" sz="1800" baseline="-25000" dirty="0" smtClean="0"/>
              <a:t>1 </a:t>
            </a:r>
            <a:r>
              <a:rPr lang="es-ES_tradnl" sz="1800" dirty="0" smtClean="0"/>
              <a:t>/ p</a:t>
            </a:r>
            <a:r>
              <a:rPr lang="es-ES_tradnl" sz="1800" baseline="-25000" dirty="0" smtClean="0"/>
              <a:t>2 : </a:t>
            </a:r>
            <a:r>
              <a:rPr lang="es-ES_tradnl" sz="1800" dirty="0" err="1" smtClean="0"/>
              <a:t>spatial</a:t>
            </a:r>
            <a:r>
              <a:rPr lang="es-ES_tradnl" sz="1800" dirty="0" smtClean="0"/>
              <a:t>/variable </a:t>
            </a:r>
            <a:r>
              <a:rPr lang="es-ES_tradnl" sz="1800" dirty="0" err="1" smtClean="0"/>
              <a:t>contributions</a:t>
            </a:r>
            <a:endParaRPr lang="es-ES_tradnl" sz="1800" dirty="0" smtClean="0"/>
          </a:p>
        </p:txBody>
      </p:sp>
    </p:spTree>
    <p:extLst>
      <p:ext uri="{BB962C8B-B14F-4D97-AF65-F5344CB8AC3E}">
        <p14:creationId xmlns:p14="http://schemas.microsoft.com/office/powerpoint/2010/main" val="5115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609600"/>
          </a:xfrm>
        </p:spPr>
        <p:txBody>
          <a:bodyPr/>
          <a:lstStyle/>
          <a:p>
            <a:r>
              <a:rPr lang="es-ES_tradnl" dirty="0" err="1" smtClean="0"/>
              <a:t>Issue</a:t>
            </a:r>
            <a:r>
              <a:rPr lang="es-ES_tradnl" dirty="0" smtClean="0"/>
              <a:t>: </a:t>
            </a:r>
            <a:r>
              <a:rPr lang="es-ES_tradnl" dirty="0" err="1" smtClean="0"/>
              <a:t>accuracy</a:t>
            </a:r>
            <a:r>
              <a:rPr lang="es-ES_tradnl" dirty="0" smtClean="0"/>
              <a:t> of </a:t>
            </a:r>
            <a:r>
              <a:rPr lang="es-ES_tradnl" dirty="0" err="1" smtClean="0"/>
              <a:t>approximation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Gaussian</a:t>
            </a:r>
            <a:r>
              <a:rPr lang="es-ES_tradnl" dirty="0" smtClean="0"/>
              <a:t> </a:t>
            </a:r>
            <a:r>
              <a:rPr lang="es-ES_tradnl" dirty="0" err="1" smtClean="0"/>
              <a:t>assumption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actually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approximation</a:t>
            </a:r>
            <a:r>
              <a:rPr lang="es-ES_tradnl" dirty="0" smtClean="0"/>
              <a:t>, </a:t>
            </a:r>
            <a:r>
              <a:rPr lang="es-ES_tradnl" dirty="0" err="1" smtClean="0"/>
              <a:t>hence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obtained</a:t>
            </a:r>
            <a:r>
              <a:rPr lang="es-ES_tradnl" dirty="0" smtClean="0"/>
              <a:t> </a:t>
            </a:r>
            <a:r>
              <a:rPr lang="es-ES_tradnl" dirty="0" err="1" smtClean="0"/>
              <a:t>value</a:t>
            </a:r>
            <a:r>
              <a:rPr lang="es-ES_tradnl" dirty="0" smtClean="0"/>
              <a:t> of 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also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approximation</a:t>
            </a:r>
            <a:r>
              <a:rPr lang="es-ES_tradnl" dirty="0" smtClean="0"/>
              <a:t>.</a:t>
            </a:r>
          </a:p>
          <a:p>
            <a:endParaRPr lang="es-ES_tradnl" dirty="0" smtClean="0"/>
          </a:p>
          <a:p>
            <a:r>
              <a:rPr lang="es-ES_tradnl" dirty="0" err="1" smtClean="0"/>
              <a:t>Different</a:t>
            </a:r>
            <a:r>
              <a:rPr lang="es-ES_tradnl" dirty="0" smtClean="0"/>
              <a:t> </a:t>
            </a:r>
            <a:r>
              <a:rPr lang="es-ES_tradnl" dirty="0" err="1"/>
              <a:t>assimilation</a:t>
            </a:r>
            <a:r>
              <a:rPr lang="es-ES_tradnl" dirty="0"/>
              <a:t> </a:t>
            </a:r>
            <a:r>
              <a:rPr lang="es-ES_tradnl" dirty="0" err="1"/>
              <a:t>methods</a:t>
            </a:r>
            <a:r>
              <a:rPr lang="es-ES_tradnl" dirty="0"/>
              <a:t> are </a:t>
            </a:r>
            <a:r>
              <a:rPr lang="es-ES_tradnl" dirty="0" err="1" smtClean="0"/>
              <a:t>possible</a:t>
            </a:r>
            <a:r>
              <a:rPr lang="es-ES_tradnl" dirty="0" smtClean="0"/>
              <a:t>, </a:t>
            </a:r>
            <a:r>
              <a:rPr lang="es-ES_tradnl" dirty="0" err="1" smtClean="0"/>
              <a:t>yielding</a:t>
            </a:r>
            <a:r>
              <a:rPr lang="es-ES_tradnl" dirty="0" smtClean="0"/>
              <a:t> </a:t>
            </a:r>
            <a:r>
              <a:rPr lang="es-ES_tradnl" dirty="0" err="1" smtClean="0"/>
              <a:t>different</a:t>
            </a:r>
            <a:r>
              <a:rPr lang="es-ES_tradnl" dirty="0" smtClean="0"/>
              <a:t> </a:t>
            </a:r>
            <a:r>
              <a:rPr lang="es-ES_tradnl" dirty="0" err="1" smtClean="0"/>
              <a:t>values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 smtClean="0"/>
              <a:t>EnKF</a:t>
            </a:r>
            <a:endParaRPr lang="es-ES_tradnl" dirty="0" smtClean="0"/>
          </a:p>
          <a:p>
            <a:pPr lvl="1"/>
            <a:r>
              <a:rPr lang="es-ES_tradnl" dirty="0" err="1" smtClean="0"/>
              <a:t>IEnKS</a:t>
            </a:r>
            <a:endParaRPr lang="es-ES_tradnl" dirty="0" smtClean="0"/>
          </a:p>
          <a:p>
            <a:pPr lvl="1"/>
            <a:r>
              <a:rPr lang="es-ES_tradnl" dirty="0" smtClean="0"/>
              <a:t>En-4D-Var</a:t>
            </a:r>
          </a:p>
          <a:p>
            <a:pPr lvl="1"/>
            <a:endParaRPr lang="es-ES_tradnl" dirty="0"/>
          </a:p>
          <a:p>
            <a:pPr lvl="1"/>
            <a:endParaRPr lang="es-ES_tradnl" dirty="0" smtClean="0"/>
          </a:p>
          <a:p>
            <a:pPr lvl="1"/>
            <a:endParaRPr lang="es-ES_tradnl" dirty="0" smtClean="0"/>
          </a:p>
          <a:p>
            <a:pPr lvl="1"/>
            <a:endParaRPr lang="es-ES_tradnl" dirty="0"/>
          </a:p>
          <a:p>
            <a:r>
              <a:rPr lang="es-ES_tradnl" dirty="0" err="1" smtClean="0"/>
              <a:t>Comparison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“true” </a:t>
            </a:r>
            <a:r>
              <a:rPr lang="es-ES_tradnl" dirty="0" err="1" smtClean="0"/>
              <a:t>value</a:t>
            </a:r>
            <a:r>
              <a:rPr lang="es-ES_tradnl" dirty="0" smtClean="0"/>
              <a:t> (</a:t>
            </a:r>
            <a:r>
              <a:rPr lang="es-ES_tradnl" dirty="0" err="1" smtClean="0"/>
              <a:t>very</a:t>
            </a:r>
            <a:r>
              <a:rPr lang="es-ES_tradnl" dirty="0" smtClean="0"/>
              <a:t> </a:t>
            </a:r>
            <a:r>
              <a:rPr lang="es-ES_tradnl" dirty="0" err="1" smtClean="0"/>
              <a:t>accurate</a:t>
            </a:r>
            <a:r>
              <a:rPr lang="es-ES_tradnl" dirty="0" smtClean="0"/>
              <a:t> </a:t>
            </a:r>
            <a:r>
              <a:rPr lang="es-ES_tradnl" dirty="0" err="1" smtClean="0"/>
              <a:t>approximation</a:t>
            </a:r>
            <a:r>
              <a:rPr lang="es-ES_tradnl" dirty="0" smtClean="0"/>
              <a:t>)</a:t>
            </a:r>
          </a:p>
          <a:p>
            <a:pPr lvl="1"/>
            <a:r>
              <a:rPr lang="es-ES_tradnl" dirty="0" smtClean="0"/>
              <a:t>Gauss </a:t>
            </a:r>
            <a:r>
              <a:rPr lang="es-ES_tradnl" dirty="0" err="1" smtClean="0"/>
              <a:t>Hermite</a:t>
            </a:r>
            <a:r>
              <a:rPr lang="es-ES_tradnl" dirty="0" smtClean="0"/>
              <a:t> </a:t>
            </a:r>
            <a:r>
              <a:rPr lang="es-ES_tradnl" dirty="0" err="1" smtClean="0"/>
              <a:t>Quadrature</a:t>
            </a:r>
            <a:r>
              <a:rPr lang="es-ES_tradnl" dirty="0" smtClean="0"/>
              <a:t>,</a:t>
            </a:r>
          </a:p>
          <a:p>
            <a:pPr lvl="1"/>
            <a:r>
              <a:rPr lang="es-ES_tradnl" dirty="0" smtClean="0"/>
              <a:t>Monte Carlo </a:t>
            </a:r>
            <a:r>
              <a:rPr lang="es-ES_tradnl" dirty="0" err="1" smtClean="0"/>
              <a:t>with</a:t>
            </a:r>
            <a:r>
              <a:rPr lang="es-ES_tradnl" dirty="0"/>
              <a:t> </a:t>
            </a:r>
            <a:r>
              <a:rPr lang="es-ES_tradnl" dirty="0" err="1" smtClean="0"/>
              <a:t>large</a:t>
            </a:r>
            <a:r>
              <a:rPr lang="es-ES_tradnl" dirty="0" smtClean="0"/>
              <a:t> </a:t>
            </a:r>
            <a:r>
              <a:rPr lang="es-ES_tradnl" dirty="0" err="1" smtClean="0"/>
              <a:t>sample</a:t>
            </a:r>
            <a:r>
              <a:rPr lang="es-ES_tradnl" dirty="0"/>
              <a:t> </a:t>
            </a:r>
            <a:r>
              <a:rPr lang="es-ES_tradnl" dirty="0" smtClean="0"/>
              <a:t>( n = 10</a:t>
            </a:r>
            <a:r>
              <a:rPr lang="es-ES_tradnl" baseline="30000" dirty="0" smtClean="0"/>
              <a:t>6</a:t>
            </a:r>
            <a:r>
              <a:rPr lang="es-ES_tradnl" dirty="0" smtClean="0"/>
              <a:t>).</a:t>
            </a:r>
          </a:p>
          <a:p>
            <a:pPr lvl="1"/>
            <a:endParaRPr lang="es-ES_tradnl" dirty="0" smtClean="0"/>
          </a:p>
          <a:p>
            <a:pPr lvl="1"/>
            <a:endParaRPr lang="es-ES_tradnl" dirty="0"/>
          </a:p>
        </p:txBody>
      </p:sp>
      <p:sp>
        <p:nvSpPr>
          <p:cNvPr id="4" name="Flecha derecha 3"/>
          <p:cNvSpPr/>
          <p:nvPr/>
        </p:nvSpPr>
        <p:spPr bwMode="auto">
          <a:xfrm>
            <a:off x="899592" y="3717032"/>
            <a:ext cx="1080120" cy="576064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147939" y="3748970"/>
            <a:ext cx="552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 smtClean="0"/>
              <a:t>Which</a:t>
            </a:r>
            <a:r>
              <a:rPr lang="es-ES_tradnl" sz="2000" dirty="0" smtClean="0"/>
              <a:t> DA </a:t>
            </a:r>
            <a:r>
              <a:rPr lang="es-ES_tradnl" sz="2000" dirty="0" err="1" smtClean="0"/>
              <a:t>method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provides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best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estimate</a:t>
            </a:r>
            <a:r>
              <a:rPr lang="es-ES_tradnl" sz="20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4941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In case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correct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r>
              <a:rPr lang="es-ES_tradnl" dirty="0" smtClean="0"/>
              <a:t>In case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not</a:t>
            </a:r>
            <a:r>
              <a:rPr lang="es-ES_tradnl" dirty="0" smtClean="0"/>
              <a:t> </a:t>
            </a:r>
            <a:r>
              <a:rPr lang="es-ES_tradnl" dirty="0" err="1" smtClean="0"/>
              <a:t>correct</a:t>
            </a:r>
            <a:r>
              <a:rPr lang="es-ES_tradnl" dirty="0" smtClean="0"/>
              <a:t>: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556792"/>
            <a:ext cx="5198865" cy="22102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05" y="4581128"/>
            <a:ext cx="5188488" cy="221029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 bwMode="auto">
          <a:xfrm>
            <a:off x="683568" y="1484784"/>
            <a:ext cx="792088" cy="237626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 rot="16200000">
            <a:off x="898785" y="2443182"/>
            <a:ext cx="70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smtClean="0"/>
              <a:t>log p</a:t>
            </a:r>
          </a:p>
        </p:txBody>
      </p:sp>
      <p:sp>
        <p:nvSpPr>
          <p:cNvPr id="9" name="Rectángulo 8"/>
          <p:cNvSpPr/>
          <p:nvPr/>
        </p:nvSpPr>
        <p:spPr bwMode="auto">
          <a:xfrm>
            <a:off x="611560" y="4293096"/>
            <a:ext cx="792088" cy="237626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 rot="16200000">
            <a:off x="826777" y="5251494"/>
            <a:ext cx="70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smtClean="0"/>
              <a:t>log p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236296" y="3349441"/>
            <a:ext cx="1494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 smtClean="0"/>
              <a:t>EnKF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gives</a:t>
            </a:r>
            <a:r>
              <a:rPr lang="es-ES_tradnl" sz="2000" dirty="0" smtClean="0"/>
              <a:t> </a:t>
            </a:r>
          </a:p>
          <a:p>
            <a:pPr algn="l"/>
            <a:r>
              <a:rPr lang="es-ES_tradnl" sz="2000" dirty="0" err="1"/>
              <a:t>a</a:t>
            </a:r>
            <a:r>
              <a:rPr lang="es-ES_tradnl" sz="2000" dirty="0" err="1" smtClean="0"/>
              <a:t>cceptable</a:t>
            </a:r>
            <a:endParaRPr lang="es-ES_tradnl" sz="2000" dirty="0" smtClean="0"/>
          </a:p>
          <a:p>
            <a:pPr algn="l"/>
            <a:r>
              <a:rPr lang="es-ES_tradnl" sz="2000" dirty="0" err="1"/>
              <a:t>r</a:t>
            </a:r>
            <a:r>
              <a:rPr lang="es-ES_tradnl" sz="2000" dirty="0" err="1" smtClean="0"/>
              <a:t>esults</a:t>
            </a:r>
            <a:r>
              <a:rPr lang="es-ES_tradnl" sz="2000" dirty="0" smtClean="0"/>
              <a:t>.</a:t>
            </a:r>
          </a:p>
        </p:txBody>
      </p:sp>
      <p:sp>
        <p:nvSpPr>
          <p:cNvPr id="12" name="Cerrar llave 11"/>
          <p:cNvSpPr/>
          <p:nvPr/>
        </p:nvSpPr>
        <p:spPr bwMode="auto">
          <a:xfrm>
            <a:off x="6660232" y="1196752"/>
            <a:ext cx="360040" cy="5472608"/>
          </a:xfrm>
          <a:prstGeom prst="righ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609600"/>
          </a:xfrm>
        </p:spPr>
        <p:txBody>
          <a:bodyPr/>
          <a:lstStyle/>
          <a:p>
            <a:r>
              <a:rPr lang="es-ES" dirty="0"/>
              <a:t>Test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forced</a:t>
            </a:r>
            <a:r>
              <a:rPr lang="es-ES" dirty="0"/>
              <a:t> Lorenz </a:t>
            </a:r>
            <a:r>
              <a:rPr lang="es-ES" dirty="0" err="1" smtClean="0"/>
              <a:t>model</a:t>
            </a:r>
            <a:r>
              <a:rPr lang="es-ES" dirty="0" smtClean="0"/>
              <a:t>: </a:t>
            </a:r>
            <a:r>
              <a:rPr lang="es-ES_tradnl" dirty="0" err="1"/>
              <a:t>accuracy</a:t>
            </a:r>
            <a:r>
              <a:rPr lang="es-ES_tradnl" dirty="0"/>
              <a:t> </a:t>
            </a:r>
            <a:r>
              <a:rPr lang="es-ES_tradnl" dirty="0" smtClean="0"/>
              <a:t>of </a:t>
            </a:r>
            <a:r>
              <a:rPr lang="es-ES_tradnl" dirty="0" err="1" smtClean="0"/>
              <a:t>approximation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6126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8100368" cy="4787950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Hayley’s</a:t>
            </a:r>
            <a:r>
              <a:rPr lang="es-ES_tradnl" dirty="0" smtClean="0"/>
              <a:t> </a:t>
            </a:r>
            <a:r>
              <a:rPr lang="es-ES_tradnl" dirty="0" err="1" smtClean="0"/>
              <a:t>conclusion</a:t>
            </a:r>
            <a:r>
              <a:rPr lang="es-ES_tradnl" dirty="0" smtClean="0"/>
              <a:t>: </a:t>
            </a:r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process-based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1691680" y="2204935"/>
            <a:ext cx="5904656" cy="1368081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0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609600"/>
          </a:xfrm>
        </p:spPr>
        <p:txBody>
          <a:bodyPr/>
          <a:lstStyle/>
          <a:p>
            <a:r>
              <a:rPr lang="es-ES" dirty="0"/>
              <a:t>Test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forced</a:t>
            </a:r>
            <a:r>
              <a:rPr lang="es-ES" dirty="0"/>
              <a:t> Lorenz </a:t>
            </a:r>
            <a:r>
              <a:rPr lang="es-ES" dirty="0" err="1" smtClean="0"/>
              <a:t>model</a:t>
            </a:r>
            <a:r>
              <a:rPr lang="es-ES" dirty="0" smtClean="0"/>
              <a:t>: </a:t>
            </a:r>
            <a:r>
              <a:rPr lang="es-ES" dirty="0" err="1" smtClean="0"/>
              <a:t>parameter</a:t>
            </a:r>
            <a:r>
              <a:rPr lang="es-ES" dirty="0" smtClean="0"/>
              <a:t> </a:t>
            </a:r>
            <a:r>
              <a:rPr lang="es-ES" dirty="0" err="1" smtClean="0"/>
              <a:t>estimation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060848"/>
            <a:ext cx="5856188" cy="26204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144" y="2636912"/>
            <a:ext cx="1537272" cy="93610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23728" y="1588730"/>
            <a:ext cx="3906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smtClean="0"/>
              <a:t>Marginal </a:t>
            </a:r>
            <a:r>
              <a:rPr lang="es-ES_tradnl" sz="2000" dirty="0" err="1" smtClean="0"/>
              <a:t>likelihood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maximization</a:t>
            </a:r>
            <a:endParaRPr lang="es-ES_tradnl" sz="2000" dirty="0" smtClean="0"/>
          </a:p>
        </p:txBody>
      </p:sp>
      <p:sp>
        <p:nvSpPr>
          <p:cNvPr id="2" name="CuadroTexto 1"/>
          <p:cNvSpPr txBox="1"/>
          <p:nvPr/>
        </p:nvSpPr>
        <p:spPr>
          <a:xfrm>
            <a:off x="2108045" y="5373216"/>
            <a:ext cx="5128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Large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dependence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method</a:t>
            </a:r>
            <a:r>
              <a:rPr lang="es-ES_tradnl" sz="2000" dirty="0" smtClean="0"/>
              <a:t>/</a:t>
            </a:r>
            <a:r>
              <a:rPr lang="es-ES_tradnl" sz="2000" dirty="0" err="1" smtClean="0"/>
              <a:t>assumptions</a:t>
            </a:r>
            <a:endParaRPr lang="es-ES_tradnl" sz="2000" dirty="0"/>
          </a:p>
        </p:txBody>
      </p:sp>
      <p:sp>
        <p:nvSpPr>
          <p:cNvPr id="3" name="Flecha derecha 2"/>
          <p:cNvSpPr/>
          <p:nvPr/>
        </p:nvSpPr>
        <p:spPr bwMode="auto">
          <a:xfrm>
            <a:off x="1187624" y="5301208"/>
            <a:ext cx="864096" cy="576064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123728" y="6165304"/>
            <a:ext cx="5482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May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</a:t>
            </a:r>
            <a:r>
              <a:rPr lang="es-ES_tradnl" sz="2000" dirty="0" err="1" smtClean="0"/>
              <a:t>till</a:t>
            </a:r>
            <a:r>
              <a:rPr lang="es-ES_tradnl" sz="2000" dirty="0" smtClean="0"/>
              <a:t> be </a:t>
            </a:r>
            <a:r>
              <a:rPr lang="es-ES_tradnl" sz="2000" dirty="0" err="1" smtClean="0"/>
              <a:t>useful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if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same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method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used</a:t>
            </a:r>
            <a:r>
              <a:rPr lang="es-ES_tradnl" sz="2000" dirty="0" smtClean="0"/>
              <a:t>.</a:t>
            </a:r>
            <a:endParaRPr lang="es-ES_tradnl" sz="2000" dirty="0"/>
          </a:p>
        </p:txBody>
      </p:sp>
      <p:sp>
        <p:nvSpPr>
          <p:cNvPr id="9" name="Flecha derecha 8"/>
          <p:cNvSpPr/>
          <p:nvPr/>
        </p:nvSpPr>
        <p:spPr bwMode="auto">
          <a:xfrm>
            <a:off x="1187624" y="6093296"/>
            <a:ext cx="864096" cy="576064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95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Summary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 </a:t>
            </a:r>
            <a:r>
              <a:rPr lang="es-ES_tradnl" dirty="0" err="1" smtClean="0"/>
              <a:t>appears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be a </a:t>
            </a:r>
            <a:r>
              <a:rPr lang="es-ES_tradnl" dirty="0" err="1" smtClean="0"/>
              <a:t>possible</a:t>
            </a:r>
            <a:r>
              <a:rPr lang="es-ES_tradnl" dirty="0" smtClean="0"/>
              <a:t> </a:t>
            </a:r>
            <a:r>
              <a:rPr lang="es-ES_tradnl" dirty="0" err="1" smtClean="0"/>
              <a:t>metric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evaluate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/>
              <a:t> </a:t>
            </a:r>
            <a:r>
              <a:rPr lang="es-ES_tradnl" dirty="0" err="1" smtClean="0"/>
              <a:t>ability</a:t>
            </a:r>
            <a:r>
              <a:rPr lang="es-ES_tradnl" dirty="0" smtClean="0"/>
              <a:t> of a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represent</a:t>
            </a:r>
            <a:r>
              <a:rPr lang="es-ES_tradnl" dirty="0" smtClean="0"/>
              <a:t> a </a:t>
            </a:r>
            <a:r>
              <a:rPr lang="es-ES_tradnl" dirty="0" err="1" smtClean="0"/>
              <a:t>given</a:t>
            </a:r>
            <a:r>
              <a:rPr lang="es-ES_tradnl" dirty="0" smtClean="0"/>
              <a:t> </a:t>
            </a:r>
            <a:r>
              <a:rPr lang="es-ES_tradnl" dirty="0" err="1" smtClean="0"/>
              <a:t>sequence</a:t>
            </a:r>
            <a:r>
              <a:rPr lang="es-ES_tradnl" dirty="0" smtClean="0"/>
              <a:t> of </a:t>
            </a:r>
            <a:r>
              <a:rPr lang="es-ES_tradnl" dirty="0" err="1" smtClean="0"/>
              <a:t>observations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smtClean="0"/>
              <a:t>Data </a:t>
            </a:r>
            <a:r>
              <a:rPr lang="es-ES_tradnl" dirty="0" err="1" smtClean="0"/>
              <a:t>Assimilation</a:t>
            </a:r>
            <a:r>
              <a:rPr lang="es-ES_tradnl" dirty="0" smtClean="0"/>
              <a:t> </a:t>
            </a:r>
            <a:r>
              <a:rPr lang="es-ES_tradnl" dirty="0" err="1" smtClean="0"/>
              <a:t>appears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be a </a:t>
            </a:r>
            <a:r>
              <a:rPr lang="es-ES_tradnl" dirty="0" err="1" smtClean="0"/>
              <a:t>reasonable</a:t>
            </a:r>
            <a:r>
              <a:rPr lang="es-ES_tradnl" dirty="0" smtClean="0"/>
              <a:t> </a:t>
            </a:r>
            <a:r>
              <a:rPr lang="es-ES_tradnl" dirty="0" err="1" smtClean="0"/>
              <a:t>solution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/>
              <a:t>compute </a:t>
            </a:r>
            <a:r>
              <a:rPr lang="es-ES_tradnl" dirty="0" smtClean="0"/>
              <a:t>marginal </a:t>
            </a:r>
            <a:r>
              <a:rPr lang="es-ES_tradnl" dirty="0" err="1" smtClean="0"/>
              <a:t>likelihood</a:t>
            </a:r>
            <a:r>
              <a:rPr lang="es-ES_tradnl" dirty="0" smtClean="0"/>
              <a:t>.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 smtClean="0"/>
              <a:t>Offers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advantage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synergize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existing</a:t>
            </a:r>
            <a:r>
              <a:rPr lang="es-ES_tradnl" dirty="0" smtClean="0"/>
              <a:t> </a:t>
            </a:r>
            <a:r>
              <a:rPr lang="es-ES_tradnl" dirty="0" err="1" smtClean="0"/>
              <a:t>infrastructure</a:t>
            </a:r>
            <a:r>
              <a:rPr lang="es-ES_tradnl" dirty="0" smtClean="0"/>
              <a:t> and </a:t>
            </a:r>
            <a:r>
              <a:rPr lang="es-ES_tradnl" dirty="0" err="1" smtClean="0"/>
              <a:t>expertise</a:t>
            </a:r>
            <a:r>
              <a:rPr lang="es-ES_tradnl" dirty="0" smtClean="0"/>
              <a:t>, </a:t>
            </a:r>
            <a:r>
              <a:rPr lang="es-ES_tradnl" dirty="0" err="1" smtClean="0"/>
              <a:t>especially</a:t>
            </a:r>
            <a:r>
              <a:rPr lang="es-ES_tradnl" dirty="0" smtClean="0"/>
              <a:t> </a:t>
            </a:r>
            <a:r>
              <a:rPr lang="es-ES_tradnl" dirty="0" err="1" smtClean="0"/>
              <a:t>regarding</a:t>
            </a:r>
            <a:r>
              <a:rPr lang="es-ES_tradnl" dirty="0" smtClean="0"/>
              <a:t> </a:t>
            </a:r>
            <a:r>
              <a:rPr lang="es-ES_tradnl" dirty="0" err="1" smtClean="0"/>
              <a:t>observational</a:t>
            </a:r>
            <a:r>
              <a:rPr lang="es-ES_tradnl" dirty="0" smtClean="0"/>
              <a:t> error.</a:t>
            </a:r>
          </a:p>
          <a:p>
            <a:endParaRPr lang="es-ES_tradnl" dirty="0"/>
          </a:p>
          <a:p>
            <a:pPr>
              <a:lnSpc>
                <a:spcPct val="90000"/>
              </a:lnSpc>
            </a:pP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:</a:t>
            </a:r>
          </a:p>
          <a:p>
            <a:pPr lvl="1">
              <a:lnSpc>
                <a:spcPct val="90000"/>
              </a:lnSpc>
            </a:pPr>
            <a:r>
              <a:rPr lang="fr-FR" dirty="0" err="1"/>
              <a:t>Experiments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(ICTP AGCM, WRF)</a:t>
            </a:r>
          </a:p>
          <a:p>
            <a:pPr lvl="1">
              <a:lnSpc>
                <a:spcPct val="90000"/>
              </a:lnSpc>
            </a:pPr>
            <a:r>
              <a:rPr lang="fr-FR" dirty="0" err="1"/>
              <a:t>Implementation</a:t>
            </a:r>
            <a:r>
              <a:rPr lang="fr-FR" dirty="0"/>
              <a:t> on real case </a:t>
            </a:r>
            <a:r>
              <a:rPr lang="fr-FR" dirty="0" err="1"/>
              <a:t>studies</a:t>
            </a:r>
            <a:r>
              <a:rPr lang="fr-FR" dirty="0"/>
              <a:t>.</a:t>
            </a:r>
          </a:p>
          <a:p>
            <a:pPr lvl="1">
              <a:lnSpc>
                <a:spcPct val="90000"/>
              </a:lnSpc>
            </a:pPr>
            <a:r>
              <a:rPr lang="fr-FR" dirty="0" err="1"/>
              <a:t>Theoretical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 err="1" smtClean="0"/>
              <a:t>practical</a:t>
            </a:r>
            <a:r>
              <a:rPr lang="fr-FR" dirty="0" smtClean="0"/>
              <a:t> challenges for </a:t>
            </a:r>
            <a:r>
              <a:rPr lang="fr-FR" dirty="0" err="1"/>
              <a:t>computing</a:t>
            </a:r>
            <a:r>
              <a:rPr lang="fr-FR" dirty="0"/>
              <a:t> the </a:t>
            </a:r>
            <a:r>
              <a:rPr lang="fr-FR" dirty="0" err="1" smtClean="0"/>
              <a:t>likelihood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determinant</a:t>
            </a:r>
            <a:r>
              <a:rPr lang="fr-FR" dirty="0" smtClean="0"/>
              <a:t>, </a:t>
            </a:r>
            <a:r>
              <a:rPr lang="fr-FR" dirty="0" err="1" smtClean="0"/>
              <a:t>localization</a:t>
            </a:r>
            <a:r>
              <a:rPr lang="fr-FR" dirty="0" smtClean="0"/>
              <a:t>, …)</a:t>
            </a:r>
            <a:endParaRPr lang="es-ES_tradnl" dirty="0"/>
          </a:p>
          <a:p>
            <a:pPr marL="0" indent="0">
              <a:buNone/>
            </a:pP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3992385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Rectangle 2"/>
          <p:cNvSpPr>
            <a:spLocks noChangeArrowheads="1"/>
          </p:cNvSpPr>
          <p:nvPr/>
        </p:nvSpPr>
        <p:spPr bwMode="auto">
          <a:xfrm>
            <a:off x="1233736" y="2132856"/>
            <a:ext cx="6781800" cy="685800"/>
          </a:xfrm>
          <a:prstGeom prst="rect">
            <a:avLst/>
          </a:prstGeom>
          <a:solidFill>
            <a:srgbClr val="00FFFF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_tradnl"/>
          </a:p>
        </p:txBody>
      </p:sp>
      <p:sp>
        <p:nvSpPr>
          <p:cNvPr id="12728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12728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6629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200" dirty="0" smtClean="0"/>
              <a:t>Data Assimilation</a:t>
            </a:r>
          </a:p>
          <a:p>
            <a:pPr>
              <a:lnSpc>
                <a:spcPct val="90000"/>
              </a:lnSpc>
            </a:pPr>
            <a:endParaRPr lang="fr-FR" sz="2200" dirty="0" smtClean="0"/>
          </a:p>
          <a:p>
            <a:pPr>
              <a:lnSpc>
                <a:spcPct val="90000"/>
              </a:lnSpc>
            </a:pPr>
            <a:endParaRPr lang="fr-FR" sz="2200" dirty="0"/>
          </a:p>
          <a:p>
            <a:pPr>
              <a:lnSpc>
                <a:spcPct val="90000"/>
              </a:lnSpc>
            </a:pPr>
            <a:r>
              <a:rPr lang="fr-FR" sz="2200" dirty="0" smtClean="0"/>
              <a:t>Rare </a:t>
            </a:r>
            <a:r>
              <a:rPr lang="fr-FR" sz="2200" dirty="0" err="1" smtClean="0"/>
              <a:t>event</a:t>
            </a:r>
            <a:r>
              <a:rPr lang="fr-FR" sz="2200" dirty="0" smtClean="0"/>
              <a:t> simulatio</a:t>
            </a:r>
            <a:r>
              <a:rPr lang="fr-FR" sz="2200" dirty="0"/>
              <a:t>n</a:t>
            </a:r>
            <a:endParaRPr lang="fr-FR" sz="2200" dirty="0" smtClean="0"/>
          </a:p>
          <a:p>
            <a:pPr marL="0" indent="0">
              <a:lnSpc>
                <a:spcPct val="90000"/>
              </a:lnSpc>
              <a:buNone/>
            </a:pPr>
            <a:endParaRPr lang="fr-FR" sz="2200" dirty="0" smtClean="0"/>
          </a:p>
          <a:p>
            <a:pPr marL="0" indent="0">
              <a:lnSpc>
                <a:spcPct val="90000"/>
              </a:lnSpc>
              <a:buNone/>
            </a:pPr>
            <a:endParaRPr lang="fr-FR" sz="2200" dirty="0" smtClean="0"/>
          </a:p>
          <a:p>
            <a:pPr>
              <a:lnSpc>
                <a:spcPct val="90000"/>
              </a:lnSpc>
            </a:pPr>
            <a:r>
              <a:rPr lang="fr-FR" sz="2200" dirty="0" smtClean="0"/>
              <a:t>Structural causal </a:t>
            </a:r>
            <a:r>
              <a:rPr lang="fr-FR" sz="2200" dirty="0" err="1"/>
              <a:t>theory</a:t>
            </a:r>
            <a:endParaRPr lang="fr-FR" sz="2200" dirty="0"/>
          </a:p>
          <a:p>
            <a:pPr marL="0" indent="0">
              <a:lnSpc>
                <a:spcPct val="90000"/>
              </a:lnSpc>
              <a:buNone/>
            </a:pPr>
            <a:endParaRPr lang="fr-FR" sz="2200" dirty="0"/>
          </a:p>
          <a:p>
            <a:pPr>
              <a:lnSpc>
                <a:spcPct val="90000"/>
              </a:lnSpc>
            </a:pPr>
            <a:endParaRPr lang="fr-FR" sz="2200" dirty="0"/>
          </a:p>
          <a:p>
            <a:pPr>
              <a:lnSpc>
                <a:spcPct val="90000"/>
              </a:lnSpc>
            </a:pPr>
            <a:r>
              <a:rPr lang="fr-FR" sz="2200" dirty="0"/>
              <a:t>Conclusion</a:t>
            </a:r>
          </a:p>
        </p:txBody>
      </p:sp>
      <p:sp>
        <p:nvSpPr>
          <p:cNvPr id="1272837" name="AutoShape 5"/>
          <p:cNvSpPr>
            <a:spLocks noChangeArrowheads="1"/>
          </p:cNvSpPr>
          <p:nvPr/>
        </p:nvSpPr>
        <p:spPr bwMode="auto">
          <a:xfrm>
            <a:off x="395536" y="2132856"/>
            <a:ext cx="609600" cy="609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33CCCC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810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609600"/>
          </a:xfrm>
        </p:spPr>
        <p:txBody>
          <a:bodyPr/>
          <a:lstStyle/>
          <a:p>
            <a:r>
              <a:rPr lang="es-ES_tradnl" dirty="0" err="1" smtClean="0"/>
              <a:t>Eric’s</a:t>
            </a:r>
            <a:r>
              <a:rPr lang="es-ES_tradnl" dirty="0" smtClean="0"/>
              <a:t> </a:t>
            </a:r>
            <a:r>
              <a:rPr lang="es-ES_tradnl" dirty="0" err="1" smtClean="0"/>
              <a:t>conclusion</a:t>
            </a:r>
            <a:r>
              <a:rPr lang="es-ES_tradnl" dirty="0" smtClean="0"/>
              <a:t>: </a:t>
            </a:r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simulations</a:t>
            </a:r>
            <a:r>
              <a:rPr lang="es-ES_tradnl" dirty="0" smtClean="0"/>
              <a:t> of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rare</a:t>
            </a:r>
            <a:r>
              <a:rPr lang="es-ES_tradnl" dirty="0"/>
              <a:t> </a:t>
            </a:r>
            <a:r>
              <a:rPr lang="es-ES_tradnl" dirty="0" err="1" smtClean="0"/>
              <a:t>events</a:t>
            </a:r>
            <a:r>
              <a:rPr lang="es-ES_tradnl" dirty="0" smtClean="0"/>
              <a:t> 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96" y="1484784"/>
            <a:ext cx="7596336" cy="4376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1208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28992" cy="609600"/>
          </a:xfrm>
        </p:spPr>
        <p:txBody>
          <a:bodyPr/>
          <a:lstStyle/>
          <a:p>
            <a:r>
              <a:rPr lang="es-ES_tradnl" dirty="0" err="1" smtClean="0"/>
              <a:t>Hume’s</a:t>
            </a:r>
            <a:r>
              <a:rPr lang="es-ES_tradnl" dirty="0" smtClean="0"/>
              <a:t> </a:t>
            </a:r>
            <a:r>
              <a:rPr lang="es-ES_tradnl" dirty="0" err="1"/>
              <a:t>conclusion</a:t>
            </a:r>
            <a:r>
              <a:rPr lang="es-ES_tradnl" dirty="0"/>
              <a:t>: </a:t>
            </a:r>
            <a:r>
              <a:rPr lang="es-ES_tradnl" dirty="0" err="1"/>
              <a:t>need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simulations</a:t>
            </a:r>
            <a:r>
              <a:rPr lang="es-ES_tradnl" dirty="0"/>
              <a:t> of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rare</a:t>
            </a:r>
            <a:r>
              <a:rPr lang="es-ES_tradnl" dirty="0"/>
              <a:t> </a:t>
            </a:r>
            <a:r>
              <a:rPr lang="es-ES_tradnl" dirty="0" err="1"/>
              <a:t>events</a:t>
            </a:r>
            <a:r>
              <a:rPr lang="es-ES_tradnl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5534744"/>
          </a:xfrm>
        </p:spPr>
        <p:txBody>
          <a:bodyPr/>
          <a:lstStyle/>
          <a:p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simulations</a:t>
            </a:r>
            <a:r>
              <a:rPr lang="es-ES_tradnl" dirty="0"/>
              <a:t> of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rare</a:t>
            </a:r>
            <a:r>
              <a:rPr lang="es-ES_tradnl" dirty="0"/>
              <a:t> </a:t>
            </a:r>
            <a:r>
              <a:rPr lang="es-ES_tradnl" dirty="0" err="1"/>
              <a:t>events</a:t>
            </a:r>
            <a:r>
              <a:rPr lang="es-ES_tradnl" dirty="0"/>
              <a:t> </a:t>
            </a:r>
            <a:r>
              <a:rPr lang="es-ES_tradnl" dirty="0" smtClean="0"/>
              <a:t>(</a:t>
            </a:r>
            <a:r>
              <a:rPr lang="fr-FR" i="1" dirty="0" smtClean="0"/>
              <a:t>«</a:t>
            </a:r>
            <a:r>
              <a:rPr lang="fr-FR" i="1" dirty="0"/>
              <a:t> A cause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something</a:t>
            </a:r>
            <a:r>
              <a:rPr lang="fr-FR" i="1" dirty="0"/>
              <a:t> </a:t>
            </a: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makes</a:t>
            </a:r>
            <a:r>
              <a:rPr lang="fr-FR" i="1" dirty="0"/>
              <a:t> a </a:t>
            </a:r>
            <a:r>
              <a:rPr lang="fr-FR" i="1" dirty="0" err="1"/>
              <a:t>difference</a:t>
            </a:r>
            <a:r>
              <a:rPr lang="fr-FR" i="1" dirty="0"/>
              <a:t> </a:t>
            </a:r>
            <a:r>
              <a:rPr lang="fr-FR" i="1" dirty="0" err="1"/>
              <a:t>from</a:t>
            </a:r>
            <a:r>
              <a:rPr lang="fr-FR" i="1" dirty="0"/>
              <a:t> </a:t>
            </a:r>
            <a:r>
              <a:rPr lang="fr-FR" i="1" dirty="0" err="1"/>
              <a:t>what</a:t>
            </a:r>
            <a:r>
              <a:rPr lang="fr-FR" i="1" dirty="0"/>
              <a:t> </a:t>
            </a:r>
            <a:r>
              <a:rPr lang="fr-FR" i="1" dirty="0" err="1"/>
              <a:t>would</a:t>
            </a:r>
            <a:r>
              <a:rPr lang="fr-FR" i="1" dirty="0"/>
              <a:t> have </a:t>
            </a:r>
            <a:r>
              <a:rPr lang="fr-FR" i="1" dirty="0" err="1"/>
              <a:t>happened</a:t>
            </a:r>
            <a:r>
              <a:rPr lang="fr-FR" i="1" dirty="0"/>
              <a:t> </a:t>
            </a:r>
            <a:r>
              <a:rPr lang="fr-FR" i="1" dirty="0" err="1"/>
              <a:t>without</a:t>
            </a:r>
            <a:r>
              <a:rPr lang="fr-FR" i="1" dirty="0"/>
              <a:t> </a:t>
            </a:r>
            <a:r>
              <a:rPr lang="fr-FR" i="1" dirty="0" err="1"/>
              <a:t>it</a:t>
            </a:r>
            <a:r>
              <a:rPr lang="fr-FR" i="1" dirty="0"/>
              <a:t>. </a:t>
            </a:r>
            <a:r>
              <a:rPr lang="fr-FR" i="1" dirty="0" smtClean="0"/>
              <a:t>»)</a:t>
            </a:r>
          </a:p>
          <a:p>
            <a:endParaRPr lang="fr-FR" i="1" dirty="0"/>
          </a:p>
          <a:p>
            <a:endParaRPr lang="fr-FR" i="1" dirty="0" smtClean="0"/>
          </a:p>
          <a:p>
            <a:endParaRPr lang="fr-FR" i="1" dirty="0"/>
          </a:p>
          <a:p>
            <a:endParaRPr lang="fr-FR" i="1" dirty="0" smtClean="0"/>
          </a:p>
          <a:p>
            <a:endParaRPr lang="fr-FR" i="1" dirty="0"/>
          </a:p>
          <a:p>
            <a:endParaRPr lang="fr-FR" i="1" dirty="0" smtClean="0"/>
          </a:p>
          <a:p>
            <a:endParaRPr lang="fr-FR" i="1" dirty="0"/>
          </a:p>
          <a:p>
            <a:endParaRPr lang="fr-FR" i="1" dirty="0" smtClean="0"/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r>
              <a:rPr lang="es-ES_tradnl" dirty="0" smtClean="0"/>
              <a:t>	</a:t>
            </a:r>
            <a:r>
              <a:rPr lang="es-ES_tradnl" dirty="0" err="1" smtClean="0"/>
              <a:t>Causally</a:t>
            </a:r>
            <a:r>
              <a:rPr lang="es-ES_tradnl" dirty="0" smtClean="0"/>
              <a:t> </a:t>
            </a:r>
            <a:r>
              <a:rPr lang="es-ES_tradnl" dirty="0" err="1" smtClean="0"/>
              <a:t>attributing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= </a:t>
            </a:r>
            <a:r>
              <a:rPr lang="es-ES_tradnl" dirty="0" err="1" smtClean="0"/>
              <a:t>comparing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of </a:t>
            </a:r>
            <a:r>
              <a:rPr lang="es-ES_tradnl" dirty="0" err="1" smtClean="0"/>
              <a:t>the</a:t>
            </a:r>
            <a:endParaRPr lang="es-ES_tradnl" dirty="0"/>
          </a:p>
          <a:p>
            <a:pPr marL="0" indent="0">
              <a:buNone/>
            </a:pPr>
            <a:r>
              <a:rPr lang="es-ES_tradnl" dirty="0" smtClean="0"/>
              <a:t>	</a:t>
            </a:r>
            <a:r>
              <a:rPr lang="es-ES_tradnl" dirty="0" err="1" smtClean="0"/>
              <a:t>event</a:t>
            </a:r>
            <a:r>
              <a:rPr lang="es-ES_tradnl" dirty="0" smtClean="0"/>
              <a:t> in a </a:t>
            </a:r>
            <a:r>
              <a:rPr lang="es-ES_tradnl" dirty="0"/>
              <a:t>factual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/>
              <a:t>and </a:t>
            </a:r>
            <a:r>
              <a:rPr lang="es-ES_tradnl" dirty="0" smtClean="0"/>
              <a:t>in a </a:t>
            </a:r>
            <a:r>
              <a:rPr lang="es-ES_tradnl" dirty="0" err="1"/>
              <a:t>counterfactual</a:t>
            </a:r>
            <a:r>
              <a:rPr lang="es-ES_tradnl" dirty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381000" y="2564904"/>
            <a:ext cx="6135216" cy="15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0"/>
              <a:buNone/>
            </a:pPr>
            <a:endParaRPr lang="fr-FR" i="1" dirty="0" smtClean="0"/>
          </a:p>
          <a:p>
            <a:pPr>
              <a:buFont typeface="Wingdings" charset="0"/>
              <a:buNone/>
            </a:pPr>
            <a:r>
              <a:rPr lang="fr-FR" i="1" dirty="0" smtClean="0"/>
              <a:t>	</a:t>
            </a:r>
            <a:endParaRPr lang="fr-FR" i="1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11370"/>
            <a:ext cx="2460774" cy="28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599877" y="1772816"/>
            <a:ext cx="13576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dirty="0" smtClean="0"/>
              <a:t>David Hume</a:t>
            </a:r>
            <a:endParaRPr lang="fr-FR" dirty="0"/>
          </a:p>
        </p:txBody>
      </p:sp>
      <p:sp>
        <p:nvSpPr>
          <p:cNvPr id="6" name="Flecha derecha 5"/>
          <p:cNvSpPr/>
          <p:nvPr/>
        </p:nvSpPr>
        <p:spPr bwMode="auto">
          <a:xfrm>
            <a:off x="179512" y="5301208"/>
            <a:ext cx="1008112" cy="720080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1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88640"/>
            <a:ext cx="8991600" cy="609600"/>
          </a:xfrm>
        </p:spPr>
        <p:txBody>
          <a:bodyPr/>
          <a:lstStyle/>
          <a:p>
            <a:r>
              <a:rPr lang="es-ES_tradnl" dirty="0" err="1" smtClean="0"/>
              <a:t>Attributing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: </a:t>
            </a:r>
            <a:r>
              <a:rPr lang="es-ES_tradnl" dirty="0" err="1"/>
              <a:t>need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simulations</a:t>
            </a:r>
            <a:r>
              <a:rPr lang="es-ES_tradnl" dirty="0"/>
              <a:t> of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rare</a:t>
            </a:r>
            <a:r>
              <a:rPr lang="es-ES_tradnl" dirty="0"/>
              <a:t> </a:t>
            </a:r>
            <a:r>
              <a:rPr lang="es-ES_tradnl" dirty="0" err="1"/>
              <a:t>events</a:t>
            </a:r>
            <a:r>
              <a:rPr lang="es-ES_tradnl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Causally</a:t>
            </a:r>
            <a:r>
              <a:rPr lang="es-ES_tradnl" dirty="0"/>
              <a:t> </a:t>
            </a:r>
            <a:r>
              <a:rPr lang="es-ES_tradnl" dirty="0" err="1"/>
              <a:t>attributing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event</a:t>
            </a:r>
            <a:r>
              <a:rPr lang="es-ES_tradnl" dirty="0"/>
              <a:t> = </a:t>
            </a:r>
            <a:r>
              <a:rPr lang="es-ES_tradnl" dirty="0" err="1"/>
              <a:t>comparing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probability</a:t>
            </a:r>
            <a:r>
              <a:rPr lang="es-ES_tradnl" dirty="0"/>
              <a:t> of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/>
              <a:t>in a factual </a:t>
            </a:r>
            <a:r>
              <a:rPr lang="es-ES_tradnl" dirty="0" err="1"/>
              <a:t>model</a:t>
            </a:r>
            <a:r>
              <a:rPr lang="es-ES_tradnl" dirty="0"/>
              <a:t> and in a </a:t>
            </a:r>
            <a:r>
              <a:rPr lang="es-ES_tradnl" dirty="0" err="1"/>
              <a:t>counterfactual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.</a:t>
            </a:r>
            <a:endParaRPr lang="es-ES_tradnl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685" y="2852936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685" y="4509120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544" y="3911919"/>
            <a:ext cx="815863" cy="3091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544" y="5517232"/>
            <a:ext cx="855841" cy="3025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49" y="4509120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349" y="2852936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487" y="2852936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4501" y="4509120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4" name="CuadroTexto 13"/>
          <p:cNvSpPr txBox="1"/>
          <p:nvPr/>
        </p:nvSpPr>
        <p:spPr>
          <a:xfrm>
            <a:off x="3423749" y="3450486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435464" y="4962654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133126" y="3372773"/>
            <a:ext cx="111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/>
              <a:t>w</a:t>
            </a:r>
            <a:r>
              <a:rPr lang="es-ES_tradnl" sz="1400" dirty="0" err="1" smtClean="0"/>
              <a:t>ind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speed</a:t>
            </a:r>
            <a:endParaRPr lang="es-ES_tradnl" sz="1400" dirty="0"/>
          </a:p>
        </p:txBody>
      </p:sp>
      <p:sp>
        <p:nvSpPr>
          <p:cNvPr id="17" name="CuadroTexto 16"/>
          <p:cNvSpPr txBox="1"/>
          <p:nvPr/>
        </p:nvSpPr>
        <p:spPr>
          <a:xfrm rot="16200000">
            <a:off x="141701" y="4956949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 smtClean="0"/>
              <a:t>prec</a:t>
            </a:r>
            <a:r>
              <a:rPr lang="es-ES_tradnl" sz="1400" dirty="0" smtClean="0"/>
              <a:t>. </a:t>
            </a:r>
            <a:r>
              <a:rPr lang="es-ES_tradnl" sz="1400" dirty="0" err="1" smtClean="0"/>
              <a:t>water</a:t>
            </a:r>
            <a:endParaRPr lang="es-ES_tradnl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34522" y="2575937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2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346774" y="2575937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3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030866" y="2575937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6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21" name="Cilindro 20"/>
          <p:cNvSpPr/>
          <p:nvPr/>
        </p:nvSpPr>
        <p:spPr bwMode="auto">
          <a:xfrm>
            <a:off x="7092280" y="3284984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378357" y="2636912"/>
            <a:ext cx="8572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Factual </a:t>
            </a:r>
          </a:p>
          <a:p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3" name="Cilindro 22"/>
          <p:cNvSpPr/>
          <p:nvPr/>
        </p:nvSpPr>
        <p:spPr bwMode="auto">
          <a:xfrm>
            <a:off x="7092280" y="5157192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067029" y="4509120"/>
            <a:ext cx="15374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Counterfactual</a:t>
            </a:r>
            <a:endParaRPr lang="es-ES_tradnl" dirty="0"/>
          </a:p>
          <a:p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Cerrar llave 3"/>
          <p:cNvSpPr/>
          <p:nvPr/>
        </p:nvSpPr>
        <p:spPr bwMode="auto">
          <a:xfrm>
            <a:off x="5122813" y="2492896"/>
            <a:ext cx="504056" cy="3528392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5" name="Flecha arriba y abajo 24"/>
          <p:cNvSpPr/>
          <p:nvPr/>
        </p:nvSpPr>
        <p:spPr bwMode="auto">
          <a:xfrm rot="16200000">
            <a:off x="5914901" y="3861048"/>
            <a:ext cx="432048" cy="864096"/>
          </a:xfrm>
          <a:prstGeom prst="upDown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6" name="Cerrar llave 25"/>
          <p:cNvSpPr/>
          <p:nvPr/>
        </p:nvSpPr>
        <p:spPr bwMode="auto">
          <a:xfrm rot="10800000">
            <a:off x="6634982" y="2492896"/>
            <a:ext cx="504056" cy="3528392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63688" y="2082334"/>
            <a:ext cx="241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Winter </a:t>
            </a:r>
            <a:r>
              <a:rPr lang="es-ES_tradnl" dirty="0" err="1" smtClean="0"/>
              <a:t>storm</a:t>
            </a:r>
            <a:r>
              <a:rPr lang="es-ES_tradnl" dirty="0" smtClean="0"/>
              <a:t>, </a:t>
            </a:r>
            <a:r>
              <a:rPr lang="es-ES_tradnl" dirty="0" err="1" smtClean="0"/>
              <a:t>Dec</a:t>
            </a:r>
            <a:r>
              <a:rPr lang="es-ES_tradnl" dirty="0" smtClean="0"/>
              <a:t>. 2015</a:t>
            </a:r>
            <a:endParaRPr lang="es-ES_tradnl" dirty="0"/>
          </a:p>
        </p:txBody>
      </p:sp>
      <p:sp>
        <p:nvSpPr>
          <p:cNvPr id="27" name="CuadroTexto 26"/>
          <p:cNvSpPr txBox="1"/>
          <p:nvPr/>
        </p:nvSpPr>
        <p:spPr>
          <a:xfrm>
            <a:off x="6012160" y="3140968"/>
            <a:ext cx="431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p</a:t>
            </a:r>
            <a:r>
              <a:rPr lang="es-ES_tradnl" sz="2000" baseline="-25000" dirty="0"/>
              <a:t>1</a:t>
            </a:r>
            <a:endParaRPr lang="es-ES_tradnl" sz="20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6012160" y="5261138"/>
            <a:ext cx="431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p</a:t>
            </a:r>
            <a:r>
              <a:rPr lang="es-ES_tradnl" sz="2000" baseline="-25000" dirty="0" smtClean="0"/>
              <a:t>0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059898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Attributing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event</a:t>
            </a:r>
            <a:r>
              <a:rPr lang="es-ES_tradnl" dirty="0"/>
              <a:t>: </a:t>
            </a:r>
            <a:r>
              <a:rPr lang="es-ES_tradnl" dirty="0" err="1"/>
              <a:t>need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simulations</a:t>
            </a:r>
            <a:r>
              <a:rPr lang="es-ES_tradnl" dirty="0"/>
              <a:t> of </a:t>
            </a:r>
            <a:r>
              <a:rPr lang="es-ES_tradnl" dirty="0" err="1"/>
              <a:t>very</a:t>
            </a:r>
            <a:r>
              <a:rPr lang="es-ES_tradnl" dirty="0"/>
              <a:t> </a:t>
            </a:r>
            <a:r>
              <a:rPr lang="es-ES_tradnl" dirty="0" err="1"/>
              <a:t>rare</a:t>
            </a:r>
            <a:r>
              <a:rPr lang="es-ES_tradnl" dirty="0"/>
              <a:t> </a:t>
            </a:r>
            <a:r>
              <a:rPr lang="es-ES_tradnl" dirty="0" err="1"/>
              <a:t>events</a:t>
            </a:r>
            <a:r>
              <a:rPr lang="es-ES_tradnl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64" y="1124744"/>
            <a:ext cx="6778448" cy="5367424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 bwMode="auto">
          <a:xfrm flipV="1">
            <a:off x="957536" y="3501008"/>
            <a:ext cx="5760640" cy="72008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>
            <a:off x="7438256" y="3212976"/>
            <a:ext cx="13822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i="1" dirty="0"/>
              <a:t>p</a:t>
            </a:r>
            <a:r>
              <a:rPr lang="es-ES_tradnl" sz="2000" i="1" baseline="-25000" dirty="0"/>
              <a:t>1</a:t>
            </a:r>
            <a:r>
              <a:rPr lang="es-ES_tradnl" sz="2000" baseline="-25000" dirty="0"/>
              <a:t> </a:t>
            </a:r>
            <a:r>
              <a:rPr lang="es-ES_tradnl" sz="2000" dirty="0"/>
              <a:t>= 1</a:t>
            </a:r>
            <a:r>
              <a:rPr lang="es-ES_tradnl" sz="2000" dirty="0" smtClean="0"/>
              <a:t>/83</a:t>
            </a:r>
            <a:endParaRPr lang="es-ES_tradnl" sz="2000" dirty="0"/>
          </a:p>
          <a:p>
            <a:pPr algn="l"/>
            <a:r>
              <a:rPr lang="es-ES_tradnl" sz="2000" i="1" dirty="0" smtClean="0"/>
              <a:t>p</a:t>
            </a:r>
            <a:r>
              <a:rPr lang="es-ES_tradnl" sz="2000" i="1" baseline="-25000" dirty="0" smtClean="0"/>
              <a:t>0</a:t>
            </a:r>
            <a:r>
              <a:rPr lang="es-ES_tradnl" sz="2000" baseline="-25000" dirty="0" smtClean="0"/>
              <a:t> </a:t>
            </a:r>
            <a:r>
              <a:rPr lang="es-ES_tradnl" sz="2000" dirty="0"/>
              <a:t>= 1</a:t>
            </a:r>
            <a:r>
              <a:rPr lang="es-ES_tradnl" sz="2000" dirty="0" smtClean="0"/>
              <a:t>/100</a:t>
            </a:r>
            <a:endParaRPr lang="es-ES_tradnl" sz="2000" dirty="0"/>
          </a:p>
          <a:p>
            <a:pPr algn="l"/>
            <a:endParaRPr lang="es-ES_tradnl" sz="2000" dirty="0"/>
          </a:p>
        </p:txBody>
      </p:sp>
      <p:cxnSp>
        <p:nvCxnSpPr>
          <p:cNvPr id="10" name="Conector recto 9"/>
          <p:cNvCxnSpPr/>
          <p:nvPr/>
        </p:nvCxnSpPr>
        <p:spPr bwMode="auto">
          <a:xfrm>
            <a:off x="3909864" y="1484784"/>
            <a:ext cx="0" cy="4536504"/>
          </a:xfrm>
          <a:prstGeom prst="line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Flecha derecha 11"/>
          <p:cNvSpPr/>
          <p:nvPr/>
        </p:nvSpPr>
        <p:spPr bwMode="auto">
          <a:xfrm>
            <a:off x="6790184" y="3356992"/>
            <a:ext cx="504056" cy="576064"/>
          </a:xfrm>
          <a:prstGeom prst="rightArrow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76" y="1700808"/>
            <a:ext cx="2089386" cy="165618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 bwMode="auto">
          <a:xfrm>
            <a:off x="1965648" y="2132856"/>
            <a:ext cx="720080" cy="64807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6" name="Conector recto de flecha 15"/>
          <p:cNvCxnSpPr>
            <a:stCxn id="14" idx="2"/>
          </p:cNvCxnSpPr>
          <p:nvPr/>
        </p:nvCxnSpPr>
        <p:spPr bwMode="auto">
          <a:xfrm>
            <a:off x="2325688" y="2780928"/>
            <a:ext cx="0" cy="1656184"/>
          </a:xfrm>
          <a:prstGeom prst="straightConnector1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5519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Evaluating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of </a:t>
            </a:r>
            <a:r>
              <a:rPr lang="es-ES_tradnl" dirty="0"/>
              <a:t>a </a:t>
            </a:r>
            <a:r>
              <a:rPr lang="es-ES_tradnl" dirty="0" err="1" smtClean="0"/>
              <a:t>rare</a:t>
            </a:r>
            <a:r>
              <a:rPr lang="es-ES_tradnl" dirty="0" smtClean="0"/>
              <a:t> </a:t>
            </a:r>
            <a:r>
              <a:rPr lang="es-ES_tradnl" dirty="0" err="1" smtClean="0"/>
              <a:t>climate</a:t>
            </a:r>
            <a:r>
              <a:rPr lang="es-ES_tradnl" dirty="0" smtClean="0"/>
              <a:t> </a:t>
            </a:r>
            <a:r>
              <a:rPr lang="es-ES_tradnl" dirty="0" err="1"/>
              <a:t>or</a:t>
            </a:r>
            <a:r>
              <a:rPr lang="es-ES_tradnl" dirty="0"/>
              <a:t> </a:t>
            </a:r>
            <a:r>
              <a:rPr lang="es-ES_tradnl" dirty="0" err="1"/>
              <a:t>weather</a:t>
            </a:r>
            <a:r>
              <a:rPr lang="es-ES_tradnl" dirty="0"/>
              <a:t>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2348880"/>
            <a:ext cx="8534400" cy="3442320"/>
          </a:xfrm>
        </p:spPr>
        <p:txBody>
          <a:bodyPr/>
          <a:lstStyle/>
          <a:p>
            <a:pPr marL="0" indent="0">
              <a:buNone/>
            </a:pPr>
            <a:r>
              <a:rPr lang="es-ES_tradnl" b="1" u="sng" dirty="0" err="1" smtClean="0"/>
              <a:t>Questions</a:t>
            </a:r>
            <a:r>
              <a:rPr lang="es-ES_tradnl" b="1" u="sng" dirty="0" smtClean="0"/>
              <a:t>:</a:t>
            </a:r>
          </a:p>
          <a:p>
            <a:r>
              <a:rPr lang="es-ES_tradnl" dirty="0" err="1" smtClean="0"/>
              <a:t>What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of </a:t>
            </a:r>
            <a:r>
              <a:rPr lang="es-ES_tradnl" dirty="0" err="1" smtClean="0"/>
              <a:t>occurrence</a:t>
            </a:r>
            <a:r>
              <a:rPr lang="es-ES_tradnl" dirty="0" smtClean="0"/>
              <a:t> of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i="1" dirty="0" smtClean="0"/>
              <a:t>E</a:t>
            </a:r>
            <a:r>
              <a:rPr lang="es-ES_tradnl" dirty="0" smtClean="0"/>
              <a:t>?</a:t>
            </a:r>
          </a:p>
          <a:p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</a:t>
            </a:r>
            <a:r>
              <a:rPr lang="es-ES_tradnl" dirty="0" err="1" smtClean="0"/>
              <a:t>changing</a:t>
            </a:r>
            <a:r>
              <a:rPr lang="es-ES_tradnl" dirty="0" smtClean="0"/>
              <a:t>?</a:t>
            </a:r>
          </a:p>
          <a:p>
            <a:endParaRPr lang="es-ES_tradnl" dirty="0"/>
          </a:p>
          <a:p>
            <a:pPr marL="0" indent="0">
              <a:buNone/>
            </a:pPr>
            <a:r>
              <a:rPr lang="es-ES_tradnl" b="1" u="sng" dirty="0" err="1" smtClean="0"/>
              <a:t>Approaches</a:t>
            </a:r>
            <a:r>
              <a:rPr lang="es-ES_tradnl" b="1" u="sng" dirty="0" smtClean="0"/>
              <a:t>:</a:t>
            </a:r>
          </a:p>
          <a:p>
            <a:r>
              <a:rPr lang="es-ES_tradnl" dirty="0" err="1" smtClean="0"/>
              <a:t>Past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Numerical</a:t>
            </a:r>
            <a:r>
              <a:rPr lang="es-ES_tradnl" dirty="0" smtClean="0"/>
              <a:t> </a:t>
            </a:r>
            <a:r>
              <a:rPr lang="es-ES_tradnl" dirty="0" err="1" smtClean="0"/>
              <a:t>simulations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pPr marL="0" indent="0">
              <a:buNone/>
            </a:pPr>
            <a:r>
              <a:rPr lang="es-ES_tradnl" dirty="0" smtClean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322476"/>
            <a:ext cx="2458102" cy="45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Inference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past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1052736"/>
            <a:ext cx="8534400" cy="5544616"/>
          </a:xfrm>
        </p:spPr>
        <p:txBody>
          <a:bodyPr/>
          <a:lstStyle/>
          <a:p>
            <a:r>
              <a:rPr lang="es-ES_tradnl" dirty="0" err="1" smtClean="0"/>
              <a:t>Fitting</a:t>
            </a:r>
            <a:r>
              <a:rPr lang="es-ES_tradnl" dirty="0" smtClean="0"/>
              <a:t> a </a:t>
            </a:r>
            <a:r>
              <a:rPr lang="es-ES_tradnl" dirty="0" err="1" smtClean="0"/>
              <a:t>statistical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underlying</a:t>
            </a:r>
            <a:r>
              <a:rPr lang="es-ES_tradnl" dirty="0" smtClean="0"/>
              <a:t> time series (</a:t>
            </a:r>
            <a:r>
              <a:rPr lang="es-ES_tradnl" dirty="0" smtClean="0">
                <a:latin typeface="Symbol" charset="2"/>
                <a:cs typeface="Symbol" charset="2"/>
              </a:rPr>
              <a:t>j</a:t>
            </a:r>
            <a:r>
              <a:rPr lang="es-ES_tradnl" dirty="0"/>
              <a:t>(</a:t>
            </a:r>
            <a:r>
              <a:rPr lang="es-ES_tradnl" b="1" i="1" dirty="0" err="1" smtClean="0"/>
              <a:t>y</a:t>
            </a:r>
            <a:r>
              <a:rPr lang="es-ES_tradnl" b="1" i="1" baseline="-25000" dirty="0" err="1" smtClean="0"/>
              <a:t>t</a:t>
            </a:r>
            <a:r>
              <a:rPr lang="es-ES_tradnl" dirty="0" smtClean="0"/>
              <a:t>))</a:t>
            </a:r>
            <a:r>
              <a:rPr lang="es-ES_tradnl" baseline="-25000" dirty="0" smtClean="0"/>
              <a:t>t=1,..,T</a:t>
            </a:r>
            <a:endParaRPr lang="es-ES_tradnl" dirty="0"/>
          </a:p>
          <a:p>
            <a:pPr lvl="1"/>
            <a:r>
              <a:rPr lang="es-ES_tradnl" dirty="0" err="1" smtClean="0"/>
              <a:t>stationary</a:t>
            </a:r>
            <a:endParaRPr lang="es-ES_tradnl" dirty="0" smtClean="0"/>
          </a:p>
          <a:p>
            <a:pPr lvl="1"/>
            <a:r>
              <a:rPr lang="es-ES_tradnl" dirty="0"/>
              <a:t>n</a:t>
            </a:r>
            <a:r>
              <a:rPr lang="es-ES_tradnl" dirty="0" smtClean="0"/>
              <a:t>on </a:t>
            </a:r>
            <a:r>
              <a:rPr lang="es-ES_tradnl" dirty="0" err="1" smtClean="0"/>
              <a:t>stationary</a:t>
            </a:r>
            <a:r>
              <a:rPr lang="es-ES_tradnl" dirty="0"/>
              <a:t> </a:t>
            </a:r>
            <a:r>
              <a:rPr lang="es-ES_tradnl" dirty="0" smtClean="0"/>
              <a:t>(</a:t>
            </a:r>
            <a:r>
              <a:rPr lang="es-ES_tradnl" dirty="0" err="1" smtClean="0"/>
              <a:t>e.g</a:t>
            </a:r>
            <a:r>
              <a:rPr lang="es-ES_tradnl" dirty="0" smtClean="0"/>
              <a:t>. </a:t>
            </a:r>
            <a:r>
              <a:rPr lang="es-ES_tradnl" dirty="0"/>
              <a:t>l</a:t>
            </a:r>
            <a:r>
              <a:rPr lang="es-ES_tradnl" dirty="0" smtClean="0"/>
              <a:t>inear </a:t>
            </a:r>
            <a:r>
              <a:rPr lang="es-ES_tradnl" dirty="0" err="1" smtClean="0"/>
              <a:t>trend</a:t>
            </a:r>
            <a:r>
              <a:rPr lang="es-ES_tradnl" dirty="0" smtClean="0"/>
              <a:t>, </a:t>
            </a:r>
            <a:r>
              <a:rPr lang="es-ES_tradnl" dirty="0" err="1" smtClean="0"/>
              <a:t>nonlinear</a:t>
            </a:r>
            <a:r>
              <a:rPr lang="es-ES_tradnl" dirty="0" smtClean="0"/>
              <a:t> </a:t>
            </a:r>
            <a:r>
              <a:rPr lang="es-ES_tradnl" dirty="0" err="1" smtClean="0"/>
              <a:t>trend</a:t>
            </a:r>
            <a:r>
              <a:rPr lang="es-ES_tradnl" dirty="0" smtClean="0"/>
              <a:t>, </a:t>
            </a:r>
            <a:r>
              <a:rPr lang="es-ES_tradnl" dirty="0" err="1" smtClean="0"/>
              <a:t>change-point</a:t>
            </a:r>
            <a:r>
              <a:rPr lang="es-ES_tradnl" dirty="0" smtClean="0"/>
              <a:t>,…)</a:t>
            </a:r>
          </a:p>
          <a:p>
            <a:r>
              <a:rPr lang="es-ES_tradnl" dirty="0" err="1" smtClean="0"/>
              <a:t>Comparing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fit</a:t>
            </a:r>
            <a:r>
              <a:rPr lang="es-ES_tradnl" dirty="0"/>
              <a:t> </a:t>
            </a:r>
            <a:r>
              <a:rPr lang="es-ES_tradnl" dirty="0" smtClean="0"/>
              <a:t>and </a:t>
            </a:r>
            <a:r>
              <a:rPr lang="es-ES_tradnl" dirty="0" err="1" smtClean="0"/>
              <a:t>conclude</a:t>
            </a:r>
            <a:r>
              <a:rPr lang="es-ES_tradnl" dirty="0"/>
              <a:t> </a:t>
            </a:r>
            <a:r>
              <a:rPr lang="es-ES_tradnl" dirty="0" err="1" smtClean="0"/>
              <a:t>w.r.t</a:t>
            </a:r>
            <a:r>
              <a:rPr lang="es-ES_tradnl" dirty="0" smtClean="0"/>
              <a:t>. </a:t>
            </a:r>
            <a:r>
              <a:rPr lang="es-ES_tradnl" dirty="0" err="1"/>
              <a:t>s</a:t>
            </a:r>
            <a:r>
              <a:rPr lang="es-ES_tradnl" dirty="0" err="1" smtClean="0"/>
              <a:t>tationarity</a:t>
            </a:r>
            <a:r>
              <a:rPr lang="es-ES_tradnl" dirty="0" smtClean="0"/>
              <a:t>/non </a:t>
            </a:r>
            <a:r>
              <a:rPr lang="es-ES_tradnl" dirty="0" err="1" smtClean="0"/>
              <a:t>stationarity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Inferring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desired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at </a:t>
            </a:r>
            <a:r>
              <a:rPr lang="es-ES_tradnl" dirty="0" err="1" smtClean="0"/>
              <a:t>present</a:t>
            </a:r>
            <a:r>
              <a:rPr lang="es-ES_tradnl" dirty="0" smtClean="0"/>
              <a:t> time.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92" y="3284984"/>
            <a:ext cx="6352812" cy="3240360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 bwMode="auto">
          <a:xfrm flipV="1">
            <a:off x="1587924" y="4293096"/>
            <a:ext cx="5832648" cy="72008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CuadroTexto 12"/>
          <p:cNvSpPr txBox="1"/>
          <p:nvPr/>
        </p:nvSpPr>
        <p:spPr>
          <a:xfrm rot="16200000">
            <a:off x="921008" y="4585038"/>
            <a:ext cx="5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>
                <a:latin typeface="Symbol" charset="2"/>
                <a:cs typeface="Symbol" charset="2"/>
              </a:rPr>
              <a:t>j</a:t>
            </a:r>
            <a:r>
              <a:rPr lang="es-ES_tradnl" sz="1800" dirty="0" smtClean="0"/>
              <a:t>(</a:t>
            </a:r>
            <a:r>
              <a:rPr lang="es-ES_tradnl" sz="1800" b="1" i="1" dirty="0" smtClean="0"/>
              <a:t>y</a:t>
            </a:r>
            <a:r>
              <a:rPr lang="es-ES_tradnl" sz="1800" dirty="0" smtClean="0"/>
              <a:t>)</a:t>
            </a:r>
            <a:endParaRPr lang="es-ES_tradnl" sz="18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438664" y="6453336"/>
            <a:ext cx="347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i="1" dirty="0" smtClean="0"/>
              <a:t>t</a:t>
            </a:r>
            <a:endParaRPr lang="es-ES_tradnl" i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496508" y="4098558"/>
            <a:ext cx="125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</a:t>
            </a:r>
            <a:r>
              <a:rPr lang="es-ES_tradnl" dirty="0" err="1" smtClean="0"/>
              <a:t>hreshold</a:t>
            </a:r>
            <a:r>
              <a:rPr lang="es-ES_tradnl" dirty="0" smtClean="0"/>
              <a:t> </a:t>
            </a:r>
            <a:r>
              <a:rPr lang="es-ES_tradnl" i="1" dirty="0" smtClean="0"/>
              <a:t>u</a:t>
            </a:r>
            <a:endParaRPr lang="es-ES_tradnl" i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3116008" y="2924944"/>
            <a:ext cx="23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u="sng" dirty="0" err="1" smtClean="0">
                <a:solidFill>
                  <a:srgbClr val="292929"/>
                </a:solidFill>
              </a:rPr>
              <a:t>Observed</a:t>
            </a:r>
            <a:r>
              <a:rPr lang="es-ES_tradnl" sz="1800" u="sng" dirty="0" smtClean="0">
                <a:solidFill>
                  <a:srgbClr val="292929"/>
                </a:solidFill>
              </a:rPr>
              <a:t> time series</a:t>
            </a:r>
            <a:endParaRPr lang="es-ES_tradnl" sz="1800" u="sng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Inference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past</a:t>
            </a:r>
            <a:r>
              <a:rPr lang="es-ES_tradnl" dirty="0" smtClean="0"/>
              <a:t> </a:t>
            </a:r>
            <a:r>
              <a:rPr lang="es-ES_tradnl" dirty="0" err="1" smtClean="0"/>
              <a:t>observations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1052736"/>
            <a:ext cx="8223448" cy="5544616"/>
          </a:xfrm>
        </p:spPr>
        <p:txBody>
          <a:bodyPr/>
          <a:lstStyle/>
          <a:p>
            <a:r>
              <a:rPr lang="es-ES_tradnl" dirty="0" err="1" smtClean="0"/>
              <a:t>Fitting</a:t>
            </a:r>
            <a:r>
              <a:rPr lang="es-ES_tradnl" dirty="0" smtClean="0"/>
              <a:t> a </a:t>
            </a:r>
            <a:r>
              <a:rPr lang="es-ES_tradnl" dirty="0" err="1" smtClean="0"/>
              <a:t>statistical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underlying</a:t>
            </a:r>
            <a:r>
              <a:rPr lang="es-ES_tradnl" dirty="0" smtClean="0"/>
              <a:t> time series (</a:t>
            </a:r>
            <a:r>
              <a:rPr lang="es-ES_tradnl" dirty="0" smtClean="0">
                <a:latin typeface="Symbol" charset="2"/>
                <a:cs typeface="Symbol" charset="2"/>
              </a:rPr>
              <a:t>j</a:t>
            </a:r>
            <a:r>
              <a:rPr lang="es-ES_tradnl" dirty="0"/>
              <a:t>(</a:t>
            </a:r>
            <a:r>
              <a:rPr lang="es-ES_tradnl" b="1" i="1" dirty="0" err="1" smtClean="0"/>
              <a:t>y</a:t>
            </a:r>
            <a:r>
              <a:rPr lang="es-ES_tradnl" b="1" i="1" baseline="-25000" dirty="0" err="1" smtClean="0"/>
              <a:t>t</a:t>
            </a:r>
            <a:r>
              <a:rPr lang="es-ES_tradnl" dirty="0" smtClean="0"/>
              <a:t>))</a:t>
            </a:r>
            <a:r>
              <a:rPr lang="es-ES_tradnl" baseline="-25000" dirty="0" smtClean="0"/>
              <a:t>t=1,..,T</a:t>
            </a:r>
            <a:endParaRPr lang="es-ES_tradnl" dirty="0"/>
          </a:p>
          <a:p>
            <a:pPr lvl="1"/>
            <a:r>
              <a:rPr lang="es-ES_tradnl" dirty="0" err="1" smtClean="0"/>
              <a:t>stationary</a:t>
            </a:r>
            <a:endParaRPr lang="es-ES_tradnl" dirty="0" smtClean="0"/>
          </a:p>
          <a:p>
            <a:pPr lvl="1"/>
            <a:r>
              <a:rPr lang="es-ES_tradnl" dirty="0"/>
              <a:t>n</a:t>
            </a:r>
            <a:r>
              <a:rPr lang="es-ES_tradnl" dirty="0" smtClean="0"/>
              <a:t>on </a:t>
            </a:r>
            <a:r>
              <a:rPr lang="es-ES_tradnl" dirty="0" err="1" smtClean="0"/>
              <a:t>stationary</a:t>
            </a:r>
            <a:r>
              <a:rPr lang="es-ES_tradnl" dirty="0"/>
              <a:t> </a:t>
            </a:r>
            <a:r>
              <a:rPr lang="es-ES_tradnl" dirty="0" smtClean="0"/>
              <a:t>(</a:t>
            </a:r>
            <a:r>
              <a:rPr lang="es-ES_tradnl" dirty="0" err="1" smtClean="0"/>
              <a:t>e.g</a:t>
            </a:r>
            <a:r>
              <a:rPr lang="es-ES_tradnl" dirty="0" smtClean="0"/>
              <a:t>. </a:t>
            </a:r>
            <a:r>
              <a:rPr lang="es-ES_tradnl" dirty="0"/>
              <a:t>l</a:t>
            </a:r>
            <a:r>
              <a:rPr lang="es-ES_tradnl" dirty="0" smtClean="0"/>
              <a:t>inear </a:t>
            </a:r>
            <a:r>
              <a:rPr lang="es-ES_tradnl" dirty="0" err="1" smtClean="0"/>
              <a:t>trend</a:t>
            </a:r>
            <a:r>
              <a:rPr lang="es-ES_tradnl" dirty="0" smtClean="0"/>
              <a:t>, </a:t>
            </a:r>
            <a:r>
              <a:rPr lang="es-ES_tradnl" dirty="0" err="1" smtClean="0"/>
              <a:t>nonlinear</a:t>
            </a:r>
            <a:r>
              <a:rPr lang="es-ES_tradnl" dirty="0" smtClean="0"/>
              <a:t> </a:t>
            </a:r>
            <a:r>
              <a:rPr lang="es-ES_tradnl" dirty="0" err="1" smtClean="0"/>
              <a:t>trend</a:t>
            </a:r>
            <a:r>
              <a:rPr lang="es-ES_tradnl" dirty="0" smtClean="0"/>
              <a:t>, </a:t>
            </a:r>
            <a:r>
              <a:rPr lang="es-ES_tradnl" dirty="0" err="1" smtClean="0"/>
              <a:t>change-point</a:t>
            </a:r>
            <a:r>
              <a:rPr lang="es-ES_tradnl" dirty="0" smtClean="0"/>
              <a:t>,…)</a:t>
            </a:r>
          </a:p>
          <a:p>
            <a:r>
              <a:rPr lang="es-ES_tradnl" dirty="0" err="1" smtClean="0"/>
              <a:t>Comparing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fit</a:t>
            </a:r>
            <a:r>
              <a:rPr lang="es-ES_tradnl" dirty="0"/>
              <a:t> </a:t>
            </a:r>
            <a:r>
              <a:rPr lang="es-ES_tradnl" dirty="0" smtClean="0"/>
              <a:t>and </a:t>
            </a:r>
            <a:r>
              <a:rPr lang="es-ES_tradnl" dirty="0" err="1" smtClean="0"/>
              <a:t>conclude</a:t>
            </a:r>
            <a:r>
              <a:rPr lang="es-ES_tradnl" dirty="0"/>
              <a:t> </a:t>
            </a:r>
            <a:r>
              <a:rPr lang="es-ES_tradnl" dirty="0" err="1" smtClean="0"/>
              <a:t>w.r.t</a:t>
            </a:r>
            <a:r>
              <a:rPr lang="es-ES_tradnl" dirty="0" smtClean="0"/>
              <a:t>. </a:t>
            </a:r>
            <a:r>
              <a:rPr lang="es-ES_tradnl" dirty="0" err="1"/>
              <a:t>s</a:t>
            </a:r>
            <a:r>
              <a:rPr lang="es-ES_tradnl" dirty="0" err="1" smtClean="0"/>
              <a:t>tationarity</a:t>
            </a:r>
            <a:r>
              <a:rPr lang="es-ES_tradnl" dirty="0" smtClean="0"/>
              <a:t>/non </a:t>
            </a:r>
            <a:r>
              <a:rPr lang="es-ES_tradnl" dirty="0" err="1" smtClean="0"/>
              <a:t>stationarity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Inferring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desired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at </a:t>
            </a:r>
            <a:r>
              <a:rPr lang="es-ES_tradnl" dirty="0" err="1" smtClean="0"/>
              <a:t>present</a:t>
            </a:r>
            <a:r>
              <a:rPr lang="es-ES_tradnl" dirty="0" smtClean="0"/>
              <a:t> time.</a:t>
            </a:r>
          </a:p>
          <a:p>
            <a:pPr marL="0" indent="0">
              <a:buNone/>
            </a:pPr>
            <a:endParaRPr lang="es-ES_tradnl" dirty="0" smtClean="0"/>
          </a:p>
          <a:p>
            <a:endParaRPr lang="es-ES_tradnl" dirty="0"/>
          </a:p>
          <a:p>
            <a:r>
              <a:rPr lang="es-ES_tradnl" dirty="0" err="1" smtClean="0"/>
              <a:t>Observational</a:t>
            </a:r>
            <a:r>
              <a:rPr lang="es-ES_tradnl" dirty="0" smtClean="0"/>
              <a:t> </a:t>
            </a:r>
            <a:r>
              <a:rPr lang="es-ES_tradnl" dirty="0" err="1" smtClean="0"/>
              <a:t>scarcity</a:t>
            </a:r>
            <a:r>
              <a:rPr lang="es-ES_tradnl" dirty="0" smtClean="0"/>
              <a:t>: </a:t>
            </a:r>
            <a:r>
              <a:rPr lang="es-ES_tradnl" dirty="0" err="1"/>
              <a:t>r</a:t>
            </a:r>
            <a:r>
              <a:rPr lang="es-ES_tradnl" dirty="0" err="1" smtClean="0"/>
              <a:t>are</a:t>
            </a:r>
            <a:r>
              <a:rPr lang="es-ES_tradnl" dirty="0" smtClean="0"/>
              <a:t> </a:t>
            </a:r>
            <a:r>
              <a:rPr lang="es-ES_tradnl" dirty="0" err="1" smtClean="0"/>
              <a:t>events</a:t>
            </a:r>
            <a:r>
              <a:rPr lang="es-ES_tradnl" dirty="0" smtClean="0"/>
              <a:t> are </a:t>
            </a:r>
            <a:r>
              <a:rPr lang="es-ES_tradnl" dirty="0" err="1" smtClean="0"/>
              <a:t>rare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Instrumental </a:t>
            </a:r>
            <a:r>
              <a:rPr lang="es-ES_tradnl" dirty="0" err="1" smtClean="0"/>
              <a:t>biases</a:t>
            </a:r>
            <a:r>
              <a:rPr lang="es-ES_tradnl" dirty="0" smtClean="0"/>
              <a:t>: </a:t>
            </a:r>
            <a:r>
              <a:rPr lang="es-ES_tradnl" dirty="0" err="1" smtClean="0"/>
              <a:t>inhomogeneities</a:t>
            </a:r>
            <a:r>
              <a:rPr lang="es-ES_tradnl" dirty="0" smtClean="0"/>
              <a:t> (Hannart et al. 2014).</a:t>
            </a:r>
          </a:p>
          <a:p>
            <a:r>
              <a:rPr lang="es-ES_tradnl" dirty="0" err="1" smtClean="0"/>
              <a:t>Robustness</a:t>
            </a:r>
            <a:r>
              <a:rPr lang="es-ES_tradnl" dirty="0" smtClean="0"/>
              <a:t> and </a:t>
            </a:r>
            <a:r>
              <a:rPr lang="es-ES_tradnl" dirty="0" err="1" smtClean="0"/>
              <a:t>high</a:t>
            </a:r>
            <a:r>
              <a:rPr lang="es-ES_tradnl" dirty="0" smtClean="0"/>
              <a:t> </a:t>
            </a:r>
            <a:r>
              <a:rPr lang="es-ES_tradnl" dirty="0" err="1" smtClean="0"/>
              <a:t>sensitivity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modeling</a:t>
            </a:r>
            <a:r>
              <a:rPr lang="es-ES_tradnl" dirty="0" smtClean="0"/>
              <a:t> </a:t>
            </a:r>
            <a:r>
              <a:rPr lang="es-ES_tradnl" dirty="0" err="1" smtClean="0"/>
              <a:t>assumptions</a:t>
            </a:r>
            <a:r>
              <a:rPr lang="es-ES_tradnl" dirty="0"/>
              <a:t> </a:t>
            </a:r>
            <a:r>
              <a:rPr lang="es-ES_tradnl" dirty="0" err="1" smtClean="0"/>
              <a:t>w.r.t</a:t>
            </a:r>
            <a:r>
              <a:rPr lang="es-ES_tradnl" dirty="0" smtClean="0"/>
              <a:t>. </a:t>
            </a:r>
            <a:r>
              <a:rPr lang="es-ES_tradnl" dirty="0" err="1" smtClean="0"/>
              <a:t>tails</a:t>
            </a:r>
            <a:r>
              <a:rPr lang="es-ES_tradnl" dirty="0"/>
              <a:t> </a:t>
            </a:r>
            <a:r>
              <a:rPr lang="es-ES_tradnl" dirty="0" smtClean="0"/>
              <a:t>and </a:t>
            </a:r>
            <a:r>
              <a:rPr lang="es-ES_tradnl" dirty="0" err="1" smtClean="0"/>
              <a:t>nonstationarity</a:t>
            </a:r>
            <a:r>
              <a:rPr lang="es-ES_tradnl" dirty="0"/>
              <a:t> </a:t>
            </a:r>
            <a:r>
              <a:rPr lang="es-ES_tradnl" dirty="0" smtClean="0"/>
              <a:t>(“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risk</a:t>
            </a:r>
            <a:r>
              <a:rPr lang="es-ES_tradnl" dirty="0" smtClean="0"/>
              <a:t>”).</a:t>
            </a:r>
          </a:p>
          <a:p>
            <a:pPr lvl="1"/>
            <a:endParaRPr lang="es-ES_tradnl" dirty="0" smtClean="0"/>
          </a:p>
          <a:p>
            <a:pPr lvl="2"/>
            <a:endParaRPr lang="es-ES_tradnl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827584" y="3172906"/>
            <a:ext cx="1044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u="sng" dirty="0" err="1"/>
              <a:t>Issues</a:t>
            </a:r>
            <a:r>
              <a:rPr lang="es-ES_tradnl" sz="2000" b="1" u="sng" dirty="0" smtClean="0"/>
              <a:t>:</a:t>
            </a:r>
            <a:endParaRPr lang="es-ES_tradnl" sz="2000" b="1" u="sng"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921296" y="5085184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1583161" y="5189130"/>
            <a:ext cx="5221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Risk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estimates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may</a:t>
            </a:r>
            <a:r>
              <a:rPr lang="es-ES_tradnl" sz="2000" dirty="0" smtClean="0"/>
              <a:t> be </a:t>
            </a:r>
            <a:r>
              <a:rPr lang="es-ES_tradnl" sz="2000" dirty="0" err="1" smtClean="0"/>
              <a:t>insufficiently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reliable</a:t>
            </a:r>
            <a:r>
              <a:rPr lang="es-ES_tradnl" sz="2000" dirty="0" smtClean="0"/>
              <a:t>.  </a:t>
            </a:r>
            <a:endParaRPr lang="es-ES_tradnl" sz="2000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179512" y="764704"/>
            <a:ext cx="8640960" cy="2376264"/>
          </a:xfrm>
          <a:prstGeom prst="rect">
            <a:avLst/>
          </a:prstGeom>
          <a:solidFill>
            <a:srgbClr val="FFFFFF">
              <a:alpha val="72000"/>
            </a:srgbClr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6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8166246" cy="4727827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Jana’s</a:t>
            </a:r>
            <a:r>
              <a:rPr lang="es-ES_tradnl" dirty="0" smtClean="0"/>
              <a:t> </a:t>
            </a:r>
            <a:r>
              <a:rPr lang="es-ES_tradnl" dirty="0" err="1" smtClean="0"/>
              <a:t>conclusion</a:t>
            </a:r>
            <a:r>
              <a:rPr lang="es-ES_tradnl" dirty="0" smtClean="0"/>
              <a:t>: </a:t>
            </a:r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process-based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5" name="Rectángulo 4"/>
          <p:cNvSpPr/>
          <p:nvPr/>
        </p:nvSpPr>
        <p:spPr bwMode="auto">
          <a:xfrm>
            <a:off x="1619672" y="2204935"/>
            <a:ext cx="6120680" cy="259221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4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Inference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numerical</a:t>
            </a:r>
            <a:r>
              <a:rPr lang="es-ES_tradnl" dirty="0" smtClean="0"/>
              <a:t> </a:t>
            </a:r>
            <a:r>
              <a:rPr lang="es-ES_tradnl" dirty="0" err="1" smtClean="0"/>
              <a:t>simulations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Generating</a:t>
            </a:r>
            <a:r>
              <a:rPr lang="es-ES_tradnl" dirty="0" smtClean="0"/>
              <a:t> a </a:t>
            </a:r>
            <a:r>
              <a:rPr lang="es-ES_tradnl" dirty="0" err="1" smtClean="0"/>
              <a:t>large</a:t>
            </a:r>
            <a:r>
              <a:rPr lang="es-ES_tradnl" dirty="0" smtClean="0"/>
              <a:t> </a:t>
            </a:r>
            <a:r>
              <a:rPr lang="es-ES_tradnl" dirty="0" err="1" smtClean="0"/>
              <a:t>ensemble</a:t>
            </a:r>
            <a:r>
              <a:rPr lang="es-ES_tradnl" dirty="0" smtClean="0"/>
              <a:t> of </a:t>
            </a:r>
            <a:r>
              <a:rPr lang="es-ES_tradnl" dirty="0" err="1" smtClean="0"/>
              <a:t>simulations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/>
              <a:t>e</a:t>
            </a:r>
            <a:r>
              <a:rPr lang="es-ES_tradnl" dirty="0" err="1" smtClean="0"/>
              <a:t>ither</a:t>
            </a:r>
            <a:r>
              <a:rPr lang="es-ES_tradnl" dirty="0" smtClean="0"/>
              <a:t> full time series </a:t>
            </a:r>
            <a:r>
              <a:rPr lang="es-ES_tradnl" dirty="0" err="1" smtClean="0"/>
              <a:t>under</a:t>
            </a:r>
            <a:r>
              <a:rPr lang="es-ES_tradnl" dirty="0" smtClean="0"/>
              <a:t> factual </a:t>
            </a:r>
            <a:r>
              <a:rPr lang="es-ES_tradnl" dirty="0" err="1" smtClean="0"/>
              <a:t>climate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r>
              <a:rPr lang="es-ES_tradnl" dirty="0" err="1" smtClean="0"/>
              <a:t>forcings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/>
              <a:t>o</a:t>
            </a:r>
            <a:r>
              <a:rPr lang="es-ES_tradnl" dirty="0" err="1" smtClean="0"/>
              <a:t>r</a:t>
            </a:r>
            <a:r>
              <a:rPr lang="es-ES_tradnl" dirty="0" smtClean="0"/>
              <a:t> </a:t>
            </a:r>
            <a:r>
              <a:rPr lang="es-ES_tradnl" dirty="0" err="1"/>
              <a:t>t</a:t>
            </a:r>
            <a:r>
              <a:rPr lang="es-ES_tradnl" dirty="0" err="1" smtClean="0"/>
              <a:t>wo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</a:t>
            </a:r>
            <a:r>
              <a:rPr lang="es-ES_tradnl" dirty="0" err="1" smtClean="0"/>
              <a:t>points</a:t>
            </a:r>
            <a:r>
              <a:rPr lang="es-ES_tradnl" dirty="0" smtClean="0"/>
              <a:t>: pre-industrial</a:t>
            </a:r>
            <a:r>
              <a:rPr lang="es-ES_tradnl" dirty="0"/>
              <a:t> </a:t>
            </a:r>
            <a:r>
              <a:rPr lang="es-ES_tradnl" dirty="0" smtClean="0"/>
              <a:t>(~</a:t>
            </a:r>
            <a:r>
              <a:rPr lang="es-ES_tradnl" dirty="0" err="1" smtClean="0"/>
              <a:t>counterfactual</a:t>
            </a:r>
            <a:r>
              <a:rPr lang="es-ES_tradnl" dirty="0" smtClean="0"/>
              <a:t>) and </a:t>
            </a:r>
            <a:r>
              <a:rPr lang="es-ES_tradnl" dirty="0" err="1" smtClean="0"/>
              <a:t>present</a:t>
            </a:r>
            <a:r>
              <a:rPr lang="es-ES_tradnl" dirty="0" smtClean="0"/>
              <a:t> (=factual).</a:t>
            </a:r>
          </a:p>
          <a:p>
            <a:r>
              <a:rPr lang="es-ES_tradnl" dirty="0" err="1" smtClean="0"/>
              <a:t>Estimating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of </a:t>
            </a:r>
            <a:r>
              <a:rPr lang="es-ES_tradnl" dirty="0" err="1" smtClean="0"/>
              <a:t>occurrence</a:t>
            </a:r>
            <a:r>
              <a:rPr lang="es-ES_tradnl" dirty="0" smtClean="0"/>
              <a:t> and </a:t>
            </a:r>
            <a:r>
              <a:rPr lang="es-ES_tradnl" dirty="0" err="1" smtClean="0"/>
              <a:t>its</a:t>
            </a:r>
            <a:r>
              <a:rPr lang="es-ES_tradnl" dirty="0"/>
              <a:t> </a:t>
            </a:r>
            <a:r>
              <a:rPr lang="es-ES_tradnl" dirty="0" err="1" smtClean="0"/>
              <a:t>increase</a:t>
            </a:r>
            <a:r>
              <a:rPr lang="es-ES_tradnl" dirty="0" smtClean="0"/>
              <a:t>,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 smtClean="0"/>
              <a:t>ensemble</a:t>
            </a:r>
            <a:r>
              <a:rPr lang="es-ES_tradnl" dirty="0"/>
              <a:t>.</a:t>
            </a:r>
            <a:endParaRPr lang="es-ES_tradnl" dirty="0" smtClean="0"/>
          </a:p>
          <a:p>
            <a:r>
              <a:rPr lang="es-ES_tradnl" dirty="0" smtClean="0"/>
              <a:t>Similar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attribution</a:t>
            </a:r>
            <a:r>
              <a:rPr lang="es-ES_tradnl" dirty="0" smtClean="0"/>
              <a:t> </a:t>
            </a:r>
            <a:r>
              <a:rPr lang="es-ES_tradnl" dirty="0" err="1" smtClean="0"/>
              <a:t>analysis</a:t>
            </a:r>
            <a:r>
              <a:rPr lang="es-ES_tradnl" dirty="0" smtClean="0"/>
              <a:t>. </a:t>
            </a:r>
            <a:endParaRPr lang="es-ES_tradnl" dirty="0"/>
          </a:p>
          <a:p>
            <a:endParaRPr lang="es-ES_tradnl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112" y="3378478"/>
            <a:ext cx="6516216" cy="3113304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 bwMode="auto">
          <a:xfrm flipV="1">
            <a:off x="1515916" y="4314582"/>
            <a:ext cx="5832648" cy="72008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 rot="16200000">
            <a:off x="802643" y="4568380"/>
            <a:ext cx="5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>
                <a:latin typeface="Symbol" charset="2"/>
                <a:cs typeface="Symbol" charset="2"/>
              </a:rPr>
              <a:t>j</a:t>
            </a:r>
            <a:r>
              <a:rPr lang="es-ES_tradnl" sz="1800" dirty="0" smtClean="0"/>
              <a:t>(</a:t>
            </a:r>
            <a:r>
              <a:rPr lang="es-ES_tradnl" sz="1800" b="1" i="1" dirty="0" smtClean="0"/>
              <a:t>y</a:t>
            </a:r>
            <a:r>
              <a:rPr lang="es-ES_tradnl" sz="1800" dirty="0" smtClean="0"/>
              <a:t>)</a:t>
            </a:r>
            <a:endParaRPr lang="es-ES_tradnl" sz="1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366656" y="6474822"/>
            <a:ext cx="347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i="1" dirty="0" smtClean="0"/>
              <a:t>t</a:t>
            </a:r>
            <a:endParaRPr lang="es-ES_tradnl" i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424500" y="4120044"/>
            <a:ext cx="125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</a:t>
            </a:r>
            <a:r>
              <a:rPr lang="es-ES_tradnl" dirty="0" err="1" smtClean="0"/>
              <a:t>hreshold</a:t>
            </a:r>
            <a:r>
              <a:rPr lang="es-ES_tradnl" dirty="0" smtClean="0"/>
              <a:t> </a:t>
            </a:r>
            <a:r>
              <a:rPr lang="es-ES_tradnl" i="1" dirty="0" smtClean="0"/>
              <a:t>u</a:t>
            </a:r>
            <a:endParaRPr lang="es-ES_tradnl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3099127" y="30596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u="sng" dirty="0" err="1" smtClean="0">
                <a:solidFill>
                  <a:srgbClr val="292929"/>
                </a:solidFill>
              </a:rPr>
              <a:t>Simulated</a:t>
            </a:r>
            <a:r>
              <a:rPr lang="es-ES_tradnl" sz="1800" u="sng" dirty="0" smtClean="0">
                <a:solidFill>
                  <a:srgbClr val="292929"/>
                </a:solidFill>
              </a:rPr>
              <a:t> time series</a:t>
            </a:r>
            <a:endParaRPr lang="es-ES_tradnl" sz="1800" u="sng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6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Inference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numerical</a:t>
            </a:r>
            <a:r>
              <a:rPr lang="es-ES_tradnl" dirty="0" smtClean="0"/>
              <a:t> </a:t>
            </a:r>
            <a:r>
              <a:rPr lang="es-ES_tradnl" dirty="0" err="1" smtClean="0"/>
              <a:t>simulations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Generating</a:t>
            </a:r>
            <a:r>
              <a:rPr lang="es-ES_tradnl" dirty="0" smtClean="0"/>
              <a:t> a </a:t>
            </a:r>
            <a:r>
              <a:rPr lang="es-ES_tradnl" dirty="0" err="1" smtClean="0"/>
              <a:t>large</a:t>
            </a:r>
            <a:r>
              <a:rPr lang="es-ES_tradnl" dirty="0" smtClean="0"/>
              <a:t> </a:t>
            </a:r>
            <a:r>
              <a:rPr lang="es-ES_tradnl" dirty="0" err="1" smtClean="0"/>
              <a:t>ensemble</a:t>
            </a:r>
            <a:r>
              <a:rPr lang="es-ES_tradnl" dirty="0" smtClean="0"/>
              <a:t> of </a:t>
            </a:r>
            <a:r>
              <a:rPr lang="es-ES_tradnl" dirty="0" err="1" smtClean="0"/>
              <a:t>simulations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err="1"/>
              <a:t>e</a:t>
            </a:r>
            <a:r>
              <a:rPr lang="es-ES_tradnl" dirty="0" err="1" smtClean="0"/>
              <a:t>ither</a:t>
            </a:r>
            <a:r>
              <a:rPr lang="es-ES_tradnl" dirty="0" smtClean="0"/>
              <a:t> full time series </a:t>
            </a:r>
            <a:r>
              <a:rPr lang="es-ES_tradnl" dirty="0" err="1" smtClean="0"/>
              <a:t>under</a:t>
            </a:r>
            <a:r>
              <a:rPr lang="es-ES_tradnl" dirty="0" smtClean="0"/>
              <a:t> factual </a:t>
            </a:r>
            <a:r>
              <a:rPr lang="es-ES_tradnl" dirty="0" err="1" smtClean="0"/>
              <a:t>climate</a:t>
            </a:r>
            <a:r>
              <a:rPr lang="es-ES_tradnl" dirty="0" smtClean="0"/>
              <a:t> </a:t>
            </a:r>
            <a:r>
              <a:rPr lang="es-ES_tradnl" dirty="0" err="1" smtClean="0"/>
              <a:t>change</a:t>
            </a:r>
            <a:r>
              <a:rPr lang="es-ES_tradnl" dirty="0" smtClean="0"/>
              <a:t> </a:t>
            </a:r>
            <a:r>
              <a:rPr lang="es-ES_tradnl" dirty="0" err="1" smtClean="0"/>
              <a:t>forcings</a:t>
            </a:r>
            <a:r>
              <a:rPr lang="es-ES_tradnl" dirty="0" smtClean="0"/>
              <a:t>.</a:t>
            </a:r>
          </a:p>
          <a:p>
            <a:pPr lvl="1"/>
            <a:r>
              <a:rPr lang="es-ES_tradnl" dirty="0" err="1"/>
              <a:t>o</a:t>
            </a:r>
            <a:r>
              <a:rPr lang="es-ES_tradnl" dirty="0" err="1" smtClean="0"/>
              <a:t>r</a:t>
            </a:r>
            <a:r>
              <a:rPr lang="es-ES_tradnl" dirty="0" smtClean="0"/>
              <a:t> </a:t>
            </a:r>
            <a:r>
              <a:rPr lang="es-ES_tradnl" dirty="0" err="1"/>
              <a:t>t</a:t>
            </a:r>
            <a:r>
              <a:rPr lang="es-ES_tradnl" dirty="0" err="1" smtClean="0"/>
              <a:t>wo</a:t>
            </a:r>
            <a:r>
              <a:rPr lang="es-ES_tradnl" dirty="0" smtClean="0"/>
              <a:t> </a:t>
            </a:r>
            <a:r>
              <a:rPr lang="es-ES_tradnl" dirty="0" err="1" smtClean="0"/>
              <a:t>end</a:t>
            </a:r>
            <a:r>
              <a:rPr lang="es-ES_tradnl" dirty="0" smtClean="0"/>
              <a:t> </a:t>
            </a:r>
            <a:r>
              <a:rPr lang="es-ES_tradnl" dirty="0" err="1" smtClean="0"/>
              <a:t>points</a:t>
            </a:r>
            <a:r>
              <a:rPr lang="es-ES_tradnl" dirty="0" smtClean="0"/>
              <a:t>: pre-industrial</a:t>
            </a:r>
            <a:r>
              <a:rPr lang="es-ES_tradnl" dirty="0"/>
              <a:t> </a:t>
            </a:r>
            <a:r>
              <a:rPr lang="es-ES_tradnl" dirty="0" smtClean="0"/>
              <a:t>(~</a:t>
            </a:r>
            <a:r>
              <a:rPr lang="es-ES_tradnl" dirty="0" err="1" smtClean="0"/>
              <a:t>counterfactual</a:t>
            </a:r>
            <a:r>
              <a:rPr lang="es-ES_tradnl" dirty="0" smtClean="0"/>
              <a:t>) and </a:t>
            </a:r>
            <a:r>
              <a:rPr lang="es-ES_tradnl" dirty="0" err="1" smtClean="0"/>
              <a:t>present</a:t>
            </a:r>
            <a:r>
              <a:rPr lang="es-ES_tradnl" dirty="0" smtClean="0"/>
              <a:t> (=factual).</a:t>
            </a:r>
          </a:p>
          <a:p>
            <a:r>
              <a:rPr lang="es-ES_tradnl" dirty="0" err="1" smtClean="0"/>
              <a:t>Estimating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of </a:t>
            </a:r>
            <a:r>
              <a:rPr lang="es-ES_tradnl" dirty="0" err="1" smtClean="0"/>
              <a:t>occurrence</a:t>
            </a:r>
            <a:r>
              <a:rPr lang="es-ES_tradnl" dirty="0" smtClean="0"/>
              <a:t> and </a:t>
            </a:r>
            <a:r>
              <a:rPr lang="es-ES_tradnl" dirty="0" err="1" smtClean="0"/>
              <a:t>its</a:t>
            </a:r>
            <a:r>
              <a:rPr lang="es-ES_tradnl" dirty="0"/>
              <a:t> </a:t>
            </a:r>
            <a:r>
              <a:rPr lang="es-ES_tradnl" dirty="0" err="1" smtClean="0"/>
              <a:t>increase</a:t>
            </a:r>
            <a:r>
              <a:rPr lang="es-ES_tradnl" dirty="0" smtClean="0"/>
              <a:t>,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 smtClean="0"/>
              <a:t>ensemble</a:t>
            </a:r>
            <a:r>
              <a:rPr lang="es-ES_tradnl" dirty="0"/>
              <a:t>.</a:t>
            </a:r>
            <a:endParaRPr lang="es-ES_tradnl" dirty="0" smtClean="0"/>
          </a:p>
          <a:p>
            <a:r>
              <a:rPr lang="es-ES_tradnl" dirty="0" smtClean="0"/>
              <a:t>Similar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attribution</a:t>
            </a:r>
            <a:r>
              <a:rPr lang="es-ES_tradnl" dirty="0" smtClean="0"/>
              <a:t> </a:t>
            </a:r>
            <a:r>
              <a:rPr lang="es-ES_tradnl" dirty="0" err="1" smtClean="0"/>
              <a:t>analysis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pPr marL="0" indent="0">
              <a:buNone/>
            </a:pPr>
            <a:r>
              <a:rPr lang="es-ES_tradnl" b="1" u="sng" dirty="0" err="1" smtClean="0"/>
              <a:t>Advantages</a:t>
            </a:r>
            <a:r>
              <a:rPr lang="es-ES_tradnl" b="1" u="sng" dirty="0" smtClean="0"/>
              <a:t>:</a:t>
            </a:r>
          </a:p>
          <a:p>
            <a:r>
              <a:rPr lang="es-ES_tradnl" dirty="0" smtClean="0"/>
              <a:t>More data.</a:t>
            </a:r>
          </a:p>
          <a:p>
            <a:r>
              <a:rPr lang="es-ES_tradnl" dirty="0" err="1" smtClean="0"/>
              <a:t>Synergy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attribution</a:t>
            </a:r>
            <a:r>
              <a:rPr lang="es-ES_tradnl" dirty="0" smtClean="0"/>
              <a:t>. </a:t>
            </a:r>
          </a:p>
          <a:p>
            <a:r>
              <a:rPr lang="es-ES_tradnl" dirty="0" err="1" smtClean="0"/>
              <a:t>Possibility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obtain</a:t>
            </a:r>
            <a:r>
              <a:rPr lang="es-ES_tradnl" dirty="0" smtClean="0"/>
              <a:t> </a:t>
            </a:r>
            <a:r>
              <a:rPr lang="es-ES_tradnl" dirty="0" err="1" smtClean="0"/>
              <a:t>probability</a:t>
            </a:r>
            <a:r>
              <a:rPr lang="es-ES_tradnl" dirty="0" smtClean="0"/>
              <a:t> </a:t>
            </a:r>
            <a:r>
              <a:rPr lang="es-ES_tradnl" dirty="0" err="1" smtClean="0"/>
              <a:t>estimates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future</a:t>
            </a:r>
            <a:r>
              <a:rPr lang="es-ES_tradnl" dirty="0" smtClean="0"/>
              <a:t>.</a:t>
            </a:r>
          </a:p>
          <a:p>
            <a:endParaRPr lang="es-ES_tradnl" dirty="0" smtClean="0"/>
          </a:p>
          <a:p>
            <a:pPr marL="0" indent="0">
              <a:buNone/>
            </a:pPr>
            <a:r>
              <a:rPr lang="es-ES_tradnl" b="1" dirty="0" err="1" smtClean="0"/>
              <a:t>Issues</a:t>
            </a:r>
            <a:r>
              <a:rPr lang="es-ES_tradnl" b="1" dirty="0" smtClean="0"/>
              <a:t>:</a:t>
            </a:r>
          </a:p>
          <a:p>
            <a:r>
              <a:rPr lang="es-ES_tradnl" dirty="0" err="1" smtClean="0"/>
              <a:t>Model</a:t>
            </a:r>
            <a:r>
              <a:rPr lang="es-ES_tradnl" dirty="0" smtClean="0"/>
              <a:t> error.</a:t>
            </a:r>
          </a:p>
          <a:p>
            <a:r>
              <a:rPr lang="es-ES_tradnl" dirty="0" err="1" smtClean="0"/>
              <a:t>Computational</a:t>
            </a:r>
            <a:r>
              <a:rPr lang="es-ES_tradnl" dirty="0" smtClean="0"/>
              <a:t> </a:t>
            </a:r>
            <a:r>
              <a:rPr lang="es-ES_tradnl" dirty="0" err="1" smtClean="0"/>
              <a:t>cost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very</a:t>
            </a:r>
            <a:r>
              <a:rPr lang="es-ES_tradnl" dirty="0" smtClean="0"/>
              <a:t> </a:t>
            </a:r>
            <a:r>
              <a:rPr lang="es-ES_tradnl" dirty="0" err="1" smtClean="0"/>
              <a:t>rare</a:t>
            </a:r>
            <a:r>
              <a:rPr lang="es-ES_tradnl" dirty="0" smtClean="0"/>
              <a:t> </a:t>
            </a:r>
            <a:r>
              <a:rPr lang="es-ES_tradnl" dirty="0" err="1" smtClean="0"/>
              <a:t>events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endParaRPr lang="es-ES_tradnl" dirty="0" smtClean="0"/>
          </a:p>
        </p:txBody>
      </p:sp>
      <p:sp>
        <p:nvSpPr>
          <p:cNvPr id="10" name="Rectángulo 9"/>
          <p:cNvSpPr/>
          <p:nvPr/>
        </p:nvSpPr>
        <p:spPr bwMode="auto">
          <a:xfrm>
            <a:off x="179512" y="764704"/>
            <a:ext cx="8640960" cy="2376264"/>
          </a:xfrm>
          <a:prstGeom prst="rect">
            <a:avLst/>
          </a:prstGeom>
          <a:solidFill>
            <a:srgbClr val="FFFFFF">
              <a:alpha val="72000"/>
            </a:srgbClr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67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924944"/>
            <a:ext cx="6552728" cy="312614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Inference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numerical</a:t>
            </a:r>
            <a:r>
              <a:rPr lang="es-ES_tradnl" dirty="0" smtClean="0"/>
              <a:t> </a:t>
            </a:r>
            <a:r>
              <a:rPr lang="es-ES_tradnl" dirty="0" err="1" smtClean="0"/>
              <a:t>simulations</a:t>
            </a:r>
            <a:endParaRPr lang="es-ES_tradnl" dirty="0"/>
          </a:p>
        </p:txBody>
      </p:sp>
      <p:cxnSp>
        <p:nvCxnSpPr>
          <p:cNvPr id="6" name="Conector recto 5"/>
          <p:cNvCxnSpPr/>
          <p:nvPr/>
        </p:nvCxnSpPr>
        <p:spPr bwMode="auto">
          <a:xfrm flipV="1">
            <a:off x="1659932" y="3530811"/>
            <a:ext cx="5832648" cy="72008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uadroTexto 6"/>
          <p:cNvSpPr txBox="1"/>
          <p:nvPr/>
        </p:nvSpPr>
        <p:spPr>
          <a:xfrm rot="16200000">
            <a:off x="946659" y="4216657"/>
            <a:ext cx="5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>
                <a:latin typeface="Symbol" charset="2"/>
                <a:cs typeface="Symbol" charset="2"/>
              </a:rPr>
              <a:t>j</a:t>
            </a:r>
            <a:r>
              <a:rPr lang="es-ES_tradnl" sz="1800" dirty="0" smtClean="0"/>
              <a:t>(</a:t>
            </a:r>
            <a:r>
              <a:rPr lang="es-ES_tradnl" sz="1800" b="1" i="1" dirty="0" smtClean="0"/>
              <a:t>y</a:t>
            </a:r>
            <a:r>
              <a:rPr lang="es-ES_tradnl" sz="1800" dirty="0" smtClean="0"/>
              <a:t>)</a:t>
            </a:r>
            <a:endParaRPr lang="es-ES_tradnl" sz="1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510672" y="5970766"/>
            <a:ext cx="347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i="1" dirty="0" smtClean="0"/>
              <a:t>t</a:t>
            </a:r>
            <a:endParaRPr lang="es-ES_tradnl" i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7568516" y="3336273"/>
            <a:ext cx="125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</a:t>
            </a:r>
            <a:r>
              <a:rPr lang="es-ES_tradnl" dirty="0" err="1" smtClean="0"/>
              <a:t>hreshold</a:t>
            </a:r>
            <a:r>
              <a:rPr lang="es-ES_tradnl" dirty="0" smtClean="0"/>
              <a:t> </a:t>
            </a:r>
            <a:r>
              <a:rPr lang="es-ES_tradnl" i="1" dirty="0" smtClean="0"/>
              <a:t>u</a:t>
            </a:r>
            <a:endParaRPr lang="es-ES_tradnl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440006" y="1340768"/>
            <a:ext cx="6965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/>
              <a:t>v</a:t>
            </a:r>
            <a:r>
              <a:rPr lang="es-ES_tradnl" sz="2000" dirty="0" err="1" smtClean="0"/>
              <a:t>ery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rare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events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may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never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occur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</a:t>
            </a:r>
            <a:r>
              <a:rPr lang="es-ES_tradnl" sz="2000" dirty="0" smtClean="0"/>
              <a:t> in a </a:t>
            </a:r>
            <a:r>
              <a:rPr lang="es-ES_tradnl" sz="2000" dirty="0" err="1" smtClean="0"/>
              <a:t>large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ensemble</a:t>
            </a:r>
            <a:r>
              <a:rPr lang="es-ES_tradnl" sz="2000" dirty="0" smtClean="0"/>
              <a:t>.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755576" y="1196752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3099127" y="263691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u="sng" dirty="0" err="1" smtClean="0">
                <a:solidFill>
                  <a:srgbClr val="292929"/>
                </a:solidFill>
              </a:rPr>
              <a:t>Simulated</a:t>
            </a:r>
            <a:r>
              <a:rPr lang="es-ES_tradnl" sz="1800" u="sng" dirty="0" smtClean="0">
                <a:solidFill>
                  <a:srgbClr val="292929"/>
                </a:solidFill>
              </a:rPr>
              <a:t> time series</a:t>
            </a:r>
            <a:endParaRPr lang="es-ES_tradnl" sz="1800" u="sng" dirty="0"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3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Inference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numerical</a:t>
            </a:r>
            <a:r>
              <a:rPr lang="es-ES_tradnl" dirty="0" smtClean="0"/>
              <a:t> </a:t>
            </a:r>
            <a:r>
              <a:rPr lang="es-ES_tradnl" dirty="0" err="1" smtClean="0"/>
              <a:t>simulations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1367998" y="1196752"/>
            <a:ext cx="6965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/>
              <a:t>v</a:t>
            </a:r>
            <a:r>
              <a:rPr lang="es-ES_tradnl" sz="2000" dirty="0" err="1" smtClean="0"/>
              <a:t>ery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rare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events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may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never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occur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even</a:t>
            </a:r>
            <a:r>
              <a:rPr lang="es-ES_tradnl" sz="2000" dirty="0" smtClean="0"/>
              <a:t> in a </a:t>
            </a:r>
            <a:r>
              <a:rPr lang="es-ES_tradnl" sz="2000" dirty="0" err="1" smtClean="0"/>
              <a:t>large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ensemble</a:t>
            </a:r>
            <a:r>
              <a:rPr lang="es-ES_tradnl" sz="2000" dirty="0" smtClean="0"/>
              <a:t>.</a:t>
            </a: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683568" y="1052736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3" name="CuadroTexto 2"/>
          <p:cNvSpPr txBox="1"/>
          <p:nvPr/>
        </p:nvSpPr>
        <p:spPr>
          <a:xfrm>
            <a:off x="1385840" y="2073042"/>
            <a:ext cx="7002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b="1" u="sng" dirty="0" err="1" smtClean="0"/>
              <a:t>example</a:t>
            </a:r>
            <a:r>
              <a:rPr lang="es-ES_tradnl" sz="2000" dirty="0" smtClean="0"/>
              <a:t>: </a:t>
            </a:r>
            <a:r>
              <a:rPr lang="es-ES_tradnl" sz="2000" dirty="0" err="1" smtClean="0"/>
              <a:t>estimates</a:t>
            </a:r>
            <a:r>
              <a:rPr lang="es-ES_tradnl" sz="2000" dirty="0" smtClean="0"/>
              <a:t> </a:t>
            </a:r>
            <a:r>
              <a:rPr lang="es-ES_tradnl" sz="2000" dirty="0"/>
              <a:t>of </a:t>
            </a:r>
            <a:r>
              <a:rPr lang="es-ES_tradnl" sz="2000" dirty="0" err="1"/>
              <a:t>the</a:t>
            </a:r>
            <a:r>
              <a:rPr lang="es-ES_tradnl" sz="2000" dirty="0"/>
              <a:t> </a:t>
            </a:r>
            <a:r>
              <a:rPr lang="es-ES_tradnl" sz="2000" dirty="0" err="1"/>
              <a:t>return</a:t>
            </a:r>
            <a:r>
              <a:rPr lang="es-ES_tradnl" sz="2000" dirty="0"/>
              <a:t> </a:t>
            </a:r>
            <a:r>
              <a:rPr lang="es-ES_tradnl" sz="2000" dirty="0" smtClean="0"/>
              <a:t>time of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2003 </a:t>
            </a:r>
            <a:r>
              <a:rPr lang="es-ES_tradnl" sz="2000" dirty="0" err="1" smtClean="0"/>
              <a:t>European</a:t>
            </a:r>
            <a:r>
              <a:rPr lang="es-ES_tradnl" sz="2000" dirty="0" smtClean="0"/>
              <a:t> </a:t>
            </a:r>
          </a:p>
          <a:p>
            <a:pPr algn="l"/>
            <a:r>
              <a:rPr lang="es-ES_tradnl" sz="2000" dirty="0"/>
              <a:t>	 </a:t>
            </a:r>
            <a:r>
              <a:rPr lang="es-ES_tradnl" sz="2000" dirty="0" smtClean="0"/>
              <a:t>  </a:t>
            </a:r>
            <a:r>
              <a:rPr lang="es-ES_tradnl" sz="2000" dirty="0" err="1" smtClean="0"/>
              <a:t>heatwave</a:t>
            </a:r>
            <a:r>
              <a:rPr lang="es-ES_tradnl" sz="2000" dirty="0"/>
              <a:t> </a:t>
            </a:r>
            <a:r>
              <a:rPr lang="es-ES_tradnl" sz="2000" dirty="0" err="1" smtClean="0"/>
              <a:t>range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from</a:t>
            </a:r>
            <a:r>
              <a:rPr lang="es-ES_tradnl" sz="2000" dirty="0" smtClean="0"/>
              <a:t> </a:t>
            </a:r>
            <a:r>
              <a:rPr lang="es-ES_tradnl" sz="2000" dirty="0"/>
              <a:t>500 </a:t>
            </a:r>
            <a:r>
              <a:rPr lang="es-ES_tradnl" sz="2000" dirty="0" err="1"/>
              <a:t>years</a:t>
            </a:r>
            <a:r>
              <a:rPr lang="es-ES_tradnl" sz="2000" dirty="0"/>
              <a:t> </a:t>
            </a:r>
            <a:r>
              <a:rPr lang="es-ES_tradnl" sz="2000" dirty="0" err="1"/>
              <a:t>to</a:t>
            </a:r>
            <a:r>
              <a:rPr lang="es-ES_tradnl" sz="2000" dirty="0"/>
              <a:t> </a:t>
            </a:r>
            <a:r>
              <a:rPr lang="es-ES_tradnl" sz="2000" dirty="0" smtClean="0"/>
              <a:t>40,000 </a:t>
            </a:r>
            <a:r>
              <a:rPr lang="es-ES_tradnl" sz="2000" dirty="0" err="1"/>
              <a:t>years</a:t>
            </a:r>
            <a:r>
              <a:rPr lang="es-ES_tradnl" sz="2000" dirty="0"/>
              <a:t>.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683568" y="2024707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757" y="3214092"/>
            <a:ext cx="3497451" cy="3023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509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Inference</a:t>
            </a:r>
            <a:r>
              <a:rPr lang="es-ES_tradnl" dirty="0" smtClean="0"/>
              <a:t>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numerical</a:t>
            </a:r>
            <a:r>
              <a:rPr lang="es-ES_tradnl" dirty="0" smtClean="0"/>
              <a:t> </a:t>
            </a:r>
            <a:r>
              <a:rPr lang="es-ES_tradnl" dirty="0" err="1" smtClean="0"/>
              <a:t>simulations</a:t>
            </a:r>
            <a:r>
              <a:rPr lang="es-ES_tradnl" dirty="0" smtClean="0"/>
              <a:t> –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issue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Estimating</a:t>
            </a:r>
            <a:r>
              <a:rPr lang="es-ES_tradnl" dirty="0" smtClean="0"/>
              <a:t> </a:t>
            </a:r>
            <a:r>
              <a:rPr lang="es-ES_tradnl" dirty="0"/>
              <a:t>a </a:t>
            </a:r>
            <a:r>
              <a:rPr lang="es-ES_tradnl" dirty="0" err="1"/>
              <a:t>small</a:t>
            </a:r>
            <a:r>
              <a:rPr lang="es-ES_tradnl" dirty="0"/>
              <a:t> </a:t>
            </a:r>
            <a:r>
              <a:rPr lang="es-ES_tradnl" dirty="0" err="1"/>
              <a:t>probability</a:t>
            </a:r>
            <a:r>
              <a:rPr lang="es-ES_tradnl" dirty="0"/>
              <a:t> </a:t>
            </a:r>
            <a:r>
              <a:rPr lang="es-ES_tradnl" dirty="0" err="1" smtClean="0"/>
              <a:t>through</a:t>
            </a:r>
            <a:r>
              <a:rPr lang="es-ES_tradnl" dirty="0" smtClean="0"/>
              <a:t> </a:t>
            </a:r>
            <a:r>
              <a:rPr lang="es-ES_tradnl" dirty="0" err="1"/>
              <a:t>brute</a:t>
            </a:r>
            <a:r>
              <a:rPr lang="es-ES_tradnl" dirty="0"/>
              <a:t> </a:t>
            </a:r>
            <a:r>
              <a:rPr lang="es-ES_tradnl" dirty="0" err="1"/>
              <a:t>force</a:t>
            </a:r>
            <a:r>
              <a:rPr lang="es-ES_tradnl" dirty="0"/>
              <a:t> </a:t>
            </a:r>
            <a:r>
              <a:rPr lang="es-ES_tradnl" dirty="0" err="1" smtClean="0"/>
              <a:t>direct</a:t>
            </a:r>
            <a:r>
              <a:rPr lang="es-ES_tradnl" dirty="0" smtClean="0"/>
              <a:t> </a:t>
            </a:r>
            <a:r>
              <a:rPr lang="es-ES_tradnl" dirty="0" err="1" smtClean="0"/>
              <a:t>simulation</a:t>
            </a:r>
            <a:r>
              <a:rPr lang="es-ES_tradnl" dirty="0" smtClean="0"/>
              <a:t>: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 smtClean="0"/>
              <a:t>Generate</a:t>
            </a:r>
            <a:r>
              <a:rPr lang="es-ES_tradnl" dirty="0" smtClean="0"/>
              <a:t> </a:t>
            </a:r>
            <a:r>
              <a:rPr lang="es-ES_tradnl" dirty="0"/>
              <a:t>a </a:t>
            </a:r>
            <a:r>
              <a:rPr lang="es-ES_tradnl" dirty="0" err="1"/>
              <a:t>large</a:t>
            </a:r>
            <a:r>
              <a:rPr lang="es-ES_tradnl" dirty="0"/>
              <a:t> </a:t>
            </a:r>
            <a:r>
              <a:rPr lang="es-ES_tradnl" dirty="0" err="1"/>
              <a:t>number</a:t>
            </a:r>
            <a:r>
              <a:rPr lang="es-ES_tradnl" dirty="0"/>
              <a:t> of </a:t>
            </a:r>
            <a:r>
              <a:rPr lang="es-ES_tradnl" dirty="0" err="1"/>
              <a:t>samples</a:t>
            </a:r>
            <a:r>
              <a:rPr lang="es-ES_tradnl" dirty="0"/>
              <a:t> and </a:t>
            </a:r>
            <a:r>
              <a:rPr lang="es-ES_tradnl" dirty="0" err="1"/>
              <a:t>count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Variance</a:t>
            </a:r>
            <a:r>
              <a:rPr lang="es-ES_tradnl" dirty="0" smtClean="0"/>
              <a:t> and </a:t>
            </a:r>
            <a:r>
              <a:rPr lang="es-ES_tradnl" dirty="0" err="1" smtClean="0"/>
              <a:t>relative</a:t>
            </a:r>
            <a:r>
              <a:rPr lang="es-ES_tradnl" dirty="0" smtClean="0"/>
              <a:t> error: ￼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204864"/>
            <a:ext cx="2778730" cy="9781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789040"/>
            <a:ext cx="3534544" cy="1500514"/>
          </a:xfrm>
          <a:prstGeom prst="rect">
            <a:avLst/>
          </a:prstGeom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640137" y="5625107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1396186" y="5601434"/>
            <a:ext cx="6776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r>
              <a:rPr lang="es-ES_tradnl" sz="2000" dirty="0" err="1"/>
              <a:t>estimate</a:t>
            </a:r>
            <a:r>
              <a:rPr lang="es-ES_tradnl" sz="2000" dirty="0"/>
              <a:t> a </a:t>
            </a:r>
            <a:r>
              <a:rPr lang="es-ES_tradnl" sz="2000" dirty="0" err="1"/>
              <a:t>return</a:t>
            </a:r>
            <a:r>
              <a:rPr lang="es-ES_tradnl" sz="2000" dirty="0"/>
              <a:t> time of </a:t>
            </a:r>
            <a:r>
              <a:rPr lang="es-ES_tradnl" sz="2000" dirty="0" smtClean="0"/>
              <a:t>~5000 </a:t>
            </a:r>
            <a:r>
              <a:rPr lang="es-ES_tradnl" sz="2000" dirty="0" err="1" smtClean="0"/>
              <a:t>years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with</a:t>
            </a:r>
            <a:r>
              <a:rPr lang="es-ES_tradnl" sz="2000" dirty="0" smtClean="0"/>
              <a:t> </a:t>
            </a:r>
            <a:r>
              <a:rPr lang="es-ES_tradnl" sz="2000" dirty="0"/>
              <a:t>a </a:t>
            </a:r>
            <a:r>
              <a:rPr lang="es-ES_tradnl" sz="2000" dirty="0" smtClean="0"/>
              <a:t>10% error,</a:t>
            </a:r>
            <a:endParaRPr lang="es-ES_tradnl" sz="2000" dirty="0"/>
          </a:p>
          <a:p>
            <a:pPr algn="l"/>
            <a:r>
              <a:rPr lang="es-ES_tradnl" sz="2000" dirty="0" err="1" smtClean="0"/>
              <a:t>one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needs</a:t>
            </a:r>
            <a:r>
              <a:rPr lang="es-ES_tradnl" sz="2000" dirty="0" smtClean="0"/>
              <a:t> a 500,000 </a:t>
            </a:r>
            <a:r>
              <a:rPr lang="es-ES_tradnl" sz="2000" dirty="0" err="1" smtClean="0"/>
              <a:t>years</a:t>
            </a:r>
            <a:r>
              <a:rPr lang="es-ES_tradnl" sz="2000" dirty="0" smtClean="0"/>
              <a:t> of </a:t>
            </a:r>
            <a:r>
              <a:rPr lang="es-ES_tradnl" sz="2000" dirty="0" err="1" smtClean="0"/>
              <a:t>simulation</a:t>
            </a:r>
            <a:r>
              <a:rPr lang="es-ES_tradnl" sz="2000" dirty="0" smtClean="0"/>
              <a:t>.</a:t>
            </a:r>
            <a:endParaRPr lang="es-ES_tradnl" sz="2000" dirty="0"/>
          </a:p>
        </p:txBody>
      </p:sp>
      <p:sp>
        <p:nvSpPr>
          <p:cNvPr id="7" name="Abrir llave 6"/>
          <p:cNvSpPr/>
          <p:nvPr/>
        </p:nvSpPr>
        <p:spPr bwMode="auto">
          <a:xfrm>
            <a:off x="2699792" y="3861048"/>
            <a:ext cx="288032" cy="1440160"/>
          </a:xfrm>
          <a:prstGeom prst="leftBrace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5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References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 smtClean="0"/>
              <a:t>Freddy </a:t>
            </a:r>
            <a:r>
              <a:rPr lang="es-ES_tradnl" b="1" dirty="0" err="1" smtClean="0"/>
              <a:t>Bouchet</a:t>
            </a:r>
            <a:r>
              <a:rPr lang="es-ES_tradnl" dirty="0" smtClean="0"/>
              <a:t>, CNRS and </a:t>
            </a:r>
            <a:r>
              <a:rPr lang="es-ES_tradnl" dirty="0" err="1" smtClean="0"/>
              <a:t>Ecole</a:t>
            </a:r>
            <a:r>
              <a:rPr lang="es-ES_tradnl" dirty="0" smtClean="0"/>
              <a:t> </a:t>
            </a:r>
            <a:r>
              <a:rPr lang="es-ES_tradnl" dirty="0" err="1" smtClean="0"/>
              <a:t>Normale</a:t>
            </a:r>
            <a:r>
              <a:rPr lang="es-ES_tradnl" dirty="0" smtClean="0"/>
              <a:t> </a:t>
            </a:r>
            <a:r>
              <a:rPr lang="es-ES_tradnl" dirty="0" err="1" smtClean="0"/>
              <a:t>Supérieure</a:t>
            </a:r>
            <a:r>
              <a:rPr lang="es-ES_tradnl" dirty="0" smtClean="0"/>
              <a:t> Lyon </a:t>
            </a:r>
          </a:p>
          <a:p>
            <a:r>
              <a:rPr lang="es-ES_tradnl" b="1" dirty="0" err="1" smtClean="0"/>
              <a:t>project</a:t>
            </a:r>
            <a:r>
              <a:rPr lang="es-ES_tradnl" b="1" dirty="0" smtClean="0"/>
              <a:t> </a:t>
            </a:r>
            <a:r>
              <a:rPr lang="es-ES_tradnl" b="1" dirty="0" err="1" smtClean="0"/>
              <a:t>Transitions</a:t>
            </a:r>
            <a:r>
              <a:rPr lang="es-ES_tradnl" dirty="0" smtClean="0"/>
              <a:t>, </a:t>
            </a:r>
            <a:r>
              <a:rPr lang="es-ES_tradnl" dirty="0" err="1" smtClean="0"/>
              <a:t>European</a:t>
            </a:r>
            <a:r>
              <a:rPr lang="es-ES_tradnl" dirty="0" smtClean="0"/>
              <a:t> </a:t>
            </a:r>
            <a:r>
              <a:rPr lang="es-ES_tradnl" dirty="0" err="1" smtClean="0"/>
              <a:t>Research</a:t>
            </a:r>
            <a:r>
              <a:rPr lang="es-ES_tradnl" dirty="0" smtClean="0"/>
              <a:t> Council, 2014-2019</a:t>
            </a:r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 err="1" smtClean="0"/>
              <a:t>Wouters</a:t>
            </a:r>
            <a:r>
              <a:rPr lang="es-ES_tradnl" dirty="0" smtClean="0"/>
              <a:t> J. and </a:t>
            </a:r>
            <a:r>
              <a:rPr lang="es-ES_tradnl" dirty="0"/>
              <a:t>F. </a:t>
            </a:r>
            <a:r>
              <a:rPr lang="es-ES_tradnl" dirty="0" err="1" smtClean="0"/>
              <a:t>Bouchet</a:t>
            </a:r>
            <a:r>
              <a:rPr lang="es-ES_tradnl" dirty="0"/>
              <a:t> </a:t>
            </a:r>
            <a:r>
              <a:rPr lang="es-ES_tradnl" dirty="0" smtClean="0"/>
              <a:t>(2016) </a:t>
            </a:r>
            <a:r>
              <a:rPr lang="es-ES_tradnl" dirty="0" err="1" smtClean="0"/>
              <a:t>Rare</a:t>
            </a:r>
            <a:r>
              <a:rPr lang="es-ES_tradnl" dirty="0" smtClean="0"/>
              <a:t> </a:t>
            </a:r>
            <a:r>
              <a:rPr lang="es-ES_tradnl" dirty="0" err="1"/>
              <a:t>event</a:t>
            </a:r>
            <a:r>
              <a:rPr lang="es-ES_tradnl" dirty="0"/>
              <a:t> </a:t>
            </a:r>
            <a:r>
              <a:rPr lang="es-ES_tradnl" dirty="0" err="1"/>
              <a:t>computation</a:t>
            </a:r>
            <a:r>
              <a:rPr lang="es-ES_tradnl" dirty="0"/>
              <a:t> in </a:t>
            </a:r>
            <a:r>
              <a:rPr lang="es-ES_tradnl" dirty="0" err="1"/>
              <a:t>deterministic</a:t>
            </a:r>
            <a:r>
              <a:rPr lang="es-ES_tradnl" dirty="0"/>
              <a:t> </a:t>
            </a:r>
            <a:r>
              <a:rPr lang="es-ES_tradnl" dirty="0" err="1" smtClean="0"/>
              <a:t>chaotic</a:t>
            </a:r>
            <a:r>
              <a:rPr lang="es-ES_tradnl" dirty="0" smtClean="0"/>
              <a:t> </a:t>
            </a:r>
            <a:r>
              <a:rPr lang="es-ES_tradnl" dirty="0" err="1" smtClean="0"/>
              <a:t>systems</a:t>
            </a:r>
            <a:r>
              <a:rPr lang="es-ES_tradnl" dirty="0" smtClean="0"/>
              <a:t> </a:t>
            </a:r>
            <a:r>
              <a:rPr lang="es-ES_tradnl" dirty="0" err="1"/>
              <a:t>using</a:t>
            </a:r>
            <a:r>
              <a:rPr lang="es-ES_tradnl" dirty="0"/>
              <a:t> </a:t>
            </a:r>
            <a:r>
              <a:rPr lang="es-ES_tradnl" dirty="0" err="1"/>
              <a:t>genealogical</a:t>
            </a:r>
            <a:r>
              <a:rPr lang="es-ES_tradnl" dirty="0"/>
              <a:t> </a:t>
            </a:r>
            <a:r>
              <a:rPr lang="es-ES_tradnl" dirty="0" err="1"/>
              <a:t>particle</a:t>
            </a:r>
            <a:r>
              <a:rPr lang="es-ES_tradnl" dirty="0"/>
              <a:t> </a:t>
            </a:r>
            <a:r>
              <a:rPr lang="es-ES_tradnl" dirty="0" err="1" smtClean="0"/>
              <a:t>analysis</a:t>
            </a:r>
            <a:r>
              <a:rPr lang="es-ES_tradnl" dirty="0" smtClean="0"/>
              <a:t>, </a:t>
            </a:r>
            <a:r>
              <a:rPr lang="es-ES_tradnl" i="1" dirty="0" err="1" smtClean="0"/>
              <a:t>Statistical</a:t>
            </a:r>
            <a:r>
              <a:rPr lang="es-ES_tradnl" i="1" dirty="0" smtClean="0"/>
              <a:t> </a:t>
            </a:r>
            <a:r>
              <a:rPr lang="es-ES_tradnl" i="1" dirty="0" err="1" smtClean="0"/>
              <a:t>Mechanics</a:t>
            </a:r>
            <a:r>
              <a:rPr lang="es-ES_tradnl" i="1" dirty="0" smtClean="0"/>
              <a:t> </a:t>
            </a:r>
            <a:r>
              <a:rPr lang="es-ES_tradnl" dirty="0" smtClean="0"/>
              <a:t>(</a:t>
            </a:r>
            <a:r>
              <a:rPr lang="es-ES_tradnl" dirty="0" err="1" smtClean="0"/>
              <a:t>submitted</a:t>
            </a:r>
            <a:r>
              <a:rPr lang="es-ES_tradnl" dirty="0" smtClean="0"/>
              <a:t>).</a:t>
            </a:r>
          </a:p>
          <a:p>
            <a:endParaRPr lang="es-ES_tradnl" dirty="0"/>
          </a:p>
          <a:p>
            <a:r>
              <a:rPr lang="es-ES_tradnl" dirty="0" err="1" smtClean="0"/>
              <a:t>Bucklew</a:t>
            </a:r>
            <a:r>
              <a:rPr lang="es-ES_tradnl" dirty="0" smtClean="0"/>
              <a:t> J. A. (2004) </a:t>
            </a:r>
            <a:r>
              <a:rPr lang="es-ES_tradnl" i="1" dirty="0" err="1" smtClean="0"/>
              <a:t>Introduction</a:t>
            </a:r>
            <a:r>
              <a:rPr lang="es-ES_tradnl" i="1" dirty="0" smtClean="0"/>
              <a:t> </a:t>
            </a:r>
            <a:r>
              <a:rPr lang="es-ES_tradnl" i="1" dirty="0" err="1" smtClean="0"/>
              <a:t>to</a:t>
            </a:r>
            <a:r>
              <a:rPr lang="es-ES_tradnl" i="1" dirty="0" smtClean="0"/>
              <a:t> </a:t>
            </a:r>
            <a:r>
              <a:rPr lang="es-ES_tradnl" i="1" dirty="0" err="1" smtClean="0"/>
              <a:t>rare</a:t>
            </a:r>
            <a:r>
              <a:rPr lang="es-ES_tradnl" i="1" dirty="0" smtClean="0"/>
              <a:t> </a:t>
            </a:r>
            <a:r>
              <a:rPr lang="es-ES_tradnl" i="1" dirty="0" err="1" smtClean="0"/>
              <a:t>event</a:t>
            </a:r>
            <a:r>
              <a:rPr lang="es-ES_tradnl" i="1" dirty="0" smtClean="0"/>
              <a:t> </a:t>
            </a:r>
          </a:p>
          <a:p>
            <a:pPr marL="0" indent="0">
              <a:buNone/>
            </a:pPr>
            <a:r>
              <a:rPr lang="es-ES_tradnl" i="1" dirty="0"/>
              <a:t> </a:t>
            </a:r>
            <a:r>
              <a:rPr lang="es-ES_tradnl" i="1" dirty="0" smtClean="0"/>
              <a:t>      </a:t>
            </a:r>
            <a:r>
              <a:rPr lang="es-ES_tradnl" i="1" dirty="0" err="1" smtClean="0"/>
              <a:t>simulation</a:t>
            </a:r>
            <a:r>
              <a:rPr lang="es-ES_tradnl" dirty="0" smtClean="0"/>
              <a:t>, </a:t>
            </a:r>
            <a:r>
              <a:rPr lang="es-ES_tradnl" dirty="0" err="1" smtClean="0"/>
              <a:t>Springer</a:t>
            </a:r>
            <a:r>
              <a:rPr lang="es-ES_tradnl" dirty="0" smtClean="0"/>
              <a:t>. 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77000"/>
          </a:blip>
          <a:stretch>
            <a:fillRect/>
          </a:stretch>
        </p:blipFill>
        <p:spPr>
          <a:xfrm>
            <a:off x="6804248" y="3140968"/>
            <a:ext cx="2160240" cy="32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0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R</a:t>
            </a:r>
            <a:r>
              <a:rPr lang="es-ES_tradnl" dirty="0" err="1" smtClean="0"/>
              <a:t>are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simulation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 </a:t>
            </a:r>
            <a:r>
              <a:rPr lang="es-ES_tradnl" dirty="0" err="1" smtClean="0"/>
              <a:t>thematical</a:t>
            </a:r>
            <a:r>
              <a:rPr lang="es-ES_tradnl" dirty="0" smtClean="0"/>
              <a:t> </a:t>
            </a:r>
            <a:r>
              <a:rPr lang="es-ES_tradnl" dirty="0" err="1" smtClean="0"/>
              <a:t>field</a:t>
            </a:r>
            <a:r>
              <a:rPr lang="es-ES_tradnl" dirty="0" smtClean="0"/>
              <a:t> in </a:t>
            </a:r>
            <a:r>
              <a:rPr lang="es-ES_tradnl" dirty="0" err="1" smtClean="0"/>
              <a:t>statistics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M</a:t>
            </a:r>
            <a:r>
              <a:rPr lang="es-ES_tradnl" dirty="0" err="1" smtClean="0"/>
              <a:t>ain</a:t>
            </a:r>
            <a:r>
              <a:rPr lang="es-ES_tradnl" dirty="0" smtClean="0"/>
              <a:t> </a:t>
            </a:r>
            <a:r>
              <a:rPr lang="es-ES_tradnl" dirty="0" err="1" smtClean="0"/>
              <a:t>underlying</a:t>
            </a:r>
            <a:r>
              <a:rPr lang="es-ES_tradnl" dirty="0" smtClean="0"/>
              <a:t> idea: </a:t>
            </a:r>
            <a:r>
              <a:rPr lang="es-ES_tradnl" dirty="0" err="1" smtClean="0"/>
              <a:t>importance</a:t>
            </a:r>
            <a:r>
              <a:rPr lang="es-ES_tradnl" dirty="0" smtClean="0"/>
              <a:t> </a:t>
            </a:r>
            <a:r>
              <a:rPr lang="es-ES_tradnl" dirty="0" err="1" smtClean="0"/>
              <a:t>sampling</a:t>
            </a:r>
            <a:endParaRPr lang="es-ES_tradnl" dirty="0" smtClean="0"/>
          </a:p>
          <a:p>
            <a:endParaRPr lang="es-ES_tradnl" b="1" dirty="0">
              <a:solidFill>
                <a:srgbClr val="FF0000"/>
              </a:solidFill>
            </a:endParaRPr>
          </a:p>
          <a:p>
            <a:r>
              <a:rPr lang="es-ES_tradnl" dirty="0" err="1" smtClean="0"/>
              <a:t>Assume</a:t>
            </a:r>
            <a:r>
              <a:rPr lang="es-ES_tradnl" dirty="0" smtClean="0"/>
              <a:t> </a:t>
            </a:r>
            <a:r>
              <a:rPr lang="es-ES_tradnl" dirty="0" err="1" smtClean="0"/>
              <a:t>we</a:t>
            </a:r>
            <a:r>
              <a:rPr lang="es-ES_tradnl" dirty="0" smtClean="0"/>
              <a:t> can </a:t>
            </a:r>
            <a:r>
              <a:rPr lang="es-ES_tradnl" dirty="0" err="1" smtClean="0"/>
              <a:t>sample</a:t>
            </a:r>
            <a:r>
              <a:rPr lang="es-ES_tradnl" dirty="0" smtClean="0"/>
              <a:t> </a:t>
            </a:r>
            <a:r>
              <a:rPr lang="es-ES_tradnl" dirty="0"/>
              <a:t> </a:t>
            </a:r>
            <a:r>
              <a:rPr lang="es-ES_tradnl" dirty="0" smtClean="0"/>
              <a:t>     </a:t>
            </a:r>
            <a:r>
              <a:rPr lang="es-ES_tradnl" dirty="0" err="1" smtClean="0"/>
              <a:t>from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PDF:</a:t>
            </a:r>
          </a:p>
          <a:p>
            <a:endParaRPr lang="es-ES_tradnl" dirty="0"/>
          </a:p>
          <a:p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Then</a:t>
            </a:r>
            <a:r>
              <a:rPr lang="es-ES_tradnl" dirty="0"/>
              <a:t> </a:t>
            </a:r>
            <a:r>
              <a:rPr lang="es-ES_tradnl" dirty="0" err="1" smtClean="0"/>
              <a:t>we</a:t>
            </a:r>
            <a:r>
              <a:rPr lang="es-ES_tradnl" dirty="0" smtClean="0"/>
              <a:t> can derive a new </a:t>
            </a:r>
            <a:r>
              <a:rPr lang="es-ES_tradnl" dirty="0" err="1" smtClean="0"/>
              <a:t>estimator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endParaRPr lang="es-ES_tradnl" dirty="0" smtClean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variance</a:t>
            </a:r>
            <a:r>
              <a:rPr lang="es-ES_tradnl" dirty="0" smtClean="0"/>
              <a:t> </a:t>
            </a:r>
            <a:r>
              <a:rPr lang="es-ES_tradnl" dirty="0" err="1" smtClean="0"/>
              <a:t>may</a:t>
            </a:r>
            <a:r>
              <a:rPr lang="es-ES_tradnl" dirty="0" smtClean="0"/>
              <a:t> be </a:t>
            </a:r>
            <a:r>
              <a:rPr lang="es-ES_tradnl" dirty="0" err="1" smtClean="0"/>
              <a:t>substantially</a:t>
            </a:r>
            <a:r>
              <a:rPr lang="es-ES_tradnl" dirty="0" smtClean="0"/>
              <a:t> </a:t>
            </a:r>
            <a:r>
              <a:rPr lang="es-ES_tradnl" dirty="0" err="1" smtClean="0"/>
              <a:t>improved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adequate</a:t>
            </a:r>
            <a:r>
              <a:rPr lang="es-ES_tradnl" dirty="0" smtClean="0"/>
              <a:t> </a:t>
            </a:r>
            <a:r>
              <a:rPr lang="es-ES_tradnl" i="1" dirty="0" smtClean="0"/>
              <a:t>L</a:t>
            </a:r>
            <a:r>
              <a:rPr lang="es-ES_tradnl" dirty="0" smtClean="0"/>
              <a:t>:</a:t>
            </a:r>
          </a:p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462057"/>
            <a:ext cx="2952328" cy="6069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682006"/>
            <a:ext cx="317500" cy="4508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664" y="3645024"/>
            <a:ext cx="4247456" cy="9353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639" y="5301208"/>
            <a:ext cx="2387465" cy="576064"/>
          </a:xfrm>
          <a:prstGeom prst="rect">
            <a:avLst/>
          </a:prstGeom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2289448" y="5229200"/>
            <a:ext cx="626368" cy="684213"/>
          </a:xfrm>
          <a:prstGeom prst="rightArrow">
            <a:avLst>
              <a:gd name="adj1" fmla="val 50000"/>
              <a:gd name="adj2" fmla="val 3341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529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R</a:t>
            </a:r>
            <a:r>
              <a:rPr lang="es-ES_tradnl" dirty="0" err="1" smtClean="0"/>
              <a:t>are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simulation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a </a:t>
            </a:r>
            <a:r>
              <a:rPr lang="es-ES_tradnl" dirty="0" err="1" smtClean="0"/>
              <a:t>thematical</a:t>
            </a:r>
            <a:r>
              <a:rPr lang="es-ES_tradnl" dirty="0" smtClean="0"/>
              <a:t> </a:t>
            </a:r>
            <a:r>
              <a:rPr lang="es-ES_tradnl" dirty="0" err="1" smtClean="0"/>
              <a:t>field</a:t>
            </a:r>
            <a:r>
              <a:rPr lang="es-ES_tradnl" dirty="0" smtClean="0"/>
              <a:t> in </a:t>
            </a:r>
            <a:r>
              <a:rPr lang="es-ES_tradnl" dirty="0" err="1" smtClean="0"/>
              <a:t>statistics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M</a:t>
            </a:r>
            <a:r>
              <a:rPr lang="es-ES_tradnl" dirty="0" err="1" smtClean="0"/>
              <a:t>ain</a:t>
            </a:r>
            <a:r>
              <a:rPr lang="es-ES_tradnl" dirty="0" smtClean="0"/>
              <a:t> </a:t>
            </a:r>
            <a:r>
              <a:rPr lang="es-ES_tradnl" dirty="0" err="1" smtClean="0"/>
              <a:t>underlying</a:t>
            </a:r>
            <a:r>
              <a:rPr lang="es-ES_tradnl" dirty="0" smtClean="0"/>
              <a:t> idea: </a:t>
            </a:r>
            <a:r>
              <a:rPr lang="es-ES_tradnl" dirty="0" err="1" smtClean="0">
                <a:solidFill>
                  <a:srgbClr val="292929"/>
                </a:solidFill>
              </a:rPr>
              <a:t>importance</a:t>
            </a:r>
            <a:r>
              <a:rPr lang="es-ES_tradnl" dirty="0" smtClean="0">
                <a:solidFill>
                  <a:srgbClr val="292929"/>
                </a:solidFill>
              </a:rPr>
              <a:t> </a:t>
            </a:r>
            <a:r>
              <a:rPr lang="es-ES_tradnl" dirty="0" err="1" smtClean="0">
                <a:solidFill>
                  <a:srgbClr val="292929"/>
                </a:solidFill>
              </a:rPr>
              <a:t>sampling</a:t>
            </a:r>
            <a:endParaRPr lang="es-ES_tradnl" dirty="0" smtClean="0">
              <a:solidFill>
                <a:srgbClr val="292929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  <a:p>
            <a:endParaRPr lang="es-ES_tradnl" b="1" dirty="0" smtClean="0">
              <a:solidFill>
                <a:srgbClr val="FF0000"/>
              </a:solidFill>
            </a:endParaRPr>
          </a:p>
          <a:p>
            <a:endParaRPr lang="es-ES_tradnl" dirty="0" smtClean="0">
              <a:solidFill>
                <a:srgbClr val="292929"/>
              </a:solidFill>
            </a:endParaRPr>
          </a:p>
          <a:p>
            <a:r>
              <a:rPr lang="es-ES_tradnl" dirty="0" err="1" smtClean="0">
                <a:solidFill>
                  <a:srgbClr val="292929"/>
                </a:solidFill>
              </a:rPr>
              <a:t>For</a:t>
            </a:r>
            <a:r>
              <a:rPr lang="es-ES_tradnl" dirty="0" smtClean="0">
                <a:solidFill>
                  <a:srgbClr val="292929"/>
                </a:solidFill>
              </a:rPr>
              <a:t> a </a:t>
            </a:r>
            <a:r>
              <a:rPr lang="es-ES_tradnl" dirty="0" err="1" smtClean="0">
                <a:solidFill>
                  <a:srgbClr val="292929"/>
                </a:solidFill>
              </a:rPr>
              <a:t>stochastic</a:t>
            </a:r>
            <a:r>
              <a:rPr lang="es-ES_tradnl" dirty="0" smtClean="0">
                <a:solidFill>
                  <a:srgbClr val="292929"/>
                </a:solidFill>
              </a:rPr>
              <a:t> </a:t>
            </a:r>
            <a:r>
              <a:rPr lang="es-ES_tradnl" dirty="0" err="1" smtClean="0">
                <a:solidFill>
                  <a:srgbClr val="292929"/>
                </a:solidFill>
              </a:rPr>
              <a:t>process</a:t>
            </a:r>
            <a:r>
              <a:rPr lang="es-ES_tradnl" dirty="0" smtClean="0">
                <a:solidFill>
                  <a:srgbClr val="292929"/>
                </a:solidFill>
              </a:rPr>
              <a:t>: </a:t>
            </a:r>
            <a:r>
              <a:rPr lang="es-ES_tradnl" dirty="0" err="1" smtClean="0">
                <a:solidFill>
                  <a:srgbClr val="292929"/>
                </a:solidFill>
              </a:rPr>
              <a:t>interacting</a:t>
            </a:r>
            <a:r>
              <a:rPr lang="es-ES_tradnl" dirty="0" smtClean="0">
                <a:solidFill>
                  <a:srgbClr val="292929"/>
                </a:solidFill>
              </a:rPr>
              <a:t> </a:t>
            </a:r>
            <a:r>
              <a:rPr lang="es-ES_tradnl" dirty="0" err="1" smtClean="0">
                <a:solidFill>
                  <a:srgbClr val="292929"/>
                </a:solidFill>
              </a:rPr>
              <a:t>particle</a:t>
            </a:r>
            <a:r>
              <a:rPr lang="es-ES_tradnl" dirty="0" smtClean="0">
                <a:solidFill>
                  <a:srgbClr val="292929"/>
                </a:solidFill>
              </a:rPr>
              <a:t> </a:t>
            </a:r>
            <a:r>
              <a:rPr lang="es-ES_tradnl" dirty="0" err="1" smtClean="0">
                <a:solidFill>
                  <a:srgbClr val="292929"/>
                </a:solidFill>
              </a:rPr>
              <a:t>algorithm</a:t>
            </a:r>
            <a:endParaRPr lang="es-ES_tradnl" dirty="0" smtClean="0">
              <a:solidFill>
                <a:srgbClr val="292929"/>
              </a:solidFill>
            </a:endParaRPr>
          </a:p>
          <a:p>
            <a:endParaRPr lang="es-ES_tradnl" b="1" dirty="0">
              <a:solidFill>
                <a:srgbClr val="FF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1597961"/>
            <a:ext cx="2952328" cy="60690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18" y="3140968"/>
            <a:ext cx="7309974" cy="3456384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 bwMode="auto">
          <a:xfrm>
            <a:off x="1079602" y="3068960"/>
            <a:ext cx="396054" cy="10080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3" name="Rectángulo 12"/>
          <p:cNvSpPr/>
          <p:nvPr/>
        </p:nvSpPr>
        <p:spPr bwMode="auto">
          <a:xfrm rot="16200000">
            <a:off x="7182272" y="5679259"/>
            <a:ext cx="396054" cy="10080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539685" y="6093296"/>
            <a:ext cx="24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t</a:t>
            </a:r>
            <a:endParaRPr lang="es-ES_tradnl" dirty="0"/>
          </a:p>
        </p:txBody>
      </p:sp>
      <p:cxnSp>
        <p:nvCxnSpPr>
          <p:cNvPr id="15" name="Conector recto 14"/>
          <p:cNvCxnSpPr>
            <a:endCxn id="17" idx="1"/>
          </p:cNvCxnSpPr>
          <p:nvPr/>
        </p:nvCxnSpPr>
        <p:spPr bwMode="auto">
          <a:xfrm flipV="1">
            <a:off x="1587924" y="4051810"/>
            <a:ext cx="6196616" cy="0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CuadroTexto 15"/>
          <p:cNvSpPr txBox="1"/>
          <p:nvPr/>
        </p:nvSpPr>
        <p:spPr>
          <a:xfrm rot="16200000">
            <a:off x="937366" y="4360673"/>
            <a:ext cx="5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>
                <a:latin typeface="Symbol" charset="2"/>
                <a:cs typeface="Symbol" charset="2"/>
              </a:rPr>
              <a:t>j</a:t>
            </a:r>
            <a:r>
              <a:rPr lang="es-ES_tradnl" sz="1800" dirty="0" smtClean="0"/>
              <a:t>(</a:t>
            </a:r>
            <a:r>
              <a:rPr lang="es-ES_tradnl" sz="1800" b="1" i="1" dirty="0" smtClean="0"/>
              <a:t>y</a:t>
            </a:r>
            <a:r>
              <a:rPr lang="es-ES_tradnl" sz="1800" dirty="0" smtClean="0"/>
              <a:t>)</a:t>
            </a:r>
            <a:endParaRPr lang="es-ES_tradnl" sz="18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784540" y="3882534"/>
            <a:ext cx="125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</a:t>
            </a:r>
            <a:r>
              <a:rPr lang="es-ES_tradnl" dirty="0" err="1" smtClean="0"/>
              <a:t>hreshold</a:t>
            </a:r>
            <a:r>
              <a:rPr lang="es-ES_tradnl" dirty="0" smtClean="0"/>
              <a:t> </a:t>
            </a:r>
            <a:r>
              <a:rPr lang="es-ES_tradnl" i="1" dirty="0" smtClean="0"/>
              <a:t>u</a:t>
            </a:r>
            <a:endParaRPr lang="es-ES_tradnl" i="1" dirty="0"/>
          </a:p>
        </p:txBody>
      </p:sp>
    </p:spTree>
    <p:extLst>
      <p:ext uri="{BB962C8B-B14F-4D97-AF65-F5344CB8AC3E}">
        <p14:creationId xmlns:p14="http://schemas.microsoft.com/office/powerpoint/2010/main" val="89217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R</a:t>
            </a:r>
            <a:r>
              <a:rPr lang="es-ES_tradnl" dirty="0" err="1" smtClean="0"/>
              <a:t>are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simulation</a:t>
            </a:r>
            <a:r>
              <a:rPr lang="es-ES_tradnl" dirty="0" smtClean="0"/>
              <a:t> – </a:t>
            </a:r>
            <a:r>
              <a:rPr lang="es-ES_tradnl" dirty="0" err="1" smtClean="0"/>
              <a:t>illustration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L95 </a:t>
            </a:r>
            <a:r>
              <a:rPr lang="es-ES_tradnl" dirty="0" err="1" smtClean="0"/>
              <a:t>model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1124744"/>
            <a:ext cx="8534400" cy="4666456"/>
          </a:xfrm>
        </p:spPr>
        <p:txBody>
          <a:bodyPr/>
          <a:lstStyle/>
          <a:p>
            <a:r>
              <a:rPr lang="es-ES_tradnl" dirty="0" err="1" smtClean="0"/>
              <a:t>Dynamic</a:t>
            </a:r>
            <a:r>
              <a:rPr lang="es-ES_tradnl" dirty="0" smtClean="0"/>
              <a:t> </a:t>
            </a:r>
            <a:r>
              <a:rPr lang="es-ES_tradnl" dirty="0" err="1" smtClean="0"/>
              <a:t>equation</a:t>
            </a:r>
            <a:r>
              <a:rPr lang="es-ES_tradnl" dirty="0" smtClean="0"/>
              <a:t>: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pPr marL="0" indent="0">
              <a:buNone/>
            </a:pPr>
            <a:endParaRPr lang="es-ES_tradnl" dirty="0" smtClean="0"/>
          </a:p>
          <a:p>
            <a:r>
              <a:rPr lang="es-ES_tradnl" dirty="0" smtClean="0"/>
              <a:t>A </a:t>
            </a:r>
            <a:r>
              <a:rPr lang="es-ES_tradnl" dirty="0" err="1" smtClean="0"/>
              <a:t>trajectory</a:t>
            </a:r>
            <a:r>
              <a:rPr lang="es-ES_tradnl" dirty="0" smtClean="0"/>
              <a:t>:</a:t>
            </a: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861048"/>
            <a:ext cx="8136904" cy="24158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628800"/>
            <a:ext cx="4680520" cy="105551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084239" y="6165304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time</a:t>
            </a:r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-191875" y="4725144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space</a:t>
            </a:r>
            <a:endParaRPr lang="es-ES_tradnl" dirty="0"/>
          </a:p>
        </p:txBody>
      </p:sp>
      <p:sp>
        <p:nvSpPr>
          <p:cNvPr id="8" name="Rectángulo 7"/>
          <p:cNvSpPr/>
          <p:nvPr/>
        </p:nvSpPr>
        <p:spPr bwMode="auto">
          <a:xfrm>
            <a:off x="8460432" y="3789040"/>
            <a:ext cx="432048" cy="230425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2780928"/>
            <a:ext cx="867390" cy="38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R</a:t>
            </a:r>
            <a:r>
              <a:rPr lang="es-ES_tradnl" dirty="0" err="1" smtClean="0"/>
              <a:t>are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simulation</a:t>
            </a:r>
            <a:r>
              <a:rPr lang="es-ES_tradnl" dirty="0" smtClean="0"/>
              <a:t> – </a:t>
            </a:r>
            <a:r>
              <a:rPr lang="es-ES_tradnl" dirty="0" err="1" smtClean="0"/>
              <a:t>illustration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L95 </a:t>
            </a:r>
            <a:r>
              <a:rPr lang="es-ES_tradnl" dirty="0" err="1" smtClean="0"/>
              <a:t>model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1124744"/>
            <a:ext cx="8534400" cy="4666456"/>
          </a:xfrm>
        </p:spPr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function</a:t>
            </a:r>
            <a:r>
              <a:rPr lang="es-ES_tradnl" dirty="0" smtClean="0"/>
              <a:t> </a:t>
            </a:r>
            <a:r>
              <a:rPr lang="es-ES_tradnl" dirty="0" smtClean="0">
                <a:latin typeface="Symbol" charset="2"/>
                <a:cs typeface="Symbol" charset="2"/>
              </a:rPr>
              <a:t>j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total </a:t>
            </a:r>
            <a:r>
              <a:rPr lang="es-ES_tradnl" dirty="0" err="1" smtClean="0"/>
              <a:t>energy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interacting</a:t>
            </a:r>
            <a:r>
              <a:rPr lang="es-ES_tradnl" dirty="0" smtClean="0"/>
              <a:t> </a:t>
            </a:r>
            <a:r>
              <a:rPr lang="es-ES_tradnl" dirty="0" err="1" smtClean="0"/>
              <a:t>particle</a:t>
            </a:r>
            <a:r>
              <a:rPr lang="es-ES_tradnl" dirty="0" smtClean="0"/>
              <a:t> </a:t>
            </a:r>
            <a:r>
              <a:rPr lang="es-ES_tradnl" dirty="0" err="1" smtClean="0"/>
              <a:t>algorithm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/>
              <a:t> </a:t>
            </a:r>
            <a:r>
              <a:rPr lang="es-ES_tradnl" dirty="0" err="1" smtClean="0"/>
              <a:t>applied</a:t>
            </a:r>
            <a:r>
              <a:rPr lang="es-ES_tradnl" dirty="0" smtClean="0"/>
              <a:t>.</a:t>
            </a:r>
          </a:p>
          <a:p>
            <a:endParaRPr lang="es-ES_tradnl" dirty="0"/>
          </a:p>
        </p:txBody>
      </p:sp>
      <p:sp>
        <p:nvSpPr>
          <p:cNvPr id="17" name="CuadroTexto 16"/>
          <p:cNvSpPr txBox="1"/>
          <p:nvPr/>
        </p:nvSpPr>
        <p:spPr>
          <a:xfrm rot="16200000">
            <a:off x="189466" y="4174022"/>
            <a:ext cx="5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>
                <a:latin typeface="Symbol" charset="2"/>
                <a:cs typeface="Symbol" charset="2"/>
              </a:rPr>
              <a:t>j</a:t>
            </a:r>
            <a:r>
              <a:rPr lang="es-ES_tradnl" sz="1800" dirty="0" smtClean="0"/>
              <a:t>(</a:t>
            </a:r>
            <a:r>
              <a:rPr lang="es-ES_tradnl" sz="1800" b="1" i="1" dirty="0" smtClean="0"/>
              <a:t>y</a:t>
            </a:r>
            <a:r>
              <a:rPr lang="es-ES_tradnl" sz="1800" dirty="0" smtClean="0"/>
              <a:t>)</a:t>
            </a:r>
            <a:endParaRPr lang="es-ES_tradnl" sz="18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167916" y="6186790"/>
            <a:ext cx="347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i="1" dirty="0" smtClean="0"/>
              <a:t>t</a:t>
            </a:r>
            <a:endParaRPr lang="es-ES_tradnl" i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856548" y="3450486"/>
            <a:ext cx="125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t</a:t>
            </a:r>
            <a:r>
              <a:rPr lang="es-ES_tradnl" dirty="0" err="1" smtClean="0"/>
              <a:t>hreshold</a:t>
            </a:r>
            <a:r>
              <a:rPr lang="es-ES_tradnl" dirty="0" smtClean="0"/>
              <a:t> </a:t>
            </a:r>
            <a:r>
              <a:rPr lang="es-ES_tradnl" i="1" dirty="0" smtClean="0"/>
              <a:t>u</a:t>
            </a:r>
            <a:endParaRPr lang="es-ES_tradnl" i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48" y="2884218"/>
            <a:ext cx="7191648" cy="3425102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6056348" y="6165304"/>
            <a:ext cx="347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 </a:t>
            </a:r>
            <a:r>
              <a:rPr lang="es-ES_tradnl" i="1" dirty="0" smtClean="0"/>
              <a:t>t</a:t>
            </a:r>
            <a:endParaRPr lang="es-ES_tradnl" i="1" dirty="0"/>
          </a:p>
        </p:txBody>
      </p:sp>
      <p:sp>
        <p:nvSpPr>
          <p:cNvPr id="22" name="CuadroTexto 21"/>
          <p:cNvSpPr txBox="1"/>
          <p:nvPr/>
        </p:nvSpPr>
        <p:spPr>
          <a:xfrm rot="16200000">
            <a:off x="3933882" y="4186854"/>
            <a:ext cx="56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>
                <a:latin typeface="Symbol" charset="2"/>
                <a:cs typeface="Symbol" charset="2"/>
              </a:rPr>
              <a:t>j</a:t>
            </a:r>
            <a:r>
              <a:rPr lang="es-ES_tradnl" sz="1800" dirty="0" smtClean="0"/>
              <a:t>(</a:t>
            </a:r>
            <a:r>
              <a:rPr lang="es-ES_tradnl" sz="1800" b="1" i="1" dirty="0" smtClean="0"/>
              <a:t>y</a:t>
            </a:r>
            <a:r>
              <a:rPr lang="es-ES_tradnl" sz="1800" dirty="0" smtClean="0"/>
              <a:t>)</a:t>
            </a:r>
            <a:endParaRPr lang="es-ES_tradnl" sz="1800" dirty="0"/>
          </a:p>
        </p:txBody>
      </p:sp>
      <p:cxnSp>
        <p:nvCxnSpPr>
          <p:cNvPr id="16" name="Conector recto 15"/>
          <p:cNvCxnSpPr/>
          <p:nvPr/>
        </p:nvCxnSpPr>
        <p:spPr bwMode="auto">
          <a:xfrm flipV="1">
            <a:off x="655748" y="3666510"/>
            <a:ext cx="3456384" cy="9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ector recto 23"/>
          <p:cNvCxnSpPr/>
          <p:nvPr/>
        </p:nvCxnSpPr>
        <p:spPr bwMode="auto">
          <a:xfrm flipV="1">
            <a:off x="4400164" y="3666510"/>
            <a:ext cx="3456384" cy="9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2268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609600"/>
          </a:xfrm>
        </p:spPr>
        <p:txBody>
          <a:bodyPr/>
          <a:lstStyle/>
          <a:p>
            <a:r>
              <a:rPr lang="es-ES_tradnl" dirty="0" err="1" smtClean="0"/>
              <a:t>Andrea’s</a:t>
            </a:r>
            <a:r>
              <a:rPr lang="es-ES_tradnl" dirty="0" smtClean="0"/>
              <a:t> </a:t>
            </a:r>
            <a:r>
              <a:rPr lang="es-ES_tradnl" dirty="0" err="1" smtClean="0"/>
              <a:t>conclusion</a:t>
            </a:r>
            <a:r>
              <a:rPr lang="es-ES_tradnl" dirty="0" smtClean="0"/>
              <a:t>: </a:t>
            </a:r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process-based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/>
              <a:t>Need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process-based</a:t>
            </a:r>
            <a:r>
              <a:rPr lang="es-ES_tradnl" dirty="0"/>
              <a:t> </a:t>
            </a:r>
            <a:r>
              <a:rPr lang="es-ES_tradnl" dirty="0" err="1"/>
              <a:t>model</a:t>
            </a:r>
            <a:r>
              <a:rPr lang="es-ES_tradnl" dirty="0"/>
              <a:t> </a:t>
            </a:r>
            <a:r>
              <a:rPr lang="es-ES_tradnl" dirty="0" err="1"/>
              <a:t>evaluation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2492896"/>
            <a:ext cx="2788422" cy="2281436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5267054" y="2082334"/>
            <a:ext cx="1393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Andrea </a:t>
            </a:r>
            <a:r>
              <a:rPr lang="es-ES_tradnl" dirty="0" err="1" smtClean="0"/>
              <a:t>Toreti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8914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R</a:t>
            </a:r>
            <a:r>
              <a:rPr lang="es-ES_tradnl" dirty="0" err="1" smtClean="0"/>
              <a:t>are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  <a:r>
              <a:rPr lang="es-ES_tradnl" dirty="0" err="1" smtClean="0"/>
              <a:t>simulation</a:t>
            </a:r>
            <a:r>
              <a:rPr lang="es-ES_tradnl" dirty="0" smtClean="0"/>
              <a:t> – </a:t>
            </a:r>
            <a:r>
              <a:rPr lang="es-ES_tradnl" dirty="0" err="1" smtClean="0"/>
              <a:t>illustration</a:t>
            </a:r>
            <a:r>
              <a:rPr lang="es-ES_tradnl" dirty="0" smtClean="0"/>
              <a:t> in </a:t>
            </a:r>
            <a:r>
              <a:rPr lang="es-ES_tradnl" dirty="0" err="1" smtClean="0"/>
              <a:t>the</a:t>
            </a:r>
            <a:r>
              <a:rPr lang="es-ES_tradnl" dirty="0" smtClean="0"/>
              <a:t> L95 </a:t>
            </a:r>
            <a:r>
              <a:rPr lang="es-ES_tradnl" dirty="0" err="1" smtClean="0"/>
              <a:t>model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1124744"/>
            <a:ext cx="8534400" cy="4666456"/>
          </a:xfrm>
        </p:spPr>
        <p:txBody>
          <a:bodyPr/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function</a:t>
            </a:r>
            <a:r>
              <a:rPr lang="es-ES_tradnl" dirty="0" smtClean="0"/>
              <a:t> </a:t>
            </a:r>
            <a:r>
              <a:rPr lang="es-ES_tradnl" dirty="0" smtClean="0">
                <a:latin typeface="Symbol" charset="2"/>
                <a:cs typeface="Symbol" charset="2"/>
              </a:rPr>
              <a:t>j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total </a:t>
            </a:r>
            <a:r>
              <a:rPr lang="es-ES_tradnl" dirty="0" err="1" smtClean="0"/>
              <a:t>energy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interacting</a:t>
            </a:r>
            <a:r>
              <a:rPr lang="es-ES_tradnl" dirty="0" smtClean="0"/>
              <a:t> </a:t>
            </a:r>
            <a:r>
              <a:rPr lang="es-ES_tradnl" dirty="0" err="1" smtClean="0"/>
              <a:t>particle</a:t>
            </a:r>
            <a:r>
              <a:rPr lang="es-ES_tradnl" dirty="0" smtClean="0"/>
              <a:t> </a:t>
            </a:r>
            <a:r>
              <a:rPr lang="es-ES_tradnl" dirty="0" err="1" smtClean="0"/>
              <a:t>algorithm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/>
              <a:t> </a:t>
            </a:r>
            <a:r>
              <a:rPr lang="es-ES_tradnl" dirty="0" err="1" smtClean="0"/>
              <a:t>applied</a:t>
            </a:r>
            <a:r>
              <a:rPr lang="es-ES_tradnl" dirty="0" smtClean="0"/>
              <a:t>.</a:t>
            </a:r>
          </a:p>
          <a:p>
            <a:r>
              <a:rPr lang="es-ES_tradnl" dirty="0" err="1" smtClean="0"/>
              <a:t>Probabilities</a:t>
            </a:r>
            <a:r>
              <a:rPr lang="es-ES_tradnl" dirty="0" smtClean="0"/>
              <a:t> of </a:t>
            </a:r>
            <a:r>
              <a:rPr lang="es-ES_tradnl" dirty="0" err="1" smtClean="0"/>
              <a:t>exceedances</a:t>
            </a:r>
            <a:r>
              <a:rPr lang="es-ES_tradnl" dirty="0" smtClean="0"/>
              <a:t> are </a:t>
            </a:r>
            <a:r>
              <a:rPr lang="es-ES_tradnl" dirty="0" err="1" smtClean="0"/>
              <a:t>accurately</a:t>
            </a:r>
            <a:r>
              <a:rPr lang="es-ES_tradnl" dirty="0" smtClean="0"/>
              <a:t> </a:t>
            </a:r>
            <a:r>
              <a:rPr lang="es-ES_tradnl" dirty="0" err="1" smtClean="0"/>
              <a:t>estimated</a:t>
            </a:r>
            <a:r>
              <a:rPr lang="es-ES_tradnl" dirty="0" smtClean="0"/>
              <a:t> at a </a:t>
            </a:r>
            <a:r>
              <a:rPr lang="es-ES_tradnl" dirty="0" err="1" smtClean="0"/>
              <a:t>much</a:t>
            </a:r>
            <a:r>
              <a:rPr lang="es-ES_tradnl" dirty="0" smtClean="0"/>
              <a:t> </a:t>
            </a:r>
            <a:r>
              <a:rPr lang="es-ES_tradnl" dirty="0" err="1" smtClean="0"/>
              <a:t>lower</a:t>
            </a:r>
            <a:r>
              <a:rPr lang="es-ES_tradnl" dirty="0" smtClean="0"/>
              <a:t> </a:t>
            </a:r>
            <a:r>
              <a:rPr lang="es-ES_tradnl" dirty="0" err="1" smtClean="0"/>
              <a:t>computational</a:t>
            </a:r>
            <a:r>
              <a:rPr lang="es-ES_tradnl" dirty="0" smtClean="0"/>
              <a:t> expense.</a:t>
            </a:r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780928"/>
            <a:ext cx="5112568" cy="364228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 bwMode="auto">
          <a:xfrm>
            <a:off x="4932040" y="3326899"/>
            <a:ext cx="1656184" cy="10080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5" name="Rectángulo 14"/>
          <p:cNvSpPr/>
          <p:nvPr/>
        </p:nvSpPr>
        <p:spPr bwMode="auto">
          <a:xfrm>
            <a:off x="1835696" y="2636912"/>
            <a:ext cx="504056" cy="50405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52220" y="6351207"/>
            <a:ext cx="1039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threshold</a:t>
            </a:r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 rot="16200000">
            <a:off x="1309209" y="437890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probability</a:t>
            </a:r>
            <a:endParaRPr lang="es-ES_tradnl" dirty="0"/>
          </a:p>
        </p:txBody>
      </p:sp>
      <p:cxnSp>
        <p:nvCxnSpPr>
          <p:cNvPr id="8" name="Conector recto 7"/>
          <p:cNvCxnSpPr/>
          <p:nvPr/>
        </p:nvCxnSpPr>
        <p:spPr bwMode="auto">
          <a:xfrm>
            <a:off x="5076056" y="3614903"/>
            <a:ext cx="324040" cy="0"/>
          </a:xfrm>
          <a:prstGeom prst="line">
            <a:avLst/>
          </a:prstGeom>
          <a:solidFill>
            <a:srgbClr val="33CCCC"/>
          </a:solidFill>
          <a:ln w="28575" cap="flat" cmpd="sng" algn="ctr">
            <a:solidFill>
              <a:srgbClr val="B86D7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CuadroTexto 9"/>
          <p:cNvSpPr txBox="1"/>
          <p:nvPr/>
        </p:nvSpPr>
        <p:spPr>
          <a:xfrm>
            <a:off x="5436096" y="3326871"/>
            <a:ext cx="10966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dirty="0" err="1" smtClean="0"/>
              <a:t>rare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</a:t>
            </a:r>
          </a:p>
          <a:p>
            <a:pPr algn="l"/>
            <a:r>
              <a:rPr lang="es-ES_tradnl" dirty="0" err="1" smtClean="0"/>
              <a:t>sampling</a:t>
            </a:r>
            <a:endParaRPr lang="es-ES_tradnl" dirty="0"/>
          </a:p>
        </p:txBody>
      </p:sp>
      <p:sp>
        <p:nvSpPr>
          <p:cNvPr id="23" name="Rectángulo 22"/>
          <p:cNvSpPr/>
          <p:nvPr/>
        </p:nvSpPr>
        <p:spPr bwMode="auto">
          <a:xfrm>
            <a:off x="251520" y="980562"/>
            <a:ext cx="8640960" cy="864262"/>
          </a:xfrm>
          <a:prstGeom prst="rect">
            <a:avLst/>
          </a:prstGeom>
          <a:solidFill>
            <a:srgbClr val="FFFFFF">
              <a:alpha val="72000"/>
            </a:srgbClr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5" name="Rectángulo 24"/>
          <p:cNvSpPr/>
          <p:nvPr/>
        </p:nvSpPr>
        <p:spPr bwMode="auto">
          <a:xfrm>
            <a:off x="5436096" y="3110855"/>
            <a:ext cx="1152128" cy="21601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436096" y="2988317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dirty="0" err="1"/>
              <a:t>b</a:t>
            </a:r>
            <a:r>
              <a:rPr lang="es-ES_tradnl" dirty="0" err="1" smtClean="0"/>
              <a:t>rute</a:t>
            </a:r>
            <a:r>
              <a:rPr lang="es-ES_tradnl" dirty="0" smtClean="0"/>
              <a:t> </a:t>
            </a:r>
            <a:r>
              <a:rPr lang="es-ES_tradnl" dirty="0" err="1" smtClean="0"/>
              <a:t>force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2227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Summary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possible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use </a:t>
            </a:r>
            <a:r>
              <a:rPr lang="es-ES_tradnl" dirty="0" err="1" smtClean="0">
                <a:solidFill>
                  <a:srgbClr val="292929"/>
                </a:solidFill>
              </a:rPr>
              <a:t>importance</a:t>
            </a:r>
            <a:r>
              <a:rPr lang="es-ES_tradnl" dirty="0" smtClean="0">
                <a:solidFill>
                  <a:srgbClr val="292929"/>
                </a:solidFill>
              </a:rPr>
              <a:t> </a:t>
            </a:r>
            <a:r>
              <a:rPr lang="es-ES_tradnl" dirty="0" err="1">
                <a:solidFill>
                  <a:srgbClr val="292929"/>
                </a:solidFill>
              </a:rPr>
              <a:t>sampling</a:t>
            </a:r>
            <a:r>
              <a:rPr lang="es-ES_tradnl" dirty="0">
                <a:solidFill>
                  <a:srgbClr val="292929"/>
                </a:solidFill>
              </a:rPr>
              <a:t> </a:t>
            </a:r>
            <a:r>
              <a:rPr lang="es-ES_tradnl" dirty="0" smtClean="0"/>
              <a:t>in </a:t>
            </a:r>
            <a:r>
              <a:rPr lang="es-ES_tradnl" dirty="0" err="1"/>
              <a:t>dynamical</a:t>
            </a:r>
            <a:r>
              <a:rPr lang="es-ES_tradnl" dirty="0"/>
              <a:t> </a:t>
            </a:r>
            <a:r>
              <a:rPr lang="es-ES_tradnl" dirty="0" err="1" smtClean="0"/>
              <a:t>systems</a:t>
            </a:r>
            <a:r>
              <a:rPr lang="es-ES_tradnl" dirty="0"/>
              <a:t> </a:t>
            </a:r>
            <a:r>
              <a:rPr lang="es-ES_tradnl" dirty="0" smtClean="0"/>
              <a:t>(</a:t>
            </a:r>
            <a:r>
              <a:rPr lang="es-ES_tradnl" dirty="0" err="1" smtClean="0"/>
              <a:t>e.g</a:t>
            </a:r>
            <a:r>
              <a:rPr lang="es-ES_tradnl" dirty="0" smtClean="0"/>
              <a:t>. </a:t>
            </a:r>
            <a:r>
              <a:rPr lang="es-ES_tradnl" dirty="0" err="1" smtClean="0"/>
              <a:t>interacting</a:t>
            </a:r>
            <a:r>
              <a:rPr lang="es-ES_tradnl" dirty="0" smtClean="0"/>
              <a:t> </a:t>
            </a:r>
            <a:r>
              <a:rPr lang="es-ES_tradnl" dirty="0" err="1"/>
              <a:t>particle</a:t>
            </a:r>
            <a:r>
              <a:rPr lang="es-ES_tradnl" dirty="0"/>
              <a:t> </a:t>
            </a:r>
            <a:r>
              <a:rPr lang="es-ES_tradnl" dirty="0" err="1" smtClean="0"/>
              <a:t>algorithm</a:t>
            </a:r>
            <a:r>
              <a:rPr lang="es-ES_tradnl" dirty="0" smtClean="0"/>
              <a:t>).</a:t>
            </a:r>
          </a:p>
          <a:p>
            <a:endParaRPr lang="es-ES_tradnl" dirty="0"/>
          </a:p>
          <a:p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deterministic</a:t>
            </a:r>
            <a:r>
              <a:rPr lang="es-ES_tradnl" dirty="0"/>
              <a:t> </a:t>
            </a:r>
            <a:r>
              <a:rPr lang="es-ES_tradnl" dirty="0" smtClean="0"/>
              <a:t>L95 </a:t>
            </a:r>
            <a:r>
              <a:rPr lang="es-ES_tradnl" dirty="0" err="1"/>
              <a:t>model</a:t>
            </a:r>
            <a:r>
              <a:rPr lang="es-ES_tradnl" dirty="0"/>
              <a:t>, </a:t>
            </a:r>
            <a:r>
              <a:rPr lang="es-ES_tradnl" dirty="0" err="1" smtClean="0"/>
              <a:t>probabilities</a:t>
            </a:r>
            <a:r>
              <a:rPr lang="es-ES_tradnl" dirty="0" smtClean="0"/>
              <a:t> </a:t>
            </a:r>
            <a:r>
              <a:rPr lang="es-ES_tradnl" dirty="0"/>
              <a:t>of </a:t>
            </a:r>
            <a:r>
              <a:rPr lang="es-ES_tradnl" dirty="0" err="1"/>
              <a:t>order</a:t>
            </a:r>
            <a:r>
              <a:rPr lang="es-ES_tradnl" dirty="0"/>
              <a:t> </a:t>
            </a:r>
            <a:r>
              <a:rPr lang="es-ES_tradnl" dirty="0" smtClean="0"/>
              <a:t>10</a:t>
            </a:r>
            <a:r>
              <a:rPr lang="es-ES_tradnl" baseline="30000" dirty="0" smtClean="0"/>
              <a:t>-16</a:t>
            </a:r>
            <a:r>
              <a:rPr lang="es-ES_tradnl" dirty="0" smtClean="0"/>
              <a:t> can be </a:t>
            </a:r>
            <a:r>
              <a:rPr lang="es-ES_tradnl" dirty="0" err="1" smtClean="0"/>
              <a:t>sampled</a:t>
            </a:r>
            <a:r>
              <a:rPr lang="es-ES_tradnl" dirty="0" smtClean="0"/>
              <a:t> as </a:t>
            </a:r>
            <a:r>
              <a:rPr lang="es-ES_tradnl" dirty="0" err="1" smtClean="0"/>
              <a:t>easily</a:t>
            </a:r>
            <a:r>
              <a:rPr lang="es-ES_tradnl" dirty="0" smtClean="0"/>
              <a:t> as </a:t>
            </a:r>
            <a:r>
              <a:rPr lang="es-ES_tradnl" dirty="0" err="1" smtClean="0"/>
              <a:t>probabilities</a:t>
            </a:r>
            <a:r>
              <a:rPr lang="es-ES_tradnl" dirty="0" smtClean="0"/>
              <a:t> of </a:t>
            </a:r>
            <a:r>
              <a:rPr lang="es-ES_tradnl" dirty="0" err="1" smtClean="0"/>
              <a:t>order</a:t>
            </a:r>
            <a:r>
              <a:rPr lang="es-ES_tradnl" dirty="0" smtClean="0"/>
              <a:t> 10</a:t>
            </a:r>
            <a:r>
              <a:rPr lang="es-ES_tradnl" baseline="30000" dirty="0" smtClean="0"/>
              <a:t>-3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 smtClean="0"/>
              <a:t>This</a:t>
            </a:r>
            <a:r>
              <a:rPr lang="es-ES_tradnl" dirty="0" smtClean="0"/>
              <a:t> </a:t>
            </a:r>
            <a:r>
              <a:rPr lang="es-ES_tradnl" dirty="0" err="1" smtClean="0"/>
              <a:t>technique</a:t>
            </a:r>
            <a:r>
              <a:rPr lang="es-ES_tradnl" dirty="0" smtClean="0"/>
              <a:t> </a:t>
            </a:r>
            <a:r>
              <a:rPr lang="es-ES_tradnl" dirty="0" err="1" smtClean="0"/>
              <a:t>might</a:t>
            </a:r>
            <a:r>
              <a:rPr lang="es-ES_tradnl" dirty="0" smtClean="0"/>
              <a:t> be </a:t>
            </a:r>
            <a:r>
              <a:rPr lang="es-ES_tradnl" dirty="0" err="1" smtClean="0"/>
              <a:t>applied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a </a:t>
            </a:r>
            <a:r>
              <a:rPr lang="es-ES_tradnl" dirty="0" err="1" smtClean="0"/>
              <a:t>realistic</a:t>
            </a:r>
            <a:r>
              <a:rPr lang="es-ES_tradnl" dirty="0" smtClean="0"/>
              <a:t> </a:t>
            </a:r>
            <a:r>
              <a:rPr lang="es-ES_tradnl" dirty="0" err="1" smtClean="0"/>
              <a:t>climate</a:t>
            </a:r>
            <a:r>
              <a:rPr lang="es-ES_tradnl" dirty="0" smtClean="0"/>
              <a:t> </a:t>
            </a:r>
            <a:r>
              <a:rPr lang="es-ES_tradnl" dirty="0" err="1" smtClean="0"/>
              <a:t>models</a:t>
            </a:r>
            <a:r>
              <a:rPr lang="es-ES_tradnl" dirty="0"/>
              <a:t> </a:t>
            </a:r>
            <a:r>
              <a:rPr lang="es-ES_tradnl" dirty="0" smtClean="0"/>
              <a:t>and/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emulator</a:t>
            </a:r>
            <a:r>
              <a:rPr lang="es-ES_tradnl" dirty="0" smtClean="0"/>
              <a:t> </a:t>
            </a:r>
            <a:r>
              <a:rPr lang="es-ES_tradnl" dirty="0" err="1" smtClean="0"/>
              <a:t>thereof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 err="1"/>
              <a:t>T</a:t>
            </a:r>
            <a:r>
              <a:rPr lang="es-ES_tradnl" dirty="0" err="1" smtClean="0"/>
              <a:t>heoretical</a:t>
            </a:r>
            <a:r>
              <a:rPr lang="es-ES_tradnl" dirty="0" smtClean="0"/>
              <a:t> </a:t>
            </a:r>
            <a:r>
              <a:rPr lang="es-ES_tradnl" dirty="0" err="1" smtClean="0"/>
              <a:t>research</a:t>
            </a:r>
            <a:r>
              <a:rPr lang="es-ES_tradnl" dirty="0" smtClean="0"/>
              <a:t> and </a:t>
            </a:r>
            <a:r>
              <a:rPr lang="es-ES_tradnl" dirty="0" err="1" smtClean="0"/>
              <a:t>numerical</a:t>
            </a:r>
            <a:r>
              <a:rPr lang="es-ES_tradnl" dirty="0" smtClean="0"/>
              <a:t> </a:t>
            </a:r>
            <a:r>
              <a:rPr lang="es-ES_tradnl" dirty="0" err="1" smtClean="0"/>
              <a:t>experiments</a:t>
            </a:r>
            <a:r>
              <a:rPr lang="es-ES_tradnl" dirty="0" smtClean="0"/>
              <a:t> are </a:t>
            </a:r>
            <a:r>
              <a:rPr lang="es-ES_tradnl" dirty="0" err="1" smtClean="0"/>
              <a:t>under</a:t>
            </a:r>
            <a:r>
              <a:rPr lang="es-ES_tradnl" dirty="0" smtClean="0"/>
              <a:t> </a:t>
            </a:r>
            <a:r>
              <a:rPr lang="es-ES_tradnl" dirty="0" err="1" smtClean="0"/>
              <a:t>way</a:t>
            </a:r>
            <a:r>
              <a:rPr lang="es-ES_tradnl" dirty="0" smtClean="0"/>
              <a:t>. </a:t>
            </a:r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4598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Rectangle 2"/>
          <p:cNvSpPr>
            <a:spLocks noChangeArrowheads="1"/>
          </p:cNvSpPr>
          <p:nvPr/>
        </p:nvSpPr>
        <p:spPr bwMode="auto">
          <a:xfrm>
            <a:off x="1233736" y="3284984"/>
            <a:ext cx="6781800" cy="685800"/>
          </a:xfrm>
          <a:prstGeom prst="rect">
            <a:avLst/>
          </a:prstGeom>
          <a:solidFill>
            <a:srgbClr val="00FFFF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_tradnl"/>
          </a:p>
        </p:txBody>
      </p:sp>
      <p:sp>
        <p:nvSpPr>
          <p:cNvPr id="12728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12728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6629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200" dirty="0" smtClean="0"/>
              <a:t>Data Assimilation</a:t>
            </a:r>
          </a:p>
          <a:p>
            <a:pPr>
              <a:lnSpc>
                <a:spcPct val="90000"/>
              </a:lnSpc>
            </a:pPr>
            <a:endParaRPr lang="fr-FR" sz="2200" dirty="0" smtClean="0"/>
          </a:p>
          <a:p>
            <a:pPr>
              <a:lnSpc>
                <a:spcPct val="90000"/>
              </a:lnSpc>
            </a:pPr>
            <a:endParaRPr lang="fr-FR" sz="2200" dirty="0"/>
          </a:p>
          <a:p>
            <a:pPr>
              <a:lnSpc>
                <a:spcPct val="90000"/>
              </a:lnSpc>
            </a:pPr>
            <a:r>
              <a:rPr lang="fr-FR" sz="2200" dirty="0" smtClean="0"/>
              <a:t>Rare </a:t>
            </a:r>
            <a:r>
              <a:rPr lang="fr-FR" sz="2200" dirty="0" err="1" smtClean="0"/>
              <a:t>event</a:t>
            </a:r>
            <a:r>
              <a:rPr lang="fr-FR" sz="2200" dirty="0" smtClean="0"/>
              <a:t> simulatio</a:t>
            </a:r>
            <a:r>
              <a:rPr lang="fr-FR" sz="2200" dirty="0"/>
              <a:t>n</a:t>
            </a:r>
            <a:endParaRPr lang="fr-FR" sz="2200" dirty="0" smtClean="0"/>
          </a:p>
          <a:p>
            <a:pPr marL="0" indent="0">
              <a:lnSpc>
                <a:spcPct val="90000"/>
              </a:lnSpc>
              <a:buNone/>
            </a:pPr>
            <a:endParaRPr lang="fr-FR" sz="2200" dirty="0" smtClean="0"/>
          </a:p>
          <a:p>
            <a:pPr marL="0" indent="0">
              <a:lnSpc>
                <a:spcPct val="90000"/>
              </a:lnSpc>
              <a:buNone/>
            </a:pPr>
            <a:endParaRPr lang="fr-FR" sz="2200" dirty="0" smtClean="0"/>
          </a:p>
          <a:p>
            <a:pPr>
              <a:lnSpc>
                <a:spcPct val="90000"/>
              </a:lnSpc>
            </a:pPr>
            <a:r>
              <a:rPr lang="fr-FR" sz="2200" dirty="0" smtClean="0"/>
              <a:t>Structural causal </a:t>
            </a:r>
            <a:r>
              <a:rPr lang="fr-FR" sz="2200" dirty="0" err="1"/>
              <a:t>theory</a:t>
            </a:r>
            <a:endParaRPr lang="fr-FR" sz="2200" dirty="0"/>
          </a:p>
          <a:p>
            <a:pPr marL="0" indent="0">
              <a:lnSpc>
                <a:spcPct val="90000"/>
              </a:lnSpc>
              <a:buNone/>
            </a:pPr>
            <a:endParaRPr lang="fr-FR" sz="2200" dirty="0"/>
          </a:p>
          <a:p>
            <a:pPr>
              <a:lnSpc>
                <a:spcPct val="90000"/>
              </a:lnSpc>
            </a:pPr>
            <a:endParaRPr lang="fr-FR" sz="2200" dirty="0"/>
          </a:p>
          <a:p>
            <a:pPr>
              <a:lnSpc>
                <a:spcPct val="90000"/>
              </a:lnSpc>
            </a:pPr>
            <a:r>
              <a:rPr lang="fr-FR" sz="2200" dirty="0"/>
              <a:t>Conclusion</a:t>
            </a:r>
          </a:p>
        </p:txBody>
      </p:sp>
      <p:sp>
        <p:nvSpPr>
          <p:cNvPr id="1272837" name="AutoShape 5"/>
          <p:cNvSpPr>
            <a:spLocks noChangeArrowheads="1"/>
          </p:cNvSpPr>
          <p:nvPr/>
        </p:nvSpPr>
        <p:spPr bwMode="auto">
          <a:xfrm>
            <a:off x="395536" y="3284984"/>
            <a:ext cx="609600" cy="609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33CCCC"/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610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References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Hannart </a:t>
            </a:r>
            <a:r>
              <a:rPr lang="es-ES_tradnl" dirty="0"/>
              <a:t>A., M. </a:t>
            </a:r>
            <a:r>
              <a:rPr lang="es-ES_tradnl" dirty="0" err="1"/>
              <a:t>Ghil</a:t>
            </a:r>
            <a:r>
              <a:rPr lang="es-ES_tradnl" dirty="0"/>
              <a:t>, P. </a:t>
            </a:r>
            <a:r>
              <a:rPr lang="es-ES_tradnl" dirty="0" err="1"/>
              <a:t>Naveau</a:t>
            </a:r>
            <a:r>
              <a:rPr lang="es-ES_tradnl" dirty="0"/>
              <a:t>, F. E. L. Otto, S. </a:t>
            </a:r>
            <a:r>
              <a:rPr lang="es-ES_tradnl" dirty="0" err="1"/>
              <a:t>Seneviratne</a:t>
            </a:r>
            <a:r>
              <a:rPr lang="es-ES_tradnl" dirty="0"/>
              <a:t>, M. F. </a:t>
            </a:r>
            <a:r>
              <a:rPr lang="es-ES_tradnl" dirty="0" err="1"/>
              <a:t>Wehner</a:t>
            </a:r>
            <a:r>
              <a:rPr lang="es-ES_tradnl" dirty="0"/>
              <a:t>, F. </a:t>
            </a:r>
            <a:r>
              <a:rPr lang="es-ES_tradnl" dirty="0" err="1"/>
              <a:t>Zwiers</a:t>
            </a:r>
            <a:r>
              <a:rPr lang="es-ES_tradnl" dirty="0"/>
              <a:t> (2016) </a:t>
            </a:r>
            <a:r>
              <a:rPr lang="es-ES_tradnl" dirty="0" err="1"/>
              <a:t>Attribution</a:t>
            </a:r>
            <a:r>
              <a:rPr lang="es-ES_tradnl" dirty="0"/>
              <a:t> of extreme </a:t>
            </a:r>
            <a:r>
              <a:rPr lang="es-ES_tradnl" dirty="0" err="1"/>
              <a:t>climate</a:t>
            </a:r>
            <a:r>
              <a:rPr lang="es-ES_tradnl" dirty="0"/>
              <a:t> and </a:t>
            </a:r>
            <a:r>
              <a:rPr lang="es-ES_tradnl" dirty="0" err="1"/>
              <a:t>weather</a:t>
            </a:r>
            <a:r>
              <a:rPr lang="es-ES_tradnl" dirty="0"/>
              <a:t> </a:t>
            </a:r>
            <a:r>
              <a:rPr lang="es-ES_tradnl" dirty="0" err="1"/>
              <a:t>events</a:t>
            </a:r>
            <a:r>
              <a:rPr lang="es-ES_tradnl" dirty="0"/>
              <a:t>: </a:t>
            </a:r>
            <a:r>
              <a:rPr lang="es-ES_tradnl" dirty="0" err="1"/>
              <a:t>class-level</a:t>
            </a:r>
            <a:r>
              <a:rPr lang="es-ES_tradnl" dirty="0"/>
              <a:t> and singular </a:t>
            </a:r>
            <a:r>
              <a:rPr lang="es-ES_tradnl" dirty="0" err="1"/>
              <a:t>causation</a:t>
            </a:r>
            <a:r>
              <a:rPr lang="es-ES_tradnl" dirty="0"/>
              <a:t>, </a:t>
            </a:r>
            <a:r>
              <a:rPr lang="es-ES_tradnl" i="1" dirty="0" err="1" smtClean="0"/>
              <a:t>Nat</a:t>
            </a:r>
            <a:r>
              <a:rPr lang="es-ES_tradnl" i="1" dirty="0" smtClean="0"/>
              <a:t>. </a:t>
            </a:r>
            <a:r>
              <a:rPr lang="es-ES_tradnl" i="1" dirty="0" err="1"/>
              <a:t>Clim</a:t>
            </a:r>
            <a:r>
              <a:rPr lang="es-ES_tradnl" i="1" dirty="0"/>
              <a:t>. </a:t>
            </a:r>
            <a:r>
              <a:rPr lang="es-ES_tradnl" i="1" dirty="0" err="1"/>
              <a:t>Change</a:t>
            </a:r>
            <a:r>
              <a:rPr lang="es-ES_tradnl" i="1" dirty="0"/>
              <a:t> </a:t>
            </a:r>
            <a:r>
              <a:rPr lang="es-ES_tradnl" dirty="0"/>
              <a:t>(</a:t>
            </a:r>
            <a:r>
              <a:rPr lang="es-ES_tradnl" dirty="0" err="1"/>
              <a:t>under</a:t>
            </a:r>
            <a:r>
              <a:rPr lang="es-ES_tradnl" dirty="0"/>
              <a:t> </a:t>
            </a:r>
            <a:r>
              <a:rPr lang="es-ES_tradnl" dirty="0" err="1"/>
              <a:t>review</a:t>
            </a:r>
            <a:r>
              <a:rPr lang="es-ES_tradnl" dirty="0"/>
              <a:t>)</a:t>
            </a:r>
            <a:r>
              <a:rPr lang="es-ES_tradnl" dirty="0" smtClean="0"/>
              <a:t>.</a:t>
            </a:r>
          </a:p>
          <a:p>
            <a:endParaRPr lang="es-ES_tradnl" b="1" dirty="0"/>
          </a:p>
          <a:p>
            <a:r>
              <a:rPr lang="es-ES_tradnl" dirty="0"/>
              <a:t>Hannart A., J. Pearl, F. E. Otto, M. </a:t>
            </a:r>
            <a:r>
              <a:rPr lang="es-ES_tradnl" dirty="0" err="1"/>
              <a:t>Ghil</a:t>
            </a:r>
            <a:r>
              <a:rPr lang="es-ES_tradnl" dirty="0"/>
              <a:t> (2016) Causal </a:t>
            </a:r>
            <a:r>
              <a:rPr lang="es-ES_tradnl" dirty="0" err="1"/>
              <a:t>counterfactual</a:t>
            </a:r>
            <a:r>
              <a:rPr lang="es-ES_tradnl" dirty="0"/>
              <a:t> </a:t>
            </a:r>
            <a:r>
              <a:rPr lang="es-ES_tradnl" dirty="0" err="1"/>
              <a:t>theory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attribution</a:t>
            </a:r>
            <a:r>
              <a:rPr lang="es-ES_tradnl" dirty="0"/>
              <a:t> of </a:t>
            </a:r>
            <a:r>
              <a:rPr lang="es-ES_tradnl" dirty="0" err="1"/>
              <a:t>weather</a:t>
            </a:r>
            <a:r>
              <a:rPr lang="es-ES_tradnl" dirty="0"/>
              <a:t> and </a:t>
            </a:r>
            <a:r>
              <a:rPr lang="es-ES_tradnl" dirty="0" err="1"/>
              <a:t>climate-related</a:t>
            </a:r>
            <a:r>
              <a:rPr lang="es-ES_tradnl" dirty="0"/>
              <a:t> </a:t>
            </a:r>
            <a:r>
              <a:rPr lang="es-ES_tradnl" dirty="0" err="1"/>
              <a:t>events</a:t>
            </a:r>
            <a:r>
              <a:rPr lang="es-ES_tradnl" dirty="0"/>
              <a:t>, </a:t>
            </a:r>
            <a:r>
              <a:rPr lang="es-ES_tradnl" i="1" dirty="0"/>
              <a:t>Bull. Am. </a:t>
            </a:r>
            <a:r>
              <a:rPr lang="es-ES_tradnl" i="1" dirty="0" err="1"/>
              <a:t>Met</a:t>
            </a:r>
            <a:r>
              <a:rPr lang="es-ES_tradnl" i="1" dirty="0"/>
              <a:t>. Soc.</a:t>
            </a:r>
            <a:r>
              <a:rPr lang="es-ES_tradnl" dirty="0"/>
              <a:t>, 97:1, 99-110</a:t>
            </a:r>
            <a:r>
              <a:rPr lang="es-ES_tradnl" dirty="0" smtClean="0"/>
              <a:t>.</a:t>
            </a:r>
            <a:endParaRPr lang="es-ES_tradnl" b="1" dirty="0"/>
          </a:p>
          <a:p>
            <a:pPr marL="0" indent="0">
              <a:buNone/>
            </a:pPr>
            <a:endParaRPr lang="es-ES_tradnl" dirty="0"/>
          </a:p>
          <a:p>
            <a:r>
              <a:rPr lang="es-ES_tradnl" dirty="0"/>
              <a:t>Hannart A., </a:t>
            </a:r>
            <a:r>
              <a:rPr lang="es-ES_tradnl" dirty="0" smtClean="0"/>
              <a:t>P. </a:t>
            </a:r>
            <a:r>
              <a:rPr lang="es-ES_tradnl" dirty="0" err="1" smtClean="0"/>
              <a:t>Naveau</a:t>
            </a:r>
            <a:r>
              <a:rPr lang="es-ES_tradnl" dirty="0" smtClean="0"/>
              <a:t> (</a:t>
            </a:r>
            <a:r>
              <a:rPr lang="es-ES_tradnl" dirty="0"/>
              <a:t>2016) </a:t>
            </a:r>
            <a:r>
              <a:rPr lang="es-ES_tradnl" dirty="0" err="1" smtClean="0"/>
              <a:t>Maximizing</a:t>
            </a:r>
            <a:r>
              <a:rPr lang="es-ES_tradnl" dirty="0" smtClean="0"/>
              <a:t> </a:t>
            </a:r>
            <a:r>
              <a:rPr lang="es-ES_tradnl" dirty="0" err="1" smtClean="0"/>
              <a:t>causation</a:t>
            </a:r>
            <a:r>
              <a:rPr lang="es-ES_tradnl" dirty="0" smtClean="0"/>
              <a:t> </a:t>
            </a:r>
            <a:r>
              <a:rPr lang="es-ES_tradnl" dirty="0" err="1" smtClean="0"/>
              <a:t>probabilities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assess</a:t>
            </a:r>
            <a:r>
              <a:rPr lang="es-ES_tradnl" dirty="0" smtClean="0"/>
              <a:t> </a:t>
            </a:r>
            <a:r>
              <a:rPr lang="es-ES_tradnl" dirty="0" err="1" smtClean="0"/>
              <a:t>climate</a:t>
            </a:r>
            <a:r>
              <a:rPr lang="es-ES_tradnl" dirty="0"/>
              <a:t> </a:t>
            </a:r>
            <a:r>
              <a:rPr lang="es-ES_tradnl" dirty="0" err="1" smtClean="0"/>
              <a:t>changes</a:t>
            </a:r>
            <a:r>
              <a:rPr lang="es-ES_tradnl" dirty="0"/>
              <a:t>, </a:t>
            </a:r>
            <a:r>
              <a:rPr lang="es-ES_tradnl" i="1" dirty="0" smtClean="0"/>
              <a:t>J. </a:t>
            </a:r>
            <a:r>
              <a:rPr lang="es-ES_tradnl" i="1" dirty="0" err="1" smtClean="0"/>
              <a:t>Clim</a:t>
            </a:r>
            <a:r>
              <a:rPr lang="es-ES_tradnl" i="1" dirty="0"/>
              <a:t>. </a:t>
            </a:r>
            <a:r>
              <a:rPr lang="es-ES_tradnl" dirty="0" smtClean="0"/>
              <a:t>(</a:t>
            </a:r>
            <a:r>
              <a:rPr lang="es-ES_tradnl" dirty="0" err="1"/>
              <a:t>under</a:t>
            </a:r>
            <a:r>
              <a:rPr lang="es-ES_tradnl" dirty="0"/>
              <a:t> </a:t>
            </a:r>
            <a:r>
              <a:rPr lang="es-ES_tradnl" dirty="0" err="1"/>
              <a:t>review</a:t>
            </a:r>
            <a:r>
              <a:rPr lang="es-ES_tradnl" dirty="0"/>
              <a:t>)</a:t>
            </a:r>
            <a:r>
              <a:rPr lang="es-ES_tradnl" dirty="0" smtClean="0"/>
              <a:t>.</a:t>
            </a:r>
          </a:p>
          <a:p>
            <a:endParaRPr lang="es-ES_tradnl" dirty="0"/>
          </a:p>
          <a:p>
            <a:r>
              <a:rPr lang="es-ES_tradnl" dirty="0"/>
              <a:t>Pearl, J., 2000: </a:t>
            </a:r>
            <a:r>
              <a:rPr lang="es-ES_tradnl" i="1" dirty="0" err="1"/>
              <a:t>Causality</a:t>
            </a:r>
            <a:r>
              <a:rPr lang="es-ES_tradnl" i="1" dirty="0"/>
              <a:t>: </a:t>
            </a:r>
            <a:r>
              <a:rPr lang="es-ES_tradnl" i="1" dirty="0" err="1"/>
              <a:t>Models</a:t>
            </a:r>
            <a:r>
              <a:rPr lang="es-ES_tradnl" i="1" dirty="0"/>
              <a:t>, </a:t>
            </a:r>
            <a:r>
              <a:rPr lang="es-ES_tradnl" i="1" dirty="0" err="1"/>
              <a:t>Reasoning</a:t>
            </a:r>
            <a:r>
              <a:rPr lang="es-ES_tradnl" i="1" dirty="0"/>
              <a:t>, and </a:t>
            </a:r>
            <a:r>
              <a:rPr lang="es-ES_tradnl" i="1" dirty="0" err="1"/>
              <a:t>Inference</a:t>
            </a:r>
            <a:r>
              <a:rPr lang="es-ES_tradnl" dirty="0"/>
              <a:t>. Cambridge </a:t>
            </a:r>
            <a:r>
              <a:rPr lang="es-ES_tradnl" dirty="0" err="1"/>
              <a:t>University</a:t>
            </a:r>
            <a:r>
              <a:rPr lang="es-ES_tradnl" dirty="0"/>
              <a:t> </a:t>
            </a:r>
            <a:r>
              <a:rPr lang="es-ES_tradnl" dirty="0" err="1"/>
              <a:t>Press</a:t>
            </a:r>
            <a:r>
              <a:rPr lang="es-ES_tradnl" dirty="0"/>
              <a:t>, 384 pp.</a:t>
            </a:r>
          </a:p>
          <a:p>
            <a:pPr marL="0" indent="0">
              <a:buNone/>
            </a:pPr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7224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Detection and Attribution (D&amp;A)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Do we identify a discernible human influence on global climate ?</a:t>
            </a:r>
          </a:p>
          <a:p>
            <a:pPr lvl="1"/>
            <a:r>
              <a:rPr lang="fr-FR"/>
              <a:t>Short answer: Yes.</a:t>
            </a:r>
          </a:p>
          <a:p>
            <a:pPr lvl="1"/>
            <a:r>
              <a:rPr lang="fr-FR"/>
              <a:t>Increasing level of confidence:</a:t>
            </a:r>
          </a:p>
          <a:p>
            <a:pPr lvl="1">
              <a:buFont typeface="Charcoal CY" charset="0"/>
              <a:buNone/>
            </a:pPr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endParaRPr lang="fr-FR"/>
          </a:p>
          <a:p>
            <a:r>
              <a:rPr lang="fr-FR"/>
              <a:t>Implications for mitigation and adaptation policy.</a:t>
            </a:r>
          </a:p>
        </p:txBody>
      </p:sp>
      <p:sp>
        <p:nvSpPr>
          <p:cNvPr id="1295364" name="Text Box 4"/>
          <p:cNvSpPr txBox="1">
            <a:spLocks noChangeArrowheads="1"/>
          </p:cNvSpPr>
          <p:nvPr/>
        </p:nvSpPr>
        <p:spPr bwMode="auto">
          <a:xfrm>
            <a:off x="2667000" y="2057400"/>
            <a:ext cx="5702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fr-FR"/>
              <a:t>« The evidence (…) suggests a discernible human influence »</a:t>
            </a:r>
          </a:p>
        </p:txBody>
      </p:sp>
      <p:sp>
        <p:nvSpPr>
          <p:cNvPr id="1295365" name="Text Box 5"/>
          <p:cNvSpPr txBox="1">
            <a:spLocks noChangeArrowheads="1"/>
          </p:cNvSpPr>
          <p:nvPr/>
        </p:nvSpPr>
        <p:spPr bwMode="auto">
          <a:xfrm>
            <a:off x="2657475" y="2438400"/>
            <a:ext cx="4991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fr-FR"/>
              <a:t>« The warming (..) is attributable to human activities »</a:t>
            </a:r>
          </a:p>
        </p:txBody>
      </p:sp>
      <p:sp>
        <p:nvSpPr>
          <p:cNvPr id="1295366" name="Text Box 6"/>
          <p:cNvSpPr txBox="1">
            <a:spLocks noChangeArrowheads="1"/>
          </p:cNvSpPr>
          <p:nvPr/>
        </p:nvSpPr>
        <p:spPr bwMode="auto">
          <a:xfrm>
            <a:off x="2657475" y="2819400"/>
            <a:ext cx="602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fr-FR"/>
              <a:t>« The warming (..) is very likely due</a:t>
            </a:r>
            <a:r>
              <a:rPr lang="fr-FR" b="1"/>
              <a:t> </a:t>
            </a:r>
            <a:r>
              <a:rPr lang="fr-FR"/>
              <a:t>to anthropogenic GHG. »</a:t>
            </a:r>
          </a:p>
        </p:txBody>
      </p:sp>
      <p:sp>
        <p:nvSpPr>
          <p:cNvPr id="1295367" name="Text Box 7"/>
          <p:cNvSpPr txBox="1">
            <a:spLocks noChangeArrowheads="1"/>
          </p:cNvSpPr>
          <p:nvPr/>
        </p:nvSpPr>
        <p:spPr bwMode="auto">
          <a:xfrm>
            <a:off x="1312863" y="2057400"/>
            <a:ext cx="1339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/>
              <a:t>• 1995 (AR2)</a:t>
            </a:r>
          </a:p>
        </p:txBody>
      </p:sp>
      <p:sp>
        <p:nvSpPr>
          <p:cNvPr id="1295368" name="Text Box 8"/>
          <p:cNvSpPr txBox="1">
            <a:spLocks noChangeArrowheads="1"/>
          </p:cNvSpPr>
          <p:nvPr/>
        </p:nvSpPr>
        <p:spPr bwMode="auto">
          <a:xfrm>
            <a:off x="1320800" y="2438400"/>
            <a:ext cx="1339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/>
              <a:t>• 2001 (AR3)</a:t>
            </a:r>
          </a:p>
        </p:txBody>
      </p:sp>
      <p:sp>
        <p:nvSpPr>
          <p:cNvPr id="1295369" name="Text Box 9"/>
          <p:cNvSpPr txBox="1">
            <a:spLocks noChangeArrowheads="1"/>
          </p:cNvSpPr>
          <p:nvPr/>
        </p:nvSpPr>
        <p:spPr bwMode="auto">
          <a:xfrm>
            <a:off x="1320800" y="2819400"/>
            <a:ext cx="1339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/>
              <a:t>• 2007 (AR4)</a:t>
            </a:r>
          </a:p>
        </p:txBody>
      </p:sp>
      <p:sp>
        <p:nvSpPr>
          <p:cNvPr id="1295370" name="Text Box 10"/>
          <p:cNvSpPr txBox="1">
            <a:spLocks noChangeArrowheads="1"/>
          </p:cNvSpPr>
          <p:nvPr/>
        </p:nvSpPr>
        <p:spPr bwMode="auto">
          <a:xfrm>
            <a:off x="2657475" y="3200400"/>
            <a:ext cx="6029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fr-FR"/>
              <a:t>« The warming (..) is virtually certainly due</a:t>
            </a:r>
            <a:r>
              <a:rPr lang="fr-FR" b="1"/>
              <a:t> </a:t>
            </a:r>
            <a:r>
              <a:rPr lang="fr-FR"/>
              <a:t>to … GHG. »</a:t>
            </a:r>
          </a:p>
        </p:txBody>
      </p:sp>
      <p:sp>
        <p:nvSpPr>
          <p:cNvPr id="1295371" name="Text Box 11"/>
          <p:cNvSpPr txBox="1">
            <a:spLocks noChangeArrowheads="1"/>
          </p:cNvSpPr>
          <p:nvPr/>
        </p:nvSpPr>
        <p:spPr bwMode="auto">
          <a:xfrm>
            <a:off x="1323975" y="3200400"/>
            <a:ext cx="1339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/>
              <a:t>• 2013 (AR5)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Detection and Attribution (D&amp;A)</a:t>
            </a:r>
          </a:p>
        </p:txBody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identify</a:t>
            </a:r>
            <a:r>
              <a:rPr lang="fr-FR" dirty="0"/>
              <a:t> a </a:t>
            </a:r>
            <a:r>
              <a:rPr lang="fr-FR" dirty="0" err="1"/>
              <a:t>discernible</a:t>
            </a:r>
            <a:r>
              <a:rPr lang="fr-FR" dirty="0"/>
              <a:t> </a:t>
            </a:r>
            <a:r>
              <a:rPr lang="fr-FR" dirty="0" err="1"/>
              <a:t>human</a:t>
            </a:r>
            <a:r>
              <a:rPr lang="fr-FR" dirty="0"/>
              <a:t> influence on a single </a:t>
            </a:r>
            <a:r>
              <a:rPr lang="fr-FR" dirty="0" err="1"/>
              <a:t>weather</a:t>
            </a:r>
            <a:r>
              <a:rPr lang="fr-FR" dirty="0"/>
              <a:t> or </a:t>
            </a:r>
            <a:r>
              <a:rPr lang="fr-FR" dirty="0" err="1"/>
              <a:t>climate-related</a:t>
            </a:r>
            <a:r>
              <a:rPr lang="fr-FR" dirty="0"/>
              <a:t> </a:t>
            </a:r>
            <a:r>
              <a:rPr lang="fr-FR" dirty="0" err="1"/>
              <a:t>event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Short </a:t>
            </a:r>
            <a:r>
              <a:rPr lang="fr-FR" dirty="0" err="1"/>
              <a:t>answer</a:t>
            </a:r>
            <a:r>
              <a:rPr lang="fr-FR" dirty="0"/>
              <a:t>: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depends</a:t>
            </a:r>
            <a:r>
              <a:rPr lang="fr-FR" dirty="0"/>
              <a:t>.</a:t>
            </a:r>
          </a:p>
          <a:p>
            <a:pPr lvl="1"/>
            <a:r>
              <a:rPr lang="fr-FR" dirty="0" smtClean="0"/>
              <a:t>More </a:t>
            </a:r>
            <a:r>
              <a:rPr lang="fr-FR" dirty="0" err="1" smtClean="0"/>
              <a:t>recent</a:t>
            </a:r>
            <a:r>
              <a:rPr lang="fr-FR" dirty="0" smtClean="0"/>
              <a:t> </a:t>
            </a:r>
            <a:r>
              <a:rPr lang="fr-FR" dirty="0" err="1" smtClean="0"/>
              <a:t>topic</a:t>
            </a:r>
            <a:r>
              <a:rPr lang="fr-FR" dirty="0" smtClean="0"/>
              <a:t>. </a:t>
            </a:r>
          </a:p>
          <a:p>
            <a:pPr lvl="1"/>
            <a:r>
              <a:rPr lang="fr-FR" dirty="0" err="1" smtClean="0"/>
              <a:t>Growing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r>
              <a:rPr lang="fr-FR" dirty="0" smtClean="0"/>
              <a:t> of </a:t>
            </a:r>
            <a:r>
              <a:rPr lang="fr-FR" dirty="0" err="1" smtClean="0"/>
              <a:t>studies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/>
              <a:t>Diverse </a:t>
            </a:r>
            <a:r>
              <a:rPr lang="fr-FR" dirty="0" err="1"/>
              <a:t>statements</a:t>
            </a:r>
            <a:r>
              <a:rPr lang="fr-FR" dirty="0"/>
              <a:t>.</a:t>
            </a:r>
          </a:p>
          <a:p>
            <a:pPr lvl="1"/>
            <a:endParaRPr lang="fr-FR" dirty="0"/>
          </a:p>
          <a:p>
            <a:r>
              <a:rPr lang="fr-FR" dirty="0"/>
              <a:t>Implications for: </a:t>
            </a:r>
          </a:p>
          <a:p>
            <a:pPr lvl="1"/>
            <a:r>
              <a:rPr lang="fr-FR" dirty="0"/>
              <a:t>mitigation and adaptation </a:t>
            </a:r>
            <a:r>
              <a:rPr lang="fr-FR" dirty="0" err="1"/>
              <a:t>policy</a:t>
            </a:r>
            <a:r>
              <a:rPr lang="fr-FR" dirty="0"/>
              <a:t>,</a:t>
            </a:r>
          </a:p>
          <a:p>
            <a:pPr lvl="1"/>
            <a:r>
              <a:rPr lang="fr-FR" dirty="0" err="1"/>
              <a:t>litigation</a:t>
            </a:r>
            <a:r>
              <a:rPr lang="fr-FR" dirty="0"/>
              <a:t> in courts,</a:t>
            </a:r>
          </a:p>
          <a:p>
            <a:pPr lvl="1"/>
            <a:r>
              <a:rPr lang="fr-FR" dirty="0" err="1"/>
              <a:t>insurance</a:t>
            </a:r>
            <a:r>
              <a:rPr lang="fr-FR" dirty="0"/>
              <a:t>, </a:t>
            </a:r>
            <a:r>
              <a:rPr lang="fr-FR" dirty="0" err="1"/>
              <a:t>loss</a:t>
            </a:r>
            <a:r>
              <a:rPr lang="fr-FR" dirty="0"/>
              <a:t> and damage </a:t>
            </a:r>
            <a:r>
              <a:rPr lang="fr-FR" dirty="0" err="1"/>
              <a:t>mechanisms</a:t>
            </a:r>
            <a:r>
              <a:rPr lang="fr-FR" dirty="0"/>
              <a:t> (</a:t>
            </a:r>
            <a:r>
              <a:rPr lang="fr-FR" dirty="0" err="1"/>
              <a:t>e.g</a:t>
            </a:r>
            <a:r>
              <a:rPr lang="fr-FR" dirty="0"/>
              <a:t>. </a:t>
            </a:r>
            <a:r>
              <a:rPr lang="fr-FR" dirty="0" err="1"/>
              <a:t>Warsaw</a:t>
            </a:r>
            <a:r>
              <a:rPr lang="fr-FR" dirty="0"/>
              <a:t> 2013),</a:t>
            </a:r>
          </a:p>
          <a:p>
            <a:pPr lvl="1"/>
            <a:r>
              <a:rPr lang="fr-FR" dirty="0" err="1"/>
              <a:t>physical</a:t>
            </a:r>
            <a:r>
              <a:rPr lang="fr-FR" dirty="0"/>
              <a:t> </a:t>
            </a:r>
            <a:r>
              <a:rPr lang="fr-FR" dirty="0" err="1"/>
              <a:t>understanding</a:t>
            </a:r>
            <a:r>
              <a:rPr lang="fr-FR" dirty="0"/>
              <a:t> of the </a:t>
            </a:r>
            <a:r>
              <a:rPr lang="fr-FR" dirty="0" err="1"/>
              <a:t>event</a:t>
            </a:r>
            <a:r>
              <a:rPr lang="fr-FR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8" name="Rectangle 10"/>
          <p:cNvSpPr>
            <a:spLocks noChangeArrowheads="1"/>
          </p:cNvSpPr>
          <p:nvPr/>
        </p:nvSpPr>
        <p:spPr bwMode="auto">
          <a:xfrm>
            <a:off x="1066800" y="914400"/>
            <a:ext cx="2438400" cy="685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sp>
        <p:nvSpPr>
          <p:cNvPr id="148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Detection and Attribution (D&amp;A) - conventional methods</a:t>
            </a:r>
          </a:p>
        </p:txBody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4114800" cy="2209800"/>
          </a:xfrm>
        </p:spPr>
        <p:txBody>
          <a:bodyPr/>
          <a:lstStyle/>
          <a:p>
            <a:r>
              <a:rPr lang="fr-FR" sz="1800" dirty="0" err="1"/>
              <a:t>take</a:t>
            </a:r>
            <a:r>
              <a:rPr lang="fr-FR" sz="1800" dirty="0"/>
              <a:t> </a:t>
            </a:r>
            <a:r>
              <a:rPr lang="fr-FR" sz="1800" dirty="0" err="1"/>
              <a:t>advantage</a:t>
            </a:r>
            <a:r>
              <a:rPr lang="fr-FR" sz="1800" dirty="0"/>
              <a:t> of </a:t>
            </a:r>
            <a:r>
              <a:rPr lang="fr-FR" sz="1800" dirty="0" err="1"/>
              <a:t>contrasted</a:t>
            </a:r>
            <a:r>
              <a:rPr lang="fr-FR" sz="1800" dirty="0"/>
              <a:t> </a:t>
            </a:r>
            <a:r>
              <a:rPr lang="fr-FR" sz="1800" dirty="0" err="1"/>
              <a:t>responses</a:t>
            </a:r>
            <a:r>
              <a:rPr lang="fr-FR" sz="1800" dirty="0"/>
              <a:t> of </a:t>
            </a:r>
            <a:r>
              <a:rPr lang="fr-FR" sz="1800" dirty="0" err="1"/>
              <a:t>different</a:t>
            </a:r>
            <a:r>
              <a:rPr lang="fr-FR" sz="1800" dirty="0"/>
              <a:t> causal </a:t>
            </a:r>
            <a:r>
              <a:rPr lang="fr-FR" sz="1800" dirty="0" err="1"/>
              <a:t>factors</a:t>
            </a:r>
            <a:r>
              <a:rPr lang="fr-FR" sz="1800" dirty="0"/>
              <a:t> in </a:t>
            </a:r>
            <a:r>
              <a:rPr lang="fr-FR" sz="1800" dirty="0" err="1"/>
              <a:t>models</a:t>
            </a:r>
            <a:r>
              <a:rPr lang="fr-FR" sz="1800" dirty="0"/>
              <a:t>.</a:t>
            </a:r>
          </a:p>
          <a:p>
            <a:r>
              <a:rPr lang="fr-FR" sz="1800" dirty="0" err="1"/>
              <a:t>evidence</a:t>
            </a:r>
            <a:r>
              <a:rPr lang="fr-FR" sz="1800" dirty="0"/>
              <a:t> the existence of </a:t>
            </a:r>
            <a:r>
              <a:rPr lang="fr-FR" sz="1800" dirty="0" err="1"/>
              <a:t>these</a:t>
            </a:r>
            <a:r>
              <a:rPr lang="fr-FR" sz="1800" dirty="0"/>
              <a:t> patterns in </a:t>
            </a:r>
            <a:r>
              <a:rPr lang="fr-FR" sz="1800" dirty="0" err="1"/>
              <a:t>climate</a:t>
            </a:r>
            <a:r>
              <a:rPr lang="fr-FR" sz="1800" dirty="0"/>
              <a:t> record.</a:t>
            </a:r>
          </a:p>
          <a:p>
            <a:r>
              <a:rPr lang="fr-FR" sz="1800" dirty="0"/>
              <a:t>optimal </a:t>
            </a:r>
            <a:r>
              <a:rPr lang="fr-FR" sz="1800" dirty="0" err="1"/>
              <a:t>fingerprinting</a:t>
            </a:r>
            <a:r>
              <a:rPr lang="fr-FR" sz="1800" dirty="0" smtClean="0"/>
              <a:t>:</a:t>
            </a:r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</p:txBody>
      </p:sp>
      <p:sp>
        <p:nvSpPr>
          <p:cNvPr id="1486852" name="Rectangle 4"/>
          <p:cNvSpPr>
            <a:spLocks noChangeArrowheads="1"/>
          </p:cNvSpPr>
          <p:nvPr/>
        </p:nvSpPr>
        <p:spPr bwMode="auto">
          <a:xfrm>
            <a:off x="457200" y="1905000"/>
            <a:ext cx="36576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47675" indent="-447675" algn="l" eaLnBrk="1" hangingPunct="1"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endParaRPr lang="fr-FR" sz="2000"/>
          </a:p>
        </p:txBody>
      </p:sp>
      <p:pic>
        <p:nvPicPr>
          <p:cNvPr id="1486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55355"/>
            <a:ext cx="23622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868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5144"/>
            <a:ext cx="27432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86856" name="Rectangle 8"/>
          <p:cNvSpPr>
            <a:spLocks noChangeArrowheads="1"/>
          </p:cNvSpPr>
          <p:nvPr/>
        </p:nvSpPr>
        <p:spPr bwMode="auto">
          <a:xfrm>
            <a:off x="4800600" y="1981200"/>
            <a:ext cx="3962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47675" indent="-447675" algn="l" eaLnBrk="1" hangingPunct="1">
              <a:lnSpc>
                <a:spcPct val="90000"/>
              </a:lnSpc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r>
              <a:rPr lang="fr-FR" sz="1800" dirty="0" err="1"/>
              <a:t>define</a:t>
            </a:r>
            <a:r>
              <a:rPr lang="fr-FR" sz="1800" dirty="0"/>
              <a:t> the </a:t>
            </a:r>
            <a:r>
              <a:rPr lang="fr-FR" sz="1800" dirty="0" err="1"/>
              <a:t>event</a:t>
            </a:r>
            <a:r>
              <a:rPr lang="fr-FR" sz="1800" dirty="0"/>
              <a:t> </a:t>
            </a:r>
            <a:r>
              <a:rPr lang="fr-FR" sz="1800" dirty="0" err="1"/>
              <a:t>based</a:t>
            </a:r>
            <a:r>
              <a:rPr lang="fr-FR" sz="1800" dirty="0"/>
              <a:t> on </a:t>
            </a:r>
            <a:r>
              <a:rPr lang="fr-FR" sz="1800" dirty="0" err="1"/>
              <a:t>threshold</a:t>
            </a:r>
            <a:r>
              <a:rPr lang="fr-FR" sz="1800" dirty="0"/>
              <a:t> </a:t>
            </a:r>
            <a:r>
              <a:rPr lang="fr-FR" sz="1800" dirty="0" err="1"/>
              <a:t>exceedance</a:t>
            </a:r>
            <a:r>
              <a:rPr lang="fr-FR" sz="1800" dirty="0"/>
              <a:t> of an ad-hoc </a:t>
            </a:r>
            <a:r>
              <a:rPr lang="fr-FR" sz="1800" dirty="0" err="1"/>
              <a:t>climate</a:t>
            </a:r>
            <a:r>
              <a:rPr lang="fr-FR" sz="1800" dirty="0"/>
              <a:t> index.</a:t>
            </a:r>
          </a:p>
          <a:p>
            <a:pPr marL="447675" indent="-447675" algn="l" eaLnBrk="1" hangingPunct="1">
              <a:lnSpc>
                <a:spcPct val="90000"/>
              </a:lnSpc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r>
              <a:rPr lang="fr-FR" sz="1800" dirty="0" err="1"/>
              <a:t>derive</a:t>
            </a:r>
            <a:r>
              <a:rPr lang="fr-FR" sz="1800" dirty="0"/>
              <a:t> the </a:t>
            </a:r>
            <a:r>
              <a:rPr lang="fr-FR" sz="1800" dirty="0" err="1"/>
              <a:t>likelihood</a:t>
            </a:r>
            <a:r>
              <a:rPr lang="fr-FR" sz="1800" dirty="0"/>
              <a:t> of the </a:t>
            </a:r>
            <a:r>
              <a:rPr lang="fr-FR" sz="1800" dirty="0" err="1"/>
              <a:t>event</a:t>
            </a:r>
            <a:r>
              <a:rPr lang="fr-FR" sz="1800" dirty="0"/>
              <a:t> in </a:t>
            </a:r>
            <a:r>
              <a:rPr lang="fr-FR" sz="1800" dirty="0" err="1"/>
              <a:t>two</a:t>
            </a:r>
            <a:r>
              <a:rPr lang="fr-FR" sz="1800" dirty="0"/>
              <a:t> model ensembles:</a:t>
            </a:r>
          </a:p>
          <a:p>
            <a:pPr marL="889000" lvl="1" indent="-439738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Charcoal CY" charset="0"/>
              <a:buChar char="—"/>
            </a:pPr>
            <a:r>
              <a:rPr lang="fr-FR" dirty="0" err="1"/>
              <a:t>factual</a:t>
            </a:r>
            <a:r>
              <a:rPr lang="fr-FR" dirty="0"/>
              <a:t> world (</a:t>
            </a:r>
            <a:r>
              <a:rPr lang="fr-FR" dirty="0" err="1"/>
              <a:t>e.g</a:t>
            </a:r>
            <a:r>
              <a:rPr lang="fr-FR" dirty="0"/>
              <a:t>. HIST) =&gt; p1</a:t>
            </a:r>
          </a:p>
          <a:p>
            <a:pPr marL="889000" lvl="1" indent="-439738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Charcoal CY" charset="0"/>
              <a:buChar char="—"/>
            </a:pPr>
            <a:r>
              <a:rPr lang="fr-FR" dirty="0" err="1"/>
              <a:t>counterfactual</a:t>
            </a:r>
            <a:r>
              <a:rPr lang="fr-FR" dirty="0"/>
              <a:t> world (</a:t>
            </a:r>
            <a:r>
              <a:rPr lang="fr-FR" dirty="0" err="1"/>
              <a:t>e.g</a:t>
            </a:r>
            <a:r>
              <a:rPr lang="fr-FR" dirty="0"/>
              <a:t>. NAT) =&gt; p0</a:t>
            </a:r>
          </a:p>
          <a:p>
            <a:pPr marL="447675" indent="-447675" algn="l" eaLnBrk="1" hangingPunct="1">
              <a:lnSpc>
                <a:spcPct val="90000"/>
              </a:lnSpc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r>
              <a:rPr lang="fr-FR" sz="1800" dirty="0"/>
              <a:t>fraction of </a:t>
            </a:r>
            <a:r>
              <a:rPr lang="fr-FR" sz="1800" dirty="0" err="1"/>
              <a:t>attributable</a:t>
            </a:r>
            <a:r>
              <a:rPr lang="fr-FR" sz="1800" dirty="0"/>
              <a:t> </a:t>
            </a:r>
            <a:r>
              <a:rPr lang="fr-FR" sz="1800" dirty="0" err="1" smtClean="0"/>
              <a:t>risk</a:t>
            </a:r>
            <a:r>
              <a:rPr lang="fr-FR" sz="1800" dirty="0" smtClean="0"/>
              <a:t>:</a:t>
            </a:r>
          </a:p>
          <a:p>
            <a:pPr marL="447675" indent="-447675" algn="l" eaLnBrk="1" hangingPunct="1">
              <a:lnSpc>
                <a:spcPct val="90000"/>
              </a:lnSpc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endParaRPr lang="fr-FR" sz="1800" dirty="0"/>
          </a:p>
          <a:p>
            <a:pPr marL="447675" indent="-447675" algn="l" eaLnBrk="1" hangingPunct="1">
              <a:lnSpc>
                <a:spcPct val="90000"/>
              </a:lnSpc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endParaRPr lang="fr-FR" sz="1800" dirty="0" smtClean="0"/>
          </a:p>
          <a:p>
            <a:pPr marL="447675" indent="-447675" algn="l" eaLnBrk="1" hangingPunct="1">
              <a:lnSpc>
                <a:spcPct val="90000"/>
              </a:lnSpc>
              <a:spcBef>
                <a:spcPct val="20000"/>
              </a:spcBef>
              <a:buClr>
                <a:srgbClr val="238F57"/>
              </a:buClr>
              <a:buSzPct val="80000"/>
              <a:buFont typeface="Wingdings" charset="0"/>
              <a:buChar char="l"/>
            </a:pPr>
            <a:endParaRPr lang="fr-FR" sz="1800" dirty="0"/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238F57"/>
              </a:buClr>
              <a:buSzPct val="80000"/>
            </a:pPr>
            <a:endParaRPr lang="fr-FR" sz="1800" dirty="0"/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rgbClr val="238F57"/>
              </a:buClr>
              <a:buSzPct val="80000"/>
            </a:pPr>
            <a:endParaRPr lang="fr-FR" sz="1800" dirty="0"/>
          </a:p>
        </p:txBody>
      </p:sp>
      <p:sp>
        <p:nvSpPr>
          <p:cNvPr id="1486857" name="Text Box 9"/>
          <p:cNvSpPr txBox="1">
            <a:spLocks noChangeArrowheads="1"/>
          </p:cNvSpPr>
          <p:nvPr/>
        </p:nvSpPr>
        <p:spPr bwMode="auto">
          <a:xfrm>
            <a:off x="1260475" y="1038225"/>
            <a:ext cx="2065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2000"/>
              <a:t>Trend attribution</a:t>
            </a:r>
          </a:p>
        </p:txBody>
      </p:sp>
      <p:sp>
        <p:nvSpPr>
          <p:cNvPr id="1486859" name="Rectangle 11"/>
          <p:cNvSpPr>
            <a:spLocks noChangeArrowheads="1"/>
          </p:cNvSpPr>
          <p:nvPr/>
        </p:nvSpPr>
        <p:spPr bwMode="auto">
          <a:xfrm>
            <a:off x="5562600" y="914400"/>
            <a:ext cx="2438400" cy="685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sp>
        <p:nvSpPr>
          <p:cNvPr id="1486860" name="Text Box 12"/>
          <p:cNvSpPr txBox="1">
            <a:spLocks noChangeArrowheads="1"/>
          </p:cNvSpPr>
          <p:nvPr/>
        </p:nvSpPr>
        <p:spPr bwMode="auto">
          <a:xfrm>
            <a:off x="5767388" y="1038225"/>
            <a:ext cx="2047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2000"/>
              <a:t>Event attribution</a:t>
            </a:r>
          </a:p>
        </p:txBody>
      </p:sp>
      <p:sp>
        <p:nvSpPr>
          <p:cNvPr id="2" name="Flecha derecha 1"/>
          <p:cNvSpPr/>
          <p:nvPr/>
        </p:nvSpPr>
        <p:spPr bwMode="auto">
          <a:xfrm>
            <a:off x="1259632" y="5877272"/>
            <a:ext cx="864096" cy="576064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158588" y="5949280"/>
            <a:ext cx="5564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Emergence of new </a:t>
            </a:r>
            <a:r>
              <a:rPr lang="fr-FR" sz="2000" dirty="0" err="1" smtClean="0"/>
              <a:t>approaches</a:t>
            </a:r>
            <a:r>
              <a:rPr lang="fr-FR" sz="2000" dirty="0" smtClean="0"/>
              <a:t> for </a:t>
            </a:r>
            <a:r>
              <a:rPr lang="fr-FR" sz="2000" dirty="0" err="1" smtClean="0"/>
              <a:t>both</a:t>
            </a:r>
            <a:r>
              <a:rPr lang="fr-FR" sz="2000" dirty="0" smtClean="0"/>
              <a:t> </a:t>
            </a:r>
            <a:r>
              <a:rPr lang="fr-FR" sz="2000" dirty="0" err="1" smtClean="0"/>
              <a:t>topics</a:t>
            </a:r>
            <a:r>
              <a:rPr lang="fr-FR" sz="2000" dirty="0" smtClean="0"/>
              <a:t>.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 err="1" smtClean="0"/>
              <a:t>Attribution</a:t>
            </a:r>
            <a:r>
              <a:rPr lang="es-ES_tradnl" dirty="0" smtClean="0"/>
              <a:t>:								 </a:t>
            </a:r>
            <a:r>
              <a:rPr lang="es-ES_tradnl" i="1" dirty="0" err="1"/>
              <a:t>P</a:t>
            </a:r>
            <a:r>
              <a:rPr lang="es-ES_tradnl" i="1" dirty="0" err="1" smtClean="0"/>
              <a:t>rocess</a:t>
            </a:r>
            <a:r>
              <a:rPr lang="es-ES_tradnl" i="1" dirty="0" smtClean="0"/>
              <a:t> </a:t>
            </a:r>
            <a:r>
              <a:rPr lang="es-ES_tradnl" i="1" dirty="0"/>
              <a:t>of </a:t>
            </a:r>
            <a:r>
              <a:rPr lang="es-ES_tradnl" i="1" dirty="0" err="1"/>
              <a:t>evaluating</a:t>
            </a:r>
            <a:r>
              <a:rPr lang="es-ES_tradnl" i="1" dirty="0"/>
              <a:t> </a:t>
            </a:r>
            <a:r>
              <a:rPr lang="es-ES_tradnl" i="1" dirty="0" err="1"/>
              <a:t>the</a:t>
            </a:r>
            <a:r>
              <a:rPr lang="es-ES_tradnl" i="1" dirty="0"/>
              <a:t> </a:t>
            </a:r>
            <a:r>
              <a:rPr lang="es-ES_tradnl" i="1" dirty="0" err="1"/>
              <a:t>relative</a:t>
            </a:r>
            <a:r>
              <a:rPr lang="es-ES_tradnl" i="1" dirty="0"/>
              <a:t> </a:t>
            </a:r>
            <a:r>
              <a:rPr lang="es-ES_tradnl" i="1" dirty="0" err="1"/>
              <a:t>contributions</a:t>
            </a:r>
            <a:r>
              <a:rPr lang="es-ES_tradnl" i="1" dirty="0"/>
              <a:t> of </a:t>
            </a:r>
            <a:r>
              <a:rPr lang="es-ES_tradnl" i="1" dirty="0" err="1"/>
              <a:t>multiple</a:t>
            </a:r>
            <a:r>
              <a:rPr lang="es-ES_tradnl" i="1" dirty="0"/>
              <a:t> </a:t>
            </a:r>
            <a:r>
              <a:rPr lang="es-ES_tradnl" b="1" i="1" dirty="0" smtClean="0">
                <a:solidFill>
                  <a:srgbClr val="292929"/>
                </a:solidFill>
              </a:rPr>
              <a:t>causal</a:t>
            </a:r>
            <a:r>
              <a:rPr lang="es-ES_tradnl" i="1" dirty="0" smtClean="0">
                <a:solidFill>
                  <a:srgbClr val="292929"/>
                </a:solidFill>
              </a:rPr>
              <a:t> </a:t>
            </a:r>
            <a:r>
              <a:rPr lang="es-ES_tradnl" i="1" dirty="0" err="1"/>
              <a:t>factors</a:t>
            </a:r>
            <a:r>
              <a:rPr lang="es-ES_tradnl" i="1" dirty="0"/>
              <a:t> </a:t>
            </a:r>
            <a:r>
              <a:rPr lang="es-ES_tradnl" i="1" dirty="0" err="1"/>
              <a:t>to</a:t>
            </a:r>
            <a:r>
              <a:rPr lang="es-ES_tradnl" i="1" dirty="0"/>
              <a:t> a </a:t>
            </a:r>
            <a:r>
              <a:rPr lang="es-ES_tradnl" i="1" dirty="0" err="1" smtClean="0"/>
              <a:t>change</a:t>
            </a:r>
            <a:r>
              <a:rPr lang="es-ES_tradnl" i="1" dirty="0"/>
              <a:t> </a:t>
            </a:r>
            <a:r>
              <a:rPr lang="es-ES_tradnl" i="1" dirty="0" err="1" smtClean="0"/>
              <a:t>or</a:t>
            </a:r>
            <a:r>
              <a:rPr lang="es-ES_tradnl" i="1" dirty="0" smtClean="0"/>
              <a:t> </a:t>
            </a:r>
            <a:r>
              <a:rPr lang="es-ES_tradnl" i="1" dirty="0" err="1" smtClean="0"/>
              <a:t>event</a:t>
            </a:r>
            <a:r>
              <a:rPr lang="es-ES_tradnl" i="1" dirty="0" smtClean="0"/>
              <a:t> </a:t>
            </a:r>
            <a:r>
              <a:rPr lang="es-ES_tradnl" i="1" dirty="0" err="1" smtClean="0"/>
              <a:t>with</a:t>
            </a:r>
            <a:r>
              <a:rPr lang="es-ES_tradnl" i="1" dirty="0" smtClean="0"/>
              <a:t> </a:t>
            </a:r>
            <a:r>
              <a:rPr lang="es-ES_tradnl" i="1" dirty="0" err="1"/>
              <a:t>an</a:t>
            </a:r>
            <a:r>
              <a:rPr lang="es-ES_tradnl" i="1" dirty="0"/>
              <a:t> </a:t>
            </a:r>
            <a:r>
              <a:rPr lang="es-ES_tradnl" i="1" dirty="0" err="1"/>
              <a:t>assignment</a:t>
            </a:r>
            <a:r>
              <a:rPr lang="es-ES_tradnl" i="1" dirty="0"/>
              <a:t> of </a:t>
            </a:r>
            <a:r>
              <a:rPr lang="es-ES_tradnl" i="1" dirty="0" err="1" smtClean="0"/>
              <a:t>confidence</a:t>
            </a:r>
            <a:r>
              <a:rPr lang="es-ES_tradnl" i="1" dirty="0" smtClean="0"/>
              <a:t>.</a:t>
            </a:r>
            <a:r>
              <a:rPr lang="es-ES_tradnl" dirty="0" smtClean="0"/>
              <a:t> </a:t>
            </a:r>
          </a:p>
          <a:p>
            <a:pPr marL="0" indent="0">
              <a:buNone/>
            </a:pPr>
            <a:r>
              <a:rPr lang="es-ES_tradnl" dirty="0"/>
              <a:t> </a:t>
            </a:r>
            <a:r>
              <a:rPr lang="es-ES_tradnl" dirty="0" smtClean="0"/>
              <a:t>     (IPCC </a:t>
            </a:r>
            <a:r>
              <a:rPr lang="es-ES_tradnl" dirty="0" err="1" smtClean="0"/>
              <a:t>guidance</a:t>
            </a:r>
            <a:r>
              <a:rPr lang="es-ES_tradnl" dirty="0" smtClean="0"/>
              <a:t> </a:t>
            </a:r>
            <a:r>
              <a:rPr lang="es-ES_tradnl" dirty="0" err="1" smtClean="0"/>
              <a:t>paper</a:t>
            </a:r>
            <a:r>
              <a:rPr lang="es-ES_tradnl" dirty="0" smtClean="0"/>
              <a:t>)</a:t>
            </a:r>
          </a:p>
          <a:p>
            <a:endParaRPr lang="es-ES_tradnl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53109" y="2727918"/>
            <a:ext cx="6781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fr-FR" dirty="0" smtClean="0">
                <a:solidFill>
                  <a:srgbClr val="292929"/>
                </a:solidFill>
              </a:rPr>
              <a:t>Is </a:t>
            </a:r>
            <a:r>
              <a:rPr lang="fr-FR" dirty="0" err="1" smtClean="0">
                <a:solidFill>
                  <a:srgbClr val="292929"/>
                </a:solidFill>
              </a:rPr>
              <a:t>it</a:t>
            </a:r>
            <a:r>
              <a:rPr lang="fr-FR" dirty="0" smtClean="0">
                <a:solidFill>
                  <a:srgbClr val="292929"/>
                </a:solidFill>
              </a:rPr>
              <a:t> possible to </a:t>
            </a:r>
            <a:r>
              <a:rPr lang="fr-FR" dirty="0" err="1" smtClean="0">
                <a:solidFill>
                  <a:srgbClr val="292929"/>
                </a:solidFill>
              </a:rPr>
              <a:t>define</a:t>
            </a:r>
            <a:r>
              <a:rPr lang="fr-FR" dirty="0" smtClean="0">
                <a:solidFill>
                  <a:srgbClr val="292929"/>
                </a:solidFill>
              </a:rPr>
              <a:t> « </a:t>
            </a:r>
            <a:r>
              <a:rPr lang="fr-FR" b="1" i="1" dirty="0" err="1" smtClean="0">
                <a:solidFill>
                  <a:srgbClr val="292929"/>
                </a:solidFill>
              </a:rPr>
              <a:t>causality</a:t>
            </a:r>
            <a:r>
              <a:rPr lang="fr-FR" dirty="0" smtClean="0">
                <a:solidFill>
                  <a:srgbClr val="292929"/>
                </a:solidFill>
              </a:rPr>
              <a:t> » more </a:t>
            </a:r>
            <a:r>
              <a:rPr lang="fr-FR" dirty="0" err="1" smtClean="0">
                <a:solidFill>
                  <a:srgbClr val="292929"/>
                </a:solidFill>
              </a:rPr>
              <a:t>precisely</a:t>
            </a:r>
            <a:r>
              <a:rPr lang="fr-FR" dirty="0" smtClean="0">
                <a:solidFill>
                  <a:srgbClr val="292929"/>
                </a:solidFill>
              </a:rPr>
              <a:t> ?</a:t>
            </a:r>
          </a:p>
          <a:p>
            <a:endParaRPr lang="fr-FR" dirty="0" smtClean="0">
              <a:solidFill>
                <a:srgbClr val="292929"/>
              </a:solidFill>
            </a:endParaRPr>
          </a:p>
          <a:p>
            <a:r>
              <a:rPr lang="fr-FR" dirty="0" smtClean="0">
                <a:solidFill>
                  <a:srgbClr val="292929"/>
                </a:solidFill>
              </a:rPr>
              <a:t>Is </a:t>
            </a:r>
            <a:r>
              <a:rPr lang="fr-FR" dirty="0" err="1" smtClean="0">
                <a:solidFill>
                  <a:srgbClr val="292929"/>
                </a:solidFill>
              </a:rPr>
              <a:t>it</a:t>
            </a:r>
            <a:r>
              <a:rPr lang="fr-FR" dirty="0" smtClean="0">
                <a:solidFill>
                  <a:srgbClr val="292929"/>
                </a:solidFill>
              </a:rPr>
              <a:t> possible to </a:t>
            </a:r>
            <a:r>
              <a:rPr lang="fr-FR" dirty="0" err="1" smtClean="0">
                <a:solidFill>
                  <a:srgbClr val="292929"/>
                </a:solidFill>
              </a:rPr>
              <a:t>quantify</a:t>
            </a:r>
            <a:r>
              <a:rPr lang="fr-FR" dirty="0" smtClean="0">
                <a:solidFill>
                  <a:srgbClr val="292929"/>
                </a:solidFill>
              </a:rPr>
              <a:t> «</a:t>
            </a:r>
            <a:r>
              <a:rPr lang="fr-FR" b="1" i="1" dirty="0" smtClean="0">
                <a:solidFill>
                  <a:srgbClr val="292929"/>
                </a:solidFill>
              </a:rPr>
              <a:t> causal </a:t>
            </a:r>
            <a:r>
              <a:rPr lang="fr-FR" b="1" i="1" dirty="0" err="1" smtClean="0">
                <a:solidFill>
                  <a:srgbClr val="292929"/>
                </a:solidFill>
              </a:rPr>
              <a:t>evidence</a:t>
            </a:r>
            <a:r>
              <a:rPr lang="fr-FR" dirty="0" smtClean="0">
                <a:solidFill>
                  <a:srgbClr val="292929"/>
                </a:solidFill>
              </a:rPr>
              <a:t> » more </a:t>
            </a:r>
            <a:r>
              <a:rPr lang="fr-FR" dirty="0" err="1" smtClean="0">
                <a:solidFill>
                  <a:srgbClr val="292929"/>
                </a:solidFill>
              </a:rPr>
              <a:t>rigorously</a:t>
            </a:r>
            <a:r>
              <a:rPr lang="fr-FR" dirty="0" smtClean="0">
                <a:solidFill>
                  <a:srgbClr val="292929"/>
                </a:solidFill>
              </a:rPr>
              <a:t> ?</a:t>
            </a:r>
          </a:p>
          <a:p>
            <a:endParaRPr lang="fr-FR" dirty="0" smtClean="0">
              <a:solidFill>
                <a:srgbClr val="292929"/>
              </a:solidFill>
            </a:endParaRPr>
          </a:p>
          <a:p>
            <a:r>
              <a:rPr lang="fr-FR" dirty="0" smtClean="0">
                <a:solidFill>
                  <a:srgbClr val="292929"/>
                </a:solidFill>
              </a:rPr>
              <a:t>Is </a:t>
            </a:r>
            <a:r>
              <a:rPr lang="fr-FR" dirty="0" err="1" smtClean="0">
                <a:solidFill>
                  <a:srgbClr val="292929"/>
                </a:solidFill>
              </a:rPr>
              <a:t>it</a:t>
            </a:r>
            <a:r>
              <a:rPr lang="fr-FR" dirty="0" smtClean="0">
                <a:solidFill>
                  <a:srgbClr val="292929"/>
                </a:solidFill>
              </a:rPr>
              <a:t> possible to </a:t>
            </a:r>
            <a:r>
              <a:rPr lang="fr-FR" dirty="0" err="1" smtClean="0">
                <a:solidFill>
                  <a:srgbClr val="292929"/>
                </a:solidFill>
              </a:rPr>
              <a:t>justify</a:t>
            </a:r>
            <a:r>
              <a:rPr lang="fr-FR" dirty="0" smtClean="0">
                <a:solidFill>
                  <a:srgbClr val="292929"/>
                </a:solidFill>
              </a:rPr>
              <a:t> the </a:t>
            </a:r>
            <a:r>
              <a:rPr lang="fr-FR" b="1" i="1" dirty="0" smtClean="0">
                <a:solidFill>
                  <a:srgbClr val="292929"/>
                </a:solidFill>
              </a:rPr>
              <a:t>causal claims </a:t>
            </a:r>
            <a:r>
              <a:rPr lang="fr-FR" dirty="0" err="1" smtClean="0">
                <a:solidFill>
                  <a:srgbClr val="292929"/>
                </a:solidFill>
              </a:rPr>
              <a:t>regarding</a:t>
            </a:r>
            <a:r>
              <a:rPr lang="fr-FR" dirty="0" smtClean="0">
                <a:solidFill>
                  <a:srgbClr val="292929"/>
                </a:solidFill>
              </a:rPr>
              <a:t> the </a:t>
            </a:r>
            <a:r>
              <a:rPr lang="fr-FR" dirty="0" err="1" smtClean="0">
                <a:solidFill>
                  <a:srgbClr val="292929"/>
                </a:solidFill>
              </a:rPr>
              <a:t>anthropogenic</a:t>
            </a:r>
            <a:r>
              <a:rPr lang="fr-FR" dirty="0" smtClean="0">
                <a:solidFill>
                  <a:srgbClr val="292929"/>
                </a:solidFill>
              </a:rPr>
              <a:t> influence on </a:t>
            </a:r>
            <a:r>
              <a:rPr lang="fr-FR" dirty="0" err="1" smtClean="0">
                <a:solidFill>
                  <a:srgbClr val="292929"/>
                </a:solidFill>
              </a:rPr>
              <a:t>climatic</a:t>
            </a:r>
            <a:r>
              <a:rPr lang="fr-FR" dirty="0" smtClean="0">
                <a:solidFill>
                  <a:srgbClr val="292929"/>
                </a:solidFill>
              </a:rPr>
              <a:t> </a:t>
            </a:r>
            <a:r>
              <a:rPr lang="fr-FR" dirty="0" err="1" smtClean="0">
                <a:solidFill>
                  <a:srgbClr val="292929"/>
                </a:solidFill>
              </a:rPr>
              <a:t>events</a:t>
            </a:r>
            <a:r>
              <a:rPr lang="fr-FR" dirty="0" smtClean="0">
                <a:solidFill>
                  <a:srgbClr val="292929"/>
                </a:solidFill>
              </a:rPr>
              <a:t> more </a:t>
            </a:r>
            <a:r>
              <a:rPr lang="fr-FR" dirty="0" err="1" smtClean="0">
                <a:solidFill>
                  <a:srgbClr val="292929"/>
                </a:solidFill>
              </a:rPr>
              <a:t>formally</a:t>
            </a:r>
            <a:r>
              <a:rPr lang="fr-FR" dirty="0" smtClean="0">
                <a:solidFill>
                  <a:srgbClr val="292929"/>
                </a:solidFill>
              </a:rPr>
              <a:t> ?</a:t>
            </a:r>
          </a:p>
          <a:p>
            <a:r>
              <a:rPr lang="fr-FR" dirty="0">
                <a:solidFill>
                  <a:srgbClr val="292929"/>
                </a:solidFill>
              </a:rPr>
              <a:t>Can </a:t>
            </a:r>
            <a:r>
              <a:rPr lang="fr-FR" dirty="0" err="1">
                <a:solidFill>
                  <a:srgbClr val="292929"/>
                </a:solidFill>
              </a:rPr>
              <a:t>we</a:t>
            </a:r>
            <a:r>
              <a:rPr lang="fr-FR" dirty="0">
                <a:solidFill>
                  <a:srgbClr val="292929"/>
                </a:solidFill>
              </a:rPr>
              <a:t> </a:t>
            </a:r>
            <a:r>
              <a:rPr lang="fr-FR" dirty="0" err="1">
                <a:solidFill>
                  <a:srgbClr val="292929"/>
                </a:solidFill>
              </a:rPr>
              <a:t>formulate</a:t>
            </a:r>
            <a:r>
              <a:rPr lang="fr-FR" dirty="0">
                <a:solidFill>
                  <a:srgbClr val="292929"/>
                </a:solidFill>
              </a:rPr>
              <a:t> a </a:t>
            </a:r>
            <a:r>
              <a:rPr lang="fr-FR" dirty="0" err="1">
                <a:solidFill>
                  <a:srgbClr val="292929"/>
                </a:solidFill>
              </a:rPr>
              <a:t>unified</a:t>
            </a:r>
            <a:r>
              <a:rPr lang="fr-FR" dirty="0">
                <a:solidFill>
                  <a:srgbClr val="292929"/>
                </a:solidFill>
              </a:rPr>
              <a:t> « causal </a:t>
            </a:r>
            <a:r>
              <a:rPr lang="fr-FR" dirty="0" err="1">
                <a:solidFill>
                  <a:srgbClr val="292929"/>
                </a:solidFill>
              </a:rPr>
              <a:t>evidencing</a:t>
            </a:r>
            <a:r>
              <a:rPr lang="fr-FR" dirty="0">
                <a:solidFill>
                  <a:srgbClr val="292929"/>
                </a:solidFill>
              </a:rPr>
              <a:t> </a:t>
            </a:r>
            <a:r>
              <a:rPr lang="fr-FR" dirty="0" err="1">
                <a:solidFill>
                  <a:srgbClr val="292929"/>
                </a:solidFill>
              </a:rPr>
              <a:t>framework</a:t>
            </a:r>
            <a:r>
              <a:rPr lang="fr-FR" dirty="0">
                <a:solidFill>
                  <a:srgbClr val="292929"/>
                </a:solidFill>
              </a:rPr>
              <a:t> » for </a:t>
            </a:r>
            <a:r>
              <a:rPr lang="fr-FR" dirty="0" err="1">
                <a:solidFill>
                  <a:srgbClr val="292929"/>
                </a:solidFill>
              </a:rPr>
              <a:t>climate</a:t>
            </a:r>
            <a:r>
              <a:rPr lang="fr-FR" dirty="0">
                <a:solidFill>
                  <a:srgbClr val="292929"/>
                </a:solidFill>
              </a:rPr>
              <a:t> science </a:t>
            </a:r>
            <a:r>
              <a:rPr lang="fr-FR" dirty="0" smtClean="0">
                <a:solidFill>
                  <a:srgbClr val="292929"/>
                </a:solidFill>
              </a:rPr>
              <a:t>?</a:t>
            </a:r>
            <a:endParaRPr lang="fr-FR" dirty="0">
              <a:solidFill>
                <a:srgbClr val="292929"/>
              </a:solidFill>
            </a:endParaRPr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1778125" y="2636912"/>
            <a:ext cx="360040" cy="3635997"/>
          </a:xfrm>
          <a:prstGeom prst="leftBrace">
            <a:avLst>
              <a:gd name="adj1" fmla="val 78333"/>
              <a:gd name="adj2" fmla="val 1683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7" name="Flecha derecha 6"/>
          <p:cNvSpPr/>
          <p:nvPr/>
        </p:nvSpPr>
        <p:spPr bwMode="auto">
          <a:xfrm>
            <a:off x="755576" y="2924942"/>
            <a:ext cx="878533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9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Short </a:t>
            </a:r>
            <a:r>
              <a:rPr lang="fr-FR" dirty="0" err="1" smtClean="0"/>
              <a:t>answer</a:t>
            </a:r>
            <a:r>
              <a:rPr lang="fr-FR" dirty="0" smtClean="0"/>
              <a:t>: </a:t>
            </a:r>
            <a:r>
              <a:rPr lang="fr-FR" dirty="0" err="1"/>
              <a:t>Y</a:t>
            </a:r>
            <a:r>
              <a:rPr lang="fr-FR" dirty="0" err="1" smtClean="0"/>
              <a:t>es</a:t>
            </a:r>
            <a:endParaRPr lang="fr-FR" dirty="0"/>
          </a:p>
        </p:txBody>
      </p:sp>
      <p:sp>
        <p:nvSpPr>
          <p:cNvPr id="149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992" y="1052736"/>
            <a:ext cx="8583488" cy="4724400"/>
          </a:xfrm>
        </p:spPr>
        <p:txBody>
          <a:bodyPr/>
          <a:lstStyle/>
          <a:p>
            <a:r>
              <a:rPr lang="fr-FR" dirty="0" err="1" smtClean="0"/>
              <a:t>Causality</a:t>
            </a:r>
            <a:r>
              <a:rPr lang="fr-FR" dirty="0" smtClean="0"/>
              <a:t> has long been a </a:t>
            </a:r>
            <a:r>
              <a:rPr lang="fr-FR" dirty="0" err="1" smtClean="0"/>
              <a:t>much</a:t>
            </a:r>
            <a:r>
              <a:rPr lang="fr-FR" dirty="0" smtClean="0"/>
              <a:t> </a:t>
            </a:r>
            <a:r>
              <a:rPr lang="fr-FR" dirty="0" err="1" smtClean="0"/>
              <a:t>debated</a:t>
            </a:r>
            <a:r>
              <a:rPr lang="fr-FR" dirty="0" smtClean="0"/>
              <a:t> </a:t>
            </a:r>
            <a:r>
              <a:rPr lang="fr-FR" dirty="0" err="1" smtClean="0"/>
              <a:t>matter</a:t>
            </a:r>
            <a:r>
              <a:rPr lang="fr-FR" dirty="0" smtClean="0"/>
              <a:t>, long </a:t>
            </a:r>
            <a:r>
              <a:rPr lang="fr-FR" dirty="0" err="1" smtClean="0"/>
              <a:t>philosophical</a:t>
            </a:r>
            <a:r>
              <a:rPr lang="fr-FR" dirty="0" smtClean="0"/>
              <a:t> tradition.</a:t>
            </a:r>
          </a:p>
          <a:p>
            <a:pPr marL="0" indent="0">
              <a:buNone/>
            </a:pPr>
            <a:endParaRPr lang="fr-FR" i="1" dirty="0"/>
          </a:p>
          <a:p>
            <a:r>
              <a:rPr lang="fr-FR" dirty="0" smtClean="0"/>
              <a:t>A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topic</a:t>
            </a:r>
            <a:r>
              <a:rPr lang="fr-FR" dirty="0" smtClean="0"/>
              <a:t> in cognitive science / </a:t>
            </a:r>
            <a:r>
              <a:rPr lang="fr-FR" dirty="0" err="1" smtClean="0"/>
              <a:t>logic</a:t>
            </a:r>
            <a:r>
              <a:rPr lang="fr-FR" dirty="0" smtClean="0"/>
              <a:t> / </a:t>
            </a:r>
            <a:r>
              <a:rPr lang="fr-FR" dirty="0" err="1" smtClean="0"/>
              <a:t>computing</a:t>
            </a:r>
            <a:r>
              <a:rPr lang="fr-FR" dirty="0" smtClean="0"/>
              <a:t> science.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04959" y="3212976"/>
            <a:ext cx="6301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l"/>
            <a:r>
              <a:rPr lang="fr-FR" sz="2000" dirty="0"/>
              <a:t>E</a:t>
            </a:r>
            <a:r>
              <a:rPr lang="fr-FR" sz="2000" dirty="0" smtClean="0"/>
              <a:t>mergence of a « </a:t>
            </a:r>
            <a:r>
              <a:rPr lang="fr-FR" sz="2000" dirty="0" err="1" smtClean="0"/>
              <a:t>consensual</a:t>
            </a:r>
            <a:r>
              <a:rPr lang="fr-FR" sz="2000" dirty="0" smtClean="0"/>
              <a:t> » </a:t>
            </a:r>
            <a:r>
              <a:rPr lang="fr-FR" sz="2000" dirty="0" err="1" smtClean="0"/>
              <a:t>theory</a:t>
            </a:r>
            <a:r>
              <a:rPr lang="fr-FR" sz="2000" dirty="0" smtClean="0"/>
              <a:t> (1980s-1990s).</a:t>
            </a:r>
            <a:endParaRPr lang="fr-FR" sz="2000" dirty="0"/>
          </a:p>
        </p:txBody>
      </p:sp>
      <p:sp>
        <p:nvSpPr>
          <p:cNvPr id="10" name="Flecha derecha 9"/>
          <p:cNvSpPr/>
          <p:nvPr/>
        </p:nvSpPr>
        <p:spPr bwMode="auto">
          <a:xfrm>
            <a:off x="944919" y="3140968"/>
            <a:ext cx="720080" cy="648072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9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Pearl’s</a:t>
            </a:r>
            <a:r>
              <a:rPr lang="fr-FR" dirty="0" smtClean="0"/>
              <a:t> structural causal </a:t>
            </a:r>
            <a:r>
              <a:rPr lang="fr-FR" dirty="0" err="1" smtClean="0"/>
              <a:t>theory</a:t>
            </a:r>
            <a:endParaRPr lang="fr-FR" dirty="0"/>
          </a:p>
        </p:txBody>
      </p:sp>
      <p:sp>
        <p:nvSpPr>
          <p:cNvPr id="149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96752"/>
            <a:ext cx="8511480" cy="4454624"/>
          </a:xfrm>
        </p:spPr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general</a:t>
            </a:r>
            <a:r>
              <a:rPr lang="fr-FR" dirty="0" smtClean="0"/>
              <a:t> </a:t>
            </a:r>
            <a:r>
              <a:rPr lang="fr-FR" dirty="0" err="1" smtClean="0"/>
              <a:t>theoretical</a:t>
            </a:r>
            <a:r>
              <a:rPr lang="fr-FR" dirty="0" smtClean="0"/>
              <a:t> </a:t>
            </a:r>
            <a:r>
              <a:rPr lang="fr-FR" dirty="0"/>
              <a:t>corpus on </a:t>
            </a:r>
            <a:r>
              <a:rPr lang="fr-FR" dirty="0" err="1" smtClean="0"/>
              <a:t>causality</a:t>
            </a:r>
            <a:r>
              <a:rPr lang="fr-FR" dirty="0"/>
              <a:t>. Turing </a:t>
            </a:r>
            <a:r>
              <a:rPr lang="fr-FR" dirty="0" err="1"/>
              <a:t>Award</a:t>
            </a:r>
            <a:r>
              <a:rPr lang="fr-FR" dirty="0"/>
              <a:t> 2004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err="1"/>
              <a:t>C</a:t>
            </a:r>
            <a:r>
              <a:rPr lang="fr-FR" dirty="0" err="1" smtClean="0"/>
              <a:t>lear</a:t>
            </a:r>
            <a:r>
              <a:rPr lang="fr-FR" dirty="0" smtClean="0"/>
              <a:t> </a:t>
            </a:r>
            <a:r>
              <a:rPr lang="fr-FR" dirty="0" err="1"/>
              <a:t>semantics</a:t>
            </a:r>
            <a:r>
              <a:rPr lang="fr-FR" dirty="0"/>
              <a:t> and </a:t>
            </a:r>
            <a:r>
              <a:rPr lang="fr-FR" dirty="0" err="1"/>
              <a:t>sound</a:t>
            </a:r>
            <a:r>
              <a:rPr lang="fr-FR" dirty="0"/>
              <a:t> </a:t>
            </a:r>
            <a:r>
              <a:rPr lang="fr-FR" dirty="0" err="1"/>
              <a:t>logic</a:t>
            </a:r>
            <a:r>
              <a:rPr lang="fr-FR" dirty="0"/>
              <a:t> for causal </a:t>
            </a:r>
            <a:r>
              <a:rPr lang="fr-FR" dirty="0" err="1"/>
              <a:t>reasoning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err="1" smtClean="0"/>
              <a:t>Defines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rgbClr val="292929"/>
                </a:solidFill>
              </a:rPr>
              <a:t>causality</a:t>
            </a:r>
            <a:r>
              <a:rPr lang="fr-FR" dirty="0" smtClean="0">
                <a:solidFill>
                  <a:srgbClr val="292929"/>
                </a:solidFill>
              </a:rPr>
              <a:t> </a:t>
            </a:r>
            <a:r>
              <a:rPr lang="fr-FR" dirty="0" smtClean="0"/>
              <a:t>– </a:t>
            </a:r>
            <a:r>
              <a:rPr lang="fr-FR" dirty="0" err="1" smtClean="0"/>
              <a:t>traditionally</a:t>
            </a:r>
            <a:r>
              <a:rPr lang="fr-FR" dirty="0" smtClean="0"/>
              <a:t> a </a:t>
            </a:r>
            <a:r>
              <a:rPr lang="fr-FR" dirty="0" err="1" smtClean="0"/>
              <a:t>deterministic</a:t>
            </a:r>
            <a:r>
              <a:rPr lang="fr-FR" dirty="0" smtClean="0"/>
              <a:t> notion – in </a:t>
            </a:r>
            <a:r>
              <a:rPr lang="fr-FR" dirty="0" err="1" smtClean="0"/>
              <a:t>probabilistic</a:t>
            </a:r>
            <a:r>
              <a:rPr lang="fr-FR" dirty="0" smtClean="0"/>
              <a:t> </a:t>
            </a:r>
            <a:r>
              <a:rPr lang="fr-FR" dirty="0" err="1" smtClean="0"/>
              <a:t>terms</a:t>
            </a:r>
            <a:r>
              <a:rPr lang="fr-FR" dirty="0" smtClean="0"/>
              <a:t>.</a:t>
            </a:r>
          </a:p>
          <a:p>
            <a:endParaRPr lang="fr-FR" dirty="0"/>
          </a:p>
          <a:p>
            <a:r>
              <a:rPr lang="fr-FR" dirty="0" err="1" smtClean="0"/>
              <a:t>Applied</a:t>
            </a:r>
            <a:r>
              <a:rPr lang="fr-FR" dirty="0" smtClean="0"/>
              <a:t> in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  (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economics</a:t>
            </a:r>
            <a:r>
              <a:rPr lang="fr-FR" dirty="0" smtClean="0"/>
              <a:t>, </a:t>
            </a:r>
            <a:r>
              <a:rPr lang="fr-FR" dirty="0" err="1" smtClean="0"/>
              <a:t>epidemiology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J. Pearl (2000), </a:t>
            </a:r>
            <a:r>
              <a:rPr lang="fr-FR" i="1" dirty="0" err="1"/>
              <a:t>Causality</a:t>
            </a:r>
            <a:r>
              <a:rPr lang="fr-FR" i="1" dirty="0"/>
              <a:t>: </a:t>
            </a:r>
            <a:r>
              <a:rPr lang="fr-FR" i="1" dirty="0" err="1"/>
              <a:t>models</a:t>
            </a:r>
            <a:r>
              <a:rPr lang="fr-FR" i="1" dirty="0"/>
              <a:t>, </a:t>
            </a:r>
            <a:r>
              <a:rPr lang="fr-FR" i="1" dirty="0" err="1"/>
              <a:t>reasoning</a:t>
            </a:r>
            <a:r>
              <a:rPr lang="fr-FR" i="1" dirty="0"/>
              <a:t> </a:t>
            </a:r>
          </a:p>
          <a:p>
            <a:pPr marL="0" indent="0">
              <a:buNone/>
            </a:pPr>
            <a:r>
              <a:rPr lang="fr-FR" i="1" dirty="0" smtClean="0"/>
              <a:t>      and </a:t>
            </a:r>
            <a:r>
              <a:rPr lang="fr-FR" i="1" dirty="0" err="1"/>
              <a:t>inference</a:t>
            </a:r>
            <a:r>
              <a:rPr lang="fr-FR" dirty="0"/>
              <a:t>, Cambridge </a:t>
            </a:r>
            <a:r>
              <a:rPr lang="fr-FR" dirty="0" err="1"/>
              <a:t>University</a:t>
            </a:r>
            <a:r>
              <a:rPr lang="fr-FR" dirty="0"/>
              <a:t> </a:t>
            </a:r>
            <a:r>
              <a:rPr lang="fr-FR" dirty="0" err="1"/>
              <a:t>Press</a:t>
            </a:r>
            <a:r>
              <a:rPr lang="fr-FR" dirty="0"/>
              <a:t>.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495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36" y="3861048"/>
            <a:ext cx="1809720" cy="25202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2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609600"/>
          </a:xfrm>
        </p:spPr>
        <p:txBody>
          <a:bodyPr/>
          <a:lstStyle/>
          <a:p>
            <a:r>
              <a:rPr lang="es-ES_tradnl" dirty="0" err="1" smtClean="0"/>
              <a:t>Hume’s</a:t>
            </a:r>
            <a:r>
              <a:rPr lang="es-ES_tradnl" dirty="0" smtClean="0"/>
              <a:t> </a:t>
            </a:r>
            <a:r>
              <a:rPr lang="es-ES_tradnl" dirty="0" err="1" smtClean="0"/>
              <a:t>conclusion</a:t>
            </a:r>
            <a:r>
              <a:rPr lang="es-ES_tradnl" dirty="0" smtClean="0"/>
              <a:t>: </a:t>
            </a:r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process-based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5534744"/>
          </a:xfrm>
        </p:spPr>
        <p:txBody>
          <a:bodyPr/>
          <a:lstStyle/>
          <a:p>
            <a:r>
              <a:rPr lang="fr-FR" i="1" dirty="0" smtClean="0"/>
              <a:t>«</a:t>
            </a:r>
            <a:r>
              <a:rPr lang="fr-FR" i="1" dirty="0"/>
              <a:t> A cause </a:t>
            </a:r>
            <a:r>
              <a:rPr lang="fr-FR" i="1" dirty="0" err="1"/>
              <a:t>is</a:t>
            </a:r>
            <a:r>
              <a:rPr lang="fr-FR" i="1" dirty="0"/>
              <a:t> </a:t>
            </a:r>
            <a:r>
              <a:rPr lang="fr-FR" i="1" dirty="0" err="1"/>
              <a:t>something</a:t>
            </a:r>
            <a:r>
              <a:rPr lang="fr-FR" i="1" dirty="0"/>
              <a:t> </a:t>
            </a:r>
            <a:r>
              <a:rPr lang="fr-FR" i="1" dirty="0" err="1"/>
              <a:t>that</a:t>
            </a:r>
            <a:r>
              <a:rPr lang="fr-FR" i="1" dirty="0"/>
              <a:t> </a:t>
            </a:r>
            <a:r>
              <a:rPr lang="fr-FR" i="1" dirty="0" err="1"/>
              <a:t>makes</a:t>
            </a:r>
            <a:r>
              <a:rPr lang="fr-FR" i="1" dirty="0"/>
              <a:t> a </a:t>
            </a:r>
            <a:r>
              <a:rPr lang="fr-FR" i="1" dirty="0" err="1"/>
              <a:t>difference</a:t>
            </a:r>
            <a:r>
              <a:rPr lang="fr-FR" i="1" dirty="0"/>
              <a:t> </a:t>
            </a:r>
            <a:r>
              <a:rPr lang="fr-FR" i="1" dirty="0" err="1"/>
              <a:t>from</a:t>
            </a:r>
            <a:r>
              <a:rPr lang="fr-FR" i="1" dirty="0"/>
              <a:t> </a:t>
            </a:r>
            <a:r>
              <a:rPr lang="fr-FR" i="1" dirty="0" err="1"/>
              <a:t>what</a:t>
            </a:r>
            <a:r>
              <a:rPr lang="fr-FR" i="1" dirty="0"/>
              <a:t> </a:t>
            </a:r>
            <a:r>
              <a:rPr lang="fr-FR" i="1" dirty="0" err="1"/>
              <a:t>would</a:t>
            </a:r>
            <a:r>
              <a:rPr lang="fr-FR" i="1" dirty="0"/>
              <a:t> have </a:t>
            </a:r>
            <a:r>
              <a:rPr lang="fr-FR" i="1" dirty="0" err="1"/>
              <a:t>happened</a:t>
            </a:r>
            <a:r>
              <a:rPr lang="fr-FR" i="1" dirty="0"/>
              <a:t> </a:t>
            </a:r>
            <a:r>
              <a:rPr lang="fr-FR" i="1" dirty="0" err="1"/>
              <a:t>without</a:t>
            </a:r>
            <a:r>
              <a:rPr lang="fr-FR" i="1" dirty="0"/>
              <a:t> </a:t>
            </a:r>
            <a:r>
              <a:rPr lang="fr-FR" i="1" dirty="0" err="1"/>
              <a:t>it</a:t>
            </a:r>
            <a:r>
              <a:rPr lang="fr-FR" i="1" dirty="0"/>
              <a:t>. </a:t>
            </a:r>
            <a:r>
              <a:rPr lang="fr-FR" i="1" dirty="0" smtClean="0"/>
              <a:t>»</a:t>
            </a:r>
          </a:p>
          <a:p>
            <a:endParaRPr lang="fr-FR" i="1" dirty="0"/>
          </a:p>
          <a:p>
            <a:pPr marL="0" indent="0">
              <a:buNone/>
            </a:pPr>
            <a:endParaRPr lang="fr-FR" i="1" dirty="0" smtClean="0"/>
          </a:p>
          <a:p>
            <a:endParaRPr lang="fr-FR" i="1" dirty="0"/>
          </a:p>
          <a:p>
            <a:endParaRPr lang="fr-FR" i="1" dirty="0" smtClean="0"/>
          </a:p>
          <a:p>
            <a:endParaRPr lang="fr-FR" i="1" dirty="0"/>
          </a:p>
          <a:p>
            <a:endParaRPr lang="fr-FR" i="1" dirty="0" smtClean="0"/>
          </a:p>
          <a:p>
            <a:endParaRPr lang="fr-FR" i="1" dirty="0"/>
          </a:p>
          <a:p>
            <a:endParaRPr lang="fr-FR" i="1" dirty="0" smtClean="0"/>
          </a:p>
          <a:p>
            <a:pPr marL="0" indent="0">
              <a:buNone/>
            </a:pPr>
            <a:endParaRPr lang="fr-FR" i="1" dirty="0" smtClean="0"/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381000" y="2564904"/>
            <a:ext cx="6135216" cy="15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7675" indent="-447675" algn="l" rtl="0" fontAlgn="base">
              <a:spcBef>
                <a:spcPct val="20000"/>
              </a:spcBef>
              <a:spcAft>
                <a:spcPct val="0"/>
              </a:spcAft>
              <a:buClr>
                <a:srgbClr val="238F57"/>
              </a:buClr>
              <a:buSzPct val="80000"/>
              <a:buFont typeface="Wingdings" charset="0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9000" indent="-439738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Charcoal CY" charset="0"/>
              <a:buChar char="—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293813" indent="-403225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Symbol" charset="0"/>
              <a:buChar char="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81163" indent="-385763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5000"/>
              <a:buFont typeface="Wingdings" charset="0"/>
              <a:buChar char="¡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701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273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845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417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98900" indent="-387350" algn="l" rtl="0" fontAlgn="base">
              <a:spcBef>
                <a:spcPct val="20000"/>
              </a:spcBef>
              <a:spcAft>
                <a:spcPct val="0"/>
              </a:spcAft>
              <a:buClr>
                <a:srgbClr val="0C9080"/>
              </a:buClr>
              <a:buSzPct val="70000"/>
              <a:buFont typeface="Wingdings" charset="0"/>
              <a:buChar char="n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0"/>
              <a:buNone/>
            </a:pPr>
            <a:endParaRPr lang="fr-FR" i="1" dirty="0" smtClean="0"/>
          </a:p>
          <a:p>
            <a:pPr>
              <a:buFont typeface="Wingdings" charset="0"/>
              <a:buNone/>
            </a:pPr>
            <a:r>
              <a:rPr lang="fr-FR" i="1" dirty="0" smtClean="0"/>
              <a:t>	</a:t>
            </a:r>
            <a:endParaRPr lang="fr-FR" i="1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11370"/>
            <a:ext cx="2460774" cy="28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5599877" y="1772816"/>
            <a:ext cx="13576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dirty="0" smtClean="0"/>
              <a:t>David Hume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64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probabilistic framework</a:t>
            </a:r>
          </a:p>
        </p:txBody>
      </p:sp>
      <p:sp>
        <p:nvSpPr>
          <p:cNvPr id="162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 probabilistic framework</a:t>
            </a:r>
          </a:p>
          <a:p>
            <a:pPr lvl="1"/>
            <a:r>
              <a:rPr lang="fr-FR"/>
              <a:t>handle all factors, observed and not observed.</a:t>
            </a:r>
          </a:p>
          <a:p>
            <a:pPr lvl="1"/>
            <a:r>
              <a:rPr lang="fr-FR"/>
              <a:t>allow for uncertainty on causal assessments.</a:t>
            </a:r>
          </a:p>
          <a:p>
            <a:pPr lvl="1"/>
            <a:r>
              <a:rPr lang="fr-FR"/>
              <a:t>notion of dependence between random variables. </a:t>
            </a:r>
          </a:p>
          <a:p>
            <a:pPr lvl="1"/>
            <a:r>
              <a:rPr lang="fr-FR"/>
              <a:t>notion of conditional independence.</a:t>
            </a:r>
          </a:p>
          <a:p>
            <a:pPr lvl="1"/>
            <a:endParaRPr lang="fr-FR"/>
          </a:p>
          <a:p>
            <a:r>
              <a:rPr lang="fr-FR"/>
              <a:t>Let X, Y, Z be random variables.</a:t>
            </a:r>
          </a:p>
          <a:p>
            <a:pPr lvl="1"/>
            <a:r>
              <a:rPr lang="fr-FR"/>
              <a:t>X is independent of Z conditionally on Y iif</a:t>
            </a:r>
          </a:p>
          <a:p>
            <a:endParaRPr lang="fr-FR"/>
          </a:p>
        </p:txBody>
      </p:sp>
      <p:pic>
        <p:nvPicPr>
          <p:cNvPr id="1623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42672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23045" name="AutoShape 5"/>
          <p:cNvSpPr>
            <a:spLocks noChangeArrowheads="1"/>
          </p:cNvSpPr>
          <p:nvPr/>
        </p:nvSpPr>
        <p:spPr bwMode="auto">
          <a:xfrm>
            <a:off x="1828800" y="42672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878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conditional independence</a:t>
            </a:r>
          </a:p>
        </p:txBody>
      </p:sp>
      <p:sp>
        <p:nvSpPr>
          <p:cNvPr id="149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Let X, Y, </a:t>
            </a:r>
            <a:r>
              <a:rPr lang="fr-FR" dirty="0" smtClean="0"/>
              <a:t>Z, W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random</a:t>
            </a:r>
            <a:r>
              <a:rPr lang="fr-FR" dirty="0"/>
              <a:t> variables (</a:t>
            </a:r>
            <a:r>
              <a:rPr lang="fr-FR" dirty="0" err="1"/>
              <a:t>e.g</a:t>
            </a:r>
            <a:r>
              <a:rPr lang="fr-FR" dirty="0"/>
              <a:t>. </a:t>
            </a:r>
            <a:r>
              <a:rPr lang="fr-FR" dirty="0" err="1"/>
              <a:t>binary</a:t>
            </a:r>
            <a:r>
              <a:rPr lang="fr-FR" dirty="0"/>
              <a:t>).</a:t>
            </a:r>
          </a:p>
          <a:p>
            <a:pPr lvl="1"/>
            <a:r>
              <a:rPr lang="fr-FR" dirty="0"/>
              <a:t>X: </a:t>
            </a:r>
            <a:r>
              <a:rPr lang="fr-FR" dirty="0" err="1"/>
              <a:t>barometer</a:t>
            </a:r>
            <a:endParaRPr lang="fr-FR" dirty="0"/>
          </a:p>
          <a:p>
            <a:pPr lvl="1"/>
            <a:r>
              <a:rPr lang="fr-FR" dirty="0"/>
              <a:t>Y: </a:t>
            </a:r>
            <a:r>
              <a:rPr lang="fr-FR" dirty="0" err="1"/>
              <a:t>rain</a:t>
            </a:r>
            <a:endParaRPr lang="fr-FR" dirty="0"/>
          </a:p>
          <a:p>
            <a:pPr lvl="1"/>
            <a:r>
              <a:rPr lang="fr-FR" dirty="0"/>
              <a:t>Z: road </a:t>
            </a:r>
            <a:r>
              <a:rPr lang="fr-FR" dirty="0" err="1"/>
              <a:t>wet</a:t>
            </a:r>
            <a:endParaRPr lang="fr-FR" dirty="0"/>
          </a:p>
          <a:p>
            <a:pPr lvl="1"/>
            <a:r>
              <a:rPr lang="fr-FR" dirty="0"/>
              <a:t>W: </a:t>
            </a:r>
            <a:r>
              <a:rPr lang="fr-FR" dirty="0" err="1"/>
              <a:t>low</a:t>
            </a:r>
            <a:r>
              <a:rPr lang="fr-FR" dirty="0"/>
              <a:t> pressure system</a:t>
            </a:r>
          </a:p>
          <a:p>
            <a:pPr lvl="1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789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conditional independence</a:t>
            </a:r>
          </a:p>
        </p:txBody>
      </p:sp>
      <p:sp>
        <p:nvSpPr>
          <p:cNvPr id="162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Let X, Y, </a:t>
            </a:r>
            <a:r>
              <a:rPr lang="fr-FR" dirty="0" smtClean="0"/>
              <a:t>Z, W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random</a:t>
            </a:r>
            <a:r>
              <a:rPr lang="fr-FR" dirty="0"/>
              <a:t> variables (</a:t>
            </a:r>
            <a:r>
              <a:rPr lang="fr-FR" dirty="0" err="1"/>
              <a:t>e.g</a:t>
            </a:r>
            <a:r>
              <a:rPr lang="fr-FR" dirty="0"/>
              <a:t>. </a:t>
            </a:r>
            <a:r>
              <a:rPr lang="fr-FR" dirty="0" err="1"/>
              <a:t>binary</a:t>
            </a:r>
            <a:r>
              <a:rPr lang="fr-FR" dirty="0"/>
              <a:t>).</a:t>
            </a:r>
          </a:p>
          <a:p>
            <a:pPr lvl="1"/>
            <a:r>
              <a:rPr lang="fr-FR" dirty="0"/>
              <a:t>X: </a:t>
            </a:r>
            <a:r>
              <a:rPr lang="fr-FR" dirty="0" err="1"/>
              <a:t>barometer</a:t>
            </a:r>
            <a:endParaRPr lang="fr-FR" dirty="0"/>
          </a:p>
          <a:p>
            <a:pPr lvl="1"/>
            <a:r>
              <a:rPr lang="fr-FR" dirty="0"/>
              <a:t>Y: </a:t>
            </a:r>
            <a:r>
              <a:rPr lang="fr-FR" dirty="0" err="1"/>
              <a:t>rain</a:t>
            </a:r>
            <a:endParaRPr lang="fr-FR" dirty="0"/>
          </a:p>
          <a:p>
            <a:pPr lvl="1"/>
            <a:r>
              <a:rPr lang="fr-FR" dirty="0"/>
              <a:t>Z: road </a:t>
            </a:r>
            <a:r>
              <a:rPr lang="fr-FR" dirty="0" err="1"/>
              <a:t>wet</a:t>
            </a:r>
            <a:endParaRPr lang="fr-FR" dirty="0"/>
          </a:p>
          <a:p>
            <a:pPr lvl="1"/>
            <a:r>
              <a:rPr lang="fr-FR" dirty="0"/>
              <a:t>W: </a:t>
            </a:r>
            <a:r>
              <a:rPr lang="fr-FR" dirty="0" err="1"/>
              <a:t>low</a:t>
            </a:r>
            <a:r>
              <a:rPr lang="fr-FR" dirty="0"/>
              <a:t> pressure system</a:t>
            </a:r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1625092" name="AutoShape 4"/>
          <p:cNvSpPr>
            <a:spLocks noChangeArrowheads="1"/>
          </p:cNvSpPr>
          <p:nvPr/>
        </p:nvSpPr>
        <p:spPr bwMode="auto">
          <a:xfrm>
            <a:off x="1066800" y="38100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pic>
        <p:nvPicPr>
          <p:cNvPr id="1625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19400"/>
            <a:ext cx="42672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50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810000"/>
            <a:ext cx="40386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50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68838"/>
            <a:ext cx="41910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25096" name="AutoShape 8"/>
          <p:cNvSpPr>
            <a:spLocks/>
          </p:cNvSpPr>
          <p:nvPr/>
        </p:nvSpPr>
        <p:spPr bwMode="auto">
          <a:xfrm>
            <a:off x="2057400" y="3048000"/>
            <a:ext cx="304800" cy="2133600"/>
          </a:xfrm>
          <a:prstGeom prst="leftBrace">
            <a:avLst>
              <a:gd name="adj1" fmla="val 5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543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conditional independence</a:t>
            </a:r>
          </a:p>
        </p:txBody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Conditional independence factorization: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Let X, Y, Z be random variables (e.g. binary).</a:t>
            </a:r>
          </a:p>
          <a:p>
            <a:pPr lvl="1"/>
            <a:r>
              <a:rPr lang="fr-FR"/>
              <a:t>X: barometer</a:t>
            </a:r>
          </a:p>
          <a:p>
            <a:pPr lvl="1"/>
            <a:r>
              <a:rPr lang="fr-FR"/>
              <a:t>Y: rain</a:t>
            </a:r>
          </a:p>
          <a:p>
            <a:pPr lvl="1"/>
            <a:r>
              <a:rPr lang="fr-FR"/>
              <a:t>Z: road wet</a:t>
            </a:r>
          </a:p>
          <a:p>
            <a:pPr lvl="1"/>
            <a:r>
              <a:rPr lang="fr-FR"/>
              <a:t>W: low pressure system</a:t>
            </a:r>
          </a:p>
        </p:txBody>
      </p:sp>
      <p:pic>
        <p:nvPicPr>
          <p:cNvPr id="14991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2959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91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826135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675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oriented graphs</a:t>
            </a:r>
          </a:p>
        </p:txBody>
      </p:sp>
      <p:sp>
        <p:nvSpPr>
          <p:cNvPr id="150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Oriented graphs:</a:t>
            </a:r>
          </a:p>
          <a:p>
            <a:pPr lvl="1"/>
            <a:r>
              <a:rPr lang="fr-FR"/>
              <a:t>visual representation of the conditional independence structure of a joint distribution</a:t>
            </a:r>
          </a:p>
          <a:p>
            <a:pPr lvl="1"/>
            <a:endParaRPr lang="fr-FR"/>
          </a:p>
        </p:txBody>
      </p:sp>
      <p:pic>
        <p:nvPicPr>
          <p:cNvPr id="15001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5321300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001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43600"/>
            <a:ext cx="826135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00170" name="Rectangle 10"/>
          <p:cNvSpPr>
            <a:spLocks noChangeArrowheads="1"/>
          </p:cNvSpPr>
          <p:nvPr/>
        </p:nvSpPr>
        <p:spPr bwMode="auto">
          <a:xfrm>
            <a:off x="1752600" y="2133600"/>
            <a:ext cx="5638800" cy="3657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548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oriented graphs</a:t>
            </a:r>
          </a:p>
        </p:txBody>
      </p:sp>
      <p:sp>
        <p:nvSpPr>
          <p:cNvPr id="150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534400" cy="5562600"/>
          </a:xfrm>
        </p:spPr>
        <p:txBody>
          <a:bodyPr/>
          <a:lstStyle/>
          <a:p>
            <a:r>
              <a:rPr lang="fr-FR"/>
              <a:t>Oriented graphs:</a:t>
            </a:r>
          </a:p>
          <a:p>
            <a:pPr lvl="1"/>
            <a:r>
              <a:rPr lang="fr-FR"/>
              <a:t>Visual representation of the conditional independence structure of a joint distribution</a:t>
            </a:r>
          </a:p>
          <a:p>
            <a:pPr lvl="1"/>
            <a:r>
              <a:rPr lang="fr-FR"/>
              <a:t>Well-suited to encode causal dependence relationships.</a:t>
            </a:r>
          </a:p>
          <a:p>
            <a:pPr lvl="1"/>
            <a:r>
              <a:rPr lang="fr-FR"/>
              <a:t>Typical signatures of causality:</a:t>
            </a:r>
          </a:p>
          <a:p>
            <a:pPr lvl="2"/>
            <a:r>
              <a:rPr lang="fr-FR"/>
              <a:t>independent causes become dependent conditional on their common effect.</a:t>
            </a:r>
          </a:p>
          <a:p>
            <a:pPr lvl="2"/>
            <a:r>
              <a:rPr lang="fr-FR"/>
              <a:t>dependent effects become independent conditional on their common cause.</a:t>
            </a:r>
          </a:p>
          <a:p>
            <a:pPr lvl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37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oriented graphs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534400" cy="5562600"/>
          </a:xfrm>
        </p:spPr>
        <p:txBody>
          <a:bodyPr/>
          <a:lstStyle/>
          <a:p>
            <a:r>
              <a:rPr lang="fr-FR"/>
              <a:t>Oriented graphs:</a:t>
            </a:r>
          </a:p>
          <a:p>
            <a:pPr lvl="1"/>
            <a:r>
              <a:rPr lang="fr-FR"/>
              <a:t>Visual representation of the conditional independence structure of a joint distribution</a:t>
            </a:r>
          </a:p>
          <a:p>
            <a:pPr lvl="1"/>
            <a:r>
              <a:rPr lang="fr-FR"/>
              <a:t>Well-suited to encode causal dependence relationships.</a:t>
            </a:r>
          </a:p>
          <a:p>
            <a:pPr lvl="1"/>
            <a:r>
              <a:rPr lang="fr-FR"/>
              <a:t>Typical signatures of causality:</a:t>
            </a:r>
          </a:p>
          <a:p>
            <a:pPr lvl="2"/>
            <a:r>
              <a:rPr lang="fr-FR"/>
              <a:t>independent causes become dependent conditional on their common effect.</a:t>
            </a:r>
          </a:p>
          <a:p>
            <a:pPr lvl="2"/>
            <a:r>
              <a:rPr lang="fr-FR"/>
              <a:t>dependent effects become independent conditional on their common cause.</a:t>
            </a:r>
          </a:p>
          <a:p>
            <a:pPr lvl="1"/>
            <a:endParaRPr lang="fr-FR"/>
          </a:p>
        </p:txBody>
      </p:sp>
      <p:pic>
        <p:nvPicPr>
          <p:cNvPr id="1627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50673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27141" name="Line 5"/>
          <p:cNvSpPr>
            <a:spLocks noChangeShapeType="1"/>
          </p:cNvSpPr>
          <p:nvPr/>
        </p:nvSpPr>
        <p:spPr bwMode="auto">
          <a:xfrm>
            <a:off x="2590800" y="3886200"/>
            <a:ext cx="1752600" cy="1600200"/>
          </a:xfrm>
          <a:prstGeom prst="line">
            <a:avLst/>
          </a:prstGeom>
          <a:noFill/>
          <a:ln w="28575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s-ES_tradnl"/>
          </a:p>
        </p:txBody>
      </p:sp>
      <p:sp>
        <p:nvSpPr>
          <p:cNvPr id="1627142" name="Text Box 6"/>
          <p:cNvSpPr txBox="1">
            <a:spLocks noChangeArrowheads="1"/>
          </p:cNvSpPr>
          <p:nvPr/>
        </p:nvSpPr>
        <p:spPr bwMode="auto">
          <a:xfrm>
            <a:off x="3021013" y="6110288"/>
            <a:ext cx="768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1200"/>
              <a:t>beautiful</a:t>
            </a:r>
          </a:p>
        </p:txBody>
      </p:sp>
      <p:sp>
        <p:nvSpPr>
          <p:cNvPr id="1627143" name="Text Box 7"/>
          <p:cNvSpPr txBox="1">
            <a:spLocks noChangeArrowheads="1"/>
          </p:cNvSpPr>
          <p:nvPr/>
        </p:nvSpPr>
        <p:spPr bwMode="auto">
          <a:xfrm rot="16200000">
            <a:off x="1754982" y="4675981"/>
            <a:ext cx="571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1200"/>
              <a:t>smart</a:t>
            </a:r>
          </a:p>
        </p:txBody>
      </p:sp>
      <p:sp>
        <p:nvSpPr>
          <p:cNvPr id="1627144" name="Text Box 8"/>
          <p:cNvSpPr txBox="1">
            <a:spLocks noChangeArrowheads="1"/>
          </p:cNvSpPr>
          <p:nvPr/>
        </p:nvSpPr>
        <p:spPr bwMode="auto">
          <a:xfrm rot="16200000">
            <a:off x="4453732" y="4706144"/>
            <a:ext cx="571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1200"/>
              <a:t>smart</a:t>
            </a:r>
          </a:p>
        </p:txBody>
      </p:sp>
      <p:sp>
        <p:nvSpPr>
          <p:cNvPr id="1627145" name="Text Box 9"/>
          <p:cNvSpPr txBox="1">
            <a:spLocks noChangeArrowheads="1"/>
          </p:cNvSpPr>
          <p:nvPr/>
        </p:nvSpPr>
        <p:spPr bwMode="auto">
          <a:xfrm>
            <a:off x="5737225" y="6049963"/>
            <a:ext cx="768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sz="1200"/>
              <a:t>beautiful</a:t>
            </a:r>
          </a:p>
        </p:txBody>
      </p:sp>
      <p:sp>
        <p:nvSpPr>
          <p:cNvPr id="1627146" name="Text Box 10"/>
          <p:cNvSpPr txBox="1">
            <a:spLocks noChangeArrowheads="1"/>
          </p:cNvSpPr>
          <p:nvPr/>
        </p:nvSpPr>
        <p:spPr bwMode="auto">
          <a:xfrm>
            <a:off x="2387600" y="3429000"/>
            <a:ext cx="1873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u="sng"/>
              <a:t>general population</a:t>
            </a:r>
          </a:p>
        </p:txBody>
      </p:sp>
      <p:sp>
        <p:nvSpPr>
          <p:cNvPr id="1627147" name="Text Box 11"/>
          <p:cNvSpPr txBox="1">
            <a:spLocks noChangeArrowheads="1"/>
          </p:cNvSpPr>
          <p:nvPr/>
        </p:nvSpPr>
        <p:spPr bwMode="auto">
          <a:xfrm>
            <a:off x="5029200" y="3473450"/>
            <a:ext cx="1971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fr-FR" u="sng"/>
              <a:t>selected population</a:t>
            </a:r>
          </a:p>
        </p:txBody>
      </p:sp>
    </p:spTree>
    <p:extLst>
      <p:ext uri="{BB962C8B-B14F-4D97-AF65-F5344CB8AC3E}">
        <p14:creationId xmlns:p14="http://schemas.microsoft.com/office/powerpoint/2010/main" val="117667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oriented graphs</a:t>
            </a:r>
          </a:p>
        </p:txBody>
      </p:sp>
      <p:sp>
        <p:nvSpPr>
          <p:cNvPr id="150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534400" cy="5562600"/>
          </a:xfrm>
        </p:spPr>
        <p:txBody>
          <a:bodyPr/>
          <a:lstStyle/>
          <a:p>
            <a:r>
              <a:rPr lang="fr-FR" dirty="0" smtClean="0"/>
              <a:t>Application:</a:t>
            </a:r>
            <a:r>
              <a:rPr lang="fr-FR" dirty="0"/>
              <a:t> </a:t>
            </a:r>
            <a:r>
              <a:rPr lang="fr-FR" dirty="0" err="1" smtClean="0"/>
              <a:t>Discover</a:t>
            </a:r>
            <a:r>
              <a:rPr lang="fr-FR" dirty="0" smtClean="0"/>
              <a:t> </a:t>
            </a:r>
            <a:r>
              <a:rPr lang="fr-FR" dirty="0"/>
              <a:t>causal </a:t>
            </a:r>
            <a:r>
              <a:rPr lang="fr-FR" dirty="0" err="1"/>
              <a:t>relationships</a:t>
            </a:r>
            <a:r>
              <a:rPr lang="fr-FR" dirty="0"/>
              <a:t> by </a:t>
            </a:r>
            <a:r>
              <a:rPr lang="fr-FR" dirty="0" err="1"/>
              <a:t>estimating</a:t>
            </a:r>
            <a:r>
              <a:rPr lang="fr-FR" dirty="0"/>
              <a:t> the joint </a:t>
            </a:r>
            <a:r>
              <a:rPr lang="fr-FR" dirty="0" smtClean="0"/>
              <a:t>distribution</a:t>
            </a:r>
            <a:endParaRPr lang="fr-FR" dirty="0"/>
          </a:p>
          <a:p>
            <a:endParaRPr lang="fr-FR" dirty="0" smtClean="0"/>
          </a:p>
          <a:p>
            <a:r>
              <a:rPr lang="fr-FR" dirty="0" err="1" smtClean="0"/>
              <a:t>Spirtes</a:t>
            </a:r>
            <a:r>
              <a:rPr lang="fr-FR" dirty="0" smtClean="0"/>
              <a:t> </a:t>
            </a:r>
            <a:r>
              <a:rPr lang="fr-FR" dirty="0"/>
              <a:t>P., C. </a:t>
            </a:r>
            <a:r>
              <a:rPr lang="fr-FR" dirty="0" err="1"/>
              <a:t>Glymour</a:t>
            </a:r>
            <a:r>
              <a:rPr lang="fr-FR" dirty="0"/>
              <a:t>, and R. </a:t>
            </a:r>
            <a:r>
              <a:rPr lang="fr-FR" dirty="0" err="1"/>
              <a:t>Scheines</a:t>
            </a:r>
            <a:r>
              <a:rPr lang="fr-FR" dirty="0"/>
              <a:t> (2006). </a:t>
            </a:r>
            <a:r>
              <a:rPr lang="fr-FR" i="1" dirty="0"/>
              <a:t>Causation, </a:t>
            </a:r>
            <a:r>
              <a:rPr lang="fr-FR" i="1" dirty="0" err="1"/>
              <a:t>Prediction</a:t>
            </a:r>
            <a:r>
              <a:rPr lang="fr-FR" i="1" dirty="0"/>
              <a:t>, and </a:t>
            </a:r>
            <a:r>
              <a:rPr lang="fr-FR" i="1" dirty="0" err="1"/>
              <a:t>Search</a:t>
            </a:r>
            <a:r>
              <a:rPr lang="fr-FR" dirty="0"/>
              <a:t>, 2nd </a:t>
            </a:r>
            <a:r>
              <a:rPr lang="fr-FR" dirty="0" err="1"/>
              <a:t>ed</a:t>
            </a:r>
            <a:r>
              <a:rPr lang="fr-FR" dirty="0"/>
              <a:t>., MIT </a:t>
            </a:r>
            <a:r>
              <a:rPr lang="fr-FR" dirty="0" err="1"/>
              <a:t>Press</a:t>
            </a:r>
            <a:r>
              <a:rPr lang="fr-FR" dirty="0"/>
              <a:t>, Cambridge, US.</a:t>
            </a:r>
          </a:p>
        </p:txBody>
      </p:sp>
    </p:spTree>
    <p:extLst>
      <p:ext uri="{BB962C8B-B14F-4D97-AF65-F5344CB8AC3E}">
        <p14:creationId xmlns:p14="http://schemas.microsoft.com/office/powerpoint/2010/main" val="306879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interventional probability</a:t>
            </a:r>
          </a:p>
        </p:txBody>
      </p:sp>
      <p:sp>
        <p:nvSpPr>
          <p:cNvPr id="150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Limitation of oriented graphs</a:t>
            </a:r>
          </a:p>
          <a:p>
            <a:pPr lvl="1"/>
            <a:r>
              <a:rPr lang="fr-FR"/>
              <a:t>identifiability: several causal graphs are compatible with the same pdf (and hence with the same observations). </a:t>
            </a:r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r>
              <a:rPr lang="fr-FR"/>
              <a:t>Need for disambiguation.</a:t>
            </a:r>
          </a:p>
        </p:txBody>
      </p:sp>
      <p:pic>
        <p:nvPicPr>
          <p:cNvPr id="1502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159000"/>
            <a:ext cx="68199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022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3390900"/>
            <a:ext cx="12446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022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390900"/>
            <a:ext cx="12446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02215" name="AutoShape 7"/>
          <p:cNvSpPr>
            <a:spLocks noChangeArrowheads="1"/>
          </p:cNvSpPr>
          <p:nvPr/>
        </p:nvSpPr>
        <p:spPr bwMode="auto">
          <a:xfrm>
            <a:off x="3829050" y="27813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sp>
        <p:nvSpPr>
          <p:cNvPr id="1502216" name="AutoShape 8"/>
          <p:cNvSpPr>
            <a:spLocks noChangeArrowheads="1"/>
          </p:cNvSpPr>
          <p:nvPr/>
        </p:nvSpPr>
        <p:spPr bwMode="auto">
          <a:xfrm>
            <a:off x="6953250" y="27813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sp>
        <p:nvSpPr>
          <p:cNvPr id="1502217" name="AutoShape 9"/>
          <p:cNvSpPr>
            <a:spLocks noChangeArrowheads="1"/>
          </p:cNvSpPr>
          <p:nvPr/>
        </p:nvSpPr>
        <p:spPr bwMode="auto">
          <a:xfrm>
            <a:off x="1371600" y="4800600"/>
            <a:ext cx="914400" cy="6858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sp>
        <p:nvSpPr>
          <p:cNvPr id="1502218" name="Text Box 10"/>
          <p:cNvSpPr txBox="1">
            <a:spLocks noChangeArrowheads="1"/>
          </p:cNvSpPr>
          <p:nvPr/>
        </p:nvSpPr>
        <p:spPr bwMode="auto">
          <a:xfrm>
            <a:off x="2417763" y="4924425"/>
            <a:ext cx="2154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1" u="sng"/>
              <a:t>experimentation</a:t>
            </a: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872282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Overview of the theory - interventional probability</a:t>
            </a:r>
          </a:p>
        </p:txBody>
      </p:sp>
      <p:sp>
        <p:nvSpPr>
          <p:cNvPr id="150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New notion: </a:t>
            </a:r>
          </a:p>
          <a:p>
            <a:pPr lvl="1"/>
            <a:r>
              <a:rPr lang="fr-FR"/>
              <a:t>intervention </a:t>
            </a:r>
            <a:r>
              <a:rPr lang="fr-FR" i="1"/>
              <a:t>do(X=x)</a:t>
            </a:r>
            <a:endParaRPr lang="fr-FR"/>
          </a:p>
          <a:p>
            <a:pPr lvl="1"/>
            <a:r>
              <a:rPr lang="fr-FR"/>
              <a:t>interventional probability </a:t>
            </a:r>
            <a:r>
              <a:rPr lang="fr-FR" i="1"/>
              <a:t>P(Y l do(X=x)) = P(Y</a:t>
            </a:r>
            <a:r>
              <a:rPr lang="fr-FR" i="1" baseline="-25000"/>
              <a:t>x</a:t>
            </a:r>
            <a:r>
              <a:rPr lang="fr-FR" i="1"/>
              <a:t>)</a:t>
            </a:r>
          </a:p>
        </p:txBody>
      </p:sp>
      <p:pic>
        <p:nvPicPr>
          <p:cNvPr id="150324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06800"/>
            <a:ext cx="5664200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03245" name="Text Box 13"/>
          <p:cNvSpPr txBox="1">
            <a:spLocks noChangeArrowheads="1"/>
          </p:cNvSpPr>
          <p:nvPr/>
        </p:nvSpPr>
        <p:spPr bwMode="auto">
          <a:xfrm>
            <a:off x="254000" y="5378450"/>
            <a:ext cx="8699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 eaLnBrk="1" hangingPunct="1"/>
            <a:r>
              <a:rPr lang="fr-FR" sz="1800">
                <a:latin typeface="Arial" charset="0"/>
              </a:rPr>
              <a:t>the probability of rain </a:t>
            </a:r>
            <a:r>
              <a:rPr lang="fr-FR" sz="1800" b="1" u="sng">
                <a:latin typeface="Arial" charset="0"/>
              </a:rPr>
              <a:t>knowing</a:t>
            </a:r>
            <a:r>
              <a:rPr lang="fr-FR" sz="1800">
                <a:latin typeface="Arial" charset="0"/>
              </a:rPr>
              <a:t> that the barometer is decreasing,</a:t>
            </a:r>
          </a:p>
          <a:p>
            <a:pPr algn="r" eaLnBrk="1" hangingPunct="1"/>
            <a:r>
              <a:rPr lang="fr-FR" sz="1800">
                <a:latin typeface="Arial" charset="0"/>
              </a:rPr>
              <a:t> in a non-experimental context in which the barometer evolution is left unconstrained</a:t>
            </a:r>
          </a:p>
        </p:txBody>
      </p:sp>
      <p:sp>
        <p:nvSpPr>
          <p:cNvPr id="1503246" name="Text Box 14"/>
          <p:cNvSpPr txBox="1">
            <a:spLocks noChangeArrowheads="1"/>
          </p:cNvSpPr>
          <p:nvPr/>
        </p:nvSpPr>
        <p:spPr bwMode="auto">
          <a:xfrm>
            <a:off x="228600" y="2286000"/>
            <a:ext cx="6765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1" hangingPunct="1"/>
            <a:r>
              <a:rPr lang="fr-FR" sz="1800">
                <a:latin typeface="Arial" charset="0"/>
              </a:rPr>
              <a:t>the probability of rain </a:t>
            </a:r>
            <a:r>
              <a:rPr lang="fr-FR" sz="1800" b="1" u="sng">
                <a:latin typeface="Arial" charset="0"/>
              </a:rPr>
              <a:t>forcing</a:t>
            </a:r>
            <a:r>
              <a:rPr lang="fr-FR" sz="1800">
                <a:latin typeface="Arial" charset="0"/>
              </a:rPr>
              <a:t> the barometer to decrease,</a:t>
            </a:r>
          </a:p>
          <a:p>
            <a:pPr algn="l" eaLnBrk="1" hangingPunct="1"/>
            <a:r>
              <a:rPr lang="fr-FR" sz="1800">
                <a:latin typeface="Arial" charset="0"/>
              </a:rPr>
              <a:t>in an experimental context in which the barometer is manipulated</a:t>
            </a:r>
          </a:p>
        </p:txBody>
      </p:sp>
      <p:sp>
        <p:nvSpPr>
          <p:cNvPr id="1503247" name="AutoShape 15"/>
          <p:cNvSpPr>
            <a:spLocks noChangeArrowheads="1"/>
          </p:cNvSpPr>
          <p:nvPr/>
        </p:nvSpPr>
        <p:spPr bwMode="auto">
          <a:xfrm rot="16200000">
            <a:off x="2667000" y="3124200"/>
            <a:ext cx="762000" cy="685800"/>
          </a:xfrm>
          <a:prstGeom prst="rightArrow">
            <a:avLst>
              <a:gd name="adj1" fmla="val 50000"/>
              <a:gd name="adj2" fmla="val 27778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  <p:sp>
        <p:nvSpPr>
          <p:cNvPr id="1503248" name="AutoShape 16"/>
          <p:cNvSpPr>
            <a:spLocks noChangeArrowheads="1"/>
          </p:cNvSpPr>
          <p:nvPr/>
        </p:nvSpPr>
        <p:spPr bwMode="auto">
          <a:xfrm rot="5400000">
            <a:off x="5448300" y="4457700"/>
            <a:ext cx="762000" cy="685800"/>
          </a:xfrm>
          <a:prstGeom prst="rightArrow">
            <a:avLst>
              <a:gd name="adj1" fmla="val 50000"/>
              <a:gd name="adj2" fmla="val 27778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210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609600"/>
          </a:xfrm>
        </p:spPr>
        <p:txBody>
          <a:bodyPr/>
          <a:lstStyle/>
          <a:p>
            <a:r>
              <a:rPr lang="es-ES_tradnl" dirty="0" err="1" smtClean="0"/>
              <a:t>Attributing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: </a:t>
            </a:r>
            <a:r>
              <a:rPr lang="es-ES_tradnl" dirty="0" err="1" smtClean="0"/>
              <a:t>need</a:t>
            </a:r>
            <a:r>
              <a:rPr lang="es-ES_tradnl" dirty="0" smtClean="0"/>
              <a:t> </a:t>
            </a:r>
            <a:r>
              <a:rPr lang="es-ES_tradnl" dirty="0" err="1" smtClean="0"/>
              <a:t>for</a:t>
            </a:r>
            <a:r>
              <a:rPr lang="es-ES_tradnl" dirty="0" smtClean="0"/>
              <a:t> </a:t>
            </a:r>
            <a:r>
              <a:rPr lang="es-ES_tradnl" dirty="0" err="1" smtClean="0"/>
              <a:t>process-based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evaluation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Causally</a:t>
            </a:r>
            <a:r>
              <a:rPr lang="es-ES_tradnl" dirty="0" smtClean="0"/>
              <a:t> </a:t>
            </a:r>
            <a:r>
              <a:rPr lang="es-ES_tradnl" dirty="0" err="1" smtClean="0"/>
              <a:t>attributing</a:t>
            </a:r>
            <a:r>
              <a:rPr lang="es-ES_tradnl" dirty="0" smtClean="0"/>
              <a:t> </a:t>
            </a:r>
            <a:r>
              <a:rPr lang="es-ES_tradnl" dirty="0" err="1" smtClean="0"/>
              <a:t>an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 = </a:t>
            </a:r>
            <a:r>
              <a:rPr lang="es-ES_tradnl" dirty="0" err="1" smtClean="0"/>
              <a:t>comparing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ability</a:t>
            </a:r>
            <a:r>
              <a:rPr lang="es-ES_tradnl" dirty="0" smtClean="0"/>
              <a:t> of a factual </a:t>
            </a:r>
            <a:r>
              <a:rPr lang="es-ES_tradnl" dirty="0" err="1" smtClean="0"/>
              <a:t>model</a:t>
            </a:r>
            <a:r>
              <a:rPr lang="es-ES_tradnl" dirty="0" smtClean="0"/>
              <a:t> and of a </a:t>
            </a:r>
            <a:r>
              <a:rPr lang="es-ES_tradnl" dirty="0" err="1" smtClean="0"/>
              <a:t>counterfactual</a:t>
            </a:r>
            <a:r>
              <a:rPr lang="es-ES_tradnl" dirty="0" smtClean="0"/>
              <a:t> </a:t>
            </a:r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reproduce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event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685" y="2852936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685" y="4509120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544" y="3911919"/>
            <a:ext cx="815863" cy="3091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544" y="5517232"/>
            <a:ext cx="855841" cy="3025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349" y="4509120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349" y="2852936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487" y="2852936"/>
            <a:ext cx="1048955" cy="137697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4501" y="4509120"/>
            <a:ext cx="1048955" cy="13454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4" name="CuadroTexto 13"/>
          <p:cNvSpPr txBox="1"/>
          <p:nvPr/>
        </p:nvSpPr>
        <p:spPr>
          <a:xfrm>
            <a:off x="3423749" y="3450486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435464" y="4962654"/>
            <a:ext cx="496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(…)</a:t>
            </a:r>
            <a:endParaRPr lang="es-ES_tradnl" dirty="0"/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133126" y="3372773"/>
            <a:ext cx="111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/>
              <a:t>w</a:t>
            </a:r>
            <a:r>
              <a:rPr lang="es-ES_tradnl" sz="1400" dirty="0" err="1" smtClean="0"/>
              <a:t>ind</a:t>
            </a:r>
            <a:r>
              <a:rPr lang="es-ES_tradnl" sz="1400" dirty="0" smtClean="0"/>
              <a:t> </a:t>
            </a:r>
            <a:r>
              <a:rPr lang="es-ES_tradnl" sz="1400" dirty="0" err="1" smtClean="0"/>
              <a:t>speed</a:t>
            </a:r>
            <a:endParaRPr lang="es-ES_tradnl" sz="1400" dirty="0"/>
          </a:p>
        </p:txBody>
      </p:sp>
      <p:sp>
        <p:nvSpPr>
          <p:cNvPr id="17" name="CuadroTexto 16"/>
          <p:cNvSpPr txBox="1"/>
          <p:nvPr/>
        </p:nvSpPr>
        <p:spPr>
          <a:xfrm rot="16200000">
            <a:off x="141701" y="4956949"/>
            <a:ext cx="1095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err="1" smtClean="0"/>
              <a:t>prec</a:t>
            </a:r>
            <a:r>
              <a:rPr lang="es-ES_tradnl" sz="1400" dirty="0" smtClean="0"/>
              <a:t>. </a:t>
            </a:r>
            <a:r>
              <a:rPr lang="es-ES_tradnl" sz="1400" dirty="0" err="1" smtClean="0"/>
              <a:t>water</a:t>
            </a:r>
            <a:endParaRPr lang="es-ES_tradnl" sz="1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34522" y="2575937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2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346774" y="2575937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3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030866" y="2575937"/>
            <a:ext cx="99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 smtClean="0"/>
              <a:t>6 </a:t>
            </a:r>
            <a:r>
              <a:rPr lang="es-ES_tradnl" sz="1200" dirty="0" err="1" smtClean="0"/>
              <a:t>dec</a:t>
            </a:r>
            <a:r>
              <a:rPr lang="es-ES_tradnl" sz="1200" dirty="0" smtClean="0"/>
              <a:t>. 2015</a:t>
            </a:r>
            <a:endParaRPr lang="es-ES_tradnl" sz="1200" dirty="0"/>
          </a:p>
        </p:txBody>
      </p:sp>
      <p:sp>
        <p:nvSpPr>
          <p:cNvPr id="21" name="Cilindro 20"/>
          <p:cNvSpPr/>
          <p:nvPr/>
        </p:nvSpPr>
        <p:spPr bwMode="auto">
          <a:xfrm>
            <a:off x="7092280" y="3284984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378357" y="2636912"/>
            <a:ext cx="8572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Factual </a:t>
            </a:r>
          </a:p>
          <a:p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23" name="Cilindro 22"/>
          <p:cNvSpPr/>
          <p:nvPr/>
        </p:nvSpPr>
        <p:spPr bwMode="auto">
          <a:xfrm>
            <a:off x="7092280" y="5157192"/>
            <a:ext cx="1368152" cy="720080"/>
          </a:xfrm>
          <a:prstGeom prst="can">
            <a:avLst/>
          </a:prstGeom>
          <a:solidFill>
            <a:srgbClr val="28C78E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7067029" y="4509120"/>
            <a:ext cx="15374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Counterfactual</a:t>
            </a:r>
            <a:endParaRPr lang="es-ES_tradnl" dirty="0"/>
          </a:p>
          <a:p>
            <a:r>
              <a:rPr lang="es-ES_tradnl" dirty="0" err="1" smtClean="0"/>
              <a:t>Model</a:t>
            </a:r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4" name="Cerrar llave 3"/>
          <p:cNvSpPr/>
          <p:nvPr/>
        </p:nvSpPr>
        <p:spPr bwMode="auto">
          <a:xfrm>
            <a:off x="5122813" y="2492896"/>
            <a:ext cx="504056" cy="3528392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5" name="Flecha arriba y abajo 24"/>
          <p:cNvSpPr/>
          <p:nvPr/>
        </p:nvSpPr>
        <p:spPr bwMode="auto">
          <a:xfrm rot="16200000">
            <a:off x="5914901" y="3861048"/>
            <a:ext cx="432048" cy="864096"/>
          </a:xfrm>
          <a:prstGeom prst="upDown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6" name="Cerrar llave 25"/>
          <p:cNvSpPr/>
          <p:nvPr/>
        </p:nvSpPr>
        <p:spPr bwMode="auto">
          <a:xfrm rot="10800000">
            <a:off x="6634982" y="2492896"/>
            <a:ext cx="504056" cy="3528392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63688" y="2082334"/>
            <a:ext cx="241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Winter </a:t>
            </a:r>
            <a:r>
              <a:rPr lang="es-ES_tradnl" dirty="0" err="1" smtClean="0"/>
              <a:t>storm</a:t>
            </a:r>
            <a:r>
              <a:rPr lang="es-ES_tradnl" dirty="0" smtClean="0"/>
              <a:t>, </a:t>
            </a:r>
            <a:r>
              <a:rPr lang="es-ES_tradnl" dirty="0" err="1" smtClean="0"/>
              <a:t>Dec</a:t>
            </a:r>
            <a:r>
              <a:rPr lang="es-ES_tradnl" dirty="0" smtClean="0"/>
              <a:t>. 2015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9787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 bwMode="auto">
          <a:xfrm>
            <a:off x="539552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</a:t>
            </a:r>
            <a:r>
              <a:rPr lang="fr-FR" dirty="0" err="1" smtClean="0"/>
              <a:t>ausality</a:t>
            </a:r>
            <a:r>
              <a:rPr lang="fr-FR" dirty="0" smtClean="0"/>
              <a:t> has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facets</a:t>
            </a:r>
            <a:endParaRPr lang="es-ES_tradnl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" y="2408439"/>
            <a:ext cx="2575272" cy="302616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400765"/>
            <a:ext cx="2651907" cy="304445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05" y="2405107"/>
            <a:ext cx="2938476" cy="30341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89347" y="5733256"/>
            <a:ext cx="1390875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Necessary</a:t>
            </a:r>
            <a:endParaRPr lang="es-ES_tradnl" sz="2000" dirty="0" smtClean="0"/>
          </a:p>
          <a:p>
            <a:r>
              <a:rPr lang="es-ES_tradnl" sz="2000" dirty="0" err="1" smtClean="0"/>
              <a:t>Causation</a:t>
            </a:r>
            <a:endParaRPr lang="es-ES_tradnl" sz="2000" dirty="0"/>
          </a:p>
        </p:txBody>
      </p:sp>
      <p:sp>
        <p:nvSpPr>
          <p:cNvPr id="37" name="Rectángulo 36"/>
          <p:cNvSpPr/>
          <p:nvPr/>
        </p:nvSpPr>
        <p:spPr bwMode="auto">
          <a:xfrm>
            <a:off x="3635896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985691" y="5733256"/>
            <a:ext cx="1390875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Sufficient</a:t>
            </a:r>
            <a:endParaRPr lang="es-ES_tradnl" sz="2000" dirty="0" smtClean="0"/>
          </a:p>
          <a:p>
            <a:r>
              <a:rPr lang="es-ES_tradnl" sz="2000" dirty="0" err="1" smtClean="0"/>
              <a:t>Causation</a:t>
            </a:r>
            <a:endParaRPr lang="es-ES_tradnl" sz="2000" dirty="0"/>
          </a:p>
        </p:txBody>
      </p:sp>
      <p:sp>
        <p:nvSpPr>
          <p:cNvPr id="39" name="Rectángulo 38"/>
          <p:cNvSpPr/>
          <p:nvPr/>
        </p:nvSpPr>
        <p:spPr bwMode="auto">
          <a:xfrm>
            <a:off x="6732240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055643" y="5733256"/>
            <a:ext cx="1476797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Nec</a:t>
            </a:r>
            <a:r>
              <a:rPr lang="es-ES_tradnl" sz="2000" dirty="0" smtClean="0"/>
              <a:t>. &amp; </a:t>
            </a:r>
            <a:r>
              <a:rPr lang="es-ES_tradnl" sz="2000" dirty="0" err="1" smtClean="0"/>
              <a:t>Suf</a:t>
            </a:r>
            <a:r>
              <a:rPr lang="es-ES_tradnl" sz="2000" dirty="0" smtClean="0"/>
              <a:t>.</a:t>
            </a:r>
          </a:p>
          <a:p>
            <a:r>
              <a:rPr lang="es-ES_tradnl" sz="2000" dirty="0" err="1" smtClean="0"/>
              <a:t>Causation</a:t>
            </a: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316151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 bwMode="auto">
          <a:xfrm>
            <a:off x="539552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Probabilities</a:t>
            </a:r>
            <a:r>
              <a:rPr lang="es-ES_tradnl" dirty="0" smtClean="0"/>
              <a:t> </a:t>
            </a:r>
            <a:r>
              <a:rPr lang="es-ES_tradnl" dirty="0"/>
              <a:t>of </a:t>
            </a:r>
            <a:r>
              <a:rPr lang="es-ES_tradnl" dirty="0" err="1"/>
              <a:t>causation</a:t>
            </a:r>
            <a:r>
              <a:rPr lang="es-ES_tradnl" dirty="0"/>
              <a:t> 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 err="1" smtClean="0"/>
              <a:t>Probability</a:t>
            </a:r>
            <a:r>
              <a:rPr lang="es-ES_tradnl" b="1" dirty="0" smtClean="0"/>
              <a:t> of </a:t>
            </a:r>
            <a:r>
              <a:rPr lang="es-ES_tradnl" b="1" dirty="0" err="1" smtClean="0"/>
              <a:t>necessary</a:t>
            </a:r>
            <a:r>
              <a:rPr lang="es-ES_tradnl" b="1" dirty="0" smtClean="0"/>
              <a:t> </a:t>
            </a:r>
            <a:r>
              <a:rPr lang="es-ES_tradnl" b="1" dirty="0" err="1" smtClean="0"/>
              <a:t>causation</a:t>
            </a:r>
            <a:r>
              <a:rPr lang="es-ES_tradnl" b="1" dirty="0" smtClean="0"/>
              <a:t> </a:t>
            </a:r>
            <a:r>
              <a:rPr lang="es-ES_tradnl" dirty="0" smtClean="0"/>
              <a:t>= </a:t>
            </a:r>
            <a:r>
              <a:rPr lang="es-ES_tradnl" dirty="0" err="1" smtClean="0"/>
              <a:t>probability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effect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removed </a:t>
            </a:r>
            <a:r>
              <a:rPr lang="es-ES_tradnl" dirty="0" err="1" smtClean="0"/>
              <a:t>when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cause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turned</a:t>
            </a:r>
            <a:r>
              <a:rPr lang="es-ES_tradnl" dirty="0" smtClean="0"/>
              <a:t> off, </a:t>
            </a:r>
            <a:r>
              <a:rPr lang="es-ES_tradnl" dirty="0" err="1" smtClean="0"/>
              <a:t>conditional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fact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effect</a:t>
            </a:r>
            <a:r>
              <a:rPr lang="es-ES_tradnl" dirty="0" smtClean="0"/>
              <a:t> and </a:t>
            </a:r>
            <a:r>
              <a:rPr lang="es-ES_tradnl" dirty="0" err="1" smtClean="0"/>
              <a:t>the</a:t>
            </a:r>
            <a:r>
              <a:rPr lang="es-ES_tradnl" dirty="0" smtClean="0"/>
              <a:t> cause </a:t>
            </a:r>
            <a:r>
              <a:rPr lang="es-ES_tradnl" dirty="0" err="1" smtClean="0"/>
              <a:t>were</a:t>
            </a:r>
            <a:r>
              <a:rPr lang="es-ES_tradnl" dirty="0" smtClean="0"/>
              <a:t> </a:t>
            </a:r>
            <a:r>
              <a:rPr lang="es-ES_tradnl" dirty="0" err="1" smtClean="0"/>
              <a:t>initially</a:t>
            </a:r>
            <a:r>
              <a:rPr lang="es-ES_tradnl" dirty="0" smtClean="0"/>
              <a:t> </a:t>
            </a:r>
            <a:r>
              <a:rPr lang="es-ES_tradnl" dirty="0" err="1" smtClean="0"/>
              <a:t>present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" y="2408439"/>
            <a:ext cx="2575272" cy="302616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400765"/>
            <a:ext cx="2651907" cy="304445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05" y="2405107"/>
            <a:ext cx="2938476" cy="30341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89347" y="5733256"/>
            <a:ext cx="1390875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Necessary</a:t>
            </a:r>
            <a:endParaRPr lang="es-ES_tradnl" sz="2000" dirty="0" smtClean="0"/>
          </a:p>
          <a:p>
            <a:r>
              <a:rPr lang="es-ES_tradnl" sz="2000" dirty="0" err="1" smtClean="0"/>
              <a:t>Causation</a:t>
            </a:r>
            <a:endParaRPr lang="es-ES_tradnl" sz="2000" dirty="0"/>
          </a:p>
        </p:txBody>
      </p:sp>
      <p:sp>
        <p:nvSpPr>
          <p:cNvPr id="37" name="Rectángulo 36"/>
          <p:cNvSpPr/>
          <p:nvPr/>
        </p:nvSpPr>
        <p:spPr bwMode="auto">
          <a:xfrm>
            <a:off x="3635896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985691" y="5733256"/>
            <a:ext cx="1390875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Sufficient</a:t>
            </a:r>
            <a:endParaRPr lang="es-ES_tradnl" sz="2000" dirty="0" smtClean="0"/>
          </a:p>
          <a:p>
            <a:r>
              <a:rPr lang="es-ES_tradnl" sz="2000" dirty="0" err="1" smtClean="0"/>
              <a:t>Causation</a:t>
            </a:r>
            <a:endParaRPr lang="es-ES_tradnl" sz="2000" dirty="0"/>
          </a:p>
        </p:txBody>
      </p:sp>
      <p:sp>
        <p:nvSpPr>
          <p:cNvPr id="39" name="Rectángulo 38"/>
          <p:cNvSpPr/>
          <p:nvPr/>
        </p:nvSpPr>
        <p:spPr bwMode="auto">
          <a:xfrm>
            <a:off x="6732240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055643" y="5733256"/>
            <a:ext cx="1476797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Nec</a:t>
            </a:r>
            <a:r>
              <a:rPr lang="es-ES_tradnl" sz="2000" dirty="0" smtClean="0"/>
              <a:t>. &amp; </a:t>
            </a:r>
            <a:r>
              <a:rPr lang="es-ES_tradnl" sz="2000" dirty="0" err="1" smtClean="0"/>
              <a:t>Suf</a:t>
            </a:r>
            <a:r>
              <a:rPr lang="es-ES_tradnl" sz="2000" dirty="0" smtClean="0"/>
              <a:t>.</a:t>
            </a:r>
          </a:p>
          <a:p>
            <a:r>
              <a:rPr lang="es-ES_tradnl" sz="2000" dirty="0" err="1" smtClean="0"/>
              <a:t>Causation</a:t>
            </a: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211600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 bwMode="auto">
          <a:xfrm>
            <a:off x="539552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Probabilities</a:t>
            </a:r>
            <a:r>
              <a:rPr lang="es-ES_tradnl" dirty="0"/>
              <a:t> of </a:t>
            </a:r>
            <a:r>
              <a:rPr lang="es-ES_tradnl" dirty="0" err="1"/>
              <a:t>causation</a:t>
            </a:r>
            <a:r>
              <a:rPr lang="es-ES_tradnl" dirty="0"/>
              <a:t> 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b="1" dirty="0" err="1" smtClean="0"/>
              <a:t>Probability</a:t>
            </a:r>
            <a:r>
              <a:rPr lang="es-ES_tradnl" b="1" dirty="0" smtClean="0"/>
              <a:t> of </a:t>
            </a:r>
            <a:r>
              <a:rPr lang="es-ES_tradnl" b="1" dirty="0" err="1" smtClean="0"/>
              <a:t>sufficient</a:t>
            </a:r>
            <a:r>
              <a:rPr lang="es-ES_tradnl" b="1" dirty="0" smtClean="0"/>
              <a:t> </a:t>
            </a:r>
            <a:r>
              <a:rPr lang="es-ES_tradnl" b="1" dirty="0" err="1" smtClean="0"/>
              <a:t>causation</a:t>
            </a:r>
            <a:r>
              <a:rPr lang="es-ES_tradnl" b="1" dirty="0" smtClean="0"/>
              <a:t> </a:t>
            </a:r>
            <a:r>
              <a:rPr lang="es-ES_tradnl" dirty="0" smtClean="0"/>
              <a:t>= </a:t>
            </a:r>
            <a:r>
              <a:rPr lang="es-ES_tradnl" dirty="0" err="1" smtClean="0"/>
              <a:t>probability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effect</a:t>
            </a:r>
            <a:r>
              <a:rPr lang="es-ES_tradnl" dirty="0" smtClean="0"/>
              <a:t> </a:t>
            </a:r>
            <a:r>
              <a:rPr lang="es-ES_tradnl" dirty="0" err="1" smtClean="0"/>
              <a:t>appears</a:t>
            </a:r>
            <a:r>
              <a:rPr lang="es-ES_tradnl" dirty="0" smtClean="0"/>
              <a:t> </a:t>
            </a:r>
            <a:r>
              <a:rPr lang="es-ES_tradnl" dirty="0" err="1" smtClean="0"/>
              <a:t>when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cause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turned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, </a:t>
            </a:r>
            <a:r>
              <a:rPr lang="es-ES_tradnl" dirty="0" err="1" smtClean="0"/>
              <a:t>conditional</a:t>
            </a:r>
            <a:r>
              <a:rPr lang="es-ES_tradnl" dirty="0" smtClean="0"/>
              <a:t> </a:t>
            </a:r>
            <a:r>
              <a:rPr lang="es-ES_tradnl" dirty="0" err="1" smtClean="0"/>
              <a:t>on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fact</a:t>
            </a:r>
            <a:r>
              <a:rPr lang="es-ES_tradnl" dirty="0" smtClean="0"/>
              <a:t> </a:t>
            </a:r>
            <a:r>
              <a:rPr lang="es-ES_tradnl" dirty="0" err="1" smtClean="0"/>
              <a:t>that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effect</a:t>
            </a:r>
            <a:r>
              <a:rPr lang="es-ES_tradnl" dirty="0" smtClean="0"/>
              <a:t> and </a:t>
            </a:r>
            <a:r>
              <a:rPr lang="es-ES_tradnl" dirty="0" err="1" smtClean="0"/>
              <a:t>the</a:t>
            </a:r>
            <a:r>
              <a:rPr lang="es-ES_tradnl" dirty="0" smtClean="0"/>
              <a:t> cause </a:t>
            </a:r>
            <a:r>
              <a:rPr lang="es-ES_tradnl" dirty="0" err="1" smtClean="0"/>
              <a:t>were</a:t>
            </a:r>
            <a:r>
              <a:rPr lang="es-ES_tradnl" dirty="0" smtClean="0"/>
              <a:t> </a:t>
            </a:r>
            <a:r>
              <a:rPr lang="es-ES_tradnl" dirty="0" err="1" smtClean="0"/>
              <a:t>initially</a:t>
            </a:r>
            <a:r>
              <a:rPr lang="es-ES_tradnl" dirty="0" smtClean="0"/>
              <a:t> </a:t>
            </a:r>
            <a:r>
              <a:rPr lang="es-ES_tradnl" dirty="0" err="1" smtClean="0"/>
              <a:t>absent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" y="2408439"/>
            <a:ext cx="2575272" cy="302616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400765"/>
            <a:ext cx="2651907" cy="304445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005" y="2405107"/>
            <a:ext cx="2938476" cy="30341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89347" y="5733256"/>
            <a:ext cx="1390875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Necessary</a:t>
            </a:r>
            <a:endParaRPr lang="es-ES_tradnl" sz="2000" dirty="0" smtClean="0"/>
          </a:p>
          <a:p>
            <a:r>
              <a:rPr lang="es-ES_tradnl" sz="2000" dirty="0" err="1" smtClean="0"/>
              <a:t>Causation</a:t>
            </a:r>
            <a:endParaRPr lang="es-ES_tradnl" sz="2000" dirty="0"/>
          </a:p>
        </p:txBody>
      </p:sp>
      <p:sp>
        <p:nvSpPr>
          <p:cNvPr id="37" name="Rectángulo 36"/>
          <p:cNvSpPr/>
          <p:nvPr/>
        </p:nvSpPr>
        <p:spPr bwMode="auto">
          <a:xfrm>
            <a:off x="3635896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985691" y="5733256"/>
            <a:ext cx="1390875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Sufficient</a:t>
            </a:r>
            <a:endParaRPr lang="es-ES_tradnl" sz="2000" dirty="0" smtClean="0"/>
          </a:p>
          <a:p>
            <a:r>
              <a:rPr lang="es-ES_tradnl" sz="2000" dirty="0" err="1" smtClean="0"/>
              <a:t>Causation</a:t>
            </a:r>
            <a:endParaRPr lang="es-ES_tradnl" sz="2000" dirty="0"/>
          </a:p>
        </p:txBody>
      </p:sp>
      <p:sp>
        <p:nvSpPr>
          <p:cNvPr id="39" name="Rectángulo 38"/>
          <p:cNvSpPr/>
          <p:nvPr/>
        </p:nvSpPr>
        <p:spPr bwMode="auto">
          <a:xfrm>
            <a:off x="6732240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055643" y="5733256"/>
            <a:ext cx="1476797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Nec</a:t>
            </a:r>
            <a:r>
              <a:rPr lang="es-ES_tradnl" sz="2000" dirty="0" smtClean="0"/>
              <a:t>. &amp; </a:t>
            </a:r>
            <a:r>
              <a:rPr lang="es-ES_tradnl" sz="2000" dirty="0" err="1" smtClean="0"/>
              <a:t>Suf</a:t>
            </a:r>
            <a:r>
              <a:rPr lang="es-ES_tradnl" sz="2000" dirty="0" smtClean="0"/>
              <a:t>.</a:t>
            </a:r>
          </a:p>
          <a:p>
            <a:r>
              <a:rPr lang="es-ES_tradnl" sz="2000" dirty="0" err="1" smtClean="0"/>
              <a:t>Causation</a:t>
            </a: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270858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628800"/>
            <a:ext cx="3392358" cy="7423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539552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Probabilities</a:t>
            </a:r>
            <a:r>
              <a:rPr lang="es-ES_tradnl" dirty="0"/>
              <a:t> of </a:t>
            </a:r>
            <a:r>
              <a:rPr lang="es-ES_tradnl" dirty="0" err="1"/>
              <a:t>causation</a:t>
            </a:r>
            <a:r>
              <a:rPr lang="es-ES_tradnl" dirty="0"/>
              <a:t> 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" y="2408439"/>
            <a:ext cx="2575272" cy="302616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400765"/>
            <a:ext cx="2651907" cy="304445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005" y="2405107"/>
            <a:ext cx="2938476" cy="30341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89347" y="5733256"/>
            <a:ext cx="1390875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Necessary</a:t>
            </a:r>
            <a:endParaRPr lang="es-ES_tradnl" sz="2000" dirty="0" smtClean="0"/>
          </a:p>
          <a:p>
            <a:r>
              <a:rPr lang="es-ES_tradnl" sz="2000" dirty="0" err="1" smtClean="0"/>
              <a:t>Causation</a:t>
            </a:r>
            <a:endParaRPr lang="es-ES_tradnl" sz="2000" dirty="0"/>
          </a:p>
        </p:txBody>
      </p:sp>
      <p:sp>
        <p:nvSpPr>
          <p:cNvPr id="37" name="Rectángulo 36"/>
          <p:cNvSpPr/>
          <p:nvPr/>
        </p:nvSpPr>
        <p:spPr bwMode="auto">
          <a:xfrm>
            <a:off x="3635896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3985691" y="5733256"/>
            <a:ext cx="1390875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Sufficient</a:t>
            </a:r>
            <a:endParaRPr lang="es-ES_tradnl" sz="2000" dirty="0" smtClean="0"/>
          </a:p>
          <a:p>
            <a:r>
              <a:rPr lang="es-ES_tradnl" sz="2000" dirty="0" err="1" smtClean="0"/>
              <a:t>Causation</a:t>
            </a:r>
            <a:endParaRPr lang="es-ES_tradnl" sz="2000" dirty="0"/>
          </a:p>
        </p:txBody>
      </p:sp>
      <p:sp>
        <p:nvSpPr>
          <p:cNvPr id="39" name="Rectángulo 38"/>
          <p:cNvSpPr/>
          <p:nvPr/>
        </p:nvSpPr>
        <p:spPr bwMode="auto">
          <a:xfrm>
            <a:off x="6732240" y="5661248"/>
            <a:ext cx="2088232" cy="864073"/>
          </a:xfrm>
          <a:prstGeom prst="rect">
            <a:avLst/>
          </a:prstGeom>
          <a:solidFill>
            <a:srgbClr val="5DFF9B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055643" y="5733256"/>
            <a:ext cx="1476797" cy="707886"/>
          </a:xfrm>
          <a:prstGeom prst="rect">
            <a:avLst/>
          </a:prstGeom>
          <a:solidFill>
            <a:srgbClr val="5DFF9B"/>
          </a:solidFill>
        </p:spPr>
        <p:txBody>
          <a:bodyPr wrap="none" rtlCol="0">
            <a:spAutoFit/>
          </a:bodyPr>
          <a:lstStyle/>
          <a:p>
            <a:r>
              <a:rPr lang="es-ES_tradnl" sz="2000" dirty="0" err="1" smtClean="0"/>
              <a:t>Nec</a:t>
            </a:r>
            <a:r>
              <a:rPr lang="es-ES_tradnl" sz="2000" dirty="0" smtClean="0"/>
              <a:t>. &amp; </a:t>
            </a:r>
            <a:r>
              <a:rPr lang="es-ES_tradnl" sz="2000" dirty="0" err="1" smtClean="0"/>
              <a:t>Suf</a:t>
            </a:r>
            <a:r>
              <a:rPr lang="es-ES_tradnl" sz="2000" dirty="0" smtClean="0"/>
              <a:t>.</a:t>
            </a:r>
          </a:p>
          <a:p>
            <a:r>
              <a:rPr lang="es-ES_tradnl" sz="2000" dirty="0" err="1" smtClean="0"/>
              <a:t>Causation</a:t>
            </a:r>
            <a:endParaRPr lang="es-ES_tradnl" sz="2000" dirty="0" smtClean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906852"/>
            <a:ext cx="2953347" cy="7423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28" y="1017242"/>
            <a:ext cx="3384376" cy="5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7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Probabilities</a:t>
            </a:r>
            <a:r>
              <a:rPr lang="es-ES_tradnl" dirty="0"/>
              <a:t> of </a:t>
            </a:r>
            <a:r>
              <a:rPr lang="es-ES_tradnl" dirty="0" err="1"/>
              <a:t>causation</a:t>
            </a:r>
            <a:r>
              <a:rPr lang="es-ES_tradnl" dirty="0"/>
              <a:t> 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348880"/>
            <a:ext cx="2609722" cy="251916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348880"/>
            <a:ext cx="2609722" cy="251916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348880"/>
            <a:ext cx="2609722" cy="251916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986076"/>
            <a:ext cx="1152128" cy="286599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 bwMode="auto">
          <a:xfrm>
            <a:off x="8316416" y="4725144"/>
            <a:ext cx="432048" cy="26761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005064"/>
            <a:ext cx="1152128" cy="28659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005064"/>
            <a:ext cx="1152128" cy="286599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 bwMode="auto">
          <a:xfrm>
            <a:off x="8316416" y="4725144"/>
            <a:ext cx="432048" cy="26761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1486652"/>
            <a:ext cx="3392358" cy="74232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764704"/>
            <a:ext cx="2953347" cy="742328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875094"/>
            <a:ext cx="3384376" cy="5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6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55104"/>
            <a:ext cx="8763000" cy="609600"/>
          </a:xfrm>
        </p:spPr>
        <p:txBody>
          <a:bodyPr/>
          <a:lstStyle/>
          <a:p>
            <a:r>
              <a:rPr lang="es-ES_tradnl" dirty="0" err="1"/>
              <a:t>Probabilities</a:t>
            </a:r>
            <a:r>
              <a:rPr lang="es-ES_tradnl" dirty="0"/>
              <a:t> of </a:t>
            </a:r>
            <a:r>
              <a:rPr lang="es-ES_tradnl" dirty="0" err="1"/>
              <a:t>causation</a:t>
            </a:r>
            <a:r>
              <a:rPr lang="es-ES_tradnl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1000" y="4941168"/>
            <a:ext cx="8534400" cy="1584176"/>
          </a:xfrm>
        </p:spPr>
        <p:txBody>
          <a:bodyPr/>
          <a:lstStyle/>
          <a:p>
            <a:r>
              <a:rPr lang="es-ES_tradnl" dirty="0" err="1"/>
              <a:t>F</a:t>
            </a:r>
            <a:r>
              <a:rPr lang="es-ES_tradnl" dirty="0" err="1" smtClean="0"/>
              <a:t>or</a:t>
            </a:r>
            <a:r>
              <a:rPr lang="es-ES_tradnl" dirty="0" smtClean="0"/>
              <a:t> </a:t>
            </a:r>
            <a:r>
              <a:rPr lang="es-ES_tradnl" dirty="0" err="1" smtClean="0"/>
              <a:t>rare</a:t>
            </a:r>
            <a:r>
              <a:rPr lang="es-ES_tradnl" dirty="0" smtClean="0"/>
              <a:t> </a:t>
            </a:r>
            <a:r>
              <a:rPr lang="es-ES_tradnl" dirty="0" err="1" smtClean="0"/>
              <a:t>events</a:t>
            </a:r>
            <a:r>
              <a:rPr lang="es-ES_tradnl" dirty="0" smtClean="0"/>
              <a:t>, </a:t>
            </a:r>
            <a:r>
              <a:rPr lang="es-ES_tradnl" dirty="0" err="1" smtClean="0"/>
              <a:t>both</a:t>
            </a:r>
            <a:r>
              <a:rPr lang="es-ES_tradnl" dirty="0" smtClean="0"/>
              <a:t> </a:t>
            </a:r>
            <a:r>
              <a:rPr lang="es-ES_tradnl" i="1" dirty="0" smtClean="0"/>
              <a:t>p</a:t>
            </a:r>
            <a:r>
              <a:rPr lang="es-ES_tradnl" i="1" baseline="-25000" dirty="0" smtClean="0"/>
              <a:t>1</a:t>
            </a:r>
            <a:r>
              <a:rPr lang="es-ES_tradnl" dirty="0" smtClean="0"/>
              <a:t> and </a:t>
            </a:r>
            <a:r>
              <a:rPr lang="es-ES_tradnl" i="1" dirty="0"/>
              <a:t>p</a:t>
            </a:r>
            <a:r>
              <a:rPr lang="es-ES_tradnl" i="1" baseline="-25000" dirty="0"/>
              <a:t>0</a:t>
            </a:r>
            <a:r>
              <a:rPr lang="es-ES_tradnl" dirty="0" smtClean="0"/>
              <a:t> are </a:t>
            </a:r>
            <a:r>
              <a:rPr lang="es-ES_tradnl" dirty="0" err="1" smtClean="0"/>
              <a:t>small</a:t>
            </a:r>
            <a:r>
              <a:rPr lang="es-ES_tradnl" dirty="0" smtClean="0"/>
              <a:t>.</a:t>
            </a:r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348880"/>
            <a:ext cx="2609722" cy="251916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348880"/>
            <a:ext cx="2609722" cy="251916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348880"/>
            <a:ext cx="2609722" cy="251916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986076"/>
            <a:ext cx="1152128" cy="286599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 bwMode="auto">
          <a:xfrm>
            <a:off x="8316416" y="4725144"/>
            <a:ext cx="432048" cy="26761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005064"/>
            <a:ext cx="1152128" cy="286599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005064"/>
            <a:ext cx="1152128" cy="286599"/>
          </a:xfrm>
          <a:prstGeom prst="rect">
            <a:avLst/>
          </a:prstGeom>
        </p:spPr>
      </p:pic>
      <p:sp>
        <p:nvSpPr>
          <p:cNvPr id="23" name="Elipse 22"/>
          <p:cNvSpPr/>
          <p:nvPr/>
        </p:nvSpPr>
        <p:spPr bwMode="auto">
          <a:xfrm>
            <a:off x="251520" y="3933056"/>
            <a:ext cx="79208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4" name="Elipse 23"/>
          <p:cNvSpPr/>
          <p:nvPr/>
        </p:nvSpPr>
        <p:spPr bwMode="auto">
          <a:xfrm>
            <a:off x="3347864" y="3933056"/>
            <a:ext cx="79208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5" name="Elipse 24"/>
          <p:cNvSpPr/>
          <p:nvPr/>
        </p:nvSpPr>
        <p:spPr bwMode="auto">
          <a:xfrm>
            <a:off x="6588224" y="4005064"/>
            <a:ext cx="79208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6600" b="0" i="0" u="none" strike="noStrike" cap="none" normalizeH="0" baseline="0">
              <a:ln>
                <a:noFill/>
              </a:ln>
              <a:solidFill>
                <a:srgbClr val="292929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091446" y="5517232"/>
            <a:ext cx="5936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s-ES_tradnl" sz="2000" dirty="0"/>
              <a:t>PS and PNS </a:t>
            </a:r>
            <a:r>
              <a:rPr lang="es-ES_tradnl" sz="2000" dirty="0" smtClean="0"/>
              <a:t>are </a:t>
            </a:r>
            <a:r>
              <a:rPr lang="es-ES_tradnl" sz="2000" dirty="0" err="1" smtClean="0"/>
              <a:t>always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low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only</a:t>
            </a:r>
            <a:r>
              <a:rPr lang="es-ES_tradnl" sz="2000" dirty="0" smtClean="0"/>
              <a:t> PN </a:t>
            </a:r>
            <a:r>
              <a:rPr lang="es-ES_tradnl" sz="2000" dirty="0" err="1" smtClean="0"/>
              <a:t>may</a:t>
            </a:r>
            <a:r>
              <a:rPr lang="es-ES_tradnl" sz="2000" dirty="0" smtClean="0"/>
              <a:t> be </a:t>
            </a:r>
            <a:r>
              <a:rPr lang="es-ES_tradnl" sz="2000" dirty="0" err="1"/>
              <a:t>high</a:t>
            </a:r>
            <a:r>
              <a:rPr lang="es-ES_tradnl" sz="2000" dirty="0"/>
              <a:t>.</a:t>
            </a:r>
          </a:p>
        </p:txBody>
      </p:sp>
      <p:sp>
        <p:nvSpPr>
          <p:cNvPr id="26" name="Flecha derecha 25"/>
          <p:cNvSpPr/>
          <p:nvPr/>
        </p:nvSpPr>
        <p:spPr bwMode="auto">
          <a:xfrm>
            <a:off x="1337096" y="5445224"/>
            <a:ext cx="648072" cy="576064"/>
          </a:xfrm>
          <a:prstGeom prst="rightArrow">
            <a:avLst/>
          </a:prstGeom>
          <a:solidFill>
            <a:srgbClr val="33CCCC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1606552"/>
            <a:ext cx="3392358" cy="74232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884604"/>
            <a:ext cx="2953347" cy="742328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994994"/>
            <a:ext cx="3384376" cy="5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6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 bwMode="auto">
          <a:xfrm>
            <a:off x="793274" y="1124744"/>
            <a:ext cx="2122542" cy="41764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2843808" y="4293096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2843808" y="3068960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2843808" y="1844824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116632"/>
            <a:ext cx="8991600" cy="609600"/>
          </a:xfrm>
        </p:spPr>
        <p:txBody>
          <a:bodyPr/>
          <a:lstStyle/>
          <a:p>
            <a:r>
              <a:rPr lang="es-ES_tradnl" dirty="0" err="1"/>
              <a:t>E</a:t>
            </a:r>
            <a:r>
              <a:rPr lang="es-ES_tradnl" dirty="0" err="1" smtClean="0"/>
              <a:t>vents</a:t>
            </a:r>
            <a:r>
              <a:rPr lang="es-ES_tradnl" dirty="0" smtClean="0"/>
              <a:t> are </a:t>
            </a:r>
            <a:r>
              <a:rPr lang="es-ES_tradnl" dirty="0" err="1" smtClean="0"/>
              <a:t>attributable</a:t>
            </a:r>
            <a:r>
              <a:rPr lang="es-ES_tradnl" dirty="0" smtClean="0"/>
              <a:t>, in </a:t>
            </a:r>
            <a:r>
              <a:rPr lang="es-ES_tradnl" dirty="0"/>
              <a:t>a </a:t>
            </a:r>
            <a:r>
              <a:rPr lang="es-ES_tradnl" dirty="0" err="1" smtClean="0"/>
              <a:t>necessary</a:t>
            </a:r>
            <a:r>
              <a:rPr lang="es-ES_tradnl" dirty="0" smtClean="0"/>
              <a:t> </a:t>
            </a:r>
            <a:r>
              <a:rPr lang="es-ES_tradnl" dirty="0" err="1" smtClean="0"/>
              <a:t>causation</a:t>
            </a:r>
            <a:r>
              <a:rPr lang="es-ES_tradnl" dirty="0" smtClean="0"/>
              <a:t> </a:t>
            </a:r>
            <a:r>
              <a:rPr lang="es-ES_tradnl" dirty="0" err="1" smtClean="0"/>
              <a:t>sense</a:t>
            </a:r>
            <a:r>
              <a:rPr lang="es-ES_tradnl" dirty="0"/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954" y="2924944"/>
            <a:ext cx="1235070" cy="1008112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962" y="4149080"/>
            <a:ext cx="1152128" cy="1152128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5877272"/>
            <a:ext cx="1032587" cy="846361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1843174" y="2996952"/>
            <a:ext cx="92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/>
              <a:t>i</a:t>
            </a:r>
            <a:r>
              <a:rPr lang="es-ES_tradnl" sz="1800" dirty="0" smtClean="0"/>
              <a:t>ntense </a:t>
            </a:r>
          </a:p>
          <a:p>
            <a:pPr algn="r"/>
            <a:r>
              <a:rPr lang="es-ES_tradnl" sz="1800" dirty="0" smtClean="0"/>
              <a:t>SACZ</a:t>
            </a:r>
            <a:endParaRPr lang="es-ES_tradnl" sz="1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32296" y="4077072"/>
            <a:ext cx="141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 err="1"/>
              <a:t>a</a:t>
            </a:r>
            <a:r>
              <a:rPr lang="es-ES_tradnl" sz="1800" dirty="0" err="1" smtClean="0"/>
              <a:t>nticyclonic</a:t>
            </a:r>
            <a:r>
              <a:rPr lang="es-ES_tradnl" sz="1800" dirty="0" smtClean="0"/>
              <a:t> </a:t>
            </a:r>
          </a:p>
          <a:p>
            <a:pPr algn="r"/>
            <a:r>
              <a:rPr lang="es-ES_tradnl" sz="1800" dirty="0" err="1" smtClean="0"/>
              <a:t>conditions</a:t>
            </a:r>
            <a:endParaRPr lang="es-ES_tradnl" sz="1800" dirty="0"/>
          </a:p>
        </p:txBody>
      </p:sp>
      <p:sp>
        <p:nvSpPr>
          <p:cNvPr id="15" name="Elipse 14"/>
          <p:cNvSpPr/>
          <p:nvPr/>
        </p:nvSpPr>
        <p:spPr bwMode="auto">
          <a:xfrm>
            <a:off x="1441346" y="4797152"/>
            <a:ext cx="864096" cy="936104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6" name="Rectángulo 15"/>
          <p:cNvSpPr/>
          <p:nvPr/>
        </p:nvSpPr>
        <p:spPr bwMode="auto">
          <a:xfrm>
            <a:off x="1729378" y="908720"/>
            <a:ext cx="288032" cy="43204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7" name="Conector recto 16"/>
          <p:cNvCxnSpPr/>
          <p:nvPr/>
        </p:nvCxnSpPr>
        <p:spPr bwMode="auto">
          <a:xfrm flipV="1">
            <a:off x="1729378" y="548680"/>
            <a:ext cx="0" cy="1152128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ector recto 17"/>
          <p:cNvCxnSpPr/>
          <p:nvPr/>
        </p:nvCxnSpPr>
        <p:spPr bwMode="auto">
          <a:xfrm flipV="1">
            <a:off x="2017410" y="908720"/>
            <a:ext cx="0" cy="432048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Elipse 18"/>
          <p:cNvSpPr/>
          <p:nvPr/>
        </p:nvSpPr>
        <p:spPr bwMode="auto">
          <a:xfrm>
            <a:off x="2843808" y="2420888"/>
            <a:ext cx="144016" cy="14401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2843808" y="3645024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21" name="Conector recto 20"/>
          <p:cNvCxnSpPr>
            <a:stCxn id="15" idx="5"/>
          </p:cNvCxnSpPr>
          <p:nvPr/>
        </p:nvCxnSpPr>
        <p:spPr bwMode="auto">
          <a:xfrm flipH="1" flipV="1">
            <a:off x="1585362" y="4941168"/>
            <a:ext cx="593536" cy="654999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ector recto 21"/>
          <p:cNvCxnSpPr>
            <a:endCxn id="15" idx="3"/>
          </p:cNvCxnSpPr>
          <p:nvPr/>
        </p:nvCxnSpPr>
        <p:spPr bwMode="auto">
          <a:xfrm flipH="1">
            <a:off x="1567890" y="4948096"/>
            <a:ext cx="611008" cy="648071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Elipse 26"/>
          <p:cNvSpPr/>
          <p:nvPr/>
        </p:nvSpPr>
        <p:spPr bwMode="auto">
          <a:xfrm>
            <a:off x="2843808" y="4806444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145600" y="1772816"/>
            <a:ext cx="169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 err="1" smtClean="0"/>
              <a:t>anthropogenic</a:t>
            </a:r>
            <a:endParaRPr lang="es-ES_tradnl" sz="1800" dirty="0" smtClean="0"/>
          </a:p>
          <a:p>
            <a:pPr algn="r"/>
            <a:r>
              <a:rPr lang="es-ES_tradnl" sz="1800" dirty="0" err="1" smtClean="0"/>
              <a:t>emissions</a:t>
            </a:r>
            <a:endParaRPr lang="es-ES_tradnl" sz="1800" dirty="0"/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62" y="1627674"/>
            <a:ext cx="1080120" cy="937230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7" name="Conector recto 36"/>
          <p:cNvCxnSpPr/>
          <p:nvPr/>
        </p:nvCxnSpPr>
        <p:spPr bwMode="auto">
          <a:xfrm>
            <a:off x="2936907" y="1793907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Elipse 25"/>
          <p:cNvSpPr/>
          <p:nvPr/>
        </p:nvSpPr>
        <p:spPr bwMode="auto">
          <a:xfrm>
            <a:off x="2843808" y="1700808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39" name="Conector recto 38"/>
          <p:cNvCxnSpPr/>
          <p:nvPr/>
        </p:nvCxnSpPr>
        <p:spPr bwMode="auto">
          <a:xfrm>
            <a:off x="2915816" y="3090051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Conector recto 39"/>
          <p:cNvCxnSpPr/>
          <p:nvPr/>
        </p:nvCxnSpPr>
        <p:spPr bwMode="auto">
          <a:xfrm>
            <a:off x="2915816" y="4242179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Elipse 24"/>
          <p:cNvSpPr/>
          <p:nvPr/>
        </p:nvSpPr>
        <p:spPr bwMode="auto">
          <a:xfrm>
            <a:off x="2843808" y="2996952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9" name="Elipse 28"/>
          <p:cNvSpPr/>
          <p:nvPr/>
        </p:nvSpPr>
        <p:spPr bwMode="auto">
          <a:xfrm>
            <a:off x="2843808" y="4158372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2483768" y="6093296"/>
            <a:ext cx="117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heatwave</a:t>
            </a:r>
            <a:endParaRPr lang="es-ES_tradnl" sz="1800" dirty="0" smtClean="0"/>
          </a:p>
        </p:txBody>
      </p:sp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2527176" cy="66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359203" y="2708920"/>
            <a:ext cx="3605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/>
              <a:t>i</a:t>
            </a:r>
            <a:r>
              <a:rPr lang="es-ES_tradnl" sz="2000" dirty="0" err="1" smtClean="0"/>
              <a:t>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right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quantity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look at.</a:t>
            </a:r>
            <a:endParaRPr lang="es-ES_tradnl" sz="2000" dirty="0"/>
          </a:p>
        </p:txBody>
      </p:sp>
      <p:sp>
        <p:nvSpPr>
          <p:cNvPr id="6" name="Rectángulo 5"/>
          <p:cNvSpPr/>
          <p:nvPr/>
        </p:nvSpPr>
        <p:spPr bwMode="auto">
          <a:xfrm>
            <a:off x="5436096" y="1772816"/>
            <a:ext cx="1008112" cy="792088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5720716" y="1916832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3069" y="1030488"/>
            <a:ext cx="2953347" cy="7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6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 bwMode="auto">
          <a:xfrm>
            <a:off x="793274" y="1124744"/>
            <a:ext cx="2122542" cy="41764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2843808" y="4293096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2843808" y="3068960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2843808" y="1844824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Does</a:t>
            </a:r>
            <a:r>
              <a:rPr lang="es-ES_tradnl" dirty="0" smtClean="0"/>
              <a:t> FAR </a:t>
            </a:r>
            <a:r>
              <a:rPr lang="es-ES_tradnl" dirty="0" err="1" smtClean="0"/>
              <a:t>represent</a:t>
            </a:r>
            <a:r>
              <a:rPr lang="es-ES_tradnl" dirty="0" smtClean="0"/>
              <a:t> a </a:t>
            </a:r>
            <a:r>
              <a:rPr lang="es-ES_tradnl" dirty="0" err="1" smtClean="0"/>
              <a:t>fraction</a:t>
            </a:r>
            <a:r>
              <a:rPr lang="es-ES_tradnl" dirty="0" smtClean="0"/>
              <a:t> of </a:t>
            </a:r>
            <a:r>
              <a:rPr lang="es-ES_tradnl" dirty="0" err="1" smtClean="0"/>
              <a:t>attributable</a:t>
            </a:r>
            <a:r>
              <a:rPr lang="es-ES_tradnl" dirty="0" smtClean="0"/>
              <a:t> </a:t>
            </a:r>
            <a:r>
              <a:rPr lang="es-ES_tradnl" dirty="0" err="1" smtClean="0"/>
              <a:t>risk</a:t>
            </a:r>
            <a:r>
              <a:rPr lang="es-ES_tradnl" dirty="0" smtClean="0"/>
              <a:t> ?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954" y="2924944"/>
            <a:ext cx="1235070" cy="1008112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962" y="4149080"/>
            <a:ext cx="1152128" cy="1152128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5877272"/>
            <a:ext cx="1032587" cy="846361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1843174" y="2996952"/>
            <a:ext cx="92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/>
              <a:t>i</a:t>
            </a:r>
            <a:r>
              <a:rPr lang="es-ES_tradnl" sz="1800" dirty="0" smtClean="0"/>
              <a:t>ntense </a:t>
            </a:r>
          </a:p>
          <a:p>
            <a:pPr algn="r"/>
            <a:r>
              <a:rPr lang="es-ES_tradnl" sz="1800" dirty="0" smtClean="0"/>
              <a:t>SACZ</a:t>
            </a:r>
            <a:endParaRPr lang="es-ES_tradnl" sz="1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32296" y="4077072"/>
            <a:ext cx="141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 err="1"/>
              <a:t>a</a:t>
            </a:r>
            <a:r>
              <a:rPr lang="es-ES_tradnl" sz="1800" dirty="0" err="1" smtClean="0"/>
              <a:t>nticyclonic</a:t>
            </a:r>
            <a:r>
              <a:rPr lang="es-ES_tradnl" sz="1800" dirty="0" smtClean="0"/>
              <a:t> </a:t>
            </a:r>
          </a:p>
          <a:p>
            <a:pPr algn="r"/>
            <a:r>
              <a:rPr lang="es-ES_tradnl" sz="1800" dirty="0" err="1" smtClean="0"/>
              <a:t>conditions</a:t>
            </a:r>
            <a:endParaRPr lang="es-ES_tradnl" sz="1800" dirty="0"/>
          </a:p>
        </p:txBody>
      </p:sp>
      <p:sp>
        <p:nvSpPr>
          <p:cNvPr id="15" name="Elipse 14"/>
          <p:cNvSpPr/>
          <p:nvPr/>
        </p:nvSpPr>
        <p:spPr bwMode="auto">
          <a:xfrm>
            <a:off x="1441346" y="4797152"/>
            <a:ext cx="864096" cy="936104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6" name="Rectángulo 15"/>
          <p:cNvSpPr/>
          <p:nvPr/>
        </p:nvSpPr>
        <p:spPr bwMode="auto">
          <a:xfrm>
            <a:off x="1729378" y="908720"/>
            <a:ext cx="288032" cy="43204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7" name="Conector recto 16"/>
          <p:cNvCxnSpPr/>
          <p:nvPr/>
        </p:nvCxnSpPr>
        <p:spPr bwMode="auto">
          <a:xfrm flipV="1">
            <a:off x="1729378" y="548680"/>
            <a:ext cx="0" cy="1152128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ector recto 17"/>
          <p:cNvCxnSpPr/>
          <p:nvPr/>
        </p:nvCxnSpPr>
        <p:spPr bwMode="auto">
          <a:xfrm flipV="1">
            <a:off x="2017410" y="908720"/>
            <a:ext cx="0" cy="432048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Elipse 18"/>
          <p:cNvSpPr/>
          <p:nvPr/>
        </p:nvSpPr>
        <p:spPr bwMode="auto">
          <a:xfrm>
            <a:off x="2843808" y="2420888"/>
            <a:ext cx="144016" cy="14401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2843808" y="3645024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21" name="Conector recto 20"/>
          <p:cNvCxnSpPr>
            <a:stCxn id="15" idx="5"/>
          </p:cNvCxnSpPr>
          <p:nvPr/>
        </p:nvCxnSpPr>
        <p:spPr bwMode="auto">
          <a:xfrm flipH="1" flipV="1">
            <a:off x="1585362" y="4941168"/>
            <a:ext cx="593536" cy="654999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ector recto 21"/>
          <p:cNvCxnSpPr>
            <a:endCxn id="15" idx="3"/>
          </p:cNvCxnSpPr>
          <p:nvPr/>
        </p:nvCxnSpPr>
        <p:spPr bwMode="auto">
          <a:xfrm flipH="1">
            <a:off x="1567890" y="4948096"/>
            <a:ext cx="611008" cy="648071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Elipse 26"/>
          <p:cNvSpPr/>
          <p:nvPr/>
        </p:nvSpPr>
        <p:spPr bwMode="auto">
          <a:xfrm>
            <a:off x="2843808" y="4806444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145600" y="1772816"/>
            <a:ext cx="169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 err="1" smtClean="0"/>
              <a:t>anthropogenic</a:t>
            </a:r>
            <a:endParaRPr lang="es-ES_tradnl" sz="1800" dirty="0" smtClean="0"/>
          </a:p>
          <a:p>
            <a:pPr algn="r"/>
            <a:r>
              <a:rPr lang="es-ES_tradnl" sz="1800" dirty="0" err="1" smtClean="0"/>
              <a:t>emissions</a:t>
            </a:r>
            <a:endParaRPr lang="es-ES_tradnl" sz="1800" dirty="0"/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62" y="1627674"/>
            <a:ext cx="1080120" cy="937230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7" name="Conector recto 36"/>
          <p:cNvCxnSpPr/>
          <p:nvPr/>
        </p:nvCxnSpPr>
        <p:spPr bwMode="auto">
          <a:xfrm>
            <a:off x="2936907" y="1793907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Elipse 25"/>
          <p:cNvSpPr/>
          <p:nvPr/>
        </p:nvSpPr>
        <p:spPr bwMode="auto">
          <a:xfrm>
            <a:off x="2843808" y="1700808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39" name="Conector recto 38"/>
          <p:cNvCxnSpPr/>
          <p:nvPr/>
        </p:nvCxnSpPr>
        <p:spPr bwMode="auto">
          <a:xfrm>
            <a:off x="2915816" y="3090051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Conector recto 39"/>
          <p:cNvCxnSpPr/>
          <p:nvPr/>
        </p:nvCxnSpPr>
        <p:spPr bwMode="auto">
          <a:xfrm>
            <a:off x="2915816" y="4242179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Elipse 24"/>
          <p:cNvSpPr/>
          <p:nvPr/>
        </p:nvSpPr>
        <p:spPr bwMode="auto">
          <a:xfrm>
            <a:off x="2843808" y="2996952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9" name="Elipse 28"/>
          <p:cNvSpPr/>
          <p:nvPr/>
        </p:nvSpPr>
        <p:spPr bwMode="auto">
          <a:xfrm>
            <a:off x="2843808" y="4158372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2483768" y="6093296"/>
            <a:ext cx="117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heatwave</a:t>
            </a:r>
            <a:endParaRPr lang="es-ES_tradnl" sz="1800" dirty="0" smtClean="0"/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5220072" y="170080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45" name="CuadroTexto 44"/>
          <p:cNvSpPr txBox="1"/>
          <p:nvPr/>
        </p:nvSpPr>
        <p:spPr>
          <a:xfrm>
            <a:off x="6012160" y="1836692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FAR = 0.8 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23615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 bwMode="auto">
          <a:xfrm>
            <a:off x="793274" y="1124744"/>
            <a:ext cx="2122542" cy="41764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2843808" y="4293096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2843808" y="3068960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2843808" y="1844824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Does</a:t>
            </a:r>
            <a:r>
              <a:rPr lang="es-ES_tradnl" dirty="0" smtClean="0"/>
              <a:t> FAR </a:t>
            </a:r>
            <a:r>
              <a:rPr lang="es-ES_tradnl" dirty="0" err="1" smtClean="0"/>
              <a:t>represent</a:t>
            </a:r>
            <a:r>
              <a:rPr lang="es-ES_tradnl" dirty="0" smtClean="0"/>
              <a:t> a </a:t>
            </a:r>
            <a:r>
              <a:rPr lang="es-ES_tradnl" dirty="0" err="1" smtClean="0"/>
              <a:t>fraction</a:t>
            </a:r>
            <a:r>
              <a:rPr lang="es-ES_tradnl" dirty="0" smtClean="0"/>
              <a:t> of </a:t>
            </a:r>
            <a:r>
              <a:rPr lang="es-ES_tradnl" dirty="0" err="1" smtClean="0"/>
              <a:t>attributable</a:t>
            </a:r>
            <a:r>
              <a:rPr lang="es-ES_tradnl" dirty="0" smtClean="0"/>
              <a:t> </a:t>
            </a:r>
            <a:r>
              <a:rPr lang="es-ES_tradnl" dirty="0" err="1" smtClean="0"/>
              <a:t>risk</a:t>
            </a:r>
            <a:r>
              <a:rPr lang="es-ES_tradnl" dirty="0" smtClean="0"/>
              <a:t> ?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954" y="2924944"/>
            <a:ext cx="1235070" cy="1008112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962" y="4149080"/>
            <a:ext cx="1152128" cy="1152128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5877272"/>
            <a:ext cx="1032587" cy="846361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1843174" y="2996952"/>
            <a:ext cx="92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/>
              <a:t>i</a:t>
            </a:r>
            <a:r>
              <a:rPr lang="es-ES_tradnl" sz="1800" dirty="0" smtClean="0"/>
              <a:t>ntense </a:t>
            </a:r>
          </a:p>
          <a:p>
            <a:pPr algn="r"/>
            <a:r>
              <a:rPr lang="es-ES_tradnl" sz="1800" dirty="0" smtClean="0"/>
              <a:t>SACZ</a:t>
            </a:r>
            <a:endParaRPr lang="es-ES_tradnl" sz="1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32296" y="4077072"/>
            <a:ext cx="141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 err="1"/>
              <a:t>a</a:t>
            </a:r>
            <a:r>
              <a:rPr lang="es-ES_tradnl" sz="1800" dirty="0" err="1" smtClean="0"/>
              <a:t>nticyclonic</a:t>
            </a:r>
            <a:r>
              <a:rPr lang="es-ES_tradnl" sz="1800" dirty="0" smtClean="0"/>
              <a:t> </a:t>
            </a:r>
          </a:p>
          <a:p>
            <a:pPr algn="r"/>
            <a:r>
              <a:rPr lang="es-ES_tradnl" sz="1800" dirty="0" err="1" smtClean="0"/>
              <a:t>conditions</a:t>
            </a:r>
            <a:endParaRPr lang="es-ES_tradnl" sz="1800" dirty="0"/>
          </a:p>
        </p:txBody>
      </p:sp>
      <p:sp>
        <p:nvSpPr>
          <p:cNvPr id="15" name="Elipse 14"/>
          <p:cNvSpPr/>
          <p:nvPr/>
        </p:nvSpPr>
        <p:spPr bwMode="auto">
          <a:xfrm>
            <a:off x="1441346" y="4797152"/>
            <a:ext cx="864096" cy="936104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6" name="Rectángulo 15"/>
          <p:cNvSpPr/>
          <p:nvPr/>
        </p:nvSpPr>
        <p:spPr bwMode="auto">
          <a:xfrm>
            <a:off x="1729378" y="908720"/>
            <a:ext cx="288032" cy="43204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7" name="Conector recto 16"/>
          <p:cNvCxnSpPr/>
          <p:nvPr/>
        </p:nvCxnSpPr>
        <p:spPr bwMode="auto">
          <a:xfrm flipV="1">
            <a:off x="1729378" y="548680"/>
            <a:ext cx="0" cy="1152128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ector recto 17"/>
          <p:cNvCxnSpPr/>
          <p:nvPr/>
        </p:nvCxnSpPr>
        <p:spPr bwMode="auto">
          <a:xfrm flipV="1">
            <a:off x="2017410" y="908720"/>
            <a:ext cx="0" cy="432048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Elipse 18"/>
          <p:cNvSpPr/>
          <p:nvPr/>
        </p:nvSpPr>
        <p:spPr bwMode="auto">
          <a:xfrm>
            <a:off x="2843808" y="2420888"/>
            <a:ext cx="144016" cy="14401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2843808" y="3645024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21" name="Conector recto 20"/>
          <p:cNvCxnSpPr>
            <a:stCxn id="15" idx="5"/>
          </p:cNvCxnSpPr>
          <p:nvPr/>
        </p:nvCxnSpPr>
        <p:spPr bwMode="auto">
          <a:xfrm flipH="1" flipV="1">
            <a:off x="1585362" y="4941168"/>
            <a:ext cx="593536" cy="654999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ector recto 21"/>
          <p:cNvCxnSpPr>
            <a:endCxn id="15" idx="3"/>
          </p:cNvCxnSpPr>
          <p:nvPr/>
        </p:nvCxnSpPr>
        <p:spPr bwMode="auto">
          <a:xfrm flipH="1">
            <a:off x="1567890" y="4948096"/>
            <a:ext cx="611008" cy="648071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Elipse 26"/>
          <p:cNvSpPr/>
          <p:nvPr/>
        </p:nvSpPr>
        <p:spPr bwMode="auto">
          <a:xfrm>
            <a:off x="2843808" y="4806444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145600" y="1772816"/>
            <a:ext cx="169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 err="1" smtClean="0"/>
              <a:t>anthropogenic</a:t>
            </a:r>
            <a:endParaRPr lang="es-ES_tradnl" sz="1800" dirty="0" smtClean="0"/>
          </a:p>
          <a:p>
            <a:pPr algn="r"/>
            <a:r>
              <a:rPr lang="es-ES_tradnl" sz="1800" dirty="0" err="1" smtClean="0"/>
              <a:t>emissions</a:t>
            </a:r>
            <a:endParaRPr lang="es-ES_tradnl" sz="1800" dirty="0"/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62" y="1627674"/>
            <a:ext cx="1080120" cy="937230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7" name="Conector recto 36"/>
          <p:cNvCxnSpPr/>
          <p:nvPr/>
        </p:nvCxnSpPr>
        <p:spPr bwMode="auto">
          <a:xfrm>
            <a:off x="2936907" y="1793907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Elipse 25"/>
          <p:cNvSpPr/>
          <p:nvPr/>
        </p:nvSpPr>
        <p:spPr bwMode="auto">
          <a:xfrm>
            <a:off x="2843808" y="1700808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39" name="Conector recto 38"/>
          <p:cNvCxnSpPr/>
          <p:nvPr/>
        </p:nvCxnSpPr>
        <p:spPr bwMode="auto">
          <a:xfrm>
            <a:off x="2915816" y="3090051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Conector recto 39"/>
          <p:cNvCxnSpPr/>
          <p:nvPr/>
        </p:nvCxnSpPr>
        <p:spPr bwMode="auto">
          <a:xfrm>
            <a:off x="2915816" y="4242179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Elipse 24"/>
          <p:cNvSpPr/>
          <p:nvPr/>
        </p:nvSpPr>
        <p:spPr bwMode="auto">
          <a:xfrm>
            <a:off x="2843808" y="2996952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9" name="Elipse 28"/>
          <p:cNvSpPr/>
          <p:nvPr/>
        </p:nvSpPr>
        <p:spPr bwMode="auto">
          <a:xfrm>
            <a:off x="2843808" y="4158372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2483768" y="6093296"/>
            <a:ext cx="117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heatwave</a:t>
            </a:r>
            <a:endParaRPr lang="es-ES_tradnl" sz="1800" dirty="0" smtClean="0"/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5220072" y="170080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45" name="CuadroTexto 44"/>
          <p:cNvSpPr txBox="1"/>
          <p:nvPr/>
        </p:nvSpPr>
        <p:spPr>
          <a:xfrm>
            <a:off x="6156176" y="1836692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FAR = 0.8 </a:t>
            </a:r>
            <a:endParaRPr lang="es-ES_tradnl" sz="2000" dirty="0"/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5504692" y="3717032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5" name="Cerrar llave 4"/>
          <p:cNvSpPr/>
          <p:nvPr/>
        </p:nvSpPr>
        <p:spPr bwMode="auto">
          <a:xfrm>
            <a:off x="4860032" y="2636912"/>
            <a:ext cx="432048" cy="288032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6228184" y="3861048"/>
            <a:ext cx="1669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FAR2 = 0.2 ? 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30695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 bwMode="auto">
          <a:xfrm>
            <a:off x="793274" y="1124744"/>
            <a:ext cx="2122542" cy="4176464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2843808" y="4293096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4" name="Rectángulo 33"/>
          <p:cNvSpPr/>
          <p:nvPr/>
        </p:nvSpPr>
        <p:spPr bwMode="auto">
          <a:xfrm>
            <a:off x="2843808" y="3068960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3" name="Rectángulo 32"/>
          <p:cNvSpPr/>
          <p:nvPr/>
        </p:nvSpPr>
        <p:spPr bwMode="auto">
          <a:xfrm>
            <a:off x="2843808" y="1844824"/>
            <a:ext cx="216024" cy="5760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Does</a:t>
            </a:r>
            <a:r>
              <a:rPr lang="es-ES_tradnl" dirty="0" smtClean="0"/>
              <a:t> FAR </a:t>
            </a:r>
            <a:r>
              <a:rPr lang="es-ES_tradnl" dirty="0" err="1" smtClean="0"/>
              <a:t>represent</a:t>
            </a:r>
            <a:r>
              <a:rPr lang="es-ES_tradnl" dirty="0" smtClean="0"/>
              <a:t> a </a:t>
            </a:r>
            <a:r>
              <a:rPr lang="es-ES_tradnl" dirty="0" err="1" smtClean="0"/>
              <a:t>fraction</a:t>
            </a:r>
            <a:r>
              <a:rPr lang="es-ES_tradnl" dirty="0" smtClean="0"/>
              <a:t> of </a:t>
            </a:r>
            <a:r>
              <a:rPr lang="es-ES_tradnl" dirty="0" err="1" smtClean="0"/>
              <a:t>attributable</a:t>
            </a:r>
            <a:r>
              <a:rPr lang="es-ES_tradnl" dirty="0" smtClean="0"/>
              <a:t> </a:t>
            </a:r>
            <a:r>
              <a:rPr lang="es-ES_tradnl" dirty="0" err="1" smtClean="0"/>
              <a:t>risk</a:t>
            </a:r>
            <a:r>
              <a:rPr lang="es-ES_tradnl" dirty="0" smtClean="0"/>
              <a:t> ?</a:t>
            </a:r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954" y="2924944"/>
            <a:ext cx="1235070" cy="1008112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962" y="4149080"/>
            <a:ext cx="1152128" cy="1152128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5877272"/>
            <a:ext cx="1032587" cy="846361"/>
          </a:xfrm>
          <a:prstGeom prst="rect">
            <a:avLst/>
          </a:prstGeom>
          <a:ln>
            <a:solidFill>
              <a:srgbClr val="292929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1843174" y="2996952"/>
            <a:ext cx="92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/>
              <a:t>i</a:t>
            </a:r>
            <a:r>
              <a:rPr lang="es-ES_tradnl" sz="1800" dirty="0" smtClean="0"/>
              <a:t>ntense </a:t>
            </a:r>
          </a:p>
          <a:p>
            <a:pPr algn="r"/>
            <a:r>
              <a:rPr lang="es-ES_tradnl" sz="1800" dirty="0" smtClean="0"/>
              <a:t>SACZ</a:t>
            </a:r>
            <a:endParaRPr lang="es-ES_tradnl" sz="18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432296" y="4077072"/>
            <a:ext cx="141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 err="1"/>
              <a:t>a</a:t>
            </a:r>
            <a:r>
              <a:rPr lang="es-ES_tradnl" sz="1800" dirty="0" err="1" smtClean="0"/>
              <a:t>nticyclonic</a:t>
            </a:r>
            <a:r>
              <a:rPr lang="es-ES_tradnl" sz="1800" dirty="0" smtClean="0"/>
              <a:t> </a:t>
            </a:r>
          </a:p>
          <a:p>
            <a:pPr algn="r"/>
            <a:r>
              <a:rPr lang="es-ES_tradnl" sz="1800" dirty="0" err="1" smtClean="0"/>
              <a:t>conditions</a:t>
            </a:r>
            <a:endParaRPr lang="es-ES_tradnl" sz="1800" dirty="0"/>
          </a:p>
        </p:txBody>
      </p:sp>
      <p:sp>
        <p:nvSpPr>
          <p:cNvPr id="15" name="Elipse 14"/>
          <p:cNvSpPr/>
          <p:nvPr/>
        </p:nvSpPr>
        <p:spPr bwMode="auto">
          <a:xfrm>
            <a:off x="1441346" y="4797152"/>
            <a:ext cx="864096" cy="936104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16" name="Rectángulo 15"/>
          <p:cNvSpPr/>
          <p:nvPr/>
        </p:nvSpPr>
        <p:spPr bwMode="auto">
          <a:xfrm>
            <a:off x="1729378" y="908720"/>
            <a:ext cx="288032" cy="43204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17" name="Conector recto 16"/>
          <p:cNvCxnSpPr/>
          <p:nvPr/>
        </p:nvCxnSpPr>
        <p:spPr bwMode="auto">
          <a:xfrm flipV="1">
            <a:off x="1729378" y="548680"/>
            <a:ext cx="0" cy="1152128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Conector recto 17"/>
          <p:cNvCxnSpPr/>
          <p:nvPr/>
        </p:nvCxnSpPr>
        <p:spPr bwMode="auto">
          <a:xfrm flipV="1">
            <a:off x="2017410" y="908720"/>
            <a:ext cx="0" cy="432048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Elipse 18"/>
          <p:cNvSpPr/>
          <p:nvPr/>
        </p:nvSpPr>
        <p:spPr bwMode="auto">
          <a:xfrm>
            <a:off x="2843808" y="2420888"/>
            <a:ext cx="144016" cy="144016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2843808" y="3645024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21" name="Conector recto 20"/>
          <p:cNvCxnSpPr>
            <a:stCxn id="15" idx="5"/>
          </p:cNvCxnSpPr>
          <p:nvPr/>
        </p:nvCxnSpPr>
        <p:spPr bwMode="auto">
          <a:xfrm flipH="1" flipV="1">
            <a:off x="1585362" y="4941168"/>
            <a:ext cx="593536" cy="654999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Conector recto 21"/>
          <p:cNvCxnSpPr>
            <a:endCxn id="15" idx="3"/>
          </p:cNvCxnSpPr>
          <p:nvPr/>
        </p:nvCxnSpPr>
        <p:spPr bwMode="auto">
          <a:xfrm flipH="1">
            <a:off x="1567890" y="4948096"/>
            <a:ext cx="611008" cy="648071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Elipse 26"/>
          <p:cNvSpPr/>
          <p:nvPr/>
        </p:nvSpPr>
        <p:spPr bwMode="auto">
          <a:xfrm>
            <a:off x="2843808" y="4806444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145600" y="1772816"/>
            <a:ext cx="1698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1800" dirty="0" err="1" smtClean="0"/>
              <a:t>anthropogenic</a:t>
            </a:r>
            <a:endParaRPr lang="es-ES_tradnl" sz="1800" dirty="0" smtClean="0"/>
          </a:p>
          <a:p>
            <a:pPr algn="r"/>
            <a:r>
              <a:rPr lang="es-ES_tradnl" sz="1800" dirty="0" err="1" smtClean="0"/>
              <a:t>emissions</a:t>
            </a:r>
            <a:endParaRPr lang="es-ES_tradnl" sz="1800" dirty="0"/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62" y="1627674"/>
            <a:ext cx="1080120" cy="937230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7" name="Conector recto 36"/>
          <p:cNvCxnSpPr/>
          <p:nvPr/>
        </p:nvCxnSpPr>
        <p:spPr bwMode="auto">
          <a:xfrm>
            <a:off x="2936907" y="1793907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Elipse 25"/>
          <p:cNvSpPr/>
          <p:nvPr/>
        </p:nvSpPr>
        <p:spPr bwMode="auto">
          <a:xfrm>
            <a:off x="2843808" y="1700808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cxnSp>
        <p:nvCxnSpPr>
          <p:cNvPr id="39" name="Conector recto 38"/>
          <p:cNvCxnSpPr/>
          <p:nvPr/>
        </p:nvCxnSpPr>
        <p:spPr bwMode="auto">
          <a:xfrm>
            <a:off x="2915816" y="3090051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Conector recto 39"/>
          <p:cNvCxnSpPr/>
          <p:nvPr/>
        </p:nvCxnSpPr>
        <p:spPr bwMode="auto">
          <a:xfrm>
            <a:off x="2915816" y="4242179"/>
            <a:ext cx="410957" cy="554973"/>
          </a:xfrm>
          <a:prstGeom prst="line">
            <a:avLst/>
          </a:prstGeom>
          <a:solidFill>
            <a:srgbClr val="33CCCC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Elipse 24"/>
          <p:cNvSpPr/>
          <p:nvPr/>
        </p:nvSpPr>
        <p:spPr bwMode="auto">
          <a:xfrm>
            <a:off x="2843808" y="2996952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29" name="Elipse 28"/>
          <p:cNvSpPr/>
          <p:nvPr/>
        </p:nvSpPr>
        <p:spPr bwMode="auto">
          <a:xfrm>
            <a:off x="2843808" y="4158372"/>
            <a:ext cx="144016" cy="144016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7500" b="0" i="0" u="none" strike="noStrike" cap="none" normalizeH="0" baseline="0">
              <a:ln>
                <a:noFill/>
              </a:ln>
              <a:solidFill>
                <a:srgbClr val="29292A"/>
              </a:solidFill>
              <a:effectLst/>
              <a:latin typeface="Helvetica Neue" charset="0"/>
              <a:ea typeface="ＭＳ Ｐゴシック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2483768" y="6093296"/>
            <a:ext cx="117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1800" dirty="0" err="1" smtClean="0"/>
              <a:t>heatwave</a:t>
            </a:r>
            <a:endParaRPr lang="es-ES_tradnl" sz="1800" dirty="0" smtClean="0"/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5220072" y="1700808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45" name="CuadroTexto 44"/>
          <p:cNvSpPr txBox="1"/>
          <p:nvPr/>
        </p:nvSpPr>
        <p:spPr>
          <a:xfrm>
            <a:off x="5868144" y="1836692"/>
            <a:ext cx="226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PN1 = FAR1 = 0.8 </a:t>
            </a:r>
            <a:endParaRPr lang="es-ES_tradnl" sz="2000" dirty="0"/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5220072" y="3068960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>
            <a:off x="5220072" y="4293096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42" name="CuadroTexto 41"/>
          <p:cNvSpPr txBox="1"/>
          <p:nvPr/>
        </p:nvSpPr>
        <p:spPr>
          <a:xfrm>
            <a:off x="5905306" y="3210634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PN2 = FAR2 = 0.9*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5833298" y="4437112"/>
            <a:ext cx="2339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PN3 = FAR3 = 0.9*</a:t>
            </a:r>
          </a:p>
          <a:p>
            <a:endParaRPr lang="es-ES_tradnl" sz="2000" dirty="0"/>
          </a:p>
        </p:txBody>
      </p:sp>
      <p:sp>
        <p:nvSpPr>
          <p:cNvPr id="5" name="Rectángulo 4"/>
          <p:cNvSpPr/>
          <p:nvPr/>
        </p:nvSpPr>
        <p:spPr>
          <a:xfrm>
            <a:off x="8159153" y="6519446"/>
            <a:ext cx="9848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i="1" dirty="0" smtClean="0"/>
              <a:t>*</a:t>
            </a:r>
            <a:r>
              <a:rPr lang="es-ES_tradnl" i="1" dirty="0" err="1" smtClean="0"/>
              <a:t>stylized</a:t>
            </a:r>
            <a:endParaRPr lang="es-ES_tradnl" i="1" dirty="0"/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4139952" y="5601434"/>
            <a:ext cx="579476" cy="685800"/>
          </a:xfrm>
          <a:prstGeom prst="rightArrow">
            <a:avLst>
              <a:gd name="adj1" fmla="val 50000"/>
              <a:gd name="adj2" fmla="val 38889"/>
            </a:avLst>
          </a:prstGeom>
          <a:solidFill>
            <a:srgbClr val="33CC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s-ES_tradnl"/>
          </a:p>
        </p:txBody>
      </p:sp>
      <p:sp>
        <p:nvSpPr>
          <p:cNvPr id="47" name="CuadroTexto 46"/>
          <p:cNvSpPr txBox="1"/>
          <p:nvPr/>
        </p:nvSpPr>
        <p:spPr>
          <a:xfrm>
            <a:off x="4812681" y="5417929"/>
            <a:ext cx="37240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_tradnl" sz="2000" dirty="0" smtClean="0"/>
              <a:t>FAR </a:t>
            </a:r>
            <a:r>
              <a:rPr lang="es-ES_tradnl" sz="2000" dirty="0" err="1" smtClean="0"/>
              <a:t>does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not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represent</a:t>
            </a:r>
            <a:r>
              <a:rPr lang="es-ES_tradnl" sz="2000" dirty="0" smtClean="0"/>
              <a:t> a </a:t>
            </a:r>
          </a:p>
          <a:p>
            <a:pPr algn="l"/>
            <a:r>
              <a:rPr lang="es-ES_tradnl" sz="2000" dirty="0" smtClean="0"/>
              <a:t>share of </a:t>
            </a:r>
            <a:r>
              <a:rPr lang="es-ES_tradnl" sz="2000" dirty="0" err="1" smtClean="0"/>
              <a:t>causality</a:t>
            </a:r>
            <a:r>
              <a:rPr lang="es-ES_tradnl" sz="2000" dirty="0" smtClean="0"/>
              <a:t>. </a:t>
            </a:r>
            <a:r>
              <a:rPr lang="es-ES_tradnl" sz="2000" dirty="0" err="1" smtClean="0"/>
              <a:t>FARs</a:t>
            </a:r>
            <a:r>
              <a:rPr lang="es-ES_tradnl" sz="2000" dirty="0" smtClean="0"/>
              <a:t> do </a:t>
            </a:r>
            <a:r>
              <a:rPr lang="es-ES_tradnl" sz="2000" dirty="0" err="1" smtClean="0"/>
              <a:t>not</a:t>
            </a:r>
            <a:endParaRPr lang="es-ES_tradnl" sz="2000" dirty="0"/>
          </a:p>
          <a:p>
            <a:pPr algn="l"/>
            <a:r>
              <a:rPr lang="es-ES_tradnl" sz="2000" dirty="0"/>
              <a:t>s</a:t>
            </a:r>
            <a:r>
              <a:rPr lang="es-ES_tradnl" sz="2000" dirty="0" smtClean="0"/>
              <a:t>um up </a:t>
            </a:r>
            <a:r>
              <a:rPr lang="es-ES_tradnl" sz="2000" dirty="0" err="1" smtClean="0"/>
              <a:t>to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one</a:t>
            </a:r>
            <a:r>
              <a:rPr lang="es-ES_tradnl" sz="2000" dirty="0" smtClean="0"/>
              <a:t>.</a:t>
            </a:r>
          </a:p>
          <a:p>
            <a:pPr algn="l"/>
            <a:r>
              <a:rPr lang="es-ES_tradnl" sz="2000" dirty="0" smtClean="0"/>
              <a:t>PN </a:t>
            </a:r>
            <a:r>
              <a:rPr lang="es-ES_tradnl" sz="2000" dirty="0" err="1" smtClean="0"/>
              <a:t>could</a:t>
            </a:r>
            <a:r>
              <a:rPr lang="es-ES_tradnl" sz="2000" dirty="0" smtClean="0"/>
              <a:t> be </a:t>
            </a:r>
            <a:r>
              <a:rPr lang="es-ES_tradnl" sz="2000" dirty="0" err="1" smtClean="0"/>
              <a:t>used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instead</a:t>
            </a:r>
            <a:r>
              <a:rPr lang="es-ES_tradnl" sz="2000" dirty="0" smtClean="0"/>
              <a:t>.</a:t>
            </a:r>
          </a:p>
          <a:p>
            <a:pPr algn="l"/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20591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Helvetica Neue"/>
        <a:ea typeface="ＭＳ Ｐゴシック"/>
        <a:cs typeface=""/>
      </a:majorFont>
      <a:minorFont>
        <a:latin typeface="Helvetica Neu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600" b="0" i="0" u="none" strike="noStrike" cap="none" normalizeH="0" baseline="0">
            <a:ln>
              <a:noFill/>
            </a:ln>
            <a:solidFill>
              <a:srgbClr val="292929"/>
            </a:solidFill>
            <a:effectLst/>
            <a:latin typeface="Helvetica Neue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600" b="0" i="0" u="none" strike="noStrike" cap="none" normalizeH="0" baseline="0">
            <a:ln>
              <a:noFill/>
            </a:ln>
            <a:solidFill>
              <a:srgbClr val="292929"/>
            </a:solidFill>
            <a:effectLst/>
            <a:latin typeface="Helvetica Neue" charset="0"/>
            <a:ea typeface="ＭＳ Ｐゴシック" charset="0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Axis</Template>
  <TotalTime>30195</TotalTime>
  <Words>6335</Words>
  <Application>Microsoft Macintosh PowerPoint</Application>
  <PresentationFormat>Presentación en pantalla (4:3)</PresentationFormat>
  <Paragraphs>1404</Paragraphs>
  <Slides>136</Slides>
  <Notes>37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136</vt:i4>
      </vt:variant>
    </vt:vector>
  </HeadingPairs>
  <TitlesOfParts>
    <vt:vector size="137" baseType="lpstr">
      <vt:lpstr>Axis</vt:lpstr>
      <vt:lpstr>Understanding and attributing extremes:  three methodological proposals</vt:lpstr>
      <vt:lpstr>Colleagues</vt:lpstr>
      <vt:lpstr>Outline</vt:lpstr>
      <vt:lpstr>Eric’s conclusion: need for process-based model evaluation</vt:lpstr>
      <vt:lpstr>Hayley’s conclusion: need for process-based model evaluation</vt:lpstr>
      <vt:lpstr>Jana’s conclusion: need for process-based model evaluation</vt:lpstr>
      <vt:lpstr>Andrea’s conclusion: need for process-based model evaluation</vt:lpstr>
      <vt:lpstr>Hume’s conclusion: need for process-based model evaluation</vt:lpstr>
      <vt:lpstr>Attributing an event: need for process-based model evaluation</vt:lpstr>
      <vt:lpstr>Process-based model evaluation: challenges</vt:lpstr>
      <vt:lpstr>Process-based model evaluation: challenges</vt:lpstr>
      <vt:lpstr>Process-based model evaluation: challenges</vt:lpstr>
      <vt:lpstr>What to do?</vt:lpstr>
      <vt:lpstr>What to do?</vt:lpstr>
      <vt:lpstr>Process-based model evaluation: a proposal</vt:lpstr>
      <vt:lpstr>Process-based model evaluation: a proposal</vt:lpstr>
      <vt:lpstr>Process-based model evaluation: a proposal</vt:lpstr>
      <vt:lpstr>References</vt:lpstr>
      <vt:lpstr>General problem </vt:lpstr>
      <vt:lpstr>General problem </vt:lpstr>
      <vt:lpstr>General problem </vt:lpstr>
      <vt:lpstr>General problem </vt:lpstr>
      <vt:lpstr>Which model fits better the data? </vt:lpstr>
      <vt:lpstr>Which model fits better the data? </vt:lpstr>
      <vt:lpstr>Extension of marginal likelihood to weather/climate models</vt:lpstr>
      <vt:lpstr>Extension of marginal likelihood to weather/climate models</vt:lpstr>
      <vt:lpstr>Extension of marginal likelihood to weather/climate models</vt:lpstr>
      <vt:lpstr>General idea: solve the problem using data assimilation</vt:lpstr>
      <vt:lpstr>General idea: solve the problem using data assimilation</vt:lpstr>
      <vt:lpstr>Outlook of Data Assimilation: origins</vt:lpstr>
      <vt:lpstr>Outlook of Data Assimilation: evolution</vt:lpstr>
      <vt:lpstr>Example: reconstruction of carbon fluxes</vt:lpstr>
      <vt:lpstr>Example: reconstruction of Earth’s core</vt:lpstr>
      <vt:lpstr>Outlook of Data Assimilation: algorithms</vt:lpstr>
      <vt:lpstr>General idea: solve the problem using data assimilation</vt:lpstr>
      <vt:lpstr>Data assimilation: a Gaussian filtering procedure</vt:lpstr>
      <vt:lpstr>Data assimilation: a Gaussian filtering procedure</vt:lpstr>
      <vt:lpstr>Data assimilation: an ensemble-based, Gaussian, filtering procedure</vt:lpstr>
      <vt:lpstr>The likelihood is a by-product of data assimilation</vt:lpstr>
      <vt:lpstr>The likelihood is a by-product of data assimilation</vt:lpstr>
      <vt:lpstr>Test in the forced Lorenz model</vt:lpstr>
      <vt:lpstr>Test in the forced Lorenz model</vt:lpstr>
      <vt:lpstr>Test in the forced Lorenz model</vt:lpstr>
      <vt:lpstr>Test in the forced Lorenz model</vt:lpstr>
      <vt:lpstr>Test in the forced Lorenz model</vt:lpstr>
      <vt:lpstr>Test in the ICTP AGCM model</vt:lpstr>
      <vt:lpstr>Test in the ICTP AGCM model</vt:lpstr>
      <vt:lpstr>Issue: accuracy of approximation</vt:lpstr>
      <vt:lpstr>Test in the forced Lorenz model: accuracy of approximation</vt:lpstr>
      <vt:lpstr>Test in the forced Lorenz model: parameter estimation</vt:lpstr>
      <vt:lpstr>Summary</vt:lpstr>
      <vt:lpstr>Outline</vt:lpstr>
      <vt:lpstr>Eric’s conclusion: need for model simulations of very rare events </vt:lpstr>
      <vt:lpstr>Hume’s conclusion: need for model simulations of very rare events </vt:lpstr>
      <vt:lpstr>Attributing an event: need for model simulations of very rare events </vt:lpstr>
      <vt:lpstr>Attributing an event: need for model simulations of very rare events </vt:lpstr>
      <vt:lpstr>Evaluating the probability of a rare climate or weather event </vt:lpstr>
      <vt:lpstr>Inference from past observations</vt:lpstr>
      <vt:lpstr>Inference from past observations</vt:lpstr>
      <vt:lpstr>Inference from numerical simulations</vt:lpstr>
      <vt:lpstr>Inference from numerical simulations</vt:lpstr>
      <vt:lpstr>Inference from numerical simulations</vt:lpstr>
      <vt:lpstr>Inference from numerical simulations</vt:lpstr>
      <vt:lpstr>Inference from numerical simulations – the issue</vt:lpstr>
      <vt:lpstr>References</vt:lpstr>
      <vt:lpstr>Rare event simulation is a thematical field in statistics</vt:lpstr>
      <vt:lpstr>Rare event simulation is a thematical field in statistics</vt:lpstr>
      <vt:lpstr>Rare event simulation – illustration in the L95 model</vt:lpstr>
      <vt:lpstr>Rare event simulation – illustration in the L95 model</vt:lpstr>
      <vt:lpstr>Rare event simulation – illustration in the L95 model</vt:lpstr>
      <vt:lpstr>Summary</vt:lpstr>
      <vt:lpstr>Outline</vt:lpstr>
      <vt:lpstr>References</vt:lpstr>
      <vt:lpstr>Detection and Attribution (D&amp;A)</vt:lpstr>
      <vt:lpstr>Detection and Attribution (D&amp;A)</vt:lpstr>
      <vt:lpstr>Detection and Attribution (D&amp;A) - conventional methods</vt:lpstr>
      <vt:lpstr>Questions</vt:lpstr>
      <vt:lpstr>Short answer: Yes</vt:lpstr>
      <vt:lpstr>Pearl’s structural causal theory</vt:lpstr>
      <vt:lpstr>Overview of the theory - probabilistic framework</vt:lpstr>
      <vt:lpstr>Overview of the theory - conditional independence</vt:lpstr>
      <vt:lpstr>Overview of the theory - conditional independence</vt:lpstr>
      <vt:lpstr>Overview of the theory - conditional independence</vt:lpstr>
      <vt:lpstr>Overview of the theory - oriented graphs</vt:lpstr>
      <vt:lpstr>Overview of the theory - oriented graphs</vt:lpstr>
      <vt:lpstr>Overview of the theory - oriented graphs</vt:lpstr>
      <vt:lpstr>Overview of the theory - oriented graphs</vt:lpstr>
      <vt:lpstr>Overview of the theory - interventional probability</vt:lpstr>
      <vt:lpstr>Overview of the theory - interventional probability</vt:lpstr>
      <vt:lpstr>Causality has two facets</vt:lpstr>
      <vt:lpstr>Probabilities of causation </vt:lpstr>
      <vt:lpstr>Probabilities of causation </vt:lpstr>
      <vt:lpstr>Probabilities of causation </vt:lpstr>
      <vt:lpstr>Probabilities of causation </vt:lpstr>
      <vt:lpstr>Probabilities of causation </vt:lpstr>
      <vt:lpstr>Events are attributable, in a necessary causation sense. </vt:lpstr>
      <vt:lpstr>Does FAR represent a fraction of attributable risk ?</vt:lpstr>
      <vt:lpstr>Does FAR represent a fraction of attributable risk ?</vt:lpstr>
      <vt:lpstr>Does FAR represent a fraction of attributable risk ?</vt:lpstr>
      <vt:lpstr>Event definition: formalization </vt:lpstr>
      <vt:lpstr>Event definition: formalization </vt:lpstr>
      <vt:lpstr>Event definition: formalization </vt:lpstr>
      <vt:lpstr>Illustration: December 2013 heatwave in Buenos Aires</vt:lpstr>
      <vt:lpstr>Definition 1: December temperature exceeds a threshold</vt:lpstr>
      <vt:lpstr>Definition 1: December temperature exceeds a threshold</vt:lpstr>
      <vt:lpstr>Definition 2: the increase in frequency exceeds a threshold</vt:lpstr>
      <vt:lpstr>Definition 2: the increase in frequency exceeds a threshold</vt:lpstr>
      <vt:lpstr>Definition 3: event exactly as it occurred</vt:lpstr>
      <vt:lpstr>Definition 3: event exactly as it occurred</vt:lpstr>
      <vt:lpstr>Definition 3: event exactly as it occurred</vt:lpstr>
      <vt:lpstr>Take aways</vt:lpstr>
      <vt:lpstr>Take aways</vt:lpstr>
      <vt:lpstr>Presentación de PowerPoint</vt:lpstr>
      <vt:lpstr>Statements w.r.t. Argentinian heatwave </vt:lpstr>
      <vt:lpstr>Defining the probabilities of causation – how it works</vt:lpstr>
      <vt:lpstr>Defining the probabilities of causation – how it works</vt:lpstr>
      <vt:lpstr>Defining the probabilities of causation – how it works</vt:lpstr>
      <vt:lpstr>Defining the probabilities of causation – how it works</vt:lpstr>
      <vt:lpstr>Defining the probabilities of causation – how it works</vt:lpstr>
      <vt:lpstr>Defining the probabilities of causation – how it works</vt:lpstr>
      <vt:lpstr>Defining the probabilities of causation – how it works</vt:lpstr>
      <vt:lpstr>Defining the probabilities of causation – how it works</vt:lpstr>
      <vt:lpstr>Defining the probabilities of causation – how it works</vt:lpstr>
      <vt:lpstr>Defining the probabilities of causation</vt:lpstr>
      <vt:lpstr>Possible application to any causal situation</vt:lpstr>
      <vt:lpstr>Possible application to any causal situation</vt:lpstr>
      <vt:lpstr>Overview of the theory - necessary and sufficient causation</vt:lpstr>
      <vt:lpstr>Defining the “effect” event is critical in a climatic context</vt:lpstr>
      <vt:lpstr>Defining the “effect” event is critical in a climatic context</vt:lpstr>
      <vt:lpstr>Defining the “effect” event is critical in a climatic context</vt:lpstr>
      <vt:lpstr>Defining the “effect” event is critical in a climatic context</vt:lpstr>
      <vt:lpstr>Influence of the event chosen on the probabilities of causation</vt:lpstr>
      <vt:lpstr>Influence of the event chosen on the probabilities of causation</vt:lpstr>
      <vt:lpstr>Influence of the event chosen on the probabilities of causation</vt:lpstr>
      <vt:lpstr>Influence of the event chosen on the probabilities of causation</vt:lpstr>
      <vt:lpstr>Event attribution - necessary and sufficient causation</vt:lpstr>
    </vt:vector>
  </TitlesOfParts>
  <Company>JHU/APL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Information Criterion</dc:title>
  <dc:creator>BROADJB1</dc:creator>
  <cp:lastModifiedBy>Alexis Hannart</cp:lastModifiedBy>
  <cp:revision>3377</cp:revision>
  <cp:lastPrinted>2013-04-25T23:42:40Z</cp:lastPrinted>
  <dcterms:created xsi:type="dcterms:W3CDTF">2003-10-02T15:04:30Z</dcterms:created>
  <dcterms:modified xsi:type="dcterms:W3CDTF">2016-06-14T15:41:40Z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_AdHocReviewCycleID">
    <vt:i4>-544369005</vt:i4>
  </property>
  <property fmtid="{D5CDD505-2E9C-101B-9397-08002B2CF9AE}" pid="4" name="_EmailSubject">
    <vt:lpwstr>ENEE698A Presentation</vt:lpwstr>
  </property>
  <property fmtid="{D5CDD505-2E9C-101B-9397-08002B2CF9AE}" pid="5" name="_AuthorEmail">
    <vt:lpwstr>Joshua.Broadwater@jhuapl.edu</vt:lpwstr>
  </property>
  <property fmtid="{D5CDD505-2E9C-101B-9397-08002B2CF9AE}" pid="6" name="_AuthorEmailDisplayName">
    <vt:lpwstr>Broadwater, Joshua  B.</vt:lpwstr>
  </property>
</Properties>
</file>