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792" r:id="rId3"/>
  </p:sldMasterIdLst>
  <p:notesMasterIdLst>
    <p:notesMasterId r:id="rId37"/>
  </p:notesMasterIdLst>
  <p:handoutMasterIdLst>
    <p:handoutMasterId r:id="rId38"/>
  </p:handoutMasterIdLst>
  <p:sldIdLst>
    <p:sldId id="291" r:id="rId4"/>
    <p:sldId id="329" r:id="rId5"/>
    <p:sldId id="630" r:id="rId6"/>
    <p:sldId id="633" r:id="rId7"/>
    <p:sldId id="634" r:id="rId8"/>
    <p:sldId id="631" r:id="rId9"/>
    <p:sldId id="644" r:id="rId10"/>
    <p:sldId id="645" r:id="rId11"/>
    <p:sldId id="640" r:id="rId12"/>
    <p:sldId id="636" r:id="rId13"/>
    <p:sldId id="641" r:id="rId14"/>
    <p:sldId id="635" r:id="rId15"/>
    <p:sldId id="637" r:id="rId16"/>
    <p:sldId id="642" r:id="rId17"/>
    <p:sldId id="638" r:id="rId18"/>
    <p:sldId id="639" r:id="rId19"/>
    <p:sldId id="325" r:id="rId20"/>
    <p:sldId id="590" r:id="rId21"/>
    <p:sldId id="448" r:id="rId22"/>
    <p:sldId id="643" r:id="rId23"/>
    <p:sldId id="564" r:id="rId24"/>
    <p:sldId id="565" r:id="rId25"/>
    <p:sldId id="628" r:id="rId26"/>
    <p:sldId id="627" r:id="rId27"/>
    <p:sldId id="566" r:id="rId28"/>
    <p:sldId id="478" r:id="rId29"/>
    <p:sldId id="567" r:id="rId30"/>
    <p:sldId id="479" r:id="rId31"/>
    <p:sldId id="481" r:id="rId32"/>
    <p:sldId id="482" r:id="rId33"/>
    <p:sldId id="569" r:id="rId34"/>
    <p:sldId id="572" r:id="rId35"/>
    <p:sldId id="577" r:id="rId36"/>
  </p:sldIdLst>
  <p:sldSz cx="9144000" cy="6858000" type="screen4x3"/>
  <p:notesSz cx="6753225" cy="9877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E6F2"/>
    <a:srgbClr val="CCFFFF"/>
    <a:srgbClr val="0000CC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1" autoAdjust="0"/>
    <p:restoredTop sz="86400" autoAdjust="0"/>
  </p:normalViewPr>
  <p:slideViewPr>
    <p:cSldViewPr>
      <p:cViewPr>
        <p:scale>
          <a:sx n="80" d="100"/>
          <a:sy n="80" d="100"/>
        </p:scale>
        <p:origin x="-4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14"/>
    </p:cViewPr>
  </p:sorterViewPr>
  <p:notesViewPr>
    <p:cSldViewPr>
      <p:cViewPr>
        <p:scale>
          <a:sx n="70" d="100"/>
          <a:sy n="70" d="100"/>
        </p:scale>
        <p:origin x="-2676" y="36"/>
      </p:cViewPr>
      <p:guideLst>
        <p:guide orient="horz" pos="3112"/>
        <p:guide pos="2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5265" y="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299A02-C747-4A73-A539-619D345E1EA9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8184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5265" y="938184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79BBA97-D43D-43A1-99FE-E261C37D9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5265" y="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92BB953-EBB9-41A2-B766-6D821B764967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6463" y="739775"/>
            <a:ext cx="4941887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323" y="4691777"/>
            <a:ext cx="5402580" cy="4444841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8184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5265" y="9381841"/>
            <a:ext cx="2926398" cy="49387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AA2D328-CA34-4B7D-A6D7-CAC3741726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6463" y="739775"/>
            <a:ext cx="4941887" cy="3706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D328-CA34-4B7D-A6D7-CAC3741726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B954-F065-4416-9C30-958CE887A99C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A171-879E-4AD7-A23F-6B51A5453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B954-F065-4416-9C30-958CE887A9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A171-879E-4AD7-A23F-6B51A54538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1447800"/>
            <a:ext cx="716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Optimal Control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Integrodifference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Equations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0" y="3352800"/>
            <a:ext cx="2694969" cy="9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Suzanne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Lenhart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he University of Tenness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81600"/>
            <a:ext cx="2514600" cy="942976"/>
          </a:xfrm>
          <a:prstGeom prst="rect">
            <a:avLst/>
          </a:prstGeom>
          <a:noFill/>
        </p:spPr>
      </p:pic>
      <p:pic>
        <p:nvPicPr>
          <p:cNvPr id="5" name="Picture 4" descr="NIMBioS"/>
          <p:cNvPicPr>
            <a:picLocks noChangeAspect="1" noChangeArrowheads="1"/>
          </p:cNvPicPr>
          <p:nvPr/>
        </p:nvPicPr>
        <p:blipFill>
          <a:blip r:embed="rId4" cstate="print"/>
          <a:srcRect r="50833"/>
          <a:stretch>
            <a:fillRect/>
          </a:stretch>
        </p:blipFill>
        <p:spPr bwMode="auto">
          <a:xfrm>
            <a:off x="5648224" y="5181600"/>
            <a:ext cx="3419576" cy="941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1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825"/>
            <a:ext cx="9144000" cy="62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86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31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882"/>
            <a:ext cx="9144000" cy="55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6-09-01 15.0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47800"/>
            <a:ext cx="9144001" cy="41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457200"/>
            <a:ext cx="3227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MAXIMIZE PROFIT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16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3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109"/>
            <a:ext cx="9144000" cy="3771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50626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With Quadratic Costs: V term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9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1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68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2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71803" y="457200"/>
            <a:ext cx="2908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Gypsy Moth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72008" y="87868"/>
            <a:ext cx="1345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Gypsy Moth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36651" y="1452563"/>
            <a:ext cx="78549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Lymantria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dispar</a:t>
            </a:r>
            <a:endParaRPr lang="en-US" sz="28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Europe and Asia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33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r="13889"/>
          <a:stretch>
            <a:fillRect/>
          </a:stretch>
        </p:blipFill>
        <p:spPr bwMode="auto">
          <a:xfrm>
            <a:off x="3200400" y="4297720"/>
            <a:ext cx="2362200" cy="2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8829" y="4343400"/>
            <a:ext cx="27317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295402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018358" y="457200"/>
            <a:ext cx="12394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279387" y="87868"/>
            <a:ext cx="1864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 2: Non-Spatial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5800" y="1439882"/>
            <a:ext cx="8153400" cy="32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Investigate management strategies in gypsy moth models using optimal control techniques.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spatial temporal models with integrodifference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38400" y="457200"/>
            <a:ext cx="4790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Population dynamics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1164352"/>
            <a:ext cx="8763000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Pathogens</a:t>
            </a:r>
          </a:p>
          <a:p>
            <a:pPr lvl="1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Outbreaks collapse after 1-3 years</a:t>
            </a:r>
          </a:p>
          <a:p>
            <a:pPr lvl="1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Result of disease epizootics</a:t>
            </a:r>
          </a:p>
          <a:p>
            <a:pPr lvl="1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Gypsy moth </a:t>
            </a:r>
            <a:r>
              <a:rPr lang="en-US" sz="27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nucleopolyhedrosis</a:t>
            </a: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virus (NPV)</a:t>
            </a:r>
          </a:p>
          <a:p>
            <a:pPr lvl="1" algn="just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7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Regulate population at high densities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15952" y="3654352"/>
            <a:ext cx="2377440" cy="35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609600"/>
            <a:ext cx="191990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251960"/>
            <a:ext cx="392660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58054" y="457200"/>
            <a:ext cx="18389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087934"/>
            <a:ext cx="7854951" cy="389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AutoNum type="arabicPeriod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Optimal Control Background</a:t>
            </a:r>
          </a:p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AutoNum type="arabicPeriod" startAt="2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Harvest Example</a:t>
            </a:r>
          </a:p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AutoNum type="arabicPeriod" startAt="2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Gypsy Moth</a:t>
            </a: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599" y="1295400"/>
            <a:ext cx="861060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THIS WORK</a:t>
            </a:r>
            <a:endParaRPr lang="en-US"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M. Martinez, K. A. J. White and S. Lenhart, Optimal control of </a:t>
            </a:r>
            <a:r>
              <a:rPr lang="en-US" sz="2800" dirty="0" err="1" smtClean="0">
                <a:latin typeface="Times New Roman"/>
                <a:cs typeface="Times New Roman"/>
              </a:rPr>
              <a:t>integrodifference</a:t>
            </a:r>
            <a:r>
              <a:rPr lang="en-US" sz="2800" dirty="0" smtClean="0">
                <a:latin typeface="Times New Roman"/>
                <a:cs typeface="Times New Roman"/>
              </a:rPr>
              <a:t> equations </a:t>
            </a:r>
            <a:r>
              <a:rPr lang="en-US" sz="2800" dirty="0">
                <a:latin typeface="Times New Roman"/>
                <a:cs typeface="Times New Roman"/>
              </a:rPr>
              <a:t>in a pest-pathogen system, Disc. and Conti. Dynamical Systems B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2015.</a:t>
            </a:r>
          </a:p>
          <a:p>
            <a:endParaRPr lang="en-US" sz="28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In US, continuing work of  Sandy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Leibhold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and Greg Dwyer and Kyle Haynes and others</a:t>
            </a:r>
          </a:p>
        </p:txBody>
      </p:sp>
    </p:spTree>
    <p:extLst>
      <p:ext uri="{BB962C8B-B14F-4D97-AF65-F5344CB8AC3E}">
        <p14:creationId xmlns:p14="http://schemas.microsoft.com/office/powerpoint/2010/main" val="74613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905000" y="1676400"/>
          <a:ext cx="5324475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9" name="Equation" r:id="rId3" imgW="2387520" imgH="1155600" progId="">
                  <p:embed/>
                </p:oleObj>
              </mc:Choice>
              <mc:Fallback>
                <p:oleObj name="Equation" r:id="rId3" imgW="2387520" imgH="1155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5324475" cy="2589212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4333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Model formulation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1" y="4460875"/>
            <a:ext cx="7367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N  density of gypsy moth population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Z  density of virus population (</a:t>
            </a:r>
            <a:r>
              <a:rPr lang="en-US" sz="2400" dirty="0" err="1" smtClean="0">
                <a:latin typeface="Times New Roman"/>
                <a:cs typeface="Times New Roman"/>
              </a:rPr>
              <a:t>nucleopolydrosis</a:t>
            </a:r>
            <a:r>
              <a:rPr lang="en-US" sz="2400" dirty="0" smtClean="0">
                <a:latin typeface="Times New Roman"/>
                <a:cs typeface="Times New Roman"/>
              </a:rPr>
              <a:t> virus)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u control (via </a:t>
            </a:r>
            <a:r>
              <a:rPr lang="en-US" sz="2400" dirty="0" err="1" smtClean="0">
                <a:latin typeface="Times New Roman"/>
                <a:cs typeface="Times New Roman"/>
              </a:rPr>
              <a:t>Gypchek</a:t>
            </a:r>
            <a:r>
              <a:rPr lang="en-US" sz="2400" dirty="0" smtClean="0">
                <a:latin typeface="Times New Roman"/>
                <a:cs typeface="Times New Roman"/>
              </a:rPr>
              <a:t>)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with yearly time steps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1995488" y="1684338"/>
          <a:ext cx="50688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8" name="Equation" r:id="rId3" imgW="2273040" imgH="368280" progId="">
                  <p:embed/>
                </p:oleObj>
              </mc:Choice>
              <mc:Fallback>
                <p:oleObj name="Equation" r:id="rId3" imgW="2273040" imgH="368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1684338"/>
                        <a:ext cx="5068887" cy="82550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2" y="457200"/>
            <a:ext cx="4875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Population Dynamics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82788" y="2998788"/>
          <a:ext cx="622935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Equation" r:id="rId5" imgW="2793960" imgH="787320" progId="">
                  <p:embed/>
                </p:oleObj>
              </mc:Choice>
              <mc:Fallback>
                <p:oleObj name="Equation" r:id="rId5" imgW="2793960" imgH="787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998788"/>
                        <a:ext cx="6229350" cy="176530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86200" y="5257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For F and G, we use ideas from</a:t>
            </a:r>
          </a:p>
          <a:p>
            <a:r>
              <a:rPr lang="en-US" sz="2400" dirty="0"/>
              <a:t>Nicholson-Bailey model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2057400" y="1752600"/>
          <a:ext cx="50688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1" name="Equation" r:id="rId3" imgW="2273040" imgH="368280" progId="">
                  <p:embed/>
                </p:oleObj>
              </mc:Choice>
              <mc:Fallback>
                <p:oleObj name="Equation" r:id="rId3" imgW="2273040" imgH="368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068887" cy="82550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2" y="457200"/>
            <a:ext cx="4875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Population Dynamics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505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average per capita number of moths produced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619500" y="2476500"/>
            <a:ext cx="1295400" cy="914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3695700" y="3086100"/>
            <a:ext cx="2590800" cy="838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1 13"/>
          <p:cNvSpPr/>
          <p:nvPr/>
        </p:nvSpPr>
        <p:spPr>
          <a:xfrm>
            <a:off x="6705600" y="4191000"/>
            <a:ext cx="2057400" cy="1143000"/>
          </a:xfrm>
          <a:prstGeom prst="borderCallout1">
            <a:avLst>
              <a:gd name="adj1" fmla="val 18750"/>
              <a:gd name="adj2" fmla="val -8333"/>
              <a:gd name="adj3" fmla="val -168408"/>
              <a:gd name="adj4" fmla="val -18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Probability that a moth does not become infected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105400"/>
            <a:ext cx="38356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dependent probability</a:t>
            </a:r>
          </a:p>
          <a:p>
            <a:r>
              <a:rPr lang="en-US" dirty="0" smtClean="0"/>
              <a:t> that a new moth will survive until next</a:t>
            </a:r>
          </a:p>
          <a:p>
            <a:r>
              <a:rPr lang="en-US" dirty="0" smtClean="0"/>
              <a:t>generation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2" y="457200"/>
            <a:ext cx="4875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Population Dynamics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82788" y="2998788"/>
          <a:ext cx="622935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8" name="Equation" r:id="rId3" imgW="2793960" imgH="787320" progId="">
                  <p:embed/>
                </p:oleObj>
              </mc:Choice>
              <mc:Fallback>
                <p:oleObj name="Equation" r:id="rId3" imgW="2793960" imgH="7873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998788"/>
                        <a:ext cx="6229350" cy="1765300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20574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that  virus survives </a:t>
            </a:r>
          </a:p>
          <a:p>
            <a:r>
              <a:rPr lang="en-US" dirty="0" smtClean="0"/>
              <a:t>over winter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181600" y="4191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5105400"/>
            <a:ext cx="280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viral spores </a:t>
            </a:r>
          </a:p>
          <a:p>
            <a:r>
              <a:rPr lang="en-US" dirty="0" smtClean="0"/>
              <a:t>Provided by a moth cadaver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962400"/>
            <a:ext cx="256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that</a:t>
            </a:r>
          </a:p>
          <a:p>
            <a:r>
              <a:rPr lang="en-US" dirty="0" smtClean="0"/>
              <a:t>Moth gets infected</a:t>
            </a:r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>
            <a:off x="4953000" y="2380566"/>
            <a:ext cx="533400" cy="819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28943" y="457200"/>
            <a:ext cx="1895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ernels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8305800" cy="13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Describe the dispersal of the population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Laplace, fat tails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194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457200"/>
            <a:ext cx="6902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Oscillations with spatial model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57" t="36133" r="4286" b="5200"/>
          <a:stretch>
            <a:fillRect/>
          </a:stretch>
        </p:blipFill>
        <p:spPr bwMode="auto">
          <a:xfrm>
            <a:off x="1828800" y="1676400"/>
            <a:ext cx="5410200" cy="45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476250" y="1343025"/>
          <a:ext cx="81962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0" name="Equation" r:id="rId3" imgW="3593880" imgH="444240" progId="">
                  <p:embed/>
                </p:oleObj>
              </mc:Choice>
              <mc:Fallback>
                <p:oleObj name="Equation" r:id="rId3" imgW="3593880" imgH="4442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343025"/>
                        <a:ext cx="8196263" cy="10191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4600" y="457200"/>
            <a:ext cx="4647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Objective functional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524000" y="4038597"/>
            <a:ext cx="55626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spcBef>
                <a:spcPts val="6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Damage caused by defoliation</a:t>
            </a:r>
          </a:p>
          <a:p>
            <a:pPr marL="514350" indent="-514350" algn="ctr">
              <a:spcBef>
                <a:spcPts val="6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Density of Gypsy Moth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3962396" y="2057400"/>
            <a:ext cx="1066804" cy="1981191"/>
            <a:chOff x="2971801" y="2057400"/>
            <a:chExt cx="1066804" cy="1981191"/>
          </a:xfrm>
        </p:grpSpPr>
        <p:sp>
          <p:nvSpPr>
            <p:cNvPr id="9" name="Right Bracket 8"/>
            <p:cNvSpPr/>
            <p:nvPr/>
          </p:nvSpPr>
          <p:spPr>
            <a:xfrm rot="16200000" flipH="1">
              <a:off x="3390903" y="1638298"/>
              <a:ext cx="228599" cy="1066804"/>
            </a:xfrm>
            <a:prstGeom prst="rightBracket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3505200" y="2302028"/>
              <a:ext cx="210" cy="1736563"/>
            </a:xfrm>
            <a:prstGeom prst="straightConnector1">
              <a:avLst/>
            </a:prstGeom>
            <a:ln w="635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096000" y="2845912"/>
            <a:ext cx="32004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 for spray</a:t>
            </a:r>
          </a:p>
          <a:p>
            <a:pPr marL="514350" indent="-514350" algn="just"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control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5715000" y="2133597"/>
            <a:ext cx="2362200" cy="838994"/>
            <a:chOff x="5867398" y="2895602"/>
            <a:chExt cx="3429001" cy="838994"/>
          </a:xfrm>
        </p:grpSpPr>
        <p:sp>
          <p:nvSpPr>
            <p:cNvPr id="14" name="Right Bracket 13"/>
            <p:cNvSpPr/>
            <p:nvPr/>
          </p:nvSpPr>
          <p:spPr>
            <a:xfrm rot="16200000" flipH="1">
              <a:off x="7467599" y="1295401"/>
              <a:ext cx="228600" cy="3429001"/>
            </a:xfrm>
            <a:prstGeom prst="rightBracket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>
              <a:off x="7315196" y="3429001"/>
              <a:ext cx="609602" cy="158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133600" y="5486400"/>
          <a:ext cx="22304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1" name="Equation" r:id="rId5" imgW="977760" imgH="228600" progId="">
                  <p:embed/>
                </p:oleObj>
              </mc:Choice>
              <mc:Fallback>
                <p:oleObj name="Equation" r:id="rId5" imgW="97776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86400"/>
                        <a:ext cx="2230437" cy="5238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19400" y="6019800"/>
            <a:ext cx="3657600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Lebesgue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measurable</a:t>
            </a:r>
          </a:p>
        </p:txBody>
      </p:sp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5562600" y="5486400"/>
          <a:ext cx="10715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2" name="Equation" r:id="rId7" imgW="469800" imgH="228600" progId="">
                  <p:embed/>
                </p:oleObj>
              </mc:Choice>
              <mc:Fallback>
                <p:oleObj name="Equation" r:id="rId7" imgW="46980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486400"/>
                        <a:ext cx="1071563" cy="5238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2514600" y="6105525"/>
          <a:ext cx="3762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13" name="Equation" r:id="rId9" imgW="164880" imgH="228600" progId="">
                  <p:embed/>
                </p:oleObj>
              </mc:Choice>
              <mc:Fallback>
                <p:oleObj name="Equation" r:id="rId9" imgW="16488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105525"/>
                        <a:ext cx="376238" cy="523875"/>
                      </a:xfrm>
                      <a:prstGeom prst="rect">
                        <a:avLst/>
                      </a:prstGeom>
                      <a:solidFill>
                        <a:srgbClr val="DCE6F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2857" t="6267" r="4286" b="5200"/>
          <a:stretch>
            <a:fillRect/>
          </a:stretch>
        </p:blipFill>
        <p:spPr bwMode="auto">
          <a:xfrm>
            <a:off x="228600" y="1141592"/>
            <a:ext cx="4297680" cy="548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2857" t="6267" r="4286" b="5200"/>
          <a:stretch>
            <a:fillRect/>
          </a:stretch>
        </p:blipFill>
        <p:spPr bwMode="auto">
          <a:xfrm>
            <a:off x="4770120" y="1143000"/>
            <a:ext cx="4297680" cy="548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1200" y="91440"/>
            <a:ext cx="7084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with no control (left) vs. control</a:t>
            </a:r>
          </a:p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 constant spatial IC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76400" y="76200"/>
            <a:ext cx="57198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Spatial Initial Conditions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Aggregate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286" t="4000" r="7143"/>
          <a:stretch>
            <a:fillRect/>
          </a:stretch>
        </p:blipFill>
        <p:spPr bwMode="auto">
          <a:xfrm>
            <a:off x="0" y="2255520"/>
            <a:ext cx="302866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8914" t="6000" r="8571"/>
          <a:stretch>
            <a:fillRect/>
          </a:stretch>
        </p:blipFill>
        <p:spPr bwMode="auto">
          <a:xfrm>
            <a:off x="3048000" y="2255520"/>
            <a:ext cx="3034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/>
          <a:srcRect l="8914" t="6000" r="8571"/>
          <a:stretch>
            <a:fillRect/>
          </a:stretch>
        </p:blipFill>
        <p:spPr bwMode="auto">
          <a:xfrm>
            <a:off x="6109920" y="2286000"/>
            <a:ext cx="3034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 Arrow 6"/>
          <p:cNvSpPr/>
          <p:nvPr/>
        </p:nvSpPr>
        <p:spPr>
          <a:xfrm>
            <a:off x="4343400" y="4953000"/>
            <a:ext cx="533400" cy="1295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4185-004-5495A9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1500"/>
            <a:ext cx="46482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0" y="1219200"/>
            <a:ext cx="1673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WHO 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431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57" t="6267" r="4286" b="5200"/>
          <a:stretch>
            <a:fillRect/>
          </a:stretch>
        </p:blipFill>
        <p:spPr bwMode="auto">
          <a:xfrm>
            <a:off x="4542621" y="1219200"/>
            <a:ext cx="429657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857" t="6267" r="4286" b="5200"/>
          <a:stretch>
            <a:fillRect/>
          </a:stretch>
        </p:blipFill>
        <p:spPr bwMode="auto">
          <a:xfrm>
            <a:off x="73152" y="1219200"/>
            <a:ext cx="429657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14400" y="9144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 using the middle IC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286" t="6267" r="5714" b="64933"/>
          <a:stretch>
            <a:fillRect/>
          </a:stretch>
        </p:blipFill>
        <p:spPr bwMode="auto">
          <a:xfrm>
            <a:off x="711200" y="1417320"/>
            <a:ext cx="789432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6400" y="91440"/>
            <a:ext cx="8232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Results, rotated view of OC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124200" y="457200"/>
            <a:ext cx="2837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0" y="1583188"/>
            <a:ext cx="8763000" cy="34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New results in Optimal Control Theory</a:t>
            </a:r>
          </a:p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Apply biocontrol where gypsy moth is at low densities</a:t>
            </a:r>
          </a:p>
          <a:p>
            <a:pPr marL="514350" indent="-514350" algn="just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future, try other control techniques besides optimal control, like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adaptive management, feedback control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adaptive control.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62200" y="457200"/>
            <a:ext cx="4432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The University of Tenness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4038600" cy="1371601"/>
          </a:xfrm>
          <a:prstGeom prst="rect">
            <a:avLst/>
          </a:prstGeom>
          <a:noFill/>
        </p:spPr>
      </p:pic>
      <p:pic>
        <p:nvPicPr>
          <p:cNvPr id="7" name="Picture 6" descr="NIMBioS"/>
          <p:cNvPicPr>
            <a:picLocks noChangeAspect="1" noChangeArrowheads="1"/>
          </p:cNvPicPr>
          <p:nvPr/>
        </p:nvPicPr>
        <p:blipFill>
          <a:blip r:embed="rId3" cstate="print"/>
          <a:srcRect r="50833"/>
          <a:stretch>
            <a:fillRect/>
          </a:stretch>
        </p:blipFill>
        <p:spPr bwMode="auto">
          <a:xfrm>
            <a:off x="3541544" y="3886200"/>
            <a:ext cx="4426634" cy="12191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 rot="10800000" flipV="1">
            <a:off x="838199" y="5023060"/>
            <a:ext cx="4322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763000" cy="23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/>
              <a:t>Lev </a:t>
            </a:r>
            <a:r>
              <a:rPr lang="en-US" sz="4000" dirty="0" err="1"/>
              <a:t>Semyonovich</a:t>
            </a:r>
            <a:r>
              <a:rPr lang="en-US" sz="4000" dirty="0"/>
              <a:t> </a:t>
            </a:r>
            <a:r>
              <a:rPr lang="en-US" sz="4000" dirty="0" err="1"/>
              <a:t>Pontryagin</a:t>
            </a:r>
            <a:r>
              <a:rPr lang="en-US" sz="4000" dirty="0"/>
              <a:t>, </a:t>
            </a:r>
            <a:endParaRPr lang="en-US" sz="4000" dirty="0" smtClean="0"/>
          </a:p>
          <a:p>
            <a:r>
              <a:rPr lang="en-US" sz="4000" dirty="0" smtClean="0"/>
              <a:t>monument </a:t>
            </a:r>
            <a:r>
              <a:rPr lang="en-US" sz="4000" dirty="0"/>
              <a:t>on a building on </a:t>
            </a:r>
            <a:endParaRPr lang="en-US" sz="4000" dirty="0" smtClean="0"/>
          </a:p>
          <a:p>
            <a:r>
              <a:rPr lang="en-US" sz="4000" dirty="0" err="1" smtClean="0"/>
              <a:t>Leninsky</a:t>
            </a:r>
            <a:r>
              <a:rPr lang="en-US" sz="4000" dirty="0" smtClean="0"/>
              <a:t> </a:t>
            </a:r>
            <a:r>
              <a:rPr lang="en-US" sz="4000" dirty="0" err="1"/>
              <a:t>Prospekt</a:t>
            </a:r>
            <a:r>
              <a:rPr lang="en-US" sz="4000" dirty="0"/>
              <a:t>, Moscow</a:t>
            </a:r>
            <a:r>
              <a:rPr lang="en-US" sz="2800" dirty="0"/>
              <a:t>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0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Optimal control </a:t>
            </a:r>
            <a:r>
              <a:rPr lang="en-US" sz="3600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Pontryagin's</a:t>
            </a:r>
            <a:r>
              <a:rPr lang="en-US" sz="3600" dirty="0">
                <a:solidFill>
                  <a:srgbClr val="FF0000"/>
                </a:solidFill>
              </a:rPr>
              <a:t> Maximum Principle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8763000" cy="61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Pontryagin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and his collaborators developed optimal control </a:t>
            </a:r>
            <a:r>
              <a:rPr lang="en-US" sz="2800" dirty="0" smtClean="0">
                <a:latin typeface="Times New Roman"/>
                <a:cs typeface="Times New Roman"/>
              </a:rPr>
              <a:t>theory for </a:t>
            </a:r>
            <a:r>
              <a:rPr lang="en-US" sz="2800" dirty="0">
                <a:latin typeface="Times New Roman"/>
                <a:cs typeface="Times New Roman"/>
              </a:rPr>
              <a:t>ordinary differential equations about 1950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Pontryagin's</a:t>
            </a:r>
            <a:r>
              <a:rPr lang="en-US" sz="2800" dirty="0">
                <a:latin typeface="Times New Roman"/>
                <a:cs typeface="Times New Roman"/>
              </a:rPr>
              <a:t> KEY idea was the introduction of the </a:t>
            </a:r>
            <a:r>
              <a:rPr lang="en-US" sz="2800" dirty="0" err="1">
                <a:latin typeface="Times New Roman"/>
                <a:cs typeface="Times New Roman"/>
              </a:rPr>
              <a:t>adjoint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variables to attach the differential equations to the </a:t>
            </a:r>
            <a:r>
              <a:rPr lang="en-US" sz="2800" dirty="0" smtClean="0">
                <a:latin typeface="Times New Roman"/>
                <a:cs typeface="Times New Roman"/>
              </a:rPr>
              <a:t>objective functional </a:t>
            </a:r>
            <a:r>
              <a:rPr lang="en-US" sz="2800" dirty="0">
                <a:latin typeface="Times New Roman"/>
                <a:cs typeface="Times New Roman"/>
              </a:rPr>
              <a:t>(like a Lagrange multiplier attaching a </a:t>
            </a:r>
            <a:r>
              <a:rPr lang="en-US" sz="2800" dirty="0" smtClean="0">
                <a:latin typeface="Times New Roman"/>
                <a:cs typeface="Times New Roman"/>
              </a:rPr>
              <a:t>constraint to </a:t>
            </a:r>
            <a:r>
              <a:rPr lang="en-US" sz="2800" dirty="0">
                <a:latin typeface="Times New Roman"/>
                <a:cs typeface="Times New Roman"/>
              </a:rPr>
              <a:t>a </a:t>
            </a:r>
            <a:r>
              <a:rPr lang="en-US" sz="2800" dirty="0" err="1">
                <a:latin typeface="Times New Roman"/>
                <a:cs typeface="Times New Roman"/>
              </a:rPr>
              <a:t>pointwise</a:t>
            </a:r>
            <a:r>
              <a:rPr lang="en-US" sz="2800" dirty="0">
                <a:latin typeface="Times New Roman"/>
                <a:cs typeface="Times New Roman"/>
              </a:rPr>
              <a:t> optimization of a function)</a:t>
            </a:r>
            <a:r>
              <a:rPr lang="en-US" sz="2800" dirty="0" smtClean="0">
                <a:latin typeface="Times New Roman"/>
                <a:cs typeface="Times New Roman"/>
              </a:rPr>
              <a:t>.   This principle gives necessary conditions for optimal controls and states.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 NEED TO DERIVE OUR OWN NECESSARY CONDITIONS HERE.</a:t>
            </a:r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4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76600" y="152400"/>
            <a:ext cx="26359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Basic Idea</a:t>
            </a:r>
            <a:endParaRPr lang="en-US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458200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Start with a system for </a:t>
            </a:r>
            <a:r>
              <a:rPr lang="en-US" sz="2800" dirty="0">
                <a:latin typeface="Times New Roman"/>
                <a:cs typeface="Times New Roman"/>
              </a:rPr>
              <a:t>modeling </a:t>
            </a:r>
            <a:r>
              <a:rPr lang="en-US" sz="2800" dirty="0" smtClean="0">
                <a:latin typeface="Times New Roman"/>
                <a:cs typeface="Times New Roman"/>
              </a:rPr>
              <a:t> the situation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 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Decide </a:t>
            </a:r>
            <a:r>
              <a:rPr lang="en-US" sz="2800" dirty="0" smtClean="0">
                <a:latin typeface="Times New Roman"/>
                <a:cs typeface="Times New Roman"/>
              </a:rPr>
              <a:t>where to put the controls </a:t>
            </a:r>
            <a:r>
              <a:rPr lang="en-US" sz="2800" dirty="0">
                <a:latin typeface="Times New Roman"/>
                <a:cs typeface="Times New Roman"/>
              </a:rPr>
              <a:t>and  </a:t>
            </a:r>
            <a:r>
              <a:rPr lang="en-US" sz="2800" dirty="0" smtClean="0">
                <a:latin typeface="Times New Roman"/>
                <a:cs typeface="Times New Roman"/>
              </a:rPr>
              <a:t>on their bounds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---balancing </a:t>
            </a:r>
            <a:r>
              <a:rPr lang="en-US" sz="2800" dirty="0">
                <a:latin typeface="Times New Roman"/>
                <a:cs typeface="Times New Roman"/>
              </a:rPr>
              <a:t>opposing factors in functional 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Design an appropriate objective functional 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/>
                <a:cs typeface="Times New Roman"/>
              </a:rPr>
              <a:t>After proving existence of optimal control, </a:t>
            </a:r>
            <a:r>
              <a:rPr lang="en-US" sz="2800" dirty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erive </a:t>
            </a:r>
            <a:r>
              <a:rPr lang="en-US" sz="2800" dirty="0">
                <a:latin typeface="Times New Roman"/>
                <a:cs typeface="Times New Roman"/>
              </a:rPr>
              <a:t>necessary conditions for the optimal </a:t>
            </a:r>
            <a:r>
              <a:rPr lang="en-US" sz="2800" dirty="0" smtClean="0">
                <a:latin typeface="Times New Roman"/>
                <a:cs typeface="Times New Roman"/>
              </a:rPr>
              <a:t>control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   WILL GIVE MORE DETAILS 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Compute the optimal control </a:t>
            </a:r>
            <a:r>
              <a:rPr lang="en-US" sz="2800" dirty="0" smtClean="0">
                <a:latin typeface="Times New Roman"/>
                <a:cs typeface="Times New Roman"/>
              </a:rPr>
              <a:t>numerically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---investigate dependence </a:t>
            </a:r>
            <a:r>
              <a:rPr lang="en-US" sz="2800" dirty="0">
                <a:latin typeface="Times New Roman"/>
                <a:cs typeface="Times New Roman"/>
              </a:rPr>
              <a:t>on </a:t>
            </a:r>
            <a:r>
              <a:rPr lang="en-US" sz="2800" dirty="0" smtClean="0">
                <a:latin typeface="Times New Roman"/>
                <a:cs typeface="Times New Roman"/>
              </a:rPr>
              <a:t>various  parameters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80000"/>
              </a:lnSpc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6-09-01 15.52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215390"/>
            <a:ext cx="8896350" cy="5337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5786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NECESSARY CONDITIONS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6-09-01 15.53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991600" cy="5584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81000"/>
            <a:ext cx="734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CHARACTIZATION OF OPTIMAL CONTROL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8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146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Lenhart and </a:t>
            </a:r>
            <a:r>
              <a:rPr lang="en-US" sz="3200" dirty="0" err="1" smtClean="0"/>
              <a:t>Peng</a:t>
            </a:r>
            <a:r>
              <a:rPr lang="en-US" sz="3200" dirty="0" smtClean="0"/>
              <a:t> </a:t>
            </a:r>
            <a:r>
              <a:rPr lang="en-US" sz="3200" dirty="0" err="1"/>
              <a:t>Zhong</a:t>
            </a:r>
            <a:r>
              <a:rPr lang="en-US" sz="3200" dirty="0"/>
              <a:t> (DCDS, </a:t>
            </a:r>
            <a:r>
              <a:rPr lang="en-US" sz="3200" dirty="0" smtClean="0"/>
              <a:t>2013)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85800"/>
            <a:ext cx="815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ORDER </a:t>
            </a:r>
            <a:r>
              <a:rPr lang="en-US" sz="3600" dirty="0">
                <a:solidFill>
                  <a:srgbClr val="FF0000"/>
                </a:solidFill>
              </a:rPr>
              <a:t>OF EVENTS IN </a:t>
            </a:r>
            <a:r>
              <a:rPr lang="en-US" sz="3600" dirty="0" smtClean="0">
                <a:solidFill>
                  <a:srgbClr val="FF0000"/>
                </a:solidFill>
              </a:rPr>
              <a:t>OPTIMAL CONTROL OF </a:t>
            </a:r>
            <a:r>
              <a:rPr lang="en-US" sz="3600" dirty="0">
                <a:solidFill>
                  <a:srgbClr val="FF0000"/>
                </a:solidFill>
              </a:rPr>
              <a:t>HARVESTING </a:t>
            </a:r>
            <a:r>
              <a:rPr lang="en-US" sz="3600" dirty="0" smtClean="0">
                <a:solidFill>
                  <a:srgbClr val="FF0000"/>
                </a:solidFill>
              </a:rPr>
              <a:t> MODELS  WITH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INTEGRODIFFERENCE EQUATIONS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724400"/>
            <a:ext cx="6276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EVENTS: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GROWTH, DISPERSAL, HARVEST</a:t>
            </a:r>
            <a:endParaRPr 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5280</TotalTime>
  <Words>553</Words>
  <Application>Microsoft Macintosh PowerPoint</Application>
  <PresentationFormat>On-screen Show (4:3)</PresentationFormat>
  <Paragraphs>118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Vinisio Martinez</dc:creator>
  <cp:lastModifiedBy>Suzanne Lenhart</cp:lastModifiedBy>
  <cp:revision>425</cp:revision>
  <dcterms:created xsi:type="dcterms:W3CDTF">2011-06-27T20:27:48Z</dcterms:created>
  <dcterms:modified xsi:type="dcterms:W3CDTF">2016-09-20T02:31:08Z</dcterms:modified>
</cp:coreProperties>
</file>