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F091-3AC7-F145-B6F3-796192D0019A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E621E-FC75-3845-98D5-7ABD5E4C9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3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axes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621E-FC75-3845-98D5-7ABD5E4C9D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0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study this? (mention Kilpatrick talk)</a:t>
            </a:r>
            <a:r>
              <a:rPr lang="en-US" baseline="0" dirty="0" smtClean="0"/>
              <a:t> </a:t>
            </a:r>
            <a:r>
              <a:rPr lang="en-US" dirty="0" smtClean="0"/>
              <a:t>Expanded</a:t>
            </a:r>
            <a:r>
              <a:rPr lang="en-US" baseline="0" dirty="0" smtClean="0"/>
              <a:t> p</a:t>
            </a:r>
            <a:r>
              <a:rPr lang="en-US" dirty="0" smtClean="0"/>
              <a:t>aragraph from a paper on spatial patterns of coupled quasi-cycle oscillators. Realized we </a:t>
            </a:r>
            <a:r>
              <a:rPr lang="en-US" dirty="0" err="1" smtClean="0"/>
              <a:t>didn</a:t>
            </a:r>
            <a:r>
              <a:rPr lang="fr-FR" dirty="0" smtClean="0"/>
              <a:t>’</a:t>
            </a:r>
            <a:r>
              <a:rPr lang="en-US" dirty="0" smtClean="0"/>
              <a:t>t understand the simplest NFE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yet.Describe</a:t>
            </a:r>
            <a:r>
              <a:rPr lang="en-US" baseline="0" dirty="0" smtClean="0"/>
              <a:t> equation.  Damping here resembles damping to fixed point in linearized W-C-like equations. We will show that spatial patterns, like quasi-cycles, are revealed and sustained by noise. Space-time noise: 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621E-FC75-3845-98D5-7ABD5E4C9D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4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Solved deterministic equation using </a:t>
            </a:r>
            <a:r>
              <a:rPr lang="en-US" dirty="0" err="1" smtClean="0"/>
              <a:t>ansatz</a:t>
            </a:r>
            <a:r>
              <a:rPr lang="en-US" dirty="0" smtClean="0"/>
              <a:t> u(t)=a </a:t>
            </a:r>
            <a:r>
              <a:rPr lang="en-US" dirty="0" err="1" smtClean="0"/>
              <a:t>exp</a:t>
            </a:r>
            <a:r>
              <a:rPr lang="en-US" dirty="0" smtClean="0"/>
              <a:t>(lambda t + </a:t>
            </a:r>
            <a:r>
              <a:rPr lang="en-US" dirty="0" err="1" smtClean="0"/>
              <a:t>ikx</a:t>
            </a:r>
            <a:r>
              <a:rPr lang="en-US" dirty="0" smtClean="0"/>
              <a:t>)</a:t>
            </a:r>
            <a:r>
              <a:rPr lang="en-US" baseline="0" dirty="0" smtClean="0"/>
              <a:t> to get</a:t>
            </a:r>
            <a:r>
              <a:rPr lang="en-US" dirty="0" smtClean="0"/>
              <a:t> equations for </a:t>
            </a:r>
            <a:r>
              <a:rPr lang="en-US" dirty="0" err="1" smtClean="0"/>
              <a:t>k_max</a:t>
            </a:r>
            <a:r>
              <a:rPr lang="en-US" dirty="0" smtClean="0"/>
              <a:t> and W(k) that we use in what follows.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621E-FC75-3845-98D5-7ABD5E4C9D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0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0DAF758-52E4-0C4D-9318-DCE0710D3EA1}" type="datetimeFigureOut">
              <a:rPr lang="en-US" smtClean="0"/>
              <a:t>2017-02-27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E092AE13-63EC-8D45-908C-F48C3A5418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emf"/><Relationship Id="rId6" Type="http://schemas.openxmlformats.org/officeDocument/2006/relationships/image" Target="../media/image16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756" y="285041"/>
            <a:ext cx="7772400" cy="1470025"/>
          </a:xfrm>
        </p:spPr>
        <p:txBody>
          <a:bodyPr/>
          <a:lstStyle/>
          <a:p>
            <a:r>
              <a:rPr lang="en-US" dirty="0" smtClean="0"/>
              <a:t>Pattern Formation via Stochastic Neural Field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1998" y="2657695"/>
            <a:ext cx="4204279" cy="1752600"/>
          </a:xfrm>
        </p:spPr>
        <p:txBody>
          <a:bodyPr/>
          <a:lstStyle/>
          <a:p>
            <a:r>
              <a:rPr lang="en-US" dirty="0" smtClean="0"/>
              <a:t>Lawrence M. Ward </a:t>
            </a:r>
          </a:p>
          <a:p>
            <a:r>
              <a:rPr lang="en-US" dirty="0" smtClean="0"/>
              <a:t>Priscilla E. Greenwood</a:t>
            </a:r>
          </a:p>
          <a:p>
            <a:r>
              <a:rPr lang="en-US" dirty="0" smtClean="0"/>
              <a:t>University of British Columbia</a:t>
            </a:r>
          </a:p>
          <a:p>
            <a:r>
              <a:rPr lang="en-US" dirty="0" smtClean="0"/>
              <a:t>Vancouver, Canada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7980" y="5988213"/>
            <a:ext cx="3257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 charset="0"/>
              </a:rPr>
              <a:t>Funded by NSERC of Canada</a:t>
            </a:r>
            <a:endParaRPr lang="en-US" dirty="0">
              <a:latin typeface="Comic Sans MS" charset="0"/>
            </a:endParaRPr>
          </a:p>
        </p:txBody>
      </p:sp>
      <p:pic>
        <p:nvPicPr>
          <p:cNvPr id="5" name="Picture 6" descr="nserc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64" y="5988213"/>
            <a:ext cx="857250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nterc60nx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39" y="4017982"/>
            <a:ext cx="3527961" cy="2828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138" y="1491276"/>
            <a:ext cx="2189581" cy="1313749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7772649" y="2939024"/>
            <a:ext cx="345747" cy="9708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600" y="6477128"/>
            <a:ext cx="230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BIRS Banff 2/2017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0437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057"/>
            <a:ext cx="9144000" cy="868362"/>
          </a:xfrm>
        </p:spPr>
        <p:txBody>
          <a:bodyPr/>
          <a:lstStyle/>
          <a:p>
            <a:r>
              <a:rPr lang="en-US" dirty="0" smtClean="0"/>
              <a:t>Number of cycles as function of 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max</a:t>
            </a:r>
            <a:endParaRPr lang="en-US" i="1" dirty="0"/>
          </a:p>
        </p:txBody>
      </p:sp>
      <p:pic>
        <p:nvPicPr>
          <p:cNvPr id="4" name="Picture 3" descr="Numcyclesvkma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3" y="937420"/>
            <a:ext cx="7060499" cy="5601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9914" y="6497308"/>
            <a:ext cx="230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BIRS Banff 2/2017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0187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7085"/>
            <a:ext cx="7313613" cy="868362"/>
          </a:xfrm>
        </p:spPr>
        <p:txBody>
          <a:bodyPr/>
          <a:lstStyle/>
          <a:p>
            <a:r>
              <a:rPr lang="en-US" dirty="0" smtClean="0"/>
              <a:t>Damping (no noise)</a:t>
            </a:r>
            <a:endParaRPr lang="en-US" dirty="0"/>
          </a:p>
        </p:txBody>
      </p:sp>
      <p:pic>
        <p:nvPicPr>
          <p:cNvPr id="5" name="Picture 4" descr="damp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156016"/>
            <a:ext cx="9118600" cy="500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600" y="6477128"/>
            <a:ext cx="230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BIRS Banff 2/2017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9942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241" y="-88556"/>
            <a:ext cx="7313613" cy="868362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ffect of noise (</a:t>
            </a:r>
            <a:r>
              <a:rPr lang="en-US" i="1" dirty="0" smtClean="0"/>
              <a:t>c</a:t>
            </a:r>
            <a:r>
              <a:rPr lang="en-US" dirty="0" smtClean="0"/>
              <a:t>=30)</a:t>
            </a:r>
            <a:endParaRPr lang="en-US" dirty="0"/>
          </a:p>
        </p:txBody>
      </p:sp>
      <p:pic>
        <p:nvPicPr>
          <p:cNvPr id="3" name="Picture 2" descr="noi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942540"/>
            <a:ext cx="91059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600" y="6477128"/>
            <a:ext cx="230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BIRS Banff 2/2017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5483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77" y="0"/>
            <a:ext cx="8936219" cy="868362"/>
          </a:xfrm>
        </p:spPr>
        <p:txBody>
          <a:bodyPr/>
          <a:lstStyle/>
          <a:p>
            <a:r>
              <a:rPr lang="en-US" dirty="0" smtClean="0"/>
              <a:t>Spatial smoothing of noise (</a:t>
            </a:r>
            <a:r>
              <a:rPr lang="en-US" i="1" dirty="0" smtClean="0"/>
              <a:t>c</a:t>
            </a:r>
            <a:r>
              <a:rPr lang="en-US" dirty="0" smtClean="0"/>
              <a:t>=0)</a:t>
            </a:r>
            <a:endParaRPr lang="en-US" dirty="0"/>
          </a:p>
        </p:txBody>
      </p:sp>
      <p:pic>
        <p:nvPicPr>
          <p:cNvPr id="8" name="Picture 7" descr="smooth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723"/>
            <a:ext cx="9118600" cy="474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600" y="6477128"/>
            <a:ext cx="230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BIRS Banff 2/2017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4159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057"/>
            <a:ext cx="9144000" cy="868362"/>
          </a:xfrm>
        </p:spPr>
        <p:txBody>
          <a:bodyPr/>
          <a:lstStyle/>
          <a:p>
            <a:r>
              <a:rPr lang="en-US" dirty="0" smtClean="0"/>
              <a:t>Optimal (</a:t>
            </a:r>
            <a:r>
              <a:rPr lang="en-US" i="1" dirty="0" err="1" smtClean="0"/>
              <a:t>r,c</a:t>
            </a:r>
            <a:r>
              <a:rPr lang="en-US" dirty="0" smtClean="0"/>
              <a:t>) = (smoothing, coupling)</a:t>
            </a:r>
            <a:endParaRPr lang="en-US" dirty="0"/>
          </a:p>
        </p:txBody>
      </p:sp>
      <p:pic>
        <p:nvPicPr>
          <p:cNvPr id="3" name="Picture 2" descr="in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19"/>
            <a:ext cx="9144000" cy="537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600" y="6477128"/>
            <a:ext cx="230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BIRS Banff 2/2017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4194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deterministic evolving neural field with Mexican Hat convolution kernel damps to a ‘fixed point’ spatially, even when excitable wave numbers are present</a:t>
            </a:r>
          </a:p>
          <a:p>
            <a:r>
              <a:rPr lang="en-US" dirty="0" smtClean="0"/>
              <a:t>Added noise can reveal and sustain the spatial pattern</a:t>
            </a:r>
          </a:p>
          <a:p>
            <a:r>
              <a:rPr lang="en-US" dirty="0" smtClean="0"/>
              <a:t>Spatial smoothing of noise also creates a spatial pattern</a:t>
            </a:r>
          </a:p>
          <a:p>
            <a:r>
              <a:rPr lang="en-US" dirty="0" smtClean="0"/>
              <a:t>Smoothing and convolution kernel interact to create optimal conditions for sustained spatial pattern (narrow PSD peak uniformly over time)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600" y="6477128"/>
            <a:ext cx="230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BIRS Banff 2/2017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9859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A time-evolving spatial pattern</a:t>
            </a:r>
            <a:endParaRPr lang="en-US" dirty="0"/>
          </a:p>
        </p:txBody>
      </p:sp>
      <p:pic>
        <p:nvPicPr>
          <p:cNvPr id="4" name="Picture 3" descr="interc60nx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90" y="937419"/>
            <a:ext cx="6881072" cy="5516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97308"/>
            <a:ext cx="230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BIRS Banff 2/2017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6354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4" y="503238"/>
            <a:ext cx="8889676" cy="868362"/>
          </a:xfrm>
        </p:spPr>
        <p:txBody>
          <a:bodyPr/>
          <a:lstStyle/>
          <a:p>
            <a:r>
              <a:rPr lang="en-US" dirty="0" smtClean="0"/>
              <a:t>A stochastic neural field equation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17024"/>
              </p:ext>
            </p:extLst>
          </p:nvPr>
        </p:nvGraphicFramePr>
        <p:xfrm>
          <a:off x="663006" y="1720921"/>
          <a:ext cx="7988918" cy="105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4" imgW="3670300" imgH="482600" progId="Equation.3">
                  <p:embed/>
                </p:oleObj>
              </mc:Choice>
              <mc:Fallback>
                <p:oleObj name="Equation" r:id="rId4" imgW="3670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006" y="1720921"/>
                        <a:ext cx="7988918" cy="1050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MexHa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92" y="3717002"/>
            <a:ext cx="3773418" cy="306120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015980" y="2360528"/>
            <a:ext cx="1213312" cy="1356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3034" y="3006816"/>
            <a:ext cx="433007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Periodic boundary.</a:t>
            </a:r>
          </a:p>
          <a:p>
            <a:r>
              <a:rPr lang="en-US" sz="2800" dirty="0" smtClean="0"/>
              <a:t>For σ= 0</a:t>
            </a:r>
            <a:r>
              <a:rPr lang="en-US" sz="2800" dirty="0"/>
              <a:t>, </a:t>
            </a:r>
            <a:r>
              <a:rPr lang="en-US" sz="2800" i="1" dirty="0"/>
              <a:t>c</a:t>
            </a:r>
            <a:r>
              <a:rPr lang="en-US" sz="2800" dirty="0"/>
              <a:t> ≥ </a:t>
            </a:r>
            <a:r>
              <a:rPr lang="en-US" sz="2800" dirty="0" smtClean="0"/>
              <a:t>1, the solution damps to </a:t>
            </a:r>
            <a:r>
              <a:rPr lang="en-US" sz="2800" dirty="0" smtClean="0"/>
              <a:t>0 for many </a:t>
            </a:r>
            <a:r>
              <a:rPr lang="en-US" sz="2800" i="1" dirty="0" smtClean="0"/>
              <a:t>w(x-y)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For σ&gt; 0 there is a </a:t>
            </a:r>
            <a:r>
              <a:rPr lang="en-US" sz="2800" dirty="0"/>
              <a:t>stochastic neural field process with a </a:t>
            </a:r>
          </a:p>
          <a:p>
            <a:r>
              <a:rPr lang="en-US" sz="2800" dirty="0"/>
              <a:t>(non-trivial) stationary law</a:t>
            </a:r>
            <a:r>
              <a:rPr lang="en-US" sz="2800" dirty="0" smtClean="0"/>
              <a:t>.</a:t>
            </a:r>
          </a:p>
          <a:p>
            <a:r>
              <a:rPr lang="en-US" sz="2800" i="1" dirty="0"/>
              <a:t>r</a:t>
            </a:r>
            <a:r>
              <a:rPr lang="en-US" sz="2800" dirty="0" smtClean="0"/>
              <a:t>=radius of noise </a:t>
            </a:r>
            <a:r>
              <a:rPr lang="en-US" sz="2800" dirty="0" smtClean="0"/>
              <a:t>spatial smoothing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16259" y="337426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Mexican Hat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63937" y="6408876"/>
            <a:ext cx="230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BIRS Banff 2/2017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809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" y="295365"/>
            <a:ext cx="9144000" cy="868362"/>
          </a:xfrm>
        </p:spPr>
        <p:txBody>
          <a:bodyPr/>
          <a:lstStyle/>
          <a:p>
            <a:r>
              <a:rPr lang="en-US" dirty="0" smtClean="0"/>
              <a:t>Murray’s equations for Mexican Hat and dispersion relation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290887"/>
              </p:ext>
            </p:extLst>
          </p:nvPr>
        </p:nvGraphicFramePr>
        <p:xfrm>
          <a:off x="919150" y="1384933"/>
          <a:ext cx="6559550" cy="340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4" imgW="2400300" imgH="1244600" progId="Equation.DSMT4">
                  <p:embed/>
                </p:oleObj>
              </mc:Choice>
              <mc:Fallback>
                <p:oleObj name="Equation" r:id="rId4" imgW="2400300" imgH="124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9150" y="1384933"/>
                        <a:ext cx="6559550" cy="340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073555"/>
              </p:ext>
            </p:extLst>
          </p:nvPr>
        </p:nvGraphicFramePr>
        <p:xfrm>
          <a:off x="709646" y="4865348"/>
          <a:ext cx="650081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6" imgW="2057400" imgH="203200" progId="Equation.DSMT4">
                  <p:embed/>
                </p:oleObj>
              </mc:Choice>
              <mc:Fallback>
                <p:oleObj name="Equation" r:id="rId6" imgW="2057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9646" y="4865348"/>
                        <a:ext cx="6500813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8459" y="5953908"/>
            <a:ext cx="66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here </a:t>
            </a:r>
            <a:r>
              <a:rPr lang="en-US" sz="2800" i="1" dirty="0" smtClean="0"/>
              <a:t>W(k)</a:t>
            </a:r>
            <a:r>
              <a:rPr lang="en-US" sz="2800" dirty="0" smtClean="0"/>
              <a:t> is the Fourier transform of </a:t>
            </a:r>
            <a:r>
              <a:rPr lang="en-US" sz="2800" i="1" dirty="0" smtClean="0"/>
              <a:t>w(x)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09646" y="5493155"/>
            <a:ext cx="4557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or </a:t>
            </a:r>
            <a:r>
              <a:rPr lang="en-US" sz="2800" i="1" dirty="0" smtClean="0"/>
              <a:t>k </a:t>
            </a:r>
            <a:r>
              <a:rPr lang="en-US" sz="2800" dirty="0" smtClean="0"/>
              <a:t>an excitable wave number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62600" y="6477128"/>
            <a:ext cx="230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BIRS Banff 2/2017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552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44" y="503238"/>
            <a:ext cx="8965956" cy="868362"/>
          </a:xfrm>
        </p:spPr>
        <p:txBody>
          <a:bodyPr/>
          <a:lstStyle/>
          <a:p>
            <a:r>
              <a:rPr lang="en-US" dirty="0" smtClean="0"/>
              <a:t>Murray’s equations for </a:t>
            </a:r>
            <a:r>
              <a:rPr lang="en-US" i="1" dirty="0" smtClean="0"/>
              <a:t>W(k)</a:t>
            </a:r>
            <a:r>
              <a:rPr lang="en-US" dirty="0" smtClean="0"/>
              <a:t> and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max</a:t>
            </a:r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60347"/>
              </p:ext>
            </p:extLst>
          </p:nvPr>
        </p:nvGraphicFramePr>
        <p:xfrm>
          <a:off x="407853" y="1805894"/>
          <a:ext cx="8394396" cy="141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3" imgW="3314700" imgH="558800" progId="Equation.DSMT4">
                  <p:embed/>
                </p:oleObj>
              </mc:Choice>
              <mc:Fallback>
                <p:oleObj name="Equation" r:id="rId3" imgW="33147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853" y="1805894"/>
                        <a:ext cx="8394396" cy="1415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794716"/>
              </p:ext>
            </p:extLst>
          </p:nvPr>
        </p:nvGraphicFramePr>
        <p:xfrm>
          <a:off x="1337425" y="3894666"/>
          <a:ext cx="6103565" cy="170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5" imgW="2133600" imgH="596900" progId="Equation.DSMT4">
                  <p:embed/>
                </p:oleObj>
              </mc:Choice>
              <mc:Fallback>
                <p:oleObj name="Equation" r:id="rId5" imgW="21336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7425" y="3894666"/>
                        <a:ext cx="6103565" cy="1707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600" y="6477128"/>
            <a:ext cx="230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BIRS Banff 2/2017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7937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Excitable wave numbers (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excitcurveceq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86" y="937420"/>
            <a:ext cx="6905391" cy="5557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97308"/>
            <a:ext cx="230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BIRS Banff 2/2017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9340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Effect of c</a:t>
            </a:r>
            <a:endParaRPr lang="en-US" dirty="0"/>
          </a:p>
        </p:txBody>
      </p:sp>
      <p:pic>
        <p:nvPicPr>
          <p:cNvPr id="5" name="Picture 4" descr="excitcurveb1eq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13" y="937419"/>
            <a:ext cx="6051860" cy="5696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8319" y="2288617"/>
            <a:ext cx="2249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noFill/>
                <a:effectLst/>
              </a:rPr>
              <a:t>b</a:t>
            </a:r>
            <a:r>
              <a:rPr lang="en-US" baseline="-25000" dirty="0" smtClean="0">
                <a:ln>
                  <a:solidFill>
                    <a:schemeClr val="tx1"/>
                  </a:solidFill>
                </a:ln>
                <a:noFill/>
                <a:effectLst/>
              </a:rPr>
              <a:t>1</a:t>
            </a:r>
            <a:r>
              <a:rPr lang="en-US" dirty="0" smtClean="0">
                <a:ln>
                  <a:solidFill>
                    <a:schemeClr val="tx1"/>
                  </a:solidFill>
                </a:ln>
                <a:noFill/>
                <a:effectLst/>
              </a:rPr>
              <a:t> = 1,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noFill/>
                <a:effectLst/>
              </a:rPr>
              <a:t>cW</a:t>
            </a:r>
            <a:r>
              <a:rPr lang="en-US" dirty="0" smtClean="0">
                <a:ln>
                  <a:solidFill>
                    <a:schemeClr val="tx1"/>
                  </a:solidFill>
                </a:ln>
                <a:noFill/>
                <a:effectLst/>
              </a:rPr>
              <a:t>(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noFill/>
                <a:effectLst/>
              </a:rPr>
              <a:t>k</a:t>
            </a:r>
            <a:r>
              <a:rPr lang="en-US" baseline="-25000" dirty="0" err="1" smtClean="0">
                <a:ln>
                  <a:solidFill>
                    <a:schemeClr val="tx1"/>
                  </a:solidFill>
                </a:ln>
                <a:noFill/>
                <a:effectLst/>
              </a:rPr>
              <a:t>max</a:t>
            </a:r>
            <a:r>
              <a:rPr lang="en-US" dirty="0" smtClean="0">
                <a:ln>
                  <a:solidFill>
                    <a:schemeClr val="tx1"/>
                  </a:solidFill>
                </a:ln>
                <a:noFill/>
                <a:effectLst/>
              </a:rPr>
              <a:t>) &gt; 1</a:t>
            </a:r>
            <a:endParaRPr lang="en-US" dirty="0">
              <a:ln>
                <a:solidFill>
                  <a:schemeClr val="tx1"/>
                </a:solidFill>
              </a:ln>
              <a:noFill/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" y="6477128"/>
            <a:ext cx="230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BIRS Banff 2/2017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9439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Effect of </a:t>
            </a:r>
            <a:r>
              <a:rPr lang="en-US" i="1" dirty="0" smtClean="0"/>
              <a:t>c =2</a:t>
            </a:r>
            <a:endParaRPr lang="en-US" i="1" dirty="0"/>
          </a:p>
        </p:txBody>
      </p:sp>
      <p:pic>
        <p:nvPicPr>
          <p:cNvPr id="5" name="Picture 4" descr="excitcurveceffec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9" y="1056877"/>
            <a:ext cx="82550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9914" y="6477128"/>
            <a:ext cx="230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BIRS Banff 2/2017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2908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84" y="297107"/>
            <a:ext cx="8969463" cy="868362"/>
          </a:xfrm>
        </p:spPr>
        <p:txBody>
          <a:bodyPr/>
          <a:lstStyle/>
          <a:p>
            <a:r>
              <a:rPr lang="en-US" sz="4000" dirty="0" smtClean="0"/>
              <a:t>Spatial PSD measure of pattern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solutions </a:t>
            </a:r>
            <a:r>
              <a:rPr lang="en-US" dirty="0" smtClean="0"/>
              <a:t>of 128 discretized </a:t>
            </a:r>
            <a:r>
              <a:rPr lang="en-US" dirty="0" smtClean="0"/>
              <a:t>stochastic neural field equations for 10k iterations (Euler-Maruyama, 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r>
              <a:rPr lang="en-US" dirty="0" smtClean="0"/>
              <a:t>=</a:t>
            </a:r>
            <a:r>
              <a:rPr lang="en-US" dirty="0" smtClean="0"/>
              <a:t>0.001s) </a:t>
            </a:r>
            <a:r>
              <a:rPr lang="en-US" dirty="0" smtClean="0"/>
              <a:t>to produce paths</a:t>
            </a:r>
          </a:p>
          <a:p>
            <a:r>
              <a:rPr lang="en-US" dirty="0" smtClean="0"/>
              <a:t>Spatial PSD computed as spectrogram across space </a:t>
            </a:r>
            <a:r>
              <a:rPr lang="en-US" dirty="0" smtClean="0"/>
              <a:t>of </a:t>
            </a:r>
            <a:r>
              <a:rPr lang="en-US" dirty="0" smtClean="0"/>
              <a:t>average amplitude </a:t>
            </a:r>
            <a:r>
              <a:rPr lang="en-US" i="1" dirty="0" smtClean="0"/>
              <a:t>Y(</a:t>
            </a:r>
            <a:r>
              <a:rPr lang="en-US" i="1" dirty="0" err="1" smtClean="0"/>
              <a:t>t,x</a:t>
            </a:r>
            <a:r>
              <a:rPr lang="en-US" i="1" dirty="0" smtClean="0"/>
              <a:t>)</a:t>
            </a:r>
            <a:r>
              <a:rPr lang="en-US" dirty="0" smtClean="0"/>
              <a:t> across 500-iteration time blocks (1-500, 750-1250, …. 9501-10000).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600" y="6477128"/>
            <a:ext cx="230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BIRS Banff 2/2017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42464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3368</TotalTime>
  <Words>522</Words>
  <Application>Microsoft Macintosh PowerPoint</Application>
  <PresentationFormat>On-screen Show (4:3)</PresentationFormat>
  <Paragraphs>56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Inkwell</vt:lpstr>
      <vt:lpstr>Equation</vt:lpstr>
      <vt:lpstr>MathType 6.0 Equation</vt:lpstr>
      <vt:lpstr>Pattern Formation via Stochastic Neural Field Equations</vt:lpstr>
      <vt:lpstr>A time-evolving spatial pattern</vt:lpstr>
      <vt:lpstr>A stochastic neural field equation</vt:lpstr>
      <vt:lpstr>Murray’s equations for Mexican Hat and dispersion relation</vt:lpstr>
      <vt:lpstr>Murray’s equations for W(k) and kmax</vt:lpstr>
      <vt:lpstr>Excitable wave numbers (k)</vt:lpstr>
      <vt:lpstr>Effect of c</vt:lpstr>
      <vt:lpstr>Effect of c =2</vt:lpstr>
      <vt:lpstr>Spatial PSD measure of pattern</vt:lpstr>
      <vt:lpstr>Number of cycles as function of  kmax</vt:lpstr>
      <vt:lpstr>Damping (no noise)</vt:lpstr>
      <vt:lpstr>Effect of noise (c=30)</vt:lpstr>
      <vt:lpstr>Spatial smoothing of noise (c=0)</vt:lpstr>
      <vt:lpstr>Optimal (r,c) = (smoothing, coupling)</vt:lpstr>
      <vt:lpstr>Take Home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facilitation in the brain?</dc:title>
  <dc:creator>Lawrence Ward</dc:creator>
  <cp:lastModifiedBy>Lawrence M Ward</cp:lastModifiedBy>
  <cp:revision>82</cp:revision>
  <dcterms:created xsi:type="dcterms:W3CDTF">2015-06-15T23:27:51Z</dcterms:created>
  <dcterms:modified xsi:type="dcterms:W3CDTF">2017-02-28T18:48:38Z</dcterms:modified>
</cp:coreProperties>
</file>