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5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6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7.xml" ContentType="application/vnd.openxmlformats-officedocument.presentationml.notesSlide+xml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embeddings/oleObject19.bin" ContentType="application/vnd.openxmlformats-officedocument.oleObject"/>
  <Override PartName="/ppt/notesSlides/notesSlide9.xml" ContentType="application/vnd.openxmlformats-officedocument.presentationml.notesSlide+xml"/>
  <Override PartName="/ppt/embeddings/oleObject20.bin" ContentType="application/vnd.openxmlformats-officedocument.oleObject"/>
  <Override PartName="/ppt/notesSlides/notesSlide10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26.bin" ContentType="application/vnd.openxmlformats-officedocument.oleObject"/>
  <Override PartName="/ppt/notesSlides/notesSlide15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16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17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36.bin" ContentType="application/vnd.openxmlformats-officedocument.oleObject"/>
  <Override PartName="/ppt/notesSlides/notesSlide21.xml" ContentType="application/vnd.openxmlformats-officedocument.presentationml.notesSlide+xml"/>
  <Override PartName="/ppt/embeddings/oleObject37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38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33.xml" ContentType="application/vnd.openxmlformats-officedocument.presentationml.notesSlide+xml"/>
  <Override PartName="/ppt/embeddings/oleObject42.bin" ContentType="application/vnd.openxmlformats-officedocument.oleObject"/>
  <Override PartName="/ppt/notesSlides/notesSlide34.xml" ContentType="application/vnd.openxmlformats-officedocument.presentationml.notesSlide+xml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35.xml" ContentType="application/vnd.openxmlformats-officedocument.presentationml.notesSlide+xml"/>
  <Override PartName="/ppt/embeddings/oleObject45.bin" ContentType="application/vnd.openxmlformats-officedocument.oleObject"/>
  <Override PartName="/ppt/notesSlides/notesSlide36.xml" ContentType="application/vnd.openxmlformats-officedocument.presentationml.notesSlide+xml"/>
  <Override PartName="/ppt/embeddings/oleObject46.bin" ContentType="application/vnd.openxmlformats-officedocument.oleObject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589" r:id="rId2"/>
    <p:sldId id="709" r:id="rId3"/>
    <p:sldId id="714" r:id="rId4"/>
    <p:sldId id="712" r:id="rId5"/>
    <p:sldId id="713" r:id="rId6"/>
    <p:sldId id="715" r:id="rId7"/>
    <p:sldId id="590" r:id="rId8"/>
    <p:sldId id="591" r:id="rId9"/>
    <p:sldId id="696" r:id="rId10"/>
    <p:sldId id="697" r:id="rId11"/>
    <p:sldId id="717" r:id="rId12"/>
    <p:sldId id="608" r:id="rId13"/>
    <p:sldId id="636" r:id="rId14"/>
    <p:sldId id="675" r:id="rId15"/>
    <p:sldId id="676" r:id="rId16"/>
    <p:sldId id="706" r:id="rId17"/>
    <p:sldId id="707" r:id="rId18"/>
    <p:sldId id="677" r:id="rId19"/>
    <p:sldId id="678" r:id="rId20"/>
    <p:sldId id="679" r:id="rId21"/>
    <p:sldId id="680" r:id="rId22"/>
    <p:sldId id="681" r:id="rId23"/>
    <p:sldId id="682" r:id="rId24"/>
    <p:sldId id="683" r:id="rId25"/>
    <p:sldId id="725" r:id="rId26"/>
    <p:sldId id="726" r:id="rId27"/>
    <p:sldId id="708" r:id="rId28"/>
    <p:sldId id="724" r:id="rId29"/>
    <p:sldId id="654" r:id="rId30"/>
    <p:sldId id="655" r:id="rId31"/>
    <p:sldId id="643" r:id="rId32"/>
    <p:sldId id="646" r:id="rId33"/>
    <p:sldId id="623" r:id="rId34"/>
    <p:sldId id="625" r:id="rId35"/>
    <p:sldId id="664" r:id="rId36"/>
    <p:sldId id="665" r:id="rId37"/>
    <p:sldId id="666" r:id="rId38"/>
    <p:sldId id="667" r:id="rId39"/>
    <p:sldId id="668" r:id="rId40"/>
    <p:sldId id="669" r:id="rId41"/>
    <p:sldId id="718" r:id="rId42"/>
    <p:sldId id="719" r:id="rId43"/>
    <p:sldId id="720" r:id="rId44"/>
    <p:sldId id="721" r:id="rId45"/>
    <p:sldId id="722" r:id="rId46"/>
    <p:sldId id="72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1D314E"/>
    <a:srgbClr val="658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27" autoAdjust="0"/>
    <p:restoredTop sz="91557" autoAdjust="0"/>
  </p:normalViewPr>
  <p:slideViewPr>
    <p:cSldViewPr snapToGrid="0" snapToObjects="1">
      <p:cViewPr>
        <p:scale>
          <a:sx n="112" d="100"/>
          <a:sy n="112" d="100"/>
        </p:scale>
        <p:origin x="-1040" y="-88"/>
      </p:cViewPr>
      <p:guideLst>
        <p:guide orient="horz" pos="4319"/>
        <p:guide pos="28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-349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8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3B5F2-D76E-0F4C-B089-7EE0F5FBDD26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632AE-3676-7B4A-911D-C1F46795BC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98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EC1EC-CD22-E74D-8C82-F961085186ED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CDCE3-1D19-3C4B-90FB-30914044A4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433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40C7A-BA74-F64C-ADC8-7EDF6C178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3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1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76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 effective diffusivity calculation using this?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DCE3-1D19-3C4B-90FB-30914044A45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1AAF-5D7B-EA4B-9C74-6EA56AB65AA2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A4799-CA61-AD45-A61B-78E82D3B91D6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9F72C-C4D5-5644-95C6-B7AE8271483D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A4DE-CB24-F64C-982D-9282498CE4BE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BB75-96C9-C14B-95F3-13149BD5D6A6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570D4-47E0-7140-9AAD-F635A6ADB488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D873-B6E5-E04A-8721-3EF9A593DA25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7C73-C95D-0C4D-AE75-D0AD342B7E19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E69E-5FF4-DD44-809D-B7FD1B45D3E5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818D-C9E6-C34B-8ACA-328A145D078B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D2B0-52CE-F74E-9A01-5B279637DDC0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A5CD-DFEF-C54F-821A-C85F20C40A60}" type="datetime1">
              <a:rPr lang="en-US" smtClean="0"/>
              <a:pPr/>
              <a:t>19/01/17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MIT Sack Lunch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E1C7-5284-F44E-8E79-C0F273375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6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17.emf"/><Relationship Id="rId10" Type="http://schemas.openxmlformats.org/officeDocument/2006/relationships/oleObject" Target="../embeddings/oleObject14.bin"/><Relationship Id="rId11" Type="http://schemas.openxmlformats.org/officeDocument/2006/relationships/oleObject" Target="../embeddings/oleObject15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image" Target="../media/image2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oleObject" Target="../embeddings/oleObject19.bin"/><Relationship Id="rId8" Type="http://schemas.openxmlformats.org/officeDocument/2006/relationships/image" Target="../media/image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40.emf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6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7.e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38.emf"/><Relationship Id="rId10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4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49.e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50.e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51.emf"/><Relationship Id="rId10" Type="http://schemas.openxmlformats.org/officeDocument/2006/relationships/image" Target="../media/image52.jpe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54.e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55.emf"/><Relationship Id="rId10" Type="http://schemas.openxmlformats.org/officeDocument/2006/relationships/image" Target="../media/image52.jpe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33.bin"/><Relationship Id="rId5" Type="http://schemas.openxmlformats.org/officeDocument/2006/relationships/image" Target="../media/image56.e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57.emf"/><Relationship Id="rId8" Type="http://schemas.openxmlformats.org/officeDocument/2006/relationships/oleObject" Target="../embeddings/oleObject35.bin"/><Relationship Id="rId9" Type="http://schemas.openxmlformats.org/officeDocument/2006/relationships/image" Target="../media/image58.emf"/><Relationship Id="rId10" Type="http://schemas.openxmlformats.org/officeDocument/2006/relationships/image" Target="../media/image52.jpe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gif"/><Relationship Id="rId3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69.pn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68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1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70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74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oleObject" Target="../embeddings/oleObject38.bin"/><Relationship Id="rId7" Type="http://schemas.openxmlformats.org/officeDocument/2006/relationships/image" Target="../media/image70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jpeg"/><Relationship Id="rId12" Type="http://schemas.microsoft.com/office/2007/relationships/hdphoto" Target="../media/hdphoto1.wdp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81.emf"/><Relationship Id="rId6" Type="http://schemas.openxmlformats.org/officeDocument/2006/relationships/oleObject" Target="../embeddings/oleObject40.bin"/><Relationship Id="rId7" Type="http://schemas.openxmlformats.org/officeDocument/2006/relationships/image" Target="../media/image82.emf"/><Relationship Id="rId8" Type="http://schemas.openxmlformats.org/officeDocument/2006/relationships/oleObject" Target="../embeddings/oleObject41.bin"/><Relationship Id="rId9" Type="http://schemas.openxmlformats.org/officeDocument/2006/relationships/image" Target="../media/image83.emf"/><Relationship Id="rId10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42.bin"/><Relationship Id="rId5" Type="http://schemas.openxmlformats.org/officeDocument/2006/relationships/image" Target="../media/image18.emf"/><Relationship Id="rId6" Type="http://schemas.openxmlformats.org/officeDocument/2006/relationships/image" Target="../media/image86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43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44.bin"/><Relationship Id="rId7" Type="http://schemas.openxmlformats.org/officeDocument/2006/relationships/image" Target="../media/image87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45.bin"/><Relationship Id="rId5" Type="http://schemas.openxmlformats.org/officeDocument/2006/relationships/image" Target="../media/image88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46.bin"/><Relationship Id="rId5" Type="http://schemas.openxmlformats.org/officeDocument/2006/relationships/image" Target="../media/image88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13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1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133" y="169491"/>
            <a:ext cx="7997451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Stochastic modeling and data assimilation for satellite observations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220" y="1639516"/>
            <a:ext cx="8136031" cy="151181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Shane Keating </a:t>
            </a:r>
            <a:r>
              <a:rPr lang="en-US" sz="2400" dirty="0" smtClean="0">
                <a:solidFill>
                  <a:srgbClr val="1F497D"/>
                </a:solidFill>
              </a:rPr>
              <a:t> University of New South Wales, Sydney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99" y="6097414"/>
            <a:ext cx="899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Workshop on Transport in Unsteady Flows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Banff International Research Station, 20 January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6667" b="6665"/>
          <a:stretch/>
        </p:blipFill>
        <p:spPr>
          <a:xfrm>
            <a:off x="1259048" y="2257870"/>
            <a:ext cx="6770174" cy="37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angle 249"/>
          <p:cNvSpPr/>
          <p:nvPr/>
        </p:nvSpPr>
        <p:spPr>
          <a:xfrm>
            <a:off x="213782" y="5135346"/>
            <a:ext cx="8694514" cy="1443254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Aliasing of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691797" y="1543406"/>
            <a:ext cx="3302000" cy="3276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/>
          <p:cNvCxnSpPr/>
          <p:nvPr/>
        </p:nvCxnSpPr>
        <p:spPr>
          <a:xfrm>
            <a:off x="2342797" y="1230252"/>
            <a:ext cx="0" cy="3905094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258000" y="3181706"/>
            <a:ext cx="4085841" cy="0"/>
          </a:xfrm>
          <a:prstGeom prst="line">
            <a:avLst/>
          </a:prstGeom>
          <a:ln>
            <a:solidFill>
              <a:srgbClr val="000000"/>
            </a:solidFill>
            <a:prstDash val="solid"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>
            <a:off x="100893" y="1069092"/>
            <a:ext cx="1997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N x N resolved modes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5997222" y="2445106"/>
            <a:ext cx="1597378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6756400" y="1230252"/>
            <a:ext cx="50800" cy="3917794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722403" y="3194406"/>
            <a:ext cx="4085841" cy="0"/>
          </a:xfrm>
          <a:prstGeom prst="line">
            <a:avLst/>
          </a:prstGeom>
          <a:ln>
            <a:solidFill>
              <a:srgbClr val="000000"/>
            </a:solidFill>
            <a:prstDash val="solid"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6313311" y="1938517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7874001" y="1965328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7902223" y="3541539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6308333" y="3537648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580381"/>
              </p:ext>
            </p:extLst>
          </p:nvPr>
        </p:nvGraphicFramePr>
        <p:xfrm>
          <a:off x="4647698" y="5368679"/>
          <a:ext cx="3994150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996" name="Equation" r:id="rId4" imgW="2133600" imgH="520700" progId="Equation.3">
                  <p:embed/>
                </p:oleObj>
              </mc:Choice>
              <mc:Fallback>
                <p:oleObj name="Equation" r:id="rId4" imgW="21336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698" y="5368679"/>
                        <a:ext cx="3994150" cy="966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" name="TextBox 247"/>
          <p:cNvSpPr txBox="1"/>
          <p:nvPr/>
        </p:nvSpPr>
        <p:spPr>
          <a:xfrm>
            <a:off x="288806" y="5423201"/>
            <a:ext cx="4427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Coarse-grid modes are superposition of fine-grid modes in </a:t>
            </a:r>
            <a:r>
              <a:rPr lang="en-US" sz="2000" b="1" dirty="0" smtClean="0"/>
              <a:t>same aliasing set.</a:t>
            </a:r>
            <a:endParaRPr lang="en-US" sz="2000" i="1" dirty="0" smtClean="0"/>
          </a:p>
          <a:p>
            <a:endParaRPr lang="en-US" sz="2000" i="1" dirty="0"/>
          </a:p>
          <a:p>
            <a:endParaRPr lang="en-US" sz="2000" i="1" dirty="0" smtClean="0"/>
          </a:p>
          <a:p>
            <a:endParaRPr lang="en-US" sz="2000" i="1" dirty="0"/>
          </a:p>
          <a:p>
            <a:endParaRPr lang="en-US" sz="2000" i="1" dirty="0" smtClean="0"/>
          </a:p>
        </p:txBody>
      </p:sp>
      <p:graphicFrame>
        <p:nvGraphicFramePr>
          <p:cNvPr id="25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048725"/>
              </p:ext>
            </p:extLst>
          </p:nvPr>
        </p:nvGraphicFramePr>
        <p:xfrm>
          <a:off x="2264657" y="901700"/>
          <a:ext cx="166687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997" name="Equation" r:id="rId6" imgW="88900" imgH="177800" progId="Equation.3">
                  <p:embed/>
                </p:oleObj>
              </mc:Choice>
              <mc:Fallback>
                <p:oleObj name="Equation" r:id="rId6" imgW="88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4657" y="901700"/>
                        <a:ext cx="166687" cy="330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874097"/>
              </p:ext>
            </p:extLst>
          </p:nvPr>
        </p:nvGraphicFramePr>
        <p:xfrm>
          <a:off x="4327789" y="3016606"/>
          <a:ext cx="2381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998" name="Equation" r:id="rId8" imgW="127000" imgH="177800" progId="Equation.3">
                  <p:embed/>
                </p:oleObj>
              </mc:Choice>
              <mc:Fallback>
                <p:oleObj name="Equation" r:id="rId8" imgW="127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789" y="3016606"/>
                        <a:ext cx="238125" cy="330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155868"/>
              </p:ext>
            </p:extLst>
          </p:nvPr>
        </p:nvGraphicFramePr>
        <p:xfrm>
          <a:off x="8788047" y="3003906"/>
          <a:ext cx="2381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999" name="Equation" r:id="rId10" imgW="127000" imgH="177800" progId="Equation.3">
                  <p:embed/>
                </p:oleObj>
              </mc:Choice>
              <mc:Fallback>
                <p:oleObj name="Equation" r:id="rId10" imgW="127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8047" y="3003906"/>
                        <a:ext cx="238125" cy="330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867614"/>
              </p:ext>
            </p:extLst>
          </p:nvPr>
        </p:nvGraphicFramePr>
        <p:xfrm>
          <a:off x="6673056" y="904285"/>
          <a:ext cx="166687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000" name="Equation" r:id="rId11" imgW="88900" imgH="177800" progId="Equation.3">
                  <p:embed/>
                </p:oleObj>
              </mc:Choice>
              <mc:Fallback>
                <p:oleObj name="Equation" r:id="rId11" imgW="88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3056" y="904285"/>
                        <a:ext cx="166687" cy="330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" name="TextBox 261"/>
          <p:cNvSpPr txBox="1"/>
          <p:nvPr/>
        </p:nvSpPr>
        <p:spPr>
          <a:xfrm>
            <a:off x="4443093" y="1069092"/>
            <a:ext cx="2083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M x M resolved modes</a:t>
            </a:r>
          </a:p>
        </p:txBody>
      </p:sp>
      <p:sp>
        <p:nvSpPr>
          <p:cNvPr id="288" name="Oval 287"/>
          <p:cNvSpPr/>
          <p:nvPr/>
        </p:nvSpPr>
        <p:spPr>
          <a:xfrm>
            <a:off x="1415697" y="2330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/>
          <p:cNvSpPr/>
          <p:nvPr/>
        </p:nvSpPr>
        <p:spPr>
          <a:xfrm>
            <a:off x="2291997" y="2343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/>
        </p:nvSpPr>
        <p:spPr>
          <a:xfrm>
            <a:off x="3117497" y="2330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14283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/>
          <p:cNvSpPr/>
          <p:nvPr/>
        </p:nvSpPr>
        <p:spPr>
          <a:xfrm>
            <a:off x="2291997" y="3118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/>
          <p:cNvSpPr/>
          <p:nvPr/>
        </p:nvSpPr>
        <p:spPr>
          <a:xfrm>
            <a:off x="31174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1402997" y="39691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23046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3117497" y="3943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10092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1415697" y="1911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1834797" y="1911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22919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2685697" y="1911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/>
          <p:cNvSpPr/>
          <p:nvPr/>
        </p:nvSpPr>
        <p:spPr>
          <a:xfrm>
            <a:off x="31301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35365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Oval 303"/>
          <p:cNvSpPr/>
          <p:nvPr/>
        </p:nvSpPr>
        <p:spPr>
          <a:xfrm>
            <a:off x="1009297" y="2330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/>
          <p:cNvSpPr/>
          <p:nvPr/>
        </p:nvSpPr>
        <p:spPr>
          <a:xfrm>
            <a:off x="1834797" y="23181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2685697" y="2356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Oval 306"/>
          <p:cNvSpPr/>
          <p:nvPr/>
        </p:nvSpPr>
        <p:spPr>
          <a:xfrm>
            <a:off x="3536597" y="2305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10092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1415697" y="2737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18347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22919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26856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31301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/>
          <p:cNvSpPr/>
          <p:nvPr/>
        </p:nvSpPr>
        <p:spPr>
          <a:xfrm>
            <a:off x="35365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1009297" y="3118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18474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2685697" y="3122439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Oval 317"/>
          <p:cNvSpPr/>
          <p:nvPr/>
        </p:nvSpPr>
        <p:spPr>
          <a:xfrm>
            <a:off x="35365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Oval 318"/>
          <p:cNvSpPr/>
          <p:nvPr/>
        </p:nvSpPr>
        <p:spPr>
          <a:xfrm>
            <a:off x="10092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/>
          <p:cNvSpPr/>
          <p:nvPr/>
        </p:nvSpPr>
        <p:spPr>
          <a:xfrm>
            <a:off x="14156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/>
          <p:cNvSpPr/>
          <p:nvPr/>
        </p:nvSpPr>
        <p:spPr>
          <a:xfrm>
            <a:off x="18347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Oval 321"/>
          <p:cNvSpPr/>
          <p:nvPr/>
        </p:nvSpPr>
        <p:spPr>
          <a:xfrm>
            <a:off x="2306108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/>
          <p:cNvSpPr/>
          <p:nvPr/>
        </p:nvSpPr>
        <p:spPr>
          <a:xfrm>
            <a:off x="26856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31301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/>
          <p:cNvSpPr/>
          <p:nvPr/>
        </p:nvSpPr>
        <p:spPr>
          <a:xfrm>
            <a:off x="35365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/>
          <p:cNvSpPr/>
          <p:nvPr/>
        </p:nvSpPr>
        <p:spPr>
          <a:xfrm>
            <a:off x="1009297" y="3943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/>
          <p:cNvSpPr/>
          <p:nvPr/>
        </p:nvSpPr>
        <p:spPr>
          <a:xfrm>
            <a:off x="18474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/>
          <p:cNvSpPr/>
          <p:nvPr/>
        </p:nvSpPr>
        <p:spPr>
          <a:xfrm>
            <a:off x="26729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/>
          <p:cNvSpPr/>
          <p:nvPr/>
        </p:nvSpPr>
        <p:spPr>
          <a:xfrm>
            <a:off x="35238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10092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14156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val 331"/>
          <p:cNvSpPr/>
          <p:nvPr/>
        </p:nvSpPr>
        <p:spPr>
          <a:xfrm>
            <a:off x="18347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Oval 332"/>
          <p:cNvSpPr/>
          <p:nvPr/>
        </p:nvSpPr>
        <p:spPr>
          <a:xfrm>
            <a:off x="2306108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Oval 333"/>
          <p:cNvSpPr/>
          <p:nvPr/>
        </p:nvSpPr>
        <p:spPr>
          <a:xfrm>
            <a:off x="26856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/>
          <p:cNvSpPr/>
          <p:nvPr/>
        </p:nvSpPr>
        <p:spPr>
          <a:xfrm>
            <a:off x="31301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35365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6319623" y="3139719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6316802" y="2741790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Oval 338"/>
          <p:cNvSpPr/>
          <p:nvPr/>
        </p:nvSpPr>
        <p:spPr>
          <a:xfrm>
            <a:off x="6737311" y="2738969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Oval 339"/>
          <p:cNvSpPr/>
          <p:nvPr/>
        </p:nvSpPr>
        <p:spPr>
          <a:xfrm>
            <a:off x="7143709" y="2736148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val 340"/>
          <p:cNvSpPr/>
          <p:nvPr/>
        </p:nvSpPr>
        <p:spPr>
          <a:xfrm>
            <a:off x="7140888" y="3128435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6742959" y="3139725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6740138" y="3532012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/>
          <p:cNvSpPr/>
          <p:nvPr/>
        </p:nvSpPr>
        <p:spPr>
          <a:xfrm>
            <a:off x="7160647" y="3543302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Connector 180"/>
          <p:cNvCxnSpPr/>
          <p:nvPr/>
        </p:nvCxnSpPr>
        <p:spPr>
          <a:xfrm flipH="1">
            <a:off x="6484017" y="2102556"/>
            <a:ext cx="1341416" cy="1392759"/>
          </a:xfrm>
          <a:prstGeom prst="line">
            <a:avLst/>
          </a:prstGeom>
          <a:ln>
            <a:solidFill>
              <a:srgbClr val="FF0000"/>
            </a:solidFill>
            <a:prstDash val="solid"/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6359878" y="2102556"/>
            <a:ext cx="0" cy="1392759"/>
          </a:xfrm>
          <a:prstGeom prst="line">
            <a:avLst/>
          </a:prstGeom>
          <a:ln>
            <a:solidFill>
              <a:srgbClr val="FF0000"/>
            </a:solidFill>
            <a:prstDash val="solid"/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6469906" y="3589853"/>
            <a:ext cx="1341415" cy="0"/>
          </a:xfrm>
          <a:prstGeom prst="line">
            <a:avLst/>
          </a:prstGeom>
          <a:ln>
            <a:solidFill>
              <a:srgbClr val="FF0000"/>
            </a:solidFill>
            <a:prstDash val="solid"/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8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13782" y="4402667"/>
            <a:ext cx="8748540" cy="221544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3782" y="990600"/>
            <a:ext cx="4106862" cy="209596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3588" y="990600"/>
            <a:ext cx="4388734" cy="209596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Filtering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782" y="995223"/>
            <a:ext cx="41068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Observation: </a:t>
            </a:r>
            <a:r>
              <a:rPr lang="en-US" sz="2400" dirty="0" smtClean="0"/>
              <a:t>Low-resolution observations with aliased information about small scales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713731"/>
              </p:ext>
            </p:extLst>
          </p:nvPr>
        </p:nvGraphicFramePr>
        <p:xfrm>
          <a:off x="807155" y="2267454"/>
          <a:ext cx="2875844" cy="762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36" name="Equation" r:id="rId4" imgW="1422400" imgH="381000" progId="Equation.3">
                  <p:embed/>
                </p:oleObj>
              </mc:Choice>
              <mc:Fallback>
                <p:oleObj name="Equation" r:id="rId4" imgW="1422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155" y="2267454"/>
                        <a:ext cx="2875844" cy="7626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657726" y="990600"/>
            <a:ext cx="44862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Forecast: </a:t>
            </a:r>
            <a:r>
              <a:rPr lang="en-US" sz="2400" dirty="0" smtClean="0"/>
              <a:t>Quasi-linear stochastic model using parameters from available high-resolution </a:t>
            </a:r>
            <a:r>
              <a:rPr lang="en-US" sz="2400" dirty="0" err="1" smtClean="0"/>
              <a:t>obs</a:t>
            </a:r>
            <a:endParaRPr lang="en-US" sz="2400" dirty="0"/>
          </a:p>
        </p:txBody>
      </p:sp>
      <p:graphicFrame>
        <p:nvGraphicFramePr>
          <p:cNvPr id="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467979"/>
              </p:ext>
            </p:extLst>
          </p:nvPr>
        </p:nvGraphicFramePr>
        <p:xfrm>
          <a:off x="5054600" y="2323898"/>
          <a:ext cx="35480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37" name="Equation" r:id="rId6" imgW="1701800" imgH="266700" progId="Equation.3">
                  <p:embed/>
                </p:oleObj>
              </mc:Choice>
              <mc:Fallback>
                <p:oleObj name="Equation" r:id="rId6" imgW="1701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600" y="2323898"/>
                        <a:ext cx="35480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superre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77" y="4548431"/>
            <a:ext cx="2153148" cy="20795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8157" y="4637017"/>
            <a:ext cx="1066800" cy="673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7925" y="4610489"/>
            <a:ext cx="1079500" cy="673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8157" y="5773959"/>
            <a:ext cx="1092200" cy="698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7925" y="5773958"/>
            <a:ext cx="1066800" cy="6731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4514" y="4743886"/>
            <a:ext cx="3398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Analysis: </a:t>
            </a:r>
            <a:r>
              <a:rPr lang="en-US" sz="2400" dirty="0" smtClean="0"/>
              <a:t>Super-resolved SST image with resolution given by high-resolution forecast model</a:t>
            </a:r>
            <a:endParaRPr lang="en-US" sz="2400" dirty="0"/>
          </a:p>
        </p:txBody>
      </p:sp>
      <p:sp>
        <p:nvSpPr>
          <p:cNvPr id="28" name="Bent Arrow 27"/>
          <p:cNvSpPr/>
          <p:nvPr/>
        </p:nvSpPr>
        <p:spPr>
          <a:xfrm rot="10800000">
            <a:off x="6099743" y="3069946"/>
            <a:ext cx="822960" cy="822960"/>
          </a:xfrm>
          <a:prstGeom prst="bentArrow">
            <a:avLst>
              <a:gd name="adj1" fmla="val 23872"/>
              <a:gd name="adj2" fmla="val 25000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Bent Arrow 28"/>
          <p:cNvSpPr/>
          <p:nvPr/>
        </p:nvSpPr>
        <p:spPr>
          <a:xfrm flipV="1">
            <a:off x="2217666" y="3069946"/>
            <a:ext cx="806600" cy="791459"/>
          </a:xfrm>
          <a:prstGeom prst="bentArrow">
            <a:avLst>
              <a:gd name="adj1" fmla="val 23872"/>
              <a:gd name="adj2" fmla="val 25000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166095" y="3329516"/>
            <a:ext cx="2814986" cy="6255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Kalman Filter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340755" y="4045472"/>
            <a:ext cx="465666" cy="4465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onalvel.pdf"/>
          <p:cNvPicPr>
            <a:picLocks noChangeAspect="1"/>
          </p:cNvPicPr>
          <p:nvPr/>
        </p:nvPicPr>
        <p:blipFill>
          <a:blip r:embed="rId2"/>
          <a:srcRect l="5318" t="8471" r="9511" b="11647"/>
          <a:stretch>
            <a:fillRect/>
          </a:stretch>
        </p:blipFill>
        <p:spPr>
          <a:xfrm>
            <a:off x="718404" y="190186"/>
            <a:ext cx="7721176" cy="4014926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6258278" y="3386667"/>
            <a:ext cx="437444" cy="479778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7003345" y="1126067"/>
            <a:ext cx="437444" cy="479778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740856" y="1645356"/>
            <a:ext cx="437444" cy="479778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13213" y="4130167"/>
            <a:ext cx="122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Zonal velocity</a:t>
            </a:r>
            <a:endParaRPr lang="en-US" sz="1400" i="1" dirty="0"/>
          </a:p>
        </p:txBody>
      </p:sp>
      <p:sp>
        <p:nvSpPr>
          <p:cNvPr id="12" name="Rectangle 11"/>
          <p:cNvSpPr/>
          <p:nvPr/>
        </p:nvSpPr>
        <p:spPr>
          <a:xfrm>
            <a:off x="213781" y="4495800"/>
            <a:ext cx="8686799" cy="22098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234853" y="4495800"/>
            <a:ext cx="8636000" cy="481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Quasigeostrophic model </a:t>
            </a:r>
            <a:r>
              <a:rPr lang="en-US" sz="2400" dirty="0" smtClean="0">
                <a:solidFill>
                  <a:prstClr val="black"/>
                </a:solidFill>
              </a:rPr>
              <a:t>driven by Forget (2010) hydrography.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Assume that </a:t>
            </a:r>
            <a:r>
              <a:rPr lang="en-US" sz="2400" b="1" dirty="0" smtClean="0">
                <a:solidFill>
                  <a:prstClr val="black"/>
                </a:solidFill>
              </a:rPr>
              <a:t>surface density anomalies </a:t>
            </a:r>
            <a:r>
              <a:rPr lang="en-US" sz="2400" dirty="0" smtClean="0">
                <a:solidFill>
                  <a:prstClr val="black"/>
                </a:solidFill>
              </a:rPr>
              <a:t>are dominated by SST.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Synthetic daily temperature observations over a 90-day period with both </a:t>
            </a:r>
            <a:r>
              <a:rPr lang="en-US" sz="2400" b="1" dirty="0" smtClean="0">
                <a:solidFill>
                  <a:prstClr val="black"/>
                </a:solidFill>
              </a:rPr>
              <a:t>microwave (40 km) and infrared (5 km) resolutions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Infrared observations used to learn </a:t>
            </a:r>
            <a:r>
              <a:rPr lang="en-US" sz="2400" b="1" dirty="0" smtClean="0">
                <a:solidFill>
                  <a:prstClr val="black"/>
                </a:solidFill>
              </a:rPr>
              <a:t>stochastic parameters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610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 txBox="1">
            <a:spLocks/>
          </p:cNvSpPr>
          <p:nvPr/>
        </p:nvSpPr>
        <p:spPr>
          <a:xfrm>
            <a:off x="234853" y="914400"/>
            <a:ext cx="8636000" cy="655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b="1" dirty="0" smtClean="0"/>
          </a:p>
          <a:p>
            <a:pPr marL="800100" lvl="1" indent="-342900">
              <a:spcBef>
                <a:spcPct val="20000"/>
              </a:spcBef>
              <a:defRPr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135111"/>
              </p:ext>
            </p:extLst>
          </p:nvPr>
        </p:nvGraphicFramePr>
        <p:xfrm>
          <a:off x="1441734" y="6019800"/>
          <a:ext cx="5920325" cy="533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147" name="Equation" r:id="rId4" imgW="2794000" imgH="254000" progId="Equation.3">
                  <p:embed/>
                </p:oleObj>
              </mc:Choice>
              <mc:Fallback>
                <p:oleObj name="Equation" r:id="rId4" imgW="279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734" y="6019800"/>
                        <a:ext cx="5920325" cy="5336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7652" y="1252926"/>
            <a:ext cx="438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SST snapshots: Subtropical Pacific</a:t>
            </a:r>
            <a:endParaRPr lang="en-US" sz="2400" dirty="0"/>
          </a:p>
        </p:txBody>
      </p:sp>
      <p:pic>
        <p:nvPicPr>
          <p:cNvPr id="2" name="Picture 1" descr="sst_snap_eq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7475"/>
            <a:ext cx="9144000" cy="4352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Super-resolved SST</a:t>
            </a:r>
          </a:p>
        </p:txBody>
      </p:sp>
    </p:spTree>
    <p:extLst>
      <p:ext uri="{BB962C8B-B14F-4D97-AF65-F5344CB8AC3E}">
        <p14:creationId xmlns:p14="http://schemas.microsoft.com/office/powerpoint/2010/main" val="35695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3781" y="4718456"/>
            <a:ext cx="8686799" cy="178394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234853" y="914400"/>
            <a:ext cx="8636000" cy="655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b="1" dirty="0" smtClean="0"/>
          </a:p>
          <a:p>
            <a:pPr marL="800100" lvl="1" indent="-342900">
              <a:spcBef>
                <a:spcPct val="20000"/>
              </a:spcBef>
              <a:defRPr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234853" y="4794656"/>
            <a:ext cx="8636000" cy="481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Effect of aliasing </a:t>
            </a:r>
            <a:r>
              <a:rPr lang="en-US" sz="2400" dirty="0" smtClean="0">
                <a:solidFill>
                  <a:prstClr val="black"/>
                </a:solidFill>
              </a:rPr>
              <a:t>can be seen in spurious variance in observations near the limit of resolution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Super-resolved estimate correctly </a:t>
            </a:r>
            <a:r>
              <a:rPr lang="en-US" sz="2400" b="1" dirty="0" smtClean="0">
                <a:solidFill>
                  <a:prstClr val="black"/>
                </a:solidFill>
              </a:rPr>
              <a:t>redistributes variance </a:t>
            </a:r>
            <a:r>
              <a:rPr lang="en-US" sz="2400" dirty="0" smtClean="0">
                <a:solidFill>
                  <a:prstClr val="black"/>
                </a:solidFill>
              </a:rPr>
              <a:t>to small scales</a:t>
            </a:r>
            <a:endParaRPr lang="en-US" dirty="0" smtClean="0">
              <a:solidFill>
                <a:srgbClr val="165160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48" y="1368008"/>
            <a:ext cx="2656391" cy="2663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013" y="1458730"/>
            <a:ext cx="2661899" cy="2601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687" y="1458730"/>
            <a:ext cx="2669592" cy="2601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287" y="1224739"/>
            <a:ext cx="23756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Antarctic Circumpolar Current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488" y="1214119"/>
            <a:ext cx="10528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Gulf Stream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1589" y="1225461"/>
            <a:ext cx="14414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Equatorial Pacific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1133" y="4086581"/>
            <a:ext cx="22809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Isotropic wavenumber (km</a:t>
            </a:r>
            <a:r>
              <a:rPr lang="en-US" sz="1400" baseline="30000" dirty="0" smtClean="0">
                <a:solidFill>
                  <a:schemeClr val="accent1">
                    <a:lumMod val="50000"/>
                  </a:schemeClr>
                </a:solidFill>
              </a:rPr>
              <a:t>-1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853" y="371005"/>
            <a:ext cx="4290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 variance spectrum:</a:t>
            </a:r>
            <a:endParaRPr lang="en-US" sz="2400" dirty="0"/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962370"/>
              </p:ext>
            </p:extLst>
          </p:nvPr>
        </p:nvGraphicFramePr>
        <p:xfrm>
          <a:off x="4522721" y="335399"/>
          <a:ext cx="920306" cy="551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7" imgW="546100" imgH="330200" progId="Equation.3">
                  <p:embed/>
                </p:oleObj>
              </mc:Choice>
              <mc:Fallback>
                <p:oleObj name="Equation" r:id="rId7" imgW="5461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21" y="335399"/>
                        <a:ext cx="920306" cy="5511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83785" y="1153018"/>
            <a:ext cx="17107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Subtropical Pacific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4087" y="1160269"/>
            <a:ext cx="11768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Gulf Stream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387" y="1147569"/>
            <a:ext cx="27755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Antarctic Circumpolar Current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787" y="1430658"/>
            <a:ext cx="2763699" cy="26559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514" y="1450653"/>
            <a:ext cx="2597668" cy="2568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48" y="1368008"/>
            <a:ext cx="2591558" cy="26507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781" y="4718456"/>
            <a:ext cx="8686799" cy="178394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234853" y="914400"/>
            <a:ext cx="8636000" cy="655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b="1" dirty="0" smtClean="0"/>
          </a:p>
          <a:p>
            <a:pPr marL="800100" lvl="1" indent="-342900">
              <a:spcBef>
                <a:spcPct val="20000"/>
              </a:spcBef>
              <a:defRPr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234853" y="4794656"/>
            <a:ext cx="8636000" cy="481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Effect of aliasing </a:t>
            </a:r>
            <a:r>
              <a:rPr lang="en-US" sz="2400" dirty="0" smtClean="0">
                <a:solidFill>
                  <a:prstClr val="black"/>
                </a:solidFill>
              </a:rPr>
              <a:t>can be seen in spurious variance in observations near the limit of resolution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Super-resolved estimate correctly </a:t>
            </a:r>
            <a:r>
              <a:rPr lang="en-US" sz="2400" b="1" dirty="0" smtClean="0">
                <a:solidFill>
                  <a:prstClr val="black"/>
                </a:solidFill>
              </a:rPr>
              <a:t>redistributes variance </a:t>
            </a:r>
            <a:r>
              <a:rPr lang="en-US" sz="2400" dirty="0" smtClean="0">
                <a:solidFill>
                  <a:prstClr val="black"/>
                </a:solidFill>
              </a:rPr>
              <a:t>to small scales</a:t>
            </a:r>
            <a:endParaRPr lang="en-US" dirty="0" smtClean="0">
              <a:solidFill>
                <a:srgbClr val="165160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44287" y="1224739"/>
            <a:ext cx="23756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Antarctic Circumpolar Current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488" y="1214119"/>
            <a:ext cx="10528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Gulf Stream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1589" y="1225461"/>
            <a:ext cx="14414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Equatorial Pacific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1133" y="4086581"/>
            <a:ext cx="22809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Isotropic wavenumber (km</a:t>
            </a:r>
            <a:r>
              <a:rPr lang="en-US" sz="1400" baseline="30000" dirty="0" smtClean="0">
                <a:solidFill>
                  <a:schemeClr val="accent1">
                    <a:lumMod val="50000"/>
                  </a:schemeClr>
                </a:solidFill>
              </a:rPr>
              <a:t>-1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3785" y="1153018"/>
            <a:ext cx="17107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Subtropical Pacific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4087" y="1160269"/>
            <a:ext cx="11768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Gulf Stream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387" y="1147569"/>
            <a:ext cx="27755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Antarctic Circumpolar Current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853" y="302965"/>
            <a:ext cx="1545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RMS error:</a:t>
            </a:r>
            <a:endParaRPr lang="en-US" sz="2400" dirty="0"/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846225"/>
              </p:ext>
            </p:extLst>
          </p:nvPr>
        </p:nvGraphicFramePr>
        <p:xfrm>
          <a:off x="1902919" y="169563"/>
          <a:ext cx="3381352" cy="68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641" name="Equation" r:id="rId7" imgW="2120900" imgH="431800" progId="Equation.3">
                  <p:embed/>
                </p:oleObj>
              </mc:Choice>
              <mc:Fallback>
                <p:oleObj name="Equation" r:id="rId7" imgW="2120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2919" y="169563"/>
                        <a:ext cx="3381352" cy="6816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08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Effective </a:t>
            </a:r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diffusion across tracer contours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9700" y="1114425"/>
            <a:ext cx="8839200" cy="24384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Content Placeholder 12"/>
          <p:cNvSpPr txBox="1">
            <a:spLocks/>
          </p:cNvSpPr>
          <p:nvPr/>
        </p:nvSpPr>
        <p:spPr>
          <a:xfrm>
            <a:off x="139700" y="1114425"/>
            <a:ext cx="5898212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Tracer coordinates : area enclosed by </a:t>
            </a:r>
            <a:r>
              <a:rPr lang="en-US" sz="2400" i="1" dirty="0" smtClean="0">
                <a:solidFill>
                  <a:prstClr val="black"/>
                </a:solidFill>
              </a:rPr>
              <a:t>C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36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i="1" dirty="0" err="1" smtClean="0">
                <a:solidFill>
                  <a:prstClr val="black"/>
                </a:solidFill>
              </a:rPr>
              <a:t>K</a:t>
            </a:r>
            <a:r>
              <a:rPr lang="en-US" sz="2400" i="1" baseline="-25000" dirty="0" err="1" smtClean="0">
                <a:solidFill>
                  <a:prstClr val="black"/>
                </a:solidFill>
              </a:rPr>
              <a:t>eff</a:t>
            </a:r>
            <a:r>
              <a:rPr lang="en-US" sz="2400" dirty="0" smtClean="0">
                <a:solidFill>
                  <a:prstClr val="black"/>
                </a:solidFill>
              </a:rPr>
              <a:t> is an </a:t>
            </a:r>
            <a:r>
              <a:rPr lang="en-US" sz="2400" b="1" dirty="0" smtClean="0">
                <a:solidFill>
                  <a:prstClr val="black"/>
                </a:solidFill>
              </a:rPr>
              <a:t>effective </a:t>
            </a:r>
            <a:r>
              <a:rPr lang="en-US" sz="2400" b="1" dirty="0" smtClean="0">
                <a:solidFill>
                  <a:prstClr val="black"/>
                </a:solidFill>
              </a:rPr>
              <a:t>diffusivity </a:t>
            </a:r>
            <a:r>
              <a:rPr lang="en-US" sz="2400" dirty="0" smtClean="0">
                <a:solidFill>
                  <a:prstClr val="black"/>
                </a:solidFill>
              </a:rPr>
              <a:t>across tracer contours </a:t>
            </a:r>
            <a:r>
              <a:rPr lang="en-US" sz="2000" dirty="0" smtClean="0">
                <a:solidFill>
                  <a:prstClr val="black"/>
                </a:solidFill>
              </a:rPr>
              <a:t>(</a:t>
            </a:r>
            <a:r>
              <a:rPr lang="en-US" sz="2000" i="1" dirty="0" smtClean="0">
                <a:solidFill>
                  <a:prstClr val="black"/>
                </a:solidFill>
              </a:rPr>
              <a:t>Nakamura J. Atm. Sci. 1996, </a:t>
            </a:r>
            <a:br>
              <a:rPr lang="en-US" sz="2000" i="1" dirty="0" smtClean="0">
                <a:solidFill>
                  <a:prstClr val="black"/>
                </a:solidFill>
              </a:rPr>
            </a:br>
            <a:r>
              <a:rPr lang="en-US" sz="2000" i="1" dirty="0" err="1" smtClean="0">
                <a:solidFill>
                  <a:prstClr val="black"/>
                </a:solidFill>
              </a:rPr>
              <a:t>Shuckburgh</a:t>
            </a:r>
            <a:r>
              <a:rPr lang="en-US" sz="2000" i="1" dirty="0" smtClean="0">
                <a:solidFill>
                  <a:prstClr val="black"/>
                </a:solidFill>
              </a:rPr>
              <a:t> and Haynes Phys. Fluids 2003)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 smtClean="0"/>
              <a:t>	</a:t>
            </a:r>
            <a:endParaRPr kumimoji="0" lang="en-US" sz="24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</a:t>
            </a: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455681"/>
              </p:ext>
            </p:extLst>
          </p:nvPr>
        </p:nvGraphicFramePr>
        <p:xfrm>
          <a:off x="1573213" y="1571625"/>
          <a:ext cx="2986087" cy="684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178" name="Equation" r:id="rId4" imgW="1104900" imgH="254000" progId="Equation.3">
                  <p:embed/>
                </p:oleObj>
              </mc:Choice>
              <mc:Fallback>
                <p:oleObj name="Equation" r:id="rId4" imgW="1104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213" y="1571625"/>
                        <a:ext cx="2986087" cy="6841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reeform 29"/>
          <p:cNvSpPr/>
          <p:nvPr/>
        </p:nvSpPr>
        <p:spPr>
          <a:xfrm>
            <a:off x="5902141" y="1266825"/>
            <a:ext cx="2754313" cy="1843088"/>
          </a:xfrm>
          <a:custGeom>
            <a:avLst/>
            <a:gdLst>
              <a:gd name="connsiteX0" fmla="*/ 1524000 w 1798586"/>
              <a:gd name="connsiteY0" fmla="*/ 183444 h 1312333"/>
              <a:gd name="connsiteX1" fmla="*/ 1453444 w 1798586"/>
              <a:gd name="connsiteY1" fmla="*/ 127000 h 1312333"/>
              <a:gd name="connsiteX2" fmla="*/ 1340555 w 1798586"/>
              <a:gd name="connsiteY2" fmla="*/ 70555 h 1312333"/>
              <a:gd name="connsiteX3" fmla="*/ 1298222 w 1798586"/>
              <a:gd name="connsiteY3" fmla="*/ 42333 h 1312333"/>
              <a:gd name="connsiteX4" fmla="*/ 1128889 w 1798586"/>
              <a:gd name="connsiteY4" fmla="*/ 0 h 1312333"/>
              <a:gd name="connsiteX5" fmla="*/ 635000 w 1798586"/>
              <a:gd name="connsiteY5" fmla="*/ 42333 h 1312333"/>
              <a:gd name="connsiteX6" fmla="*/ 522111 w 1798586"/>
              <a:gd name="connsiteY6" fmla="*/ 70555 h 1312333"/>
              <a:gd name="connsiteX7" fmla="*/ 451555 w 1798586"/>
              <a:gd name="connsiteY7" fmla="*/ 84666 h 1312333"/>
              <a:gd name="connsiteX8" fmla="*/ 395111 w 1798586"/>
              <a:gd name="connsiteY8" fmla="*/ 112889 h 1312333"/>
              <a:gd name="connsiteX9" fmla="*/ 352777 w 1798586"/>
              <a:gd name="connsiteY9" fmla="*/ 155222 h 1312333"/>
              <a:gd name="connsiteX10" fmla="*/ 310444 w 1798586"/>
              <a:gd name="connsiteY10" fmla="*/ 183444 h 1312333"/>
              <a:gd name="connsiteX11" fmla="*/ 282222 w 1798586"/>
              <a:gd name="connsiteY11" fmla="*/ 225778 h 1312333"/>
              <a:gd name="connsiteX12" fmla="*/ 239889 w 1798586"/>
              <a:gd name="connsiteY12" fmla="*/ 282222 h 1312333"/>
              <a:gd name="connsiteX13" fmla="*/ 197555 w 1798586"/>
              <a:gd name="connsiteY13" fmla="*/ 352778 h 1312333"/>
              <a:gd name="connsiteX14" fmla="*/ 84666 w 1798586"/>
              <a:gd name="connsiteY14" fmla="*/ 451555 h 1312333"/>
              <a:gd name="connsiteX15" fmla="*/ 56444 w 1798586"/>
              <a:gd name="connsiteY15" fmla="*/ 508000 h 1312333"/>
              <a:gd name="connsiteX16" fmla="*/ 42333 w 1798586"/>
              <a:gd name="connsiteY16" fmla="*/ 578555 h 1312333"/>
              <a:gd name="connsiteX17" fmla="*/ 0 w 1798586"/>
              <a:gd name="connsiteY17" fmla="*/ 649111 h 1312333"/>
              <a:gd name="connsiteX18" fmla="*/ 28222 w 1798586"/>
              <a:gd name="connsiteY18" fmla="*/ 1114778 h 1312333"/>
              <a:gd name="connsiteX19" fmla="*/ 70555 w 1798586"/>
              <a:gd name="connsiteY19" fmla="*/ 1143000 h 1312333"/>
              <a:gd name="connsiteX20" fmla="*/ 84666 w 1798586"/>
              <a:gd name="connsiteY20" fmla="*/ 1185333 h 1312333"/>
              <a:gd name="connsiteX21" fmla="*/ 127000 w 1798586"/>
              <a:gd name="connsiteY21" fmla="*/ 1213555 h 1312333"/>
              <a:gd name="connsiteX22" fmla="*/ 197555 w 1798586"/>
              <a:gd name="connsiteY22" fmla="*/ 1270000 h 1312333"/>
              <a:gd name="connsiteX23" fmla="*/ 254000 w 1798586"/>
              <a:gd name="connsiteY23" fmla="*/ 1284111 h 1312333"/>
              <a:gd name="connsiteX24" fmla="*/ 338666 w 1798586"/>
              <a:gd name="connsiteY24" fmla="*/ 1312333 h 1312333"/>
              <a:gd name="connsiteX25" fmla="*/ 733777 w 1798586"/>
              <a:gd name="connsiteY25" fmla="*/ 1284111 h 1312333"/>
              <a:gd name="connsiteX26" fmla="*/ 762000 w 1798586"/>
              <a:gd name="connsiteY26" fmla="*/ 1255889 h 1312333"/>
              <a:gd name="connsiteX27" fmla="*/ 931333 w 1798586"/>
              <a:gd name="connsiteY27" fmla="*/ 1185333 h 1312333"/>
              <a:gd name="connsiteX28" fmla="*/ 959555 w 1798586"/>
              <a:gd name="connsiteY28" fmla="*/ 1128889 h 1312333"/>
              <a:gd name="connsiteX29" fmla="*/ 973666 w 1798586"/>
              <a:gd name="connsiteY29" fmla="*/ 1072444 h 1312333"/>
              <a:gd name="connsiteX30" fmla="*/ 1001889 w 1798586"/>
              <a:gd name="connsiteY30" fmla="*/ 1030111 h 1312333"/>
              <a:gd name="connsiteX31" fmla="*/ 1044222 w 1798586"/>
              <a:gd name="connsiteY31" fmla="*/ 959555 h 1312333"/>
              <a:gd name="connsiteX32" fmla="*/ 1058333 w 1798586"/>
              <a:gd name="connsiteY32" fmla="*/ 903111 h 1312333"/>
              <a:gd name="connsiteX33" fmla="*/ 1171222 w 1798586"/>
              <a:gd name="connsiteY33" fmla="*/ 804333 h 1312333"/>
              <a:gd name="connsiteX34" fmla="*/ 1552222 w 1798586"/>
              <a:gd name="connsiteY34" fmla="*/ 832555 h 1312333"/>
              <a:gd name="connsiteX35" fmla="*/ 1594555 w 1798586"/>
              <a:gd name="connsiteY35" fmla="*/ 846666 h 1312333"/>
              <a:gd name="connsiteX36" fmla="*/ 1721555 w 1798586"/>
              <a:gd name="connsiteY36" fmla="*/ 705555 h 1312333"/>
              <a:gd name="connsiteX37" fmla="*/ 1749777 w 1798586"/>
              <a:gd name="connsiteY37" fmla="*/ 620889 h 1312333"/>
              <a:gd name="connsiteX38" fmla="*/ 1778000 w 1798586"/>
              <a:gd name="connsiteY38" fmla="*/ 564444 h 1312333"/>
              <a:gd name="connsiteX39" fmla="*/ 1735666 w 1798586"/>
              <a:gd name="connsiteY39" fmla="*/ 310444 h 1312333"/>
              <a:gd name="connsiteX40" fmla="*/ 1636889 w 1798586"/>
              <a:gd name="connsiteY40" fmla="*/ 254000 h 1312333"/>
              <a:gd name="connsiteX41" fmla="*/ 1524000 w 1798586"/>
              <a:gd name="connsiteY41" fmla="*/ 155222 h 1312333"/>
              <a:gd name="connsiteX42" fmla="*/ 1524000 w 1798586"/>
              <a:gd name="connsiteY42" fmla="*/ 183444 h 131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798586" h="1312333">
                <a:moveTo>
                  <a:pt x="1524000" y="183444"/>
                </a:moveTo>
                <a:cubicBezTo>
                  <a:pt x="1512241" y="178740"/>
                  <a:pt x="1479095" y="142785"/>
                  <a:pt x="1453444" y="127000"/>
                </a:cubicBezTo>
                <a:cubicBezTo>
                  <a:pt x="1417614" y="104951"/>
                  <a:pt x="1375560" y="93892"/>
                  <a:pt x="1340555" y="70555"/>
                </a:cubicBezTo>
                <a:cubicBezTo>
                  <a:pt x="1326444" y="61148"/>
                  <a:pt x="1313720" y="49221"/>
                  <a:pt x="1298222" y="42333"/>
                </a:cubicBezTo>
                <a:cubicBezTo>
                  <a:pt x="1231137" y="12518"/>
                  <a:pt x="1199885" y="11833"/>
                  <a:pt x="1128889" y="0"/>
                </a:cubicBezTo>
                <a:cubicBezTo>
                  <a:pt x="964259" y="14111"/>
                  <a:pt x="799127" y="23249"/>
                  <a:pt x="635000" y="42333"/>
                </a:cubicBezTo>
                <a:cubicBezTo>
                  <a:pt x="596472" y="46813"/>
                  <a:pt x="560146" y="62948"/>
                  <a:pt x="522111" y="70555"/>
                </a:cubicBezTo>
                <a:lnTo>
                  <a:pt x="451555" y="84666"/>
                </a:lnTo>
                <a:cubicBezTo>
                  <a:pt x="432740" y="94074"/>
                  <a:pt x="412228" y="100662"/>
                  <a:pt x="395111" y="112889"/>
                </a:cubicBezTo>
                <a:cubicBezTo>
                  <a:pt x="378872" y="124488"/>
                  <a:pt x="368108" y="142446"/>
                  <a:pt x="352777" y="155222"/>
                </a:cubicBezTo>
                <a:cubicBezTo>
                  <a:pt x="339748" y="166079"/>
                  <a:pt x="324555" y="174037"/>
                  <a:pt x="310444" y="183444"/>
                </a:cubicBezTo>
                <a:cubicBezTo>
                  <a:pt x="301037" y="197555"/>
                  <a:pt x="292079" y="211977"/>
                  <a:pt x="282222" y="225778"/>
                </a:cubicBezTo>
                <a:cubicBezTo>
                  <a:pt x="268552" y="244916"/>
                  <a:pt x="252935" y="262654"/>
                  <a:pt x="239889" y="282222"/>
                </a:cubicBezTo>
                <a:cubicBezTo>
                  <a:pt x="224675" y="305043"/>
                  <a:pt x="216088" y="332560"/>
                  <a:pt x="197555" y="352778"/>
                </a:cubicBezTo>
                <a:cubicBezTo>
                  <a:pt x="163768" y="389636"/>
                  <a:pt x="122296" y="418629"/>
                  <a:pt x="84666" y="451555"/>
                </a:cubicBezTo>
                <a:cubicBezTo>
                  <a:pt x="75259" y="470370"/>
                  <a:pt x="63096" y="488044"/>
                  <a:pt x="56444" y="508000"/>
                </a:cubicBezTo>
                <a:cubicBezTo>
                  <a:pt x="48860" y="530753"/>
                  <a:pt x="51240" y="556286"/>
                  <a:pt x="42333" y="578555"/>
                </a:cubicBezTo>
                <a:cubicBezTo>
                  <a:pt x="32147" y="604020"/>
                  <a:pt x="14111" y="625592"/>
                  <a:pt x="0" y="649111"/>
                </a:cubicBezTo>
                <a:cubicBezTo>
                  <a:pt x="9407" y="804333"/>
                  <a:pt x="6230" y="960834"/>
                  <a:pt x="28222" y="1114778"/>
                </a:cubicBezTo>
                <a:cubicBezTo>
                  <a:pt x="30620" y="1131567"/>
                  <a:pt x="59961" y="1129757"/>
                  <a:pt x="70555" y="1143000"/>
                </a:cubicBezTo>
                <a:cubicBezTo>
                  <a:pt x="79847" y="1154615"/>
                  <a:pt x="75374" y="1173718"/>
                  <a:pt x="84666" y="1185333"/>
                </a:cubicBezTo>
                <a:cubicBezTo>
                  <a:pt x="95261" y="1198576"/>
                  <a:pt x="113757" y="1202960"/>
                  <a:pt x="127000" y="1213555"/>
                </a:cubicBezTo>
                <a:cubicBezTo>
                  <a:pt x="162016" y="1241568"/>
                  <a:pt x="150778" y="1249953"/>
                  <a:pt x="197555" y="1270000"/>
                </a:cubicBezTo>
                <a:cubicBezTo>
                  <a:pt x="215381" y="1277640"/>
                  <a:pt x="235424" y="1278538"/>
                  <a:pt x="254000" y="1284111"/>
                </a:cubicBezTo>
                <a:cubicBezTo>
                  <a:pt x="282494" y="1292659"/>
                  <a:pt x="310444" y="1302926"/>
                  <a:pt x="338666" y="1312333"/>
                </a:cubicBezTo>
                <a:cubicBezTo>
                  <a:pt x="470370" y="1302926"/>
                  <a:pt x="602896" y="1301562"/>
                  <a:pt x="733777" y="1284111"/>
                </a:cubicBezTo>
                <a:cubicBezTo>
                  <a:pt x="746965" y="1282353"/>
                  <a:pt x="750930" y="1263269"/>
                  <a:pt x="762000" y="1255889"/>
                </a:cubicBezTo>
                <a:cubicBezTo>
                  <a:pt x="801601" y="1229488"/>
                  <a:pt x="899600" y="1197233"/>
                  <a:pt x="931333" y="1185333"/>
                </a:cubicBezTo>
                <a:cubicBezTo>
                  <a:pt x="940740" y="1166518"/>
                  <a:pt x="952169" y="1148585"/>
                  <a:pt x="959555" y="1128889"/>
                </a:cubicBezTo>
                <a:cubicBezTo>
                  <a:pt x="966365" y="1110730"/>
                  <a:pt x="966026" y="1090270"/>
                  <a:pt x="973666" y="1072444"/>
                </a:cubicBezTo>
                <a:cubicBezTo>
                  <a:pt x="980347" y="1056856"/>
                  <a:pt x="992900" y="1044493"/>
                  <a:pt x="1001889" y="1030111"/>
                </a:cubicBezTo>
                <a:cubicBezTo>
                  <a:pt x="1016425" y="1006853"/>
                  <a:pt x="1030111" y="983074"/>
                  <a:pt x="1044222" y="959555"/>
                </a:cubicBezTo>
                <a:cubicBezTo>
                  <a:pt x="1048926" y="940740"/>
                  <a:pt x="1047575" y="919248"/>
                  <a:pt x="1058333" y="903111"/>
                </a:cubicBezTo>
                <a:cubicBezTo>
                  <a:pt x="1091352" y="853582"/>
                  <a:pt x="1126469" y="834168"/>
                  <a:pt x="1171222" y="804333"/>
                </a:cubicBezTo>
                <a:cubicBezTo>
                  <a:pt x="1298222" y="813740"/>
                  <a:pt x="1425506" y="819883"/>
                  <a:pt x="1552222" y="832555"/>
                </a:cubicBezTo>
                <a:cubicBezTo>
                  <a:pt x="1567022" y="834035"/>
                  <a:pt x="1580253" y="850752"/>
                  <a:pt x="1594555" y="846666"/>
                </a:cubicBezTo>
                <a:cubicBezTo>
                  <a:pt x="1646365" y="831863"/>
                  <a:pt x="1700996" y="734338"/>
                  <a:pt x="1721555" y="705555"/>
                </a:cubicBezTo>
                <a:cubicBezTo>
                  <a:pt x="1730962" y="677333"/>
                  <a:pt x="1738729" y="648510"/>
                  <a:pt x="1749777" y="620889"/>
                </a:cubicBezTo>
                <a:cubicBezTo>
                  <a:pt x="1757590" y="601358"/>
                  <a:pt x="1776894" y="585451"/>
                  <a:pt x="1778000" y="564444"/>
                </a:cubicBezTo>
                <a:cubicBezTo>
                  <a:pt x="1781638" y="495335"/>
                  <a:pt x="1798586" y="373364"/>
                  <a:pt x="1735666" y="310444"/>
                </a:cubicBezTo>
                <a:cubicBezTo>
                  <a:pt x="1693413" y="268191"/>
                  <a:pt x="1686693" y="292737"/>
                  <a:pt x="1636889" y="254000"/>
                </a:cubicBezTo>
                <a:cubicBezTo>
                  <a:pt x="1602701" y="227409"/>
                  <a:pt x="1569349" y="173361"/>
                  <a:pt x="1524000" y="155222"/>
                </a:cubicBezTo>
                <a:cubicBezTo>
                  <a:pt x="1515265" y="151728"/>
                  <a:pt x="1535759" y="188148"/>
                  <a:pt x="1524000" y="1834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455039" y="1544638"/>
            <a:ext cx="1553715" cy="987369"/>
          </a:xfrm>
          <a:custGeom>
            <a:avLst/>
            <a:gdLst>
              <a:gd name="connsiteX0" fmla="*/ 1524000 w 1798586"/>
              <a:gd name="connsiteY0" fmla="*/ 183444 h 1312333"/>
              <a:gd name="connsiteX1" fmla="*/ 1453444 w 1798586"/>
              <a:gd name="connsiteY1" fmla="*/ 127000 h 1312333"/>
              <a:gd name="connsiteX2" fmla="*/ 1340555 w 1798586"/>
              <a:gd name="connsiteY2" fmla="*/ 70555 h 1312333"/>
              <a:gd name="connsiteX3" fmla="*/ 1298222 w 1798586"/>
              <a:gd name="connsiteY3" fmla="*/ 42333 h 1312333"/>
              <a:gd name="connsiteX4" fmla="*/ 1128889 w 1798586"/>
              <a:gd name="connsiteY4" fmla="*/ 0 h 1312333"/>
              <a:gd name="connsiteX5" fmla="*/ 635000 w 1798586"/>
              <a:gd name="connsiteY5" fmla="*/ 42333 h 1312333"/>
              <a:gd name="connsiteX6" fmla="*/ 522111 w 1798586"/>
              <a:gd name="connsiteY6" fmla="*/ 70555 h 1312333"/>
              <a:gd name="connsiteX7" fmla="*/ 451555 w 1798586"/>
              <a:gd name="connsiteY7" fmla="*/ 84666 h 1312333"/>
              <a:gd name="connsiteX8" fmla="*/ 395111 w 1798586"/>
              <a:gd name="connsiteY8" fmla="*/ 112889 h 1312333"/>
              <a:gd name="connsiteX9" fmla="*/ 352777 w 1798586"/>
              <a:gd name="connsiteY9" fmla="*/ 155222 h 1312333"/>
              <a:gd name="connsiteX10" fmla="*/ 310444 w 1798586"/>
              <a:gd name="connsiteY10" fmla="*/ 183444 h 1312333"/>
              <a:gd name="connsiteX11" fmla="*/ 282222 w 1798586"/>
              <a:gd name="connsiteY11" fmla="*/ 225778 h 1312333"/>
              <a:gd name="connsiteX12" fmla="*/ 239889 w 1798586"/>
              <a:gd name="connsiteY12" fmla="*/ 282222 h 1312333"/>
              <a:gd name="connsiteX13" fmla="*/ 197555 w 1798586"/>
              <a:gd name="connsiteY13" fmla="*/ 352778 h 1312333"/>
              <a:gd name="connsiteX14" fmla="*/ 84666 w 1798586"/>
              <a:gd name="connsiteY14" fmla="*/ 451555 h 1312333"/>
              <a:gd name="connsiteX15" fmla="*/ 56444 w 1798586"/>
              <a:gd name="connsiteY15" fmla="*/ 508000 h 1312333"/>
              <a:gd name="connsiteX16" fmla="*/ 42333 w 1798586"/>
              <a:gd name="connsiteY16" fmla="*/ 578555 h 1312333"/>
              <a:gd name="connsiteX17" fmla="*/ 0 w 1798586"/>
              <a:gd name="connsiteY17" fmla="*/ 649111 h 1312333"/>
              <a:gd name="connsiteX18" fmla="*/ 28222 w 1798586"/>
              <a:gd name="connsiteY18" fmla="*/ 1114778 h 1312333"/>
              <a:gd name="connsiteX19" fmla="*/ 70555 w 1798586"/>
              <a:gd name="connsiteY19" fmla="*/ 1143000 h 1312333"/>
              <a:gd name="connsiteX20" fmla="*/ 84666 w 1798586"/>
              <a:gd name="connsiteY20" fmla="*/ 1185333 h 1312333"/>
              <a:gd name="connsiteX21" fmla="*/ 127000 w 1798586"/>
              <a:gd name="connsiteY21" fmla="*/ 1213555 h 1312333"/>
              <a:gd name="connsiteX22" fmla="*/ 197555 w 1798586"/>
              <a:gd name="connsiteY22" fmla="*/ 1270000 h 1312333"/>
              <a:gd name="connsiteX23" fmla="*/ 254000 w 1798586"/>
              <a:gd name="connsiteY23" fmla="*/ 1284111 h 1312333"/>
              <a:gd name="connsiteX24" fmla="*/ 338666 w 1798586"/>
              <a:gd name="connsiteY24" fmla="*/ 1312333 h 1312333"/>
              <a:gd name="connsiteX25" fmla="*/ 733777 w 1798586"/>
              <a:gd name="connsiteY25" fmla="*/ 1284111 h 1312333"/>
              <a:gd name="connsiteX26" fmla="*/ 762000 w 1798586"/>
              <a:gd name="connsiteY26" fmla="*/ 1255889 h 1312333"/>
              <a:gd name="connsiteX27" fmla="*/ 931333 w 1798586"/>
              <a:gd name="connsiteY27" fmla="*/ 1185333 h 1312333"/>
              <a:gd name="connsiteX28" fmla="*/ 959555 w 1798586"/>
              <a:gd name="connsiteY28" fmla="*/ 1128889 h 1312333"/>
              <a:gd name="connsiteX29" fmla="*/ 973666 w 1798586"/>
              <a:gd name="connsiteY29" fmla="*/ 1072444 h 1312333"/>
              <a:gd name="connsiteX30" fmla="*/ 1001889 w 1798586"/>
              <a:gd name="connsiteY30" fmla="*/ 1030111 h 1312333"/>
              <a:gd name="connsiteX31" fmla="*/ 1044222 w 1798586"/>
              <a:gd name="connsiteY31" fmla="*/ 959555 h 1312333"/>
              <a:gd name="connsiteX32" fmla="*/ 1058333 w 1798586"/>
              <a:gd name="connsiteY32" fmla="*/ 903111 h 1312333"/>
              <a:gd name="connsiteX33" fmla="*/ 1171222 w 1798586"/>
              <a:gd name="connsiteY33" fmla="*/ 804333 h 1312333"/>
              <a:gd name="connsiteX34" fmla="*/ 1552222 w 1798586"/>
              <a:gd name="connsiteY34" fmla="*/ 832555 h 1312333"/>
              <a:gd name="connsiteX35" fmla="*/ 1594555 w 1798586"/>
              <a:gd name="connsiteY35" fmla="*/ 846666 h 1312333"/>
              <a:gd name="connsiteX36" fmla="*/ 1721555 w 1798586"/>
              <a:gd name="connsiteY36" fmla="*/ 705555 h 1312333"/>
              <a:gd name="connsiteX37" fmla="*/ 1749777 w 1798586"/>
              <a:gd name="connsiteY37" fmla="*/ 620889 h 1312333"/>
              <a:gd name="connsiteX38" fmla="*/ 1778000 w 1798586"/>
              <a:gd name="connsiteY38" fmla="*/ 564444 h 1312333"/>
              <a:gd name="connsiteX39" fmla="*/ 1735666 w 1798586"/>
              <a:gd name="connsiteY39" fmla="*/ 310444 h 1312333"/>
              <a:gd name="connsiteX40" fmla="*/ 1636889 w 1798586"/>
              <a:gd name="connsiteY40" fmla="*/ 254000 h 1312333"/>
              <a:gd name="connsiteX41" fmla="*/ 1524000 w 1798586"/>
              <a:gd name="connsiteY41" fmla="*/ 155222 h 1312333"/>
              <a:gd name="connsiteX42" fmla="*/ 1524000 w 1798586"/>
              <a:gd name="connsiteY42" fmla="*/ 183444 h 131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798586" h="1312333">
                <a:moveTo>
                  <a:pt x="1524000" y="183444"/>
                </a:moveTo>
                <a:cubicBezTo>
                  <a:pt x="1512241" y="178740"/>
                  <a:pt x="1479095" y="142785"/>
                  <a:pt x="1453444" y="127000"/>
                </a:cubicBezTo>
                <a:cubicBezTo>
                  <a:pt x="1417614" y="104951"/>
                  <a:pt x="1375560" y="93892"/>
                  <a:pt x="1340555" y="70555"/>
                </a:cubicBezTo>
                <a:cubicBezTo>
                  <a:pt x="1326444" y="61148"/>
                  <a:pt x="1313720" y="49221"/>
                  <a:pt x="1298222" y="42333"/>
                </a:cubicBezTo>
                <a:cubicBezTo>
                  <a:pt x="1231137" y="12518"/>
                  <a:pt x="1199885" y="11833"/>
                  <a:pt x="1128889" y="0"/>
                </a:cubicBezTo>
                <a:cubicBezTo>
                  <a:pt x="964259" y="14111"/>
                  <a:pt x="799127" y="23249"/>
                  <a:pt x="635000" y="42333"/>
                </a:cubicBezTo>
                <a:cubicBezTo>
                  <a:pt x="596472" y="46813"/>
                  <a:pt x="560146" y="62948"/>
                  <a:pt x="522111" y="70555"/>
                </a:cubicBezTo>
                <a:lnTo>
                  <a:pt x="451555" y="84666"/>
                </a:lnTo>
                <a:cubicBezTo>
                  <a:pt x="432740" y="94074"/>
                  <a:pt x="412228" y="100662"/>
                  <a:pt x="395111" y="112889"/>
                </a:cubicBezTo>
                <a:cubicBezTo>
                  <a:pt x="378872" y="124488"/>
                  <a:pt x="368108" y="142446"/>
                  <a:pt x="352777" y="155222"/>
                </a:cubicBezTo>
                <a:cubicBezTo>
                  <a:pt x="339748" y="166079"/>
                  <a:pt x="324555" y="174037"/>
                  <a:pt x="310444" y="183444"/>
                </a:cubicBezTo>
                <a:cubicBezTo>
                  <a:pt x="301037" y="197555"/>
                  <a:pt x="292079" y="211977"/>
                  <a:pt x="282222" y="225778"/>
                </a:cubicBezTo>
                <a:cubicBezTo>
                  <a:pt x="268552" y="244916"/>
                  <a:pt x="252935" y="262654"/>
                  <a:pt x="239889" y="282222"/>
                </a:cubicBezTo>
                <a:cubicBezTo>
                  <a:pt x="224675" y="305043"/>
                  <a:pt x="216088" y="332560"/>
                  <a:pt x="197555" y="352778"/>
                </a:cubicBezTo>
                <a:cubicBezTo>
                  <a:pt x="163768" y="389636"/>
                  <a:pt x="122296" y="418629"/>
                  <a:pt x="84666" y="451555"/>
                </a:cubicBezTo>
                <a:cubicBezTo>
                  <a:pt x="75259" y="470370"/>
                  <a:pt x="63096" y="488044"/>
                  <a:pt x="56444" y="508000"/>
                </a:cubicBezTo>
                <a:cubicBezTo>
                  <a:pt x="48860" y="530753"/>
                  <a:pt x="51240" y="556286"/>
                  <a:pt x="42333" y="578555"/>
                </a:cubicBezTo>
                <a:cubicBezTo>
                  <a:pt x="32147" y="604020"/>
                  <a:pt x="14111" y="625592"/>
                  <a:pt x="0" y="649111"/>
                </a:cubicBezTo>
                <a:cubicBezTo>
                  <a:pt x="9407" y="804333"/>
                  <a:pt x="6230" y="960834"/>
                  <a:pt x="28222" y="1114778"/>
                </a:cubicBezTo>
                <a:cubicBezTo>
                  <a:pt x="30620" y="1131567"/>
                  <a:pt x="59961" y="1129757"/>
                  <a:pt x="70555" y="1143000"/>
                </a:cubicBezTo>
                <a:cubicBezTo>
                  <a:pt x="79847" y="1154615"/>
                  <a:pt x="75374" y="1173718"/>
                  <a:pt x="84666" y="1185333"/>
                </a:cubicBezTo>
                <a:cubicBezTo>
                  <a:pt x="95261" y="1198576"/>
                  <a:pt x="113757" y="1202960"/>
                  <a:pt x="127000" y="1213555"/>
                </a:cubicBezTo>
                <a:cubicBezTo>
                  <a:pt x="162016" y="1241568"/>
                  <a:pt x="150778" y="1249953"/>
                  <a:pt x="197555" y="1270000"/>
                </a:cubicBezTo>
                <a:cubicBezTo>
                  <a:pt x="215381" y="1277640"/>
                  <a:pt x="235424" y="1278538"/>
                  <a:pt x="254000" y="1284111"/>
                </a:cubicBezTo>
                <a:cubicBezTo>
                  <a:pt x="282494" y="1292659"/>
                  <a:pt x="310444" y="1302926"/>
                  <a:pt x="338666" y="1312333"/>
                </a:cubicBezTo>
                <a:cubicBezTo>
                  <a:pt x="470370" y="1302926"/>
                  <a:pt x="602896" y="1301562"/>
                  <a:pt x="733777" y="1284111"/>
                </a:cubicBezTo>
                <a:cubicBezTo>
                  <a:pt x="746965" y="1282353"/>
                  <a:pt x="750930" y="1263269"/>
                  <a:pt x="762000" y="1255889"/>
                </a:cubicBezTo>
                <a:cubicBezTo>
                  <a:pt x="801601" y="1229488"/>
                  <a:pt x="899600" y="1197233"/>
                  <a:pt x="931333" y="1185333"/>
                </a:cubicBezTo>
                <a:cubicBezTo>
                  <a:pt x="940740" y="1166518"/>
                  <a:pt x="952169" y="1148585"/>
                  <a:pt x="959555" y="1128889"/>
                </a:cubicBezTo>
                <a:cubicBezTo>
                  <a:pt x="966365" y="1110730"/>
                  <a:pt x="966026" y="1090270"/>
                  <a:pt x="973666" y="1072444"/>
                </a:cubicBezTo>
                <a:cubicBezTo>
                  <a:pt x="980347" y="1056856"/>
                  <a:pt x="992900" y="1044493"/>
                  <a:pt x="1001889" y="1030111"/>
                </a:cubicBezTo>
                <a:cubicBezTo>
                  <a:pt x="1016425" y="1006853"/>
                  <a:pt x="1030111" y="983074"/>
                  <a:pt x="1044222" y="959555"/>
                </a:cubicBezTo>
                <a:cubicBezTo>
                  <a:pt x="1048926" y="940740"/>
                  <a:pt x="1047575" y="919248"/>
                  <a:pt x="1058333" y="903111"/>
                </a:cubicBezTo>
                <a:cubicBezTo>
                  <a:pt x="1091352" y="853582"/>
                  <a:pt x="1126469" y="834168"/>
                  <a:pt x="1171222" y="804333"/>
                </a:cubicBezTo>
                <a:cubicBezTo>
                  <a:pt x="1298222" y="813740"/>
                  <a:pt x="1425506" y="819883"/>
                  <a:pt x="1552222" y="832555"/>
                </a:cubicBezTo>
                <a:cubicBezTo>
                  <a:pt x="1567022" y="834035"/>
                  <a:pt x="1580253" y="850752"/>
                  <a:pt x="1594555" y="846666"/>
                </a:cubicBezTo>
                <a:cubicBezTo>
                  <a:pt x="1646365" y="831863"/>
                  <a:pt x="1700996" y="734338"/>
                  <a:pt x="1721555" y="705555"/>
                </a:cubicBezTo>
                <a:cubicBezTo>
                  <a:pt x="1730962" y="677333"/>
                  <a:pt x="1738729" y="648510"/>
                  <a:pt x="1749777" y="620889"/>
                </a:cubicBezTo>
                <a:cubicBezTo>
                  <a:pt x="1757590" y="601358"/>
                  <a:pt x="1776894" y="585451"/>
                  <a:pt x="1778000" y="564444"/>
                </a:cubicBezTo>
                <a:cubicBezTo>
                  <a:pt x="1781638" y="495335"/>
                  <a:pt x="1798586" y="373364"/>
                  <a:pt x="1735666" y="310444"/>
                </a:cubicBezTo>
                <a:cubicBezTo>
                  <a:pt x="1693413" y="268191"/>
                  <a:pt x="1686693" y="292737"/>
                  <a:pt x="1636889" y="254000"/>
                </a:cubicBezTo>
                <a:cubicBezTo>
                  <a:pt x="1602701" y="227409"/>
                  <a:pt x="1569349" y="173361"/>
                  <a:pt x="1524000" y="155222"/>
                </a:cubicBezTo>
                <a:cubicBezTo>
                  <a:pt x="1515265" y="151728"/>
                  <a:pt x="1535759" y="188148"/>
                  <a:pt x="1524000" y="18344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148592"/>
              </p:ext>
            </p:extLst>
          </p:nvPr>
        </p:nvGraphicFramePr>
        <p:xfrm>
          <a:off x="8008754" y="3085562"/>
          <a:ext cx="741546" cy="3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179" name="Equation" r:id="rId6" imgW="419100" imgH="177800" progId="Equation.3">
                  <p:embed/>
                </p:oleObj>
              </mc:Choice>
              <mc:Fallback>
                <p:oleObj name="Equation" r:id="rId6" imgW="419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8754" y="3085562"/>
                        <a:ext cx="741546" cy="31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662038"/>
              </p:ext>
            </p:extLst>
          </p:nvPr>
        </p:nvGraphicFramePr>
        <p:xfrm>
          <a:off x="7043791" y="3085562"/>
          <a:ext cx="763615" cy="3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180" name="Equation" r:id="rId8" imgW="431800" imgH="177800" progId="Equation.3">
                  <p:embed/>
                </p:oleObj>
              </mc:Choice>
              <mc:Fallback>
                <p:oleObj name="Equation" r:id="rId8" imgW="431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3791" y="3085562"/>
                        <a:ext cx="763615" cy="31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79557"/>
              </p:ext>
            </p:extLst>
          </p:nvPr>
        </p:nvGraphicFramePr>
        <p:xfrm>
          <a:off x="6728621" y="1738313"/>
          <a:ext cx="876907" cy="3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181" name="Equation" r:id="rId10" imgW="495300" imgH="177800" progId="Equation.3">
                  <p:embed/>
                </p:oleObj>
              </mc:Choice>
              <mc:Fallback>
                <p:oleObj name="Equation" r:id="rId10" imgW="495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621" y="1738313"/>
                        <a:ext cx="876907" cy="31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254577"/>
              </p:ext>
            </p:extLst>
          </p:nvPr>
        </p:nvGraphicFramePr>
        <p:xfrm>
          <a:off x="6041264" y="2612756"/>
          <a:ext cx="829825" cy="3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182" name="Equation" r:id="rId12" imgW="469900" imgH="177800" progId="Equation.3">
                  <p:embed/>
                </p:oleObj>
              </mc:Choice>
              <mc:Fallback>
                <p:oleObj name="Equation" r:id="rId12" imgW="469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1264" y="2612756"/>
                        <a:ext cx="829825" cy="31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Connector 35"/>
          <p:cNvCxnSpPr>
            <a:stCxn id="31" idx="33"/>
          </p:cNvCxnSpPr>
          <p:nvPr/>
        </p:nvCxnSpPr>
        <p:spPr>
          <a:xfrm flipH="1">
            <a:off x="7425599" y="2149800"/>
            <a:ext cx="41204" cy="960113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35"/>
          </p:cNvCxnSpPr>
          <p:nvPr/>
        </p:nvCxnSpPr>
        <p:spPr>
          <a:xfrm flipH="1">
            <a:off x="8320923" y="2455913"/>
            <a:ext cx="23083" cy="629649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ascalar0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3" y="3756075"/>
            <a:ext cx="2805441" cy="2790905"/>
          </a:xfrm>
          <a:prstGeom prst="rect">
            <a:avLst/>
          </a:prstGeom>
        </p:spPr>
      </p:pic>
      <p:pic>
        <p:nvPicPr>
          <p:cNvPr id="3" name="Picture 2" descr="diascalar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14" y="3726066"/>
            <a:ext cx="2706359" cy="2820914"/>
          </a:xfrm>
          <a:prstGeom prst="rect">
            <a:avLst/>
          </a:prstGeom>
        </p:spPr>
      </p:pic>
      <p:pic>
        <p:nvPicPr>
          <p:cNvPr id="4" name="Picture 3" descr="diascalar2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12" y="3756075"/>
            <a:ext cx="2712387" cy="27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 txBox="1">
            <a:spLocks/>
          </p:cNvSpPr>
          <p:nvPr/>
        </p:nvSpPr>
        <p:spPr>
          <a:xfrm>
            <a:off x="234853" y="914400"/>
            <a:ext cx="8636000" cy="655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b="1" dirty="0" smtClean="0"/>
          </a:p>
          <a:p>
            <a:pPr marL="800100" lvl="1" indent="-342900">
              <a:spcBef>
                <a:spcPct val="20000"/>
              </a:spcBef>
              <a:defRPr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2906077" y="1675735"/>
            <a:ext cx="34163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Diffusivity enhancement </a:t>
            </a:r>
            <a:r>
              <a:rPr lang="en-US" sz="2000" dirty="0" err="1" smtClean="0">
                <a:solidFill>
                  <a:srgbClr val="000090"/>
                </a:solidFill>
              </a:rPr>
              <a:t>κ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eff</a:t>
            </a:r>
            <a:r>
              <a:rPr lang="en-US" sz="2000" dirty="0" smtClean="0">
                <a:solidFill>
                  <a:srgbClr val="000090"/>
                </a:solidFill>
              </a:rPr>
              <a:t> / </a:t>
            </a:r>
            <a:r>
              <a:rPr lang="en-US" sz="2000" dirty="0" err="1" smtClean="0">
                <a:solidFill>
                  <a:srgbClr val="000090"/>
                </a:solidFill>
              </a:rPr>
              <a:t>κ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8514" y="4000212"/>
            <a:ext cx="24232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True temperature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Observed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Superresolved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892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sst_snap_eq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5"/>
          <a:stretch/>
        </p:blipFill>
        <p:spPr>
          <a:xfrm>
            <a:off x="1162566" y="268111"/>
            <a:ext cx="7162801" cy="2468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821" y="4127212"/>
            <a:ext cx="162862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Diffusivity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enhancement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4577" y="6262132"/>
            <a:ext cx="41726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Sea-surface temperature anomaly (°C)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 descr="Screen Shot 2013-12-04 at 3.30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42" y="2559191"/>
            <a:ext cx="4837072" cy="37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anaWunsch.pdf"/>
          <p:cNvPicPr>
            <a:picLocks noChangeAspect="1"/>
          </p:cNvPicPr>
          <p:nvPr/>
        </p:nvPicPr>
        <p:blipFill>
          <a:blip r:embed="rId3"/>
          <a:srcRect l="8824"/>
          <a:stretch>
            <a:fillRect/>
          </a:stretch>
        </p:blipFill>
        <p:spPr>
          <a:xfrm>
            <a:off x="228601" y="951416"/>
            <a:ext cx="4419600" cy="5296985"/>
          </a:xfrm>
          <a:prstGeom prst="rect">
            <a:avLst/>
          </a:prstGeom>
        </p:spPr>
      </p:pic>
      <p:sp>
        <p:nvSpPr>
          <p:cNvPr id="22" name="Content Placeholder 12"/>
          <p:cNvSpPr txBox="1">
            <a:spLocks/>
          </p:cNvSpPr>
          <p:nvPr/>
        </p:nvSpPr>
        <p:spPr>
          <a:xfrm>
            <a:off x="4572000" y="1600200"/>
            <a:ext cx="41910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Primary component of global heat balance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Major uncertainty: heat transport due to eddies</a:t>
            </a:r>
            <a:endParaRPr lang="en-US" sz="2400" b="1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="1" dirty="0" smtClean="0"/>
              <a:t>Key challenges: </a:t>
            </a:r>
            <a:endParaRPr lang="en-US" sz="24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2400" i="1" dirty="0" smtClean="0"/>
              <a:t>sparseness in vertical</a:t>
            </a:r>
            <a:endParaRPr lang="en-US" sz="24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2400" i="1" dirty="0" smtClean="0"/>
              <a:t>sparseness in horizontal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2400" i="1" dirty="0" smtClean="0"/>
              <a:t>sparseness in time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2400" i="1" dirty="0" smtClean="0"/>
              <a:t>sign-indefinite quadratic</a:t>
            </a:r>
            <a:r>
              <a:rPr lang="en-US" sz="2400" dirty="0" smtClean="0"/>
              <a:t> 	</a:t>
            </a:r>
            <a:endParaRPr lang="en-US" sz="2400" i="1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800" y="5562600"/>
            <a:ext cx="36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Ganachaud</a:t>
            </a:r>
            <a:r>
              <a:rPr lang="en-US" dirty="0" smtClean="0"/>
              <a:t> &amp; </a:t>
            </a:r>
            <a:r>
              <a:rPr lang="en-US" dirty="0" err="1" smtClean="0"/>
              <a:t>Wunsch</a:t>
            </a:r>
            <a:r>
              <a:rPr lang="en-US" dirty="0" smtClean="0"/>
              <a:t> (</a:t>
            </a:r>
            <a:r>
              <a:rPr lang="en-US" i="1" dirty="0" smtClean="0"/>
              <a:t>Nature</a:t>
            </a:r>
            <a:r>
              <a:rPr lang="en-US" dirty="0" smtClean="0"/>
              <a:t> 2000)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2091" y="952500"/>
            <a:ext cx="3625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Global </a:t>
            </a:r>
            <a:r>
              <a:rPr lang="en-US" sz="2000" dirty="0" err="1" smtClean="0"/>
              <a:t>poleward</a:t>
            </a:r>
            <a:r>
              <a:rPr lang="en-US" sz="2000" dirty="0" smtClean="0"/>
              <a:t> ocean transport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Petawatts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Meridional </a:t>
            </a:r>
            <a:r>
              <a:rPr lang="en-US" sz="3600" b="1" i="1" smtClean="0">
                <a:solidFill>
                  <a:srgbClr val="000090"/>
                </a:solidFill>
                <a:latin typeface="+mj-lt"/>
                <a:cs typeface="Arial Black"/>
              </a:rPr>
              <a:t>heat flux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8252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zonalvel.pdf"/>
          <p:cNvPicPr>
            <a:picLocks noChangeAspect="1"/>
          </p:cNvPicPr>
          <p:nvPr/>
        </p:nvPicPr>
        <p:blipFill>
          <a:blip r:embed="rId3"/>
          <a:srcRect l="5318" t="8471" r="9511" b="11647"/>
          <a:stretch>
            <a:fillRect/>
          </a:stretch>
        </p:blipFill>
        <p:spPr>
          <a:xfrm>
            <a:off x="718404" y="962063"/>
            <a:ext cx="7721176" cy="4014926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686299" y="5156200"/>
            <a:ext cx="4114800" cy="15113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Idealized test case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65006" y="3906044"/>
            <a:ext cx="533400" cy="4572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12"/>
          <p:cNvSpPr txBox="1">
            <a:spLocks/>
          </p:cNvSpPr>
          <p:nvPr/>
        </p:nvSpPr>
        <p:spPr>
          <a:xfrm>
            <a:off x="4686299" y="5245100"/>
            <a:ext cx="4152901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/>
              <a:t>High latitude test case: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Observed eddy scale 80 km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Spatial resolution 100 km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400" i="1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endParaRPr lang="en-US" sz="2400" dirty="0" smtClean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6031706" y="4363244"/>
            <a:ext cx="0" cy="792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80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650198"/>
            <a:ext cx="8492436" cy="2888369"/>
          </a:xfrm>
        </p:spPr>
        <p:txBody>
          <a:bodyPr>
            <a:noAutofit/>
          </a:bodyPr>
          <a:lstStyle/>
          <a:p>
            <a:r>
              <a:rPr lang="en-US" dirty="0"/>
              <a:t>Complex physical processes with multiple interacting space and time scales</a:t>
            </a:r>
          </a:p>
          <a:p>
            <a:pPr lvl="1"/>
            <a:r>
              <a:rPr lang="en-US" dirty="0"/>
              <a:t>The curse of </a:t>
            </a:r>
            <a:r>
              <a:rPr lang="en-US" dirty="0" smtClean="0"/>
              <a:t>dimensionality/ensemble </a:t>
            </a:r>
            <a:r>
              <a:rPr lang="en-US" dirty="0"/>
              <a:t>size</a:t>
            </a:r>
          </a:p>
          <a:p>
            <a:r>
              <a:rPr lang="en-US" dirty="0"/>
              <a:t>Dynamics unknown or imperfectly modeled</a:t>
            </a:r>
          </a:p>
          <a:p>
            <a:r>
              <a:rPr lang="en-US" dirty="0"/>
              <a:t>Spares/irregular/noisy observations</a:t>
            </a:r>
          </a:p>
          <a:p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2" y="-203657"/>
            <a:ext cx="8318500" cy="36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8999"/>
            <a:ext cx="8458200" cy="191770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" name="Content Placeholder 12"/>
          <p:cNvSpPr txBox="1">
            <a:spLocks/>
          </p:cNvSpPr>
          <p:nvPr/>
        </p:nvSpPr>
        <p:spPr>
          <a:xfrm>
            <a:off x="381000" y="889000"/>
            <a:ext cx="8382000" cy="191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endParaRPr lang="en-US" sz="2400" b="1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lang="en-US" sz="2400" b="1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Explicitly a function of </a:t>
            </a:r>
            <a:r>
              <a:rPr lang="en-US" sz="2400" i="1" dirty="0" smtClean="0"/>
              <a:t>both</a:t>
            </a:r>
            <a:r>
              <a:rPr lang="en-US" sz="2400" dirty="0" smtClean="0"/>
              <a:t> upper and lower layers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Sensitive to horizontal spatial resolution</a:t>
            </a:r>
            <a:r>
              <a:rPr lang="en-US" sz="2400" b="1" dirty="0" smtClean="0"/>
              <a:t> 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400" b="1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25" name="Picture 24" descr="oi_skill_col.pdf"/>
          <p:cNvPicPr>
            <a:picLocks noChangeAspect="1"/>
          </p:cNvPicPr>
          <p:nvPr/>
        </p:nvPicPr>
        <p:blipFill>
          <a:blip r:embed="rId4"/>
          <a:srcRect l="9715" t="9730" r="48576"/>
          <a:stretch>
            <a:fillRect/>
          </a:stretch>
        </p:blipFill>
        <p:spPr>
          <a:xfrm>
            <a:off x="4857383" y="3541486"/>
            <a:ext cx="4286617" cy="3087914"/>
          </a:xfrm>
          <a:prstGeom prst="rect">
            <a:avLst/>
          </a:prstGeom>
        </p:spPr>
      </p:pic>
      <p:pic>
        <p:nvPicPr>
          <p:cNvPr id="23" name="Picture 22" descr="spectra_col.pdf"/>
          <p:cNvPicPr>
            <a:picLocks noChangeAspect="1"/>
          </p:cNvPicPr>
          <p:nvPr/>
        </p:nvPicPr>
        <p:blipFill>
          <a:blip r:embed="rId5"/>
          <a:srcRect t="8696" r="50794"/>
          <a:stretch>
            <a:fillRect/>
          </a:stretch>
        </p:blipFill>
        <p:spPr>
          <a:xfrm>
            <a:off x="304800" y="3593068"/>
            <a:ext cx="4724402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Eddy heat flux in the Phillips model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927225" y="1114425"/>
          <a:ext cx="52895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665" name="Equation" r:id="rId6" imgW="2146300" imgH="228600" progId="Equation.3">
                  <p:embed/>
                </p:oleObj>
              </mc:Choice>
              <mc:Fallback>
                <p:oleObj name="Equation" r:id="rId6" imgW="2146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7225" y="1114425"/>
                        <a:ext cx="528955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70000" y="3048000"/>
            <a:ext cx="19665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eat flux spectrum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3707" y="3048000"/>
            <a:ext cx="3172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Optimally interpolated heat flux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6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654550" y="1752600"/>
            <a:ext cx="4235450" cy="22602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4950" y="1752600"/>
            <a:ext cx="4235450" cy="22602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300" y="901700"/>
            <a:ext cx="8483600" cy="774700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" name="Content Placeholder 12"/>
          <p:cNvSpPr txBox="1">
            <a:spLocks/>
          </p:cNvSpPr>
          <p:nvPr/>
        </p:nvSpPr>
        <p:spPr>
          <a:xfrm>
            <a:off x="0" y="1752600"/>
            <a:ext cx="4610100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Offline parameter estimation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Adaptive parameter estimation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graphicFrame>
        <p:nvGraphicFramePr>
          <p:cNvPr id="752644" name="Object 4"/>
          <p:cNvGraphicFramePr>
            <a:graphicFrameLocks noChangeAspect="1"/>
          </p:cNvGraphicFramePr>
          <p:nvPr/>
        </p:nvGraphicFramePr>
        <p:xfrm>
          <a:off x="1484313" y="1066800"/>
          <a:ext cx="61722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785" name="Equation" r:id="rId4" imgW="2959100" imgH="203200" progId="Equation.3">
                  <p:embed/>
                </p:oleObj>
              </mc:Choice>
              <mc:Fallback>
                <p:oleObj name="Equation" r:id="rId4" imgW="2959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1066800"/>
                        <a:ext cx="617220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7571" name="Object 3"/>
          <p:cNvGraphicFramePr>
            <a:graphicFrameLocks noChangeAspect="1"/>
          </p:cNvGraphicFramePr>
          <p:nvPr/>
        </p:nvGraphicFramePr>
        <p:xfrm>
          <a:off x="990600" y="2286000"/>
          <a:ext cx="2667000" cy="820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786" name="Equation" r:id="rId6" imgW="1358900" imgH="419100" progId="Equation.3">
                  <p:embed/>
                </p:oleObj>
              </mc:Choice>
              <mc:Fallback>
                <p:oleObj name="Equation" r:id="rId6" imgW="1358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86000"/>
                        <a:ext cx="2667000" cy="820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7572" name="Object 4"/>
          <p:cNvGraphicFramePr>
            <a:graphicFrameLocks noChangeAspect="1"/>
          </p:cNvGraphicFramePr>
          <p:nvPr/>
        </p:nvGraphicFramePr>
        <p:xfrm>
          <a:off x="4864100" y="2209800"/>
          <a:ext cx="379412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787" name="Equation" r:id="rId8" imgW="2082800" imgH="520700" progId="Equation.3">
                  <p:embed/>
                </p:oleObj>
              </mc:Choice>
              <mc:Fallback>
                <p:oleObj name="Equation" r:id="rId8" imgW="2082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209800"/>
                        <a:ext cx="379412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12"/>
          <p:cNvSpPr txBox="1">
            <a:spLocks/>
          </p:cNvSpPr>
          <p:nvPr/>
        </p:nvSpPr>
        <p:spPr>
          <a:xfrm>
            <a:off x="4254500" y="1752600"/>
            <a:ext cx="5270500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Adaptive parameter estimation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/>
          </a:p>
        </p:txBody>
      </p:sp>
      <p:pic>
        <p:nvPicPr>
          <p:cNvPr id="18" name="Picture 17" descr="plotspekf_col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99" y="4106454"/>
            <a:ext cx="8264525" cy="27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654550" y="1752600"/>
            <a:ext cx="4235450" cy="22602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4950" y="1752600"/>
            <a:ext cx="4235450" cy="22602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300" y="901700"/>
            <a:ext cx="8483600" cy="774700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" name="Content Placeholder 12"/>
          <p:cNvSpPr txBox="1">
            <a:spLocks/>
          </p:cNvSpPr>
          <p:nvPr/>
        </p:nvSpPr>
        <p:spPr>
          <a:xfrm>
            <a:off x="0" y="1752600"/>
            <a:ext cx="4610100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Offline parameter estimation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Adaptive parameter estimation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graphicFrame>
        <p:nvGraphicFramePr>
          <p:cNvPr id="877571" name="Object 3"/>
          <p:cNvGraphicFramePr>
            <a:graphicFrameLocks noChangeAspect="1"/>
          </p:cNvGraphicFramePr>
          <p:nvPr/>
        </p:nvGraphicFramePr>
        <p:xfrm>
          <a:off x="990600" y="2286000"/>
          <a:ext cx="2667000" cy="820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809" name="Equation" r:id="rId4" imgW="1358900" imgH="419100" progId="Equation.3">
                  <p:embed/>
                </p:oleObj>
              </mc:Choice>
              <mc:Fallback>
                <p:oleObj name="Equation" r:id="rId4" imgW="1358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86000"/>
                        <a:ext cx="2667000" cy="820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7572" name="Object 4"/>
          <p:cNvGraphicFramePr>
            <a:graphicFrameLocks noChangeAspect="1"/>
          </p:cNvGraphicFramePr>
          <p:nvPr/>
        </p:nvGraphicFramePr>
        <p:xfrm>
          <a:off x="4864100" y="2209800"/>
          <a:ext cx="379412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810" name="Equation" r:id="rId6" imgW="2082800" imgH="520700" progId="Equation.3">
                  <p:embed/>
                </p:oleObj>
              </mc:Choice>
              <mc:Fallback>
                <p:oleObj name="Equation" r:id="rId6" imgW="2082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209800"/>
                        <a:ext cx="379412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12"/>
          <p:cNvSpPr txBox="1">
            <a:spLocks/>
          </p:cNvSpPr>
          <p:nvPr/>
        </p:nvSpPr>
        <p:spPr>
          <a:xfrm>
            <a:off x="4254500" y="1752600"/>
            <a:ext cx="5270500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Adaptive parameter estimation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393700" y="3254514"/>
            <a:ext cx="4102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Regression fit to </a:t>
            </a:r>
            <a:r>
              <a:rPr lang="en-US" sz="2000" b="1" i="1" dirty="0" smtClean="0">
                <a:solidFill>
                  <a:prstClr val="black"/>
                </a:solidFill>
              </a:rPr>
              <a:t>time-mean </a:t>
            </a:r>
            <a:r>
              <a:rPr lang="en-US" sz="2000" dirty="0" smtClean="0">
                <a:solidFill>
                  <a:prstClr val="black"/>
                </a:solidFill>
              </a:rPr>
              <a:t>energy and correlation time.</a:t>
            </a:r>
            <a:endParaRPr lang="en-US" sz="2000" dirty="0"/>
          </a:p>
        </p:txBody>
      </p:sp>
      <p:sp>
        <p:nvSpPr>
          <p:cNvPr id="14" name="Oval 13"/>
          <p:cNvSpPr/>
          <p:nvPr/>
        </p:nvSpPr>
        <p:spPr>
          <a:xfrm>
            <a:off x="4654550" y="1066800"/>
            <a:ext cx="5207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14600" y="2286000"/>
            <a:ext cx="5207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87700" y="2286000"/>
            <a:ext cx="5207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85765" name="Object 5"/>
          <p:cNvGraphicFramePr>
            <a:graphicFrameLocks noChangeAspect="1"/>
          </p:cNvGraphicFramePr>
          <p:nvPr/>
        </p:nvGraphicFramePr>
        <p:xfrm>
          <a:off x="1484313" y="1066800"/>
          <a:ext cx="61722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811" name="Equation" r:id="rId8" imgW="2959100" imgH="203200" progId="Equation.3">
                  <p:embed/>
                </p:oleObj>
              </mc:Choice>
              <mc:Fallback>
                <p:oleObj name="Equation" r:id="rId8" imgW="2959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1066800"/>
                        <a:ext cx="617220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plotspekf_col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99" y="4106454"/>
            <a:ext cx="8264525" cy="27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654550" y="1752600"/>
            <a:ext cx="4235450" cy="22602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4950" y="1752600"/>
            <a:ext cx="4235450" cy="22602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300" y="901700"/>
            <a:ext cx="8483600" cy="774700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" name="Content Placeholder 12"/>
          <p:cNvSpPr txBox="1">
            <a:spLocks/>
          </p:cNvSpPr>
          <p:nvPr/>
        </p:nvSpPr>
        <p:spPr>
          <a:xfrm>
            <a:off x="0" y="1752600"/>
            <a:ext cx="4610100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Offline parameter estimation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Adaptive parameter estimation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graphicFrame>
        <p:nvGraphicFramePr>
          <p:cNvPr id="752644" name="Object 4"/>
          <p:cNvGraphicFramePr>
            <a:graphicFrameLocks noChangeAspect="1"/>
          </p:cNvGraphicFramePr>
          <p:nvPr/>
        </p:nvGraphicFramePr>
        <p:xfrm>
          <a:off x="1484313" y="1066800"/>
          <a:ext cx="61722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33" name="Equation" r:id="rId4" imgW="2959100" imgH="203200" progId="Equation.3">
                  <p:embed/>
                </p:oleObj>
              </mc:Choice>
              <mc:Fallback>
                <p:oleObj name="Equation" r:id="rId4" imgW="2959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1066800"/>
                        <a:ext cx="617220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7571" name="Object 3"/>
          <p:cNvGraphicFramePr>
            <a:graphicFrameLocks noChangeAspect="1"/>
          </p:cNvGraphicFramePr>
          <p:nvPr/>
        </p:nvGraphicFramePr>
        <p:xfrm>
          <a:off x="990600" y="2286000"/>
          <a:ext cx="2667000" cy="820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34" name="Equation" r:id="rId6" imgW="1358900" imgH="419100" progId="Equation.3">
                  <p:embed/>
                </p:oleObj>
              </mc:Choice>
              <mc:Fallback>
                <p:oleObj name="Equation" r:id="rId6" imgW="1358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86000"/>
                        <a:ext cx="2667000" cy="820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7572" name="Object 4"/>
          <p:cNvGraphicFramePr>
            <a:graphicFrameLocks noChangeAspect="1"/>
          </p:cNvGraphicFramePr>
          <p:nvPr/>
        </p:nvGraphicFramePr>
        <p:xfrm>
          <a:off x="4864100" y="2209800"/>
          <a:ext cx="379412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35" name="Equation" r:id="rId8" imgW="2082800" imgH="520700" progId="Equation.3">
                  <p:embed/>
                </p:oleObj>
              </mc:Choice>
              <mc:Fallback>
                <p:oleObj name="Equation" r:id="rId8" imgW="2082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209800"/>
                        <a:ext cx="379412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12"/>
          <p:cNvSpPr txBox="1">
            <a:spLocks/>
          </p:cNvSpPr>
          <p:nvPr/>
        </p:nvSpPr>
        <p:spPr>
          <a:xfrm>
            <a:off x="4254500" y="1752600"/>
            <a:ext cx="5270500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lvl="1" indent="-285750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</a:rPr>
              <a:t>Adaptive parameter estimation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sz="2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4864100" y="3254514"/>
            <a:ext cx="386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High filtering skill for </a:t>
            </a:r>
            <a:r>
              <a:rPr lang="en-US" sz="2000" b="1" i="1" dirty="0" smtClean="0">
                <a:solidFill>
                  <a:srgbClr val="000000"/>
                </a:solidFill>
              </a:rPr>
              <a:t>broad range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of parameters.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700" y="3254514"/>
            <a:ext cx="4102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Regression fit to </a:t>
            </a:r>
            <a:r>
              <a:rPr lang="en-US" sz="2000" b="1" i="1" dirty="0" smtClean="0"/>
              <a:t>time-mean </a:t>
            </a:r>
            <a:r>
              <a:rPr lang="en-US" sz="2000" dirty="0" smtClean="0"/>
              <a:t>energy and correlation time.</a:t>
            </a:r>
            <a:endParaRPr lang="en-US" sz="2000" dirty="0"/>
          </a:p>
        </p:txBody>
      </p:sp>
      <p:sp>
        <p:nvSpPr>
          <p:cNvPr id="14" name="Oval 13"/>
          <p:cNvSpPr/>
          <p:nvPr/>
        </p:nvSpPr>
        <p:spPr>
          <a:xfrm>
            <a:off x="5715000" y="2209800"/>
            <a:ext cx="5207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03900" y="2698750"/>
            <a:ext cx="5207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15237" y="2209800"/>
            <a:ext cx="5207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480300" y="2698750"/>
            <a:ext cx="5207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plotspekf_col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99" y="4106454"/>
            <a:ext cx="8264525" cy="27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e_skill_col_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4102100"/>
            <a:ext cx="3022600" cy="2451100"/>
          </a:xfrm>
          <a:prstGeom prst="rect">
            <a:avLst/>
          </a:prstGeom>
        </p:spPr>
      </p:pic>
      <p:pic>
        <p:nvPicPr>
          <p:cNvPr id="14" name="Picture 13" descr="spe_skill_col_8a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46" y="4102100"/>
            <a:ext cx="3013853" cy="2451100"/>
          </a:xfrm>
          <a:prstGeom prst="rect">
            <a:avLst/>
          </a:prstGeom>
        </p:spPr>
      </p:pic>
      <p:pic>
        <p:nvPicPr>
          <p:cNvPr id="15" name="Picture 14" descr="spe_skill_col_8aa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4089400"/>
            <a:ext cx="3035300" cy="2540000"/>
          </a:xfrm>
          <a:prstGeom prst="rect">
            <a:avLst/>
          </a:prstGeom>
        </p:spPr>
      </p:pic>
      <p:pic>
        <p:nvPicPr>
          <p:cNvPr id="10" name="Picture 9" descr="energy_spec_hilat_32x32.eps"/>
          <p:cNvPicPr>
            <a:picLocks noChangeAspect="1"/>
          </p:cNvPicPr>
          <p:nvPr/>
        </p:nvPicPr>
        <p:blipFill>
          <a:blip r:embed="rId6"/>
          <a:srcRect l="7500" r="7500"/>
          <a:stretch>
            <a:fillRect/>
          </a:stretch>
        </p:blipFill>
        <p:spPr>
          <a:xfrm>
            <a:off x="5942655" y="990600"/>
            <a:ext cx="3115647" cy="3077465"/>
          </a:xfrm>
          <a:prstGeom prst="rect">
            <a:avLst/>
          </a:prstGeom>
        </p:spPr>
      </p:pic>
      <p:pic>
        <p:nvPicPr>
          <p:cNvPr id="9" name="Picture 8" descr="energy_spec_hilat_16x16.eps"/>
          <p:cNvPicPr>
            <a:picLocks noChangeAspect="1"/>
          </p:cNvPicPr>
          <p:nvPr/>
        </p:nvPicPr>
        <p:blipFill>
          <a:blip r:embed="rId7"/>
          <a:srcRect l="7500" r="7500"/>
          <a:stretch>
            <a:fillRect/>
          </a:stretch>
        </p:blipFill>
        <p:spPr>
          <a:xfrm>
            <a:off x="2957641" y="1013968"/>
            <a:ext cx="3062159" cy="3024632"/>
          </a:xfrm>
          <a:prstGeom prst="rect">
            <a:avLst/>
          </a:prstGeom>
        </p:spPr>
      </p:pic>
      <p:pic>
        <p:nvPicPr>
          <p:cNvPr id="11" name="Picture 10" descr="energy_spec_hilat_8x8.eps"/>
          <p:cNvPicPr>
            <a:picLocks noChangeAspect="1"/>
          </p:cNvPicPr>
          <p:nvPr/>
        </p:nvPicPr>
        <p:blipFill>
          <a:blip r:embed="rId8"/>
          <a:srcRect l="7500" r="7500"/>
          <a:stretch>
            <a:fillRect/>
          </a:stretch>
        </p:blipFill>
        <p:spPr>
          <a:xfrm>
            <a:off x="76200" y="990600"/>
            <a:ext cx="3062161" cy="3024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Adaptive parameter estimation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1154668"/>
            <a:ext cx="236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Observed wavenumber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1554208" y="1863443"/>
            <a:ext cx="70317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42618" y="1154668"/>
            <a:ext cx="214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Aliased wavenumber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3849350" y="1874175"/>
            <a:ext cx="68171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43000" y="6477000"/>
            <a:ext cx="10489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 (in </a:t>
            </a:r>
            <a:r>
              <a:rPr lang="en-US" sz="1200" i="1" dirty="0" smtClean="0"/>
              <a:t>T</a:t>
            </a:r>
            <a:r>
              <a:rPr lang="en-US" sz="1200" i="1" baseline="-25000" dirty="0" smtClean="0"/>
              <a:t>eddy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038600" y="6477000"/>
            <a:ext cx="10489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 (in </a:t>
            </a:r>
            <a:r>
              <a:rPr lang="en-US" sz="1200" i="1" dirty="0" smtClean="0"/>
              <a:t>T</a:t>
            </a:r>
            <a:r>
              <a:rPr lang="en-US" sz="1200" i="1" baseline="-25000" dirty="0" smtClean="0"/>
              <a:t>eddy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028290" y="6477000"/>
            <a:ext cx="10489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 (in </a:t>
            </a:r>
            <a:r>
              <a:rPr lang="en-US" sz="1200" i="1" dirty="0" smtClean="0"/>
              <a:t>T</a:t>
            </a:r>
            <a:r>
              <a:rPr lang="en-US" sz="1200" i="1" baseline="-25000" dirty="0" smtClean="0"/>
              <a:t>eddy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307771" y="4188023"/>
            <a:ext cx="26981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latitude normalized heat flux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276600" y="4191000"/>
            <a:ext cx="26981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latitude normalized heat flux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217225" y="4188023"/>
            <a:ext cx="26981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latitude normalized heat flux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14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Over the horizon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pic>
        <p:nvPicPr>
          <p:cNvPr id="3" name="Picture 2" descr="photoGalHiResImage-2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97" y="1091782"/>
            <a:ext cx="6600055" cy="383818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73655" y="5063664"/>
            <a:ext cx="8492436" cy="16085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Surface Water Ocean Topography (SWOT) mission will resolve </a:t>
            </a:r>
            <a:r>
              <a:rPr lang="en-US" sz="2800" b="1" dirty="0" smtClean="0"/>
              <a:t>kilometer-scale dynamics </a:t>
            </a:r>
            <a:r>
              <a:rPr lang="en-US" sz="2800" dirty="0" smtClean="0"/>
              <a:t>at ocean surface. </a:t>
            </a:r>
          </a:p>
          <a:p>
            <a:r>
              <a:rPr lang="en-US" sz="2800" b="1" dirty="0" smtClean="0"/>
              <a:t>Need for new analytical tools </a:t>
            </a:r>
            <a:r>
              <a:rPr lang="en-US" sz="2800" dirty="0" smtClean="0"/>
              <a:t>to put this data to work! </a:t>
            </a:r>
          </a:p>
          <a:p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49880" y="456063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NASA/JPL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Over the horizon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pic>
        <p:nvPicPr>
          <p:cNvPr id="3" name="Picture 2" descr="csm_SWOT_Science_sept2015_bcfb500dc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1" y="1086251"/>
            <a:ext cx="3785775" cy="2414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4044" y="3130965"/>
            <a:ext cx="152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AVISO/Google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2774" y="4150522"/>
            <a:ext cx="4452251" cy="24083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Sampling time ~ 20 days</a:t>
            </a:r>
          </a:p>
          <a:p>
            <a:r>
              <a:rPr lang="en-US" sz="2800" dirty="0" smtClean="0"/>
              <a:t>How interpolate high-res spatial data in time?  </a:t>
            </a:r>
          </a:p>
          <a:p>
            <a:r>
              <a:rPr lang="en-US" sz="2800" dirty="0" smtClean="0"/>
              <a:t>The curse of dimension: too hard for standard DA</a:t>
            </a:r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6" name="Picture 5" descr="Screen Shot 2017-01-19 at 7.18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49" y="961509"/>
            <a:ext cx="2663540" cy="282612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5025" y="4150522"/>
            <a:ext cx="4498975" cy="24083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SSH = geostrophic flow </a:t>
            </a:r>
            <a:br>
              <a:rPr lang="en-US" sz="2800" dirty="0" smtClean="0"/>
            </a:br>
            <a:r>
              <a:rPr lang="en-US" sz="2800" dirty="0" smtClean="0"/>
              <a:t>		+ internal waves</a:t>
            </a:r>
            <a:br>
              <a:rPr lang="en-US" sz="2800" dirty="0" smtClean="0"/>
            </a:br>
            <a:r>
              <a:rPr lang="en-US" sz="2800" dirty="0" smtClean="0"/>
              <a:t>		+ turbulence</a:t>
            </a:r>
          </a:p>
          <a:p>
            <a:r>
              <a:rPr lang="en-US" sz="2800" dirty="0" smtClean="0"/>
              <a:t>Filter waves + turbulence using stochastic models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448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98807" y="3625364"/>
            <a:ext cx="8492436" cy="28883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Assimilating satellite observations is </a:t>
            </a:r>
            <a:r>
              <a:rPr lang="en-US" sz="2400" dirty="0" smtClean="0"/>
              <a:t>a </a:t>
            </a:r>
            <a:r>
              <a:rPr lang="en-US" sz="2400" b="1" dirty="0" smtClean="0"/>
              <a:t>wicked problem </a:t>
            </a:r>
            <a:r>
              <a:rPr lang="en-US" sz="2400" dirty="0" smtClean="0"/>
              <a:t>with many interacting </a:t>
            </a:r>
            <a:r>
              <a:rPr lang="en-US" sz="2400" dirty="0" smtClean="0"/>
              <a:t>scales, unknown </a:t>
            </a:r>
            <a:r>
              <a:rPr lang="en-US" sz="2400" dirty="0" smtClean="0"/>
              <a:t>dynamics, and sparse </a:t>
            </a:r>
            <a:r>
              <a:rPr lang="en-US" sz="2400" dirty="0" smtClean="0"/>
              <a:t>data</a:t>
            </a:r>
          </a:p>
          <a:p>
            <a:r>
              <a:rPr lang="en-US" sz="2400" dirty="0" smtClean="0"/>
              <a:t>Stochastic </a:t>
            </a:r>
            <a:r>
              <a:rPr lang="en-US" sz="2400" dirty="0" smtClean="0"/>
              <a:t>DA uses inexpensive</a:t>
            </a:r>
            <a:r>
              <a:rPr lang="en-US" sz="2400" b="1" dirty="0" smtClean="0"/>
              <a:t> linear stochastic forecast models</a:t>
            </a:r>
            <a:r>
              <a:rPr lang="en-US" sz="2400" dirty="0" smtClean="0"/>
              <a:t> to represent </a:t>
            </a:r>
            <a:r>
              <a:rPr lang="en-US" sz="2400" dirty="0" err="1" smtClean="0"/>
              <a:t>subgrid</a:t>
            </a:r>
            <a:r>
              <a:rPr lang="en-US" sz="2400" dirty="0" smtClean="0"/>
              <a:t> turbulent </a:t>
            </a:r>
            <a:r>
              <a:rPr lang="en-US" sz="2400" dirty="0" smtClean="0"/>
              <a:t>dynamics</a:t>
            </a:r>
          </a:p>
          <a:p>
            <a:r>
              <a:rPr lang="en-US" sz="2400" dirty="0"/>
              <a:t>Estimate stochastic model parameters </a:t>
            </a:r>
            <a:r>
              <a:rPr lang="en-US" sz="2400" dirty="0" smtClean="0"/>
              <a:t>from climatology or using </a:t>
            </a:r>
            <a:r>
              <a:rPr lang="en-US" sz="2400" b="1" dirty="0"/>
              <a:t>adaptive </a:t>
            </a:r>
            <a:r>
              <a:rPr lang="en-US" sz="2400" b="1" dirty="0" smtClean="0"/>
              <a:t>parameterization</a:t>
            </a:r>
            <a:endParaRPr lang="en-US" sz="2400" dirty="0" smtClean="0"/>
          </a:p>
          <a:p>
            <a:r>
              <a:rPr lang="en-US" sz="2400" dirty="0" smtClean="0"/>
              <a:t>Exploit </a:t>
            </a:r>
            <a:r>
              <a:rPr lang="en-US" sz="2400" b="1" dirty="0" smtClean="0"/>
              <a:t>spatial aliasing </a:t>
            </a:r>
            <a:r>
              <a:rPr lang="en-US" sz="2400" dirty="0" smtClean="0"/>
              <a:t>to </a:t>
            </a:r>
            <a:r>
              <a:rPr lang="en-US" sz="2400" dirty="0" smtClean="0"/>
              <a:t>super-resolve </a:t>
            </a:r>
            <a:r>
              <a:rPr lang="en-US" sz="2400" dirty="0" smtClean="0"/>
              <a:t>satellite images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07" y="-235743"/>
            <a:ext cx="8318500" cy="36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1133" y="3060588"/>
            <a:ext cx="7997451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Extra material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9888" y="3787122"/>
            <a:ext cx="8734779" cy="28451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9" y="711200"/>
            <a:ext cx="7767652" cy="3081445"/>
          </a:xfrm>
          <a:prstGeom prst="rect">
            <a:avLst/>
          </a:prstGeom>
        </p:spPr>
      </p:pic>
      <p:sp>
        <p:nvSpPr>
          <p:cNvPr id="4" name="Content Placeholder 12"/>
          <p:cNvSpPr txBox="1">
            <a:spLocks/>
          </p:cNvSpPr>
          <p:nvPr/>
        </p:nvSpPr>
        <p:spPr>
          <a:xfrm>
            <a:off x="299169" y="3817169"/>
            <a:ext cx="8548837" cy="1481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b="1" dirty="0" smtClean="0"/>
              <a:t>Surface </a:t>
            </a:r>
            <a:r>
              <a:rPr lang="en-US" sz="2400" b="1" dirty="0"/>
              <a:t>quasigeostrophic (SQG) model</a:t>
            </a:r>
            <a:r>
              <a:rPr lang="en-US" sz="2400" dirty="0"/>
              <a:t>: Interior streamfunction slaved to surface density/temperature (</a:t>
            </a:r>
            <a:r>
              <a:rPr lang="en-US" sz="2400" dirty="0" err="1"/>
              <a:t>Lapeyre</a:t>
            </a:r>
            <a:r>
              <a:rPr lang="en-US" sz="2400" dirty="0"/>
              <a:t> &amp; Klein 2006</a:t>
            </a:r>
            <a:r>
              <a:rPr lang="en-US" sz="2400" dirty="0" smtClean="0"/>
              <a:t>)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dirty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dirty="0" smtClean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Streamfunction is </a:t>
            </a:r>
            <a:r>
              <a:rPr lang="en-US" sz="2400" b="1" dirty="0" smtClean="0"/>
              <a:t>smoothed version</a:t>
            </a:r>
            <a:r>
              <a:rPr lang="en-US" sz="2400" dirty="0" smtClean="0"/>
              <a:t> of temperature: Microwave SST reconstructs flow with resolution of O(100) km.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sz="2400" dirty="0" smtClean="0"/>
          </a:p>
          <a:p>
            <a:pPr>
              <a:spcBef>
                <a:spcPct val="20000"/>
              </a:spcBef>
            </a:pPr>
            <a:endParaRPr lang="en-US" sz="2400" dirty="0"/>
          </a:p>
          <a:p>
            <a:pPr>
              <a:spcBef>
                <a:spcPct val="20000"/>
              </a:spcBef>
            </a:pPr>
            <a:r>
              <a:rPr lang="en-US" sz="2400" dirty="0" smtClean="0"/>
              <a:t> </a:t>
            </a:r>
            <a:endParaRPr lang="en-US" dirty="0" smtClean="0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452710"/>
              </p:ext>
            </p:extLst>
          </p:nvPr>
        </p:nvGraphicFramePr>
        <p:xfrm>
          <a:off x="1470025" y="4733572"/>
          <a:ext cx="606901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611" name="Equation" r:id="rId5" imgW="3060700" imgH="431800" progId="Equation.3">
                  <p:embed/>
                </p:oleObj>
              </mc:Choice>
              <mc:Fallback>
                <p:oleObj name="Equation" r:id="rId5" imgW="3060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0025" y="4733572"/>
                        <a:ext cx="6069013" cy="85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 rot="5400000">
            <a:off x="7716282" y="1952017"/>
            <a:ext cx="1839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105766"/>
                </a:solidFill>
              </a:rPr>
              <a:t>Lapeyre</a:t>
            </a:r>
            <a:r>
              <a:rPr lang="en-US" sz="1400" dirty="0" smtClean="0">
                <a:solidFill>
                  <a:srgbClr val="105766"/>
                </a:solidFill>
              </a:rPr>
              <a:t> &amp; Klein (2006)</a:t>
            </a:r>
            <a:endParaRPr lang="en-US" sz="1400" dirty="0">
              <a:solidFill>
                <a:srgbClr val="1057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Upper ocean flow reconstruction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276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4742" y="1380969"/>
            <a:ext cx="8492436" cy="2888369"/>
          </a:xfrm>
        </p:spPr>
        <p:txBody>
          <a:bodyPr>
            <a:noAutofit/>
          </a:bodyPr>
          <a:lstStyle/>
          <a:p>
            <a:r>
              <a:rPr lang="en-US" dirty="0" smtClean="0"/>
              <a:t>Linear stochastic forecast model: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Widely used as a simple model for the turbulent exchange of energy to/from a “sea” of eddies </a:t>
            </a:r>
            <a:endParaRPr lang="en-US" sz="28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2410410" y="2130439"/>
            <a:ext cx="5105349" cy="303951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788211"/>
              </p:ext>
            </p:extLst>
          </p:nvPr>
        </p:nvGraphicFramePr>
        <p:xfrm>
          <a:off x="2749044" y="2706847"/>
          <a:ext cx="4291635" cy="605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87" name="Equation" r:id="rId3" imgW="1790700" imgH="254000" progId="Equation.3">
                  <p:embed/>
                </p:oleObj>
              </mc:Choice>
              <mc:Fallback>
                <p:oleObj name="Equation" r:id="rId3" imgW="1790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044" y="2706847"/>
                        <a:ext cx="4291635" cy="6057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1133" y="169491"/>
            <a:ext cx="799745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Stochastic DA methodology</a:t>
            </a:r>
            <a:endParaRPr lang="en-US" dirty="0">
              <a:solidFill>
                <a:srgbClr val="7F7F7F"/>
              </a:solidFill>
            </a:endParaRPr>
          </a:p>
        </p:txBody>
      </p:sp>
      <p:graphicFrame>
        <p:nvGraphicFramePr>
          <p:cNvPr id="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466261"/>
              </p:ext>
            </p:extLst>
          </p:nvPr>
        </p:nvGraphicFramePr>
        <p:xfrm>
          <a:off x="2618061" y="4269338"/>
          <a:ext cx="4603058" cy="56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88" name="Equation" r:id="rId5" imgW="2247900" imgH="279400" progId="Equation.3">
                  <p:embed/>
                </p:oleObj>
              </mc:Choice>
              <mc:Fallback>
                <p:oleObj name="Equation" r:id="rId5" imgW="22479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8061" y="4269338"/>
                        <a:ext cx="4603058" cy="5697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0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467" y="1200665"/>
            <a:ext cx="2362200" cy="241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316" y="1073665"/>
            <a:ext cx="8965352" cy="368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Upper ocean flow reconstruction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781" y="4076700"/>
            <a:ext cx="8686799" cy="254423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213781" y="4076700"/>
            <a:ext cx="8636000" cy="481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</a:rPr>
              <a:t>Lapeyre</a:t>
            </a:r>
            <a:r>
              <a:rPr lang="en-US" sz="2400" dirty="0">
                <a:solidFill>
                  <a:prstClr val="black"/>
                </a:solidFill>
              </a:rPr>
              <a:t> and Klein (2006): model interior PV with empirically derived vertical profile function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Even with </a:t>
            </a:r>
            <a:r>
              <a:rPr lang="en-US" sz="2400" b="1" dirty="0" smtClean="0">
                <a:solidFill>
                  <a:prstClr val="black"/>
                </a:solidFill>
              </a:rPr>
              <a:t>perfect observations of SST, </a:t>
            </a:r>
            <a:r>
              <a:rPr lang="en-US" sz="2400" dirty="0" smtClean="0">
                <a:solidFill>
                  <a:prstClr val="black"/>
                </a:solidFill>
              </a:rPr>
              <a:t>Surface QG methods have a </a:t>
            </a:r>
            <a:r>
              <a:rPr lang="en-US" sz="2400" b="1" dirty="0" smtClean="0">
                <a:solidFill>
                  <a:prstClr val="black"/>
                </a:solidFill>
              </a:rPr>
              <a:t>depth of validity varies regionally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Super-resolved SST results in improved </a:t>
            </a:r>
            <a:r>
              <a:rPr lang="en-US" sz="2400" b="1" dirty="0" smtClean="0">
                <a:solidFill>
                  <a:prstClr val="black"/>
                </a:solidFill>
              </a:rPr>
              <a:t>subsurface stream-function reconstruction</a:t>
            </a:r>
            <a:r>
              <a:rPr lang="en-US" sz="2400" dirty="0" smtClean="0">
                <a:solidFill>
                  <a:prstClr val="black"/>
                </a:solidFill>
              </a:rPr>
              <a:t> compared with raw observations.</a:t>
            </a:r>
            <a:endParaRPr lang="en-US" b="1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303000"/>
              </p:ext>
            </p:extLst>
          </p:nvPr>
        </p:nvGraphicFramePr>
        <p:xfrm>
          <a:off x="4760383" y="4465812"/>
          <a:ext cx="32575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635" name="Equation" r:id="rId5" imgW="1562100" imgH="228600" progId="Equation.3">
                  <p:embed/>
                </p:oleObj>
              </mc:Choice>
              <mc:Fallback>
                <p:oleObj name="Equation" r:id="rId5" imgW="1562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0383" y="4465812"/>
                        <a:ext cx="3257550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" y="1257110"/>
            <a:ext cx="2362200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5811" y="1257110"/>
            <a:ext cx="2362200" cy="241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456" y="1144221"/>
            <a:ext cx="2362200" cy="241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0268" y="1115999"/>
            <a:ext cx="17437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True PV at 200m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09846" y="1115999"/>
            <a:ext cx="2056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PV from perfect SST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05678" y="1114777"/>
            <a:ext cx="22493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PV from observed SST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92380" y="1114777"/>
            <a:ext cx="2262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PV from super-res SST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4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Upper ocean flow reconstruction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781" y="4076700"/>
            <a:ext cx="8686799" cy="254423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213781" y="4076700"/>
            <a:ext cx="8636000" cy="481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Even with </a:t>
            </a:r>
            <a:r>
              <a:rPr lang="en-US" sz="2400" b="1" dirty="0" smtClean="0">
                <a:solidFill>
                  <a:prstClr val="black"/>
                </a:solidFill>
              </a:rPr>
              <a:t>perfect observations of SST, </a:t>
            </a:r>
            <a:r>
              <a:rPr lang="en-US" sz="2400" dirty="0" smtClean="0">
                <a:solidFill>
                  <a:prstClr val="black"/>
                </a:solidFill>
              </a:rPr>
              <a:t>SQG methods have a </a:t>
            </a:r>
            <a:r>
              <a:rPr lang="en-US" sz="2400" b="1" dirty="0" smtClean="0">
                <a:solidFill>
                  <a:prstClr val="black"/>
                </a:solidFill>
              </a:rPr>
              <a:t>depth of validity that varies regionally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Argues for </a:t>
            </a:r>
            <a:r>
              <a:rPr lang="en-US" sz="2400" b="1" dirty="0" smtClean="0">
                <a:solidFill>
                  <a:prstClr val="black"/>
                </a:solidFill>
              </a:rPr>
              <a:t>inclusion of interior dynamics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</a:rPr>
              <a:t>Lapeyre</a:t>
            </a:r>
            <a:r>
              <a:rPr lang="en-US" sz="2400" dirty="0" smtClean="0">
                <a:solidFill>
                  <a:prstClr val="black"/>
                </a:solidFill>
              </a:rPr>
              <a:t> (2009), Ponte and Klein (2013), Wang et al. (2013).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However, super-resolved SST results in improved </a:t>
            </a:r>
            <a:r>
              <a:rPr lang="en-US" sz="2400" b="1" dirty="0" smtClean="0">
                <a:solidFill>
                  <a:prstClr val="black"/>
                </a:solidFill>
              </a:rPr>
              <a:t>surface mode reconstruction</a:t>
            </a:r>
            <a:r>
              <a:rPr lang="en-US" sz="2400" dirty="0" smtClean="0">
                <a:solidFill>
                  <a:prstClr val="black"/>
                </a:solidFill>
              </a:rPr>
              <a:t> compared with raw observations.</a:t>
            </a:r>
            <a:endParaRPr lang="en-US" b="1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pic>
        <p:nvPicPr>
          <p:cNvPr id="2" name="Picture 1" descr="ke_profi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52500"/>
            <a:ext cx="900430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700" y="1288756"/>
            <a:ext cx="6731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ACC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285088"/>
            <a:ext cx="838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Gulf Stream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8300" y="1285088"/>
            <a:ext cx="11049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Subtropical Pacific</a:t>
            </a:r>
          </a:p>
        </p:txBody>
      </p:sp>
    </p:spTree>
    <p:extLst>
      <p:ext uri="{BB962C8B-B14F-4D97-AF65-F5344CB8AC3E}">
        <p14:creationId xmlns:p14="http://schemas.microsoft.com/office/powerpoint/2010/main" val="369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Upper ocean flow reconstruction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781" y="4076700"/>
            <a:ext cx="8686799" cy="254423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213781" y="4076700"/>
            <a:ext cx="8636000" cy="481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</a:rPr>
              <a:t>Lapeyre</a:t>
            </a:r>
            <a:r>
              <a:rPr lang="en-US" sz="2400" dirty="0">
                <a:solidFill>
                  <a:prstClr val="black"/>
                </a:solidFill>
              </a:rPr>
              <a:t> and Klein (2006): model interior PV with empirically derived vertical profile function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Even with </a:t>
            </a:r>
            <a:r>
              <a:rPr lang="en-US" sz="2400" b="1" dirty="0" smtClean="0">
                <a:solidFill>
                  <a:prstClr val="black"/>
                </a:solidFill>
              </a:rPr>
              <a:t>perfect observations of SST, </a:t>
            </a:r>
            <a:r>
              <a:rPr lang="en-US" sz="2400" dirty="0" smtClean="0">
                <a:solidFill>
                  <a:prstClr val="black"/>
                </a:solidFill>
              </a:rPr>
              <a:t>Surface QG methods have a </a:t>
            </a:r>
            <a:r>
              <a:rPr lang="en-US" sz="2400" b="1" dirty="0" smtClean="0">
                <a:solidFill>
                  <a:prstClr val="black"/>
                </a:solidFill>
              </a:rPr>
              <a:t>depth of validity varies regionally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Super-resolved SST results in improved </a:t>
            </a:r>
            <a:r>
              <a:rPr lang="en-US" sz="2400" b="1" dirty="0" smtClean="0">
                <a:solidFill>
                  <a:prstClr val="black"/>
                </a:solidFill>
              </a:rPr>
              <a:t>subsurface stream-function reconstruction</a:t>
            </a:r>
            <a:r>
              <a:rPr lang="en-US" sz="2400" dirty="0" smtClean="0">
                <a:solidFill>
                  <a:prstClr val="black"/>
                </a:solidFill>
              </a:rPr>
              <a:t> compared with raw observations.</a:t>
            </a:r>
            <a:endParaRPr lang="en-US" b="1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631" y="980310"/>
            <a:ext cx="5958393" cy="2829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47" y="936567"/>
            <a:ext cx="2965478" cy="3024346"/>
          </a:xfrm>
          <a:prstGeom prst="rect">
            <a:avLst/>
          </a:prstGeom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639036"/>
              </p:ext>
            </p:extLst>
          </p:nvPr>
        </p:nvGraphicFramePr>
        <p:xfrm>
          <a:off x="4760383" y="4465812"/>
          <a:ext cx="32575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331" name="Equation" r:id="rId6" imgW="1562100" imgH="228600" progId="Equation.3">
                  <p:embed/>
                </p:oleObj>
              </mc:Choice>
              <mc:Fallback>
                <p:oleObj name="Equation" r:id="rId6" imgW="1562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0383" y="4465812"/>
                        <a:ext cx="3257550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54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3781" y="4921656"/>
            <a:ext cx="8686799" cy="178394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234853" y="914400"/>
            <a:ext cx="8636000" cy="655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400" b="1" dirty="0" smtClean="0"/>
          </a:p>
          <a:p>
            <a:pPr marL="800100" lvl="1" indent="-342900">
              <a:spcBef>
                <a:spcPct val="20000"/>
              </a:spcBef>
              <a:defRPr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234853" y="4921656"/>
            <a:ext cx="8636000" cy="4813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Accuracy of small-scale statistics </a:t>
            </a:r>
            <a:r>
              <a:rPr lang="en-US" sz="2400" dirty="0" smtClean="0">
                <a:solidFill>
                  <a:prstClr val="black"/>
                </a:solidFill>
              </a:rPr>
              <a:t>calculated using high-resolution images depends on quality of data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Model effect of imperfect data </a:t>
            </a:r>
            <a:r>
              <a:rPr lang="en-US" sz="2400" dirty="0" smtClean="0">
                <a:solidFill>
                  <a:prstClr val="black"/>
                </a:solidFill>
              </a:rPr>
              <a:t>by randomly discarding frames (“clouds”) or shortening observing period</a:t>
            </a: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34853" y="371005"/>
            <a:ext cx="554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Sensitivity to </a:t>
            </a:r>
            <a:r>
              <a:rPr lang="en-US" sz="2400" b="1" dirty="0" smtClean="0"/>
              <a:t>clouds and observing period</a:t>
            </a:r>
            <a:r>
              <a:rPr lang="en-US" sz="2400" dirty="0" smtClean="0"/>
              <a:t>: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2" name="Picture 1" descr="acc_cfra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3" y="1008577"/>
            <a:ext cx="8665728" cy="33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Upper ocean flow reconstruction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767"/>
            <a:ext cx="9144000" cy="3222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9715"/>
            <a:ext cx="9144000" cy="30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Data Assimilation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-914400" y="4569618"/>
            <a:ext cx="3352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965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assimilation </a:t>
            </a:r>
            <a:r>
              <a:rPr lang="en-US" sz="2400" dirty="0" smtClean="0"/>
              <a:t>seeks the </a:t>
            </a:r>
            <a:r>
              <a:rPr lang="en-US" sz="2400" i="1" dirty="0" smtClean="0">
                <a:solidFill>
                  <a:srgbClr val="000090"/>
                </a:solidFill>
              </a:rPr>
              <a:t>best guess </a:t>
            </a:r>
            <a:r>
              <a:rPr lang="en-US" sz="2400" dirty="0" smtClean="0"/>
              <a:t>of the </a:t>
            </a:r>
            <a:r>
              <a:rPr lang="en-US" sz="2400" i="1" dirty="0" smtClean="0">
                <a:solidFill>
                  <a:srgbClr val="000090"/>
                </a:solidFill>
              </a:rPr>
              <a:t>system state </a:t>
            </a:r>
            <a:r>
              <a:rPr lang="en-US" sz="2400" dirty="0" smtClean="0"/>
              <a:t>by combining </a:t>
            </a:r>
            <a:r>
              <a:rPr lang="en-US" sz="2400" i="1" dirty="0" smtClean="0">
                <a:solidFill>
                  <a:srgbClr val="000090"/>
                </a:solidFill>
              </a:rPr>
              <a:t>noisy, incomplete observations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with a </a:t>
            </a:r>
            <a:r>
              <a:rPr lang="en-US" sz="2400" i="1" dirty="0" smtClean="0">
                <a:solidFill>
                  <a:srgbClr val="000090"/>
                </a:solidFill>
              </a:rPr>
              <a:t>model forecast.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1600200" y="5105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1206" y="6246812"/>
            <a:ext cx="76969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29400" y="6350169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618632" y="3936491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Unobserved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62502" y="5300246"/>
            <a:ext cx="627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Truth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2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66800" y="4267200"/>
            <a:ext cx="1219200" cy="1752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90"/>
                </a:solidFill>
                <a:cs typeface="Arial Black"/>
              </a:rPr>
              <a:t>Data Assimilation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-914400" y="4569618"/>
            <a:ext cx="3352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965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assimilation </a:t>
            </a:r>
            <a:r>
              <a:rPr lang="en-US" sz="2400" dirty="0" smtClean="0"/>
              <a:t>seeks the </a:t>
            </a:r>
            <a:r>
              <a:rPr lang="en-US" sz="2400" i="1" dirty="0" smtClean="0">
                <a:solidFill>
                  <a:srgbClr val="000090"/>
                </a:solidFill>
              </a:rPr>
              <a:t>best guess </a:t>
            </a:r>
            <a:r>
              <a:rPr lang="en-US" sz="2400" dirty="0" smtClean="0"/>
              <a:t>of the </a:t>
            </a:r>
            <a:r>
              <a:rPr lang="en-US" sz="2400" i="1" dirty="0" smtClean="0">
                <a:solidFill>
                  <a:srgbClr val="000090"/>
                </a:solidFill>
              </a:rPr>
              <a:t>system state </a:t>
            </a:r>
            <a:r>
              <a:rPr lang="en-US" sz="2400" dirty="0" smtClean="0"/>
              <a:t>by combining </a:t>
            </a:r>
            <a:r>
              <a:rPr lang="en-US" sz="2400" i="1" dirty="0" smtClean="0">
                <a:solidFill>
                  <a:srgbClr val="000090"/>
                </a:solidFill>
              </a:rPr>
              <a:t>noisy, incomplete observations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with a </a:t>
            </a:r>
            <a:r>
              <a:rPr lang="en-US" sz="2400" i="1" dirty="0" smtClean="0">
                <a:solidFill>
                  <a:srgbClr val="000090"/>
                </a:solidFill>
              </a:rPr>
              <a:t>model forecast.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1600200" y="5105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790565">
            <a:off x="4651261" y="2483786"/>
            <a:ext cx="1887370" cy="25000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836332" y="3733800"/>
            <a:ext cx="3576610" cy="137043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61206" y="6246812"/>
            <a:ext cx="76969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486400" y="3581400"/>
            <a:ext cx="152400" cy="1524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29400" y="6350169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9962" y="3242846"/>
            <a:ext cx="885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Forecast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618632" y="3936491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Unobserved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2502" y="5300246"/>
            <a:ext cx="627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Truth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77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90"/>
                </a:solidFill>
                <a:cs typeface="Arial Black"/>
              </a:rPr>
              <a:t>Data Assimilation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-914400" y="4569618"/>
            <a:ext cx="3352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965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assimilation </a:t>
            </a:r>
            <a:r>
              <a:rPr lang="en-US" sz="2400" dirty="0" smtClean="0"/>
              <a:t>seeks the </a:t>
            </a:r>
            <a:r>
              <a:rPr lang="en-US" sz="2400" i="1" dirty="0" smtClean="0">
                <a:solidFill>
                  <a:srgbClr val="000090"/>
                </a:solidFill>
              </a:rPr>
              <a:t>best guess </a:t>
            </a:r>
            <a:r>
              <a:rPr lang="en-US" sz="2400" dirty="0" smtClean="0"/>
              <a:t>of the </a:t>
            </a:r>
            <a:r>
              <a:rPr lang="en-US" sz="2400" i="1" dirty="0" smtClean="0">
                <a:solidFill>
                  <a:srgbClr val="000090"/>
                </a:solidFill>
              </a:rPr>
              <a:t>system state </a:t>
            </a:r>
            <a:r>
              <a:rPr lang="en-US" sz="2400" dirty="0" smtClean="0"/>
              <a:t>by combining </a:t>
            </a:r>
            <a:r>
              <a:rPr lang="en-US" sz="2400" i="1" dirty="0" smtClean="0">
                <a:solidFill>
                  <a:srgbClr val="000090"/>
                </a:solidFill>
              </a:rPr>
              <a:t>noisy, incomplete observations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with a </a:t>
            </a:r>
            <a:r>
              <a:rPr lang="en-US" sz="2400" i="1" dirty="0" smtClean="0">
                <a:solidFill>
                  <a:srgbClr val="000090"/>
                </a:solidFill>
              </a:rPr>
              <a:t>model forecast.</a:t>
            </a:r>
            <a:endParaRPr lang="en-US" sz="2400" dirty="0"/>
          </a:p>
        </p:txBody>
      </p:sp>
      <p:cxnSp>
        <p:nvCxnSpPr>
          <p:cNvPr id="11" name="Shape 10"/>
          <p:cNvCxnSpPr/>
          <p:nvPr/>
        </p:nvCxnSpPr>
        <p:spPr>
          <a:xfrm rot="5400000" flipH="1" flipV="1">
            <a:off x="1991565" y="2578847"/>
            <a:ext cx="2211388" cy="2841718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495800" y="2819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790565">
            <a:off x="4651261" y="2483786"/>
            <a:ext cx="1887370" cy="25000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1206" y="6246812"/>
            <a:ext cx="76969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2959895" y="4634706"/>
            <a:ext cx="322421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629400" y="6350169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618632" y="3936491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Unobserved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 flipH="1">
            <a:off x="4572000" y="5176245"/>
            <a:ext cx="10668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3530600" y="5174657"/>
            <a:ext cx="10414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3606800" y="5168900"/>
            <a:ext cx="9652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flipH="1">
            <a:off x="4572000" y="5181600"/>
            <a:ext cx="9906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972109" y="6249194"/>
            <a:ext cx="120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Observation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258897" y="2480846"/>
            <a:ext cx="627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Truth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1600200" y="5105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5119962" y="3242846"/>
            <a:ext cx="885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Forecast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486400" y="3581400"/>
            <a:ext cx="152400" cy="1524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 flipH="1">
            <a:off x="5562600" y="5163545"/>
            <a:ext cx="10668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rgbClr val="000090"/>
              </a:gs>
              <a:gs pos="100000">
                <a:srgbClr val="3366FF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flipH="1">
            <a:off x="4572000" y="5176245"/>
            <a:ext cx="10668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90"/>
                </a:solidFill>
                <a:cs typeface="Arial Black"/>
              </a:rPr>
              <a:t>Data Assimilation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-914400" y="4569618"/>
            <a:ext cx="3352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965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assimilation </a:t>
            </a:r>
            <a:r>
              <a:rPr lang="en-US" sz="2400" dirty="0" smtClean="0"/>
              <a:t>seeks the </a:t>
            </a:r>
            <a:r>
              <a:rPr lang="en-US" sz="2400" i="1" dirty="0" smtClean="0">
                <a:solidFill>
                  <a:srgbClr val="000090"/>
                </a:solidFill>
              </a:rPr>
              <a:t>best guess </a:t>
            </a:r>
            <a:r>
              <a:rPr lang="en-US" sz="2400" dirty="0" smtClean="0"/>
              <a:t>of the </a:t>
            </a:r>
            <a:r>
              <a:rPr lang="en-US" sz="2400" i="1" dirty="0" smtClean="0">
                <a:solidFill>
                  <a:srgbClr val="000090"/>
                </a:solidFill>
              </a:rPr>
              <a:t>system state </a:t>
            </a:r>
            <a:r>
              <a:rPr lang="en-US" sz="2400" dirty="0" smtClean="0"/>
              <a:t>by combining </a:t>
            </a:r>
            <a:r>
              <a:rPr lang="en-US" sz="2400" i="1" dirty="0" smtClean="0">
                <a:solidFill>
                  <a:srgbClr val="000090"/>
                </a:solidFill>
              </a:rPr>
              <a:t>noisy, incomplete observations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with a </a:t>
            </a:r>
            <a:r>
              <a:rPr lang="en-US" sz="2400" i="1" dirty="0" smtClean="0">
                <a:solidFill>
                  <a:srgbClr val="000090"/>
                </a:solidFill>
              </a:rPr>
              <a:t>model forecast.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4495800" y="2819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790565">
            <a:off x="4651261" y="2483786"/>
            <a:ext cx="1887370" cy="25000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1206" y="6246812"/>
            <a:ext cx="76969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30600" y="5174657"/>
            <a:ext cx="10414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606800" y="5168900"/>
            <a:ext cx="9652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521200" y="5161957"/>
            <a:ext cx="10414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rgbClr val="000090"/>
              </a:gs>
              <a:gs pos="100000">
                <a:srgbClr val="3366FF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597400" y="5156200"/>
            <a:ext cx="9652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5562600" y="5168900"/>
            <a:ext cx="9906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3505200" y="5257800"/>
            <a:ext cx="1981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5310188" y="4825999"/>
            <a:ext cx="2794000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 flipH="1">
            <a:off x="4572000" y="5181600"/>
            <a:ext cx="9906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119962" y="3242846"/>
            <a:ext cx="885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Forecast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18632" y="3936491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Unobserved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29400" y="6350169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2109" y="6249194"/>
            <a:ext cx="120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Observation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05400" y="6249194"/>
            <a:ext cx="103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Prediction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486400" y="3581400"/>
            <a:ext cx="152400" cy="1524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258897" y="2480846"/>
            <a:ext cx="627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Truth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 rot="2790565">
            <a:off x="4651261" y="2483786"/>
            <a:ext cx="1887370" cy="25000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408522">
            <a:off x="4093588" y="1951913"/>
            <a:ext cx="1887370" cy="25000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flipH="1">
            <a:off x="5562600" y="5163545"/>
            <a:ext cx="10668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flipH="1">
            <a:off x="4572000" y="5176245"/>
            <a:ext cx="10668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90"/>
                </a:solidFill>
                <a:cs typeface="Arial Black"/>
              </a:rPr>
              <a:t>Data Assimilation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-914400" y="4569618"/>
            <a:ext cx="3352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965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assimilation </a:t>
            </a:r>
            <a:r>
              <a:rPr lang="en-US" sz="2400" dirty="0" smtClean="0"/>
              <a:t>seeks the </a:t>
            </a:r>
            <a:r>
              <a:rPr lang="en-US" sz="2400" i="1" dirty="0" smtClean="0">
                <a:solidFill>
                  <a:srgbClr val="000090"/>
                </a:solidFill>
              </a:rPr>
              <a:t>best guess </a:t>
            </a:r>
            <a:r>
              <a:rPr lang="en-US" sz="2400" dirty="0" smtClean="0"/>
              <a:t>of the </a:t>
            </a:r>
            <a:r>
              <a:rPr lang="en-US" sz="2400" i="1" dirty="0" smtClean="0">
                <a:solidFill>
                  <a:srgbClr val="000090"/>
                </a:solidFill>
              </a:rPr>
              <a:t>system state </a:t>
            </a:r>
            <a:r>
              <a:rPr lang="en-US" sz="2400" dirty="0" smtClean="0"/>
              <a:t>by combining </a:t>
            </a:r>
            <a:r>
              <a:rPr lang="en-US" sz="2400" i="1" dirty="0" smtClean="0">
                <a:solidFill>
                  <a:srgbClr val="000090"/>
                </a:solidFill>
              </a:rPr>
              <a:t>noisy, incomplete observations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with a </a:t>
            </a:r>
            <a:r>
              <a:rPr lang="en-US" sz="2400" i="1" dirty="0" smtClean="0">
                <a:solidFill>
                  <a:srgbClr val="000090"/>
                </a:solidFill>
              </a:rPr>
              <a:t>model forecast.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4495800" y="2819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1206" y="6246812"/>
            <a:ext cx="76969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3530600" y="5174657"/>
            <a:ext cx="10414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606800" y="5168900"/>
            <a:ext cx="9652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521200" y="5161957"/>
            <a:ext cx="1041400" cy="1072155"/>
          </a:xfrm>
          <a:custGeom>
            <a:avLst/>
            <a:gdLst>
              <a:gd name="connsiteX0" fmla="*/ 0 w 1041400"/>
              <a:gd name="connsiteY0" fmla="*/ 1072155 h 1072155"/>
              <a:gd name="connsiteX1" fmla="*/ 76200 w 1041400"/>
              <a:gd name="connsiteY1" fmla="*/ 1059455 h 1072155"/>
              <a:gd name="connsiteX2" fmla="*/ 165100 w 1041400"/>
              <a:gd name="connsiteY2" fmla="*/ 1046755 h 1072155"/>
              <a:gd name="connsiteX3" fmla="*/ 241300 w 1041400"/>
              <a:gd name="connsiteY3" fmla="*/ 1021355 h 1072155"/>
              <a:gd name="connsiteX4" fmla="*/ 279400 w 1041400"/>
              <a:gd name="connsiteY4" fmla="*/ 1008655 h 1072155"/>
              <a:gd name="connsiteX5" fmla="*/ 381000 w 1041400"/>
              <a:gd name="connsiteY5" fmla="*/ 932455 h 1072155"/>
              <a:gd name="connsiteX6" fmla="*/ 419100 w 1041400"/>
              <a:gd name="connsiteY6" fmla="*/ 881655 h 1072155"/>
              <a:gd name="connsiteX7" fmla="*/ 444500 w 1041400"/>
              <a:gd name="connsiteY7" fmla="*/ 830855 h 1072155"/>
              <a:gd name="connsiteX8" fmla="*/ 482600 w 1041400"/>
              <a:gd name="connsiteY8" fmla="*/ 805455 h 1072155"/>
              <a:gd name="connsiteX9" fmla="*/ 520700 w 1041400"/>
              <a:gd name="connsiteY9" fmla="*/ 716555 h 1072155"/>
              <a:gd name="connsiteX10" fmla="*/ 558800 w 1041400"/>
              <a:gd name="connsiteY10" fmla="*/ 640355 h 1072155"/>
              <a:gd name="connsiteX11" fmla="*/ 571500 w 1041400"/>
              <a:gd name="connsiteY11" fmla="*/ 589555 h 1072155"/>
              <a:gd name="connsiteX12" fmla="*/ 584200 w 1041400"/>
              <a:gd name="connsiteY12" fmla="*/ 551455 h 1072155"/>
              <a:gd name="connsiteX13" fmla="*/ 609600 w 1041400"/>
              <a:gd name="connsiteY13" fmla="*/ 449855 h 1072155"/>
              <a:gd name="connsiteX14" fmla="*/ 647700 w 1041400"/>
              <a:gd name="connsiteY14" fmla="*/ 335555 h 1072155"/>
              <a:gd name="connsiteX15" fmla="*/ 685800 w 1041400"/>
              <a:gd name="connsiteY15" fmla="*/ 259355 h 1072155"/>
              <a:gd name="connsiteX16" fmla="*/ 698500 w 1041400"/>
              <a:gd name="connsiteY16" fmla="*/ 221255 h 1072155"/>
              <a:gd name="connsiteX17" fmla="*/ 736600 w 1041400"/>
              <a:gd name="connsiteY17" fmla="*/ 208555 h 1072155"/>
              <a:gd name="connsiteX18" fmla="*/ 787400 w 1041400"/>
              <a:gd name="connsiteY18" fmla="*/ 145055 h 1072155"/>
              <a:gd name="connsiteX19" fmla="*/ 800100 w 1041400"/>
              <a:gd name="connsiteY19" fmla="*/ 106955 h 1072155"/>
              <a:gd name="connsiteX20" fmla="*/ 838200 w 1041400"/>
              <a:gd name="connsiteY20" fmla="*/ 94255 h 1072155"/>
              <a:gd name="connsiteX21" fmla="*/ 876300 w 1041400"/>
              <a:gd name="connsiteY21" fmla="*/ 68855 h 1072155"/>
              <a:gd name="connsiteX22" fmla="*/ 901700 w 1041400"/>
              <a:gd name="connsiteY22" fmla="*/ 30755 h 1072155"/>
              <a:gd name="connsiteX23" fmla="*/ 952500 w 1041400"/>
              <a:gd name="connsiteY23" fmla="*/ 18055 h 1072155"/>
              <a:gd name="connsiteX24" fmla="*/ 1041400 w 1041400"/>
              <a:gd name="connsiteY24" fmla="*/ 5355 h 1072155"/>
              <a:gd name="connsiteX25" fmla="*/ 1041400 w 1041400"/>
              <a:gd name="connsiteY25" fmla="*/ 1072155 h 1072155"/>
              <a:gd name="connsiteX26" fmla="*/ 0 w 1041400"/>
              <a:gd name="connsiteY26" fmla="*/ 1072155 h 10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1400" h="1072155">
                <a:moveTo>
                  <a:pt x="0" y="1072155"/>
                </a:moveTo>
                <a:lnTo>
                  <a:pt x="76200" y="1059455"/>
                </a:lnTo>
                <a:cubicBezTo>
                  <a:pt x="105786" y="1054903"/>
                  <a:pt x="135932" y="1053486"/>
                  <a:pt x="165100" y="1046755"/>
                </a:cubicBezTo>
                <a:cubicBezTo>
                  <a:pt x="191188" y="1040735"/>
                  <a:pt x="215900" y="1029822"/>
                  <a:pt x="241300" y="1021355"/>
                </a:cubicBezTo>
                <a:lnTo>
                  <a:pt x="279400" y="1008655"/>
                </a:lnTo>
                <a:cubicBezTo>
                  <a:pt x="313267" y="983255"/>
                  <a:pt x="355600" y="966322"/>
                  <a:pt x="381000" y="932455"/>
                </a:cubicBezTo>
                <a:cubicBezTo>
                  <a:pt x="393700" y="915522"/>
                  <a:pt x="407882" y="899604"/>
                  <a:pt x="419100" y="881655"/>
                </a:cubicBezTo>
                <a:cubicBezTo>
                  <a:pt x="429134" y="865601"/>
                  <a:pt x="432380" y="845399"/>
                  <a:pt x="444500" y="830855"/>
                </a:cubicBezTo>
                <a:cubicBezTo>
                  <a:pt x="454271" y="819129"/>
                  <a:pt x="469900" y="813922"/>
                  <a:pt x="482600" y="805455"/>
                </a:cubicBezTo>
                <a:cubicBezTo>
                  <a:pt x="509031" y="699729"/>
                  <a:pt x="476847" y="804260"/>
                  <a:pt x="520700" y="716555"/>
                </a:cubicBezTo>
                <a:cubicBezTo>
                  <a:pt x="573280" y="611395"/>
                  <a:pt x="486007" y="749544"/>
                  <a:pt x="558800" y="640355"/>
                </a:cubicBezTo>
                <a:cubicBezTo>
                  <a:pt x="563033" y="623422"/>
                  <a:pt x="566705" y="606338"/>
                  <a:pt x="571500" y="589555"/>
                </a:cubicBezTo>
                <a:cubicBezTo>
                  <a:pt x="575178" y="576683"/>
                  <a:pt x="580678" y="564370"/>
                  <a:pt x="584200" y="551455"/>
                </a:cubicBezTo>
                <a:cubicBezTo>
                  <a:pt x="593385" y="517776"/>
                  <a:pt x="598561" y="482973"/>
                  <a:pt x="609600" y="449855"/>
                </a:cubicBezTo>
                <a:lnTo>
                  <a:pt x="647700" y="335555"/>
                </a:lnTo>
                <a:cubicBezTo>
                  <a:pt x="679622" y="239790"/>
                  <a:pt x="636561" y="357832"/>
                  <a:pt x="685800" y="259355"/>
                </a:cubicBezTo>
                <a:cubicBezTo>
                  <a:pt x="691787" y="247381"/>
                  <a:pt x="689034" y="230721"/>
                  <a:pt x="698500" y="221255"/>
                </a:cubicBezTo>
                <a:cubicBezTo>
                  <a:pt x="707966" y="211789"/>
                  <a:pt x="723900" y="212788"/>
                  <a:pt x="736600" y="208555"/>
                </a:cubicBezTo>
                <a:cubicBezTo>
                  <a:pt x="768522" y="112790"/>
                  <a:pt x="721748" y="227119"/>
                  <a:pt x="787400" y="145055"/>
                </a:cubicBezTo>
                <a:cubicBezTo>
                  <a:pt x="795763" y="134602"/>
                  <a:pt x="790634" y="116421"/>
                  <a:pt x="800100" y="106955"/>
                </a:cubicBezTo>
                <a:cubicBezTo>
                  <a:pt x="809566" y="97489"/>
                  <a:pt x="826226" y="100242"/>
                  <a:pt x="838200" y="94255"/>
                </a:cubicBezTo>
                <a:cubicBezTo>
                  <a:pt x="851852" y="87429"/>
                  <a:pt x="863600" y="77322"/>
                  <a:pt x="876300" y="68855"/>
                </a:cubicBezTo>
                <a:cubicBezTo>
                  <a:pt x="884767" y="56155"/>
                  <a:pt x="889000" y="39222"/>
                  <a:pt x="901700" y="30755"/>
                </a:cubicBezTo>
                <a:cubicBezTo>
                  <a:pt x="916223" y="21073"/>
                  <a:pt x="935717" y="22850"/>
                  <a:pt x="952500" y="18055"/>
                </a:cubicBezTo>
                <a:cubicBezTo>
                  <a:pt x="1015692" y="0"/>
                  <a:pt x="965794" y="5355"/>
                  <a:pt x="1041400" y="5355"/>
                </a:cubicBezTo>
                <a:lnTo>
                  <a:pt x="1041400" y="1072155"/>
                </a:lnTo>
                <a:lnTo>
                  <a:pt x="0" y="1072155"/>
                </a:lnTo>
                <a:close/>
              </a:path>
            </a:pathLst>
          </a:cu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597400" y="5156200"/>
            <a:ext cx="9652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5562600" y="5168900"/>
            <a:ext cx="9906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flipH="1">
            <a:off x="4572000" y="5181600"/>
            <a:ext cx="990600" cy="1066800"/>
          </a:xfrm>
          <a:custGeom>
            <a:avLst/>
            <a:gdLst>
              <a:gd name="connsiteX0" fmla="*/ 0 w 952500"/>
              <a:gd name="connsiteY0" fmla="*/ 1066800 h 1066800"/>
              <a:gd name="connsiteX1" fmla="*/ 292100 w 952500"/>
              <a:gd name="connsiteY1" fmla="*/ 965200 h 1066800"/>
              <a:gd name="connsiteX2" fmla="*/ 393700 w 952500"/>
              <a:gd name="connsiteY2" fmla="*/ 800100 h 1066800"/>
              <a:gd name="connsiteX3" fmla="*/ 558800 w 952500"/>
              <a:gd name="connsiteY3" fmla="*/ 406400 h 1066800"/>
              <a:gd name="connsiteX4" fmla="*/ 635000 w 952500"/>
              <a:gd name="connsiteY4" fmla="*/ 215900 h 1066800"/>
              <a:gd name="connsiteX5" fmla="*/ 774700 w 952500"/>
              <a:gd name="connsiteY5" fmla="*/ 101600 h 1066800"/>
              <a:gd name="connsiteX6" fmla="*/ 876300 w 952500"/>
              <a:gd name="connsiteY6" fmla="*/ 25400 h 1066800"/>
              <a:gd name="connsiteX7" fmla="*/ 952500 w 952500"/>
              <a:gd name="connsiteY7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1066800">
                <a:moveTo>
                  <a:pt x="0" y="1066800"/>
                </a:moveTo>
                <a:cubicBezTo>
                  <a:pt x="113241" y="1038225"/>
                  <a:pt x="226483" y="1009650"/>
                  <a:pt x="292100" y="965200"/>
                </a:cubicBezTo>
                <a:cubicBezTo>
                  <a:pt x="357717" y="920750"/>
                  <a:pt x="349250" y="893233"/>
                  <a:pt x="393700" y="800100"/>
                </a:cubicBezTo>
                <a:cubicBezTo>
                  <a:pt x="438150" y="706967"/>
                  <a:pt x="518583" y="503767"/>
                  <a:pt x="558800" y="406400"/>
                </a:cubicBezTo>
                <a:cubicBezTo>
                  <a:pt x="599017" y="309033"/>
                  <a:pt x="599017" y="266700"/>
                  <a:pt x="635000" y="215900"/>
                </a:cubicBezTo>
                <a:cubicBezTo>
                  <a:pt x="670983" y="165100"/>
                  <a:pt x="734483" y="133350"/>
                  <a:pt x="774700" y="101600"/>
                </a:cubicBezTo>
                <a:cubicBezTo>
                  <a:pt x="814917" y="69850"/>
                  <a:pt x="846667" y="42333"/>
                  <a:pt x="876300" y="25400"/>
                </a:cubicBezTo>
                <a:cubicBezTo>
                  <a:pt x="905933" y="8467"/>
                  <a:pt x="952500" y="0"/>
                  <a:pt x="952500" y="0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119962" y="3242846"/>
            <a:ext cx="885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Forecast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18632" y="3936491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Unobserved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29400" y="6350169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2109" y="6249194"/>
            <a:ext cx="120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Observation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05400" y="6249194"/>
            <a:ext cx="103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Prediction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486400" y="3581400"/>
            <a:ext cx="152400" cy="1524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953000" y="31242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258897" y="2480846"/>
            <a:ext cx="627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Truth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86693" y="2767581"/>
            <a:ext cx="855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Analysis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66801" y="2362200"/>
            <a:ext cx="3200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Least squares problem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Minimize (</a:t>
            </a:r>
            <a:r>
              <a:rPr lang="en-US" sz="2000" dirty="0" err="1" smtClean="0"/>
              <a:t>wrt</a:t>
            </a:r>
            <a:r>
              <a:rPr lang="en-US" sz="2000" dirty="0" smtClean="0"/>
              <a:t> </a:t>
            </a:r>
            <a:r>
              <a:rPr lang="en-US" sz="2000" i="1" dirty="0" smtClean="0"/>
              <a:t>Truth)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i="1" dirty="0" smtClean="0"/>
              <a:t>Forecast – Truth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+</a:t>
            </a:r>
          </a:p>
          <a:p>
            <a:r>
              <a:rPr lang="en-US" sz="2000" dirty="0" smtClean="0"/>
              <a:t>(</a:t>
            </a:r>
            <a:r>
              <a:rPr lang="en-US" sz="2000" i="1" dirty="0" smtClean="0"/>
              <a:t>Prediction – Observation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 2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weighted by uncertainty. </a:t>
            </a:r>
          </a:p>
        </p:txBody>
      </p:sp>
    </p:spTree>
    <p:extLst>
      <p:ext uri="{BB962C8B-B14F-4D97-AF65-F5344CB8AC3E}">
        <p14:creationId xmlns:p14="http://schemas.microsoft.com/office/powerpoint/2010/main" val="7079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4742" y="1380969"/>
            <a:ext cx="8492436" cy="2888369"/>
          </a:xfrm>
        </p:spPr>
        <p:txBody>
          <a:bodyPr>
            <a:noAutofit/>
          </a:bodyPr>
          <a:lstStyle/>
          <a:p>
            <a:r>
              <a:rPr lang="en-US" dirty="0" smtClean="0"/>
              <a:t>Linear stochastic forecast model: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Widely used as a simple model for the turbulent exchange of energy to/from a “sea” of eddies </a:t>
            </a:r>
            <a:endParaRPr lang="en-US" sz="28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2410410" y="2130439"/>
            <a:ext cx="5098409" cy="303951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235590"/>
              </p:ext>
            </p:extLst>
          </p:nvPr>
        </p:nvGraphicFramePr>
        <p:xfrm>
          <a:off x="2749044" y="2706847"/>
          <a:ext cx="4291635" cy="605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195" name="Equation" r:id="rId3" imgW="1790700" imgH="254000" progId="Equation.3">
                  <p:embed/>
                </p:oleObj>
              </mc:Choice>
              <mc:Fallback>
                <p:oleObj name="Equation" r:id="rId3" imgW="1790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044" y="2706847"/>
                        <a:ext cx="4291635" cy="6057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1133" y="169491"/>
            <a:ext cx="799745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Stochastic DA methodology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9134" y="1995452"/>
            <a:ext cx="183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</a:rPr>
              <a:t>Linear response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8308" y="2005168"/>
            <a:ext cx="2025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</a:rPr>
              <a:t>Stochastic forcing 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6319" y="3786048"/>
            <a:ext cx="3224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Stochastic model parameters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5400000">
            <a:off x="4311904" y="2058099"/>
            <a:ext cx="291469" cy="1063513"/>
          </a:xfrm>
          <a:prstGeom prst="lef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5400000">
            <a:off x="6363188" y="2032374"/>
            <a:ext cx="291469" cy="1063513"/>
          </a:xfrm>
          <a:prstGeom prst="lef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4742" y="2688864"/>
            <a:ext cx="1908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Complex-valued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mode amplitude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2303137" y="3042807"/>
            <a:ext cx="384863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0"/>
          </p:cNvCxnSpPr>
          <p:nvPr/>
        </p:nvCxnSpPr>
        <p:spPr>
          <a:xfrm flipH="1" flipV="1">
            <a:off x="4249446" y="3312639"/>
            <a:ext cx="1179053" cy="473409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894861" y="3312639"/>
            <a:ext cx="533638" cy="473409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428499" y="3312639"/>
            <a:ext cx="548667" cy="47341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206777"/>
              </p:ext>
            </p:extLst>
          </p:nvPr>
        </p:nvGraphicFramePr>
        <p:xfrm>
          <a:off x="2618061" y="4269338"/>
          <a:ext cx="4603058" cy="56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196" name="Equation" r:id="rId5" imgW="2247900" imgH="279400" progId="Equation.3">
                  <p:embed/>
                </p:oleObj>
              </mc:Choice>
              <mc:Fallback>
                <p:oleObj name="Equation" r:id="rId5" imgW="22479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8061" y="4269338"/>
                        <a:ext cx="4603058" cy="5697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84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408522">
            <a:off x="4093588" y="1951913"/>
            <a:ext cx="1887370" cy="25000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90"/>
                </a:solidFill>
                <a:cs typeface="Arial Black"/>
              </a:rPr>
              <a:t>Data Assimilation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-914400" y="4569618"/>
            <a:ext cx="3352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965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assimilation </a:t>
            </a:r>
            <a:r>
              <a:rPr lang="en-US" sz="2400" dirty="0" smtClean="0"/>
              <a:t>seeks the </a:t>
            </a:r>
            <a:r>
              <a:rPr lang="en-US" sz="2400" i="1" dirty="0" smtClean="0">
                <a:solidFill>
                  <a:srgbClr val="000090"/>
                </a:solidFill>
              </a:rPr>
              <a:t>best guess </a:t>
            </a:r>
            <a:r>
              <a:rPr lang="en-US" sz="2400" dirty="0" smtClean="0"/>
              <a:t>of the </a:t>
            </a:r>
            <a:r>
              <a:rPr lang="en-US" sz="2400" i="1" dirty="0" smtClean="0">
                <a:solidFill>
                  <a:srgbClr val="000090"/>
                </a:solidFill>
              </a:rPr>
              <a:t>system state </a:t>
            </a:r>
            <a:r>
              <a:rPr lang="en-US" sz="2400" dirty="0" smtClean="0"/>
              <a:t>by combining </a:t>
            </a:r>
            <a:r>
              <a:rPr lang="en-US" sz="2400" i="1" dirty="0" smtClean="0">
                <a:solidFill>
                  <a:srgbClr val="000090"/>
                </a:solidFill>
              </a:rPr>
              <a:t>noisy, incomplete observations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with a </a:t>
            </a:r>
            <a:r>
              <a:rPr lang="en-US" sz="2400" i="1" dirty="0" smtClean="0">
                <a:solidFill>
                  <a:srgbClr val="000090"/>
                </a:solidFill>
              </a:rPr>
              <a:t>model forecast.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4495800" y="2819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1206" y="6246812"/>
            <a:ext cx="76969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-618632" y="3936491"/>
            <a:ext cx="199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Unobserved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29400" y="6350169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Observed variables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53000" y="31242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258897" y="2480846"/>
            <a:ext cx="627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Truth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86693" y="2767581"/>
            <a:ext cx="855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Analysis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90601" y="2362200"/>
            <a:ext cx="50291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Filtering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 same </a:t>
            </a: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projection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(e.g. onto </a:t>
            </a: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Empirical Orthogonal </a:t>
            </a: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functions)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is 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statistical inference </a:t>
            </a: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full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system </a:t>
            </a:r>
          </a:p>
          <a:p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constrained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observations.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Information about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unobserved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variables is obtained because the evolution operator induces correlations with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observed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variables. 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13782" y="1054100"/>
            <a:ext cx="5419550" cy="55245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Aliasing of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782" y="1273314"/>
            <a:ext cx="574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generally, sample over footprint </a:t>
            </a:r>
            <a:r>
              <a:rPr lang="en-US" sz="2000" i="1" dirty="0" smtClean="0"/>
              <a:t>G(</a:t>
            </a:r>
            <a:r>
              <a:rPr lang="en-US" sz="2000" i="1" dirty="0" err="1" smtClean="0"/>
              <a:t>x,y</a:t>
            </a:r>
            <a:r>
              <a:rPr lang="en-US" sz="2000" i="1" dirty="0" smtClean="0"/>
              <a:t>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782" y="2674761"/>
            <a:ext cx="5742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Coarse-grid Fourier transform is convolved with </a:t>
            </a:r>
            <a:r>
              <a:rPr lang="en-US" sz="2000" i="1" dirty="0" smtClean="0"/>
              <a:t>spectral transfer function G(</a:t>
            </a:r>
            <a:r>
              <a:rPr lang="en-US" sz="2000" i="1" dirty="0" err="1" smtClean="0"/>
              <a:t>k,l</a:t>
            </a:r>
            <a:r>
              <a:rPr lang="en-US" sz="2000" i="1" dirty="0" smtClean="0"/>
              <a:t>)</a:t>
            </a:r>
            <a:endParaRPr lang="en-US" sz="2000" dirty="0"/>
          </a:p>
        </p:txBody>
      </p:sp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931106"/>
              </p:ext>
            </p:extLst>
          </p:nvPr>
        </p:nvGraphicFramePr>
        <p:xfrm>
          <a:off x="277813" y="1895475"/>
          <a:ext cx="5208587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77" name="Equation" r:id="rId4" imgW="2781300" imgH="279400" progId="Equation.3">
                  <p:embed/>
                </p:oleObj>
              </mc:Choice>
              <mc:Fallback>
                <p:oleObj name="Equation" r:id="rId4" imgW="2781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1895475"/>
                        <a:ext cx="5208587" cy="519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353940"/>
              </p:ext>
            </p:extLst>
          </p:nvPr>
        </p:nvGraphicFramePr>
        <p:xfrm>
          <a:off x="506413" y="3469254"/>
          <a:ext cx="4303713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78" name="Equation" r:id="rId6" imgW="2298700" imgH="482600" progId="Equation.3">
                  <p:embed/>
                </p:oleObj>
              </mc:Choice>
              <mc:Fallback>
                <p:oleObj name="Equation" r:id="rId6" imgW="2298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3" y="3469254"/>
                        <a:ext cx="4303713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092959"/>
              </p:ext>
            </p:extLst>
          </p:nvPr>
        </p:nvGraphicFramePr>
        <p:xfrm>
          <a:off x="609600" y="5074077"/>
          <a:ext cx="43053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79" name="Equation" r:id="rId8" imgW="2298700" imgH="711200" progId="Equation.3">
                  <p:embed/>
                </p:oleObj>
              </mc:Choice>
              <mc:Fallback>
                <p:oleObj name="Equation" r:id="rId8" imgW="22987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074077"/>
                        <a:ext cx="4305300" cy="132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13783" y="4366191"/>
            <a:ext cx="541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a Gaussian sampling footprint of width </a:t>
            </a:r>
            <a:r>
              <a:rPr lang="en-US" sz="2000" dirty="0">
                <a:latin typeface="SchoolHouse Cursive B"/>
                <a:cs typeface="SchoolHouse Cursive B"/>
              </a:rPr>
              <a:t>l</a:t>
            </a:r>
            <a:r>
              <a:rPr lang="en-US" sz="2000" dirty="0"/>
              <a:t>, transfer function is a Gaussian of width 1/</a:t>
            </a:r>
            <a:r>
              <a:rPr lang="en-US" sz="2000" dirty="0">
                <a:latin typeface="SchoolHouse Cursive B"/>
                <a:cs typeface="SchoolHouse Cursive B"/>
              </a:rPr>
              <a:t>l</a:t>
            </a:r>
            <a:r>
              <a:rPr lang="en-US" sz="20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91300" y="1479614"/>
            <a:ext cx="1549400" cy="1869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500"/>
                    </a14:imgEffect>
                    <a14:imgEffect>
                      <a14:brightnessContrast brigh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6299" y="4268350"/>
            <a:ext cx="2844800" cy="12815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956300" y="3349561"/>
            <a:ext cx="284479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956300" y="5549900"/>
            <a:ext cx="284479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057900" y="4781977"/>
            <a:ext cx="2743199" cy="0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858000" y="2414588"/>
            <a:ext cx="1066800" cy="0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1" idx="2"/>
            <a:endCxn id="31" idx="0"/>
          </p:cNvCxnSpPr>
          <p:nvPr/>
        </p:nvCxnSpPr>
        <p:spPr>
          <a:xfrm flipV="1">
            <a:off x="7378699" y="4268350"/>
            <a:ext cx="0" cy="1281550"/>
          </a:xfrm>
          <a:prstGeom prst="line">
            <a:avLst/>
          </a:prstGeom>
          <a:ln w="50800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696199" y="4584700"/>
            <a:ext cx="0" cy="965200"/>
          </a:xfrm>
          <a:prstGeom prst="line">
            <a:avLst/>
          </a:prstGeom>
          <a:ln w="50800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001000" y="5074077"/>
            <a:ext cx="0" cy="475823"/>
          </a:xfrm>
          <a:prstGeom prst="line">
            <a:avLst/>
          </a:prstGeom>
          <a:ln w="50800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293100" y="5384800"/>
            <a:ext cx="0" cy="165102"/>
          </a:xfrm>
          <a:prstGeom prst="line">
            <a:avLst/>
          </a:prstGeom>
          <a:ln w="50800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61198" y="4584700"/>
            <a:ext cx="0" cy="965200"/>
          </a:xfrm>
          <a:prstGeom prst="line">
            <a:avLst/>
          </a:prstGeom>
          <a:ln w="50800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769100" y="5074077"/>
            <a:ext cx="0" cy="475823"/>
          </a:xfrm>
          <a:prstGeom prst="line">
            <a:avLst/>
          </a:prstGeom>
          <a:ln w="50800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6489700" y="5372098"/>
            <a:ext cx="0" cy="165102"/>
          </a:xfrm>
          <a:prstGeom prst="line">
            <a:avLst/>
          </a:prstGeom>
          <a:ln w="50800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615323" y="2014478"/>
            <a:ext cx="3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choolHouse Cursive B"/>
                <a:cs typeface="SchoolHouse Cursive B"/>
              </a:rPr>
              <a:t>l</a:t>
            </a:r>
            <a:endParaRPr lang="en-US" sz="2000" dirty="0"/>
          </a:p>
        </p:txBody>
      </p:sp>
      <p:sp>
        <p:nvSpPr>
          <p:cNvPr id="62" name="TextBox 61"/>
          <p:cNvSpPr txBox="1"/>
          <p:nvPr/>
        </p:nvSpPr>
        <p:spPr>
          <a:xfrm>
            <a:off x="8026400" y="4366191"/>
            <a:ext cx="66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  <a:cs typeface="SchoolHouse Cursive B"/>
              </a:rPr>
              <a:t>1/</a:t>
            </a:r>
            <a:r>
              <a:rPr lang="en-US" sz="2000" dirty="0" smtClean="0">
                <a:latin typeface="SchoolHouse Cursive B"/>
                <a:cs typeface="SchoolHouse Cursive B"/>
              </a:rPr>
              <a:t>l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7175498" y="5746690"/>
            <a:ext cx="66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+mj-lt"/>
                <a:cs typeface="SchoolHouse Cursive B"/>
              </a:rPr>
              <a:t>G(k)</a:t>
            </a:r>
            <a:endParaRPr lang="en-US" sz="2000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7061198" y="3458708"/>
            <a:ext cx="66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+mj-lt"/>
                <a:cs typeface="SchoolHouse Cursive B"/>
              </a:rPr>
              <a:t>G(x)</a:t>
            </a:r>
            <a:endParaRPr lang="en-US" sz="200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198560" y="5622835"/>
            <a:ext cx="66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  <a:cs typeface="SchoolHouse Cursive B"/>
              </a:rPr>
              <a:t>^</a:t>
            </a:r>
            <a:endParaRPr lang="en-US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2893260" y="2869986"/>
            <a:ext cx="66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  <a:cs typeface="SchoolHouse Cursive B"/>
              </a:rPr>
              <a:t>^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00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Filtering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00" y="5684023"/>
            <a:ext cx="3835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3191" y="5842786"/>
            <a:ext cx="55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time</a:t>
            </a:r>
            <a:endParaRPr lang="en-US" sz="1400" i="1" dirty="0"/>
          </a:p>
        </p:txBody>
      </p:sp>
      <p:sp>
        <p:nvSpPr>
          <p:cNvPr id="8" name="Freeform 7"/>
          <p:cNvSpPr/>
          <p:nvPr/>
        </p:nvSpPr>
        <p:spPr>
          <a:xfrm>
            <a:off x="609600" y="2974254"/>
            <a:ext cx="3835538" cy="1416984"/>
          </a:xfrm>
          <a:custGeom>
            <a:avLst/>
            <a:gdLst>
              <a:gd name="connsiteX0" fmla="*/ 0 w 3742080"/>
              <a:gd name="connsiteY0" fmla="*/ 1031416 h 1416984"/>
              <a:gd name="connsiteX1" fmla="*/ 430906 w 3742080"/>
              <a:gd name="connsiteY1" fmla="*/ 883993 h 1416984"/>
              <a:gd name="connsiteX2" fmla="*/ 839133 w 3742080"/>
              <a:gd name="connsiteY2" fmla="*/ 543787 h 1416984"/>
              <a:gd name="connsiteX3" fmla="*/ 1190662 w 3742080"/>
              <a:gd name="connsiteY3" fmla="*/ 56157 h 1416984"/>
              <a:gd name="connsiteX4" fmla="*/ 1871040 w 3742080"/>
              <a:gd name="connsiteY4" fmla="*/ 67497 h 1416984"/>
              <a:gd name="connsiteX5" fmla="*/ 2290606 w 3742080"/>
              <a:gd name="connsiteY5" fmla="*/ 566467 h 1416984"/>
              <a:gd name="connsiteX6" fmla="*/ 2789550 w 3742080"/>
              <a:gd name="connsiteY6" fmla="*/ 1042756 h 1416984"/>
              <a:gd name="connsiteX7" fmla="*/ 3742080 w 3742080"/>
              <a:gd name="connsiteY7" fmla="*/ 1416984 h 1416984"/>
              <a:gd name="connsiteX8" fmla="*/ 3742080 w 3742080"/>
              <a:gd name="connsiteY8" fmla="*/ 1416984 h 141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080" h="1416984">
                <a:moveTo>
                  <a:pt x="0" y="1031416"/>
                </a:moveTo>
                <a:cubicBezTo>
                  <a:pt x="145525" y="998340"/>
                  <a:pt x="291051" y="965264"/>
                  <a:pt x="430906" y="883993"/>
                </a:cubicBezTo>
                <a:cubicBezTo>
                  <a:pt x="570761" y="802722"/>
                  <a:pt x="712507" y="681760"/>
                  <a:pt x="839133" y="543787"/>
                </a:cubicBezTo>
                <a:cubicBezTo>
                  <a:pt x="965759" y="405814"/>
                  <a:pt x="1018678" y="135539"/>
                  <a:pt x="1190662" y="56157"/>
                </a:cubicBezTo>
                <a:cubicBezTo>
                  <a:pt x="1362646" y="-23225"/>
                  <a:pt x="1687716" y="-17555"/>
                  <a:pt x="1871040" y="67497"/>
                </a:cubicBezTo>
                <a:cubicBezTo>
                  <a:pt x="2054364" y="152549"/>
                  <a:pt x="2137521" y="403924"/>
                  <a:pt x="2290606" y="566467"/>
                </a:cubicBezTo>
                <a:cubicBezTo>
                  <a:pt x="2443691" y="729010"/>
                  <a:pt x="2547638" y="901003"/>
                  <a:pt x="2789550" y="1042756"/>
                </a:cubicBezTo>
                <a:cubicBezTo>
                  <a:pt x="3031462" y="1184509"/>
                  <a:pt x="3742080" y="1416984"/>
                  <a:pt x="3742080" y="1416984"/>
                </a:cubicBezTo>
                <a:lnTo>
                  <a:pt x="3742080" y="1416984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143930" y="4205478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25515" y="2598096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53557" y="4112599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293228"/>
              </p:ext>
            </p:extLst>
          </p:nvPr>
        </p:nvGraphicFramePr>
        <p:xfrm>
          <a:off x="5382309" y="2783855"/>
          <a:ext cx="2663825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67" name="Equation" r:id="rId4" imgW="1422400" imgH="381000" progId="Equation.3">
                  <p:embed/>
                </p:oleObj>
              </mc:Choice>
              <mc:Fallback>
                <p:oleObj name="Equation" r:id="rId4" imgW="1422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309" y="2783855"/>
                        <a:ext cx="2663825" cy="706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03892" y="1819777"/>
            <a:ext cx="4159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 x M </a:t>
            </a:r>
            <a:r>
              <a:rPr lang="en-US" sz="2000" dirty="0" smtClean="0"/>
              <a:t>observations of each resolved mode + aliased modes</a:t>
            </a:r>
            <a:endParaRPr lang="en-US" sz="2000" dirty="0"/>
          </a:p>
        </p:txBody>
      </p:sp>
      <p:pic>
        <p:nvPicPr>
          <p:cNvPr id="12" name="Picture 11" descr="aliasin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14" y="3756066"/>
            <a:ext cx="2303931" cy="22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Filtering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00" y="5684023"/>
            <a:ext cx="3835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3191" y="5842786"/>
            <a:ext cx="55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time</a:t>
            </a:r>
            <a:endParaRPr lang="en-US" sz="1400" i="1" dirty="0"/>
          </a:p>
        </p:txBody>
      </p:sp>
      <p:sp>
        <p:nvSpPr>
          <p:cNvPr id="8" name="Freeform 7"/>
          <p:cNvSpPr/>
          <p:nvPr/>
        </p:nvSpPr>
        <p:spPr>
          <a:xfrm>
            <a:off x="609600" y="2974254"/>
            <a:ext cx="3835538" cy="1416984"/>
          </a:xfrm>
          <a:custGeom>
            <a:avLst/>
            <a:gdLst>
              <a:gd name="connsiteX0" fmla="*/ 0 w 3742080"/>
              <a:gd name="connsiteY0" fmla="*/ 1031416 h 1416984"/>
              <a:gd name="connsiteX1" fmla="*/ 430906 w 3742080"/>
              <a:gd name="connsiteY1" fmla="*/ 883993 h 1416984"/>
              <a:gd name="connsiteX2" fmla="*/ 839133 w 3742080"/>
              <a:gd name="connsiteY2" fmla="*/ 543787 h 1416984"/>
              <a:gd name="connsiteX3" fmla="*/ 1190662 w 3742080"/>
              <a:gd name="connsiteY3" fmla="*/ 56157 h 1416984"/>
              <a:gd name="connsiteX4" fmla="*/ 1871040 w 3742080"/>
              <a:gd name="connsiteY4" fmla="*/ 67497 h 1416984"/>
              <a:gd name="connsiteX5" fmla="*/ 2290606 w 3742080"/>
              <a:gd name="connsiteY5" fmla="*/ 566467 h 1416984"/>
              <a:gd name="connsiteX6" fmla="*/ 2789550 w 3742080"/>
              <a:gd name="connsiteY6" fmla="*/ 1042756 h 1416984"/>
              <a:gd name="connsiteX7" fmla="*/ 3742080 w 3742080"/>
              <a:gd name="connsiteY7" fmla="*/ 1416984 h 1416984"/>
              <a:gd name="connsiteX8" fmla="*/ 3742080 w 3742080"/>
              <a:gd name="connsiteY8" fmla="*/ 1416984 h 141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080" h="1416984">
                <a:moveTo>
                  <a:pt x="0" y="1031416"/>
                </a:moveTo>
                <a:cubicBezTo>
                  <a:pt x="145525" y="998340"/>
                  <a:pt x="291051" y="965264"/>
                  <a:pt x="430906" y="883993"/>
                </a:cubicBezTo>
                <a:cubicBezTo>
                  <a:pt x="570761" y="802722"/>
                  <a:pt x="712507" y="681760"/>
                  <a:pt x="839133" y="543787"/>
                </a:cubicBezTo>
                <a:cubicBezTo>
                  <a:pt x="965759" y="405814"/>
                  <a:pt x="1018678" y="135539"/>
                  <a:pt x="1190662" y="56157"/>
                </a:cubicBezTo>
                <a:cubicBezTo>
                  <a:pt x="1362646" y="-23225"/>
                  <a:pt x="1687716" y="-17555"/>
                  <a:pt x="1871040" y="67497"/>
                </a:cubicBezTo>
                <a:cubicBezTo>
                  <a:pt x="2054364" y="152549"/>
                  <a:pt x="2137521" y="403924"/>
                  <a:pt x="2290606" y="566467"/>
                </a:cubicBezTo>
                <a:cubicBezTo>
                  <a:pt x="2443691" y="729010"/>
                  <a:pt x="2547638" y="901003"/>
                  <a:pt x="2789550" y="1042756"/>
                </a:cubicBezTo>
                <a:cubicBezTo>
                  <a:pt x="3031462" y="1184509"/>
                  <a:pt x="3742080" y="1416984"/>
                  <a:pt x="3742080" y="1416984"/>
                </a:cubicBezTo>
                <a:lnTo>
                  <a:pt x="3742080" y="1416984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143930" y="4205478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930" y="2881374"/>
            <a:ext cx="184670" cy="185759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endCxn id="12" idx="3"/>
          </p:cNvCxnSpPr>
          <p:nvPr/>
        </p:nvCxnSpPr>
        <p:spPr>
          <a:xfrm flipV="1">
            <a:off x="609600" y="3039929"/>
            <a:ext cx="561374" cy="319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03892" y="1805666"/>
            <a:ext cx="41591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 Forecast step:</a:t>
            </a:r>
          </a:p>
          <a:p>
            <a:endParaRPr lang="en-US" sz="2000" b="1" dirty="0"/>
          </a:p>
          <a:p>
            <a:r>
              <a:rPr lang="en-US" sz="2000" dirty="0" smtClean="0"/>
              <a:t>Make prediction for </a:t>
            </a:r>
            <a:r>
              <a:rPr lang="en-US" sz="2000" i="1" dirty="0" smtClean="0"/>
              <a:t>N x N</a:t>
            </a:r>
            <a:r>
              <a:rPr lang="en-US" sz="2000" dirty="0" smtClean="0"/>
              <a:t> modes using quasi-linear stochastic model.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b="1" dirty="0" smtClean="0"/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  <a:p>
            <a:endParaRPr lang="en-US" sz="2000" dirty="0" smtClean="0"/>
          </a:p>
          <a:p>
            <a:r>
              <a:rPr lang="en-US" sz="2000" b="1" dirty="0" smtClean="0"/>
              <a:t>Forecast mean and covariance</a:t>
            </a:r>
            <a:r>
              <a:rPr lang="en-US" sz="2000" dirty="0" smtClean="0"/>
              <a:t>: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Tune parameters to give correct energy and timescales estimated from </a:t>
            </a:r>
            <a:r>
              <a:rPr lang="en-US" sz="2000" b="1" dirty="0" smtClean="0"/>
              <a:t>infrared observations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7" name="Oval 16"/>
          <p:cNvSpPr/>
          <p:nvPr/>
        </p:nvSpPr>
        <p:spPr>
          <a:xfrm>
            <a:off x="2325515" y="2598096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53557" y="4112599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690997"/>
              </p:ext>
            </p:extLst>
          </p:nvPr>
        </p:nvGraphicFramePr>
        <p:xfrm>
          <a:off x="4910137" y="3246389"/>
          <a:ext cx="35480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08" name="Equation" r:id="rId4" imgW="1701800" imgH="266700" progId="Equation.3">
                  <p:embed/>
                </p:oleObj>
              </mc:Choice>
              <mc:Fallback>
                <p:oleObj name="Equation" r:id="rId4" imgW="1701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0137" y="3246389"/>
                        <a:ext cx="354806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678316"/>
              </p:ext>
            </p:extLst>
          </p:nvPr>
        </p:nvGraphicFramePr>
        <p:xfrm>
          <a:off x="5311775" y="4298358"/>
          <a:ext cx="23050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09" name="Equation" r:id="rId6" imgW="1104900" imgH="279400" progId="Equation.3">
                  <p:embed/>
                </p:oleObj>
              </mc:Choice>
              <mc:Fallback>
                <p:oleObj name="Equation" r:id="rId6" imgW="11049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4298358"/>
                        <a:ext cx="2305050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02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Filtering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00" y="5684023"/>
            <a:ext cx="3835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3191" y="5842786"/>
            <a:ext cx="55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time</a:t>
            </a:r>
            <a:endParaRPr lang="en-US" sz="1400" i="1" dirty="0"/>
          </a:p>
        </p:txBody>
      </p:sp>
      <p:sp>
        <p:nvSpPr>
          <p:cNvPr id="8" name="Freeform 7"/>
          <p:cNvSpPr/>
          <p:nvPr/>
        </p:nvSpPr>
        <p:spPr>
          <a:xfrm>
            <a:off x="609600" y="2974254"/>
            <a:ext cx="3835538" cy="1416984"/>
          </a:xfrm>
          <a:custGeom>
            <a:avLst/>
            <a:gdLst>
              <a:gd name="connsiteX0" fmla="*/ 0 w 3742080"/>
              <a:gd name="connsiteY0" fmla="*/ 1031416 h 1416984"/>
              <a:gd name="connsiteX1" fmla="*/ 430906 w 3742080"/>
              <a:gd name="connsiteY1" fmla="*/ 883993 h 1416984"/>
              <a:gd name="connsiteX2" fmla="*/ 839133 w 3742080"/>
              <a:gd name="connsiteY2" fmla="*/ 543787 h 1416984"/>
              <a:gd name="connsiteX3" fmla="*/ 1190662 w 3742080"/>
              <a:gd name="connsiteY3" fmla="*/ 56157 h 1416984"/>
              <a:gd name="connsiteX4" fmla="*/ 1871040 w 3742080"/>
              <a:gd name="connsiteY4" fmla="*/ 67497 h 1416984"/>
              <a:gd name="connsiteX5" fmla="*/ 2290606 w 3742080"/>
              <a:gd name="connsiteY5" fmla="*/ 566467 h 1416984"/>
              <a:gd name="connsiteX6" fmla="*/ 2789550 w 3742080"/>
              <a:gd name="connsiteY6" fmla="*/ 1042756 h 1416984"/>
              <a:gd name="connsiteX7" fmla="*/ 3742080 w 3742080"/>
              <a:gd name="connsiteY7" fmla="*/ 1416984 h 1416984"/>
              <a:gd name="connsiteX8" fmla="*/ 3742080 w 3742080"/>
              <a:gd name="connsiteY8" fmla="*/ 1416984 h 141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080" h="1416984">
                <a:moveTo>
                  <a:pt x="0" y="1031416"/>
                </a:moveTo>
                <a:cubicBezTo>
                  <a:pt x="145525" y="998340"/>
                  <a:pt x="291051" y="965264"/>
                  <a:pt x="430906" y="883993"/>
                </a:cubicBezTo>
                <a:cubicBezTo>
                  <a:pt x="570761" y="802722"/>
                  <a:pt x="712507" y="681760"/>
                  <a:pt x="839133" y="543787"/>
                </a:cubicBezTo>
                <a:cubicBezTo>
                  <a:pt x="965759" y="405814"/>
                  <a:pt x="1018678" y="135539"/>
                  <a:pt x="1190662" y="56157"/>
                </a:cubicBezTo>
                <a:cubicBezTo>
                  <a:pt x="1362646" y="-23225"/>
                  <a:pt x="1687716" y="-17555"/>
                  <a:pt x="1871040" y="67497"/>
                </a:cubicBezTo>
                <a:cubicBezTo>
                  <a:pt x="2054364" y="152549"/>
                  <a:pt x="2137521" y="403924"/>
                  <a:pt x="2290606" y="566467"/>
                </a:cubicBezTo>
                <a:cubicBezTo>
                  <a:pt x="2443691" y="729010"/>
                  <a:pt x="2547638" y="901003"/>
                  <a:pt x="2789550" y="1042756"/>
                </a:cubicBezTo>
                <a:cubicBezTo>
                  <a:pt x="3031462" y="1184509"/>
                  <a:pt x="3742080" y="1416984"/>
                  <a:pt x="3742080" y="1416984"/>
                </a:cubicBezTo>
                <a:lnTo>
                  <a:pt x="3742080" y="1416984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143930" y="4205478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930" y="2881374"/>
            <a:ext cx="184670" cy="185759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endCxn id="12" idx="3"/>
          </p:cNvCxnSpPr>
          <p:nvPr/>
        </p:nvCxnSpPr>
        <p:spPr>
          <a:xfrm flipV="1">
            <a:off x="609600" y="3039929"/>
            <a:ext cx="561374" cy="319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143930" y="3858356"/>
            <a:ext cx="184670" cy="185759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2" idx="4"/>
            <a:endCxn id="15" idx="0"/>
          </p:cNvCxnSpPr>
          <p:nvPr/>
        </p:nvCxnSpPr>
        <p:spPr>
          <a:xfrm>
            <a:off x="1236265" y="3067133"/>
            <a:ext cx="0" cy="7912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325515" y="2598096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53557" y="4112599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03892" y="1805666"/>
            <a:ext cx="43430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2. Update step:</a:t>
            </a:r>
          </a:p>
          <a:p>
            <a:endParaRPr lang="en-US" sz="2000" b="1" dirty="0"/>
          </a:p>
          <a:p>
            <a:r>
              <a:rPr lang="en-US" sz="2000" dirty="0" smtClean="0"/>
              <a:t>Combine </a:t>
            </a:r>
            <a:r>
              <a:rPr lang="en-US" sz="2000" i="1" dirty="0"/>
              <a:t>N x </a:t>
            </a:r>
            <a:r>
              <a:rPr lang="en-US" sz="2000" i="1" dirty="0" smtClean="0"/>
              <a:t>N </a:t>
            </a:r>
            <a:r>
              <a:rPr lang="en-US" sz="2000" dirty="0" smtClean="0"/>
              <a:t>prediction (-) with</a:t>
            </a:r>
            <a:r>
              <a:rPr lang="en-US" sz="2000" i="1" dirty="0" smtClean="0"/>
              <a:t> </a:t>
            </a:r>
          </a:p>
          <a:p>
            <a:r>
              <a:rPr lang="en-US" sz="2000" i="1" dirty="0" smtClean="0"/>
              <a:t>M x M</a:t>
            </a:r>
            <a:r>
              <a:rPr lang="en-US" sz="2000" dirty="0" smtClean="0"/>
              <a:t> observation (~) using </a:t>
            </a:r>
            <a:r>
              <a:rPr lang="en-US" sz="2000" b="1" dirty="0" smtClean="0"/>
              <a:t>Kalman filter </a:t>
            </a:r>
            <a:r>
              <a:rPr lang="en-US" sz="2000" dirty="0" smtClean="0"/>
              <a:t>solution: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Optimal solution </a:t>
            </a:r>
            <a:r>
              <a:rPr lang="en-US" sz="2000" dirty="0" smtClean="0"/>
              <a:t>when dynamics and observation operator</a:t>
            </a:r>
            <a:r>
              <a:rPr lang="en-US" sz="2000" i="1" dirty="0" smtClean="0"/>
              <a:t> </a:t>
            </a:r>
            <a:r>
              <a:rPr lang="en-US" sz="2000" dirty="0" smtClean="0"/>
              <a:t>are linear with unbiased uncorrelated Gaussian noise. </a:t>
            </a:r>
            <a:endParaRPr lang="en-US" sz="2000" b="1" dirty="0" smtClean="0"/>
          </a:p>
          <a:p>
            <a:endParaRPr lang="en-US" sz="2000" b="1" dirty="0"/>
          </a:p>
        </p:txBody>
      </p:sp>
      <p:graphicFrame>
        <p:nvGraphicFramePr>
          <p:cNvPr id="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977050"/>
              </p:ext>
            </p:extLst>
          </p:nvPr>
        </p:nvGraphicFramePr>
        <p:xfrm>
          <a:off x="5054600" y="3572585"/>
          <a:ext cx="36814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15" name="Equation" r:id="rId4" imgW="1765300" imgH="520700" progId="Equation.3">
                  <p:embed/>
                </p:oleObj>
              </mc:Choice>
              <mc:Fallback>
                <p:oleObj name="Equation" r:id="rId4" imgW="17653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600" y="3572585"/>
                        <a:ext cx="3681413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44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Filtering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00" y="5684023"/>
            <a:ext cx="3835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3191" y="5842786"/>
            <a:ext cx="55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time</a:t>
            </a:r>
            <a:endParaRPr lang="en-US" sz="1400" i="1" dirty="0"/>
          </a:p>
        </p:txBody>
      </p:sp>
      <p:sp>
        <p:nvSpPr>
          <p:cNvPr id="8" name="Freeform 7"/>
          <p:cNvSpPr/>
          <p:nvPr/>
        </p:nvSpPr>
        <p:spPr>
          <a:xfrm>
            <a:off x="609600" y="2974254"/>
            <a:ext cx="3835538" cy="1416984"/>
          </a:xfrm>
          <a:custGeom>
            <a:avLst/>
            <a:gdLst>
              <a:gd name="connsiteX0" fmla="*/ 0 w 3742080"/>
              <a:gd name="connsiteY0" fmla="*/ 1031416 h 1416984"/>
              <a:gd name="connsiteX1" fmla="*/ 430906 w 3742080"/>
              <a:gd name="connsiteY1" fmla="*/ 883993 h 1416984"/>
              <a:gd name="connsiteX2" fmla="*/ 839133 w 3742080"/>
              <a:gd name="connsiteY2" fmla="*/ 543787 h 1416984"/>
              <a:gd name="connsiteX3" fmla="*/ 1190662 w 3742080"/>
              <a:gd name="connsiteY3" fmla="*/ 56157 h 1416984"/>
              <a:gd name="connsiteX4" fmla="*/ 1871040 w 3742080"/>
              <a:gd name="connsiteY4" fmla="*/ 67497 h 1416984"/>
              <a:gd name="connsiteX5" fmla="*/ 2290606 w 3742080"/>
              <a:gd name="connsiteY5" fmla="*/ 566467 h 1416984"/>
              <a:gd name="connsiteX6" fmla="*/ 2789550 w 3742080"/>
              <a:gd name="connsiteY6" fmla="*/ 1042756 h 1416984"/>
              <a:gd name="connsiteX7" fmla="*/ 3742080 w 3742080"/>
              <a:gd name="connsiteY7" fmla="*/ 1416984 h 1416984"/>
              <a:gd name="connsiteX8" fmla="*/ 3742080 w 3742080"/>
              <a:gd name="connsiteY8" fmla="*/ 1416984 h 141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080" h="1416984">
                <a:moveTo>
                  <a:pt x="0" y="1031416"/>
                </a:moveTo>
                <a:cubicBezTo>
                  <a:pt x="145525" y="998340"/>
                  <a:pt x="291051" y="965264"/>
                  <a:pt x="430906" y="883993"/>
                </a:cubicBezTo>
                <a:cubicBezTo>
                  <a:pt x="570761" y="802722"/>
                  <a:pt x="712507" y="681760"/>
                  <a:pt x="839133" y="543787"/>
                </a:cubicBezTo>
                <a:cubicBezTo>
                  <a:pt x="965759" y="405814"/>
                  <a:pt x="1018678" y="135539"/>
                  <a:pt x="1190662" y="56157"/>
                </a:cubicBezTo>
                <a:cubicBezTo>
                  <a:pt x="1362646" y="-23225"/>
                  <a:pt x="1687716" y="-17555"/>
                  <a:pt x="1871040" y="67497"/>
                </a:cubicBezTo>
                <a:cubicBezTo>
                  <a:pt x="2054364" y="152549"/>
                  <a:pt x="2137521" y="403924"/>
                  <a:pt x="2290606" y="566467"/>
                </a:cubicBezTo>
                <a:cubicBezTo>
                  <a:pt x="2443691" y="729010"/>
                  <a:pt x="2547638" y="901003"/>
                  <a:pt x="2789550" y="1042756"/>
                </a:cubicBezTo>
                <a:cubicBezTo>
                  <a:pt x="3031462" y="1184509"/>
                  <a:pt x="3742080" y="1416984"/>
                  <a:pt x="3742080" y="1416984"/>
                </a:cubicBezTo>
                <a:lnTo>
                  <a:pt x="3742080" y="1416984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143930" y="4205478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25515" y="2598096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53557" y="4112599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930" y="2881374"/>
            <a:ext cx="184670" cy="185759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endCxn id="12" idx="3"/>
          </p:cNvCxnSpPr>
          <p:nvPr/>
        </p:nvCxnSpPr>
        <p:spPr>
          <a:xfrm flipV="1">
            <a:off x="609600" y="3039929"/>
            <a:ext cx="561374" cy="319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143930" y="3858356"/>
            <a:ext cx="184670" cy="185759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2" idx="4"/>
            <a:endCxn id="15" idx="0"/>
          </p:cNvCxnSpPr>
          <p:nvPr/>
        </p:nvCxnSpPr>
        <p:spPr>
          <a:xfrm>
            <a:off x="1236265" y="3067133"/>
            <a:ext cx="0" cy="7912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325515" y="3633391"/>
            <a:ext cx="184670" cy="185759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5" idx="7"/>
            <a:endCxn id="19" idx="2"/>
          </p:cNvCxnSpPr>
          <p:nvPr/>
        </p:nvCxnSpPr>
        <p:spPr>
          <a:xfrm flipV="1">
            <a:off x="1301556" y="3726271"/>
            <a:ext cx="1023959" cy="1592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325515" y="3173518"/>
            <a:ext cx="184670" cy="185759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19" idx="0"/>
            <a:endCxn id="33" idx="4"/>
          </p:cNvCxnSpPr>
          <p:nvPr/>
        </p:nvCxnSpPr>
        <p:spPr>
          <a:xfrm flipV="1">
            <a:off x="2417850" y="3359277"/>
            <a:ext cx="0" cy="2741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653557" y="2881374"/>
            <a:ext cx="184670" cy="185759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6"/>
            <a:endCxn id="35" idx="2"/>
          </p:cNvCxnSpPr>
          <p:nvPr/>
        </p:nvCxnSpPr>
        <p:spPr>
          <a:xfrm flipV="1">
            <a:off x="2510185" y="2974254"/>
            <a:ext cx="1143372" cy="2921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653557" y="3359277"/>
            <a:ext cx="184670" cy="185759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5" idx="4"/>
            <a:endCxn id="38" idx="0"/>
          </p:cNvCxnSpPr>
          <p:nvPr/>
        </p:nvCxnSpPr>
        <p:spPr>
          <a:xfrm>
            <a:off x="3745892" y="3067133"/>
            <a:ext cx="0" cy="2921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163000"/>
              </p:ext>
            </p:extLst>
          </p:nvPr>
        </p:nvGraphicFramePr>
        <p:xfrm>
          <a:off x="5054600" y="3572585"/>
          <a:ext cx="36814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39" name="Equation" r:id="rId4" imgW="1765300" imgH="520700" progId="Equation.3">
                  <p:embed/>
                </p:oleObj>
              </mc:Choice>
              <mc:Fallback>
                <p:oleObj name="Equation" r:id="rId4" imgW="17653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600" y="3572585"/>
                        <a:ext cx="3681413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603892" y="1805666"/>
            <a:ext cx="43430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2. Update step:</a:t>
            </a:r>
          </a:p>
          <a:p>
            <a:endParaRPr lang="en-US" sz="2000" b="1" dirty="0"/>
          </a:p>
          <a:p>
            <a:r>
              <a:rPr lang="en-US" sz="2000" dirty="0" smtClean="0"/>
              <a:t>Combine </a:t>
            </a:r>
            <a:r>
              <a:rPr lang="en-US" sz="2000" i="1" dirty="0"/>
              <a:t>N x </a:t>
            </a:r>
            <a:r>
              <a:rPr lang="en-US" sz="2000" i="1" dirty="0" smtClean="0"/>
              <a:t>N </a:t>
            </a:r>
            <a:r>
              <a:rPr lang="en-US" sz="2000" dirty="0" smtClean="0"/>
              <a:t>prediction (-) with</a:t>
            </a:r>
            <a:r>
              <a:rPr lang="en-US" sz="2000" i="1" dirty="0" smtClean="0"/>
              <a:t> </a:t>
            </a:r>
          </a:p>
          <a:p>
            <a:r>
              <a:rPr lang="en-US" sz="2000" i="1" dirty="0" smtClean="0"/>
              <a:t>M x M</a:t>
            </a:r>
            <a:r>
              <a:rPr lang="en-US" sz="2000" dirty="0" smtClean="0"/>
              <a:t> observation (~) using </a:t>
            </a:r>
            <a:r>
              <a:rPr lang="en-US" sz="2000" b="1" dirty="0" smtClean="0"/>
              <a:t>Kalman filter </a:t>
            </a:r>
            <a:r>
              <a:rPr lang="en-US" sz="2000" dirty="0" smtClean="0"/>
              <a:t>solution: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Optimal solution </a:t>
            </a:r>
            <a:r>
              <a:rPr lang="en-US" sz="2000" dirty="0" smtClean="0"/>
              <a:t>when dynamics and observation operator</a:t>
            </a:r>
            <a:r>
              <a:rPr lang="en-US" sz="2000" i="1" dirty="0" smtClean="0"/>
              <a:t> </a:t>
            </a:r>
            <a:r>
              <a:rPr lang="en-US" sz="2000" dirty="0" smtClean="0"/>
              <a:t>are linear with unbiased uncorrelated Gaussian noise. </a:t>
            </a:r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783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Filtering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9600" y="5684023"/>
            <a:ext cx="3835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43191" y="5842786"/>
            <a:ext cx="55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time</a:t>
            </a:r>
            <a:endParaRPr lang="en-US" sz="1400" i="1" dirty="0"/>
          </a:p>
        </p:txBody>
      </p:sp>
      <p:sp>
        <p:nvSpPr>
          <p:cNvPr id="8" name="Freeform 7"/>
          <p:cNvSpPr/>
          <p:nvPr/>
        </p:nvSpPr>
        <p:spPr>
          <a:xfrm>
            <a:off x="609600" y="2974254"/>
            <a:ext cx="3835538" cy="1416984"/>
          </a:xfrm>
          <a:custGeom>
            <a:avLst/>
            <a:gdLst>
              <a:gd name="connsiteX0" fmla="*/ 0 w 3742080"/>
              <a:gd name="connsiteY0" fmla="*/ 1031416 h 1416984"/>
              <a:gd name="connsiteX1" fmla="*/ 430906 w 3742080"/>
              <a:gd name="connsiteY1" fmla="*/ 883993 h 1416984"/>
              <a:gd name="connsiteX2" fmla="*/ 839133 w 3742080"/>
              <a:gd name="connsiteY2" fmla="*/ 543787 h 1416984"/>
              <a:gd name="connsiteX3" fmla="*/ 1190662 w 3742080"/>
              <a:gd name="connsiteY3" fmla="*/ 56157 h 1416984"/>
              <a:gd name="connsiteX4" fmla="*/ 1871040 w 3742080"/>
              <a:gd name="connsiteY4" fmla="*/ 67497 h 1416984"/>
              <a:gd name="connsiteX5" fmla="*/ 2290606 w 3742080"/>
              <a:gd name="connsiteY5" fmla="*/ 566467 h 1416984"/>
              <a:gd name="connsiteX6" fmla="*/ 2789550 w 3742080"/>
              <a:gd name="connsiteY6" fmla="*/ 1042756 h 1416984"/>
              <a:gd name="connsiteX7" fmla="*/ 3742080 w 3742080"/>
              <a:gd name="connsiteY7" fmla="*/ 1416984 h 1416984"/>
              <a:gd name="connsiteX8" fmla="*/ 3742080 w 3742080"/>
              <a:gd name="connsiteY8" fmla="*/ 1416984 h 141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2080" h="1416984">
                <a:moveTo>
                  <a:pt x="0" y="1031416"/>
                </a:moveTo>
                <a:cubicBezTo>
                  <a:pt x="145525" y="998340"/>
                  <a:pt x="291051" y="965264"/>
                  <a:pt x="430906" y="883993"/>
                </a:cubicBezTo>
                <a:cubicBezTo>
                  <a:pt x="570761" y="802722"/>
                  <a:pt x="712507" y="681760"/>
                  <a:pt x="839133" y="543787"/>
                </a:cubicBezTo>
                <a:cubicBezTo>
                  <a:pt x="965759" y="405814"/>
                  <a:pt x="1018678" y="135539"/>
                  <a:pt x="1190662" y="56157"/>
                </a:cubicBezTo>
                <a:cubicBezTo>
                  <a:pt x="1362646" y="-23225"/>
                  <a:pt x="1687716" y="-17555"/>
                  <a:pt x="1871040" y="67497"/>
                </a:cubicBezTo>
                <a:cubicBezTo>
                  <a:pt x="2054364" y="152549"/>
                  <a:pt x="2137521" y="403924"/>
                  <a:pt x="2290606" y="566467"/>
                </a:cubicBezTo>
                <a:cubicBezTo>
                  <a:pt x="2443691" y="729010"/>
                  <a:pt x="2547638" y="901003"/>
                  <a:pt x="2789550" y="1042756"/>
                </a:cubicBezTo>
                <a:cubicBezTo>
                  <a:pt x="3031462" y="1184509"/>
                  <a:pt x="3742080" y="1416984"/>
                  <a:pt x="3742080" y="1416984"/>
                </a:cubicBezTo>
                <a:lnTo>
                  <a:pt x="3742080" y="1416984"/>
                </a:ln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143930" y="4205478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25515" y="2598096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53557" y="4112599"/>
            <a:ext cx="184670" cy="185759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25515" y="2881374"/>
            <a:ext cx="184670" cy="185759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601001" y="2974254"/>
            <a:ext cx="3810118" cy="1008736"/>
          </a:xfrm>
          <a:custGeom>
            <a:avLst/>
            <a:gdLst>
              <a:gd name="connsiteX0" fmla="*/ 3810118 w 3810118"/>
              <a:gd name="connsiteY0" fmla="*/ 1129471 h 1129471"/>
              <a:gd name="connsiteX1" fmla="*/ 3265815 w 3810118"/>
              <a:gd name="connsiteY1" fmla="*/ 1027409 h 1129471"/>
              <a:gd name="connsiteX2" fmla="*/ 2789551 w 3810118"/>
              <a:gd name="connsiteY2" fmla="*/ 664521 h 1129471"/>
              <a:gd name="connsiteX3" fmla="*/ 2290607 w 3810118"/>
              <a:gd name="connsiteY3" fmla="*/ 176892 h 1129471"/>
              <a:gd name="connsiteX4" fmla="*/ 1474153 w 3810118"/>
              <a:gd name="connsiteY4" fmla="*/ 29469 h 1129471"/>
              <a:gd name="connsiteX5" fmla="*/ 487604 w 3810118"/>
              <a:gd name="connsiteY5" fmla="*/ 709882 h 1129471"/>
              <a:gd name="connsiteX6" fmla="*/ 0 w 3810118"/>
              <a:gd name="connsiteY6" fmla="*/ 857305 h 112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0118" h="1129471">
                <a:moveTo>
                  <a:pt x="3810118" y="1129471"/>
                </a:moveTo>
                <a:cubicBezTo>
                  <a:pt x="3623013" y="1117186"/>
                  <a:pt x="3435909" y="1104901"/>
                  <a:pt x="3265815" y="1027409"/>
                </a:cubicBezTo>
                <a:cubicBezTo>
                  <a:pt x="3095721" y="949917"/>
                  <a:pt x="2952086" y="806274"/>
                  <a:pt x="2789551" y="664521"/>
                </a:cubicBezTo>
                <a:cubicBezTo>
                  <a:pt x="2627016" y="522768"/>
                  <a:pt x="2509840" y="282734"/>
                  <a:pt x="2290607" y="176892"/>
                </a:cubicBezTo>
                <a:cubicBezTo>
                  <a:pt x="2071374" y="71050"/>
                  <a:pt x="1774653" y="-59363"/>
                  <a:pt x="1474153" y="29469"/>
                </a:cubicBezTo>
                <a:cubicBezTo>
                  <a:pt x="1173653" y="118301"/>
                  <a:pt x="733296" y="571909"/>
                  <a:pt x="487604" y="709882"/>
                </a:cubicBezTo>
                <a:cubicBezTo>
                  <a:pt x="241912" y="847855"/>
                  <a:pt x="0" y="857305"/>
                  <a:pt x="0" y="857305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143930" y="3447632"/>
            <a:ext cx="184670" cy="185759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653557" y="3701749"/>
            <a:ext cx="184670" cy="185759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603892" y="1805666"/>
            <a:ext cx="42750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Smoothing step:</a:t>
            </a:r>
          </a:p>
          <a:p>
            <a:endParaRPr lang="en-US" sz="2000" b="1" dirty="0"/>
          </a:p>
          <a:p>
            <a:r>
              <a:rPr lang="en-US" sz="2000" dirty="0" smtClean="0"/>
              <a:t>Apply </a:t>
            </a:r>
            <a:r>
              <a:rPr lang="en-US" sz="2000" b="1" dirty="0" smtClean="0"/>
              <a:t>Rauch-Tung-Straub smoother </a:t>
            </a:r>
            <a:r>
              <a:rPr lang="en-US" sz="2000" dirty="0" smtClean="0"/>
              <a:t>to remove unphysical jumps.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Resulting </a:t>
            </a:r>
            <a:r>
              <a:rPr lang="en-US" sz="2000" b="1" dirty="0" smtClean="0"/>
              <a:t>superresolved estimate </a:t>
            </a:r>
            <a:r>
              <a:rPr lang="en-US" sz="2000" dirty="0" smtClean="0"/>
              <a:t>is a </a:t>
            </a:r>
            <a:r>
              <a:rPr lang="en-US" sz="2000" dirty="0" err="1" smtClean="0"/>
              <a:t>pdf</a:t>
            </a:r>
            <a:r>
              <a:rPr lang="en-US" sz="2000" dirty="0" smtClean="0"/>
              <a:t> with an </a:t>
            </a:r>
            <a:r>
              <a:rPr lang="en-US" sz="2000" b="1" dirty="0" smtClean="0"/>
              <a:t>effective resolution </a:t>
            </a:r>
            <a:r>
              <a:rPr lang="en-US" sz="2000" dirty="0" smtClean="0"/>
              <a:t>given by model, not observations. </a:t>
            </a:r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6" name="Picture 15" descr="superr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165710"/>
            <a:ext cx="2153148" cy="20795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180" y="3254296"/>
            <a:ext cx="1066800" cy="673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48" y="3227768"/>
            <a:ext cx="1079500" cy="673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180" y="4391238"/>
            <a:ext cx="1092200" cy="698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1948" y="4391237"/>
            <a:ext cx="10668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17300" y="2791980"/>
            <a:ext cx="7064675" cy="1090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133" y="169491"/>
            <a:ext cx="799745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Stochastic DA methodology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43321" y="1316955"/>
            <a:ext cx="8492436" cy="2888369"/>
          </a:xfrm>
        </p:spPr>
        <p:txBody>
          <a:bodyPr>
            <a:noAutofit/>
          </a:bodyPr>
          <a:lstStyle/>
          <a:p>
            <a:r>
              <a:rPr lang="en-US" dirty="0" smtClean="0"/>
              <a:t>Exact path-wise solution for forecast</a:t>
            </a:r>
          </a:p>
          <a:p>
            <a:pPr lvl="1"/>
            <a:r>
              <a:rPr lang="en-US" dirty="0" smtClean="0"/>
              <a:t>analytic forecast mean and covariance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Linear dynamics with Gaussian unbiased noise</a:t>
            </a:r>
          </a:p>
          <a:p>
            <a:pPr lvl="1"/>
            <a:r>
              <a:rPr lang="en-US" dirty="0" smtClean="0"/>
              <a:t>Each mode evolves independently but can be coupled by observations, e.g. aliasing (more later!) </a:t>
            </a:r>
          </a:p>
          <a:p>
            <a:r>
              <a:rPr lang="en-US" dirty="0" smtClean="0"/>
              <a:t>Kalman filter solution is </a:t>
            </a:r>
            <a:r>
              <a:rPr lang="en-US" i="1" dirty="0" smtClean="0"/>
              <a:t>optimal </a:t>
            </a:r>
            <a:r>
              <a:rPr lang="en-US" dirty="0" smtClean="0"/>
              <a:t>(Least squares)</a:t>
            </a:r>
          </a:p>
        </p:txBody>
      </p:sp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343030"/>
              </p:ext>
            </p:extLst>
          </p:nvPr>
        </p:nvGraphicFramePr>
        <p:xfrm>
          <a:off x="1264433" y="2791980"/>
          <a:ext cx="6575425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183" name="Equation" r:id="rId3" imgW="2743200" imgH="457200" progId="Equation.3">
                  <p:embed/>
                </p:oleObj>
              </mc:Choice>
              <mc:Fallback>
                <p:oleObj name="Equation" r:id="rId3" imgW="2743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4433" y="2791980"/>
                        <a:ext cx="6575425" cy="10906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781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43321" y="1367091"/>
            <a:ext cx="8492436" cy="2888369"/>
          </a:xfrm>
        </p:spPr>
        <p:txBody>
          <a:bodyPr>
            <a:noAutofit/>
          </a:bodyPr>
          <a:lstStyle/>
          <a:p>
            <a:r>
              <a:rPr lang="en-US" dirty="0" smtClean="0"/>
              <a:t>Stochastic model parameters simply related to climatological energy and correlation </a:t>
            </a:r>
            <a:r>
              <a:rPr lang="en-US" dirty="0" smtClean="0"/>
              <a:t>function </a:t>
            </a:r>
            <a:r>
              <a:rPr lang="en-US" sz="2800" dirty="0" smtClean="0"/>
              <a:t>(e.g. </a:t>
            </a:r>
            <a:r>
              <a:rPr lang="en-US" sz="2800" dirty="0" err="1" smtClean="0"/>
              <a:t>Harlim</a:t>
            </a:r>
            <a:r>
              <a:rPr lang="en-US" sz="2800" dirty="0" smtClean="0"/>
              <a:t> and Majda </a:t>
            </a:r>
            <a:r>
              <a:rPr lang="en-US" sz="2800" i="1" dirty="0" smtClean="0"/>
              <a:t>Mon. </a:t>
            </a:r>
            <a:r>
              <a:rPr lang="en-US" sz="2800" i="1" dirty="0" err="1" smtClean="0"/>
              <a:t>Wea</a:t>
            </a:r>
            <a:r>
              <a:rPr lang="en-US" sz="2800" i="1" dirty="0" smtClean="0"/>
              <a:t>. Rev. 2010) </a:t>
            </a:r>
            <a:endParaRPr lang="en-US" sz="28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Can also be estimated “on-the-fly” from the observations themselves (more later)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1089542" y="3026986"/>
            <a:ext cx="7092433" cy="217901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133" y="169491"/>
            <a:ext cx="799745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F7F7F"/>
                </a:solidFill>
              </a:rPr>
              <a:t>Stochastic DA methodology</a:t>
            </a:r>
            <a:endParaRPr lang="en-US" dirty="0">
              <a:solidFill>
                <a:srgbClr val="7F7F7F"/>
              </a:solidFill>
            </a:endParaRPr>
          </a:p>
        </p:txBody>
      </p:sp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907039"/>
              </p:ext>
            </p:extLst>
          </p:nvPr>
        </p:nvGraphicFramePr>
        <p:xfrm>
          <a:off x="1993900" y="3195663"/>
          <a:ext cx="5480050" cy="175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296" name="Equation" r:id="rId3" imgW="2286000" imgH="736600" progId="Equation.3">
                  <p:embed/>
                </p:oleObj>
              </mc:Choice>
              <mc:Fallback>
                <p:oleObj name="Equation" r:id="rId3" imgW="22860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900" y="3195663"/>
                        <a:ext cx="5480050" cy="17573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2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781" y="4495800"/>
            <a:ext cx="8686799" cy="22098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213781" y="4483100"/>
            <a:ext cx="8716438" cy="260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 smtClean="0"/>
              <a:t>Sea-surface temperature </a:t>
            </a:r>
            <a:r>
              <a:rPr lang="en-US" sz="2400" dirty="0" smtClean="0"/>
              <a:t>reveal footprint of submesoscale flow: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2400" b="1" dirty="0" smtClean="0"/>
              <a:t>Passive microwave observations</a:t>
            </a:r>
            <a:r>
              <a:rPr lang="en-US" sz="2400" dirty="0" smtClean="0"/>
              <a:t> (</a:t>
            </a:r>
            <a:r>
              <a:rPr lang="en-US" sz="2400" dirty="0" err="1" smtClean="0"/>
              <a:t>subskin</a:t>
            </a:r>
            <a:r>
              <a:rPr lang="en-US" sz="2400" dirty="0"/>
              <a:t> </a:t>
            </a:r>
            <a:r>
              <a:rPr lang="en-US" sz="2400" dirty="0" smtClean="0"/>
              <a:t>temperature) have spatial resolutions of </a:t>
            </a:r>
            <a:r>
              <a:rPr lang="en-US" sz="2400" b="1" dirty="0" smtClean="0"/>
              <a:t>20-50 km </a:t>
            </a:r>
            <a:r>
              <a:rPr lang="en-US" sz="2400" dirty="0" smtClean="0"/>
              <a:t>and can </a:t>
            </a:r>
            <a:r>
              <a:rPr lang="en-US" sz="2400" b="1" dirty="0" smtClean="0"/>
              <a:t>penetrate clouds 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Infrared observations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(skin temperature) have spatial resolutions of </a:t>
            </a:r>
            <a:r>
              <a:rPr lang="en-US" sz="2400" b="1" dirty="0" smtClean="0">
                <a:solidFill>
                  <a:prstClr val="black"/>
                </a:solidFill>
              </a:rPr>
              <a:t>1 km </a:t>
            </a:r>
            <a:r>
              <a:rPr lang="en-US" sz="2400" dirty="0" smtClean="0">
                <a:solidFill>
                  <a:prstClr val="black"/>
                </a:solidFill>
              </a:rPr>
              <a:t>but are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obscured by clouds</a:t>
            </a:r>
            <a:endParaRPr lang="en-US" b="1" dirty="0" smtClean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52" y="820714"/>
            <a:ext cx="3790483" cy="3382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639" y="771629"/>
            <a:ext cx="3683436" cy="33822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16256" y="419509"/>
            <a:ext cx="1949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Infrared SST (AVHRR)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7369" y="2817085"/>
            <a:ext cx="449021" cy="333520"/>
          </a:xfrm>
          <a:prstGeom prst="rect">
            <a:avLst/>
          </a:prstGeom>
          <a:noFill/>
          <a:ln w="25400">
            <a:solidFill>
              <a:srgbClr val="00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36390" y="3150605"/>
            <a:ext cx="1610249" cy="1052384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236390" y="820714"/>
            <a:ext cx="1610249" cy="1988347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flipV="1">
            <a:off x="4846639" y="771629"/>
            <a:ext cx="3683436" cy="3431360"/>
          </a:xfrm>
          <a:prstGeom prst="rect">
            <a:avLst/>
          </a:prstGeom>
          <a:noFill/>
          <a:ln w="25400">
            <a:solidFill>
              <a:srgbClr val="00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288534" y="419509"/>
            <a:ext cx="2281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Microwave SST (AMSR-E)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 txBox="1">
            <a:spLocks/>
          </p:cNvSpPr>
          <p:nvPr/>
        </p:nvSpPr>
        <p:spPr>
          <a:xfrm>
            <a:off x="234853" y="304800"/>
            <a:ext cx="8636000" cy="655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Derive </a:t>
            </a:r>
            <a:r>
              <a:rPr lang="en-US" sz="2400" b="1" dirty="0" smtClean="0"/>
              <a:t>super-resolved</a:t>
            </a:r>
            <a:r>
              <a:rPr lang="en-US" sz="2400" dirty="0" smtClean="0"/>
              <a:t> </a:t>
            </a:r>
            <a:r>
              <a:rPr lang="en-US" sz="2400" b="1" dirty="0" smtClean="0"/>
              <a:t>SST images </a:t>
            </a:r>
            <a:r>
              <a:rPr lang="en-US" sz="2400" dirty="0" smtClean="0"/>
              <a:t>by combining microwave images with </a:t>
            </a:r>
            <a:r>
              <a:rPr lang="en-US" sz="2400" b="1" dirty="0" smtClean="0"/>
              <a:t>statistical knowledge </a:t>
            </a:r>
            <a:r>
              <a:rPr lang="en-US" sz="2400" dirty="0" smtClean="0"/>
              <a:t>from infrared observations</a:t>
            </a:r>
            <a:endParaRPr lang="en-US" sz="2400" b="1" dirty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Exploit </a:t>
            </a:r>
            <a:r>
              <a:rPr lang="en-US" sz="2400" b="1" dirty="0" smtClean="0"/>
              <a:t>spatial aliasing </a:t>
            </a:r>
            <a:r>
              <a:rPr lang="en-US" sz="2400" dirty="0" smtClean="0"/>
              <a:t>of small scales by </a:t>
            </a:r>
            <a:r>
              <a:rPr lang="en-US" sz="2400" b="1" dirty="0" smtClean="0"/>
              <a:t>coarse observations</a:t>
            </a:r>
          </a:p>
          <a:p>
            <a:pPr marL="800100" lvl="1" indent="-342900">
              <a:spcBef>
                <a:spcPct val="20000"/>
              </a:spcBef>
              <a:defRPr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endParaRPr lang="en-US" sz="2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52175" y="5953035"/>
            <a:ext cx="169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Original image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21797" y="5953035"/>
            <a:ext cx="2148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Subsampled image</a:t>
            </a:r>
            <a:endParaRPr lang="en-US" sz="2000" dirty="0"/>
          </a:p>
        </p:txBody>
      </p:sp>
      <p:pic>
        <p:nvPicPr>
          <p:cNvPr id="17" name="Picture 16" descr="lich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34973"/>
            <a:ext cx="3550362" cy="3555758"/>
          </a:xfrm>
          <a:prstGeom prst="rect">
            <a:avLst/>
          </a:prstGeom>
        </p:spPr>
      </p:pic>
      <p:pic>
        <p:nvPicPr>
          <p:cNvPr id="18" name="Picture 17" descr="lich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43" y="2034973"/>
            <a:ext cx="3555758" cy="35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287"/>
          <p:cNvSpPr/>
          <p:nvPr/>
        </p:nvSpPr>
        <p:spPr>
          <a:xfrm>
            <a:off x="213782" y="5135346"/>
            <a:ext cx="8694514" cy="1443254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09600" y="115670"/>
            <a:ext cx="7848600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90"/>
                </a:solidFill>
                <a:latin typeface="+mj-lt"/>
                <a:cs typeface="Arial Black"/>
              </a:rPr>
              <a:t>Aliasing of sparse observations</a:t>
            </a:r>
            <a:endParaRPr lang="en-US" sz="3600" b="1" i="1" dirty="0">
              <a:solidFill>
                <a:srgbClr val="000090"/>
              </a:solidFill>
              <a:latin typeface="+mj-lt"/>
              <a:cs typeface="Arial Black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691797" y="1543406"/>
            <a:ext cx="3302000" cy="3276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5" name="Straight Connector 184"/>
          <p:cNvCxnSpPr>
            <a:stCxn id="184" idx="0"/>
            <a:endCxn id="184" idx="2"/>
          </p:cNvCxnSpPr>
          <p:nvPr/>
        </p:nvCxnSpPr>
        <p:spPr>
          <a:xfrm>
            <a:off x="2342797" y="1543406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184" idx="1"/>
            <a:endCxn id="184" idx="3"/>
          </p:cNvCxnSpPr>
          <p:nvPr/>
        </p:nvCxnSpPr>
        <p:spPr>
          <a:xfrm>
            <a:off x="691797" y="3181706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679097" y="2381606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691797" y="4007206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3168297" y="1556106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1466497" y="1543406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2723797" y="1543406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3574697" y="1556106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1885597" y="1556106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1060097" y="1556106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691797" y="1962506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691797" y="2775306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679097" y="3600806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691797" y="4426306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Oval 198"/>
          <p:cNvSpPr/>
          <p:nvPr/>
        </p:nvSpPr>
        <p:spPr>
          <a:xfrm>
            <a:off x="1415697" y="2330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2291997" y="2343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3117497" y="2330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14283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291997" y="3118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174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1402997" y="39691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23046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3117497" y="3943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10092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1415697" y="1911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1834797" y="1911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22919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2685697" y="1911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31301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3536597" y="1924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1009297" y="2330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1834797" y="23181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2685697" y="2356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3536597" y="2305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10092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1415697" y="2737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18347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22919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26856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301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536597" y="27245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1009297" y="31182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18474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2685697" y="30801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536597" y="31309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10092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14156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18347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22919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26856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1301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536597" y="35373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1009297" y="39437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18474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26729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523897" y="39564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10092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14156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8347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22919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6856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1301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536597" y="4362806"/>
            <a:ext cx="88900" cy="1016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9" name="Straight Arrow Connector 248"/>
          <p:cNvCxnSpPr/>
          <p:nvPr/>
        </p:nvCxnSpPr>
        <p:spPr>
          <a:xfrm>
            <a:off x="691797" y="1158285"/>
            <a:ext cx="3937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615143"/>
              </p:ext>
            </p:extLst>
          </p:nvPr>
        </p:nvGraphicFramePr>
        <p:xfrm>
          <a:off x="773994" y="736956"/>
          <a:ext cx="2381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925" name="Equation" r:id="rId4" imgW="127000" imgH="177800" progId="Equation.3">
                  <p:embed/>
                </p:oleObj>
              </mc:Choice>
              <mc:Fallback>
                <p:oleObj name="Equation" r:id="rId4" imgW="127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994" y="736956"/>
                        <a:ext cx="238125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" name="TextBox 255"/>
          <p:cNvSpPr txBox="1"/>
          <p:nvPr/>
        </p:nvSpPr>
        <p:spPr>
          <a:xfrm>
            <a:off x="565618" y="1217552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0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933918" y="1217552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3346918" y="1217552"/>
            <a:ext cx="48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-1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3853591" y="1217552"/>
            <a:ext cx="317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N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6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402021"/>
              </p:ext>
            </p:extLst>
          </p:nvPr>
        </p:nvGraphicFramePr>
        <p:xfrm>
          <a:off x="443353" y="5596860"/>
          <a:ext cx="39004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926" name="Equation" r:id="rId6" imgW="2082800" imgH="469900" progId="Equation.3">
                  <p:embed/>
                </p:oleObj>
              </mc:Choice>
              <mc:Fallback>
                <p:oleObj name="Equation" r:id="rId6" imgW="2082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53" y="5596860"/>
                        <a:ext cx="3900488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" name="TextBox 262"/>
          <p:cNvSpPr txBox="1"/>
          <p:nvPr/>
        </p:nvSpPr>
        <p:spPr>
          <a:xfrm>
            <a:off x="258000" y="5120861"/>
            <a:ext cx="336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Fourier transform on </a:t>
            </a:r>
            <a:r>
              <a:rPr lang="en-US" sz="2000" b="1" dirty="0" smtClean="0"/>
              <a:t>fine</a:t>
            </a:r>
            <a:r>
              <a:rPr lang="en-US" sz="2000" dirty="0" smtClean="0"/>
              <a:t> grid:</a:t>
            </a:r>
            <a:endParaRPr lang="en-US" sz="2000" dirty="0"/>
          </a:p>
        </p:txBody>
      </p:sp>
      <p:sp>
        <p:nvSpPr>
          <p:cNvPr id="264" name="Rectangle 263"/>
          <p:cNvSpPr/>
          <p:nvPr/>
        </p:nvSpPr>
        <p:spPr>
          <a:xfrm>
            <a:off x="4983291" y="1564924"/>
            <a:ext cx="3302000" cy="3276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5" name="Straight Connector 264"/>
          <p:cNvCxnSpPr>
            <a:stCxn id="264" idx="0"/>
            <a:endCxn id="264" idx="2"/>
          </p:cNvCxnSpPr>
          <p:nvPr/>
        </p:nvCxnSpPr>
        <p:spPr>
          <a:xfrm>
            <a:off x="6634291" y="1564924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stCxn id="264" idx="1"/>
            <a:endCxn id="264" idx="3"/>
          </p:cNvCxnSpPr>
          <p:nvPr/>
        </p:nvCxnSpPr>
        <p:spPr>
          <a:xfrm>
            <a:off x="4983291" y="3203224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4970591" y="2403124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983291" y="4028724"/>
            <a:ext cx="3302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7459791" y="1577624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5757991" y="1564924"/>
            <a:ext cx="0" cy="32766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Oval 270"/>
          <p:cNvSpPr/>
          <p:nvPr/>
        </p:nvSpPr>
        <p:spPr>
          <a:xfrm>
            <a:off x="5707191" y="23523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6583491" y="23650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7408991" y="23523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5719891" y="31524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6583491" y="31397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7408991" y="31524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5694491" y="39906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6596191" y="39779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7408991" y="3965224"/>
            <a:ext cx="88900" cy="101600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0" name="Straight Arrow Connector 279"/>
          <p:cNvCxnSpPr/>
          <p:nvPr/>
        </p:nvCxnSpPr>
        <p:spPr>
          <a:xfrm>
            <a:off x="4970591" y="1171224"/>
            <a:ext cx="8128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765405"/>
              </p:ext>
            </p:extLst>
          </p:nvPr>
        </p:nvGraphicFramePr>
        <p:xfrm>
          <a:off x="5174117" y="793399"/>
          <a:ext cx="3333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927" name="Equation" r:id="rId8" imgW="177800" imgH="152400" progId="Equation.3">
                  <p:embed/>
                </p:oleObj>
              </mc:Choice>
              <mc:Fallback>
                <p:oleObj name="Equation" r:id="rId8" imgW="1778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4117" y="793399"/>
                        <a:ext cx="333375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" name="TextBox 281"/>
          <p:cNvSpPr txBox="1"/>
          <p:nvPr/>
        </p:nvSpPr>
        <p:spPr>
          <a:xfrm>
            <a:off x="5618291" y="122202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8132891" y="1222024"/>
            <a:ext cx="360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M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4843591" y="122202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0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7205791" y="1222024"/>
            <a:ext cx="526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M-1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28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67711"/>
              </p:ext>
            </p:extLst>
          </p:nvPr>
        </p:nvGraphicFramePr>
        <p:xfrm>
          <a:off x="4602996" y="5593997"/>
          <a:ext cx="43053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928" name="Equation" r:id="rId10" imgW="2298700" imgH="469900" progId="Equation.3">
                  <p:embed/>
                </p:oleObj>
              </mc:Choice>
              <mc:Fallback>
                <p:oleObj name="Equation" r:id="rId10" imgW="229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996" y="5593997"/>
                        <a:ext cx="4305300" cy="8715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" name="TextBox 286"/>
          <p:cNvSpPr txBox="1"/>
          <p:nvPr/>
        </p:nvSpPr>
        <p:spPr>
          <a:xfrm>
            <a:off x="4441446" y="5135346"/>
            <a:ext cx="3647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Fourier transform on </a:t>
            </a:r>
            <a:r>
              <a:rPr lang="en-US" sz="2000" b="1" dirty="0" smtClean="0"/>
              <a:t>coarse</a:t>
            </a:r>
            <a:r>
              <a:rPr lang="en-US" sz="2000" dirty="0" smtClean="0"/>
              <a:t> grid: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442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ltimetr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altimetry.thmx</Template>
  <TotalTime>29120</TotalTime>
  <Words>1805</Words>
  <Application>Microsoft Macintosh PowerPoint</Application>
  <PresentationFormat>On-screen Show (4:3)</PresentationFormat>
  <Paragraphs>446</Paragraphs>
  <Slides>46</Slides>
  <Notes>37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altimetry</vt:lpstr>
      <vt:lpstr>Equation</vt:lpstr>
      <vt:lpstr>Stochastic modeling and data assimilation for satellite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Shane Keating</dc:creator>
  <cp:lastModifiedBy>Shane Keating</cp:lastModifiedBy>
  <cp:revision>369</cp:revision>
  <cp:lastPrinted>2011-03-01T16:58:00Z</cp:lastPrinted>
  <dcterms:created xsi:type="dcterms:W3CDTF">2012-12-04T17:56:10Z</dcterms:created>
  <dcterms:modified xsi:type="dcterms:W3CDTF">2017-01-19T14:40:37Z</dcterms:modified>
</cp:coreProperties>
</file>