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6" r:id="rId4"/>
    <p:sldId id="258" r:id="rId5"/>
    <p:sldId id="259" r:id="rId6"/>
    <p:sldId id="262" r:id="rId7"/>
    <p:sldId id="263" r:id="rId8"/>
    <p:sldId id="260" r:id="rId9"/>
    <p:sldId id="261" r:id="rId10"/>
    <p:sldId id="267" r:id="rId11"/>
    <p:sldId id="264" r:id="rId12"/>
    <p:sldId id="265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1" autoAdjust="0"/>
    <p:restoredTop sz="81551" autoAdjust="0"/>
  </p:normalViewPr>
  <p:slideViewPr>
    <p:cSldViewPr>
      <p:cViewPr varScale="1">
        <p:scale>
          <a:sx n="55" d="100"/>
          <a:sy n="55" d="100"/>
        </p:scale>
        <p:origin x="1056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6EC18-47AD-46A5-80CE-DC76AED60108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D7C6A-3D4F-4CAD-8F1A-76C93C7174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96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0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9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90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48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6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1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1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34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68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71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27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31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7C6A-3D4F-4CAD-8F1A-76C93C7174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1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5475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C0E3255-D71D-4392-AABB-EB08FE81D4F4}"/>
              </a:ext>
            </a:extLst>
          </p:cNvPr>
          <p:cNvGrpSpPr/>
          <p:nvPr userDrawn="1"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D23A03A2-7081-4C96-A3BD-C0406B646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1C9066A-2A1A-471B-A26F-4E8C5C6199F0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82744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wmf"/><Relationship Id="rId7" Type="http://schemas.microsoft.com/office/2007/relationships/hdphoto" Target="../media/hdphoto1.wdp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41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1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.png"/><Relationship Id="rId4" Type="http://schemas.openxmlformats.org/officeDocument/2006/relationships/image" Target="../media/image7.wmf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958975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tx2"/>
                </a:solidFill>
              </a:rPr>
              <a:t>Particle filter for data assimilation of nonlinear model systems with non-Gaussian noises 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600451"/>
            <a:ext cx="8534400" cy="2924893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err="1">
                <a:solidFill>
                  <a:schemeClr val="tx2"/>
                </a:solidFill>
              </a:rPr>
              <a:t>Zheqi</a:t>
            </a:r>
            <a:r>
              <a:rPr lang="en-US" altLang="zh-CN" dirty="0">
                <a:solidFill>
                  <a:schemeClr val="tx2"/>
                </a:solidFill>
              </a:rPr>
              <a:t> Shen, </a:t>
            </a:r>
            <a:r>
              <a:rPr lang="en-US" altLang="zh-CN" dirty="0" err="1">
                <a:solidFill>
                  <a:schemeClr val="tx2"/>
                </a:solidFill>
              </a:rPr>
              <a:t>Youmin</a:t>
            </a:r>
            <a:r>
              <a:rPr lang="en-US" altLang="zh-CN" dirty="0">
                <a:solidFill>
                  <a:schemeClr val="tx2"/>
                </a:solidFill>
              </a:rPr>
              <a:t> Tang</a:t>
            </a:r>
          </a:p>
          <a:p>
            <a:endParaRPr lang="en-US" altLang="zh-CN" dirty="0">
              <a:solidFill>
                <a:schemeClr val="tx2"/>
              </a:solidFill>
            </a:endParaRPr>
          </a:p>
          <a:p>
            <a:r>
              <a:rPr lang="en-US" altLang="zh-CN" dirty="0">
                <a:solidFill>
                  <a:schemeClr val="tx2"/>
                </a:solidFill>
              </a:rPr>
              <a:t>1. Second Institute of Oceanography, State Oceanic Administration, Hangzhou, China</a:t>
            </a:r>
          </a:p>
          <a:p>
            <a:r>
              <a:rPr lang="en-US" altLang="zh-CN" dirty="0">
                <a:solidFill>
                  <a:schemeClr val="tx2"/>
                </a:solidFill>
              </a:rPr>
              <a:t>2. University of Northern British Columbia, Prince George, Canada</a:t>
            </a:r>
          </a:p>
          <a:p>
            <a:endParaRPr lang="en-US" altLang="zh-CN" dirty="0">
              <a:solidFill>
                <a:schemeClr val="tx2"/>
              </a:solidFill>
            </a:endParaRPr>
          </a:p>
          <a:p>
            <a:r>
              <a:rPr lang="en-US" altLang="zh-CN" dirty="0">
                <a:solidFill>
                  <a:schemeClr val="tx2"/>
                </a:solidFill>
              </a:rPr>
              <a:t>2017.11.22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65F58D8-DF8D-4B5C-9161-55EC1D23E831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C6FA25B8-6724-48FB-8BA0-6A4FEF81E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97BB8FC-A58F-46B5-BBE4-BBD5073D5BEC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510D864-B496-4499-9FEE-28DAB3826DD2}"/>
              </a:ext>
            </a:extLst>
          </p:cNvPr>
          <p:cNvSpPr/>
          <p:nvPr/>
        </p:nvSpPr>
        <p:spPr>
          <a:xfrm>
            <a:off x="1386036" y="184643"/>
            <a:ext cx="6750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Nonlinear and Stochastic Problems in Atmospheric and Oceanic Prediction Workshop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2ADD7A-0F94-4025-ACB4-F6739BCFB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972" y="156755"/>
            <a:ext cx="940196" cy="837862"/>
          </a:xfrm>
          <a:prstGeom prst="rect">
            <a:avLst/>
          </a:prstGeom>
          <a:solidFill>
            <a:schemeClr val="bg1"/>
          </a:solidFill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12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3C29A86-A6AB-4C46-ADE1-B1B950C10F8F}"/>
              </a:ext>
            </a:extLst>
          </p:cNvPr>
          <p:cNvSpPr/>
          <p:nvPr/>
        </p:nvSpPr>
        <p:spPr>
          <a:xfrm>
            <a:off x="5187950" y="-9525"/>
            <a:ext cx="1816100" cy="145412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FFC22FA-21C5-450B-8D92-861FECF02797}"/>
              </a:ext>
            </a:extLst>
          </p:cNvPr>
          <p:cNvGrpSpPr/>
          <p:nvPr/>
        </p:nvGrpSpPr>
        <p:grpSpPr>
          <a:xfrm>
            <a:off x="5187950" y="555598"/>
            <a:ext cx="1778000" cy="1778000"/>
            <a:chOff x="5203372" y="1751311"/>
            <a:chExt cx="1778000" cy="1778000"/>
          </a:xfrm>
          <a:solidFill>
            <a:srgbClr val="05496B"/>
          </a:solidFill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7C0DE6-A8F0-43A1-997C-18FF604992B5}"/>
                </a:ext>
              </a:extLst>
            </p:cNvPr>
            <p:cNvGrpSpPr/>
            <p:nvPr/>
          </p:nvGrpSpPr>
          <p:grpSpPr>
            <a:xfrm>
              <a:off x="5203372" y="1751311"/>
              <a:ext cx="1778000" cy="1778000"/>
              <a:chOff x="5159830" y="1574801"/>
              <a:chExt cx="1778000" cy="1778000"/>
            </a:xfrm>
            <a:grpFill/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56F710A3-E116-42FE-815C-A2ABA3798DBA}"/>
                  </a:ext>
                </a:extLst>
              </p:cNvPr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Freeform 106">
                <a:extLst>
                  <a:ext uri="{FF2B5EF4-FFF2-40B4-BE49-F238E27FC236}">
                    <a16:creationId xmlns:a16="http://schemas.microsoft.com/office/drawing/2014/main" id="{AD3F32FC-7AEA-4879-A09D-CDBF3BD7A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7">
                <a:extLst>
                  <a:ext uri="{FF2B5EF4-FFF2-40B4-BE49-F238E27FC236}">
                    <a16:creationId xmlns:a16="http://schemas.microsoft.com/office/drawing/2014/main" id="{D4AB8983-7299-4A8D-9586-1BF22A3FF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1D1DBD8-322C-4532-BF98-AF6CB84C668F}"/>
                </a:ext>
              </a:extLst>
            </p:cNvPr>
            <p:cNvSpPr txBox="1"/>
            <p:nvPr/>
          </p:nvSpPr>
          <p:spPr>
            <a:xfrm>
              <a:off x="5391810" y="2078861"/>
              <a:ext cx="1442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02</a:t>
              </a:r>
              <a:endParaRPr lang="zh-CN" altLang="en-US" sz="7200" b="1" dirty="0">
                <a:solidFill>
                  <a:schemeClr val="bg1"/>
                </a:solidFill>
                <a:latin typeface="Roboto" pitchFamily="2" charset="0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96FD2DC-DA45-4CB9-9D66-FFD046794B68}"/>
              </a:ext>
            </a:extLst>
          </p:cNvPr>
          <p:cNvSpPr/>
          <p:nvPr/>
        </p:nvSpPr>
        <p:spPr>
          <a:xfrm>
            <a:off x="5203372" y="6461203"/>
            <a:ext cx="1817882" cy="48316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CA0DD62-74E4-4C3B-B4D4-778B80FD0EEB}"/>
              </a:ext>
            </a:extLst>
          </p:cNvPr>
          <p:cNvSpPr txBox="1"/>
          <p:nvPr/>
        </p:nvSpPr>
        <p:spPr>
          <a:xfrm>
            <a:off x="911424" y="2771436"/>
            <a:ext cx="10225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first attempt to overcome the filter degeneracy</a:t>
            </a:r>
          </a:p>
          <a:p>
            <a:pPr algn="ctr"/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Ensemble Kalman particle filter</a:t>
            </a:r>
          </a:p>
          <a:p>
            <a:pPr algn="ctr"/>
            <a:endParaRPr lang="zh-CN" altLang="en-US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98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F492D-2CC0-447C-B003-28028826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2416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A hybrid method of </a:t>
            </a:r>
            <a:r>
              <a:rPr lang="en-US" altLang="zh-CN" dirty="0" err="1"/>
              <a:t>EnKF</a:t>
            </a:r>
            <a:r>
              <a:rPr lang="en-US" altLang="zh-CN" dirty="0"/>
              <a:t> and PF</a:t>
            </a:r>
            <a:endParaRPr lang="zh-CN" altLang="en-US" dirty="0"/>
          </a:p>
        </p:txBody>
      </p:sp>
      <p:sp>
        <p:nvSpPr>
          <p:cNvPr id="50" name="圆角矩形 52">
            <a:extLst>
              <a:ext uri="{FF2B5EF4-FFF2-40B4-BE49-F238E27FC236}">
                <a16:creationId xmlns:a16="http://schemas.microsoft.com/office/drawing/2014/main" id="{39964A3D-AE7D-454B-856C-35C80ED0168D}"/>
              </a:ext>
            </a:extLst>
          </p:cNvPr>
          <p:cNvSpPr/>
          <p:nvPr/>
        </p:nvSpPr>
        <p:spPr bwMode="auto">
          <a:xfrm>
            <a:off x="335360" y="3951117"/>
            <a:ext cx="5362689" cy="2214187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圆角矩形 51">
            <a:extLst>
              <a:ext uri="{FF2B5EF4-FFF2-40B4-BE49-F238E27FC236}">
                <a16:creationId xmlns:a16="http://schemas.microsoft.com/office/drawing/2014/main" id="{B5BF7781-5595-4A80-AB4E-B5B6C314AD1C}"/>
              </a:ext>
            </a:extLst>
          </p:cNvPr>
          <p:cNvSpPr/>
          <p:nvPr/>
        </p:nvSpPr>
        <p:spPr bwMode="auto">
          <a:xfrm>
            <a:off x="366866" y="1605814"/>
            <a:ext cx="5362689" cy="2205388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圆角矩形 41">
            <a:extLst>
              <a:ext uri="{FF2B5EF4-FFF2-40B4-BE49-F238E27FC236}">
                <a16:creationId xmlns:a16="http://schemas.microsoft.com/office/drawing/2014/main" id="{35DE3809-DB03-4F6F-ADED-3954AC0CC026}"/>
              </a:ext>
            </a:extLst>
          </p:cNvPr>
          <p:cNvSpPr/>
          <p:nvPr/>
        </p:nvSpPr>
        <p:spPr bwMode="auto">
          <a:xfrm>
            <a:off x="388382" y="1595056"/>
            <a:ext cx="2725633" cy="504000"/>
          </a:xfrm>
          <a:prstGeom prst="roundRect">
            <a:avLst/>
          </a:prstGeom>
          <a:solidFill>
            <a:srgbClr val="6F6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EnKF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CF815CCD-ED87-40FC-8AE8-4275A568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0" y="2092345"/>
            <a:ext cx="5235130" cy="170809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85EB4381-7E5D-40AD-A7ED-67ED778A6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5" y="4224073"/>
            <a:ext cx="5235129" cy="1941231"/>
          </a:xfrm>
          <a:prstGeom prst="rect">
            <a:avLst/>
          </a:prstGeom>
        </p:spPr>
      </p:pic>
      <p:sp>
        <p:nvSpPr>
          <p:cNvPr id="55" name="圆角矩形 42">
            <a:extLst>
              <a:ext uri="{FF2B5EF4-FFF2-40B4-BE49-F238E27FC236}">
                <a16:creationId xmlns:a16="http://schemas.microsoft.com/office/drawing/2014/main" id="{93D31687-891B-4E04-A581-494A1D45B8D6}"/>
              </a:ext>
            </a:extLst>
          </p:cNvPr>
          <p:cNvSpPr/>
          <p:nvPr/>
        </p:nvSpPr>
        <p:spPr bwMode="auto">
          <a:xfrm>
            <a:off x="366866" y="3951117"/>
            <a:ext cx="2725633" cy="504000"/>
          </a:xfrm>
          <a:prstGeom prst="roundRect">
            <a:avLst/>
          </a:prstGeom>
          <a:solidFill>
            <a:srgbClr val="6F6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PF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右大括号 2">
            <a:extLst>
              <a:ext uri="{FF2B5EF4-FFF2-40B4-BE49-F238E27FC236}">
                <a16:creationId xmlns:a16="http://schemas.microsoft.com/office/drawing/2014/main" id="{2BAB75AC-D991-4151-BAA5-8AE440EDD691}"/>
              </a:ext>
            </a:extLst>
          </p:cNvPr>
          <p:cNvSpPr/>
          <p:nvPr/>
        </p:nvSpPr>
        <p:spPr>
          <a:xfrm>
            <a:off x="5729555" y="2636912"/>
            <a:ext cx="366445" cy="261527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1">
            <a:extLst>
              <a:ext uri="{FF2B5EF4-FFF2-40B4-BE49-F238E27FC236}">
                <a16:creationId xmlns:a16="http://schemas.microsoft.com/office/drawing/2014/main" id="{D4CC03A9-B760-49FC-80DE-888038095C49}"/>
              </a:ext>
            </a:extLst>
          </p:cNvPr>
          <p:cNvSpPr/>
          <p:nvPr/>
        </p:nvSpPr>
        <p:spPr bwMode="auto">
          <a:xfrm>
            <a:off x="6221867" y="3129887"/>
            <a:ext cx="5362689" cy="2315337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Ensemble Kalman particle filter (Frei and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Kunsch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2013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Modifying the ensemble members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Computing weights and resampling</a:t>
            </a:r>
          </a:p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one analysis step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00FEF26-DD0F-4926-AA12-C60190786A75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2" name="Picture 15">
              <a:extLst>
                <a:ext uri="{FF2B5EF4-FFF2-40B4-BE49-F238E27FC236}">
                  <a16:creationId xmlns:a16="http://schemas.microsoft.com/office/drawing/2014/main" id="{31A12BDD-5246-497B-A82F-1DE69856F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4800051-A0CF-4998-B6DF-6BD517FDFEA2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91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51">
            <a:extLst>
              <a:ext uri="{FF2B5EF4-FFF2-40B4-BE49-F238E27FC236}">
                <a16:creationId xmlns:a16="http://schemas.microsoft.com/office/drawing/2014/main" id="{38714A43-BA4B-40BF-8E57-82E0CD6A9AC6}"/>
              </a:ext>
            </a:extLst>
          </p:cNvPr>
          <p:cNvSpPr/>
          <p:nvPr/>
        </p:nvSpPr>
        <p:spPr bwMode="auto">
          <a:xfrm>
            <a:off x="335360" y="1630853"/>
            <a:ext cx="6552728" cy="4015270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58F492D-2CC0-447C-B003-28028826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0868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Ensemble Kalman particle filter (</a:t>
            </a:r>
            <a:r>
              <a:rPr lang="en-US" altLang="zh-CN" dirty="0" err="1"/>
              <a:t>EnKPF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51FCE22B-A63E-4E25-828D-1C927297F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" y="1628800"/>
                <a:ext cx="7543800" cy="42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110000"/>
                  </a:lnSpc>
                  <a:spcBef>
                    <a:spcPct val="50000"/>
                  </a:spcBef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𝑢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𝑓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br>
                  <a:rPr lang="en-US" altLang="zh-CN" sz="16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/>
                  <a:t>	--  </a:t>
                </a:r>
                <a:r>
                  <a:rPr lang="en-US" altLang="zh-CN" sz="1600" dirty="0" err="1"/>
                  <a:t>EnKF</a:t>
                </a:r>
                <a:r>
                  <a:rPr lang="en-US" altLang="zh-CN" sz="1600" dirty="0"/>
                  <a:t> with inflated observational error</a:t>
                </a:r>
                <a:br>
                  <a:rPr lang="en-US" altLang="zh-CN" sz="1600" dirty="0"/>
                </a:b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𝑄</m:t>
                    </m:r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</a:rPr>
                      <m:t>𝑅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/</m:t>
                    </m:r>
                    <m:r>
                      <a:rPr lang="en-US" altLang="zh-CN" sz="1600" b="0" i="1" smtClean="0">
                        <a:latin typeface="Cambria Math"/>
                      </a:rPr>
                      <m:t>𝛾</m:t>
                    </m:r>
                  </m:oMath>
                </a14:m>
                <a:endParaRPr lang="en-US" altLang="zh-CN" sz="1600" dirty="0"/>
              </a:p>
              <a:p>
                <a:pPr marL="342900" indent="-342900">
                  <a:lnSpc>
                    <a:spcPct val="110000"/>
                  </a:lnSpc>
                  <a:spcBef>
                    <a:spcPct val="50000"/>
                  </a:spcBef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1">
                        <a:latin typeface="Cambria Math"/>
                        <a:ea typeface="Cambria Math"/>
                      </a:rPr>
                      <m:t>exp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1−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den>
                                </m:f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𝐻𝑄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1600" b="0" i="0" smtClean="0"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  <m:r>
                      <a:rPr lang="en-US" altLang="zh-CN" sz="16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/>
                                <a:ea typeface="Cambria Math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br>
                  <a:rPr lang="en-US" altLang="zh-CN" dirty="0"/>
                </a:br>
                <a:r>
                  <a:rPr lang="en-US" altLang="zh-CN" sz="1600" dirty="0"/>
                  <a:t>-- computed the weights according to the modified likelihood function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ct val="50000"/>
                  </a:spcBef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:r>
                  <a:rPr lang="en-US" altLang="zh-CN" dirty="0"/>
                  <a:t>Resampling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𝑣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𝑢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+</m:t>
                    </m:r>
                    <m:r>
                      <a:rPr lang="en-US" altLang="zh-CN" sz="16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sz="1600" dirty="0"/>
                  <a:t>  where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1600" dirty="0"/>
                  <a:t> is the resampling index </a:t>
                </a:r>
              </a:p>
              <a:p>
                <a:pPr marL="457200" indent="-457200">
                  <a:lnSpc>
                    <a:spcPct val="110000"/>
                  </a:lnSpc>
                  <a:spcBef>
                    <a:spcPct val="50000"/>
                  </a:spcBef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𝑎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𝑣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br>
                  <a:rPr lang="en-US" altLang="zh-CN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𝐻𝑄</m:t>
                            </m:r>
                            <m:sSup>
                              <m:sSup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r>
                  <a:rPr lang="en-US" altLang="zh-CN" sz="1600" dirty="0"/>
                  <a:t>-- update the resampled ensemble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51FCE22B-A63E-4E25-828D-1C927297F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628800"/>
                <a:ext cx="7543800" cy="4238600"/>
              </a:xfrm>
              <a:prstGeom prst="rect">
                <a:avLst/>
              </a:prstGeom>
              <a:blipFill>
                <a:blip r:embed="rId3"/>
                <a:stretch>
                  <a:fillRect l="-3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F3BE32A-ED69-4547-A351-D2520C043287}"/>
                  </a:ext>
                </a:extLst>
              </p:cNvPr>
              <p:cNvSpPr/>
              <p:nvPr/>
            </p:nvSpPr>
            <p:spPr>
              <a:xfrm>
                <a:off x="7767221" y="3261590"/>
                <a:ext cx="4248472" cy="726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mbria Math" panose="02040503050406030204" pitchFamily="18" charset="0"/>
                  </a:rPr>
                  <a:t>In PF</a:t>
                </a:r>
                <a:endParaRPr lang="en-US" altLang="zh-CN" sz="1600" dirty="0">
                  <a:latin typeface="Cambria Math" panose="02040503050406030204" pitchFamily="18" charset="0"/>
                </a:endParaRPr>
              </a:p>
              <a:p>
                <a:r>
                  <a:rPr lang="en-US" altLang="zh-CN" sz="16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ea typeface="Cambria Math"/>
                      </a:rPr>
                      <m:t>∝</m:t>
                    </m:r>
                    <m:r>
                      <m:rPr>
                        <m:sty m:val="p"/>
                      </m:rPr>
                      <a:rPr lang="en-US" altLang="zh-CN" sz="1600" i="1">
                        <a:latin typeface="Cambria Math"/>
                        <a:ea typeface="Cambria Math"/>
                      </a:rPr>
                      <m:t>exp</m:t>
                    </m:r>
                    <m:r>
                      <a:rPr lang="en-US" altLang="zh-CN" sz="1600" i="1">
                        <a:latin typeface="Cambria Math"/>
                        <a:ea typeface="Cambria Math"/>
                      </a:rPr>
                      <m:t>{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altLang="zh-CN" sz="16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CN" sz="1600" i="1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6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sz="16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altLang="zh-CN" sz="1600" i="1">
                        <a:latin typeface="Cambria Math"/>
                        <a:ea typeface="Cambria Math"/>
                      </a:rPr>
                      <m:t>{[</m:t>
                    </m:r>
                    <m:r>
                      <a:rPr lang="en-US" altLang="zh-CN" sz="16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altLang="zh-CN" sz="16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CN" sz="1600" i="1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</m:d>
                    <m:r>
                      <a:rPr lang="en-US" altLang="zh-CN" sz="1600" i="1">
                        <a:latin typeface="Cambria Math"/>
                        <a:ea typeface="Cambria Math"/>
                      </a:rPr>
                      <m:t>]}</m:t>
                    </m:r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F3BE32A-ED69-4547-A351-D2520C043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21" y="3261590"/>
                <a:ext cx="4248472" cy="726802"/>
              </a:xfrm>
              <a:prstGeom prst="rect">
                <a:avLst/>
              </a:prstGeom>
              <a:blipFill>
                <a:blip r:embed="rId4"/>
                <a:stretch>
                  <a:fillRect l="-1291" t="-4202" b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65">
                <a:extLst>
                  <a:ext uri="{FF2B5EF4-FFF2-40B4-BE49-F238E27FC236}">
                    <a16:creationId xmlns:a16="http://schemas.microsoft.com/office/drawing/2014/main" id="{D0BA5C90-7E6B-40BE-AC7C-F38D619D0DDC}"/>
                  </a:ext>
                </a:extLst>
              </p:cNvPr>
              <p:cNvSpPr txBox="1"/>
              <p:nvPr/>
            </p:nvSpPr>
            <p:spPr>
              <a:xfrm>
                <a:off x="7767221" y="1932285"/>
                <a:ext cx="3585363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Cambria Math" panose="02040503050406030204" pitchFamily="18" charset="0"/>
                  </a:rPr>
                  <a:t>In </a:t>
                </a:r>
                <a:r>
                  <a:rPr lang="en-US" altLang="zh-CN" sz="2000" b="0" dirty="0" err="1">
                    <a:latin typeface="Cambria Math" panose="02040503050406030204" pitchFamily="18" charset="0"/>
                  </a:rPr>
                  <a:t>EnKF</a:t>
                </a:r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sz="16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65">
                <a:extLst>
                  <a:ext uri="{FF2B5EF4-FFF2-40B4-BE49-F238E27FC236}">
                    <a16:creationId xmlns:a16="http://schemas.microsoft.com/office/drawing/2014/main" id="{D0BA5C90-7E6B-40BE-AC7C-F38D619D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21" y="1932285"/>
                <a:ext cx="3585363" cy="726161"/>
              </a:xfrm>
              <a:prstGeom prst="rect">
                <a:avLst/>
              </a:prstGeom>
              <a:blipFill>
                <a:blip r:embed="rId5"/>
                <a:stretch>
                  <a:fillRect l="-1531" t="-5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DA5DFE1-B51E-441F-811C-CBB4685CB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0091" y="5722976"/>
            <a:ext cx="6115050" cy="4857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168BAF-FC04-44BB-B447-D25E8F0CCCA7}"/>
              </a:ext>
            </a:extLst>
          </p:cNvPr>
          <p:cNvSpPr txBox="1"/>
          <p:nvPr/>
        </p:nvSpPr>
        <p:spPr>
          <a:xfrm>
            <a:off x="7629987" y="499979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‘progress correction’ idea (</a:t>
            </a:r>
            <a:r>
              <a:rPr lang="en-US" altLang="zh-CN" dirty="0" err="1"/>
              <a:t>Musso</a:t>
            </a:r>
            <a:r>
              <a:rPr lang="en-US" altLang="zh-CN" dirty="0"/>
              <a:t> et al., 2001)</a:t>
            </a:r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40A379C-9988-487D-B1E4-D282E33CAA3B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id="{39A2176A-0804-4D53-88AC-BF7DC008C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8EF63A3-3A6B-4FB1-84BC-E0FBE9E0F771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9665F47C-CDB0-4721-B915-29DFAF667B91}"/>
              </a:ext>
            </a:extLst>
          </p:cNvPr>
          <p:cNvSpPr txBox="1"/>
          <p:nvPr/>
        </p:nvSpPr>
        <p:spPr>
          <a:xfrm>
            <a:off x="335360" y="5646123"/>
            <a:ext cx="469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(Frei and </a:t>
            </a:r>
            <a:r>
              <a:rPr lang="en-US" altLang="zh-CN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Kunsch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523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1">
            <a:extLst>
              <a:ext uri="{FF2B5EF4-FFF2-40B4-BE49-F238E27FC236}">
                <a16:creationId xmlns:a16="http://schemas.microsoft.com/office/drawing/2014/main" id="{C090EA82-9E98-447E-874D-584711AD7BAE}"/>
              </a:ext>
            </a:extLst>
          </p:cNvPr>
          <p:cNvSpPr/>
          <p:nvPr/>
        </p:nvSpPr>
        <p:spPr bwMode="auto">
          <a:xfrm>
            <a:off x="335360" y="1630853"/>
            <a:ext cx="6552728" cy="4015270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57FB44-F4D1-4B63-8650-F04D1A49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798768" cy="1143000"/>
          </a:xfrm>
        </p:spPr>
        <p:txBody>
          <a:bodyPr/>
          <a:lstStyle/>
          <a:p>
            <a:r>
              <a:rPr lang="en-US" altLang="zh-CN" dirty="0"/>
              <a:t>An extension of </a:t>
            </a:r>
            <a:r>
              <a:rPr lang="en-US" altLang="zh-CN" dirty="0" err="1"/>
              <a:t>EnKPF</a:t>
            </a:r>
            <a:r>
              <a:rPr lang="en-US" altLang="zh-CN" dirty="0"/>
              <a:t> for nonlinear 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">
                <a:extLst>
                  <a:ext uri="{FF2B5EF4-FFF2-40B4-BE49-F238E27FC236}">
                    <a16:creationId xmlns:a16="http://schemas.microsoft.com/office/drawing/2014/main" id="{E873550A-AA21-45BF-89C6-A0A7AE68E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" y="1628800"/>
                <a:ext cx="7543800" cy="42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110000"/>
                  </a:lnSpc>
                  <a:spcBef>
                    <a:spcPct val="50000"/>
                  </a:spcBef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𝑢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𝑓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br>
                  <a:rPr lang="en-US" altLang="zh-CN" sz="16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/>
                  <a:t>	--  </a:t>
                </a:r>
                <a:r>
                  <a:rPr lang="en-US" altLang="zh-CN" sz="1600" dirty="0" err="1"/>
                  <a:t>EnKF</a:t>
                </a:r>
                <a:r>
                  <a:rPr lang="en-US" altLang="zh-CN" sz="1600" dirty="0"/>
                  <a:t> with inflated observational error</a:t>
                </a:r>
                <a:br>
                  <a:rPr lang="en-US" altLang="zh-CN" sz="1600" dirty="0"/>
                </a:b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𝑄</m:t>
                    </m:r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</a:rPr>
                      <m:t>𝑅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/</m:t>
                    </m:r>
                    <m:r>
                      <a:rPr lang="en-US" altLang="zh-CN" sz="1600" b="0" i="1" smtClean="0">
                        <a:latin typeface="Cambria Math"/>
                      </a:rPr>
                      <m:t>𝛾</m:t>
                    </m:r>
                  </m:oMath>
                </a14:m>
                <a:endParaRPr lang="en-US" altLang="zh-CN" sz="1600" dirty="0"/>
              </a:p>
              <a:p>
                <a:pPr marL="342900" indent="-342900">
                  <a:lnSpc>
                    <a:spcPct val="110000"/>
                  </a:lnSpc>
                  <a:spcBef>
                    <a:spcPct val="50000"/>
                  </a:spcBef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1">
                        <a:latin typeface="Cambria Math"/>
                        <a:ea typeface="Cambria Math"/>
                      </a:rPr>
                      <m:t>exp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1−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den>
                                </m:f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𝐻𝑄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1600" b="0" i="0" smtClean="0"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  <m:r>
                      <a:rPr lang="en-US" altLang="zh-CN" sz="16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/>
                                <a:ea typeface="Cambria Math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br>
                  <a:rPr lang="en-US" altLang="zh-CN" dirty="0"/>
                </a:br>
                <a:r>
                  <a:rPr lang="en-US" altLang="zh-CN" sz="1600" dirty="0"/>
                  <a:t>-- computed the weights according to the modified likelihood function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ct val="50000"/>
                  </a:spcBef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:r>
                  <a:rPr lang="en-US" altLang="zh-CN" dirty="0"/>
                  <a:t>Resampling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𝑣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𝑢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+</m:t>
                    </m:r>
                    <m:r>
                      <a:rPr lang="en-US" altLang="zh-CN" sz="16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sz="1600" dirty="0"/>
                  <a:t>  where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1600" dirty="0"/>
                  <a:t> is the resampling index </a:t>
                </a:r>
              </a:p>
              <a:p>
                <a:pPr marL="457200" indent="-457200">
                  <a:lnSpc>
                    <a:spcPct val="110000"/>
                  </a:lnSpc>
                  <a:spcBef>
                    <a:spcPct val="50000"/>
                  </a:spcBef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𝑎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𝑣</m:t>
                        </m:r>
                      </m:sup>
                    </m:sSubSup>
                    <m:r>
                      <a:rPr lang="en-US" altLang="zh-CN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br>
                  <a:rPr lang="en-US" altLang="zh-CN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𝐻𝑄</m:t>
                            </m:r>
                            <m:sSup>
                              <m:sSup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r>
                  <a:rPr lang="en-US" altLang="zh-CN" sz="1600" dirty="0"/>
                  <a:t>-- update the resampled ensemble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Rectangle 6">
                <a:extLst>
                  <a:ext uri="{FF2B5EF4-FFF2-40B4-BE49-F238E27FC236}">
                    <a16:creationId xmlns:a16="http://schemas.microsoft.com/office/drawing/2014/main" id="{E873550A-AA21-45BF-89C6-A0A7AE68E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628800"/>
                <a:ext cx="7543800" cy="4238600"/>
              </a:xfrm>
              <a:prstGeom prst="rect">
                <a:avLst/>
              </a:prstGeom>
              <a:blipFill>
                <a:blip r:embed="rId4"/>
                <a:stretch>
                  <a:fillRect l="-3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>
                <a:extLst>
                  <a:ext uri="{FF2B5EF4-FFF2-40B4-BE49-F238E27FC236}">
                    <a16:creationId xmlns:a16="http://schemas.microsoft.com/office/drawing/2014/main" id="{D4DDD245-D808-4C68-92C4-CBAA8F521668}"/>
                  </a:ext>
                </a:extLst>
              </p:cNvPr>
              <p:cNvSpPr txBox="1"/>
              <p:nvPr/>
            </p:nvSpPr>
            <p:spPr>
              <a:xfrm>
                <a:off x="7599631" y="1628800"/>
                <a:ext cx="39604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When the measurement function is nonlinear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h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16">
                <a:extLst>
                  <a:ext uri="{FF2B5EF4-FFF2-40B4-BE49-F238E27FC236}">
                    <a16:creationId xmlns:a16="http://schemas.microsoft.com/office/drawing/2014/main" id="{D4DDD245-D808-4C68-92C4-CBAA8F521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31" y="1628800"/>
                <a:ext cx="3960440" cy="923330"/>
              </a:xfrm>
              <a:prstGeom prst="rect">
                <a:avLst/>
              </a:prstGeom>
              <a:blipFill>
                <a:blip r:embed="rId5"/>
                <a:stretch>
                  <a:fillRect l="-1079" t="-3289" b="-4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524FE18-EE39-4B27-9D65-9676D894C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288040"/>
              </p:ext>
            </p:extLst>
          </p:nvPr>
        </p:nvGraphicFramePr>
        <p:xfrm>
          <a:off x="7722476" y="2836006"/>
          <a:ext cx="371475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6" imgW="3035160" imgH="1320480" progId="Equation.DSMT4">
                  <p:embed/>
                </p:oleObj>
              </mc:Choice>
              <mc:Fallback>
                <p:oleObj name="Equation" r:id="rId6" imgW="3035160" imgH="132048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476" y="2836006"/>
                        <a:ext cx="3714750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31391DF6-8568-4ACA-B8EC-A01323280E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44691"/>
              </p:ext>
            </p:extLst>
          </p:nvPr>
        </p:nvGraphicFramePr>
        <p:xfrm>
          <a:off x="7702946" y="4990590"/>
          <a:ext cx="36988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8" imgW="3022560" imgH="863280" progId="Equation.DSMT4">
                  <p:embed/>
                </p:oleObj>
              </mc:Choice>
              <mc:Fallback>
                <p:oleObj name="Equation" r:id="rId8" imgW="3022560" imgH="86328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946" y="4990590"/>
                        <a:ext cx="36988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DFD47391-325C-45BE-A224-906C879306E5}"/>
              </a:ext>
            </a:extLst>
          </p:cNvPr>
          <p:cNvSpPr/>
          <p:nvPr/>
        </p:nvSpPr>
        <p:spPr>
          <a:xfrm>
            <a:off x="9579851" y="4293096"/>
            <a:ext cx="2231149" cy="4756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nEnKPF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4D068D6-A72E-4ED8-B7B1-BBE07C48D3F9}"/>
              </a:ext>
            </a:extLst>
          </p:cNvPr>
          <p:cNvSpPr/>
          <p:nvPr/>
        </p:nvSpPr>
        <p:spPr>
          <a:xfrm>
            <a:off x="9579851" y="6209252"/>
            <a:ext cx="2231149" cy="4756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mEnKPF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B8132AC-0E40-4E37-A9A5-4835B21B08BD}"/>
              </a:ext>
            </a:extLst>
          </p:cNvPr>
          <p:cNvSpPr/>
          <p:nvPr/>
        </p:nvSpPr>
        <p:spPr>
          <a:xfrm>
            <a:off x="9696400" y="3212976"/>
            <a:ext cx="576064" cy="796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4D9A819-4953-464B-85FD-26FE2D90DDD5}"/>
              </a:ext>
            </a:extLst>
          </p:cNvPr>
          <p:cNvSpPr/>
          <p:nvPr/>
        </p:nvSpPr>
        <p:spPr>
          <a:xfrm>
            <a:off x="9696400" y="5379012"/>
            <a:ext cx="576064" cy="802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6C86D14-42B6-4EEA-B3F8-C2688AD9D54E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6E738A53-5D3C-476B-8EF4-0E0C63C90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617DF58-B265-4922-936E-40E4834BC035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6876FEFC-91A7-4ADB-8AC5-8AB81B330740}"/>
              </a:ext>
            </a:extLst>
          </p:cNvPr>
          <p:cNvSpPr txBox="1"/>
          <p:nvPr/>
        </p:nvSpPr>
        <p:spPr>
          <a:xfrm>
            <a:off x="335360" y="5646123"/>
            <a:ext cx="469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(Frei and </a:t>
            </a:r>
            <a:r>
              <a:rPr lang="en-US" altLang="zh-CN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Kunsch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19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B3907BE-A0C4-495B-AAF3-96E53C0D3D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74638"/>
                <a:ext cx="8582744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Adaptive algorithm to determine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B3907BE-A0C4-495B-AAF3-96E53C0D3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74638"/>
                <a:ext cx="8582744" cy="1143000"/>
              </a:xfr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BA557C23-FE4E-433D-9D74-847FB3692D43}"/>
                  </a:ext>
                </a:extLst>
              </p:cNvPr>
              <p:cNvSpPr txBox="1"/>
              <p:nvPr/>
            </p:nvSpPr>
            <p:spPr>
              <a:xfrm>
                <a:off x="611560" y="1916832"/>
                <a:ext cx="3384376" cy="3693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Initial guess of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(typically, 1/2)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BA557C23-FE4E-433D-9D74-847FB3692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16832"/>
                <a:ext cx="338437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下箭头 5">
            <a:extLst>
              <a:ext uri="{FF2B5EF4-FFF2-40B4-BE49-F238E27FC236}">
                <a16:creationId xmlns:a16="http://schemas.microsoft.com/office/drawing/2014/main" id="{BF590CC4-E6ED-42DA-B868-8C544914ADC3}"/>
              </a:ext>
            </a:extLst>
          </p:cNvPr>
          <p:cNvSpPr/>
          <p:nvPr/>
        </p:nvSpPr>
        <p:spPr>
          <a:xfrm>
            <a:off x="2051720" y="2286164"/>
            <a:ext cx="216024" cy="350748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721A8C40-5537-474F-8CE1-78EF462BC4FD}"/>
                  </a:ext>
                </a:extLst>
              </p:cNvPr>
              <p:cNvSpPr txBox="1"/>
              <p:nvPr/>
            </p:nvSpPr>
            <p:spPr>
              <a:xfrm>
                <a:off x="611560" y="2636912"/>
                <a:ext cx="3384376" cy="64633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Apply </a:t>
                </a:r>
                <a:r>
                  <a:rPr lang="en-US" altLang="zh-CN" dirty="0" err="1">
                    <a:solidFill>
                      <a:schemeClr val="bg1"/>
                    </a:solidFill>
                  </a:rPr>
                  <a:t>EnKF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 and PF with the parameter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/>
                        </a:solidFill>
                        <a:latin typeface="Cambria Math"/>
                      </a:rPr>
                      <m:t>𝛾</m:t>
                    </m:r>
                  </m:oMath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721A8C40-5537-474F-8CE1-78EF462BC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3384376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下箭头 7">
            <a:extLst>
              <a:ext uri="{FF2B5EF4-FFF2-40B4-BE49-F238E27FC236}">
                <a16:creationId xmlns:a16="http://schemas.microsoft.com/office/drawing/2014/main" id="{D38F8760-ACFB-4599-AE74-295FE0D16DD1}"/>
              </a:ext>
            </a:extLst>
          </p:cNvPr>
          <p:cNvSpPr/>
          <p:nvPr/>
        </p:nvSpPr>
        <p:spPr>
          <a:xfrm>
            <a:off x="2051720" y="3284984"/>
            <a:ext cx="216024" cy="350748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D79A7767-AEC0-415C-B096-6BF759EDC372}"/>
                  </a:ext>
                </a:extLst>
              </p:cNvPr>
              <p:cNvSpPr txBox="1"/>
              <p:nvPr/>
            </p:nvSpPr>
            <p:spPr>
              <a:xfrm>
                <a:off x="611560" y="3645024"/>
                <a:ext cx="3384376" cy="66858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Compute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 according to the weights 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D79A7767-AEC0-415C-B096-6BF759EDC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45024"/>
                <a:ext cx="3384376" cy="668581"/>
              </a:xfrm>
              <a:prstGeom prst="rect">
                <a:avLst/>
              </a:prstGeom>
              <a:blipFill>
                <a:blip r:embed="rId6"/>
                <a:stretch>
                  <a:fillRect t="-4545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箭头 9">
            <a:extLst>
              <a:ext uri="{FF2B5EF4-FFF2-40B4-BE49-F238E27FC236}">
                <a16:creationId xmlns:a16="http://schemas.microsoft.com/office/drawing/2014/main" id="{19B0A396-DCB8-4CE1-95D2-0042C424C12F}"/>
              </a:ext>
            </a:extLst>
          </p:cNvPr>
          <p:cNvSpPr/>
          <p:nvPr/>
        </p:nvSpPr>
        <p:spPr>
          <a:xfrm>
            <a:off x="2051720" y="4342854"/>
            <a:ext cx="216024" cy="350748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C27EC2E9-D429-4F49-A4CF-8CED8B89DD6E}"/>
                  </a:ext>
                </a:extLst>
              </p:cNvPr>
              <p:cNvSpPr txBox="1"/>
              <p:nvPr/>
            </p:nvSpPr>
            <p:spPr>
              <a:xfrm>
                <a:off x="611560" y="4693602"/>
                <a:ext cx="3384376" cy="39158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in the interval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/>
                        </a:solidFill>
                        <a:latin typeface="Cambria Math"/>
                      </a:rPr>
                      <m:t>𝑁</m:t>
                    </m:r>
                    <m:r>
                      <a:rPr lang="en-US" altLang="zh-CN" i="1">
                        <a:solidFill>
                          <a:schemeClr val="bg1"/>
                        </a:solidFill>
                        <a:latin typeface="Cambria Math"/>
                      </a:rPr>
                      <m:t>∗[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bg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?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C27EC2E9-D429-4F49-A4CF-8CED8B89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93602"/>
                <a:ext cx="3384376" cy="391582"/>
              </a:xfrm>
              <a:prstGeom prst="rect">
                <a:avLst/>
              </a:prstGeom>
              <a:blipFill>
                <a:blip r:embed="rId7"/>
                <a:stretch>
                  <a:fillRect l="-1439" t="-7813" r="-1439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箭头 11">
            <a:extLst>
              <a:ext uri="{FF2B5EF4-FFF2-40B4-BE49-F238E27FC236}">
                <a16:creationId xmlns:a16="http://schemas.microsoft.com/office/drawing/2014/main" id="{58F7EE9C-C284-4FB0-B37B-9DBE3E4103F5}"/>
              </a:ext>
            </a:extLst>
          </p:cNvPr>
          <p:cNvSpPr/>
          <p:nvPr/>
        </p:nvSpPr>
        <p:spPr>
          <a:xfrm>
            <a:off x="2051720" y="5075892"/>
            <a:ext cx="216024" cy="350748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3A53BA7-8259-4C86-A809-401ADF2D7703}"/>
                  </a:ext>
                </a:extLst>
              </p:cNvPr>
              <p:cNvSpPr/>
              <p:nvPr/>
            </p:nvSpPr>
            <p:spPr>
              <a:xfrm>
                <a:off x="4283968" y="3288759"/>
                <a:ext cx="1512168" cy="122036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𝛾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𝛾</m:t>
                    </m:r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𝛾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𝛾</m:t>
                    </m:r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3A53BA7-8259-4C86-A809-401ADF2D7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288759"/>
                <a:ext cx="1512168" cy="12203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肘形连接符 13">
            <a:extLst>
              <a:ext uri="{FF2B5EF4-FFF2-40B4-BE49-F238E27FC236}">
                <a16:creationId xmlns:a16="http://schemas.microsoft.com/office/drawing/2014/main" id="{DFF77E3C-A586-451C-9B58-EE1D6E59D07B}"/>
              </a:ext>
            </a:extLst>
          </p:cNvPr>
          <p:cNvCxnSpPr>
            <a:stCxn id="10" idx="3"/>
            <a:endCxn id="12" idx="2"/>
          </p:cNvCxnSpPr>
          <p:nvPr/>
        </p:nvCxnSpPr>
        <p:spPr>
          <a:xfrm flipV="1">
            <a:off x="3995936" y="4509120"/>
            <a:ext cx="1044116" cy="38027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4">
            <a:extLst>
              <a:ext uri="{FF2B5EF4-FFF2-40B4-BE49-F238E27FC236}">
                <a16:creationId xmlns:a16="http://schemas.microsoft.com/office/drawing/2014/main" id="{F24B0E8E-2D11-426B-8F75-8EF9A3639734}"/>
              </a:ext>
            </a:extLst>
          </p:cNvPr>
          <p:cNvCxnSpPr>
            <a:stCxn id="12" idx="0"/>
            <a:endCxn id="6" idx="3"/>
          </p:cNvCxnSpPr>
          <p:nvPr/>
        </p:nvCxnSpPr>
        <p:spPr>
          <a:xfrm rot="16200000" flipV="1">
            <a:off x="4353654" y="2602361"/>
            <a:ext cx="328681" cy="10441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>
            <a:extLst>
              <a:ext uri="{FF2B5EF4-FFF2-40B4-BE49-F238E27FC236}">
                <a16:creationId xmlns:a16="http://schemas.microsoft.com/office/drawing/2014/main" id="{5742CC91-3F82-4818-AFD9-56F5B8403D75}"/>
              </a:ext>
            </a:extLst>
          </p:cNvPr>
          <p:cNvSpPr txBox="1"/>
          <p:nvPr/>
        </p:nvSpPr>
        <p:spPr>
          <a:xfrm>
            <a:off x="611560" y="5435932"/>
            <a:ext cx="338437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End the loop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7DF5C98-C49A-4B49-8717-8862CD410EE2}"/>
              </a:ext>
            </a:extLst>
          </p:cNvPr>
          <p:cNvSpPr txBox="1"/>
          <p:nvPr/>
        </p:nvSpPr>
        <p:spPr>
          <a:xfrm>
            <a:off x="2303748" y="5085184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yes</a:t>
            </a:r>
            <a:endParaRPr lang="zh-CN" altLang="en-US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3694A83-FC28-4D5B-B302-8C982CA47775}"/>
              </a:ext>
            </a:extLst>
          </p:cNvPr>
          <p:cNvSpPr txBox="1"/>
          <p:nvPr/>
        </p:nvSpPr>
        <p:spPr>
          <a:xfrm>
            <a:off x="4175956" y="4509120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 2">
                <a:extLst>
                  <a:ext uri="{FF2B5EF4-FFF2-40B4-BE49-F238E27FC236}">
                    <a16:creationId xmlns:a16="http://schemas.microsoft.com/office/drawing/2014/main" id="{5E6BEC12-EE70-4FAE-BE61-D463A21B1837}"/>
                  </a:ext>
                </a:extLst>
              </p:cNvPr>
              <p:cNvSpPr/>
              <p:nvPr/>
            </p:nvSpPr>
            <p:spPr bwMode="auto">
              <a:xfrm rot="16200000">
                <a:off x="8232941" y="1204780"/>
                <a:ext cx="1510425" cy="5184576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ea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dirty="0"/>
                  <a:t>Target of 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algorithm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maintain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 effective ensemble size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into a prescribe interval by adjusting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圆角矩形 2">
                <a:extLst>
                  <a:ext uri="{FF2B5EF4-FFF2-40B4-BE49-F238E27FC236}">
                    <a16:creationId xmlns:a16="http://schemas.microsoft.com/office/drawing/2014/main" id="{5E6BEC12-EE70-4FAE-BE61-D463A21B1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8232941" y="1204780"/>
                <a:ext cx="1510425" cy="5184576"/>
              </a:xfrm>
              <a:prstGeom prst="roundRect">
                <a:avLst/>
              </a:prstGeom>
              <a:blipFill>
                <a:blip r:embed="rId9"/>
                <a:stretch>
                  <a:fillRect l="-1058" r="-940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65A0E515-DAD3-4ECA-91F8-6CFEA76EC047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22" name="Picture 15">
              <a:extLst>
                <a:ext uri="{FF2B5EF4-FFF2-40B4-BE49-F238E27FC236}">
                  <a16:creationId xmlns:a16="http://schemas.microsoft.com/office/drawing/2014/main" id="{55482232-F47B-47BC-90B2-16E40B9E7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7953741-A607-4594-B914-7A62D6BE31E0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34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6B13B5-DD31-4090-966B-D781F7A4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870776" cy="1143000"/>
          </a:xfrm>
        </p:spPr>
        <p:txBody>
          <a:bodyPr/>
          <a:lstStyle/>
          <a:p>
            <a:r>
              <a:rPr lang="en-US" altLang="zh-CN" dirty="0" err="1"/>
              <a:t>EnKPF</a:t>
            </a:r>
            <a:r>
              <a:rPr lang="en-US" altLang="zh-CN" dirty="0"/>
              <a:t> in Lorenz models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A354FB-D0AA-42EB-BBA4-0EF05BEF8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763670"/>
            <a:ext cx="4427984" cy="4094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DB9C6B-13DD-4916-86EE-D70884909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498391"/>
            <a:ext cx="4417862" cy="4084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03172F2-2AE6-4008-8168-59F983C0246A}"/>
                  </a:ext>
                </a:extLst>
              </p:cNvPr>
              <p:cNvSpPr/>
              <p:nvPr/>
            </p:nvSpPr>
            <p:spPr>
              <a:xfrm>
                <a:off x="1343472" y="1412776"/>
                <a:ext cx="2286000" cy="1566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mbria Math"/>
                  </a:rPr>
                  <a:t>Lorenz ’63 model: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𝜌</m:t>
                    </m:r>
                    <m:r>
                      <a:rPr lang="en-US" altLang="zh-CN" i="1">
                        <a:latin typeface="Cambria Math"/>
                      </a:rPr>
                      <m:t>𝑥</m:t>
                    </m:r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𝑦</m:t>
                    </m:r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𝑥𝑧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𝑑𝑧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𝑥𝑦</m:t>
                    </m:r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𝛽</m:t>
                    </m:r>
                    <m:r>
                      <a:rPr lang="en-US" altLang="zh-CN" i="1">
                        <a:latin typeface="Cambria Math"/>
                      </a:rPr>
                      <m:t>𝑧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03172F2-2AE6-4008-8168-59F983C02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2" y="1412776"/>
                <a:ext cx="2286000" cy="1566198"/>
              </a:xfrm>
              <a:prstGeom prst="rect">
                <a:avLst/>
              </a:prstGeom>
              <a:blipFill>
                <a:blip r:embed="rId4"/>
                <a:stretch>
                  <a:fillRect l="-1600" t="-2724" r="-2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B35B0C-3104-4D68-A1EB-421F81B278EC}"/>
                  </a:ext>
                </a:extLst>
              </p:cNvPr>
              <p:cNvSpPr txBox="1"/>
              <p:nvPr/>
            </p:nvSpPr>
            <p:spPr>
              <a:xfrm>
                <a:off x="7032104" y="1662719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Nonlinear measurement: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0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tanh</m:t>
                      </m:r>
                      <m:r>
                        <a:rPr lang="en-US" altLang="zh-CN" b="0" i="1" smtClean="0">
                          <a:latin typeface="Cambria Math"/>
                        </a:rPr>
                        <m:t>⁡(</m:t>
                      </m:r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B35B0C-3104-4D68-A1EB-421F81B27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1662719"/>
                <a:ext cx="2880320" cy="646331"/>
              </a:xfrm>
              <a:prstGeom prst="rect">
                <a:avLst/>
              </a:prstGeom>
              <a:blipFill>
                <a:blip r:embed="rId5"/>
                <a:stretch>
                  <a:fillRect l="-1483" t="-5660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">
            <a:extLst>
              <a:ext uri="{FF2B5EF4-FFF2-40B4-BE49-F238E27FC236}">
                <a16:creationId xmlns:a16="http://schemas.microsoft.com/office/drawing/2014/main" id="{5DDD2D57-926B-43B5-900C-72EB30C9E9F2}"/>
              </a:ext>
            </a:extLst>
          </p:cNvPr>
          <p:cNvSpPr txBox="1"/>
          <p:nvPr/>
        </p:nvSpPr>
        <p:spPr>
          <a:xfrm>
            <a:off x="9696001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 = 64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E6706F3-543F-4A5C-9CEF-4D71B531FE21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7919F9DD-AF0D-40A0-BEEE-8C2271936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011BD0-C81D-4748-90E2-01E64EEAAAB5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951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1">
                <a:extLst>
                  <a:ext uri="{FF2B5EF4-FFF2-40B4-BE49-F238E27FC236}">
                    <a16:creationId xmlns:a16="http://schemas.microsoft.com/office/drawing/2014/main" id="{B219D1D4-3161-45D9-A631-B1900DA2EEEF}"/>
                  </a:ext>
                </a:extLst>
              </p:cNvPr>
              <p:cNvSpPr txBox="1"/>
              <p:nvPr/>
            </p:nvSpPr>
            <p:spPr>
              <a:xfrm>
                <a:off x="1991544" y="1556792"/>
                <a:ext cx="3301624" cy="204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Cambria Math"/>
                  </a:rPr>
                  <a:t>Lorenz ’96 model</a:t>
                </a:r>
              </a:p>
              <a:p>
                <a:endParaRPr lang="en-US" altLang="zh-CN" sz="160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/>
                        </a:rPr>
                        <m:t>+</m:t>
                      </m:r>
                      <m:r>
                        <a:rPr lang="en-US" altLang="zh-CN" sz="16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/>
                        </a:rPr>
                        <m:t>𝑗</m:t>
                      </m:r>
                      <m:r>
                        <a:rPr lang="en-US" altLang="zh-CN" sz="1600" b="0" i="1" smtClean="0">
                          <a:latin typeface="Cambria Math"/>
                        </a:rPr>
                        <m:t>=1,2,…,</m:t>
                      </m:r>
                      <m:r>
                        <a:rPr lang="en-US" altLang="zh-CN" sz="16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altLang="zh-CN" sz="1600" b="0" dirty="0"/>
              </a:p>
              <a:p>
                <a:endParaRPr lang="en-US" altLang="zh-CN" sz="1600" dirty="0"/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𝑦</m:t>
                    </m:r>
                    <m:r>
                      <a:rPr lang="en-US" altLang="zh-CN" sz="1600" b="0" i="1" smtClean="0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/>
                      </a:rPr>
                      <m:t>tanh</m:t>
                    </m:r>
                    <m:r>
                      <a:rPr lang="en-US" altLang="zh-CN" sz="1600" b="0" i="1" smtClean="0">
                        <a:latin typeface="Cambria Math"/>
                      </a:rPr>
                      <m:t>⁡(</m:t>
                    </m:r>
                    <m:r>
                      <a:rPr lang="en-US" altLang="zh-CN" sz="1600" b="0" i="1" smtClean="0">
                        <a:latin typeface="Cambria Math"/>
                      </a:rPr>
                      <m:t>𝑥</m:t>
                    </m:r>
                    <m:r>
                      <a:rPr lang="en-US" altLang="zh-CN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or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/>
                      </a:rPr>
                      <m:t> </m:t>
                    </m:r>
                    <m:r>
                      <a:rPr lang="en-US" altLang="zh-CN" sz="1600" i="1">
                        <a:latin typeface="Cambria Math"/>
                      </a:rPr>
                      <m:t>𝑦</m:t>
                    </m:r>
                    <m:r>
                      <a:rPr lang="en-US" altLang="zh-CN" sz="1600" i="1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/>
                      </a:rPr>
                      <m:t>tanh</m:t>
                    </m:r>
                    <m:r>
                      <a:rPr lang="en-US" altLang="zh-CN" sz="1600" i="1">
                        <a:latin typeface="Cambria Math"/>
                      </a:rPr>
                      <m:t>⁡(</m:t>
                    </m:r>
                    <m:r>
                      <a:rPr lang="en-US" altLang="zh-CN" sz="1600" b="0" i="1" smtClean="0">
                        <a:latin typeface="Cambria Math"/>
                      </a:rPr>
                      <m:t>2</m:t>
                    </m:r>
                    <m:r>
                      <a:rPr lang="en-US" altLang="zh-CN" sz="1600" b="0" i="1" smtClean="0">
                        <a:latin typeface="Cambria Math"/>
                      </a:rPr>
                      <m:t>𝜋</m:t>
                    </m:r>
                    <m:r>
                      <a:rPr lang="en-US" altLang="zh-CN" sz="1600" i="1">
                        <a:latin typeface="Cambria Math"/>
                      </a:rPr>
                      <m:t>𝑥</m:t>
                    </m:r>
                    <m:r>
                      <a:rPr lang="en-US" altLang="zh-CN" sz="1600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600" dirty="0"/>
                  <a:t> </a:t>
                </a:r>
              </a:p>
            </p:txBody>
          </p:sp>
        </mc:Choice>
        <mc:Fallback xmlns="">
          <p:sp>
            <p:nvSpPr>
              <p:cNvPr id="9" name="TextBox 51">
                <a:extLst>
                  <a:ext uri="{FF2B5EF4-FFF2-40B4-BE49-F238E27FC236}">
                    <a16:creationId xmlns:a16="http://schemas.microsoft.com/office/drawing/2014/main" id="{B219D1D4-3161-45D9-A631-B1900DA2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556792"/>
                <a:ext cx="3301624" cy="2044214"/>
              </a:xfrm>
              <a:prstGeom prst="rect">
                <a:avLst/>
              </a:prstGeom>
              <a:blipFill>
                <a:blip r:embed="rId2"/>
                <a:stretch>
                  <a:fillRect l="-739" t="-1190" b="-2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E2970DE2-9AC2-446A-A141-EEDA138BE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99" y="1905000"/>
            <a:ext cx="4925113" cy="4725060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4F40049A-F937-4D87-B3D2-498707E957C7}"/>
              </a:ext>
            </a:extLst>
          </p:cNvPr>
          <p:cNvSpPr txBox="1"/>
          <p:nvPr/>
        </p:nvSpPr>
        <p:spPr>
          <a:xfrm>
            <a:off x="1991544" y="4029164"/>
            <a:ext cx="330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Different nonlinear measurement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Different data frequencies (nonlinearity of the model)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A71AC4E-48D3-4A38-911D-4AD48ED8EA11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DEB980EA-F220-4C91-854E-30F803C01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BE6F2D3-2D61-4BD4-8E89-8C1BC11DD7D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F3874197-9FAF-42E8-AF6D-8B4E7CF29F1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8870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EnKPF in Lorenz models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53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82610-B059-4615-8511-DA20C305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654752" cy="1143000"/>
          </a:xfrm>
        </p:spPr>
        <p:txBody>
          <a:bodyPr/>
          <a:lstStyle/>
          <a:p>
            <a:r>
              <a:rPr lang="en-US" altLang="zh-CN" dirty="0"/>
              <a:t>Conclusions for </a:t>
            </a:r>
            <a:r>
              <a:rPr lang="en-US" altLang="zh-CN" dirty="0" err="1"/>
              <a:t>EnKPF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DA1CF5-AEAC-4470-934E-D746F5E15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05293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spcAft>
                <a:spcPts val="500"/>
              </a:spcAft>
            </a:pPr>
            <a:r>
              <a:rPr lang="en-US" altLang="zh-CN" dirty="0" err="1"/>
              <a:t>EnKPF</a:t>
            </a:r>
            <a:r>
              <a:rPr lang="en-US" altLang="zh-CN" dirty="0"/>
              <a:t> combines the merits of </a:t>
            </a:r>
            <a:r>
              <a:rPr lang="en-US" altLang="zh-CN" dirty="0" err="1"/>
              <a:t>EnKF</a:t>
            </a:r>
            <a:r>
              <a:rPr lang="en-US" altLang="zh-CN" dirty="0"/>
              <a:t> and SIR-PF, which can assimilate non-Gaussian information with a relatively small ensemble.</a:t>
            </a:r>
          </a:p>
          <a:p>
            <a:pPr algn="just">
              <a:lnSpc>
                <a:spcPct val="110000"/>
              </a:lnSpc>
              <a:spcAft>
                <a:spcPts val="500"/>
              </a:spcAft>
            </a:pPr>
            <a:r>
              <a:rPr lang="en-US" altLang="zh-CN" dirty="0"/>
              <a:t>The </a:t>
            </a:r>
            <a:r>
              <a:rPr lang="en-US" altLang="zh-CN" dirty="0" err="1"/>
              <a:t>EnKPF</a:t>
            </a:r>
            <a:r>
              <a:rPr lang="en-US" altLang="zh-CN" dirty="0"/>
              <a:t> algorithm can be extended to cases that the measurement function is nonlinear. Regarding the implicit linearization in nonlinear h, we have proposed two </a:t>
            </a:r>
            <a:r>
              <a:rPr lang="en-US" altLang="zh-CN" dirty="0" err="1"/>
              <a:t>EnKPF</a:t>
            </a:r>
            <a:r>
              <a:rPr lang="en-US" altLang="zh-CN" dirty="0"/>
              <a:t> schemes, namely, </a:t>
            </a:r>
            <a:r>
              <a:rPr lang="en-US" altLang="zh-CN" dirty="0" err="1"/>
              <a:t>nEnKPF</a:t>
            </a:r>
            <a:r>
              <a:rPr lang="en-US" altLang="zh-CN" dirty="0"/>
              <a:t> and </a:t>
            </a:r>
            <a:r>
              <a:rPr lang="en-US" altLang="zh-CN" dirty="0" err="1"/>
              <a:t>mEnKPF</a:t>
            </a:r>
            <a:r>
              <a:rPr lang="en-US" altLang="zh-CN" dirty="0"/>
              <a:t>.</a:t>
            </a:r>
          </a:p>
          <a:p>
            <a:pPr algn="just">
              <a:lnSpc>
                <a:spcPct val="110000"/>
              </a:lnSpc>
              <a:spcAft>
                <a:spcPts val="500"/>
              </a:spcAft>
            </a:pPr>
            <a:r>
              <a:rPr lang="en-US" altLang="zh-CN" dirty="0"/>
              <a:t>In most cases, </a:t>
            </a:r>
            <a:r>
              <a:rPr lang="en-US" altLang="zh-CN" dirty="0" err="1"/>
              <a:t>mEnKPF</a:t>
            </a:r>
            <a:r>
              <a:rPr lang="en-US" altLang="zh-CN" dirty="0"/>
              <a:t> performs better than </a:t>
            </a:r>
            <a:r>
              <a:rPr lang="en-US" altLang="zh-CN" dirty="0" err="1"/>
              <a:t>nEnKPF</a:t>
            </a:r>
            <a:r>
              <a:rPr lang="en-US" altLang="zh-CN" dirty="0"/>
              <a:t>, both outperform </a:t>
            </a:r>
            <a:r>
              <a:rPr lang="en-US" altLang="zh-CN" dirty="0" err="1"/>
              <a:t>EnKF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F0E422-5584-40A7-B231-C8059705562A}"/>
              </a:ext>
            </a:extLst>
          </p:cNvPr>
          <p:cNvSpPr txBox="1"/>
          <p:nvPr/>
        </p:nvSpPr>
        <p:spPr>
          <a:xfrm>
            <a:off x="609600" y="4701878"/>
            <a:ext cx="11319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References</a:t>
            </a:r>
          </a:p>
          <a:p>
            <a:r>
              <a:rPr lang="en-US" altLang="zh-CN" dirty="0"/>
              <a:t>Frei, M., &amp; </a:t>
            </a:r>
            <a:r>
              <a:rPr lang="en-US" altLang="zh-CN" dirty="0" err="1"/>
              <a:t>Künsch</a:t>
            </a:r>
            <a:r>
              <a:rPr lang="en-US" altLang="zh-CN" dirty="0"/>
              <a:t>, H. R. (2013). Bridging the ensemble Kalman and particle filters. </a:t>
            </a:r>
            <a:r>
              <a:rPr lang="en-US" altLang="zh-CN" dirty="0" err="1"/>
              <a:t>Biometrika</a:t>
            </a:r>
            <a:r>
              <a:rPr lang="en-US" altLang="zh-CN" dirty="0"/>
              <a:t>, 100(4), 781-800. </a:t>
            </a:r>
          </a:p>
          <a:p>
            <a:endParaRPr lang="en-US" altLang="zh-CN" dirty="0"/>
          </a:p>
          <a:p>
            <a:r>
              <a:rPr lang="en-US" altLang="zh-CN" b="1" u="sng" dirty="0"/>
              <a:t>Shen, Z., </a:t>
            </a:r>
            <a:r>
              <a:rPr lang="en-US" altLang="zh-CN" dirty="0"/>
              <a:t>&amp; Tang, Y. (2015). A modified ensemble Kalman particle filter for non‐Gaussian systems with nonlinear measurement functions. </a:t>
            </a:r>
            <a:r>
              <a:rPr lang="en-US" altLang="zh-CN" i="1" dirty="0"/>
              <a:t>Journal of Advances in Modeling Earth Systems, 7(1), 50 - 66. </a:t>
            </a:r>
          </a:p>
          <a:p>
            <a:r>
              <a:rPr lang="en-US" altLang="zh-CN" b="1" u="sng" dirty="0"/>
              <a:t>Shen, Z., </a:t>
            </a:r>
            <a:r>
              <a:rPr lang="en-US" altLang="zh-CN" dirty="0"/>
              <a:t>Zhang, X., &amp; Tang, Y. (2016). Comparison and combination of EAKF and SIR-PF in the Bayesian filter framework. </a:t>
            </a:r>
            <a:r>
              <a:rPr lang="en-US" altLang="zh-CN" i="1" dirty="0"/>
              <a:t>Acta </a:t>
            </a:r>
            <a:r>
              <a:rPr lang="en-US" altLang="zh-CN" i="1" dirty="0" err="1"/>
              <a:t>Oceanologica</a:t>
            </a:r>
            <a:r>
              <a:rPr lang="en-US" altLang="zh-CN" i="1" dirty="0"/>
              <a:t> </a:t>
            </a:r>
            <a:r>
              <a:rPr lang="en-US" altLang="zh-CN" i="1" dirty="0" err="1"/>
              <a:t>Sinica</a:t>
            </a:r>
            <a:r>
              <a:rPr lang="en-US" altLang="zh-CN" i="1" dirty="0"/>
              <a:t>, 35(3), 69-78. </a:t>
            </a:r>
            <a:r>
              <a:rPr lang="en-US" altLang="zh-CN" i="1" dirty="0" err="1"/>
              <a:t>doi</a:t>
            </a:r>
            <a:r>
              <a:rPr lang="en-US" altLang="zh-CN" i="1" dirty="0"/>
              <a:t>: 10.1007/s13131-015-0757-x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3A9313D-FEC3-4CF3-9B18-C41FDC11D4F8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A8DC05EE-BAEE-48CB-B5E3-A424A36E7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AE8A33C-B4FA-43AC-9F52-F868516CADD0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984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3C29A86-A6AB-4C46-ADE1-B1B950C10F8F}"/>
              </a:ext>
            </a:extLst>
          </p:cNvPr>
          <p:cNvSpPr/>
          <p:nvPr/>
        </p:nvSpPr>
        <p:spPr>
          <a:xfrm>
            <a:off x="5187950" y="-9525"/>
            <a:ext cx="1816100" cy="145412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FFC22FA-21C5-450B-8D92-861FECF02797}"/>
              </a:ext>
            </a:extLst>
          </p:cNvPr>
          <p:cNvGrpSpPr/>
          <p:nvPr/>
        </p:nvGrpSpPr>
        <p:grpSpPr>
          <a:xfrm>
            <a:off x="5187950" y="555598"/>
            <a:ext cx="1778000" cy="1778000"/>
            <a:chOff x="5203372" y="1751311"/>
            <a:chExt cx="1778000" cy="1778000"/>
          </a:xfrm>
          <a:solidFill>
            <a:srgbClr val="05496B"/>
          </a:solidFill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7C0DE6-A8F0-43A1-997C-18FF604992B5}"/>
                </a:ext>
              </a:extLst>
            </p:cNvPr>
            <p:cNvGrpSpPr/>
            <p:nvPr/>
          </p:nvGrpSpPr>
          <p:grpSpPr>
            <a:xfrm>
              <a:off x="5203372" y="1751311"/>
              <a:ext cx="1778000" cy="1778000"/>
              <a:chOff x="5159830" y="1574801"/>
              <a:chExt cx="1778000" cy="1778000"/>
            </a:xfrm>
            <a:grpFill/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56F710A3-E116-42FE-815C-A2ABA3798DBA}"/>
                  </a:ext>
                </a:extLst>
              </p:cNvPr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Freeform 106">
                <a:extLst>
                  <a:ext uri="{FF2B5EF4-FFF2-40B4-BE49-F238E27FC236}">
                    <a16:creationId xmlns:a16="http://schemas.microsoft.com/office/drawing/2014/main" id="{AD3F32FC-7AEA-4879-A09D-CDBF3BD7A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7">
                <a:extLst>
                  <a:ext uri="{FF2B5EF4-FFF2-40B4-BE49-F238E27FC236}">
                    <a16:creationId xmlns:a16="http://schemas.microsoft.com/office/drawing/2014/main" id="{D4AB8983-7299-4A8D-9586-1BF22A3FF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1D1DBD8-322C-4532-BF98-AF6CB84C668F}"/>
                </a:ext>
              </a:extLst>
            </p:cNvPr>
            <p:cNvSpPr txBox="1"/>
            <p:nvPr/>
          </p:nvSpPr>
          <p:spPr>
            <a:xfrm>
              <a:off x="5391810" y="2078861"/>
              <a:ext cx="1442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03</a:t>
              </a:r>
              <a:endParaRPr lang="zh-CN" altLang="en-US" sz="7200" b="1" dirty="0">
                <a:solidFill>
                  <a:schemeClr val="bg1"/>
                </a:solidFill>
                <a:latin typeface="Roboto" pitchFamily="2" charset="0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96FD2DC-DA45-4CB9-9D66-FFD046794B68}"/>
              </a:ext>
            </a:extLst>
          </p:cNvPr>
          <p:cNvSpPr/>
          <p:nvPr/>
        </p:nvSpPr>
        <p:spPr>
          <a:xfrm>
            <a:off x="5203372" y="6461203"/>
            <a:ext cx="1817882" cy="48316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CA0DD62-74E4-4C3B-B4D4-778B80FD0EEB}"/>
              </a:ext>
            </a:extLst>
          </p:cNvPr>
          <p:cNvSpPr txBox="1"/>
          <p:nvPr/>
        </p:nvSpPr>
        <p:spPr>
          <a:xfrm>
            <a:off x="911424" y="2771436"/>
            <a:ext cx="10225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more practical strategy to avoid filter degeneracy</a:t>
            </a:r>
          </a:p>
          <a:p>
            <a:pPr algn="ctr"/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Localization in particle filters</a:t>
            </a:r>
          </a:p>
          <a:p>
            <a:pPr algn="ctr"/>
            <a:endParaRPr lang="zh-CN" altLang="en-US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23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51">
            <a:extLst>
              <a:ext uri="{FF2B5EF4-FFF2-40B4-BE49-F238E27FC236}">
                <a16:creationId xmlns:a16="http://schemas.microsoft.com/office/drawing/2014/main" id="{77728869-D125-4DDF-B409-FC4F09853063}"/>
              </a:ext>
            </a:extLst>
          </p:cNvPr>
          <p:cNvSpPr/>
          <p:nvPr/>
        </p:nvSpPr>
        <p:spPr bwMode="auto">
          <a:xfrm>
            <a:off x="265330" y="1605813"/>
            <a:ext cx="4802855" cy="4696833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716A0C5-87DE-42BF-96C7-10BBA92A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Filter degeneracy and scalar weights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15EA63E-3E89-465A-9CAE-D3BC69E1539C}"/>
              </a:ext>
            </a:extLst>
          </p:cNvPr>
          <p:cNvGrpSpPr/>
          <p:nvPr/>
        </p:nvGrpSpPr>
        <p:grpSpPr>
          <a:xfrm>
            <a:off x="5266761" y="1432873"/>
            <a:ext cx="5489224" cy="3347673"/>
            <a:chOff x="5078222" y="1432873"/>
            <a:chExt cx="5489223" cy="3347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9">
                  <a:extLst>
                    <a:ext uri="{FF2B5EF4-FFF2-40B4-BE49-F238E27FC236}">
                      <a16:creationId xmlns:a16="http://schemas.microsoft.com/office/drawing/2014/main" id="{CAC4A1DE-DEED-4306-918B-760DC0C961A4}"/>
                    </a:ext>
                  </a:extLst>
                </p:cNvPr>
                <p:cNvSpPr txBox="1"/>
                <p:nvPr/>
              </p:nvSpPr>
              <p:spPr>
                <a:xfrm>
                  <a:off x="5800117" y="2006274"/>
                  <a:ext cx="4011611" cy="847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b="1" i="1">
                            <a:latin typeface="Cambria Math"/>
                            <a:ea typeface="Cambria Math"/>
                          </a:rPr>
                          <m:t>∝</m:t>
                        </m:r>
                        <m:nary>
                          <m:naryPr>
                            <m:chr m:val="∏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p>
                          <m:e>
                            <m:r>
                              <a:rPr lang="en-US" altLang="zh-CN" b="1" i="1">
                                <a:latin typeface="Cambria Math"/>
                                <a:ea typeface="Cambria Math"/>
                              </a:rPr>
                              <m:t>𝒆𝒙𝒑</m:t>
                            </m:r>
                            <m:r>
                              <a:rPr lang="en-US" altLang="zh-CN" b="1" i="1">
                                <a:latin typeface="Cambria Math"/>
                                <a:ea typeface="Cambria Math"/>
                              </a:rPr>
                              <m:t>⁡{−</m:t>
                            </m:r>
                            <m:f>
                              <m:f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zh-CN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zh-CN" b="1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𝒉</m:t>
                                        </m:r>
                                      </m:e>
                                      <m:sub>
                                        <m:r>
                                          <a:rPr lang="en-US" altLang="zh-CN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𝑿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𝒏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altLang="zh-CN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b="1" i="1">
                                <a:latin typeface="Cambria Math"/>
                                <a:ea typeface="Cambria Math"/>
                              </a:rPr>
                              <m:t>}</m:t>
                            </m:r>
                          </m:e>
                        </m:nary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5" name="TextBox 19">
                  <a:extLst>
                    <a:ext uri="{FF2B5EF4-FFF2-40B4-BE49-F238E27FC236}">
                      <a16:creationId xmlns:a16="http://schemas.microsoft.com/office/drawing/2014/main" id="{97DAFC04-D3ED-43F3-B5D1-A8E199539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117" y="2006274"/>
                  <a:ext cx="4011611" cy="847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C923749-08D7-4BB2-A360-58A3C073E55F}"/>
                </a:ext>
              </a:extLst>
            </p:cNvPr>
            <p:cNvSpPr txBox="1"/>
            <p:nvPr/>
          </p:nvSpPr>
          <p:spPr>
            <a:xfrm>
              <a:off x="5081046" y="1432873"/>
              <a:ext cx="5486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Traditional PF uses scalar weights </a:t>
              </a:r>
              <a:endParaRPr lang="zh-CN" altLang="en-US" dirty="0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705D5BB-8ED3-4CF4-96C8-302BE9869B12}"/>
                </a:ext>
              </a:extLst>
            </p:cNvPr>
            <p:cNvGrpSpPr/>
            <p:nvPr/>
          </p:nvGrpSpPr>
          <p:grpSpPr>
            <a:xfrm>
              <a:off x="5078222" y="3124301"/>
              <a:ext cx="1656246" cy="1656245"/>
              <a:chOff x="5027358" y="3170123"/>
              <a:chExt cx="2343150" cy="2343150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015469CF-1842-4348-9FC4-873620A33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7358" y="3170123"/>
                <a:ext cx="2343150" cy="234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十字星 23">
                <a:extLst>
                  <a:ext uri="{FF2B5EF4-FFF2-40B4-BE49-F238E27FC236}">
                    <a16:creationId xmlns:a16="http://schemas.microsoft.com/office/drawing/2014/main" id="{D7E1496D-BA59-48E1-AE36-B71D0CDFBDE9}"/>
                  </a:ext>
                </a:extLst>
              </p:cNvPr>
              <p:cNvSpPr/>
              <p:nvPr/>
            </p:nvSpPr>
            <p:spPr>
              <a:xfrm>
                <a:off x="6190765" y="4678088"/>
                <a:ext cx="375563" cy="33639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十字星 25">
                <a:extLst>
                  <a:ext uri="{FF2B5EF4-FFF2-40B4-BE49-F238E27FC236}">
                    <a16:creationId xmlns:a16="http://schemas.microsoft.com/office/drawing/2014/main" id="{BDC1F62B-77AA-451E-A349-7E1EDAD1FBA8}"/>
                  </a:ext>
                </a:extLst>
              </p:cNvPr>
              <p:cNvSpPr/>
              <p:nvPr/>
            </p:nvSpPr>
            <p:spPr>
              <a:xfrm>
                <a:off x="5447807" y="4343299"/>
                <a:ext cx="375563" cy="33639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十字星 26">
                <a:extLst>
                  <a:ext uri="{FF2B5EF4-FFF2-40B4-BE49-F238E27FC236}">
                    <a16:creationId xmlns:a16="http://schemas.microsoft.com/office/drawing/2014/main" id="{562C097C-052F-4F74-853D-6E9ED2548AF5}"/>
                  </a:ext>
                </a:extLst>
              </p:cNvPr>
              <p:cNvSpPr/>
              <p:nvPr/>
            </p:nvSpPr>
            <p:spPr>
              <a:xfrm>
                <a:off x="5823370" y="3749220"/>
                <a:ext cx="375563" cy="33639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146195B-6A1C-4879-B751-16EE20F19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0" y="1950066"/>
            <a:ext cx="4373661" cy="316713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FC712E8-ABF2-4DF3-86D5-68E455F8AE5D}"/>
              </a:ext>
            </a:extLst>
          </p:cNvPr>
          <p:cNvSpPr txBox="1"/>
          <p:nvPr/>
        </p:nvSpPr>
        <p:spPr>
          <a:xfrm>
            <a:off x="265330" y="5322294"/>
            <a:ext cx="429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Filter degeneracy makes traditional PF</a:t>
            </a:r>
            <a:r>
              <a:rPr lang="zh-CN" altLang="en-US" dirty="0"/>
              <a:t> </a:t>
            </a:r>
            <a:r>
              <a:rPr lang="en-US" altLang="zh-CN" dirty="0"/>
              <a:t>invalid with real models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C39035E-5AB6-43EE-B536-6294D6F21DDD}"/>
              </a:ext>
            </a:extLst>
          </p:cNvPr>
          <p:cNvSpPr/>
          <p:nvPr/>
        </p:nvSpPr>
        <p:spPr>
          <a:xfrm>
            <a:off x="7363292" y="3917033"/>
            <a:ext cx="3701259" cy="13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The effect of each observation is accumulated into a single number as a global weight for each particle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EA79A58-E225-4729-8A06-C9158CAC6D5E}"/>
              </a:ext>
            </a:extLst>
          </p:cNvPr>
          <p:cNvSpPr/>
          <p:nvPr/>
        </p:nvSpPr>
        <p:spPr>
          <a:xfrm>
            <a:off x="5302416" y="5301208"/>
            <a:ext cx="5258080" cy="1001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While the dimension of the dynamical model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 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number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 observations is large, it is very likely to get filter degeneracy</a:t>
            </a:r>
          </a:p>
        </p:txBody>
      </p: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29DE6EFD-308E-414C-93AA-F113FDEB8E13}"/>
              </a:ext>
            </a:extLst>
          </p:cNvPr>
          <p:cNvCxnSpPr>
            <a:stCxn id="8" idx="3"/>
            <a:endCxn id="5" idx="2"/>
          </p:cNvCxnSpPr>
          <p:nvPr/>
        </p:nvCxnSpPr>
        <p:spPr>
          <a:xfrm flipV="1">
            <a:off x="6923007" y="2853494"/>
            <a:ext cx="1071455" cy="109893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2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chemeClr val="tx2"/>
                </a:solidFill>
              </a:rPr>
              <a:t>The advantage and challenge of particle filters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 err="1">
                <a:solidFill>
                  <a:schemeClr val="tx2"/>
                </a:solidFill>
              </a:rPr>
              <a:t>EnKPF</a:t>
            </a:r>
            <a:r>
              <a:rPr lang="en-US" altLang="zh-CN" dirty="0">
                <a:solidFill>
                  <a:schemeClr val="tx2"/>
                </a:solidFill>
              </a:rPr>
              <a:t> as a hybrid method of </a:t>
            </a:r>
            <a:r>
              <a:rPr lang="en-US" altLang="zh-CN" dirty="0" err="1">
                <a:solidFill>
                  <a:schemeClr val="tx2"/>
                </a:solidFill>
              </a:rPr>
              <a:t>EnKF</a:t>
            </a:r>
            <a:r>
              <a:rPr lang="en-US" altLang="zh-CN" dirty="0">
                <a:solidFill>
                  <a:schemeClr val="tx2"/>
                </a:solidFill>
              </a:rPr>
              <a:t> and PF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chemeClr val="tx2"/>
                </a:solidFill>
              </a:rPr>
              <a:t>Localization in </a:t>
            </a:r>
            <a:r>
              <a:rPr lang="en-US" altLang="zh-CN">
                <a:solidFill>
                  <a:schemeClr val="tx2"/>
                </a:solidFill>
              </a:rPr>
              <a:t>particle filters</a:t>
            </a:r>
            <a:endParaRPr lang="en-US" altLang="zh-CN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2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5BE1B23-32D4-45E7-85D4-376CBD439CB7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D100CBE8-0886-45AD-8467-83A12ADC5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E744952-9F93-4D0B-9175-53E254FF2B7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94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CE07-7ED8-4577-9DB9-B9CAC203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 From scalar weights to vector weights</a:t>
            </a:r>
            <a:endParaRPr lang="zh-CN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A971E0-F1C3-4763-9753-1C7B1B1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0611"/>
            <a:ext cx="3813472" cy="3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0FF4A8-590A-465A-972D-5A147E66656C}"/>
                  </a:ext>
                </a:extLst>
              </p:cNvPr>
              <p:cNvSpPr txBox="1"/>
              <p:nvPr/>
            </p:nvSpPr>
            <p:spPr>
              <a:xfrm>
                <a:off x="838200" y="1622677"/>
                <a:ext cx="367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0FF4A8-590A-465A-972D-5A147E666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22677"/>
                <a:ext cx="367921" cy="276999"/>
              </a:xfrm>
              <a:prstGeom prst="rect">
                <a:avLst/>
              </a:prstGeom>
              <a:blipFill>
                <a:blip r:embed="rId5"/>
                <a:stretch>
                  <a:fillRect l="-8333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CB7B74-C0C6-4F00-8886-D0499C8B671A}"/>
                  </a:ext>
                </a:extLst>
              </p:cNvPr>
              <p:cNvSpPr txBox="1"/>
              <p:nvPr/>
            </p:nvSpPr>
            <p:spPr>
              <a:xfrm>
                <a:off x="1791655" y="2879205"/>
                <a:ext cx="367921" cy="309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CB7B74-C0C6-4F00-8886-D0499C8B6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655" y="2879205"/>
                <a:ext cx="367921" cy="309315"/>
              </a:xfrm>
              <a:prstGeom prst="rect">
                <a:avLst/>
              </a:prstGeom>
              <a:blipFill>
                <a:blip r:embed="rId6"/>
                <a:stretch>
                  <a:fillRect l="-8333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F7666F-588B-4994-9D3F-8FCA1B82F17E}"/>
                  </a:ext>
                </a:extLst>
              </p:cNvPr>
              <p:cNvSpPr txBox="1"/>
              <p:nvPr/>
            </p:nvSpPr>
            <p:spPr>
              <a:xfrm>
                <a:off x="1423734" y="1630699"/>
                <a:ext cx="367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F7666F-588B-4994-9D3F-8FCA1B82F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34" y="1630699"/>
                <a:ext cx="367921" cy="276999"/>
              </a:xfrm>
              <a:prstGeom prst="rect">
                <a:avLst/>
              </a:prstGeom>
              <a:blipFill>
                <a:blip r:embed="rId7"/>
                <a:stretch>
                  <a:fillRect l="-8333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4B0DE5C8-772F-481C-8337-4D6E8C9A19D3}"/>
              </a:ext>
            </a:extLst>
          </p:cNvPr>
          <p:cNvGrpSpPr/>
          <p:nvPr/>
        </p:nvGrpSpPr>
        <p:grpSpPr>
          <a:xfrm>
            <a:off x="5269585" y="1432873"/>
            <a:ext cx="6084215" cy="1567776"/>
            <a:chOff x="5081046" y="1432873"/>
            <a:chExt cx="6084215" cy="1567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9">
                  <a:extLst>
                    <a:ext uri="{FF2B5EF4-FFF2-40B4-BE49-F238E27FC236}">
                      <a16:creationId xmlns:a16="http://schemas.microsoft.com/office/drawing/2014/main" id="{2C4F60AF-1602-4EE4-B13D-269EEDAE116B}"/>
                    </a:ext>
                  </a:extLst>
                </p:cNvPr>
                <p:cNvSpPr txBox="1"/>
                <p:nvPr/>
              </p:nvSpPr>
              <p:spPr>
                <a:xfrm>
                  <a:off x="5800117" y="2006274"/>
                  <a:ext cx="5365144" cy="994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b="1" i="1">
                            <a:latin typeface="Cambria Math"/>
                            <a:ea typeface="Cambria Math"/>
                          </a:rPr>
                          <m:t>∝</m:t>
                        </m:r>
                        <m:nary>
                          <m:naryPr>
                            <m:chr m:val="∏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p>
                          <m:e>
                            <m:r>
                              <a:rPr lang="en-US" altLang="zh-CN" b="1" i="1">
                                <a:latin typeface="Cambria Math"/>
                                <a:ea typeface="Cambria Math"/>
                              </a:rPr>
                              <m:t>𝒆𝒙</m:t>
                            </m:r>
                            <m:func>
                              <m:func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b="1" i="1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f>
                                          <m:fPr>
                                            <m:ctrlP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altLang="zh-CN" b="1" i="1" smtClean="0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CN" b="1" i="1" smtClean="0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1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𝒚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1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𝒊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CN" b="1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1" i="1" smtClean="0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1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1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𝒊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US" altLang="zh-CN" b="1" i="1" smtClean="0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en-US" altLang="zh-CN" b="1" i="1" smtClean="0">
                                                            <a:latin typeface="Cambria Math" panose="02040503050406030204" pitchFamily="18" charset="0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altLang="zh-CN" b="1" i="1" smtClean="0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𝑿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altLang="zh-CN" b="1" i="1" smtClean="0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𝒏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CN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𝝈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𝒊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𝒊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𝒎</m:t>
                            </m:r>
                          </m:sup>
                          <m:e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1" name="TextBox 19">
                  <a:extLst>
                    <a:ext uri="{FF2B5EF4-FFF2-40B4-BE49-F238E27FC236}">
                      <a16:creationId xmlns:a16="http://schemas.microsoft.com/office/drawing/2014/main" id="{E9EF9094-EFED-4875-8F1F-0E5F0C786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117" y="2006274"/>
                  <a:ext cx="5365144" cy="9943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0348E7F-D36B-4C1D-909A-295D42D94088}"/>
                </a:ext>
              </a:extLst>
            </p:cNvPr>
            <p:cNvSpPr txBox="1"/>
            <p:nvPr/>
          </p:nvSpPr>
          <p:spPr>
            <a:xfrm>
              <a:off x="5081046" y="1432873"/>
              <a:ext cx="5486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Extending to vector weights </a:t>
              </a:r>
              <a:endParaRPr lang="zh-CN" altLang="en-US" dirty="0"/>
            </a:p>
          </p:txBody>
        </p:sp>
      </p:grpSp>
      <p:sp>
        <p:nvSpPr>
          <p:cNvPr id="13" name="十字星 26">
            <a:extLst>
              <a:ext uri="{FF2B5EF4-FFF2-40B4-BE49-F238E27FC236}">
                <a16:creationId xmlns:a16="http://schemas.microsoft.com/office/drawing/2014/main" id="{C5550248-38A0-4A4F-8000-92B5E6186BCB}"/>
              </a:ext>
            </a:extLst>
          </p:cNvPr>
          <p:cNvSpPr/>
          <p:nvPr/>
        </p:nvSpPr>
        <p:spPr>
          <a:xfrm>
            <a:off x="2698892" y="3233175"/>
            <a:ext cx="637866" cy="6125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BBEA7FA-0189-4430-9F7B-3130645DA8EF}"/>
              </a:ext>
            </a:extLst>
          </p:cNvPr>
          <p:cNvGrpSpPr/>
          <p:nvPr/>
        </p:nvGrpSpPr>
        <p:grpSpPr>
          <a:xfrm>
            <a:off x="4150680" y="3000649"/>
            <a:ext cx="8041320" cy="3756127"/>
            <a:chOff x="4150680" y="3000649"/>
            <a:chExt cx="8041320" cy="3756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4">
                  <a:extLst>
                    <a:ext uri="{FF2B5EF4-FFF2-40B4-BE49-F238E27FC236}">
                      <a16:creationId xmlns:a16="http://schemas.microsoft.com/office/drawing/2014/main" id="{E8EF038E-A999-4886-A8BC-445D078800FA}"/>
                    </a:ext>
                  </a:extLst>
                </p:cNvPr>
                <p:cNvSpPr txBox="1"/>
                <p:nvPr/>
              </p:nvSpPr>
              <p:spPr>
                <a:xfrm>
                  <a:off x="4150680" y="5194169"/>
                  <a:ext cx="4410245" cy="1562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b="1" i="1" smtClean="0"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1050" b="1" i="1" smtClean="0"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  <m:r>
                          <a:rPr lang="en-US" altLang="zh-CN" sz="105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zh-CN" sz="105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105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1050" b="1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105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105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05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05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105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50" b="1" i="1" smtClean="0">
                                                      <a:latin typeface="Cambria Math"/>
                                                    </a:rPr>
                                                    <m:t>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50" b="1" i="1" smtClean="0">
                                                      <a:latin typeface="Cambria Math"/>
                                                    </a:rPr>
                                                    <m:t>𝒊𝒋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zh-CN" sz="1050" b="1" i="1" smtClean="0"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altLang="zh-CN" sz="1050" b="1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10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05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10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05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105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𝒊𝒋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zh-CN" sz="1050" b="1" i="1"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</m:sup>
                                  </m:sSup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10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𝟖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10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05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105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𝒊𝒋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zh-CN" sz="1050" b="1" i="1"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altLang="zh-CN" sz="1050" b="1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10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10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05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105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𝒊𝒋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zh-CN" sz="1050" b="1" i="1"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US" altLang="zh-CN" sz="105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altLang="zh-CN" sz="10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>
                                        <m:f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050" b="1" i="1" smtClean="0">
                                              <a:latin typeface="Cambria Math"/>
                                            </a:rPr>
                                            <m:t>𝟏𝟐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05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CN" sz="105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05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𝒊𝒋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𝒄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𝟓</m:t>
                                          </m:r>
                                        </m:sup>
                                      </m:sSup>
                                      <m:r>
                                        <a:rPr lang="en-US" altLang="zh-CN" sz="105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05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CN" sz="105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05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𝒊𝒋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𝒄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  <m:r>
                                        <a:rPr lang="en-US" altLang="zh-CN" sz="105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𝟓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𝟖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05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CN" sz="105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05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𝒊𝒋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𝒄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𝟓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05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CN" sz="105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05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𝒊𝒋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𝒄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05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05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CN" sz="105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05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𝒊𝒋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𝒄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/>
                                      </m:sSup>
                                    </m:e>
                                    <m:e>
                                      <m:r>
                                        <a:rPr lang="en-US" altLang="zh-CN" sz="105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05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050" b="1" i="1" smtClean="0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050" b="1" i="1" smtClean="0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CN" sz="10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05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CN" sz="105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05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050" b="1" i="1">
                                                          <a:latin typeface="Cambria Math"/>
                                                        </a:rPr>
                                                        <m:t>𝒊𝒋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zh-CN" sz="1050" b="1" i="1">
                                                      <a:latin typeface="Cambria Math"/>
                                                    </a:rPr>
                                                    <m:t>𝒄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050" b="1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1050" b="1" i="1" smtClean="0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,   </m:t>
                                      </m:r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𝒄</m:t>
                                      </m:r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&lt;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05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050" b="1" i="1" smtClean="0">
                                              <a:latin typeface="Cambria Math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050" b="1" i="1" smtClean="0">
                                              <a:latin typeface="Cambria Math"/>
                                            </a:rPr>
                                            <m:t>𝒊𝒋</m:t>
                                          </m:r>
                                        </m:sub>
                                      </m:sSub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&lt;</m:t>
                                      </m:r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</m:eqArr>
                                </m:e>
                              </m:mr>
                              <m:mr>
                                <m:e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,             </m:t>
                                  </m:r>
                                  <m:sSub>
                                    <m:sSubPr>
                                      <m:ctrlPr>
                                        <a:rPr lang="en-US" altLang="zh-CN" sz="105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altLang="zh-CN" sz="1050" b="1" i="1" smtClean="0">
                                          <a:latin typeface="Cambria Math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altLang="zh-CN" sz="105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1050" b="1" dirty="0"/>
                </a:p>
              </p:txBody>
            </p:sp>
          </mc:Choice>
          <mc:Fallback xmlns="">
            <p:sp>
              <p:nvSpPr>
                <p:cNvPr id="5" name="TextBox 14">
                  <a:extLst>
                    <a:ext uri="{FF2B5EF4-FFF2-40B4-BE49-F238E27FC236}">
                      <a16:creationId xmlns:a16="http://schemas.microsoft.com/office/drawing/2014/main" id="{E8EF038E-A999-4886-A8BC-445D07880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680" y="5194169"/>
                  <a:ext cx="4410245" cy="15626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299B015-97DF-49DD-9A1F-933F91A715CD}"/>
                </a:ext>
              </a:extLst>
            </p:cNvPr>
            <p:cNvGrpSpPr/>
            <p:nvPr/>
          </p:nvGrpSpPr>
          <p:grpSpPr>
            <a:xfrm>
              <a:off x="4892966" y="3000649"/>
              <a:ext cx="7299034" cy="1960333"/>
              <a:chOff x="4892966" y="3000649"/>
              <a:chExt cx="7299034" cy="1960333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7721D3E8-B2D0-463D-818C-2629476AE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6886" y="3619033"/>
                <a:ext cx="3005114" cy="1248784"/>
              </a:xfrm>
              <a:prstGeom prst="rect">
                <a:avLst/>
              </a:prstGeom>
            </p:spPr>
          </p:pic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22F8590E-E842-46BA-8A64-A9C7C9E535AB}"/>
                  </a:ext>
                </a:extLst>
              </p:cNvPr>
              <p:cNvGrpSpPr/>
              <p:nvPr/>
            </p:nvGrpSpPr>
            <p:grpSpPr>
              <a:xfrm>
                <a:off x="4892966" y="3000649"/>
                <a:ext cx="4020531" cy="1960333"/>
                <a:chOff x="4892966" y="3000649"/>
                <a:chExt cx="4020531" cy="1960333"/>
              </a:xfrm>
            </p:grpSpPr>
            <p:sp>
              <p:nvSpPr>
                <p:cNvPr id="14" name="圆角矩形 51">
                  <a:extLst>
                    <a:ext uri="{FF2B5EF4-FFF2-40B4-BE49-F238E27FC236}">
                      <a16:creationId xmlns:a16="http://schemas.microsoft.com/office/drawing/2014/main" id="{ECB3F874-EE36-4459-97D3-12C9A2570C40}"/>
                    </a:ext>
                  </a:extLst>
                </p:cNvPr>
                <p:cNvSpPr/>
                <p:nvPr/>
              </p:nvSpPr>
              <p:spPr bwMode="auto">
                <a:xfrm>
                  <a:off x="4892966" y="3498513"/>
                  <a:ext cx="3917291" cy="1459986"/>
                </a:xfrm>
                <a:prstGeom prst="roundRect">
                  <a:avLst>
                    <a:gd name="adj" fmla="val 9358"/>
                  </a:avLst>
                </a:prstGeom>
                <a:solidFill>
                  <a:srgbClr val="D1F3FF">
                    <a:alpha val="84706"/>
                  </a:srgbClr>
                </a:solidFill>
                <a:ln w="19050" cap="flat" cmpd="sng" algn="ctr">
                  <a:noFill/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EA4C796-5FC4-43C2-8C8D-A80CA0A67E16}"/>
                    </a:ext>
                  </a:extLst>
                </p:cNvPr>
                <p:cNvSpPr/>
                <p:nvPr/>
              </p:nvSpPr>
              <p:spPr>
                <a:xfrm>
                  <a:off x="4996206" y="3635200"/>
                  <a:ext cx="2601798" cy="34291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err="1">
                      <a:solidFill>
                        <a:schemeClr val="tx1"/>
                      </a:solidFill>
                    </a:rPr>
                    <a:t>Poterjoy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 (2016)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矩形 15">
                      <a:extLst>
                        <a:ext uri="{FF2B5EF4-FFF2-40B4-BE49-F238E27FC236}">
                          <a16:creationId xmlns:a16="http://schemas.microsoft.com/office/drawing/2014/main" id="{DBDC4CC3-0356-4CA6-A248-6B5FD365F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6206" y="4112416"/>
                      <a:ext cx="3917291" cy="84856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zh-CN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∏"/>
                                <m:limLoc m:val="undOvr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𝑚</m:t>
                                </m:r>
                              </m:sup>
                              <m:e>
                                <m: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/>
                                  <m:sup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1∗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)]</m:t>
                                </m:r>
                              </m:e>
                            </m:nary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6" name="矩形 15">
                      <a:extLst>
                        <a:ext uri="{FF2B5EF4-FFF2-40B4-BE49-F238E27FC236}">
                          <a16:creationId xmlns:a16="http://schemas.microsoft.com/office/drawing/2014/main" id="{DBDC4CC3-0356-4CA6-A248-6B5FD365F47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96206" y="4112416"/>
                      <a:ext cx="3917291" cy="84856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箭头: 下 16">
                  <a:extLst>
                    <a:ext uri="{FF2B5EF4-FFF2-40B4-BE49-F238E27FC236}">
                      <a16:creationId xmlns:a16="http://schemas.microsoft.com/office/drawing/2014/main" id="{BE082F02-6CB7-4C2D-B829-67DC9324C4B7}"/>
                    </a:ext>
                  </a:extLst>
                </p:cNvPr>
                <p:cNvSpPr/>
                <p:nvPr/>
              </p:nvSpPr>
              <p:spPr>
                <a:xfrm>
                  <a:off x="6513922" y="3000649"/>
                  <a:ext cx="329938" cy="465053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C62FFEA-D945-4263-86DA-FD81250BC7BA}"/>
              </a:ext>
            </a:extLst>
          </p:cNvPr>
          <p:cNvGrpSpPr/>
          <p:nvPr/>
        </p:nvGrpSpPr>
        <p:grpSpPr>
          <a:xfrm>
            <a:off x="7775285" y="3000650"/>
            <a:ext cx="4339731" cy="3752004"/>
            <a:chOff x="7775285" y="3000650"/>
            <a:chExt cx="4339731" cy="3752004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3DFD2D6-8E9E-453F-B09F-8EBED18D62B2}"/>
                </a:ext>
              </a:extLst>
            </p:cNvPr>
            <p:cNvGrpSpPr/>
            <p:nvPr/>
          </p:nvGrpSpPr>
          <p:grpSpPr>
            <a:xfrm>
              <a:off x="7775285" y="5194169"/>
              <a:ext cx="4339731" cy="1558485"/>
              <a:chOff x="7775285" y="5194169"/>
              <a:chExt cx="4339731" cy="1558485"/>
            </a:xfrm>
          </p:grpSpPr>
          <p:sp>
            <p:nvSpPr>
              <p:cNvPr id="18" name="圆角矩形 51">
                <a:extLst>
                  <a:ext uri="{FF2B5EF4-FFF2-40B4-BE49-F238E27FC236}">
                    <a16:creationId xmlns:a16="http://schemas.microsoft.com/office/drawing/2014/main" id="{E4AE30AA-B676-4AAA-AC95-5ADBEE0EE21E}"/>
                  </a:ext>
                </a:extLst>
              </p:cNvPr>
              <p:cNvSpPr/>
              <p:nvPr/>
            </p:nvSpPr>
            <p:spPr bwMode="auto">
              <a:xfrm>
                <a:off x="7775286" y="5194169"/>
                <a:ext cx="4339730" cy="1558485"/>
              </a:xfrm>
              <a:prstGeom prst="roundRect">
                <a:avLst>
                  <a:gd name="adj" fmla="val 9358"/>
                </a:avLst>
              </a:prstGeom>
              <a:solidFill>
                <a:srgbClr val="D1F3FF">
                  <a:alpha val="84706"/>
                </a:srgbClr>
              </a:solidFill>
              <a:ln w="19050" cap="flat" cmpd="sng" algn="ctr">
                <a:noFill/>
                <a:prstDash val="dash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94A0CD3-A5FA-47D0-85CA-3D5399D688BC}"/>
                  </a:ext>
                </a:extLst>
              </p:cNvPr>
              <p:cNvSpPr/>
              <p:nvPr/>
            </p:nvSpPr>
            <p:spPr>
              <a:xfrm>
                <a:off x="7910659" y="5349066"/>
                <a:ext cx="2601798" cy="34291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Shen et al. (2017)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矩形 19">
                    <a:extLst>
                      <a:ext uri="{FF2B5EF4-FFF2-40B4-BE49-F238E27FC236}">
                        <a16:creationId xmlns:a16="http://schemas.microsoft.com/office/drawing/2014/main" id="{E2E51F61-B744-4343-8008-6492E04357E9}"/>
                      </a:ext>
                    </a:extLst>
                  </p:cNvPr>
                  <p:cNvSpPr/>
                  <p:nvPr/>
                </p:nvSpPr>
                <p:spPr>
                  <a:xfrm>
                    <a:off x="7775285" y="5846874"/>
                    <a:ext cx="4220579" cy="8485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exp</m:t>
                          </m:r>
                          <m:r>
                            <a:rPr lang="en-US" altLang="zh-CN" i="1">
                              <a:latin typeface="Cambria Math"/>
                            </a:rPr>
                            <m:t> {−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CN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zh-CN" i="1">
                              <a:latin typeface="Cambria Math"/>
                            </a:rPr>
                            <m:t>}.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0" name="矩形 19">
                    <a:extLst>
                      <a:ext uri="{FF2B5EF4-FFF2-40B4-BE49-F238E27FC236}">
                        <a16:creationId xmlns:a16="http://schemas.microsoft.com/office/drawing/2014/main" id="{E2E51F61-B744-4343-8008-6492E04357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5285" y="5846874"/>
                    <a:ext cx="4220579" cy="84856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箭头: 下 20">
              <a:extLst>
                <a:ext uri="{FF2B5EF4-FFF2-40B4-BE49-F238E27FC236}">
                  <a16:creationId xmlns:a16="http://schemas.microsoft.com/office/drawing/2014/main" id="{FD6E1D91-8076-4D8B-9F7A-928E13B39C66}"/>
                </a:ext>
              </a:extLst>
            </p:cNvPr>
            <p:cNvSpPr/>
            <p:nvPr/>
          </p:nvSpPr>
          <p:spPr>
            <a:xfrm>
              <a:off x="9917055" y="3000650"/>
              <a:ext cx="348735" cy="2193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十字星 26">
            <a:extLst>
              <a:ext uri="{FF2B5EF4-FFF2-40B4-BE49-F238E27FC236}">
                <a16:creationId xmlns:a16="http://schemas.microsoft.com/office/drawing/2014/main" id="{6C5E3C10-FDEF-4795-B12F-7ADC8D79A2D2}"/>
              </a:ext>
            </a:extLst>
          </p:cNvPr>
          <p:cNvSpPr/>
          <p:nvPr/>
        </p:nvSpPr>
        <p:spPr>
          <a:xfrm>
            <a:off x="965932" y="3790928"/>
            <a:ext cx="637866" cy="6125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8A0FF524-A5C5-4A9E-86E9-42E010C68A42}"/>
              </a:ext>
            </a:extLst>
          </p:cNvPr>
          <p:cNvSpPr/>
          <p:nvPr/>
        </p:nvSpPr>
        <p:spPr>
          <a:xfrm>
            <a:off x="1731530" y="2204864"/>
            <a:ext cx="2564269" cy="266552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A05E163-9109-4E08-8279-4DC29CF2BE5E}"/>
              </a:ext>
            </a:extLst>
          </p:cNvPr>
          <p:cNvSpPr/>
          <p:nvPr/>
        </p:nvSpPr>
        <p:spPr>
          <a:xfrm>
            <a:off x="47328" y="2708920"/>
            <a:ext cx="2564269" cy="266552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1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97CB2DB-29FD-487B-8053-D96F0AE6B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0744"/>
            <a:ext cx="3813472" cy="3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225636-FD1B-4FA3-8218-357C82EA39E7}"/>
                  </a:ext>
                </a:extLst>
              </p:cNvPr>
              <p:cNvSpPr txBox="1"/>
              <p:nvPr/>
            </p:nvSpPr>
            <p:spPr>
              <a:xfrm>
                <a:off x="838200" y="2042810"/>
                <a:ext cx="367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225636-FD1B-4FA3-8218-357C82EA3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42810"/>
                <a:ext cx="367921" cy="276999"/>
              </a:xfrm>
              <a:prstGeom prst="rect">
                <a:avLst/>
              </a:prstGeom>
              <a:blipFill>
                <a:blip r:embed="rId3"/>
                <a:stretch>
                  <a:fillRect l="-8333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652F8EF-DA90-49DD-8EC8-0ECF042F8B59}"/>
                  </a:ext>
                </a:extLst>
              </p:cNvPr>
              <p:cNvSpPr txBox="1"/>
              <p:nvPr/>
            </p:nvSpPr>
            <p:spPr>
              <a:xfrm>
                <a:off x="1791655" y="3299338"/>
                <a:ext cx="367921" cy="309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652F8EF-DA90-49DD-8EC8-0ECF042F8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655" y="3299338"/>
                <a:ext cx="367921" cy="309315"/>
              </a:xfrm>
              <a:prstGeom prst="rect">
                <a:avLst/>
              </a:prstGeom>
              <a:blipFill>
                <a:blip r:embed="rId4"/>
                <a:stretch>
                  <a:fillRect l="-8333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6DDD721-637E-4078-97C9-D0D5EDDEDFA8}"/>
                  </a:ext>
                </a:extLst>
              </p:cNvPr>
              <p:cNvSpPr txBox="1"/>
              <p:nvPr/>
            </p:nvSpPr>
            <p:spPr>
              <a:xfrm>
                <a:off x="1423734" y="2050832"/>
                <a:ext cx="367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6DDD721-637E-4078-97C9-D0D5EDDED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34" y="2050832"/>
                <a:ext cx="367921" cy="276999"/>
              </a:xfrm>
              <a:prstGeom prst="rect">
                <a:avLst/>
              </a:prstGeom>
              <a:blipFill>
                <a:blip r:embed="rId5"/>
                <a:stretch>
                  <a:fillRect l="-8333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十字星 26">
            <a:extLst>
              <a:ext uri="{FF2B5EF4-FFF2-40B4-BE49-F238E27FC236}">
                <a16:creationId xmlns:a16="http://schemas.microsoft.com/office/drawing/2014/main" id="{BC17A1F1-E9B5-4FE1-AB75-DC3EAE012F2E}"/>
              </a:ext>
            </a:extLst>
          </p:cNvPr>
          <p:cNvSpPr/>
          <p:nvPr/>
        </p:nvSpPr>
        <p:spPr>
          <a:xfrm>
            <a:off x="2698892" y="3653308"/>
            <a:ext cx="637866" cy="6125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十字星 26">
            <a:extLst>
              <a:ext uri="{FF2B5EF4-FFF2-40B4-BE49-F238E27FC236}">
                <a16:creationId xmlns:a16="http://schemas.microsoft.com/office/drawing/2014/main" id="{D8ABD53E-5C7F-43B9-9928-52F63425667A}"/>
              </a:ext>
            </a:extLst>
          </p:cNvPr>
          <p:cNvSpPr/>
          <p:nvPr/>
        </p:nvSpPr>
        <p:spPr>
          <a:xfrm>
            <a:off x="965932" y="4211061"/>
            <a:ext cx="637866" cy="6125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D7E1CF4-5B76-4066-8340-B7DCA6D17E38}"/>
              </a:ext>
            </a:extLst>
          </p:cNvPr>
          <p:cNvSpPr/>
          <p:nvPr/>
        </p:nvSpPr>
        <p:spPr>
          <a:xfrm>
            <a:off x="838200" y="4002319"/>
            <a:ext cx="886905" cy="9332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9B4E473-8CCE-4E2F-A145-3D8592098BDF}"/>
                  </a:ext>
                </a:extLst>
              </p:cNvPr>
              <p:cNvSpPr/>
              <p:nvPr/>
            </p:nvSpPr>
            <p:spPr>
              <a:xfrm>
                <a:off x="-135587" y="4572035"/>
                <a:ext cx="11507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9B4E473-8CCE-4E2F-A145-3D8592098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587" y="4572035"/>
                <a:ext cx="115076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A4BCBD2-37FC-413A-9092-229AED626D47}"/>
                  </a:ext>
                </a:extLst>
              </p:cNvPr>
              <p:cNvSpPr/>
              <p:nvPr/>
            </p:nvSpPr>
            <p:spPr>
              <a:xfrm>
                <a:off x="2577585" y="4399414"/>
                <a:ext cx="11507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A4BCBD2-37FC-413A-9092-229AED626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85" y="4399414"/>
                <a:ext cx="115076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F75F3A5A-5CC3-49DB-BAC9-D6766799DC67}"/>
              </a:ext>
            </a:extLst>
          </p:cNvPr>
          <p:cNvSpPr/>
          <p:nvPr/>
        </p:nvSpPr>
        <p:spPr>
          <a:xfrm>
            <a:off x="2602580" y="3466564"/>
            <a:ext cx="886905" cy="9332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D640B86A-165E-4F11-BC6E-AF6CB3F23F23}"/>
              </a:ext>
            </a:extLst>
          </p:cNvPr>
          <p:cNvSpPr/>
          <p:nvPr/>
        </p:nvSpPr>
        <p:spPr>
          <a:xfrm rot="13525405">
            <a:off x="1721708" y="3641431"/>
            <a:ext cx="194196" cy="604292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D57FFF3E-A1D1-4B31-8BEE-CEAD11B11686}"/>
              </a:ext>
            </a:extLst>
          </p:cNvPr>
          <p:cNvSpPr/>
          <p:nvPr/>
        </p:nvSpPr>
        <p:spPr>
          <a:xfrm rot="6269118">
            <a:off x="2330796" y="3585408"/>
            <a:ext cx="208956" cy="399581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D53FF20-A389-432B-AD54-1826C3C3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45" y="2340744"/>
            <a:ext cx="3813472" cy="3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695115-B0B7-4868-9375-88152A6249DA}"/>
                  </a:ext>
                </a:extLst>
              </p:cNvPr>
              <p:cNvSpPr txBox="1"/>
              <p:nvPr/>
            </p:nvSpPr>
            <p:spPr>
              <a:xfrm>
                <a:off x="7374945" y="2042810"/>
                <a:ext cx="367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695115-B0B7-4868-9375-88152A624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945" y="2042810"/>
                <a:ext cx="367921" cy="276999"/>
              </a:xfrm>
              <a:prstGeom prst="rect">
                <a:avLst/>
              </a:prstGeom>
              <a:blipFill>
                <a:blip r:embed="rId8"/>
                <a:stretch>
                  <a:fillRect l="-8333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B631532-2468-49CE-8194-A2EDC5FC9886}"/>
                  </a:ext>
                </a:extLst>
              </p:cNvPr>
              <p:cNvSpPr txBox="1"/>
              <p:nvPr/>
            </p:nvSpPr>
            <p:spPr>
              <a:xfrm>
                <a:off x="8328400" y="3299338"/>
                <a:ext cx="367921" cy="309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B631532-2468-49CE-8194-A2EDC5FC9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400" y="3299338"/>
                <a:ext cx="367921" cy="309315"/>
              </a:xfrm>
              <a:prstGeom prst="rect">
                <a:avLst/>
              </a:prstGeom>
              <a:blipFill>
                <a:blip r:embed="rId9"/>
                <a:stretch>
                  <a:fillRect l="-819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4200C0-77F7-499F-9632-9B7514B06EE3}"/>
                  </a:ext>
                </a:extLst>
              </p:cNvPr>
              <p:cNvSpPr txBox="1"/>
              <p:nvPr/>
            </p:nvSpPr>
            <p:spPr>
              <a:xfrm>
                <a:off x="7960479" y="2050832"/>
                <a:ext cx="367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4200C0-77F7-499F-9632-9B7514B0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479" y="2050832"/>
                <a:ext cx="367921" cy="276999"/>
              </a:xfrm>
              <a:prstGeom prst="rect">
                <a:avLst/>
              </a:prstGeom>
              <a:blipFill>
                <a:blip r:embed="rId10"/>
                <a:stretch>
                  <a:fillRect l="-8333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十字星 26">
            <a:extLst>
              <a:ext uri="{FF2B5EF4-FFF2-40B4-BE49-F238E27FC236}">
                <a16:creationId xmlns:a16="http://schemas.microsoft.com/office/drawing/2014/main" id="{9AA7FF34-8680-4866-8AF2-07DA787053C8}"/>
              </a:ext>
            </a:extLst>
          </p:cNvPr>
          <p:cNvSpPr/>
          <p:nvPr/>
        </p:nvSpPr>
        <p:spPr>
          <a:xfrm>
            <a:off x="9235637" y="3653308"/>
            <a:ext cx="637866" cy="6125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十字星 26">
            <a:extLst>
              <a:ext uri="{FF2B5EF4-FFF2-40B4-BE49-F238E27FC236}">
                <a16:creationId xmlns:a16="http://schemas.microsoft.com/office/drawing/2014/main" id="{4F32AB4A-BAA8-482F-BC61-53DF96B3C6BC}"/>
              </a:ext>
            </a:extLst>
          </p:cNvPr>
          <p:cNvSpPr/>
          <p:nvPr/>
        </p:nvSpPr>
        <p:spPr>
          <a:xfrm>
            <a:off x="7502677" y="4211061"/>
            <a:ext cx="637866" cy="6125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63154CEB-8962-4F80-A78F-EC41252511EE}"/>
              </a:ext>
            </a:extLst>
          </p:cNvPr>
          <p:cNvSpPr/>
          <p:nvPr/>
        </p:nvSpPr>
        <p:spPr>
          <a:xfrm rot="13525405">
            <a:off x="8126927" y="3576041"/>
            <a:ext cx="169493" cy="983924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60E4F132-B664-45DE-B6CE-C748A2727878}"/>
              </a:ext>
            </a:extLst>
          </p:cNvPr>
          <p:cNvSpPr/>
          <p:nvPr/>
        </p:nvSpPr>
        <p:spPr>
          <a:xfrm rot="6269118">
            <a:off x="9047231" y="3446239"/>
            <a:ext cx="188158" cy="743907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55E2818-6101-4137-A299-A2393064A839}"/>
              </a:ext>
            </a:extLst>
          </p:cNvPr>
          <p:cNvSpPr/>
          <p:nvPr/>
        </p:nvSpPr>
        <p:spPr>
          <a:xfrm>
            <a:off x="8246164" y="3195720"/>
            <a:ext cx="886905" cy="93325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51">
            <a:extLst>
              <a:ext uri="{FF2B5EF4-FFF2-40B4-BE49-F238E27FC236}">
                <a16:creationId xmlns:a16="http://schemas.microsoft.com/office/drawing/2014/main" id="{C5846290-FFA9-4A21-BDBC-365DA689A23B}"/>
              </a:ext>
            </a:extLst>
          </p:cNvPr>
          <p:cNvSpPr/>
          <p:nvPr/>
        </p:nvSpPr>
        <p:spPr bwMode="auto">
          <a:xfrm>
            <a:off x="839941" y="392643"/>
            <a:ext cx="3789121" cy="1459986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9665620-EC1F-4DF7-B5AE-139E31C43132}"/>
              </a:ext>
            </a:extLst>
          </p:cNvPr>
          <p:cNvSpPr/>
          <p:nvPr/>
        </p:nvSpPr>
        <p:spPr>
          <a:xfrm>
            <a:off x="943181" y="529330"/>
            <a:ext cx="2601798" cy="342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Poterjoy</a:t>
            </a:r>
            <a:r>
              <a:rPr lang="en-US" altLang="zh-CN" dirty="0">
                <a:solidFill>
                  <a:schemeClr val="tx1"/>
                </a:solidFill>
              </a:rPr>
              <a:t> (2016)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361B9F19-6921-439E-AC79-1D036E3B2903}"/>
                  </a:ext>
                </a:extLst>
              </p:cNvPr>
              <p:cNvSpPr/>
              <p:nvPr/>
            </p:nvSpPr>
            <p:spPr>
              <a:xfrm>
                <a:off x="943181" y="1006546"/>
                <a:ext cx="356302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/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361B9F19-6921-439E-AC79-1D036E3B2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81" y="1006546"/>
                <a:ext cx="3563027" cy="848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51">
            <a:extLst>
              <a:ext uri="{FF2B5EF4-FFF2-40B4-BE49-F238E27FC236}">
                <a16:creationId xmlns:a16="http://schemas.microsoft.com/office/drawing/2014/main" id="{37EDA73A-5D89-44C7-9CED-4AB86BD66978}"/>
              </a:ext>
            </a:extLst>
          </p:cNvPr>
          <p:cNvSpPr/>
          <p:nvPr/>
        </p:nvSpPr>
        <p:spPr bwMode="auto">
          <a:xfrm>
            <a:off x="7194514" y="358347"/>
            <a:ext cx="4339730" cy="1558485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F356E9B-A8D9-4268-8BEA-6338037CB896}"/>
              </a:ext>
            </a:extLst>
          </p:cNvPr>
          <p:cNvSpPr/>
          <p:nvPr/>
        </p:nvSpPr>
        <p:spPr>
          <a:xfrm>
            <a:off x="7329887" y="513244"/>
            <a:ext cx="2601798" cy="342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Shen et al. (2017)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E0191F6-4871-4F16-84D2-1B6C11801A39}"/>
                  </a:ext>
                </a:extLst>
              </p:cNvPr>
              <p:cNvSpPr/>
              <p:nvPr/>
            </p:nvSpPr>
            <p:spPr>
              <a:xfrm>
                <a:off x="7194513" y="1011052"/>
                <a:ext cx="4220579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exp</m:t>
                      </m:r>
                      <m:r>
                        <a:rPr lang="en-US" altLang="zh-CN" i="1">
                          <a:latin typeface="Cambria Math"/>
                        </a:rPr>
                        <m:t> {−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zh-CN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i="1">
                          <a:latin typeface="Cambria Math"/>
                        </a:rPr>
                        <m:t>}.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E0191F6-4871-4F16-84D2-1B6C11801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13" y="1011052"/>
                <a:ext cx="4220579" cy="8485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2AA5E99-4118-4178-BE23-3FA776A0ACE4}"/>
                  </a:ext>
                </a:extLst>
              </p:cNvPr>
              <p:cNvSpPr/>
              <p:nvPr/>
            </p:nvSpPr>
            <p:spPr>
              <a:xfrm>
                <a:off x="4651672" y="3695605"/>
                <a:ext cx="2536015" cy="711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400" b="1" dirty="0"/>
                  <a:t>=</a:t>
                </a:r>
                <a:r>
                  <a:rPr lang="en-US" altLang="zh-CN" sz="1400" b="1" dirty="0">
                    <a:ea typeface="Cambria Math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/>
                          <a:ea typeface="Cambria Math"/>
                        </a:rPr>
                        <m:t>𝒆𝒙𝒑</m:t>
                      </m:r>
                      <m:r>
                        <a:rPr lang="en-US" altLang="zh-CN" sz="1400" b="1" i="1">
                          <a:latin typeface="Cambria Math"/>
                          <a:ea typeface="Cambria Math"/>
                        </a:rPr>
                        <m:t>⁡{−</m:t>
                      </m:r>
                      <m:f>
                        <m:f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14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1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14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zh-CN" sz="14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>
                                      <a:latin typeface="Cambria Math"/>
                                      <a:ea typeface="Cambria Math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zh-CN" sz="14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1" i="1">
                                          <a:latin typeface="Cambria Math"/>
                                          <a:ea typeface="Cambria Math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altLang="zh-CN" sz="1400" b="1" i="1"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1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zh-CN" sz="1400" b="1" i="1">
                          <a:latin typeface="Cambria Math"/>
                          <a:ea typeface="Cambria Math"/>
                        </a:rPr>
                        <m:t>/</m:t>
                      </m:r>
                      <m:sSubSup>
                        <m:sSubSup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CN" sz="14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US" altLang="zh-CN" sz="1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2AA5E99-4118-4178-BE23-3FA776A0A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72" y="3695605"/>
                <a:ext cx="2536015" cy="711092"/>
              </a:xfrm>
              <a:prstGeom prst="rect">
                <a:avLst/>
              </a:prstGeom>
              <a:blipFill>
                <a:blip r:embed="rId13"/>
                <a:stretch>
                  <a:fillRect t="-1709" b="-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671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30">
            <a:extLst>
              <a:ext uri="{FF2B5EF4-FFF2-40B4-BE49-F238E27FC236}">
                <a16:creationId xmlns:a16="http://schemas.microsoft.com/office/drawing/2014/main" id="{1FD96799-AD0B-401E-902F-6C331CCF4A71}"/>
              </a:ext>
            </a:extLst>
          </p:cNvPr>
          <p:cNvSpPr/>
          <p:nvPr/>
        </p:nvSpPr>
        <p:spPr bwMode="auto">
          <a:xfrm>
            <a:off x="5542623" y="1239252"/>
            <a:ext cx="6537301" cy="5618748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圆角矩形 30">
            <a:extLst>
              <a:ext uri="{FF2B5EF4-FFF2-40B4-BE49-F238E27FC236}">
                <a16:creationId xmlns:a16="http://schemas.microsoft.com/office/drawing/2014/main" id="{D6447817-1B80-4B17-8331-8D57E99CA7BD}"/>
              </a:ext>
            </a:extLst>
          </p:cNvPr>
          <p:cNvSpPr/>
          <p:nvPr/>
        </p:nvSpPr>
        <p:spPr bwMode="auto">
          <a:xfrm>
            <a:off x="296572" y="1239252"/>
            <a:ext cx="4961228" cy="5618747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Picture 2" descr="E:\Sync\DDL Drive\我的研究工作\示意图\unbalanced.jpg">
            <a:extLst>
              <a:ext uri="{FF2B5EF4-FFF2-40B4-BE49-F238E27FC236}">
                <a16:creationId xmlns:a16="http://schemas.microsoft.com/office/drawing/2014/main" id="{C244FD49-51FB-440C-8EB5-D4FA9DCE5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49" y="1239253"/>
            <a:ext cx="3481887" cy="56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106EC8E-EE21-4C58-9688-FF57953E39DB}"/>
              </a:ext>
            </a:extLst>
          </p:cNvPr>
          <p:cNvSpPr txBox="1"/>
          <p:nvPr/>
        </p:nvSpPr>
        <p:spPr>
          <a:xfrm>
            <a:off x="3315200" y="1218006"/>
            <a:ext cx="1930168" cy="16619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problem of discontinuity for vector weights </a:t>
            </a:r>
            <a:endParaRPr lang="zh-CN" altLang="en-US" sz="17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E:\Sync\DDL Drive\我的研究工作\示意图\LPF.jpg">
            <a:extLst>
              <a:ext uri="{FF2B5EF4-FFF2-40B4-BE49-F238E27FC236}">
                <a16:creationId xmlns:a16="http://schemas.microsoft.com/office/drawing/2014/main" id="{27C1B532-3118-4843-8B96-59E2433C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51" y="1852864"/>
            <a:ext cx="6211753" cy="48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88CE151-AC43-4A4C-B575-56BC941C9D1A}"/>
              </a:ext>
            </a:extLst>
          </p:cNvPr>
          <p:cNvSpPr txBox="1"/>
          <p:nvPr/>
        </p:nvSpPr>
        <p:spPr>
          <a:xfrm>
            <a:off x="6240016" y="1268760"/>
            <a:ext cx="6010669" cy="4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Merging the resampled and original particles</a:t>
            </a:r>
            <a:endParaRPr lang="zh-CN" altLang="en-US" sz="17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D8E384F1-266C-44F5-B154-B2C8845A1735}"/>
                  </a:ext>
                </a:extLst>
              </p:cNvPr>
              <p:cNvSpPr txBox="1"/>
              <p:nvPr/>
            </p:nvSpPr>
            <p:spPr>
              <a:xfrm>
                <a:off x="9128412" y="5816302"/>
                <a:ext cx="2918043" cy="72026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lang="en-US" altLang="zh-CN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zh-CN" b="1" i="1">
                                  <a:latin typeface="Cambria Math"/>
                                </a:rPr>
                                <m:t>𝒓𝒆𝒔𝒂𝒎𝒑</m:t>
                              </m:r>
                            </m:sup>
                          </m:sSubSup>
                          <m:r>
                            <a:rPr lang="en-US" altLang="zh-CN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>
                              <a:latin typeface="Cambria Math"/>
                            </a:rPr>
                            <m:t>𝒊</m:t>
                          </m:r>
                        </m:sub>
                        <m:sup/>
                      </m:sSubSup>
                      <m:r>
                        <a:rPr lang="en-US" altLang="zh-CN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lang="en-US" altLang="zh-CN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D8E384F1-266C-44F5-B154-B2C8845A1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412" y="5816302"/>
                <a:ext cx="2918043" cy="720262"/>
              </a:xfrm>
              <a:prstGeom prst="rect">
                <a:avLst/>
              </a:prstGeom>
              <a:blipFill>
                <a:blip r:embed="rId5"/>
                <a:stretch>
                  <a:fillRect r="-5637"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5287670-C858-4923-A213-39FD4717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Resampling for vector weights</a:t>
            </a:r>
            <a:endParaRPr lang="zh-CN" altLang="en-US" dirty="0"/>
          </a:p>
        </p:txBody>
      </p:sp>
      <p:pic>
        <p:nvPicPr>
          <p:cNvPr id="4" name="图片 3" descr="图片包含 电子产品, 键盘&#10;&#10;已生成极高可信度的说明">
            <a:extLst>
              <a:ext uri="{FF2B5EF4-FFF2-40B4-BE49-F238E27FC236}">
                <a16:creationId xmlns:a16="http://schemas.microsoft.com/office/drawing/2014/main" id="{9290F24E-BC57-49A8-B247-684E2B5B11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02" y="5413744"/>
            <a:ext cx="1715457" cy="14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808D3-B424-4DF4-8956-705683AA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Comparison with P2016 LPF and EAKF</a:t>
            </a:r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139BD93-B65D-4F04-B5AD-8F24A8438C7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1348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Lorenz ‘96 model</a:t>
            </a:r>
          </a:p>
          <a:p>
            <a:pPr lvl="1"/>
            <a:r>
              <a:rPr lang="en-US" altLang="zh-CN" dirty="0"/>
              <a:t>36 variables</a:t>
            </a:r>
          </a:p>
          <a:p>
            <a:pPr lvl="1"/>
            <a:r>
              <a:rPr lang="en-US" altLang="zh-CN" dirty="0"/>
              <a:t>Nonlinear observation </a:t>
            </a:r>
            <a:r>
              <a:rPr lang="en-US" altLang="zh-CN" dirty="0">
                <a:solidFill>
                  <a:srgbClr val="FF0000"/>
                </a:solidFill>
              </a:rPr>
              <a:t>y=|x|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11" name="内容占位符 3" descr="C:\Users\ZShen\AppData\Local\Microsoft\Windows\INetCache\Content.Word\f2_state.png">
            <a:extLst>
              <a:ext uri="{FF2B5EF4-FFF2-40B4-BE49-F238E27FC236}">
                <a16:creationId xmlns:a16="http://schemas.microsoft.com/office/drawing/2014/main" id="{25E25D42-19CA-44E0-86F9-B915FF694B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33" y="1334530"/>
            <a:ext cx="3410042" cy="333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78E2F4-3E33-4654-9CDD-3EBF6E869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2" y="4793870"/>
            <a:ext cx="6400798" cy="18730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B13FDC5-B8FE-45A0-BACB-0C67468E4398}"/>
              </a:ext>
            </a:extLst>
          </p:cNvPr>
          <p:cNvSpPr txBox="1"/>
          <p:nvPr/>
        </p:nvSpPr>
        <p:spPr>
          <a:xfrm>
            <a:off x="5852008" y="3082630"/>
            <a:ext cx="2846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Accuracy and consistency</a:t>
            </a:r>
          </a:p>
          <a:p>
            <a:endParaRPr lang="en-US" altLang="zh-CN" b="1" dirty="0"/>
          </a:p>
          <a:p>
            <a:r>
              <a:rPr lang="en-US" altLang="zh-CN" b="1" dirty="0"/>
              <a:t>ensemble size is 80</a:t>
            </a:r>
            <a:endParaRPr lang="zh-CN" altLang="en-US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B32DCAC-B239-4B0F-856D-804D74D9B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0" y="3713401"/>
            <a:ext cx="6436894" cy="30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31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C4781-3F6F-4D93-925A-3361D3E4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With nonlinear measurement functions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146EE3-5B75-4C78-98E2-6D9E31C185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070"/>
            <a:ext cx="9480884" cy="5242702"/>
          </a:xfrm>
          <a:prstGeom prst="rect">
            <a:avLst/>
          </a:prstGeom>
        </p:spPr>
      </p:pic>
      <p:sp>
        <p:nvSpPr>
          <p:cNvPr id="5" name="圆角矩形 38">
            <a:extLst>
              <a:ext uri="{FF2B5EF4-FFF2-40B4-BE49-F238E27FC236}">
                <a16:creationId xmlns:a16="http://schemas.microsoft.com/office/drawing/2014/main" id="{39DFA610-1E56-4839-B7A2-0F9B59E9858B}"/>
              </a:ext>
            </a:extLst>
          </p:cNvPr>
          <p:cNvSpPr/>
          <p:nvPr/>
        </p:nvSpPr>
        <p:spPr bwMode="auto">
          <a:xfrm rot="5400000">
            <a:off x="8135724" y="2497362"/>
            <a:ext cx="4599328" cy="2935705"/>
          </a:xfrm>
          <a:prstGeom prst="roundRect">
            <a:avLst>
              <a:gd name="adj" fmla="val 11101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Different nonlinear measurement functions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Different ensemble sizes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The advantage is even more significant when the nonlinearity of h is strong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7612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45ADC-0EB5-4BCA-9D42-746860C4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 for LPF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E1FD29-572B-41D2-93DE-510BBDC2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340967"/>
          </a:xfrm>
        </p:spPr>
        <p:txBody>
          <a:bodyPr/>
          <a:lstStyle/>
          <a:p>
            <a:r>
              <a:rPr lang="en-US" altLang="zh-CN" dirty="0"/>
              <a:t>We have improved the formula to generate vector weights, the new LPF outperforms both EAKF and P2016 LPF in twin-experiments with nonlinear measurement functions</a:t>
            </a:r>
          </a:p>
          <a:p>
            <a:r>
              <a:rPr lang="en-US" altLang="zh-CN" dirty="0"/>
              <a:t>LPF can avoid filter degeneracy with affordable number of particles (computational resources), has a great potential to be applied in real models.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DE6B2FF-29BD-4B45-BA1C-FA715264C772}"/>
              </a:ext>
            </a:extLst>
          </p:cNvPr>
          <p:cNvSpPr/>
          <p:nvPr/>
        </p:nvSpPr>
        <p:spPr>
          <a:xfrm>
            <a:off x="609600" y="4941168"/>
            <a:ext cx="111658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References</a:t>
            </a:r>
          </a:p>
          <a:p>
            <a:r>
              <a:rPr lang="en-US" altLang="zh-CN" dirty="0" err="1"/>
              <a:t>Poterjoy</a:t>
            </a:r>
            <a:r>
              <a:rPr lang="en-US" altLang="zh-CN" dirty="0"/>
              <a:t>, J. (2016). A localized particle filter for high-dimensional nonlinear systems. </a:t>
            </a:r>
            <a:r>
              <a:rPr lang="en-US" altLang="zh-CN" i="1" dirty="0"/>
              <a:t>Monthly weather review, 144(1), 59-76. </a:t>
            </a:r>
          </a:p>
          <a:p>
            <a:endParaRPr lang="en-US" altLang="zh-CN" dirty="0"/>
          </a:p>
          <a:p>
            <a:r>
              <a:rPr lang="en-US" altLang="zh-CN" b="1" u="sng" dirty="0"/>
              <a:t>Shen, Z., </a:t>
            </a:r>
            <a:r>
              <a:rPr lang="en-US" altLang="zh-CN" dirty="0"/>
              <a:t>Tang, Y., &amp; Li, X. (2017). A new formulation of vector weights in localized particle filter. </a:t>
            </a:r>
            <a:r>
              <a:rPr lang="en-US" altLang="zh-CN" i="1" dirty="0"/>
              <a:t>Quarterly Journal of the Royal Meteorological Society. </a:t>
            </a:r>
            <a:r>
              <a:rPr lang="en-US" altLang="zh-CN" i="1" dirty="0" err="1"/>
              <a:t>doi</a:t>
            </a:r>
            <a:r>
              <a:rPr lang="en-US" altLang="zh-CN" i="1" dirty="0"/>
              <a:t>: 10.1002/qj.3180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77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1D282A7-7349-4EAA-9E31-40A5AE649303}"/>
              </a:ext>
            </a:extLst>
          </p:cNvPr>
          <p:cNvSpPr/>
          <p:nvPr/>
        </p:nvSpPr>
        <p:spPr>
          <a:xfrm>
            <a:off x="4164227" y="2743200"/>
            <a:ext cx="60053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  <a:endParaRPr lang="zh-CN" altLang="en-US" sz="7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B65A456-0413-44E3-8676-51E46F0276CC}"/>
              </a:ext>
            </a:extLst>
          </p:cNvPr>
          <p:cNvSpPr/>
          <p:nvPr/>
        </p:nvSpPr>
        <p:spPr>
          <a:xfrm>
            <a:off x="23224" y="548680"/>
            <a:ext cx="3684679" cy="6336704"/>
          </a:xfrm>
          <a:prstGeom prst="rect">
            <a:avLst/>
          </a:pr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23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3C29A86-A6AB-4C46-ADE1-B1B950C10F8F}"/>
              </a:ext>
            </a:extLst>
          </p:cNvPr>
          <p:cNvSpPr/>
          <p:nvPr/>
        </p:nvSpPr>
        <p:spPr>
          <a:xfrm>
            <a:off x="5187950" y="-9525"/>
            <a:ext cx="1816100" cy="145412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FFC22FA-21C5-450B-8D92-861FECF02797}"/>
              </a:ext>
            </a:extLst>
          </p:cNvPr>
          <p:cNvGrpSpPr/>
          <p:nvPr/>
        </p:nvGrpSpPr>
        <p:grpSpPr>
          <a:xfrm>
            <a:off x="5187950" y="555598"/>
            <a:ext cx="1778000" cy="1778000"/>
            <a:chOff x="5203372" y="1751311"/>
            <a:chExt cx="1778000" cy="1778000"/>
          </a:xfrm>
          <a:solidFill>
            <a:srgbClr val="05496B"/>
          </a:solidFill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7C0DE6-A8F0-43A1-997C-18FF604992B5}"/>
                </a:ext>
              </a:extLst>
            </p:cNvPr>
            <p:cNvGrpSpPr/>
            <p:nvPr/>
          </p:nvGrpSpPr>
          <p:grpSpPr>
            <a:xfrm>
              <a:off x="5203372" y="1751311"/>
              <a:ext cx="1778000" cy="1778000"/>
              <a:chOff x="5159830" y="1574801"/>
              <a:chExt cx="1778000" cy="1778000"/>
            </a:xfrm>
            <a:grpFill/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56F710A3-E116-42FE-815C-A2ABA3798DBA}"/>
                  </a:ext>
                </a:extLst>
              </p:cNvPr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Freeform 106">
                <a:extLst>
                  <a:ext uri="{FF2B5EF4-FFF2-40B4-BE49-F238E27FC236}">
                    <a16:creationId xmlns:a16="http://schemas.microsoft.com/office/drawing/2014/main" id="{AD3F32FC-7AEA-4879-A09D-CDBF3BD7A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7">
                <a:extLst>
                  <a:ext uri="{FF2B5EF4-FFF2-40B4-BE49-F238E27FC236}">
                    <a16:creationId xmlns:a16="http://schemas.microsoft.com/office/drawing/2014/main" id="{D4AB8983-7299-4A8D-9586-1BF22A3FF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1D1DBD8-322C-4532-BF98-AF6CB84C668F}"/>
                </a:ext>
              </a:extLst>
            </p:cNvPr>
            <p:cNvSpPr txBox="1"/>
            <p:nvPr/>
          </p:nvSpPr>
          <p:spPr>
            <a:xfrm>
              <a:off x="5391810" y="2078861"/>
              <a:ext cx="1442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01</a:t>
              </a:r>
              <a:endParaRPr lang="zh-CN" altLang="en-US" sz="7200" b="1" dirty="0">
                <a:solidFill>
                  <a:schemeClr val="bg1"/>
                </a:solidFill>
                <a:latin typeface="Roboto" pitchFamily="2" charset="0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96FD2DC-DA45-4CB9-9D66-FFD046794B68}"/>
              </a:ext>
            </a:extLst>
          </p:cNvPr>
          <p:cNvSpPr/>
          <p:nvPr/>
        </p:nvSpPr>
        <p:spPr>
          <a:xfrm>
            <a:off x="5203372" y="6461203"/>
            <a:ext cx="1817882" cy="48316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CA0DD62-74E4-4C3B-B4D4-778B80FD0EEB}"/>
              </a:ext>
            </a:extLst>
          </p:cNvPr>
          <p:cNvSpPr txBox="1"/>
          <p:nvPr/>
        </p:nvSpPr>
        <p:spPr>
          <a:xfrm>
            <a:off x="911424" y="2771436"/>
            <a:ext cx="10225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advantages and challenges of particle filter</a:t>
            </a:r>
          </a:p>
        </p:txBody>
      </p:sp>
    </p:spTree>
    <p:extLst>
      <p:ext uri="{BB962C8B-B14F-4D97-AF65-F5344CB8AC3E}">
        <p14:creationId xmlns:p14="http://schemas.microsoft.com/office/powerpoint/2010/main" val="78851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-167244"/>
            <a:ext cx="8654752" cy="1143000"/>
          </a:xfrm>
        </p:spPr>
        <p:txBody>
          <a:bodyPr/>
          <a:lstStyle/>
          <a:p>
            <a:r>
              <a:rPr lang="en-US" altLang="zh-CN" dirty="0"/>
              <a:t>Data assimilation</a:t>
            </a:r>
            <a:endParaRPr lang="zh-CN" altLang="en-US" dirty="0"/>
          </a:p>
        </p:txBody>
      </p:sp>
      <p:sp>
        <p:nvSpPr>
          <p:cNvPr id="4" name="空心弧 3">
            <a:extLst>
              <a:ext uri="{FF2B5EF4-FFF2-40B4-BE49-F238E27FC236}">
                <a16:creationId xmlns:a16="http://schemas.microsoft.com/office/drawing/2014/main" id="{04C4E2E2-442B-486C-B3B9-23A6282A1B81}"/>
              </a:ext>
            </a:extLst>
          </p:cNvPr>
          <p:cNvSpPr/>
          <p:nvPr/>
        </p:nvSpPr>
        <p:spPr>
          <a:xfrm rot="5400000">
            <a:off x="2344826" y="2847766"/>
            <a:ext cx="3062144" cy="1673548"/>
          </a:xfrm>
          <a:prstGeom prst="blockArc">
            <a:avLst>
              <a:gd name="adj1" fmla="val 10800000"/>
              <a:gd name="adj2" fmla="val 377052"/>
              <a:gd name="adj3" fmla="val 90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5ECC23B-B29A-4A80-AACC-1B0C73F85B76}"/>
              </a:ext>
            </a:extLst>
          </p:cNvPr>
          <p:cNvGrpSpPr/>
          <p:nvPr/>
        </p:nvGrpSpPr>
        <p:grpSpPr>
          <a:xfrm rot="16200000">
            <a:off x="1752837" y="1517914"/>
            <a:ext cx="2339758" cy="2024424"/>
            <a:chOff x="5035950" y="4723347"/>
            <a:chExt cx="2052988" cy="1656446"/>
          </a:xfrm>
        </p:grpSpPr>
        <p:sp>
          <p:nvSpPr>
            <p:cNvPr id="6" name="圆角矩形 6">
              <a:extLst>
                <a:ext uri="{FF2B5EF4-FFF2-40B4-BE49-F238E27FC236}">
                  <a16:creationId xmlns:a16="http://schemas.microsoft.com/office/drawing/2014/main" id="{93D9569A-BC73-484F-995D-4A8BF079590F}"/>
                </a:ext>
              </a:extLst>
            </p:cNvPr>
            <p:cNvSpPr/>
            <p:nvPr/>
          </p:nvSpPr>
          <p:spPr bwMode="auto">
            <a:xfrm rot="16200000">
              <a:off x="5048187" y="4711110"/>
              <a:ext cx="1656446" cy="1680920"/>
            </a:xfrm>
            <a:prstGeom prst="roundRect">
              <a:avLst>
                <a:gd name="adj" fmla="val 8174"/>
              </a:avLst>
            </a:prstGeom>
            <a:solidFill>
              <a:srgbClr val="D9F5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C261A25D-ADAA-48D6-A282-56662C41593A}"/>
                </a:ext>
              </a:extLst>
            </p:cNvPr>
            <p:cNvSpPr/>
            <p:nvPr/>
          </p:nvSpPr>
          <p:spPr bwMode="auto">
            <a:xfrm rot="5400000">
              <a:off x="6001515" y="5292371"/>
              <a:ext cx="1656445" cy="518400"/>
            </a:xfrm>
            <a:prstGeom prst="roundRect">
              <a:avLst/>
            </a:prstGeom>
            <a:solidFill>
              <a:srgbClr val="006D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Numerical models</a:t>
              </a:r>
              <a:endPara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C87FE5D-B10F-41AD-9687-4743361070AC}"/>
              </a:ext>
            </a:extLst>
          </p:cNvPr>
          <p:cNvGrpSpPr/>
          <p:nvPr/>
        </p:nvGrpSpPr>
        <p:grpSpPr>
          <a:xfrm>
            <a:off x="1910503" y="3852948"/>
            <a:ext cx="2024425" cy="2312356"/>
            <a:chOff x="4209789" y="4805013"/>
            <a:chExt cx="2099553" cy="205298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8E911B-0723-4A13-BB1C-895D2EEC8E0F}"/>
                </a:ext>
              </a:extLst>
            </p:cNvPr>
            <p:cNvGrpSpPr/>
            <p:nvPr/>
          </p:nvGrpSpPr>
          <p:grpSpPr>
            <a:xfrm rot="16200000">
              <a:off x="4233072" y="4781730"/>
              <a:ext cx="2052988" cy="2099553"/>
              <a:chOff x="5035950" y="4723347"/>
              <a:chExt cx="2052988" cy="1656446"/>
            </a:xfrm>
          </p:grpSpPr>
          <p:sp>
            <p:nvSpPr>
              <p:cNvPr id="11" name="圆角矩形 11">
                <a:extLst>
                  <a:ext uri="{FF2B5EF4-FFF2-40B4-BE49-F238E27FC236}">
                    <a16:creationId xmlns:a16="http://schemas.microsoft.com/office/drawing/2014/main" id="{9224EE54-59DB-4883-9FD5-EB434B5DE5BF}"/>
                  </a:ext>
                </a:extLst>
              </p:cNvPr>
              <p:cNvSpPr/>
              <p:nvPr/>
            </p:nvSpPr>
            <p:spPr bwMode="auto">
              <a:xfrm rot="16200000">
                <a:off x="5048187" y="4711110"/>
                <a:ext cx="1656446" cy="1680920"/>
              </a:xfrm>
              <a:prstGeom prst="roundRect">
                <a:avLst>
                  <a:gd name="adj" fmla="val 8174"/>
                </a:avLst>
              </a:prstGeom>
              <a:solidFill>
                <a:srgbClr val="D9F5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" name="圆角矩形 12">
                <a:extLst>
                  <a:ext uri="{FF2B5EF4-FFF2-40B4-BE49-F238E27FC236}">
                    <a16:creationId xmlns:a16="http://schemas.microsoft.com/office/drawing/2014/main" id="{6BF461F5-D2E6-4DC5-B487-043072E89F2C}"/>
                  </a:ext>
                </a:extLst>
              </p:cNvPr>
              <p:cNvSpPr/>
              <p:nvPr/>
            </p:nvSpPr>
            <p:spPr bwMode="auto">
              <a:xfrm rot="5400000">
                <a:off x="5977174" y="5268029"/>
                <a:ext cx="1656445" cy="567082"/>
              </a:xfrm>
              <a:prstGeom prst="roundRect">
                <a:avLst/>
              </a:prstGeom>
              <a:solidFill>
                <a:srgbClr val="006DD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Observation data</a:t>
                </a:r>
                <a:endParaRPr lang="zh-CN" altLang="en-US" sz="2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10" name="Picture 1" descr="C:\Users\ZShen\AppData\Roaming\Tencent\Users\87727417\QQ\WinTemp\RichOle\SUM5HZHDEV{6`1)FSFC`RLS.png">
              <a:extLst>
                <a:ext uri="{FF2B5EF4-FFF2-40B4-BE49-F238E27FC236}">
                  <a16:creationId xmlns:a16="http://schemas.microsoft.com/office/drawing/2014/main" id="{11EBFFD2-85B4-4564-9672-FAC5B3DFC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227" y="5424025"/>
              <a:ext cx="1889785" cy="1309768"/>
            </a:xfrm>
            <a:prstGeom prst="flowChartAlternate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圆角矩形 14">
            <a:extLst>
              <a:ext uri="{FF2B5EF4-FFF2-40B4-BE49-F238E27FC236}">
                <a16:creationId xmlns:a16="http://schemas.microsoft.com/office/drawing/2014/main" id="{5154CFF7-B4ED-442D-88BF-981C3C0B1BE1}"/>
              </a:ext>
            </a:extLst>
          </p:cNvPr>
          <p:cNvSpPr/>
          <p:nvPr/>
        </p:nvSpPr>
        <p:spPr bwMode="auto">
          <a:xfrm rot="16200000">
            <a:off x="362130" y="2660616"/>
            <a:ext cx="5134105" cy="2307322"/>
          </a:xfrm>
          <a:prstGeom prst="roundRect">
            <a:avLst>
              <a:gd name="adj" fmla="val 7836"/>
            </a:avLst>
          </a:prstGeom>
          <a:noFill/>
          <a:ln w="38100" cap="flat" cmpd="sng" algn="ctr">
            <a:solidFill>
              <a:srgbClr val="6F6F6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楷体_GB2312" pitchFamily="49" charset="-122"/>
            </a:endParaRPr>
          </a:p>
        </p:txBody>
      </p:sp>
      <p:sp>
        <p:nvSpPr>
          <p:cNvPr id="14" name="圆角矩形 16">
            <a:extLst>
              <a:ext uri="{FF2B5EF4-FFF2-40B4-BE49-F238E27FC236}">
                <a16:creationId xmlns:a16="http://schemas.microsoft.com/office/drawing/2014/main" id="{3BD81777-9790-4AB2-9340-08CD9FF22B81}"/>
              </a:ext>
            </a:extLst>
          </p:cNvPr>
          <p:cNvSpPr/>
          <p:nvPr/>
        </p:nvSpPr>
        <p:spPr bwMode="auto">
          <a:xfrm>
            <a:off x="4058085" y="2929924"/>
            <a:ext cx="2306759" cy="1449205"/>
          </a:xfrm>
          <a:prstGeom prst="roundRect">
            <a:avLst/>
          </a:prstGeom>
          <a:solidFill>
            <a:srgbClr val="6F6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Data assimilation methods</a:t>
            </a:r>
            <a:endParaRPr lang="zh-CN" alt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E490734-0D79-494F-8211-7291343C26E3}"/>
              </a:ext>
            </a:extLst>
          </p:cNvPr>
          <p:cNvGrpSpPr/>
          <p:nvPr/>
        </p:nvGrpSpPr>
        <p:grpSpPr>
          <a:xfrm>
            <a:off x="8512353" y="2695950"/>
            <a:ext cx="2666013" cy="1754132"/>
            <a:chOff x="6471319" y="2303300"/>
            <a:chExt cx="2099892" cy="2309377"/>
          </a:xfrm>
          <a:solidFill>
            <a:srgbClr val="0070C0"/>
          </a:solidFill>
        </p:grpSpPr>
        <p:sp>
          <p:nvSpPr>
            <p:cNvPr id="16" name="圆角矩形 2">
              <a:extLst>
                <a:ext uri="{FF2B5EF4-FFF2-40B4-BE49-F238E27FC236}">
                  <a16:creationId xmlns:a16="http://schemas.microsoft.com/office/drawing/2014/main" id="{A13A0818-057A-4EF5-8B1A-65F8945D969D}"/>
                </a:ext>
              </a:extLst>
            </p:cNvPr>
            <p:cNvSpPr/>
            <p:nvPr/>
          </p:nvSpPr>
          <p:spPr bwMode="auto">
            <a:xfrm rot="16200000">
              <a:off x="6527009" y="2568476"/>
              <a:ext cx="2309377" cy="177902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Prediction /Simulation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下箭头 29">
              <a:extLst>
                <a:ext uri="{FF2B5EF4-FFF2-40B4-BE49-F238E27FC236}">
                  <a16:creationId xmlns:a16="http://schemas.microsoft.com/office/drawing/2014/main" id="{445016F0-1CB9-4F20-B166-8CF524F1696A}"/>
                </a:ext>
              </a:extLst>
            </p:cNvPr>
            <p:cNvSpPr/>
            <p:nvPr/>
          </p:nvSpPr>
          <p:spPr bwMode="auto">
            <a:xfrm rot="16200000">
              <a:off x="6450876" y="3236823"/>
              <a:ext cx="408796" cy="367909"/>
            </a:xfrm>
            <a:prstGeom prst="down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Verdana" pitchFamily="34" charset="0"/>
                <a:ea typeface="楷体_GB2312" pitchFamily="49" charset="-122"/>
              </a:endParaRPr>
            </a:p>
          </p:txBody>
        </p:sp>
      </p:grpSp>
      <p:pic>
        <p:nvPicPr>
          <p:cNvPr id="18" name="内容占位符 3">
            <a:extLst>
              <a:ext uri="{FF2B5EF4-FFF2-40B4-BE49-F238E27FC236}">
                <a16:creationId xmlns:a16="http://schemas.microsoft.com/office/drawing/2014/main" id="{08A56D41-C76C-48D5-B469-09F538D3476D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17099" r="14783" b="7922"/>
          <a:stretch>
            <a:fillRect/>
          </a:stretch>
        </p:blipFill>
        <p:spPr bwMode="auto">
          <a:xfrm>
            <a:off x="2185976" y="2026185"/>
            <a:ext cx="1644787" cy="15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燕尾形 38">
            <a:extLst>
              <a:ext uri="{FF2B5EF4-FFF2-40B4-BE49-F238E27FC236}">
                <a16:creationId xmlns:a16="http://schemas.microsoft.com/office/drawing/2014/main" id="{55CF83C9-29D2-41E4-83AA-B4E0EC2538EB}"/>
              </a:ext>
            </a:extLst>
          </p:cNvPr>
          <p:cNvSpPr/>
          <p:nvPr/>
        </p:nvSpPr>
        <p:spPr>
          <a:xfrm rot="11629403">
            <a:off x="3849628" y="2040688"/>
            <a:ext cx="295228" cy="4265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39">
            <a:extLst>
              <a:ext uri="{FF2B5EF4-FFF2-40B4-BE49-F238E27FC236}">
                <a16:creationId xmlns:a16="http://schemas.microsoft.com/office/drawing/2014/main" id="{E1F091B7-2550-4433-B701-F61FCB72F826}"/>
              </a:ext>
            </a:extLst>
          </p:cNvPr>
          <p:cNvSpPr/>
          <p:nvPr/>
        </p:nvSpPr>
        <p:spPr>
          <a:xfrm rot="9708252">
            <a:off x="3836497" y="4951609"/>
            <a:ext cx="295228" cy="4265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D1ED68B-A19B-488C-BF47-384B31DC2540}"/>
              </a:ext>
            </a:extLst>
          </p:cNvPr>
          <p:cNvGrpSpPr/>
          <p:nvPr/>
        </p:nvGrpSpPr>
        <p:grpSpPr>
          <a:xfrm>
            <a:off x="5998373" y="2021887"/>
            <a:ext cx="2566882" cy="3217548"/>
            <a:chOff x="3904436" y="1819408"/>
            <a:chExt cx="2566882" cy="3217548"/>
          </a:xfrm>
        </p:grpSpPr>
        <p:sp>
          <p:nvSpPr>
            <p:cNvPr id="22" name="圆角右箭头 42">
              <a:extLst>
                <a:ext uri="{FF2B5EF4-FFF2-40B4-BE49-F238E27FC236}">
                  <a16:creationId xmlns:a16="http://schemas.microsoft.com/office/drawing/2014/main" id="{7410FC87-8893-46C8-BBDA-F5A60D54C909}"/>
                </a:ext>
              </a:extLst>
            </p:cNvPr>
            <p:cNvSpPr/>
            <p:nvPr/>
          </p:nvSpPr>
          <p:spPr>
            <a:xfrm>
              <a:off x="3918569" y="2238810"/>
              <a:ext cx="398149" cy="536261"/>
            </a:xfrm>
            <a:prstGeom prst="ben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14E0F88-21F6-4ADA-AFF8-7452121ADF42}"/>
                </a:ext>
              </a:extLst>
            </p:cNvPr>
            <p:cNvGrpSpPr/>
            <p:nvPr/>
          </p:nvGrpSpPr>
          <p:grpSpPr>
            <a:xfrm>
              <a:off x="4321372" y="1819408"/>
              <a:ext cx="2149946" cy="3217548"/>
              <a:chOff x="922833" y="1728280"/>
              <a:chExt cx="2527410" cy="4080209"/>
            </a:xfrm>
          </p:grpSpPr>
          <p:sp>
            <p:nvSpPr>
              <p:cNvPr id="25" name="圆角矩形 17">
                <a:extLst>
                  <a:ext uri="{FF2B5EF4-FFF2-40B4-BE49-F238E27FC236}">
                    <a16:creationId xmlns:a16="http://schemas.microsoft.com/office/drawing/2014/main" id="{3A1C9BDC-FFC0-4AC4-86F2-B39B2D14BFED}"/>
                  </a:ext>
                </a:extLst>
              </p:cNvPr>
              <p:cNvSpPr/>
              <p:nvPr/>
            </p:nvSpPr>
            <p:spPr bwMode="auto">
              <a:xfrm>
                <a:off x="922833" y="1728280"/>
                <a:ext cx="2527410" cy="4080209"/>
              </a:xfrm>
              <a:prstGeom prst="roundRect">
                <a:avLst>
                  <a:gd name="adj" fmla="val 8571"/>
                </a:avLst>
              </a:prstGeom>
              <a:noFill/>
              <a:ln w="38100" cap="flat" cmpd="sng" algn="ctr">
                <a:solidFill>
                  <a:srgbClr val="6F6F6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Verdana" pitchFamily="34" charset="0"/>
                  <a:ea typeface="楷体_GB2312" pitchFamily="49" charset="-122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7FFFFCC8-0822-44B5-A5D6-5BB37072E883}"/>
                  </a:ext>
                </a:extLst>
              </p:cNvPr>
              <p:cNvGrpSpPr/>
              <p:nvPr/>
            </p:nvGrpSpPr>
            <p:grpSpPr>
              <a:xfrm>
                <a:off x="1269483" y="1892702"/>
                <a:ext cx="1942008" cy="1767290"/>
                <a:chOff x="1269483" y="1892702"/>
                <a:chExt cx="1942008" cy="1767290"/>
              </a:xfrm>
            </p:grpSpPr>
            <p:sp>
              <p:nvSpPr>
                <p:cNvPr id="34" name="圆角矩形 26">
                  <a:extLst>
                    <a:ext uri="{FF2B5EF4-FFF2-40B4-BE49-F238E27FC236}">
                      <a16:creationId xmlns:a16="http://schemas.microsoft.com/office/drawing/2014/main" id="{F56B1FF5-9B0B-4B12-8259-E4623E604356}"/>
                    </a:ext>
                  </a:extLst>
                </p:cNvPr>
                <p:cNvSpPr/>
                <p:nvPr/>
              </p:nvSpPr>
              <p:spPr bwMode="auto">
                <a:xfrm rot="16200000">
                  <a:off x="1415180" y="1863681"/>
                  <a:ext cx="1656446" cy="1936176"/>
                </a:xfrm>
                <a:prstGeom prst="roundRect">
                  <a:avLst>
                    <a:gd name="adj" fmla="val 8174"/>
                  </a:avLst>
                </a:prstGeom>
                <a:solidFill>
                  <a:srgbClr val="D1F3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pic>
              <p:nvPicPr>
                <p:cNvPr id="35" name="Picture 3">
                  <a:extLst>
                    <a:ext uri="{FF2B5EF4-FFF2-40B4-BE49-F238E27FC236}">
                      <a16:creationId xmlns:a16="http://schemas.microsoft.com/office/drawing/2014/main" id="{A28A027F-9756-4C91-BE0A-4911382632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19" r="12000"/>
                <a:stretch/>
              </p:blipFill>
              <p:spPr>
                <a:xfrm>
                  <a:off x="1306658" y="2371110"/>
                  <a:ext cx="1838658" cy="1203139"/>
                </a:xfrm>
                <a:prstGeom prst="rect">
                  <a:avLst/>
                </a:prstGeom>
              </p:spPr>
            </p:pic>
            <p:sp>
              <p:nvSpPr>
                <p:cNvPr id="36" name="圆角矩形 28">
                  <a:extLst>
                    <a:ext uri="{FF2B5EF4-FFF2-40B4-BE49-F238E27FC236}">
                      <a16:creationId xmlns:a16="http://schemas.microsoft.com/office/drawing/2014/main" id="{F5906B48-20E7-41FA-9BC8-4E95F5FAF915}"/>
                    </a:ext>
                  </a:extLst>
                </p:cNvPr>
                <p:cNvSpPr/>
                <p:nvPr/>
              </p:nvSpPr>
              <p:spPr bwMode="auto">
                <a:xfrm>
                  <a:off x="1269483" y="1892702"/>
                  <a:ext cx="1942008" cy="518400"/>
                </a:xfrm>
                <a:prstGeom prst="roundRect">
                  <a:avLst/>
                </a:prstGeom>
                <a:solidFill>
                  <a:schemeClr val="bg2">
                    <a:lumMod val="50000"/>
                  </a:schemeClr>
                </a:solidFill>
                <a:ln w="9525" cap="flat" cmpd="sng" algn="ctr">
                  <a:solidFill>
                    <a:srgbClr val="6F6F6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b="1" dirty="0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</a:rPr>
                    <a:t>ICs</a:t>
                  </a:r>
                  <a:endParaRPr lang="zh-CN" altLang="en-US" b="1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BFFCDEBB-FA38-4219-8BC7-1F636BE6CAB4}"/>
                  </a:ext>
                </a:extLst>
              </p:cNvPr>
              <p:cNvGrpSpPr/>
              <p:nvPr/>
            </p:nvGrpSpPr>
            <p:grpSpPr>
              <a:xfrm>
                <a:off x="1269484" y="3905204"/>
                <a:ext cx="1924649" cy="1755488"/>
                <a:chOff x="1238141" y="1909958"/>
                <a:chExt cx="1924649" cy="1755488"/>
              </a:xfrm>
            </p:grpSpPr>
            <p:sp>
              <p:nvSpPr>
                <p:cNvPr id="32" name="圆角矩形 24">
                  <a:extLst>
                    <a:ext uri="{FF2B5EF4-FFF2-40B4-BE49-F238E27FC236}">
                      <a16:creationId xmlns:a16="http://schemas.microsoft.com/office/drawing/2014/main" id="{1DB56518-34E3-44A6-9993-459810CD075C}"/>
                    </a:ext>
                  </a:extLst>
                </p:cNvPr>
                <p:cNvSpPr/>
                <p:nvPr/>
              </p:nvSpPr>
              <p:spPr bwMode="auto">
                <a:xfrm rot="16200000">
                  <a:off x="1372242" y="1874898"/>
                  <a:ext cx="1656447" cy="1924649"/>
                </a:xfrm>
                <a:prstGeom prst="roundRect">
                  <a:avLst>
                    <a:gd name="adj" fmla="val 8174"/>
                  </a:avLst>
                </a:prstGeom>
                <a:solidFill>
                  <a:srgbClr val="D1F3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3" name="圆角矩形 25">
                  <a:extLst>
                    <a:ext uri="{FF2B5EF4-FFF2-40B4-BE49-F238E27FC236}">
                      <a16:creationId xmlns:a16="http://schemas.microsoft.com/office/drawing/2014/main" id="{6B27484B-2AFE-4BF8-9D09-792BBAA76869}"/>
                    </a:ext>
                  </a:extLst>
                </p:cNvPr>
                <p:cNvSpPr/>
                <p:nvPr/>
              </p:nvSpPr>
              <p:spPr bwMode="auto">
                <a:xfrm>
                  <a:off x="1270104" y="1909958"/>
                  <a:ext cx="1855212" cy="518400"/>
                </a:xfrm>
                <a:prstGeom prst="roundRect">
                  <a:avLst/>
                </a:prstGeom>
                <a:solidFill>
                  <a:schemeClr val="bg2">
                    <a:lumMod val="50000"/>
                  </a:schemeClr>
                </a:solidFill>
                <a:ln w="9525" cap="flat" cmpd="sng" algn="ctr">
                  <a:solidFill>
                    <a:srgbClr val="6F6F6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b="1" dirty="0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</a:rPr>
                    <a:t>Parameters</a:t>
                  </a:r>
                  <a:endParaRPr lang="zh-CN" altLang="en-US" b="1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0D7862BE-0E0F-40A6-B096-7E423BD4180D}"/>
                  </a:ext>
                </a:extLst>
              </p:cNvPr>
              <p:cNvGrpSpPr/>
              <p:nvPr/>
            </p:nvGrpSpPr>
            <p:grpSpPr>
              <a:xfrm>
                <a:off x="1400091" y="4536471"/>
                <a:ext cx="1846963" cy="1026934"/>
                <a:chOff x="5584029" y="4661027"/>
                <a:chExt cx="1846963" cy="1026934"/>
              </a:xfrm>
            </p:grpSpPr>
            <p:sp>
              <p:nvSpPr>
                <p:cNvPr id="29" name="computr3">
                  <a:extLst>
                    <a:ext uri="{FF2B5EF4-FFF2-40B4-BE49-F238E27FC236}">
                      <a16:creationId xmlns:a16="http://schemas.microsoft.com/office/drawing/2014/main" id="{45DE93E7-2779-4905-A572-1E9BB6BA4637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5584029" y="4857191"/>
                  <a:ext cx="966475" cy="830770"/>
                </a:xfrm>
                <a:custGeom>
                  <a:avLst/>
                  <a:gdLst>
                    <a:gd name="T0" fmla="*/ 0 w 21600"/>
                    <a:gd name="T1" fmla="*/ 10800 h 21600"/>
                    <a:gd name="T2" fmla="*/ 10800 w 21600"/>
                    <a:gd name="T3" fmla="*/ 0 h 21600"/>
                    <a:gd name="T4" fmla="*/ 10800 w 21600"/>
                    <a:gd name="T5" fmla="*/ 21600 h 21600"/>
                    <a:gd name="T6" fmla="*/ 18135 w 21600"/>
                    <a:gd name="T7" fmla="*/ 10800 h 21600"/>
                    <a:gd name="T8" fmla="*/ 7811 w 21600"/>
                    <a:gd name="T9" fmla="*/ 2584 h 21600"/>
                    <a:gd name="T10" fmla="*/ 16359 w 21600"/>
                    <a:gd name="T11" fmla="*/ 117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8250" y="17743"/>
                      </a:moveTo>
                      <a:lnTo>
                        <a:pt x="17557" y="16971"/>
                      </a:lnTo>
                      <a:lnTo>
                        <a:pt x="5429" y="16971"/>
                      </a:lnTo>
                      <a:lnTo>
                        <a:pt x="4736" y="17743"/>
                      </a:lnTo>
                      <a:lnTo>
                        <a:pt x="18250" y="17743"/>
                      </a:lnTo>
                      <a:close/>
                    </a:path>
                    <a:path w="21600" h="21600" extrusionOk="0">
                      <a:moveTo>
                        <a:pt x="18250" y="17743"/>
                      </a:moveTo>
                      <a:moveTo>
                        <a:pt x="19405" y="19131"/>
                      </a:moveTo>
                      <a:lnTo>
                        <a:pt x="18712" y="18360"/>
                      </a:lnTo>
                      <a:lnTo>
                        <a:pt x="4274" y="18360"/>
                      </a:lnTo>
                      <a:lnTo>
                        <a:pt x="3581" y="19131"/>
                      </a:lnTo>
                      <a:lnTo>
                        <a:pt x="19405" y="19131"/>
                      </a:lnTo>
                      <a:close/>
                    </a:path>
                    <a:path w="21600" h="21600" extrusionOk="0">
                      <a:moveTo>
                        <a:pt x="19405" y="19131"/>
                      </a:moveTo>
                      <a:moveTo>
                        <a:pt x="20560" y="20520"/>
                      </a:moveTo>
                      <a:lnTo>
                        <a:pt x="19867" y="19749"/>
                      </a:lnTo>
                      <a:lnTo>
                        <a:pt x="3119" y="19749"/>
                      </a:lnTo>
                      <a:lnTo>
                        <a:pt x="2426" y="20520"/>
                      </a:lnTo>
                      <a:lnTo>
                        <a:pt x="20560" y="20520"/>
                      </a:lnTo>
                      <a:close/>
                    </a:path>
                    <a:path w="21600" h="21600" extrusionOk="0">
                      <a:moveTo>
                        <a:pt x="20560" y="20520"/>
                      </a:moveTo>
                      <a:moveTo>
                        <a:pt x="4620" y="16971"/>
                      </a:moveTo>
                      <a:lnTo>
                        <a:pt x="5313" y="16200"/>
                      </a:lnTo>
                      <a:lnTo>
                        <a:pt x="7624" y="16200"/>
                      </a:lnTo>
                      <a:lnTo>
                        <a:pt x="7624" y="14194"/>
                      </a:lnTo>
                      <a:lnTo>
                        <a:pt x="5891" y="14194"/>
                      </a:lnTo>
                      <a:lnTo>
                        <a:pt x="5891" y="0"/>
                      </a:lnTo>
                      <a:lnTo>
                        <a:pt x="12013" y="0"/>
                      </a:lnTo>
                      <a:lnTo>
                        <a:pt x="18135" y="0"/>
                      </a:lnTo>
                      <a:lnTo>
                        <a:pt x="18135" y="10800"/>
                      </a:lnTo>
                      <a:lnTo>
                        <a:pt x="18135" y="14194"/>
                      </a:lnTo>
                      <a:lnTo>
                        <a:pt x="16402" y="14194"/>
                      </a:lnTo>
                      <a:lnTo>
                        <a:pt x="16402" y="16200"/>
                      </a:lnTo>
                      <a:lnTo>
                        <a:pt x="17788" y="16200"/>
                      </a:lnTo>
                      <a:lnTo>
                        <a:pt x="19059" y="17743"/>
                      </a:lnTo>
                      <a:lnTo>
                        <a:pt x="21022" y="19903"/>
                      </a:lnTo>
                      <a:lnTo>
                        <a:pt x="21253" y="20057"/>
                      </a:lnTo>
                      <a:lnTo>
                        <a:pt x="21369" y="20366"/>
                      </a:lnTo>
                      <a:lnTo>
                        <a:pt x="21600" y="20674"/>
                      </a:lnTo>
                      <a:lnTo>
                        <a:pt x="21600" y="20829"/>
                      </a:lnTo>
                      <a:lnTo>
                        <a:pt x="21600" y="20983"/>
                      </a:lnTo>
                      <a:lnTo>
                        <a:pt x="21600" y="21137"/>
                      </a:lnTo>
                      <a:lnTo>
                        <a:pt x="21600" y="21291"/>
                      </a:lnTo>
                      <a:lnTo>
                        <a:pt x="21484" y="21446"/>
                      </a:lnTo>
                      <a:lnTo>
                        <a:pt x="21369" y="21446"/>
                      </a:lnTo>
                      <a:lnTo>
                        <a:pt x="21138" y="21600"/>
                      </a:lnTo>
                      <a:lnTo>
                        <a:pt x="21022" y="21600"/>
                      </a:lnTo>
                      <a:lnTo>
                        <a:pt x="10973" y="21600"/>
                      </a:lnTo>
                      <a:lnTo>
                        <a:pt x="2079" y="21600"/>
                      </a:lnTo>
                      <a:lnTo>
                        <a:pt x="1848" y="21600"/>
                      </a:lnTo>
                      <a:lnTo>
                        <a:pt x="1733" y="21446"/>
                      </a:lnTo>
                      <a:lnTo>
                        <a:pt x="1617" y="21446"/>
                      </a:lnTo>
                      <a:lnTo>
                        <a:pt x="1502" y="21291"/>
                      </a:lnTo>
                      <a:lnTo>
                        <a:pt x="1386" y="21291"/>
                      </a:lnTo>
                      <a:lnTo>
                        <a:pt x="1386" y="21137"/>
                      </a:lnTo>
                      <a:lnTo>
                        <a:pt x="1386" y="20983"/>
                      </a:lnTo>
                      <a:lnTo>
                        <a:pt x="1386" y="20829"/>
                      </a:lnTo>
                      <a:lnTo>
                        <a:pt x="1502" y="20674"/>
                      </a:lnTo>
                      <a:lnTo>
                        <a:pt x="1617" y="20366"/>
                      </a:lnTo>
                      <a:lnTo>
                        <a:pt x="1733" y="20057"/>
                      </a:lnTo>
                      <a:lnTo>
                        <a:pt x="1964" y="19903"/>
                      </a:lnTo>
                      <a:lnTo>
                        <a:pt x="0" y="19903"/>
                      </a:lnTo>
                      <a:lnTo>
                        <a:pt x="0" y="10800"/>
                      </a:lnTo>
                      <a:lnTo>
                        <a:pt x="0" y="2777"/>
                      </a:lnTo>
                      <a:lnTo>
                        <a:pt x="4620" y="2777"/>
                      </a:lnTo>
                      <a:lnTo>
                        <a:pt x="4620" y="16971"/>
                      </a:lnTo>
                      <a:moveTo>
                        <a:pt x="4620" y="16971"/>
                      </a:moveTo>
                      <a:moveTo>
                        <a:pt x="4620" y="16971"/>
                      </a:moveTo>
                      <a:lnTo>
                        <a:pt x="4158" y="17434"/>
                      </a:lnTo>
                      <a:lnTo>
                        <a:pt x="2541" y="19286"/>
                      </a:lnTo>
                      <a:lnTo>
                        <a:pt x="1964" y="19903"/>
                      </a:lnTo>
                      <a:lnTo>
                        <a:pt x="4620" y="16971"/>
                      </a:lnTo>
                      <a:close/>
                    </a:path>
                    <a:path w="21600" h="21600" extrusionOk="0">
                      <a:moveTo>
                        <a:pt x="7624" y="2314"/>
                      </a:moveTo>
                      <a:moveTo>
                        <a:pt x="16402" y="2314"/>
                      </a:moveTo>
                      <a:lnTo>
                        <a:pt x="16402" y="11880"/>
                      </a:lnTo>
                      <a:lnTo>
                        <a:pt x="7624" y="11880"/>
                      </a:lnTo>
                      <a:lnTo>
                        <a:pt x="7624" y="2314"/>
                      </a:lnTo>
                      <a:close/>
                    </a:path>
                    <a:path w="21600" h="21600" extrusionOk="0">
                      <a:moveTo>
                        <a:pt x="578" y="4011"/>
                      </a:moveTo>
                      <a:moveTo>
                        <a:pt x="4043" y="4011"/>
                      </a:moveTo>
                      <a:lnTo>
                        <a:pt x="4043" y="4320"/>
                      </a:lnTo>
                      <a:lnTo>
                        <a:pt x="578" y="4320"/>
                      </a:lnTo>
                      <a:lnTo>
                        <a:pt x="578" y="4011"/>
                      </a:lnTo>
                      <a:close/>
                      <a:moveTo>
                        <a:pt x="7624" y="14194"/>
                      </a:moveTo>
                      <a:lnTo>
                        <a:pt x="16402" y="14194"/>
                      </a:lnTo>
                      <a:lnTo>
                        <a:pt x="16402" y="16200"/>
                      </a:lnTo>
                      <a:lnTo>
                        <a:pt x="7624" y="16200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" name="云形标注 22">
                  <a:extLst>
                    <a:ext uri="{FF2B5EF4-FFF2-40B4-BE49-F238E27FC236}">
                      <a16:creationId xmlns:a16="http://schemas.microsoft.com/office/drawing/2014/main" id="{299AC811-1A14-4C66-BCB4-06AA94229F3D}"/>
                    </a:ext>
                  </a:extLst>
                </p:cNvPr>
                <p:cNvSpPr/>
                <p:nvPr/>
              </p:nvSpPr>
              <p:spPr bwMode="auto">
                <a:xfrm>
                  <a:off x="6516592" y="4661027"/>
                  <a:ext cx="694049" cy="587380"/>
                </a:xfrm>
                <a:prstGeom prst="cloudCallout">
                  <a:avLst>
                    <a:gd name="adj1" fmla="val -66987"/>
                    <a:gd name="adj2" fmla="val 96943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  <a:latin typeface="Verdana" pitchFamily="34" charset="0"/>
                    <a:ea typeface="楷体_GB2312" pitchFamily="49" charset="-122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19">
                      <a:extLst>
                        <a:ext uri="{FF2B5EF4-FFF2-40B4-BE49-F238E27FC236}">
                          <a16:creationId xmlns:a16="http://schemas.microsoft.com/office/drawing/2014/main" id="{95666CEE-8613-4537-8CCC-B7F6FD3C12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75592" y="4661027"/>
                      <a:ext cx="1055400" cy="6635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400" b="1" i="1">
                                <a:ln w="18000">
                                  <a:solidFill>
                                    <a:srgbClr val="CC0000">
                                      <a:satMod val="140000"/>
                                    </a:srgbClr>
                                  </a:solidFill>
                                  <a:prstDash val="solid"/>
                                  <a:miter lim="800000"/>
                                </a:ln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zh-CN" sz="1400" b="1" i="1">
                                <a:ln w="18000">
                                  <a:solidFill>
                                    <a:srgbClr val="CC0000">
                                      <a:satMod val="140000"/>
                                    </a:srgbClr>
                                  </a:solidFill>
                                  <a:prstDash val="solid"/>
                                  <a:miter lim="800000"/>
                                </a:ln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zh-CN" altLang="en-US" sz="1400" b="1" i="1">
                                <a:ln w="18000">
                                  <a:solidFill>
                                    <a:srgbClr val="CC0000">
                                      <a:satMod val="140000"/>
                                    </a:srgbClr>
                                  </a:solidFill>
                                  <a:prstDash val="solid"/>
                                  <a:miter lim="800000"/>
                                </a:ln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？</m:t>
                            </m:r>
                          </m:oMath>
                        </m:oMathPara>
                      </a14:m>
                      <a:endParaRPr lang="en-US" altLang="zh-CN" sz="1400" b="1" i="1" dirty="0">
                        <a:ln w="18000">
                          <a:solidFill>
                            <a:srgbClr val="CC0000">
                              <a:satMod val="140000"/>
                            </a:srgbClr>
                          </a:solidFill>
                          <a:prstDash val="solid"/>
                          <a:miter lim="800000"/>
                        </a:ln>
                        <a:solidFill>
                          <a:srgbClr val="FFC000"/>
                        </a:solidFill>
                        <a:latin typeface="Cambria Math"/>
                        <a:ea typeface="宋体" panose="02010600030101010101" pitchFamily="2" charset="-122"/>
                      </a:endParaRP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400" b="1" i="1">
                                <a:ln w="18000">
                                  <a:solidFill>
                                    <a:srgbClr val="CC0000">
                                      <a:satMod val="140000"/>
                                    </a:srgbClr>
                                  </a:solidFill>
                                  <a:prstDash val="solid"/>
                                  <a:miter lim="800000"/>
                                </a:ln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𝜅</m:t>
                            </m:r>
                            <m:r>
                              <a:rPr lang="en-US" altLang="zh-CN" sz="1400" b="1" i="1">
                                <a:ln w="18000">
                                  <a:solidFill>
                                    <a:srgbClr val="CC0000">
                                      <a:satMod val="140000"/>
                                    </a:srgbClr>
                                  </a:solidFill>
                                  <a:prstDash val="solid"/>
                                  <a:miter lim="800000"/>
                                </a:ln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zh-CN" altLang="en-US" sz="1400" b="1" i="1">
                                <a:ln w="18000">
                                  <a:solidFill>
                                    <a:srgbClr val="CC0000">
                                      <a:satMod val="140000"/>
                                    </a:srgbClr>
                                  </a:solidFill>
                                  <a:prstDash val="solid"/>
                                  <a:miter lim="800000"/>
                                </a:ln>
                                <a:noFill/>
                                <a:latin typeface="Cambria Math"/>
                              </a:rPr>
                              <m:t>？</m:t>
                            </m:r>
                          </m:oMath>
                        </m:oMathPara>
                      </a14:m>
                      <a:endParaRPr lang="en-US" altLang="zh-CN" sz="1400" b="1" i="1" dirty="0">
                        <a:ln w="18000">
                          <a:solidFill>
                            <a:srgbClr val="CC0000">
                              <a:satMod val="140000"/>
                            </a:srgbClr>
                          </a:solidFill>
                          <a:prstDash val="solid"/>
                          <a:miter lim="800000"/>
                        </a:ln>
                        <a:noFill/>
                        <a:latin typeface="Cambria Math"/>
                        <a:ea typeface="宋体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19">
                      <a:extLst>
                        <a:ext uri="{FF2B5EF4-FFF2-40B4-BE49-F238E27FC236}">
                          <a16:creationId xmlns:a16="http://schemas.microsoft.com/office/drawing/2014/main" id="{95666CEE-8613-4537-8CCC-B7F6FD3C12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5592" y="4661027"/>
                      <a:ext cx="1055400" cy="66350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4" name="圆角右箭头 43">
              <a:extLst>
                <a:ext uri="{FF2B5EF4-FFF2-40B4-BE49-F238E27FC236}">
                  <a16:creationId xmlns:a16="http://schemas.microsoft.com/office/drawing/2014/main" id="{7495CA07-4BAA-49AE-82D4-8EA9F2D66C01}"/>
                </a:ext>
              </a:extLst>
            </p:cNvPr>
            <p:cNvSpPr/>
            <p:nvPr/>
          </p:nvSpPr>
          <p:spPr>
            <a:xfrm flipV="1">
              <a:off x="3904436" y="4186894"/>
              <a:ext cx="398149" cy="551795"/>
            </a:xfrm>
            <a:prstGeom prst="ben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0DEEBB1-79B0-4E8F-AFB4-0ED921593E78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E1C58CD-35FA-4808-B52A-C22D6B21F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3BDF6205-0326-4827-B3AF-FA42CC44DE99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2489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51">
            <a:extLst>
              <a:ext uri="{FF2B5EF4-FFF2-40B4-BE49-F238E27FC236}">
                <a16:creationId xmlns:a16="http://schemas.microsoft.com/office/drawing/2014/main" id="{F1D68397-2675-42AB-846D-AB32D727006C}"/>
              </a:ext>
            </a:extLst>
          </p:cNvPr>
          <p:cNvSpPr/>
          <p:nvPr/>
        </p:nvSpPr>
        <p:spPr bwMode="auto">
          <a:xfrm>
            <a:off x="5854617" y="2936884"/>
            <a:ext cx="5209935" cy="3156411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zh-CN" altLang="en-US" sz="1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Data assimilation methods</a:t>
            </a:r>
            <a:endParaRPr lang="zh-CN" altLang="en-US" dirty="0"/>
          </a:p>
        </p:txBody>
      </p:sp>
      <p:sp>
        <p:nvSpPr>
          <p:cNvPr id="6" name="圆角矩形 38">
            <a:extLst>
              <a:ext uri="{FF2B5EF4-FFF2-40B4-BE49-F238E27FC236}">
                <a16:creationId xmlns:a16="http://schemas.microsoft.com/office/drawing/2014/main" id="{B69E31BE-BE0A-4620-A0E2-CFE102F11CC6}"/>
              </a:ext>
            </a:extLst>
          </p:cNvPr>
          <p:cNvSpPr/>
          <p:nvPr/>
        </p:nvSpPr>
        <p:spPr bwMode="auto">
          <a:xfrm rot="5400000">
            <a:off x="1175576" y="2115381"/>
            <a:ext cx="1143000" cy="2274952"/>
          </a:xfrm>
          <a:prstGeom prst="roundRect">
            <a:avLst>
              <a:gd name="adj" fmla="val 11101"/>
            </a:avLst>
          </a:prstGeom>
          <a:solidFill>
            <a:srgbClr val="006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Data assimilation methods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39">
            <a:extLst>
              <a:ext uri="{FF2B5EF4-FFF2-40B4-BE49-F238E27FC236}">
                <a16:creationId xmlns:a16="http://schemas.microsoft.com/office/drawing/2014/main" id="{61E4C3AE-536C-43F7-9066-B9841D0B6B64}"/>
              </a:ext>
            </a:extLst>
          </p:cNvPr>
          <p:cNvSpPr/>
          <p:nvPr/>
        </p:nvSpPr>
        <p:spPr bwMode="auto">
          <a:xfrm>
            <a:off x="3453593" y="1409252"/>
            <a:ext cx="2135759" cy="731520"/>
          </a:xfrm>
          <a:prstGeom prst="roundRect">
            <a:avLst/>
          </a:prstGeom>
          <a:solidFill>
            <a:srgbClr val="6F6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err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Variational</a:t>
            </a:r>
            <a:r>
              <a:rPr lang="en-US" altLang="zh-CN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methods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41">
            <a:extLst>
              <a:ext uri="{FF2B5EF4-FFF2-40B4-BE49-F238E27FC236}">
                <a16:creationId xmlns:a16="http://schemas.microsoft.com/office/drawing/2014/main" id="{C37FAC3D-CB5E-46C9-A042-7E7D0384D9F4}"/>
              </a:ext>
            </a:extLst>
          </p:cNvPr>
          <p:cNvSpPr/>
          <p:nvPr/>
        </p:nvSpPr>
        <p:spPr bwMode="auto">
          <a:xfrm>
            <a:off x="6300511" y="3494025"/>
            <a:ext cx="4339662" cy="497289"/>
          </a:xfrm>
          <a:prstGeom prst="roundRect">
            <a:avLst/>
          </a:prstGeom>
          <a:solidFill>
            <a:srgbClr val="6F6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Ensemble Kalman filters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43">
            <a:extLst>
              <a:ext uri="{FF2B5EF4-FFF2-40B4-BE49-F238E27FC236}">
                <a16:creationId xmlns:a16="http://schemas.microsoft.com/office/drawing/2014/main" id="{7EA144B5-19F7-4D14-B765-C7060C3736C2}"/>
              </a:ext>
            </a:extLst>
          </p:cNvPr>
          <p:cNvSpPr/>
          <p:nvPr/>
        </p:nvSpPr>
        <p:spPr bwMode="auto">
          <a:xfrm>
            <a:off x="3456300" y="4149330"/>
            <a:ext cx="2135759" cy="731520"/>
          </a:xfrm>
          <a:prstGeom prst="roundRect">
            <a:avLst/>
          </a:prstGeom>
          <a:solidFill>
            <a:srgbClr val="6F6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Ensemble-based filters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DA8601F-1956-4387-BEB5-AD06FFDE883F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2884552" y="1775012"/>
            <a:ext cx="569041" cy="14778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FECAC69-9075-4D9E-86CF-95B9AB038668}"/>
              </a:ext>
            </a:extLst>
          </p:cNvPr>
          <p:cNvCxnSpPr>
            <a:cxnSpLocks/>
            <a:stCxn id="6" idx="0"/>
            <a:endCxn id="9" idx="1"/>
          </p:cNvCxnSpPr>
          <p:nvPr/>
        </p:nvCxnSpPr>
        <p:spPr>
          <a:xfrm>
            <a:off x="2884552" y="3252857"/>
            <a:ext cx="571748" cy="12622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42">
            <a:extLst>
              <a:ext uri="{FF2B5EF4-FFF2-40B4-BE49-F238E27FC236}">
                <a16:creationId xmlns:a16="http://schemas.microsoft.com/office/drawing/2014/main" id="{FD6D4026-E582-48B9-B058-F498A5186DA0}"/>
              </a:ext>
            </a:extLst>
          </p:cNvPr>
          <p:cNvSpPr/>
          <p:nvPr/>
        </p:nvSpPr>
        <p:spPr bwMode="auto">
          <a:xfrm>
            <a:off x="6278995" y="5207983"/>
            <a:ext cx="4361178" cy="532840"/>
          </a:xfrm>
          <a:prstGeom prst="roundRect">
            <a:avLst/>
          </a:prstGeom>
          <a:solidFill>
            <a:srgbClr val="6F6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Particle filters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646A7FD-76E0-43C7-89F0-B6E37535BC31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5592059" y="3742670"/>
            <a:ext cx="708452" cy="7724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CC5A1A9-CBD8-4427-8728-5062CB5116DA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5592059" y="4515090"/>
            <a:ext cx="686936" cy="959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6D789A3-0241-4B69-93A8-9FE16B19D950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7" name="Picture 15">
              <a:extLst>
                <a:ext uri="{FF2B5EF4-FFF2-40B4-BE49-F238E27FC236}">
                  <a16:creationId xmlns:a16="http://schemas.microsoft.com/office/drawing/2014/main" id="{9AC64461-7596-41EE-825B-037DB10F1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1C21FFF-ED03-4281-9370-514F54A1A3D6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32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8728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Ensemble Kalman filter</a:t>
            </a:r>
            <a:endParaRPr lang="zh-CN" altLang="en-US" dirty="0"/>
          </a:p>
        </p:txBody>
      </p:sp>
      <p:sp>
        <p:nvSpPr>
          <p:cNvPr id="5" name="圆角矩形 51">
            <a:extLst>
              <a:ext uri="{FF2B5EF4-FFF2-40B4-BE49-F238E27FC236}">
                <a16:creationId xmlns:a16="http://schemas.microsoft.com/office/drawing/2014/main" id="{B5F99C8D-4C6D-4BD7-AE9C-FF3E466B9640}"/>
              </a:ext>
            </a:extLst>
          </p:cNvPr>
          <p:cNvSpPr/>
          <p:nvPr/>
        </p:nvSpPr>
        <p:spPr bwMode="auto">
          <a:xfrm>
            <a:off x="983432" y="1583652"/>
            <a:ext cx="5226645" cy="5182880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zh-CN" altLang="en-US" sz="1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41">
            <a:extLst>
              <a:ext uri="{FF2B5EF4-FFF2-40B4-BE49-F238E27FC236}">
                <a16:creationId xmlns:a16="http://schemas.microsoft.com/office/drawing/2014/main" id="{C37FAC3D-CB5E-46C9-A042-7E7D0384D9F4}"/>
              </a:ext>
            </a:extLst>
          </p:cNvPr>
          <p:cNvSpPr/>
          <p:nvPr/>
        </p:nvSpPr>
        <p:spPr bwMode="auto">
          <a:xfrm>
            <a:off x="1004948" y="1572894"/>
            <a:ext cx="5091052" cy="514758"/>
          </a:xfrm>
          <a:prstGeom prst="roundRect">
            <a:avLst/>
          </a:prstGeom>
          <a:solidFill>
            <a:srgbClr val="6F6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Ensemble Adjustment Kalman filter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0EDFA768-223F-4D1F-B5A1-6BC7028F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164110"/>
            <a:ext cx="4896544" cy="452596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Compute the mean and covariance of the forecast state using the ensemble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Compute the posterior mean and covariance of the analysis state by </a:t>
            </a:r>
            <a:r>
              <a:rPr lang="en-US" altLang="zh-CN" sz="2400" b="1" dirty="0">
                <a:solidFill>
                  <a:srgbClr val="FF0000"/>
                </a:solidFill>
              </a:rPr>
              <a:t>Gaussian assumption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Adjust the ensemble to adapt the analysis mean and covariance</a:t>
            </a:r>
          </a:p>
          <a:p>
            <a:pPr lvl="1">
              <a:lnSpc>
                <a:spcPct val="150000"/>
              </a:lnSpc>
            </a:pPr>
            <a:endParaRPr lang="zh-CN" altLang="en-US" sz="2000" dirty="0"/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73A1F98E-B612-44E1-99E1-5BCE3C61F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289236"/>
              </p:ext>
            </p:extLst>
          </p:nvPr>
        </p:nvGraphicFramePr>
        <p:xfrm>
          <a:off x="7741341" y="3482638"/>
          <a:ext cx="2675139" cy="7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3" imgW="1828800" imgH="508000" progId="Equation.DSMT4">
                  <p:embed/>
                </p:oleObj>
              </mc:Choice>
              <mc:Fallback>
                <p:oleObj name="Equation" r:id="rId3" imgW="1828800" imgH="5080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1341" y="3482638"/>
                        <a:ext cx="2675139" cy="73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96438494-6F0D-4E31-97F3-1A6C0E8B6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900827"/>
              </p:ext>
            </p:extLst>
          </p:nvPr>
        </p:nvGraphicFramePr>
        <p:xfrm>
          <a:off x="7739075" y="2276872"/>
          <a:ext cx="2749413" cy="1116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5" imgW="2133600" imgH="863600" progId="Equation.DSMT4">
                  <p:embed/>
                </p:oleObj>
              </mc:Choice>
              <mc:Fallback>
                <p:oleObj name="Equation" r:id="rId5" imgW="2133600" imgH="8636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75" y="2276872"/>
                        <a:ext cx="2749413" cy="1116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EAB31EBA-249B-47AE-931A-F19009762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04838"/>
              </p:ext>
            </p:extLst>
          </p:nvPr>
        </p:nvGraphicFramePr>
        <p:xfrm>
          <a:off x="7739075" y="4466547"/>
          <a:ext cx="3002941" cy="37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7" imgW="2120900" imgH="266700" progId="Equation.DSMT4">
                  <p:embed/>
                </p:oleObj>
              </mc:Choice>
              <mc:Fallback>
                <p:oleObj name="Equation" r:id="rId7" imgW="2120900" imgH="2667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75" y="4466547"/>
                        <a:ext cx="3002941" cy="377051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27F97AD3-158A-4CBC-86D9-DD75FE7C1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5013176"/>
            <a:ext cx="5235130" cy="17080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67E3F60-1BF0-4593-A621-D7F5BC04C700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2" name="Picture 15">
              <a:extLst>
                <a:ext uri="{FF2B5EF4-FFF2-40B4-BE49-F238E27FC236}">
                  <a16:creationId xmlns:a16="http://schemas.microsoft.com/office/drawing/2014/main" id="{7335996A-3296-4C72-9390-AE1DD5967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BFBECA3-A3EF-4A62-98B4-4C341D2C4354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B0C5D016-1300-4A41-B81A-2925EB8B2FE1}"/>
              </a:ext>
            </a:extLst>
          </p:cNvPr>
          <p:cNvSpPr/>
          <p:nvPr/>
        </p:nvSpPr>
        <p:spPr>
          <a:xfrm>
            <a:off x="6600056" y="2481418"/>
            <a:ext cx="720080" cy="7384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1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07332F3-269D-4396-A154-AC11019CB43B}"/>
              </a:ext>
            </a:extLst>
          </p:cNvPr>
          <p:cNvSpPr/>
          <p:nvPr/>
        </p:nvSpPr>
        <p:spPr>
          <a:xfrm>
            <a:off x="6600056" y="3463828"/>
            <a:ext cx="720080" cy="7384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2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CF8C94C-6662-42AB-AA02-1B52E953030B}"/>
              </a:ext>
            </a:extLst>
          </p:cNvPr>
          <p:cNvSpPr/>
          <p:nvPr/>
        </p:nvSpPr>
        <p:spPr>
          <a:xfrm>
            <a:off x="6600056" y="4293096"/>
            <a:ext cx="720080" cy="72008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3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2A8E8B-D091-402A-BE12-77A4BB3BF1BA}"/>
              </a:ext>
            </a:extLst>
          </p:cNvPr>
          <p:cNvSpPr txBox="1"/>
          <p:nvPr/>
        </p:nvSpPr>
        <p:spPr>
          <a:xfrm>
            <a:off x="6600056" y="156738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State space model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EBC5AE-EA7C-405C-924E-43D35896788E}"/>
                  </a:ext>
                </a:extLst>
              </p:cNvPr>
              <p:cNvSpPr txBox="1"/>
              <p:nvPr/>
            </p:nvSpPr>
            <p:spPr>
              <a:xfrm>
                <a:off x="8594764" y="1471236"/>
                <a:ext cx="25922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EBC5AE-EA7C-405C-924E-43D358967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764" y="1471236"/>
                <a:ext cx="2592288" cy="646331"/>
              </a:xfrm>
              <a:prstGeom prst="rect">
                <a:avLst/>
              </a:prstGeom>
              <a:blipFill>
                <a:blip r:embed="rId1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96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Particle filter</a:t>
            </a:r>
            <a:endParaRPr lang="zh-CN" altLang="en-US" dirty="0"/>
          </a:p>
        </p:txBody>
      </p:sp>
      <p:sp>
        <p:nvSpPr>
          <p:cNvPr id="5" name="圆角矩形 51">
            <a:extLst>
              <a:ext uri="{FF2B5EF4-FFF2-40B4-BE49-F238E27FC236}">
                <a16:creationId xmlns:a16="http://schemas.microsoft.com/office/drawing/2014/main" id="{B5F99C8D-4C6D-4BD7-AE9C-FF3E466B9640}"/>
              </a:ext>
            </a:extLst>
          </p:cNvPr>
          <p:cNvSpPr/>
          <p:nvPr/>
        </p:nvSpPr>
        <p:spPr bwMode="auto">
          <a:xfrm>
            <a:off x="983432" y="1583652"/>
            <a:ext cx="5616624" cy="5182880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zh-CN" altLang="en-US" sz="1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41">
            <a:extLst>
              <a:ext uri="{FF2B5EF4-FFF2-40B4-BE49-F238E27FC236}">
                <a16:creationId xmlns:a16="http://schemas.microsoft.com/office/drawing/2014/main" id="{C37FAC3D-CB5E-46C9-A042-7E7D0384D9F4}"/>
              </a:ext>
            </a:extLst>
          </p:cNvPr>
          <p:cNvSpPr/>
          <p:nvPr/>
        </p:nvSpPr>
        <p:spPr bwMode="auto">
          <a:xfrm>
            <a:off x="1004948" y="1572894"/>
            <a:ext cx="5091052" cy="514758"/>
          </a:xfrm>
          <a:prstGeom prst="roundRect">
            <a:avLst/>
          </a:prstGeom>
          <a:solidFill>
            <a:srgbClr val="6F6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Particle filter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0EDFA768-223F-4D1F-B5A1-6BC7028F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164110"/>
            <a:ext cx="5091052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Using observations to update the </a:t>
            </a:r>
            <a:r>
              <a:rPr lang="en-US" altLang="zh-CN" sz="2400" b="1" dirty="0">
                <a:solidFill>
                  <a:srgbClr val="FF0000"/>
                </a:solidFill>
              </a:rPr>
              <a:t>weights</a:t>
            </a:r>
            <a:r>
              <a:rPr lang="en-US" altLang="zh-CN" sz="2400" dirty="0"/>
              <a:t>, using weighted mean to give analysis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Resampling is frequently used to redistribute the ensemble according to the weights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The main challenge of PF is </a:t>
            </a:r>
            <a:r>
              <a:rPr lang="en-US" altLang="zh-CN" sz="2400" b="1" dirty="0">
                <a:solidFill>
                  <a:srgbClr val="FF0000"/>
                </a:solidFill>
              </a:rPr>
              <a:t>the filter degeneracy</a:t>
            </a:r>
            <a:r>
              <a:rPr lang="en-US" altLang="zh-CN" sz="2400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FB7925-7DE5-40EA-96E5-23963E6D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069194"/>
            <a:ext cx="4944290" cy="358034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DBC163F-E7A3-41E4-8DB9-7621F3AC4069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1345B1BA-8D8D-44C2-A6FD-E2EB41E2D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8B7DE23-8B90-46F2-8BD4-EBF780332F45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98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51">
            <a:extLst>
              <a:ext uri="{FF2B5EF4-FFF2-40B4-BE49-F238E27FC236}">
                <a16:creationId xmlns:a16="http://schemas.microsoft.com/office/drawing/2014/main" id="{37C100D9-7347-4A97-B409-25BB478DC114}"/>
              </a:ext>
            </a:extLst>
          </p:cNvPr>
          <p:cNvSpPr/>
          <p:nvPr/>
        </p:nvSpPr>
        <p:spPr bwMode="auto">
          <a:xfrm>
            <a:off x="3214296" y="1268760"/>
            <a:ext cx="8498328" cy="3935942"/>
          </a:xfrm>
          <a:prstGeom prst="roundRect">
            <a:avLst>
              <a:gd name="adj" fmla="val 9358"/>
            </a:avLst>
          </a:prstGeom>
          <a:solidFill>
            <a:srgbClr val="D1F3FF">
              <a:alpha val="84706"/>
            </a:srgbClr>
          </a:solidFill>
          <a:ln w="1905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zh-CN" altLang="en-US" sz="1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Comparison of PF and </a:t>
            </a:r>
            <a:r>
              <a:rPr lang="en-US" altLang="zh-CN" dirty="0" err="1"/>
              <a:t>EnKF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1">
                <a:extLst>
                  <a:ext uri="{FF2B5EF4-FFF2-40B4-BE49-F238E27FC236}">
                    <a16:creationId xmlns:a16="http://schemas.microsoft.com/office/drawing/2014/main" id="{BFD2F7CF-58AB-478B-B879-69101B119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6744" y="1653298"/>
                <a:ext cx="2880320" cy="2639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000" dirty="0">
                    <a:latin typeface="Cambria Math"/>
                  </a:rPr>
                  <a:t>Lorenz ’63 model:</a:t>
                </a:r>
              </a:p>
              <a:p>
                <a:pPr marL="0" indent="0">
                  <a:buNone/>
                </a:pPr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b="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</a:rPr>
                      <m:t>𝜌</m:t>
                    </m:r>
                    <m:r>
                      <a:rPr lang="en-US" altLang="zh-CN" sz="2000" b="0" i="1" smtClean="0">
                        <a:latin typeface="Cambria Math"/>
                      </a:rPr>
                      <m:t>𝑥</m:t>
                    </m:r>
                    <m:r>
                      <a:rPr lang="en-US" altLang="zh-CN" sz="2000" b="0" i="1" smtClean="0">
                        <a:latin typeface="Cambria Math"/>
                      </a:rPr>
                      <m:t>−</m:t>
                    </m:r>
                    <m:r>
                      <a:rPr lang="en-US" altLang="zh-CN" sz="2000" b="0" i="1" smtClean="0">
                        <a:latin typeface="Cambria Math"/>
                      </a:rPr>
                      <m:t>𝑦</m:t>
                    </m:r>
                    <m:r>
                      <a:rPr lang="en-US" altLang="zh-CN" sz="2000" b="0" i="1" smtClean="0">
                        <a:latin typeface="Cambria Math"/>
                      </a:rPr>
                      <m:t>−</m:t>
                    </m:r>
                    <m:r>
                      <a:rPr lang="en-US" altLang="zh-CN" sz="2000" b="0" i="1" smtClean="0">
                        <a:latin typeface="Cambria Math"/>
                      </a:rPr>
                      <m:t>𝑥𝑧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/>
                          </a:rPr>
                          <m:t>𝑑𝑧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</a:rPr>
                      <m:t>𝑥𝑦</m:t>
                    </m:r>
                    <m:r>
                      <a:rPr lang="en-US" altLang="zh-CN" sz="2000" b="0" i="1" smtClean="0">
                        <a:latin typeface="Cambria Math"/>
                      </a:rPr>
                      <m:t>−</m:t>
                    </m:r>
                    <m:r>
                      <a:rPr lang="en-US" altLang="zh-CN" sz="2000" b="0" i="1" smtClean="0">
                        <a:latin typeface="Cambria Math"/>
                      </a:rPr>
                      <m:t>𝛽</m:t>
                    </m:r>
                    <m:r>
                      <a:rPr lang="en-US" altLang="zh-CN" sz="20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内容占位符 1">
                <a:extLst>
                  <a:ext uri="{FF2B5EF4-FFF2-40B4-BE49-F238E27FC236}">
                    <a16:creationId xmlns:a16="http://schemas.microsoft.com/office/drawing/2014/main" id="{BFD2F7CF-58AB-478B-B879-69101B119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744" y="1653298"/>
                <a:ext cx="2880320" cy="2639798"/>
              </a:xfrm>
              <a:blipFill>
                <a:blip r:embed="rId3"/>
                <a:stretch>
                  <a:fillRect l="-2331" t="-1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弧形箭头 5">
            <a:extLst>
              <a:ext uri="{FF2B5EF4-FFF2-40B4-BE49-F238E27FC236}">
                <a16:creationId xmlns:a16="http://schemas.microsoft.com/office/drawing/2014/main" id="{4C5927BF-AB8D-4E42-B063-739E1E00DC46}"/>
              </a:ext>
            </a:extLst>
          </p:cNvPr>
          <p:cNvSpPr/>
          <p:nvPr/>
        </p:nvSpPr>
        <p:spPr>
          <a:xfrm flipV="1">
            <a:off x="10920536" y="2924944"/>
            <a:ext cx="576064" cy="1440160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 descr="图片包含 文字, 地图&#10;&#10;已生成极高可信度的说明">
            <a:extLst>
              <a:ext uri="{FF2B5EF4-FFF2-40B4-BE49-F238E27FC236}">
                <a16:creationId xmlns:a16="http://schemas.microsoft.com/office/drawing/2014/main" id="{EB88B01B-2F26-4C56-872D-E654FF6E74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" y="4966498"/>
            <a:ext cx="5572150" cy="1918886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2011A7B6-7AE9-47D2-9557-F8987FE7D0A5}"/>
              </a:ext>
            </a:extLst>
          </p:cNvPr>
          <p:cNvSpPr/>
          <p:nvPr/>
        </p:nvSpPr>
        <p:spPr>
          <a:xfrm>
            <a:off x="3791744" y="5589240"/>
            <a:ext cx="576064" cy="1224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 descr="E:\我的坚果云\我的研究工作\Paper to AOS 2015\AOS 2015\Coding\L63test4aas\New_fig\fig5_butterfly.png">
            <a:extLst>
              <a:ext uri="{FF2B5EF4-FFF2-40B4-BE49-F238E27FC236}">
                <a16:creationId xmlns:a16="http://schemas.microsoft.com/office/drawing/2014/main" id="{03A69421-F9FF-4D52-93B1-E3B274B60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89" y="1031984"/>
            <a:ext cx="9305900" cy="42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AB80C1-9653-437E-8284-2475F69EBA4D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89970EEC-7BE7-469D-AB74-A15A9FA6B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9EDF7E1-2BC3-4D51-83B3-DDA20FBD71F2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4CAE8047-28F8-4BA4-8A40-B36191CD844B}"/>
              </a:ext>
            </a:extLst>
          </p:cNvPr>
          <p:cNvSpPr txBox="1"/>
          <p:nvPr/>
        </p:nvSpPr>
        <p:spPr>
          <a:xfrm>
            <a:off x="6528050" y="5685055"/>
            <a:ext cx="529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 Gaussian assumptions</a:t>
            </a:r>
          </a:p>
          <a:p>
            <a:r>
              <a:rPr lang="en-US" altLang="zh-CN" dirty="0"/>
              <a:t>Weights to approximate the full probability density functions (PDFs)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558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我的坚果云\我的研究工作\Paper to AOS 2015\AOS 2015\Coding\L63test4aas\New_fig\fig1_eakf.png">
            <a:extLst>
              <a:ext uri="{FF2B5EF4-FFF2-40B4-BE49-F238E27FC236}">
                <a16:creationId xmlns:a16="http://schemas.microsoft.com/office/drawing/2014/main" id="{2A6F2D7E-66EB-4887-BA1C-79B51F97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" y="1421756"/>
            <a:ext cx="4061070" cy="39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Filter degeneracy</a:t>
            </a:r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913FF4-E439-4690-B02E-69D14BE8D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62" y="1417638"/>
            <a:ext cx="4042702" cy="3916051"/>
          </a:xfrm>
          <a:prstGeom prst="rect">
            <a:avLst/>
          </a:prstGeom>
        </p:spPr>
      </p:pic>
      <p:pic>
        <p:nvPicPr>
          <p:cNvPr id="5" name="Picture 3" descr="E:\我的坚果云\我的研究工作\Paper to AOS 2015\AOS 2015\Coding\L63test4aas\New_fig\fig2_pf.png">
            <a:extLst>
              <a:ext uri="{FF2B5EF4-FFF2-40B4-BE49-F238E27FC236}">
                <a16:creationId xmlns:a16="http://schemas.microsoft.com/office/drawing/2014/main" id="{D67A7515-C0A6-4260-8852-2A2EF5CFB2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94" y="1399872"/>
            <a:ext cx="4306154" cy="39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A6D9A02-85A8-4C4D-B752-DCE6687B2E0C}"/>
              </a:ext>
            </a:extLst>
          </p:cNvPr>
          <p:cNvSpPr txBox="1"/>
          <p:nvPr/>
        </p:nvSpPr>
        <p:spPr>
          <a:xfrm>
            <a:off x="913612" y="1349342"/>
            <a:ext cx="10799011" cy="35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Arial" panose="020B0604020202020204" pitchFamily="34" charset="0"/>
              </a:rPr>
              <a:t>    256 members EAKF                                                          256 members   PF                                                     32 members  PF</a:t>
            </a:r>
            <a:endParaRPr lang="zh-CN" altLang="en-US" sz="1600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F570D7C-5279-4477-A10D-3E028DA52185}"/>
                  </a:ext>
                </a:extLst>
              </p:cNvPr>
              <p:cNvSpPr/>
              <p:nvPr/>
            </p:nvSpPr>
            <p:spPr>
              <a:xfrm>
                <a:off x="335360" y="5434670"/>
                <a:ext cx="10153128" cy="1106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effective ensemble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</a:rPr>
                      <m:t>=1/</m:t>
                    </m:r>
                    <m:nary>
                      <m:naryPr>
                        <m:chr m:val="∑"/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CN" sz="2000" dirty="0"/>
                  <a:t>, which measures the ensemble diversity.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=</m:t>
                    </m:r>
                    <m:r>
                      <a:rPr lang="en-US" altLang="zh-CN" sz="20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CN" sz="2000" dirty="0"/>
                  <a:t>,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=1/</m:t>
                    </m:r>
                    <m:r>
                      <a:rPr lang="en-US" altLang="zh-CN" sz="20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CN" sz="2000" dirty="0"/>
                  <a:t> (in EAKF).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altLang="zh-CN" sz="2000" dirty="0"/>
                  <a:t> will become very small when very few members have weights, that leads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degeneracy</a:t>
                </a:r>
                <a:r>
                  <a:rPr lang="en-US" altLang="zh-CN" sz="2000" dirty="0"/>
                  <a:t>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F570D7C-5279-4477-A10D-3E028DA52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5434670"/>
                <a:ext cx="10153128" cy="1106200"/>
              </a:xfrm>
              <a:prstGeom prst="rect">
                <a:avLst/>
              </a:prstGeom>
              <a:blipFill>
                <a:blip r:embed="rId6"/>
                <a:stretch>
                  <a:fillRect l="-540" t="-43094" b="-7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702E04B3-B1E0-44A4-91CE-33F21D653E82}"/>
              </a:ext>
            </a:extLst>
          </p:cNvPr>
          <p:cNvGrpSpPr/>
          <p:nvPr/>
        </p:nvGrpSpPr>
        <p:grpSpPr>
          <a:xfrm>
            <a:off x="9586090" y="124797"/>
            <a:ext cx="2232021" cy="1098130"/>
            <a:chOff x="290590" y="131554"/>
            <a:chExt cx="2232021" cy="1098130"/>
          </a:xfrm>
        </p:grpSpPr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48EE8EFB-DE9A-4472-AE7E-90EE8EBCD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72BC67C-0090-416D-A9D4-1136AFDFE5B3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676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71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1157</Words>
  <Application>Microsoft Office PowerPoint</Application>
  <PresentationFormat>宽屏</PresentationFormat>
  <Paragraphs>202</Paragraphs>
  <Slides>26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楷体_GB2312</vt:lpstr>
      <vt:lpstr>宋体</vt:lpstr>
      <vt:lpstr>微软雅黑</vt:lpstr>
      <vt:lpstr>Arial</vt:lpstr>
      <vt:lpstr>Calibri</vt:lpstr>
      <vt:lpstr>Cambria Math</vt:lpstr>
      <vt:lpstr>Comic Sans MS</vt:lpstr>
      <vt:lpstr>Roboto</vt:lpstr>
      <vt:lpstr>Verdana</vt:lpstr>
      <vt:lpstr>Office 主题</vt:lpstr>
      <vt:lpstr>Equation</vt:lpstr>
      <vt:lpstr>Particle filter for data assimilation of nonlinear model systems with non-Gaussian noises </vt:lpstr>
      <vt:lpstr>Outline</vt:lpstr>
      <vt:lpstr>PowerPoint 演示文稿</vt:lpstr>
      <vt:lpstr>Data assimilation</vt:lpstr>
      <vt:lpstr>Data assimilation methods</vt:lpstr>
      <vt:lpstr>Ensemble Kalman filter</vt:lpstr>
      <vt:lpstr>Particle filter</vt:lpstr>
      <vt:lpstr>Comparison of PF and EnKF</vt:lpstr>
      <vt:lpstr>Filter degeneracy</vt:lpstr>
      <vt:lpstr>PowerPoint 演示文稿</vt:lpstr>
      <vt:lpstr>A hybrid method of EnKF and PF</vt:lpstr>
      <vt:lpstr>Ensemble Kalman particle filter (EnKPF)</vt:lpstr>
      <vt:lpstr>An extension of EnKPF for nonlinear h</vt:lpstr>
      <vt:lpstr>Adaptive algorithm to determine γ</vt:lpstr>
      <vt:lpstr>EnKPF in Lorenz models</vt:lpstr>
      <vt:lpstr>PowerPoint 演示文稿</vt:lpstr>
      <vt:lpstr>Conclusions for EnKPF</vt:lpstr>
      <vt:lpstr>PowerPoint 演示文稿</vt:lpstr>
      <vt:lpstr>Filter degeneracy and scalar weights</vt:lpstr>
      <vt:lpstr> From scalar weights to vector weights</vt:lpstr>
      <vt:lpstr>PowerPoint 演示文稿</vt:lpstr>
      <vt:lpstr>Resampling for vector weights</vt:lpstr>
      <vt:lpstr>Comparison with P2016 LPF and EAKF</vt:lpstr>
      <vt:lpstr>With nonlinear measurement functions</vt:lpstr>
      <vt:lpstr>Conclusions for LPF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filter for data assimilation of nonlinear model systems with non-Gaussian noises </dc:title>
  <dc:creator>lenovo</dc:creator>
  <cp:lastModifiedBy>沈浙奇</cp:lastModifiedBy>
  <cp:revision>67</cp:revision>
  <dcterms:created xsi:type="dcterms:W3CDTF">2017-11-17T02:10:50Z</dcterms:created>
  <dcterms:modified xsi:type="dcterms:W3CDTF">2017-11-21T20:13:32Z</dcterms:modified>
</cp:coreProperties>
</file>